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4" r:id="rId4"/>
    <p:sldMasterId id="2147484243" r:id="rId5"/>
    <p:sldMasterId id="2147484405" r:id="rId6"/>
    <p:sldMasterId id="2147484466" r:id="rId7"/>
    <p:sldMasterId id="2147484493" r:id="rId8"/>
    <p:sldMasterId id="2147484500" r:id="rId9"/>
    <p:sldMasterId id="2147484507" r:id="rId10"/>
    <p:sldMasterId id="2147484608" r:id="rId11"/>
    <p:sldMasterId id="2147484620" r:id="rId12"/>
    <p:sldMasterId id="2147484632" r:id="rId13"/>
    <p:sldMasterId id="2147483684" r:id="rId14"/>
  </p:sldMasterIdLst>
  <p:notesMasterIdLst>
    <p:notesMasterId r:id="rId144"/>
  </p:notesMasterIdLst>
  <p:sldIdLst>
    <p:sldId id="1013" r:id="rId15"/>
    <p:sldId id="1012" r:id="rId16"/>
    <p:sldId id="1011" r:id="rId17"/>
    <p:sldId id="1010" r:id="rId18"/>
    <p:sldId id="1009" r:id="rId19"/>
    <p:sldId id="1008" r:id="rId20"/>
    <p:sldId id="1007" r:id="rId21"/>
    <p:sldId id="973" r:id="rId22"/>
    <p:sldId id="309" r:id="rId23"/>
    <p:sldId id="890" r:id="rId24"/>
    <p:sldId id="937" r:id="rId25"/>
    <p:sldId id="892" r:id="rId26"/>
    <p:sldId id="946" r:id="rId27"/>
    <p:sldId id="947" r:id="rId28"/>
    <p:sldId id="895" r:id="rId29"/>
    <p:sldId id="896" r:id="rId30"/>
    <p:sldId id="977" r:id="rId31"/>
    <p:sldId id="988" r:id="rId32"/>
    <p:sldId id="989" r:id="rId33"/>
    <p:sldId id="990" r:id="rId34"/>
    <p:sldId id="991" r:id="rId35"/>
    <p:sldId id="992" r:id="rId36"/>
    <p:sldId id="272" r:id="rId37"/>
    <p:sldId id="965" r:id="rId38"/>
    <p:sldId id="275" r:id="rId39"/>
    <p:sldId id="875" r:id="rId40"/>
    <p:sldId id="270" r:id="rId41"/>
    <p:sldId id="808" r:id="rId42"/>
    <p:sldId id="971" r:id="rId43"/>
    <p:sldId id="760" r:id="rId44"/>
    <p:sldId id="974" r:id="rId45"/>
    <p:sldId id="446" r:id="rId46"/>
    <p:sldId id="422" r:id="rId47"/>
    <p:sldId id="780" r:id="rId48"/>
    <p:sldId id="809" r:id="rId49"/>
    <p:sldId id="810" r:id="rId50"/>
    <p:sldId id="411" r:id="rId51"/>
    <p:sldId id="910" r:id="rId52"/>
    <p:sldId id="967" r:id="rId53"/>
    <p:sldId id="953" r:id="rId54"/>
    <p:sldId id="954" r:id="rId55"/>
    <p:sldId id="955" r:id="rId56"/>
    <p:sldId id="956" r:id="rId57"/>
    <p:sldId id="969" r:id="rId58"/>
    <p:sldId id="928" r:id="rId59"/>
    <p:sldId id="917" r:id="rId60"/>
    <p:sldId id="765" r:id="rId61"/>
    <p:sldId id="754" r:id="rId62"/>
    <p:sldId id="891" r:id="rId63"/>
    <p:sldId id="893" r:id="rId64"/>
    <p:sldId id="784" r:id="rId65"/>
    <p:sldId id="785" r:id="rId66"/>
    <p:sldId id="867" r:id="rId67"/>
    <p:sldId id="868" r:id="rId68"/>
    <p:sldId id="930" r:id="rId69"/>
    <p:sldId id="799" r:id="rId70"/>
    <p:sldId id="976" r:id="rId71"/>
    <p:sldId id="800" r:id="rId72"/>
    <p:sldId id="801" r:id="rId73"/>
    <p:sldId id="802" r:id="rId74"/>
    <p:sldId id="856" r:id="rId75"/>
    <p:sldId id="931" r:id="rId76"/>
    <p:sldId id="347" r:id="rId77"/>
    <p:sldId id="979" r:id="rId78"/>
    <p:sldId id="811" r:id="rId79"/>
    <p:sldId id="932" r:id="rId80"/>
    <p:sldId id="886" r:id="rId81"/>
    <p:sldId id="871" r:id="rId82"/>
    <p:sldId id="872" r:id="rId83"/>
    <p:sldId id="975" r:id="rId84"/>
    <p:sldId id="789" r:id="rId85"/>
    <p:sldId id="793" r:id="rId86"/>
    <p:sldId id="788" r:id="rId87"/>
    <p:sldId id="935" r:id="rId88"/>
    <p:sldId id="922" r:id="rId89"/>
    <p:sldId id="981" r:id="rId90"/>
    <p:sldId id="794" r:id="rId91"/>
    <p:sldId id="778" r:id="rId92"/>
    <p:sldId id="978" r:id="rId93"/>
    <p:sldId id="791" r:id="rId94"/>
    <p:sldId id="714" r:id="rId95"/>
    <p:sldId id="822" r:id="rId96"/>
    <p:sldId id="857" r:id="rId97"/>
    <p:sldId id="938" r:id="rId98"/>
    <p:sldId id="863" r:id="rId99"/>
    <p:sldId id="834" r:id="rId100"/>
    <p:sldId id="854" r:id="rId101"/>
    <p:sldId id="855" r:id="rId102"/>
    <p:sldId id="417" r:id="rId103"/>
    <p:sldId id="824" r:id="rId104"/>
    <p:sldId id="911" r:id="rId105"/>
    <p:sldId id="980" r:id="rId106"/>
    <p:sldId id="806" r:id="rId107"/>
    <p:sldId id="770" r:id="rId108"/>
    <p:sldId id="983" r:id="rId109"/>
    <p:sldId id="982" r:id="rId110"/>
    <p:sldId id="771" r:id="rId111"/>
    <p:sldId id="772" r:id="rId112"/>
    <p:sldId id="773" r:id="rId113"/>
    <p:sldId id="774" r:id="rId114"/>
    <p:sldId id="775" r:id="rId115"/>
    <p:sldId id="776" r:id="rId116"/>
    <p:sldId id="796" r:id="rId117"/>
    <p:sldId id="769" r:id="rId118"/>
    <p:sldId id="968" r:id="rId119"/>
    <p:sldId id="473" r:id="rId120"/>
    <p:sldId id="792" r:id="rId121"/>
    <p:sldId id="370" r:id="rId122"/>
    <p:sldId id="900" r:id="rId123"/>
    <p:sldId id="781" r:id="rId124"/>
    <p:sldId id="782" r:id="rId125"/>
    <p:sldId id="993" r:id="rId126"/>
    <p:sldId id="909" r:id="rId127"/>
    <p:sldId id="972" r:id="rId128"/>
    <p:sldId id="940" r:id="rId129"/>
    <p:sldId id="865" r:id="rId130"/>
    <p:sldId id="958" r:id="rId131"/>
    <p:sldId id="984" r:id="rId132"/>
    <p:sldId id="943" r:id="rId133"/>
    <p:sldId id="985" r:id="rId134"/>
    <p:sldId id="987" r:id="rId135"/>
    <p:sldId id="986" r:id="rId136"/>
    <p:sldId id="995" r:id="rId137"/>
    <p:sldId id="644" r:id="rId138"/>
    <p:sldId id="704" r:id="rId139"/>
    <p:sldId id="705" r:id="rId140"/>
    <p:sldId id="959" r:id="rId141"/>
    <p:sldId id="970" r:id="rId142"/>
    <p:sldId id="1014" r:id="rId14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CC"/>
    <a:srgbClr val="FF9900"/>
    <a:srgbClr val="000099"/>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72F22E-A19A-426B-97C4-3C24AB2C0779}" v="36" dt="2023-09-27T20:17:53.551"/>
    <p1510:client id="{9A9FBBB0-EE5F-AE46-9456-6DDDDA3C8293}" v="1025" dt="2023-09-27T20:37:41.369"/>
    <p1510:client id="{EC5F13E1-8D5F-41F5-B262-9EF813DB05D3}" v="17" dt="2023-09-27T20:27:08.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498" y="474"/>
      </p:cViewPr>
      <p:guideLst>
        <p:guide orient="horz" pos="2160"/>
        <p:guide pos="2880"/>
      </p:guideLst>
    </p:cSldViewPr>
  </p:slideViewPr>
  <p:notesTextViewPr>
    <p:cViewPr>
      <p:scale>
        <a:sx n="1" d="1"/>
        <a:sy n="1" d="1"/>
      </p:scale>
      <p:origin x="0" y="0"/>
    </p:cViewPr>
  </p:notesTextViewPr>
  <p:sorterViewPr>
    <p:cViewPr>
      <p:scale>
        <a:sx n="100" d="100"/>
        <a:sy n="100" d="100"/>
      </p:scale>
      <p:origin x="0" y="-6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notesMaster" Target="notesMasters/notesMaster1.xml"/><Relationship Id="rId149"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40" Type="http://schemas.openxmlformats.org/officeDocument/2006/relationships/slide" Target="slides/slide12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svg"/><Relationship Id="rId1" Type="http://schemas.openxmlformats.org/officeDocument/2006/relationships/image" Target="../media/image150.png"/><Relationship Id="rId4" Type="http://schemas.openxmlformats.org/officeDocument/2006/relationships/image" Target="../media/image1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svg"/><Relationship Id="rId1" Type="http://schemas.openxmlformats.org/officeDocument/2006/relationships/image" Target="../media/image150.png"/><Relationship Id="rId4" Type="http://schemas.openxmlformats.org/officeDocument/2006/relationships/image" Target="../media/image15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BB2B1-E09B-48B3-8984-232DD35B7C8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02A8C20-19DD-48E5-B805-8A6BB4B3EBE5}">
      <dgm:prSet custT="1"/>
      <dgm:spPr>
        <a:xfrm>
          <a:off x="839840" y="3413"/>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Use Chat to share your comments</a:t>
          </a:r>
        </a:p>
      </dgm:t>
    </dgm:pt>
    <dgm:pt modelId="{A56EA87D-5D89-4AB0-A49B-14B0E7F0ABCA}" type="parTrans" cxnId="{1335D79C-66D9-49B4-B139-03C0E77D1972}">
      <dgm:prSet/>
      <dgm:spPr/>
      <dgm:t>
        <a:bodyPr/>
        <a:lstStyle/>
        <a:p>
          <a:endParaRPr lang="en-US"/>
        </a:p>
      </dgm:t>
    </dgm:pt>
    <dgm:pt modelId="{C06B04E5-69BE-483C-8977-102B08EC7AC7}" type="sibTrans" cxnId="{1335D79C-66D9-49B4-B139-03C0E77D1972}">
      <dgm:prSet/>
      <dgm:spPr/>
      <dgm:t>
        <a:bodyPr/>
        <a:lstStyle/>
        <a:p>
          <a:pPr>
            <a:lnSpc>
              <a:spcPct val="100000"/>
            </a:lnSpc>
          </a:pPr>
          <a:endParaRPr lang="en-US"/>
        </a:p>
      </dgm:t>
    </dgm:pt>
    <dgm:pt modelId="{B8115919-D7E9-44AC-966D-4685EF40E1A8}">
      <dgm:prSet custT="1"/>
      <dgm:spPr>
        <a:xfrm>
          <a:off x="839840" y="912332"/>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Use Q&amp;A to submit your questions for our speaker </a:t>
          </a:r>
        </a:p>
      </dgm:t>
    </dgm:pt>
    <dgm:pt modelId="{B58B3D20-086A-420B-B1B7-E315A7FDCA6E}" type="parTrans" cxnId="{9099D018-6461-4124-B6A0-78E31D0BA386}">
      <dgm:prSet/>
      <dgm:spPr/>
      <dgm:t>
        <a:bodyPr/>
        <a:lstStyle/>
        <a:p>
          <a:endParaRPr lang="en-US"/>
        </a:p>
      </dgm:t>
    </dgm:pt>
    <dgm:pt modelId="{D5EA9366-4E69-404F-A625-1731DC74579A}" type="sibTrans" cxnId="{9099D018-6461-4124-B6A0-78E31D0BA386}">
      <dgm:prSet/>
      <dgm:spPr/>
      <dgm:t>
        <a:bodyPr/>
        <a:lstStyle/>
        <a:p>
          <a:pPr>
            <a:lnSpc>
              <a:spcPct val="100000"/>
            </a:lnSpc>
          </a:pPr>
          <a:endParaRPr lang="en-US"/>
        </a:p>
      </dgm:t>
    </dgm:pt>
    <dgm:pt modelId="{0A6969BE-A068-4FAF-BBAC-767218DFE78B}">
      <dgm:prSet custT="1"/>
      <dgm:spPr>
        <a:xfrm>
          <a:off x="839840" y="1863148"/>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Closed Caption available</a:t>
          </a:r>
        </a:p>
      </dgm:t>
    </dgm:pt>
    <dgm:pt modelId="{FEBB8D6B-B330-4A1B-8E19-7D8D99BE05D4}" type="parTrans" cxnId="{530B7EA1-514A-424D-BCB2-1FE4530C01A1}">
      <dgm:prSet/>
      <dgm:spPr/>
      <dgm:t>
        <a:bodyPr/>
        <a:lstStyle/>
        <a:p>
          <a:endParaRPr lang="en-US"/>
        </a:p>
      </dgm:t>
    </dgm:pt>
    <dgm:pt modelId="{CBE0E26D-74DC-4FA0-81E5-A08C4D69A937}" type="sibTrans" cxnId="{530B7EA1-514A-424D-BCB2-1FE4530C01A1}">
      <dgm:prSet/>
      <dgm:spPr/>
      <dgm:t>
        <a:bodyPr/>
        <a:lstStyle/>
        <a:p>
          <a:pPr>
            <a:lnSpc>
              <a:spcPct val="100000"/>
            </a:lnSpc>
          </a:pPr>
          <a:endParaRPr lang="en-US"/>
        </a:p>
      </dgm:t>
    </dgm:pt>
    <dgm:pt modelId="{15EC92DE-87D1-402A-8231-5F37D2DC91A5}">
      <dgm:prSet custT="1"/>
      <dgm:spPr>
        <a:xfrm>
          <a:off x="839840" y="2730169"/>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Session is being recorded</a:t>
          </a:r>
        </a:p>
      </dgm:t>
    </dgm:pt>
    <dgm:pt modelId="{4B503E4D-823A-40A9-9ABF-E2B53BA51837}" type="parTrans" cxnId="{F2BCE830-B8E0-4BA0-A2B7-FF436F9D0E94}">
      <dgm:prSet/>
      <dgm:spPr/>
      <dgm:t>
        <a:bodyPr/>
        <a:lstStyle/>
        <a:p>
          <a:endParaRPr lang="en-US"/>
        </a:p>
      </dgm:t>
    </dgm:pt>
    <dgm:pt modelId="{6195616E-C21C-469B-A880-B91885AEA10A}" type="sibTrans" cxnId="{F2BCE830-B8E0-4BA0-A2B7-FF436F9D0E94}">
      <dgm:prSet/>
      <dgm:spPr/>
      <dgm:t>
        <a:bodyPr/>
        <a:lstStyle/>
        <a:p>
          <a:pPr>
            <a:lnSpc>
              <a:spcPct val="100000"/>
            </a:lnSpc>
          </a:pPr>
          <a:endParaRPr lang="en-US"/>
        </a:p>
      </dgm:t>
    </dgm:pt>
    <dgm:pt modelId="{DA09C0E0-92BE-4FEE-824C-2CC95CFA4BDF}">
      <dgm:prSet custT="1"/>
      <dgm:spPr>
        <a:xfrm>
          <a:off x="839840" y="3639087"/>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Continuing Education credit available</a:t>
          </a:r>
        </a:p>
      </dgm:t>
    </dgm:pt>
    <dgm:pt modelId="{CF964172-8F94-40A8-8FAA-05014308C144}" type="parTrans" cxnId="{18F55C3C-2F33-4C1C-94D0-8BBF1B601E00}">
      <dgm:prSet/>
      <dgm:spPr/>
      <dgm:t>
        <a:bodyPr/>
        <a:lstStyle/>
        <a:p>
          <a:endParaRPr lang="en-US"/>
        </a:p>
      </dgm:t>
    </dgm:pt>
    <dgm:pt modelId="{2529930C-AEB3-4D3B-976D-243E33921405}" type="sibTrans" cxnId="{18F55C3C-2F33-4C1C-94D0-8BBF1B601E00}">
      <dgm:prSet/>
      <dgm:spPr/>
      <dgm:t>
        <a:bodyPr/>
        <a:lstStyle/>
        <a:p>
          <a:endParaRPr lang="en-US"/>
        </a:p>
      </dgm:t>
    </dgm:pt>
    <dgm:pt modelId="{58452A0C-F80A-433D-9D48-67964DA0516A}" type="pres">
      <dgm:prSet presAssocID="{70FBB2B1-E09B-48B3-8984-232DD35B7C80}" presName="root" presStyleCnt="0">
        <dgm:presLayoutVars>
          <dgm:dir/>
          <dgm:resizeHandles val="exact"/>
        </dgm:presLayoutVars>
      </dgm:prSet>
      <dgm:spPr/>
    </dgm:pt>
    <dgm:pt modelId="{3A5F4318-3C9A-4404-A161-C8FA9E126900}" type="pres">
      <dgm:prSet presAssocID="{702A8C20-19DD-48E5-B805-8A6BB4B3EBE5}" presName="compNode" presStyleCnt="0"/>
      <dgm:spPr/>
    </dgm:pt>
    <dgm:pt modelId="{1C38767A-7CE7-475D-B361-CBB7F790299F}" type="pres">
      <dgm:prSet presAssocID="{702A8C20-19DD-48E5-B805-8A6BB4B3EBE5}" presName="bgRect" presStyleLbl="bgShp" presStyleIdx="0" presStyleCnt="5" custScaleY="92314" custLinFactNeighborY="6618"/>
      <dgm:spPr>
        <a:xfrm>
          <a:off x="0" y="79479"/>
          <a:ext cx="10515600" cy="671247"/>
        </a:xfrm>
        <a:prstGeom prst="roundRect">
          <a:avLst>
            <a:gd name="adj" fmla="val 10000"/>
          </a:avLst>
        </a:prstGeom>
        <a:solidFill>
          <a:srgbClr val="ED7D31">
            <a:tint val="40000"/>
            <a:hueOff val="0"/>
            <a:satOff val="0"/>
            <a:lumOff val="0"/>
            <a:alphaOff val="0"/>
          </a:srgbClr>
        </a:solidFill>
        <a:ln>
          <a:noFill/>
        </a:ln>
        <a:effectLst/>
      </dgm:spPr>
    </dgm:pt>
    <dgm:pt modelId="{0DB9D2E6-A7EC-4049-A8C3-BD81DA0E7419}" type="pres">
      <dgm:prSet presAssocID="{702A8C20-19DD-48E5-B805-8A6BB4B3EBE5}" presName="iconRect" presStyleLbl="node1" presStyleIdx="0" presStyleCnt="5"/>
      <dgm:spPr>
        <a:xfrm>
          <a:off x="219958" y="167019"/>
          <a:ext cx="399924" cy="399924"/>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at"/>
        </a:ext>
      </dgm:extLst>
    </dgm:pt>
    <dgm:pt modelId="{535ACE4D-1BE4-4480-8A8E-7BFF9F621697}" type="pres">
      <dgm:prSet presAssocID="{702A8C20-19DD-48E5-B805-8A6BB4B3EBE5}" presName="spaceRect" presStyleCnt="0"/>
      <dgm:spPr/>
    </dgm:pt>
    <dgm:pt modelId="{881CC2F4-984A-4AFB-A097-7D0AD7549C7E}" type="pres">
      <dgm:prSet presAssocID="{702A8C20-19DD-48E5-B805-8A6BB4B3EBE5}" presName="parTx" presStyleLbl="revTx" presStyleIdx="0" presStyleCnt="5">
        <dgm:presLayoutVars>
          <dgm:chMax val="0"/>
          <dgm:chPref val="0"/>
        </dgm:presLayoutVars>
      </dgm:prSet>
      <dgm:spPr/>
    </dgm:pt>
    <dgm:pt modelId="{369EE273-B6D8-4005-B1B4-65906E772217}" type="pres">
      <dgm:prSet presAssocID="{C06B04E5-69BE-483C-8977-102B08EC7AC7}" presName="sibTrans" presStyleCnt="0"/>
      <dgm:spPr/>
    </dgm:pt>
    <dgm:pt modelId="{2F7F2569-95B0-4209-9624-601B35A7C0FE}" type="pres">
      <dgm:prSet presAssocID="{B8115919-D7E9-44AC-966D-4685EF40E1A8}" presName="compNode" presStyleCnt="0"/>
      <dgm:spPr/>
    </dgm:pt>
    <dgm:pt modelId="{E46FA2F6-53BC-429F-969B-E42705EE39AC}" type="pres">
      <dgm:prSet presAssocID="{B8115919-D7E9-44AC-966D-4685EF40E1A8}" presName="bgRect" presStyleLbl="bgShp" presStyleIdx="1" presStyleCnt="5" custLinFactNeighborY="6618"/>
      <dgm:spPr>
        <a:xfrm>
          <a:off x="0" y="960453"/>
          <a:ext cx="10515600" cy="727134"/>
        </a:xfrm>
        <a:prstGeom prst="roundRect">
          <a:avLst>
            <a:gd name="adj" fmla="val 10000"/>
          </a:avLst>
        </a:prstGeom>
        <a:solidFill>
          <a:srgbClr val="ED7D31">
            <a:tint val="40000"/>
            <a:hueOff val="0"/>
            <a:satOff val="0"/>
            <a:lumOff val="0"/>
            <a:alphaOff val="0"/>
          </a:srgbClr>
        </a:solidFill>
        <a:ln>
          <a:noFill/>
        </a:ln>
        <a:effectLst/>
      </dgm:spPr>
    </dgm:pt>
    <dgm:pt modelId="{2E834B45-2BBE-4BDB-9978-8CFBA74E360D}" type="pres">
      <dgm:prSet presAssocID="{B8115919-D7E9-44AC-966D-4685EF40E1A8}" presName="iconRect" presStyleLbl="node1" presStyleIdx="1" presStyleCnt="5"/>
      <dgm:spPr>
        <a:xfrm>
          <a:off x="219958" y="1075937"/>
          <a:ext cx="399924" cy="399924"/>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Help with solid fill"/>
        </a:ext>
      </dgm:extLst>
    </dgm:pt>
    <dgm:pt modelId="{573DD23A-BFEE-4809-B1AB-CA5CAF455E8D}" type="pres">
      <dgm:prSet presAssocID="{B8115919-D7E9-44AC-966D-4685EF40E1A8}" presName="spaceRect" presStyleCnt="0"/>
      <dgm:spPr/>
    </dgm:pt>
    <dgm:pt modelId="{80B737BA-944D-4B5E-9062-3A77A7DA44AD}" type="pres">
      <dgm:prSet presAssocID="{B8115919-D7E9-44AC-966D-4685EF40E1A8}" presName="parTx" presStyleLbl="revTx" presStyleIdx="1" presStyleCnt="5">
        <dgm:presLayoutVars>
          <dgm:chMax val="0"/>
          <dgm:chPref val="0"/>
        </dgm:presLayoutVars>
      </dgm:prSet>
      <dgm:spPr/>
    </dgm:pt>
    <dgm:pt modelId="{83CA5B02-6066-4AD5-BF80-B26A2D268BDD}" type="pres">
      <dgm:prSet presAssocID="{D5EA9366-4E69-404F-A625-1731DC74579A}" presName="sibTrans" presStyleCnt="0"/>
      <dgm:spPr/>
    </dgm:pt>
    <dgm:pt modelId="{3D9108C4-37A2-4A1E-9E4D-B230D10AECD0}" type="pres">
      <dgm:prSet presAssocID="{0A6969BE-A068-4FAF-BBAC-767218DFE78B}" presName="compNode" presStyleCnt="0"/>
      <dgm:spPr/>
    </dgm:pt>
    <dgm:pt modelId="{2F4FCD94-00BF-47A0-9A42-992A9B02B1BA}" type="pres">
      <dgm:prSet presAssocID="{0A6969BE-A068-4FAF-BBAC-767218DFE78B}" presName="bgRect" presStyleLbl="bgShp" presStyleIdx="2" presStyleCnt="5" custLinFactNeighborY="6085"/>
      <dgm: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gm:spPr>
    </dgm:pt>
    <dgm:pt modelId="{09419823-024F-4086-B2D9-003487C2A89B}" type="pres">
      <dgm:prSet presAssocID="{0A6969BE-A068-4FAF-BBAC-767218DFE78B}" presName="iconRect" presStyleLbl="node1" presStyleIdx="2" presStyleCnt="5"/>
      <dgm:spPr>
        <a:xfrm>
          <a:off x="219958" y="1984855"/>
          <a:ext cx="399924" cy="399924"/>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ubtitles"/>
        </a:ext>
      </dgm:extLst>
    </dgm:pt>
    <dgm:pt modelId="{2A31B1CC-EA60-4201-9C86-74566C3604AC}" type="pres">
      <dgm:prSet presAssocID="{0A6969BE-A068-4FAF-BBAC-767218DFE78B}" presName="spaceRect" presStyleCnt="0"/>
      <dgm:spPr/>
    </dgm:pt>
    <dgm:pt modelId="{892DF596-CF79-4D7D-BF3E-B1A1CD99CE4D}" type="pres">
      <dgm:prSet presAssocID="{0A6969BE-A068-4FAF-BBAC-767218DFE78B}" presName="parTx" presStyleLbl="revTx" presStyleIdx="2" presStyleCnt="5" custLinFactNeighborY="5762">
        <dgm:presLayoutVars>
          <dgm:chMax val="0"/>
          <dgm:chPref val="0"/>
        </dgm:presLayoutVars>
      </dgm:prSet>
      <dgm:spPr/>
    </dgm:pt>
    <dgm:pt modelId="{873AED5B-0FEC-4B18-9A71-B145002520F0}" type="pres">
      <dgm:prSet presAssocID="{CBE0E26D-74DC-4FA0-81E5-A08C4D69A937}" presName="sibTrans" presStyleCnt="0"/>
      <dgm:spPr/>
    </dgm:pt>
    <dgm:pt modelId="{EDE933A7-E1B6-40CE-907F-D7A785925339}" type="pres">
      <dgm:prSet presAssocID="{15EC92DE-87D1-402A-8231-5F37D2DC91A5}" presName="compNode" presStyleCnt="0"/>
      <dgm:spPr/>
    </dgm:pt>
    <dgm:pt modelId="{45722781-E4FD-4895-A82A-4C68B7D43780}" type="pres">
      <dgm:prSet presAssocID="{15EC92DE-87D1-402A-8231-5F37D2DC91A5}" presName="bgRect" presStyleLbl="bgShp" presStyleIdx="3" presStyleCnt="5" custLinFactNeighborY="3309"/>
      <dgm: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gm:spPr>
    </dgm:pt>
    <dgm:pt modelId="{35E03408-8A7F-4891-AD8F-8C009854F09C}" type="pres">
      <dgm:prSet presAssocID="{15EC92DE-87D1-402A-8231-5F37D2DC91A5}" presName="iconRect" presStyleLbl="node1" presStyleIdx="3" presStyleCnt="5"/>
      <dgm:spPr>
        <a:xfrm>
          <a:off x="219958" y="2893774"/>
          <a:ext cx="399924" cy="399924"/>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Radio microphone"/>
        </a:ext>
      </dgm:extLst>
    </dgm:pt>
    <dgm:pt modelId="{434B5CB7-BBE0-4A20-9226-C4A03F9F8B40}" type="pres">
      <dgm:prSet presAssocID="{15EC92DE-87D1-402A-8231-5F37D2DC91A5}" presName="spaceRect" presStyleCnt="0"/>
      <dgm:spPr/>
    </dgm:pt>
    <dgm:pt modelId="{847DB8F6-08F1-48FC-8394-BF5D85045E5F}" type="pres">
      <dgm:prSet presAssocID="{15EC92DE-87D1-402A-8231-5F37D2DC91A5}" presName="parTx" presStyleLbl="revTx" presStyleIdx="3" presStyleCnt="5">
        <dgm:presLayoutVars>
          <dgm:chMax val="0"/>
          <dgm:chPref val="0"/>
        </dgm:presLayoutVars>
      </dgm:prSet>
      <dgm:spPr/>
    </dgm:pt>
    <dgm:pt modelId="{3314A6C3-9D12-480F-B0BB-714D5DF98074}" type="pres">
      <dgm:prSet presAssocID="{6195616E-C21C-469B-A880-B91885AEA10A}" presName="sibTrans" presStyleCnt="0"/>
      <dgm:spPr/>
    </dgm:pt>
    <dgm:pt modelId="{1A316CEC-F034-4B30-B800-5BEF82385C21}" type="pres">
      <dgm:prSet presAssocID="{DA09C0E0-92BE-4FEE-824C-2CC95CFA4BDF}" presName="compNode" presStyleCnt="0"/>
      <dgm:spPr/>
    </dgm:pt>
    <dgm:pt modelId="{0CD7992F-9FDB-45A9-9093-E6EBE0F45D7A}" type="pres">
      <dgm:prSet presAssocID="{DA09C0E0-92BE-4FEE-824C-2CC95CFA4BDF}" presName="bgRect" presStyleLbl="bgShp" presStyleIdx="4" presStyleCnt="5"/>
      <dgm: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gm:spPr>
    </dgm:pt>
    <dgm:pt modelId="{B3341CF3-F81F-4FC2-9DEC-46EA7AC4C97E}" type="pres">
      <dgm:prSet presAssocID="{DA09C0E0-92BE-4FEE-824C-2CC95CFA4BDF}" presName="iconRect" presStyleLbl="node1" presStyleIdx="4" presStyleCnt="5"/>
      <dgm:spPr>
        <a:xfrm>
          <a:off x="219958" y="3802692"/>
          <a:ext cx="399924" cy="399924"/>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mark"/>
        </a:ext>
      </dgm:extLst>
    </dgm:pt>
    <dgm:pt modelId="{1A5E163F-F866-4CA9-BEFB-440D519536E6}" type="pres">
      <dgm:prSet presAssocID="{DA09C0E0-92BE-4FEE-824C-2CC95CFA4BDF}" presName="spaceRect" presStyleCnt="0"/>
      <dgm:spPr/>
    </dgm:pt>
    <dgm:pt modelId="{A5304891-4ED9-40B9-BB71-026A4D268CE0}" type="pres">
      <dgm:prSet presAssocID="{DA09C0E0-92BE-4FEE-824C-2CC95CFA4BDF}" presName="parTx" presStyleLbl="revTx" presStyleIdx="4" presStyleCnt="5">
        <dgm:presLayoutVars>
          <dgm:chMax val="0"/>
          <dgm:chPref val="0"/>
        </dgm:presLayoutVars>
      </dgm:prSet>
      <dgm:spPr/>
    </dgm:pt>
  </dgm:ptLst>
  <dgm:cxnLst>
    <dgm:cxn modelId="{9099D018-6461-4124-B6A0-78E31D0BA386}" srcId="{70FBB2B1-E09B-48B3-8984-232DD35B7C80}" destId="{B8115919-D7E9-44AC-966D-4685EF40E1A8}" srcOrd="1" destOrd="0" parTransId="{B58B3D20-086A-420B-B1B7-E315A7FDCA6E}" sibTransId="{D5EA9366-4E69-404F-A625-1731DC74579A}"/>
    <dgm:cxn modelId="{F2BCE830-B8E0-4BA0-A2B7-FF436F9D0E94}" srcId="{70FBB2B1-E09B-48B3-8984-232DD35B7C80}" destId="{15EC92DE-87D1-402A-8231-5F37D2DC91A5}" srcOrd="3" destOrd="0" parTransId="{4B503E4D-823A-40A9-9ABF-E2B53BA51837}" sibTransId="{6195616E-C21C-469B-A880-B91885AEA10A}"/>
    <dgm:cxn modelId="{18F55C3C-2F33-4C1C-94D0-8BBF1B601E00}" srcId="{70FBB2B1-E09B-48B3-8984-232DD35B7C80}" destId="{DA09C0E0-92BE-4FEE-824C-2CC95CFA4BDF}" srcOrd="4" destOrd="0" parTransId="{CF964172-8F94-40A8-8FAA-05014308C144}" sibTransId="{2529930C-AEB3-4D3B-976D-243E33921405}"/>
    <dgm:cxn modelId="{DA364261-A146-4C04-AC3C-A8F6B861BD30}" type="presOf" srcId="{702A8C20-19DD-48E5-B805-8A6BB4B3EBE5}" destId="{881CC2F4-984A-4AFB-A097-7D0AD7549C7E}" srcOrd="0" destOrd="0" presId="urn:microsoft.com/office/officeart/2018/2/layout/IconVerticalSolidList"/>
    <dgm:cxn modelId="{11E15E45-A66B-46D9-978C-D907C5DACF12}" type="presOf" srcId="{0A6969BE-A068-4FAF-BBAC-767218DFE78B}" destId="{892DF596-CF79-4D7D-BF3E-B1A1CD99CE4D}" srcOrd="0" destOrd="0" presId="urn:microsoft.com/office/officeart/2018/2/layout/IconVerticalSolidList"/>
    <dgm:cxn modelId="{1335D79C-66D9-49B4-B139-03C0E77D1972}" srcId="{70FBB2B1-E09B-48B3-8984-232DD35B7C80}" destId="{702A8C20-19DD-48E5-B805-8A6BB4B3EBE5}" srcOrd="0" destOrd="0" parTransId="{A56EA87D-5D89-4AB0-A49B-14B0E7F0ABCA}" sibTransId="{C06B04E5-69BE-483C-8977-102B08EC7AC7}"/>
    <dgm:cxn modelId="{0CEC9FA0-3228-4EEE-B406-1415D014F594}" type="presOf" srcId="{DA09C0E0-92BE-4FEE-824C-2CC95CFA4BDF}" destId="{A5304891-4ED9-40B9-BB71-026A4D268CE0}" srcOrd="0" destOrd="0" presId="urn:microsoft.com/office/officeart/2018/2/layout/IconVerticalSolidList"/>
    <dgm:cxn modelId="{530B7EA1-514A-424D-BCB2-1FE4530C01A1}" srcId="{70FBB2B1-E09B-48B3-8984-232DD35B7C80}" destId="{0A6969BE-A068-4FAF-BBAC-767218DFE78B}" srcOrd="2" destOrd="0" parTransId="{FEBB8D6B-B330-4A1B-8E19-7D8D99BE05D4}" sibTransId="{CBE0E26D-74DC-4FA0-81E5-A08C4D69A937}"/>
    <dgm:cxn modelId="{FD0B94B5-8560-4FBD-8C72-D4E89497D470}" type="presOf" srcId="{B8115919-D7E9-44AC-966D-4685EF40E1A8}" destId="{80B737BA-944D-4B5E-9062-3A77A7DA44AD}" srcOrd="0" destOrd="0" presId="urn:microsoft.com/office/officeart/2018/2/layout/IconVerticalSolidList"/>
    <dgm:cxn modelId="{54C2D8BC-86CF-4D3B-BFFC-0662C007D143}" type="presOf" srcId="{70FBB2B1-E09B-48B3-8984-232DD35B7C80}" destId="{58452A0C-F80A-433D-9D48-67964DA0516A}" srcOrd="0" destOrd="0" presId="urn:microsoft.com/office/officeart/2018/2/layout/IconVerticalSolidList"/>
    <dgm:cxn modelId="{2B0AB3CB-811A-40AA-A1E0-8E625CEB26D2}" type="presOf" srcId="{15EC92DE-87D1-402A-8231-5F37D2DC91A5}" destId="{847DB8F6-08F1-48FC-8394-BF5D85045E5F}" srcOrd="0" destOrd="0" presId="urn:microsoft.com/office/officeart/2018/2/layout/IconVerticalSolidList"/>
    <dgm:cxn modelId="{3C0B93E4-91A7-4C7D-9017-0C1BC9B3CC03}" type="presParOf" srcId="{58452A0C-F80A-433D-9D48-67964DA0516A}" destId="{3A5F4318-3C9A-4404-A161-C8FA9E126900}" srcOrd="0" destOrd="0" presId="urn:microsoft.com/office/officeart/2018/2/layout/IconVerticalSolidList"/>
    <dgm:cxn modelId="{415CB72C-1AAE-4855-A4B1-CDF0C664F8C1}" type="presParOf" srcId="{3A5F4318-3C9A-4404-A161-C8FA9E126900}" destId="{1C38767A-7CE7-475D-B361-CBB7F790299F}" srcOrd="0" destOrd="0" presId="urn:microsoft.com/office/officeart/2018/2/layout/IconVerticalSolidList"/>
    <dgm:cxn modelId="{383FCE90-5933-47F4-A8E0-ED4E302CB4E7}" type="presParOf" srcId="{3A5F4318-3C9A-4404-A161-C8FA9E126900}" destId="{0DB9D2E6-A7EC-4049-A8C3-BD81DA0E7419}" srcOrd="1" destOrd="0" presId="urn:microsoft.com/office/officeart/2018/2/layout/IconVerticalSolidList"/>
    <dgm:cxn modelId="{D92A0778-FCEC-4720-9C6D-B506B7EE91BD}" type="presParOf" srcId="{3A5F4318-3C9A-4404-A161-C8FA9E126900}" destId="{535ACE4D-1BE4-4480-8A8E-7BFF9F621697}" srcOrd="2" destOrd="0" presId="urn:microsoft.com/office/officeart/2018/2/layout/IconVerticalSolidList"/>
    <dgm:cxn modelId="{8417924D-FB38-4B65-BD2C-B2794FD2F08D}" type="presParOf" srcId="{3A5F4318-3C9A-4404-A161-C8FA9E126900}" destId="{881CC2F4-984A-4AFB-A097-7D0AD7549C7E}" srcOrd="3" destOrd="0" presId="urn:microsoft.com/office/officeart/2018/2/layout/IconVerticalSolidList"/>
    <dgm:cxn modelId="{6DB27E1C-818D-4CEC-80CE-F455AADD0FF6}" type="presParOf" srcId="{58452A0C-F80A-433D-9D48-67964DA0516A}" destId="{369EE273-B6D8-4005-B1B4-65906E772217}" srcOrd="1" destOrd="0" presId="urn:microsoft.com/office/officeart/2018/2/layout/IconVerticalSolidList"/>
    <dgm:cxn modelId="{9464FC94-3847-4FD0-828F-1FFC2279A773}" type="presParOf" srcId="{58452A0C-F80A-433D-9D48-67964DA0516A}" destId="{2F7F2569-95B0-4209-9624-601B35A7C0FE}" srcOrd="2" destOrd="0" presId="urn:microsoft.com/office/officeart/2018/2/layout/IconVerticalSolidList"/>
    <dgm:cxn modelId="{5F95381F-9468-4712-820F-DE4D0D4778C5}" type="presParOf" srcId="{2F7F2569-95B0-4209-9624-601B35A7C0FE}" destId="{E46FA2F6-53BC-429F-969B-E42705EE39AC}" srcOrd="0" destOrd="0" presId="urn:microsoft.com/office/officeart/2018/2/layout/IconVerticalSolidList"/>
    <dgm:cxn modelId="{DDD1D8CF-8644-4FE3-B729-DBCA362004BD}" type="presParOf" srcId="{2F7F2569-95B0-4209-9624-601B35A7C0FE}" destId="{2E834B45-2BBE-4BDB-9978-8CFBA74E360D}" srcOrd="1" destOrd="0" presId="urn:microsoft.com/office/officeart/2018/2/layout/IconVerticalSolidList"/>
    <dgm:cxn modelId="{F959CA6C-7885-4C3F-AFE0-6B35D7431B7C}" type="presParOf" srcId="{2F7F2569-95B0-4209-9624-601B35A7C0FE}" destId="{573DD23A-BFEE-4809-B1AB-CA5CAF455E8D}" srcOrd="2" destOrd="0" presId="urn:microsoft.com/office/officeart/2018/2/layout/IconVerticalSolidList"/>
    <dgm:cxn modelId="{1E782964-4C03-4C22-81B5-514DDF82C68C}" type="presParOf" srcId="{2F7F2569-95B0-4209-9624-601B35A7C0FE}" destId="{80B737BA-944D-4B5E-9062-3A77A7DA44AD}" srcOrd="3" destOrd="0" presId="urn:microsoft.com/office/officeart/2018/2/layout/IconVerticalSolidList"/>
    <dgm:cxn modelId="{8E05B12E-974D-424F-8B3D-82B8D5DB0871}" type="presParOf" srcId="{58452A0C-F80A-433D-9D48-67964DA0516A}" destId="{83CA5B02-6066-4AD5-BF80-B26A2D268BDD}" srcOrd="3" destOrd="0" presId="urn:microsoft.com/office/officeart/2018/2/layout/IconVerticalSolidList"/>
    <dgm:cxn modelId="{54D62A59-97CE-4332-BF82-32325DD312D8}" type="presParOf" srcId="{58452A0C-F80A-433D-9D48-67964DA0516A}" destId="{3D9108C4-37A2-4A1E-9E4D-B230D10AECD0}" srcOrd="4" destOrd="0" presId="urn:microsoft.com/office/officeart/2018/2/layout/IconVerticalSolidList"/>
    <dgm:cxn modelId="{3C17650C-F8F5-4D00-B750-7EE5B21E5D5D}" type="presParOf" srcId="{3D9108C4-37A2-4A1E-9E4D-B230D10AECD0}" destId="{2F4FCD94-00BF-47A0-9A42-992A9B02B1BA}" srcOrd="0" destOrd="0" presId="urn:microsoft.com/office/officeart/2018/2/layout/IconVerticalSolidList"/>
    <dgm:cxn modelId="{A9919099-7BF1-4584-ACA6-588EF5F49E32}" type="presParOf" srcId="{3D9108C4-37A2-4A1E-9E4D-B230D10AECD0}" destId="{09419823-024F-4086-B2D9-003487C2A89B}" srcOrd="1" destOrd="0" presId="urn:microsoft.com/office/officeart/2018/2/layout/IconVerticalSolidList"/>
    <dgm:cxn modelId="{67A26CA2-1F65-4859-9AB9-89140F7AFA6C}" type="presParOf" srcId="{3D9108C4-37A2-4A1E-9E4D-B230D10AECD0}" destId="{2A31B1CC-EA60-4201-9C86-74566C3604AC}" srcOrd="2" destOrd="0" presId="urn:microsoft.com/office/officeart/2018/2/layout/IconVerticalSolidList"/>
    <dgm:cxn modelId="{AAE441F4-8286-468F-A6FB-BD87717A617F}" type="presParOf" srcId="{3D9108C4-37A2-4A1E-9E4D-B230D10AECD0}" destId="{892DF596-CF79-4D7D-BF3E-B1A1CD99CE4D}" srcOrd="3" destOrd="0" presId="urn:microsoft.com/office/officeart/2018/2/layout/IconVerticalSolidList"/>
    <dgm:cxn modelId="{E9072D70-68BE-41CB-8146-342821CF3CF2}" type="presParOf" srcId="{58452A0C-F80A-433D-9D48-67964DA0516A}" destId="{873AED5B-0FEC-4B18-9A71-B145002520F0}" srcOrd="5" destOrd="0" presId="urn:microsoft.com/office/officeart/2018/2/layout/IconVerticalSolidList"/>
    <dgm:cxn modelId="{FFC4A40D-5E24-481E-9447-E667DBF45085}" type="presParOf" srcId="{58452A0C-F80A-433D-9D48-67964DA0516A}" destId="{EDE933A7-E1B6-40CE-907F-D7A785925339}" srcOrd="6" destOrd="0" presId="urn:microsoft.com/office/officeart/2018/2/layout/IconVerticalSolidList"/>
    <dgm:cxn modelId="{9D85A8D7-B85B-4F63-B573-8A2A3730EE41}" type="presParOf" srcId="{EDE933A7-E1B6-40CE-907F-D7A785925339}" destId="{45722781-E4FD-4895-A82A-4C68B7D43780}" srcOrd="0" destOrd="0" presId="urn:microsoft.com/office/officeart/2018/2/layout/IconVerticalSolidList"/>
    <dgm:cxn modelId="{D10514A2-B470-4001-8A32-B4611AA5015A}" type="presParOf" srcId="{EDE933A7-E1B6-40CE-907F-D7A785925339}" destId="{35E03408-8A7F-4891-AD8F-8C009854F09C}" srcOrd="1" destOrd="0" presId="urn:microsoft.com/office/officeart/2018/2/layout/IconVerticalSolidList"/>
    <dgm:cxn modelId="{BA1A3718-5A6F-4594-8582-625A1284C6E2}" type="presParOf" srcId="{EDE933A7-E1B6-40CE-907F-D7A785925339}" destId="{434B5CB7-BBE0-4A20-9226-C4A03F9F8B40}" srcOrd="2" destOrd="0" presId="urn:microsoft.com/office/officeart/2018/2/layout/IconVerticalSolidList"/>
    <dgm:cxn modelId="{579B7484-30EC-4370-ACF2-FE46ED4F73C4}" type="presParOf" srcId="{EDE933A7-E1B6-40CE-907F-D7A785925339}" destId="{847DB8F6-08F1-48FC-8394-BF5D85045E5F}" srcOrd="3" destOrd="0" presId="urn:microsoft.com/office/officeart/2018/2/layout/IconVerticalSolidList"/>
    <dgm:cxn modelId="{3531F57D-B991-4725-9783-C763B462A51C}" type="presParOf" srcId="{58452A0C-F80A-433D-9D48-67964DA0516A}" destId="{3314A6C3-9D12-480F-B0BB-714D5DF98074}" srcOrd="7" destOrd="0" presId="urn:microsoft.com/office/officeart/2018/2/layout/IconVerticalSolidList"/>
    <dgm:cxn modelId="{0286674C-07A0-42D4-809E-9D3612BDA4C0}" type="presParOf" srcId="{58452A0C-F80A-433D-9D48-67964DA0516A}" destId="{1A316CEC-F034-4B30-B800-5BEF82385C21}" srcOrd="8" destOrd="0" presId="urn:microsoft.com/office/officeart/2018/2/layout/IconVerticalSolidList"/>
    <dgm:cxn modelId="{41155E9A-AC21-4D91-8CF5-6459CAE360C7}" type="presParOf" srcId="{1A316CEC-F034-4B30-B800-5BEF82385C21}" destId="{0CD7992F-9FDB-45A9-9093-E6EBE0F45D7A}" srcOrd="0" destOrd="0" presId="urn:microsoft.com/office/officeart/2018/2/layout/IconVerticalSolidList"/>
    <dgm:cxn modelId="{129E2197-96C9-453B-8CC9-BEC5F0A6FC64}" type="presParOf" srcId="{1A316CEC-F034-4B30-B800-5BEF82385C21}" destId="{B3341CF3-F81F-4FC2-9DEC-46EA7AC4C97E}" srcOrd="1" destOrd="0" presId="urn:microsoft.com/office/officeart/2018/2/layout/IconVerticalSolidList"/>
    <dgm:cxn modelId="{B229812A-E2A4-41B9-8816-65ABE9857250}" type="presParOf" srcId="{1A316CEC-F034-4B30-B800-5BEF82385C21}" destId="{1A5E163F-F866-4CA9-BEFB-440D519536E6}" srcOrd="2" destOrd="0" presId="urn:microsoft.com/office/officeart/2018/2/layout/IconVerticalSolidList"/>
    <dgm:cxn modelId="{F2B770F2-024F-42E1-8566-C8BAF5DC87B7}" type="presParOf" srcId="{1A316CEC-F034-4B30-B800-5BEF82385C21}" destId="{A5304891-4ED9-40B9-BB71-026A4D268C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7AF090-9994-408F-AFF5-12C700063D6A}"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AC3133C4-81AC-4745-9427-47DFE0BB64B1}">
      <dgm:prSet phldrT="[Text]" custT="1"/>
      <dgm:spPr/>
      <dgm:t>
        <a:bodyPr/>
        <a:lstStyle/>
        <a:p>
          <a:r>
            <a:rPr lang="en-US" sz="2800">
              <a:solidFill>
                <a:schemeClr val="tx1"/>
              </a:solidFill>
            </a:rPr>
            <a:t>NIH</a:t>
          </a:r>
        </a:p>
      </dgm:t>
    </dgm:pt>
    <dgm:pt modelId="{F63C68DB-1243-456A-ACE9-CABC781BC4FF}" type="parTrans" cxnId="{A2504A72-5304-4391-A948-5BF3353B9184}">
      <dgm:prSet/>
      <dgm:spPr/>
      <dgm:t>
        <a:bodyPr/>
        <a:lstStyle/>
        <a:p>
          <a:endParaRPr lang="en-US"/>
        </a:p>
      </dgm:t>
    </dgm:pt>
    <dgm:pt modelId="{8E512E11-F3E7-4AE8-9B01-D5DA8F1C6EFE}" type="sibTrans" cxnId="{A2504A72-5304-4391-A948-5BF3353B9184}">
      <dgm:prSet/>
      <dgm:spPr/>
      <dgm:t>
        <a:bodyPr/>
        <a:lstStyle/>
        <a:p>
          <a:endParaRPr lang="en-US"/>
        </a:p>
      </dgm:t>
    </dgm:pt>
    <dgm:pt modelId="{4E68FA2D-A0E5-424A-96D7-D3D8B972A686}">
      <dgm:prSet phldrT="[Text]" custT="1"/>
      <dgm:spPr/>
      <dgm:t>
        <a:bodyPr/>
        <a:lstStyle/>
        <a:p>
          <a:r>
            <a:rPr lang="en-US" sz="2800">
              <a:solidFill>
                <a:schemeClr val="tx1"/>
              </a:solidFill>
            </a:rPr>
            <a:t>NNLM</a:t>
          </a:r>
        </a:p>
      </dgm:t>
    </dgm:pt>
    <dgm:pt modelId="{A41696B6-AC34-4D00-BDEE-651089179413}" type="parTrans" cxnId="{A551DE63-9D4B-40DB-A5DA-65E03B799B3A}">
      <dgm:prSet/>
      <dgm:spPr/>
      <dgm:t>
        <a:bodyPr/>
        <a:lstStyle/>
        <a:p>
          <a:endParaRPr lang="en-US"/>
        </a:p>
      </dgm:t>
    </dgm:pt>
    <dgm:pt modelId="{C1D557E9-4FDA-4011-9E59-F926DDC573EE}" type="sibTrans" cxnId="{A551DE63-9D4B-40DB-A5DA-65E03B799B3A}">
      <dgm:prSet/>
      <dgm:spPr/>
      <dgm:t>
        <a:bodyPr/>
        <a:lstStyle/>
        <a:p>
          <a:endParaRPr lang="en-US"/>
        </a:p>
      </dgm:t>
    </dgm:pt>
    <dgm:pt modelId="{D27C32ED-8C8B-4D3B-8D34-2B68B246EB82}">
      <dgm:prSet phldrT="[Text]" custT="1"/>
      <dgm:spPr/>
      <dgm:t>
        <a:bodyPr/>
        <a:lstStyle/>
        <a:p>
          <a:pPr>
            <a:spcAft>
              <a:spcPts val="0"/>
            </a:spcAft>
          </a:pPr>
          <a:r>
            <a:rPr lang="en-US" sz="2800">
              <a:solidFill>
                <a:schemeClr val="tx1"/>
              </a:solidFill>
            </a:rPr>
            <a:t>ROC</a:t>
          </a:r>
        </a:p>
      </dgm:t>
    </dgm:pt>
    <dgm:pt modelId="{037BAB82-5C2B-483B-BA87-EA7D3872418F}" type="parTrans" cxnId="{2E64B9F7-C2D8-47F2-B31F-8C584C57B8E0}">
      <dgm:prSet/>
      <dgm:spPr/>
      <dgm:t>
        <a:bodyPr/>
        <a:lstStyle/>
        <a:p>
          <a:endParaRPr lang="en-US"/>
        </a:p>
      </dgm:t>
    </dgm:pt>
    <dgm:pt modelId="{9EA09A9A-C3B6-487F-879A-0BE0A17EAAF3}" type="sibTrans" cxnId="{2E64B9F7-C2D8-47F2-B31F-8C584C57B8E0}">
      <dgm:prSet/>
      <dgm:spPr/>
      <dgm:t>
        <a:bodyPr/>
        <a:lstStyle/>
        <a:p>
          <a:endParaRPr lang="en-US"/>
        </a:p>
      </dgm:t>
    </dgm:pt>
    <dgm:pt modelId="{E3098E42-C385-487B-9C1E-ED9197E5604F}">
      <dgm:prSet custT="1"/>
      <dgm:spPr/>
      <dgm:t>
        <a:bodyPr/>
        <a:lstStyle/>
        <a:p>
          <a:r>
            <a:rPr lang="en-US" sz="2800">
              <a:solidFill>
                <a:schemeClr val="tx1"/>
              </a:solidFill>
            </a:rPr>
            <a:t>NLM</a:t>
          </a:r>
        </a:p>
      </dgm:t>
    </dgm:pt>
    <dgm:pt modelId="{E1AF6105-7064-48F3-8ED9-4A3499D30626}" type="parTrans" cxnId="{28833471-1CD4-40C9-BBAF-CB2489EB7FAD}">
      <dgm:prSet/>
      <dgm:spPr/>
      <dgm:t>
        <a:bodyPr/>
        <a:lstStyle/>
        <a:p>
          <a:endParaRPr lang="en-US"/>
        </a:p>
      </dgm:t>
    </dgm:pt>
    <dgm:pt modelId="{21C3ED35-773E-4CD9-B299-4946308CA35B}" type="sibTrans" cxnId="{28833471-1CD4-40C9-BBAF-CB2489EB7FAD}">
      <dgm:prSet/>
      <dgm:spPr/>
      <dgm:t>
        <a:bodyPr/>
        <a:lstStyle/>
        <a:p>
          <a:endParaRPr lang="en-US"/>
        </a:p>
      </dgm:t>
    </dgm:pt>
    <dgm:pt modelId="{202A24C9-6D83-486F-B111-8D0709B5DFC5}" type="pres">
      <dgm:prSet presAssocID="{137AF090-9994-408F-AFF5-12C700063D6A}" presName="Name0" presStyleCnt="0">
        <dgm:presLayoutVars>
          <dgm:chMax val="7"/>
          <dgm:chPref val="7"/>
          <dgm:dir/>
          <dgm:animLvl val="lvl"/>
        </dgm:presLayoutVars>
      </dgm:prSet>
      <dgm:spPr/>
    </dgm:pt>
    <dgm:pt modelId="{51D2C091-E1A0-48BE-AA6E-67905A90B3F5}" type="pres">
      <dgm:prSet presAssocID="{AC3133C4-81AC-4745-9427-47DFE0BB64B1}" presName="Accent1" presStyleCnt="0"/>
      <dgm:spPr/>
    </dgm:pt>
    <dgm:pt modelId="{A73E6E87-8A17-4223-9E9B-CF14C7B683F0}" type="pres">
      <dgm:prSet presAssocID="{AC3133C4-81AC-4745-9427-47DFE0BB64B1}" presName="Accent" presStyleLbl="node1" presStyleIdx="0" presStyleCnt="4" custFlipHor="1" custLinFactNeighborX="-58663" custLinFactNeighborY="-21675"/>
      <dgm:spPr/>
    </dgm:pt>
    <dgm:pt modelId="{683CE10C-867D-4ED8-B47F-74C3C8B893E7}" type="pres">
      <dgm:prSet presAssocID="{AC3133C4-81AC-4745-9427-47DFE0BB64B1}" presName="Parent1" presStyleLbl="revTx" presStyleIdx="0" presStyleCnt="4" custLinFactX="-9763" custLinFactNeighborX="-100000" custLinFactNeighborY="-77241">
        <dgm:presLayoutVars>
          <dgm:chMax val="1"/>
          <dgm:chPref val="1"/>
          <dgm:bulletEnabled val="1"/>
        </dgm:presLayoutVars>
      </dgm:prSet>
      <dgm:spPr/>
    </dgm:pt>
    <dgm:pt modelId="{5AE968C0-1D8B-42A2-80CD-552F2AA37216}" type="pres">
      <dgm:prSet presAssocID="{E3098E42-C385-487B-9C1E-ED9197E5604F}" presName="Accent2" presStyleCnt="0"/>
      <dgm:spPr/>
    </dgm:pt>
    <dgm:pt modelId="{DA4E79A0-CAF7-4EAD-8DCA-9913A5D37F91}" type="pres">
      <dgm:prSet presAssocID="{E3098E42-C385-487B-9C1E-ED9197E5604F}" presName="Accent" presStyleLbl="node1" presStyleIdx="1" presStyleCnt="4" custFlipHor="1" custLinFactNeighborX="6011" custLinFactNeighborY="-11185"/>
      <dgm:spPr/>
    </dgm:pt>
    <dgm:pt modelId="{50DC4463-5EB9-4917-B026-51B89F33B0EB}" type="pres">
      <dgm:prSet presAssocID="{E3098E42-C385-487B-9C1E-ED9197E5604F}" presName="Parent2" presStyleLbl="revTx" presStyleIdx="1" presStyleCnt="4" custLinFactNeighborX="9473" custLinFactNeighborY="-52379">
        <dgm:presLayoutVars>
          <dgm:chMax val="1"/>
          <dgm:chPref val="1"/>
          <dgm:bulletEnabled val="1"/>
        </dgm:presLayoutVars>
      </dgm:prSet>
      <dgm:spPr/>
    </dgm:pt>
    <dgm:pt modelId="{D77689EE-A753-4159-ADF0-5B46890BE49E}" type="pres">
      <dgm:prSet presAssocID="{4E68FA2D-A0E5-424A-96D7-D3D8B972A686}" presName="Accent3" presStyleCnt="0"/>
      <dgm:spPr/>
    </dgm:pt>
    <dgm:pt modelId="{47853B10-8DEA-4FFB-B89A-6AFD63D26F88}" type="pres">
      <dgm:prSet presAssocID="{4E68FA2D-A0E5-424A-96D7-D3D8B972A686}" presName="Accent" presStyleLbl="node1" presStyleIdx="2" presStyleCnt="4" custFlipHor="1" custLinFactNeighborX="-58649" custLinFactNeighborY="-6417"/>
      <dgm:spPr/>
    </dgm:pt>
    <dgm:pt modelId="{9AF57756-91A2-4BBD-957F-D37E90DDB4C4}" type="pres">
      <dgm:prSet presAssocID="{4E68FA2D-A0E5-424A-96D7-D3D8B972A686}" presName="Parent3" presStyleLbl="revTx" presStyleIdx="2" presStyleCnt="4" custScaleX="176935" custScaleY="64171" custLinFactNeighborX="-94419" custLinFactNeighborY="-13329">
        <dgm:presLayoutVars>
          <dgm:chMax val="1"/>
          <dgm:chPref val="1"/>
          <dgm:bulletEnabled val="1"/>
        </dgm:presLayoutVars>
      </dgm:prSet>
      <dgm:spPr/>
    </dgm:pt>
    <dgm:pt modelId="{15078503-1C0D-41C1-B48A-1809D7E81250}" type="pres">
      <dgm:prSet presAssocID="{D27C32ED-8C8B-4D3B-8D34-2B68B246EB82}" presName="Accent4" presStyleCnt="0"/>
      <dgm:spPr/>
    </dgm:pt>
    <dgm:pt modelId="{6EDA9668-5028-4FC8-BC3C-4EC2D549ABC3}" type="pres">
      <dgm:prSet presAssocID="{D27C32ED-8C8B-4D3B-8D34-2B68B246EB82}" presName="Accent" presStyleLbl="node1" presStyleIdx="3" presStyleCnt="4" custFlipHor="1" custLinFactNeighborX="9141" custLinFactNeighborY="2079"/>
      <dgm:spPr/>
    </dgm:pt>
    <dgm:pt modelId="{31607D11-730F-442E-AA52-FC5361A37753}" type="pres">
      <dgm:prSet presAssocID="{D27C32ED-8C8B-4D3B-8D34-2B68B246EB82}" presName="Parent4" presStyleLbl="revTx" presStyleIdx="3" presStyleCnt="4" custFlipHor="1" custScaleY="177627" custLinFactNeighborX="16453" custLinFactNeighborY="8935">
        <dgm:presLayoutVars>
          <dgm:chMax val="1"/>
          <dgm:chPref val="1"/>
          <dgm:bulletEnabled val="1"/>
        </dgm:presLayoutVars>
      </dgm:prSet>
      <dgm:spPr/>
    </dgm:pt>
  </dgm:ptLst>
  <dgm:cxnLst>
    <dgm:cxn modelId="{2230122A-3BB7-4167-9241-27285C3DE1C5}" type="presOf" srcId="{AC3133C4-81AC-4745-9427-47DFE0BB64B1}" destId="{683CE10C-867D-4ED8-B47F-74C3C8B893E7}" srcOrd="0" destOrd="0" presId="urn:microsoft.com/office/officeart/2009/layout/CircleArrowProcess"/>
    <dgm:cxn modelId="{ED4A912C-105A-4D6C-8545-84F8C97B8801}" type="presOf" srcId="{E3098E42-C385-487B-9C1E-ED9197E5604F}" destId="{50DC4463-5EB9-4917-B026-51B89F33B0EB}" srcOrd="0" destOrd="0" presId="urn:microsoft.com/office/officeart/2009/layout/CircleArrowProcess"/>
    <dgm:cxn modelId="{A551DE63-9D4B-40DB-A5DA-65E03B799B3A}" srcId="{137AF090-9994-408F-AFF5-12C700063D6A}" destId="{4E68FA2D-A0E5-424A-96D7-D3D8B972A686}" srcOrd="2" destOrd="0" parTransId="{A41696B6-AC34-4D00-BDEE-651089179413}" sibTransId="{C1D557E9-4FDA-4011-9E59-F926DDC573EE}"/>
    <dgm:cxn modelId="{181EF749-1FBB-4933-891D-B488F6521718}" type="presOf" srcId="{D27C32ED-8C8B-4D3B-8D34-2B68B246EB82}" destId="{31607D11-730F-442E-AA52-FC5361A37753}" srcOrd="0" destOrd="0" presId="urn:microsoft.com/office/officeart/2009/layout/CircleArrowProcess"/>
    <dgm:cxn modelId="{28833471-1CD4-40C9-BBAF-CB2489EB7FAD}" srcId="{137AF090-9994-408F-AFF5-12C700063D6A}" destId="{E3098E42-C385-487B-9C1E-ED9197E5604F}" srcOrd="1" destOrd="0" parTransId="{E1AF6105-7064-48F3-8ED9-4A3499D30626}" sibTransId="{21C3ED35-773E-4CD9-B299-4946308CA35B}"/>
    <dgm:cxn modelId="{A2504A72-5304-4391-A948-5BF3353B9184}" srcId="{137AF090-9994-408F-AFF5-12C700063D6A}" destId="{AC3133C4-81AC-4745-9427-47DFE0BB64B1}" srcOrd="0" destOrd="0" parTransId="{F63C68DB-1243-456A-ACE9-CABC781BC4FF}" sibTransId="{8E512E11-F3E7-4AE8-9B01-D5DA8F1C6EFE}"/>
    <dgm:cxn modelId="{DC50F277-C2FC-406F-BEBF-A14D50140E51}" type="presOf" srcId="{4E68FA2D-A0E5-424A-96D7-D3D8B972A686}" destId="{9AF57756-91A2-4BBD-957F-D37E90DDB4C4}" srcOrd="0" destOrd="0" presId="urn:microsoft.com/office/officeart/2009/layout/CircleArrowProcess"/>
    <dgm:cxn modelId="{D87A65AE-DC56-4017-8CC3-C3AA66A68422}" type="presOf" srcId="{137AF090-9994-408F-AFF5-12C700063D6A}" destId="{202A24C9-6D83-486F-B111-8D0709B5DFC5}" srcOrd="0" destOrd="0" presId="urn:microsoft.com/office/officeart/2009/layout/CircleArrowProcess"/>
    <dgm:cxn modelId="{2E64B9F7-C2D8-47F2-B31F-8C584C57B8E0}" srcId="{137AF090-9994-408F-AFF5-12C700063D6A}" destId="{D27C32ED-8C8B-4D3B-8D34-2B68B246EB82}" srcOrd="3" destOrd="0" parTransId="{037BAB82-5C2B-483B-BA87-EA7D3872418F}" sibTransId="{9EA09A9A-C3B6-487F-879A-0BE0A17EAAF3}"/>
    <dgm:cxn modelId="{B0ED8034-FC13-4A1B-8267-7661A7AA1F4C}" type="presParOf" srcId="{202A24C9-6D83-486F-B111-8D0709B5DFC5}" destId="{51D2C091-E1A0-48BE-AA6E-67905A90B3F5}" srcOrd="0" destOrd="0" presId="urn:microsoft.com/office/officeart/2009/layout/CircleArrowProcess"/>
    <dgm:cxn modelId="{89052F58-D0C2-4013-AF09-75F3C46C123A}" type="presParOf" srcId="{51D2C091-E1A0-48BE-AA6E-67905A90B3F5}" destId="{A73E6E87-8A17-4223-9E9B-CF14C7B683F0}" srcOrd="0" destOrd="0" presId="urn:microsoft.com/office/officeart/2009/layout/CircleArrowProcess"/>
    <dgm:cxn modelId="{B6461F67-8925-4A44-920E-AA74628081FE}" type="presParOf" srcId="{202A24C9-6D83-486F-B111-8D0709B5DFC5}" destId="{683CE10C-867D-4ED8-B47F-74C3C8B893E7}" srcOrd="1" destOrd="0" presId="urn:microsoft.com/office/officeart/2009/layout/CircleArrowProcess"/>
    <dgm:cxn modelId="{39F89598-D294-4437-9983-F4FE34C83224}" type="presParOf" srcId="{202A24C9-6D83-486F-B111-8D0709B5DFC5}" destId="{5AE968C0-1D8B-42A2-80CD-552F2AA37216}" srcOrd="2" destOrd="0" presId="urn:microsoft.com/office/officeart/2009/layout/CircleArrowProcess"/>
    <dgm:cxn modelId="{FDAA4071-3695-4537-ABDE-6D9A225682FD}" type="presParOf" srcId="{5AE968C0-1D8B-42A2-80CD-552F2AA37216}" destId="{DA4E79A0-CAF7-4EAD-8DCA-9913A5D37F91}" srcOrd="0" destOrd="0" presId="urn:microsoft.com/office/officeart/2009/layout/CircleArrowProcess"/>
    <dgm:cxn modelId="{C93F23AB-3E92-4617-9B5F-80E6A47A1573}" type="presParOf" srcId="{202A24C9-6D83-486F-B111-8D0709B5DFC5}" destId="{50DC4463-5EB9-4917-B026-51B89F33B0EB}" srcOrd="3" destOrd="0" presId="urn:microsoft.com/office/officeart/2009/layout/CircleArrowProcess"/>
    <dgm:cxn modelId="{EE5BE5D1-737F-4D13-B876-1ED9F398B476}" type="presParOf" srcId="{202A24C9-6D83-486F-B111-8D0709B5DFC5}" destId="{D77689EE-A753-4159-ADF0-5B46890BE49E}" srcOrd="4" destOrd="0" presId="urn:microsoft.com/office/officeart/2009/layout/CircleArrowProcess"/>
    <dgm:cxn modelId="{5F5BD6BD-C70A-47CD-860A-5CF3B5964057}" type="presParOf" srcId="{D77689EE-A753-4159-ADF0-5B46890BE49E}" destId="{47853B10-8DEA-4FFB-B89A-6AFD63D26F88}" srcOrd="0" destOrd="0" presId="urn:microsoft.com/office/officeart/2009/layout/CircleArrowProcess"/>
    <dgm:cxn modelId="{D55C5054-572B-4899-AA26-CB2174C9636C}" type="presParOf" srcId="{202A24C9-6D83-486F-B111-8D0709B5DFC5}" destId="{9AF57756-91A2-4BBD-957F-D37E90DDB4C4}" srcOrd="5" destOrd="0" presId="urn:microsoft.com/office/officeart/2009/layout/CircleArrowProcess"/>
    <dgm:cxn modelId="{151DDD06-198A-4A2B-92B9-2DE9DD856B1F}" type="presParOf" srcId="{202A24C9-6D83-486F-B111-8D0709B5DFC5}" destId="{15078503-1C0D-41C1-B48A-1809D7E81250}" srcOrd="6" destOrd="0" presId="urn:microsoft.com/office/officeart/2009/layout/CircleArrowProcess"/>
    <dgm:cxn modelId="{E32C6213-7B55-4E50-B53A-3AF905947240}" type="presParOf" srcId="{15078503-1C0D-41C1-B48A-1809D7E81250}" destId="{6EDA9668-5028-4FC8-BC3C-4EC2D549ABC3}" srcOrd="0" destOrd="0" presId="urn:microsoft.com/office/officeart/2009/layout/CircleArrowProcess"/>
    <dgm:cxn modelId="{BAAE97F8-2C5E-4F55-8DDC-251F772E61E0}" type="presParOf" srcId="{202A24C9-6D83-486F-B111-8D0709B5DFC5}" destId="{31607D11-730F-442E-AA52-FC5361A37753}"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67AE23-251C-4A90-84A1-5C286A754C2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66D5475-CFD3-44D3-AD56-226ECE05EA27}">
      <dgm:prSet custT="1"/>
      <dgm:spPr>
        <a:xfrm>
          <a:off x="1347040" y="631728"/>
          <a:ext cx="9168559" cy="1166268"/>
        </a:xfrm>
        <a:prstGeom prst="rect">
          <a:avLst/>
        </a:prstGeom>
        <a:noFill/>
        <a:ln>
          <a:noFill/>
        </a:ln>
        <a:effectLst/>
      </dgm:spPr>
      <dgm:t>
        <a:bodyPr/>
        <a:lstStyle/>
        <a:p>
          <a:pPr>
            <a:lnSpc>
              <a:spcPct val="100000"/>
            </a:lnSpc>
            <a:buNone/>
          </a:pPr>
          <a:r>
            <a:rPr lang="en-US" sz="2800" b="0">
              <a:solidFill>
                <a:sysClr val="windowText" lastClr="000000">
                  <a:hueOff val="0"/>
                  <a:satOff val="0"/>
                  <a:lumOff val="0"/>
                  <a:alphaOff val="0"/>
                </a:sysClr>
              </a:solidFill>
              <a:latin typeface="Calibri" panose="020F0502020204030204"/>
              <a:ea typeface="+mn-ea"/>
              <a:cs typeface="+mn-cs"/>
            </a:rPr>
            <a:t>Evaluation link: </a:t>
          </a:r>
          <a:r>
            <a:rPr lang="en-US" sz="2800" b="0" i="0">
              <a:solidFill>
                <a:sysClr val="windowText" lastClr="000000">
                  <a:hueOff val="0"/>
                  <a:satOff val="0"/>
                  <a:lumOff val="0"/>
                  <a:alphaOff val="0"/>
                </a:sysClr>
              </a:solidFill>
              <a:latin typeface="Calibri" panose="020F0502020204030204"/>
              <a:ea typeface="+mn-ea"/>
              <a:cs typeface="+mn-cs"/>
            </a:rPr>
            <a:t>nnlm.gov/</a:t>
          </a:r>
          <a:r>
            <a:rPr lang="en-US" sz="2800" b="0" i="0" err="1">
              <a:solidFill>
                <a:sysClr val="windowText" lastClr="000000">
                  <a:hueOff val="0"/>
                  <a:satOff val="0"/>
                  <a:lumOff val="0"/>
                  <a:alphaOff val="0"/>
                </a:sysClr>
              </a:solidFill>
              <a:latin typeface="Calibri" panose="020F0502020204030204"/>
              <a:ea typeface="+mn-ea"/>
              <a:cs typeface="+mn-cs"/>
            </a:rPr>
            <a:t>Bmstt</a:t>
          </a:r>
          <a:endParaRPr lang="en-US" sz="2800" b="1" i="1" err="1">
            <a:solidFill>
              <a:sysClr val="windowText" lastClr="000000">
                <a:hueOff val="0"/>
                <a:satOff val="0"/>
                <a:lumOff val="0"/>
                <a:alphaOff val="0"/>
              </a:sysClr>
            </a:solidFill>
            <a:latin typeface="Calibri" panose="020F0502020204030204"/>
            <a:ea typeface="+mn-ea"/>
            <a:cs typeface="+mn-cs"/>
          </a:endParaRPr>
        </a:p>
      </dgm:t>
    </dgm:pt>
    <dgm:pt modelId="{1C485F60-7BF0-4AB7-96CF-AD186C92E68D}" type="parTrans" cxnId="{E381B5C4-7641-4EC3-80C1-0C4EF555E066}">
      <dgm:prSet/>
      <dgm:spPr/>
      <dgm:t>
        <a:bodyPr/>
        <a:lstStyle/>
        <a:p>
          <a:endParaRPr lang="en-US"/>
        </a:p>
      </dgm:t>
    </dgm:pt>
    <dgm:pt modelId="{5247F12F-A4B2-473B-AB7E-1DD6B0E6832F}" type="sibTrans" cxnId="{E381B5C4-7641-4EC3-80C1-0C4EF555E066}">
      <dgm:prSet/>
      <dgm:spPr/>
      <dgm:t>
        <a:bodyPr/>
        <a:lstStyle/>
        <a:p>
          <a:endParaRPr lang="en-US"/>
        </a:p>
      </dgm:t>
    </dgm:pt>
    <dgm:pt modelId="{C1A9DE02-B9FF-45BF-8613-68407382B47A}">
      <dgm:prSet custT="1"/>
      <dgm:spPr>
        <a:xfrm>
          <a:off x="1347040" y="2089564"/>
          <a:ext cx="9168559" cy="1166268"/>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In about a week you will receive an email with a link to the recording.</a:t>
          </a:r>
          <a:endParaRPr lang="en-US" sz="2800" b="1">
            <a:solidFill>
              <a:srgbClr val="0070C0"/>
            </a:solidFill>
            <a:latin typeface="Calibri" panose="020F0502020204030204"/>
            <a:ea typeface="+mn-ea"/>
            <a:cs typeface="+mn-cs"/>
          </a:endParaRPr>
        </a:p>
      </dgm:t>
    </dgm:pt>
    <dgm:pt modelId="{5296CEC8-431A-467E-A7D2-380BA14E3313}" type="parTrans" cxnId="{8CE2DBA1-9C0B-4306-A1AB-A0B2E9E14313}">
      <dgm:prSet/>
      <dgm:spPr/>
      <dgm:t>
        <a:bodyPr/>
        <a:lstStyle/>
        <a:p>
          <a:endParaRPr lang="en-US"/>
        </a:p>
      </dgm:t>
    </dgm:pt>
    <dgm:pt modelId="{F0C13D3B-B170-4FFE-95FE-63EA82C06A59}" type="sibTrans" cxnId="{8CE2DBA1-9C0B-4306-A1AB-A0B2E9E14313}">
      <dgm:prSet/>
      <dgm:spPr/>
      <dgm:t>
        <a:bodyPr/>
        <a:lstStyle/>
        <a:p>
          <a:endParaRPr lang="en-US"/>
        </a:p>
      </dgm:t>
    </dgm:pt>
    <dgm:pt modelId="{8C8E76D4-809F-4D93-A626-1B68669E79F0}" type="pres">
      <dgm:prSet presAssocID="{C867AE23-251C-4A90-84A1-5C286A754C2D}" presName="root" presStyleCnt="0">
        <dgm:presLayoutVars>
          <dgm:dir/>
          <dgm:resizeHandles val="exact"/>
        </dgm:presLayoutVars>
      </dgm:prSet>
      <dgm:spPr/>
    </dgm:pt>
    <dgm:pt modelId="{E07108D8-F92E-4C51-9058-D352A75493BB}" type="pres">
      <dgm:prSet presAssocID="{666D5475-CFD3-44D3-AD56-226ECE05EA27}" presName="compNode" presStyleCnt="0"/>
      <dgm:spPr/>
    </dgm:pt>
    <dgm:pt modelId="{0660CD2B-E72A-4EBC-82EE-E09BF1073E9F}" type="pres">
      <dgm:prSet presAssocID="{666D5475-CFD3-44D3-AD56-226ECE05EA27}" presName="bgRect" presStyleLbl="bgShp" presStyleIdx="0" presStyleCnt="2"/>
      <dgm:spPr>
        <a:xfrm>
          <a:off x="0" y="631728"/>
          <a:ext cx="10515600" cy="1166268"/>
        </a:xfrm>
        <a:prstGeom prst="roundRect">
          <a:avLst>
            <a:gd name="adj" fmla="val 10000"/>
          </a:avLst>
        </a:prstGeom>
        <a:solidFill>
          <a:srgbClr val="ED7D31">
            <a:tint val="40000"/>
            <a:hueOff val="0"/>
            <a:satOff val="0"/>
            <a:lumOff val="0"/>
            <a:alphaOff val="0"/>
          </a:srgbClr>
        </a:solidFill>
        <a:ln>
          <a:noFill/>
        </a:ln>
        <a:effectLst/>
      </dgm:spPr>
    </dgm:pt>
    <dgm:pt modelId="{B21947C4-7F37-481F-BC4F-E9C1D680B034}" type="pres">
      <dgm:prSet presAssocID="{666D5475-CFD3-44D3-AD56-226ECE05EA27}" presName="iconRect" presStyleLbl="node1" presStyleIdx="0" presStyleCnt="2"/>
      <dgm:spPr>
        <a:xfrm>
          <a:off x="352796" y="894139"/>
          <a:ext cx="641447" cy="641447"/>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Link"/>
        </a:ext>
      </dgm:extLst>
    </dgm:pt>
    <dgm:pt modelId="{B104C53A-978E-45B7-8EB8-A87C76DE5C76}" type="pres">
      <dgm:prSet presAssocID="{666D5475-CFD3-44D3-AD56-226ECE05EA27}" presName="spaceRect" presStyleCnt="0"/>
      <dgm:spPr/>
    </dgm:pt>
    <dgm:pt modelId="{3DD5F055-1430-4285-93C5-706A903E0875}" type="pres">
      <dgm:prSet presAssocID="{666D5475-CFD3-44D3-AD56-226ECE05EA27}" presName="parTx" presStyleLbl="revTx" presStyleIdx="0" presStyleCnt="2">
        <dgm:presLayoutVars>
          <dgm:chMax val="0"/>
          <dgm:chPref val="0"/>
        </dgm:presLayoutVars>
      </dgm:prSet>
      <dgm:spPr/>
    </dgm:pt>
    <dgm:pt modelId="{000905BC-A09C-49B3-BE36-8C4D068B9386}" type="pres">
      <dgm:prSet presAssocID="{5247F12F-A4B2-473B-AB7E-1DD6B0E6832F}" presName="sibTrans" presStyleCnt="0"/>
      <dgm:spPr/>
    </dgm:pt>
    <dgm:pt modelId="{C470D575-7C03-4B0A-A6BA-3BF2260D5BA8}" type="pres">
      <dgm:prSet presAssocID="{C1A9DE02-B9FF-45BF-8613-68407382B47A}" presName="compNode" presStyleCnt="0"/>
      <dgm:spPr/>
    </dgm:pt>
    <dgm:pt modelId="{B006119D-6152-421C-8AB5-54033ADE2108}" type="pres">
      <dgm:prSet presAssocID="{C1A9DE02-B9FF-45BF-8613-68407382B47A}" presName="bgRect" presStyleLbl="bgShp" presStyleIdx="1" presStyleCnt="2"/>
      <dgm:spPr>
        <a:xfrm>
          <a:off x="0" y="2089564"/>
          <a:ext cx="10515600" cy="1166268"/>
        </a:xfrm>
        <a:prstGeom prst="roundRect">
          <a:avLst>
            <a:gd name="adj" fmla="val 10000"/>
          </a:avLst>
        </a:prstGeom>
        <a:solidFill>
          <a:srgbClr val="ED7D31">
            <a:tint val="40000"/>
            <a:hueOff val="0"/>
            <a:satOff val="0"/>
            <a:lumOff val="0"/>
            <a:alphaOff val="0"/>
          </a:srgbClr>
        </a:solidFill>
        <a:ln>
          <a:noFill/>
        </a:ln>
        <a:effectLst/>
      </dgm:spPr>
    </dgm:pt>
    <dgm:pt modelId="{27CF2ECF-1E23-44A6-8F1F-357ABD1B92D2}" type="pres">
      <dgm:prSet presAssocID="{C1A9DE02-B9FF-45BF-8613-68407382B47A}" presName="iconRect" presStyleLbl="node1" presStyleIdx="1" presStyleCnt="2"/>
      <dgm:spPr>
        <a:xfrm>
          <a:off x="352796" y="2351975"/>
          <a:ext cx="641447" cy="64144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pt>
    <dgm:pt modelId="{626B926A-0CE0-4122-87C4-1E7025AB7D78}" type="pres">
      <dgm:prSet presAssocID="{C1A9DE02-B9FF-45BF-8613-68407382B47A}" presName="spaceRect" presStyleCnt="0"/>
      <dgm:spPr/>
    </dgm:pt>
    <dgm:pt modelId="{7ED2E341-C8DB-4CF1-B9E7-6BE71BE65702}" type="pres">
      <dgm:prSet presAssocID="{C1A9DE02-B9FF-45BF-8613-68407382B47A}" presName="parTx" presStyleLbl="revTx" presStyleIdx="1" presStyleCnt="2">
        <dgm:presLayoutVars>
          <dgm:chMax val="0"/>
          <dgm:chPref val="0"/>
        </dgm:presLayoutVars>
      </dgm:prSet>
      <dgm:spPr/>
    </dgm:pt>
  </dgm:ptLst>
  <dgm:cxnLst>
    <dgm:cxn modelId="{2E548242-C559-4DC1-B981-14C7DF4AF39F}" type="presOf" srcId="{666D5475-CFD3-44D3-AD56-226ECE05EA27}" destId="{3DD5F055-1430-4285-93C5-706A903E0875}" srcOrd="0" destOrd="0" presId="urn:microsoft.com/office/officeart/2018/2/layout/IconVerticalSolidList"/>
    <dgm:cxn modelId="{18C61564-CA23-42C3-B840-E25EC48C16CA}" type="presOf" srcId="{C1A9DE02-B9FF-45BF-8613-68407382B47A}" destId="{7ED2E341-C8DB-4CF1-B9E7-6BE71BE65702}" srcOrd="0" destOrd="0" presId="urn:microsoft.com/office/officeart/2018/2/layout/IconVerticalSolidList"/>
    <dgm:cxn modelId="{DADA914D-C7C0-47C3-87BC-B2CD57AB30F3}" type="presOf" srcId="{C867AE23-251C-4A90-84A1-5C286A754C2D}" destId="{8C8E76D4-809F-4D93-A626-1B68669E79F0}" srcOrd="0" destOrd="0" presId="urn:microsoft.com/office/officeart/2018/2/layout/IconVerticalSolidList"/>
    <dgm:cxn modelId="{8CE2DBA1-9C0B-4306-A1AB-A0B2E9E14313}" srcId="{C867AE23-251C-4A90-84A1-5C286A754C2D}" destId="{C1A9DE02-B9FF-45BF-8613-68407382B47A}" srcOrd="1" destOrd="0" parTransId="{5296CEC8-431A-467E-A7D2-380BA14E3313}" sibTransId="{F0C13D3B-B170-4FFE-95FE-63EA82C06A59}"/>
    <dgm:cxn modelId="{E381B5C4-7641-4EC3-80C1-0C4EF555E066}" srcId="{C867AE23-251C-4A90-84A1-5C286A754C2D}" destId="{666D5475-CFD3-44D3-AD56-226ECE05EA27}" srcOrd="0" destOrd="0" parTransId="{1C485F60-7BF0-4AB7-96CF-AD186C92E68D}" sibTransId="{5247F12F-A4B2-473B-AB7E-1DD6B0E6832F}"/>
    <dgm:cxn modelId="{6E55E31C-74BE-4089-AF35-CC01F0DC9303}" type="presParOf" srcId="{8C8E76D4-809F-4D93-A626-1B68669E79F0}" destId="{E07108D8-F92E-4C51-9058-D352A75493BB}" srcOrd="0" destOrd="0" presId="urn:microsoft.com/office/officeart/2018/2/layout/IconVerticalSolidList"/>
    <dgm:cxn modelId="{ECEAFCD0-57E8-45A8-BAED-B00D0D15599C}" type="presParOf" srcId="{E07108D8-F92E-4C51-9058-D352A75493BB}" destId="{0660CD2B-E72A-4EBC-82EE-E09BF1073E9F}" srcOrd="0" destOrd="0" presId="urn:microsoft.com/office/officeart/2018/2/layout/IconVerticalSolidList"/>
    <dgm:cxn modelId="{FB62FDE8-AD63-4B55-BA4B-A170C37DA3C0}" type="presParOf" srcId="{E07108D8-F92E-4C51-9058-D352A75493BB}" destId="{B21947C4-7F37-481F-BC4F-E9C1D680B034}" srcOrd="1" destOrd="0" presId="urn:microsoft.com/office/officeart/2018/2/layout/IconVerticalSolidList"/>
    <dgm:cxn modelId="{CA987C3A-EA8E-44E4-8D1A-0A63E6B455B1}" type="presParOf" srcId="{E07108D8-F92E-4C51-9058-D352A75493BB}" destId="{B104C53A-978E-45B7-8EB8-A87C76DE5C76}" srcOrd="2" destOrd="0" presId="urn:microsoft.com/office/officeart/2018/2/layout/IconVerticalSolidList"/>
    <dgm:cxn modelId="{00A309FB-7FFC-43D6-BB0F-07E68D09468D}" type="presParOf" srcId="{E07108D8-F92E-4C51-9058-D352A75493BB}" destId="{3DD5F055-1430-4285-93C5-706A903E0875}" srcOrd="3" destOrd="0" presId="urn:microsoft.com/office/officeart/2018/2/layout/IconVerticalSolidList"/>
    <dgm:cxn modelId="{4000A16A-C670-4E1A-9449-3C5F92277E98}" type="presParOf" srcId="{8C8E76D4-809F-4D93-A626-1B68669E79F0}" destId="{000905BC-A09C-49B3-BE36-8C4D068B9386}" srcOrd="1" destOrd="0" presId="urn:microsoft.com/office/officeart/2018/2/layout/IconVerticalSolidList"/>
    <dgm:cxn modelId="{639BAA3F-CAD9-4D20-A2DF-C9038C1F5047}" type="presParOf" srcId="{8C8E76D4-809F-4D93-A626-1B68669E79F0}" destId="{C470D575-7C03-4B0A-A6BA-3BF2260D5BA8}" srcOrd="2" destOrd="0" presId="urn:microsoft.com/office/officeart/2018/2/layout/IconVerticalSolidList"/>
    <dgm:cxn modelId="{84FAC528-99E9-4309-8FE5-C8C892D98A3C}" type="presParOf" srcId="{C470D575-7C03-4B0A-A6BA-3BF2260D5BA8}" destId="{B006119D-6152-421C-8AB5-54033ADE2108}" srcOrd="0" destOrd="0" presId="urn:microsoft.com/office/officeart/2018/2/layout/IconVerticalSolidList"/>
    <dgm:cxn modelId="{635BF6FB-9026-48B1-BF3E-AC4F64918DBC}" type="presParOf" srcId="{C470D575-7C03-4B0A-A6BA-3BF2260D5BA8}" destId="{27CF2ECF-1E23-44A6-8F1F-357ABD1B92D2}" srcOrd="1" destOrd="0" presId="urn:microsoft.com/office/officeart/2018/2/layout/IconVerticalSolidList"/>
    <dgm:cxn modelId="{A44A5827-D790-4495-95FC-060975393CC4}" type="presParOf" srcId="{C470D575-7C03-4B0A-A6BA-3BF2260D5BA8}" destId="{626B926A-0CE0-4122-87C4-1E7025AB7D78}" srcOrd="2" destOrd="0" presId="urn:microsoft.com/office/officeart/2018/2/layout/IconVerticalSolidList"/>
    <dgm:cxn modelId="{746A9EF2-AEF3-40F8-8E57-B3DDE883A730}" type="presParOf" srcId="{C470D575-7C03-4B0A-A6BA-3BF2260D5BA8}" destId="{7ED2E341-C8DB-4CF1-B9E7-6BE71BE6570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8767A-7CE7-475D-B361-CBB7F790299F}">
      <dsp:nvSpPr>
        <dsp:cNvPr id="0" name=""/>
        <dsp:cNvSpPr/>
      </dsp:nvSpPr>
      <dsp:spPr>
        <a:xfrm>
          <a:off x="0" y="68823"/>
          <a:ext cx="8735242" cy="581256"/>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DB9D2E6-A7EC-4049-A8C3-BD81DA0E7419}">
      <dsp:nvSpPr>
        <dsp:cNvPr id="0" name=""/>
        <dsp:cNvSpPr/>
      </dsp:nvSpPr>
      <dsp:spPr>
        <a:xfrm>
          <a:off x="190469" y="144627"/>
          <a:ext cx="346308" cy="346308"/>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CC2F4-984A-4AFB-A097-7D0AD7549C7E}">
      <dsp:nvSpPr>
        <dsp:cNvPr id="0" name=""/>
        <dsp:cNvSpPr/>
      </dsp:nvSpPr>
      <dsp:spPr>
        <a:xfrm>
          <a:off x="727247" y="2956"/>
          <a:ext cx="8007994" cy="62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38" tIns="66638" rIns="66638" bIns="66638"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Use Chat to share your comments</a:t>
          </a:r>
        </a:p>
      </dsp:txBody>
      <dsp:txXfrm>
        <a:off x="727247" y="2956"/>
        <a:ext cx="8007994" cy="629651"/>
      </dsp:txXfrm>
    </dsp:sp>
    <dsp:sp modelId="{E46FA2F6-53BC-429F-969B-E42705EE39AC}">
      <dsp:nvSpPr>
        <dsp:cNvPr id="0" name=""/>
        <dsp:cNvSpPr/>
      </dsp:nvSpPr>
      <dsp:spPr>
        <a:xfrm>
          <a:off x="0" y="831690"/>
          <a:ext cx="8735242" cy="62965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E834B45-2BBE-4BDB-9978-8CFBA74E360D}">
      <dsp:nvSpPr>
        <dsp:cNvPr id="0" name=""/>
        <dsp:cNvSpPr/>
      </dsp:nvSpPr>
      <dsp:spPr>
        <a:xfrm>
          <a:off x="190469" y="931691"/>
          <a:ext cx="346308" cy="346308"/>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737BA-944D-4B5E-9062-3A77A7DA44AD}">
      <dsp:nvSpPr>
        <dsp:cNvPr id="0" name=""/>
        <dsp:cNvSpPr/>
      </dsp:nvSpPr>
      <dsp:spPr>
        <a:xfrm>
          <a:off x="727247" y="790020"/>
          <a:ext cx="8007994" cy="62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38" tIns="66638" rIns="66638" bIns="66638"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Use Q&amp;A to submit your questions for our speaker </a:t>
          </a:r>
        </a:p>
      </dsp:txBody>
      <dsp:txXfrm>
        <a:off x="727247" y="790020"/>
        <a:ext cx="8007994" cy="629651"/>
      </dsp:txXfrm>
    </dsp:sp>
    <dsp:sp modelId="{2F4FCD94-00BF-47A0-9A42-992A9B02B1BA}">
      <dsp:nvSpPr>
        <dsp:cNvPr id="0" name=""/>
        <dsp:cNvSpPr/>
      </dsp:nvSpPr>
      <dsp:spPr>
        <a:xfrm>
          <a:off x="0" y="1615398"/>
          <a:ext cx="8735242" cy="62965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9419823-024F-4086-B2D9-003487C2A89B}">
      <dsp:nvSpPr>
        <dsp:cNvPr id="0" name=""/>
        <dsp:cNvSpPr/>
      </dsp:nvSpPr>
      <dsp:spPr>
        <a:xfrm>
          <a:off x="190469" y="1718755"/>
          <a:ext cx="346308" cy="346308"/>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DF596-CF79-4D7D-BF3E-B1A1CD99CE4D}">
      <dsp:nvSpPr>
        <dsp:cNvPr id="0" name=""/>
        <dsp:cNvSpPr/>
      </dsp:nvSpPr>
      <dsp:spPr>
        <a:xfrm>
          <a:off x="727247" y="1613364"/>
          <a:ext cx="8007994" cy="62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38" tIns="66638" rIns="66638" bIns="66638"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Closed Caption available</a:t>
          </a:r>
        </a:p>
      </dsp:txBody>
      <dsp:txXfrm>
        <a:off x="727247" y="1613364"/>
        <a:ext cx="8007994" cy="629651"/>
      </dsp:txXfrm>
    </dsp:sp>
    <dsp:sp modelId="{45722781-E4FD-4895-A82A-4C68B7D43780}">
      <dsp:nvSpPr>
        <dsp:cNvPr id="0" name=""/>
        <dsp:cNvSpPr/>
      </dsp:nvSpPr>
      <dsp:spPr>
        <a:xfrm>
          <a:off x="0" y="2384983"/>
          <a:ext cx="8735242" cy="62965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5E03408-8A7F-4891-AD8F-8C009854F09C}">
      <dsp:nvSpPr>
        <dsp:cNvPr id="0" name=""/>
        <dsp:cNvSpPr/>
      </dsp:nvSpPr>
      <dsp:spPr>
        <a:xfrm>
          <a:off x="190469" y="2505819"/>
          <a:ext cx="346308" cy="346308"/>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7DB8F6-08F1-48FC-8394-BF5D85045E5F}">
      <dsp:nvSpPr>
        <dsp:cNvPr id="0" name=""/>
        <dsp:cNvSpPr/>
      </dsp:nvSpPr>
      <dsp:spPr>
        <a:xfrm>
          <a:off x="727247" y="2364147"/>
          <a:ext cx="8007994" cy="62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38" tIns="66638" rIns="66638" bIns="66638"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Session is being recorded</a:t>
          </a:r>
        </a:p>
      </dsp:txBody>
      <dsp:txXfrm>
        <a:off x="727247" y="2364147"/>
        <a:ext cx="8007994" cy="629651"/>
      </dsp:txXfrm>
    </dsp:sp>
    <dsp:sp modelId="{0CD7992F-9FDB-45A9-9093-E6EBE0F45D7A}">
      <dsp:nvSpPr>
        <dsp:cNvPr id="0" name=""/>
        <dsp:cNvSpPr/>
      </dsp:nvSpPr>
      <dsp:spPr>
        <a:xfrm>
          <a:off x="0" y="3151211"/>
          <a:ext cx="8735242" cy="62965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3341CF3-F81F-4FC2-9DEC-46EA7AC4C97E}">
      <dsp:nvSpPr>
        <dsp:cNvPr id="0" name=""/>
        <dsp:cNvSpPr/>
      </dsp:nvSpPr>
      <dsp:spPr>
        <a:xfrm>
          <a:off x="190469" y="3292883"/>
          <a:ext cx="346308" cy="346308"/>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304891-4ED9-40B9-BB71-026A4D268CE0}">
      <dsp:nvSpPr>
        <dsp:cNvPr id="0" name=""/>
        <dsp:cNvSpPr/>
      </dsp:nvSpPr>
      <dsp:spPr>
        <a:xfrm>
          <a:off x="727247" y="3151211"/>
          <a:ext cx="8007994" cy="62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38" tIns="66638" rIns="66638" bIns="66638"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Continuing Education credit available</a:t>
          </a:r>
        </a:p>
      </dsp:txBody>
      <dsp:txXfrm>
        <a:off x="727247" y="3151211"/>
        <a:ext cx="8007994" cy="629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6E87-8A17-4223-9E9B-CF14C7B683F0}">
      <dsp:nvSpPr>
        <dsp:cNvPr id="0" name=""/>
        <dsp:cNvSpPr/>
      </dsp:nvSpPr>
      <dsp:spPr>
        <a:xfrm flipH="1">
          <a:off x="2024196" y="-237182"/>
          <a:ext cx="1094156" cy="1094267"/>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CE10C-867D-4ED8-B47F-74C3C8B893E7}">
      <dsp:nvSpPr>
        <dsp:cNvPr id="0" name=""/>
        <dsp:cNvSpPr/>
      </dsp:nvSpPr>
      <dsp:spPr>
        <a:xfrm>
          <a:off x="2237419" y="160302"/>
          <a:ext cx="610601" cy="305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NIH</a:t>
          </a:r>
        </a:p>
      </dsp:txBody>
      <dsp:txXfrm>
        <a:off x="2237419" y="160302"/>
        <a:ext cx="610601" cy="305269"/>
      </dsp:txXfrm>
    </dsp:sp>
    <dsp:sp modelId="{DA4E79A0-CAF7-4EAD-8DCA-9913A5D37F91}">
      <dsp:nvSpPr>
        <dsp:cNvPr id="0" name=""/>
        <dsp:cNvSpPr/>
      </dsp:nvSpPr>
      <dsp:spPr>
        <a:xfrm flipH="1">
          <a:off x="2427864" y="506425"/>
          <a:ext cx="1094156" cy="1094267"/>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C4463-5EB9-4917-B026-51B89F33B0EB}">
      <dsp:nvSpPr>
        <dsp:cNvPr id="0" name=""/>
        <dsp:cNvSpPr/>
      </dsp:nvSpPr>
      <dsp:spPr>
        <a:xfrm>
          <a:off x="2660277" y="866178"/>
          <a:ext cx="610601" cy="305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NLM</a:t>
          </a:r>
        </a:p>
      </dsp:txBody>
      <dsp:txXfrm>
        <a:off x="2660277" y="866178"/>
        <a:ext cx="610601" cy="305269"/>
      </dsp:txXfrm>
    </dsp:sp>
    <dsp:sp modelId="{47853B10-8DEA-4FFB-B89A-6AFD63D26F88}">
      <dsp:nvSpPr>
        <dsp:cNvPr id="0" name=""/>
        <dsp:cNvSpPr/>
      </dsp:nvSpPr>
      <dsp:spPr>
        <a:xfrm flipH="1">
          <a:off x="2024349" y="1189741"/>
          <a:ext cx="1094156" cy="1094267"/>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57756-91A2-4BBD-957F-D37E90DDB4C4}">
      <dsp:nvSpPr>
        <dsp:cNvPr id="0" name=""/>
        <dsp:cNvSpPr/>
      </dsp:nvSpPr>
      <dsp:spPr>
        <a:xfrm>
          <a:off x="2096226" y="1670053"/>
          <a:ext cx="1080367" cy="19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NNLM</a:t>
          </a:r>
        </a:p>
      </dsp:txBody>
      <dsp:txXfrm>
        <a:off x="2096226" y="1670053"/>
        <a:ext cx="1080367" cy="195894"/>
      </dsp:txXfrm>
    </dsp:sp>
    <dsp:sp modelId="{6EDA9668-5028-4FC8-BC3C-4EC2D549ABC3}">
      <dsp:nvSpPr>
        <dsp:cNvPr id="0" name=""/>
        <dsp:cNvSpPr/>
      </dsp:nvSpPr>
      <dsp:spPr>
        <a:xfrm flipH="1">
          <a:off x="2526014" y="1980877"/>
          <a:ext cx="940017" cy="940472"/>
        </a:xfrm>
        <a:prstGeom prst="blockArc">
          <a:avLst>
            <a:gd name="adj1" fmla="val 0"/>
            <a:gd name="adj2" fmla="val 18900000"/>
            <a:gd name="adj3" fmla="val 1274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07D11-730F-442E-AA52-FC5361A37753}">
      <dsp:nvSpPr>
        <dsp:cNvPr id="0" name=""/>
        <dsp:cNvSpPr/>
      </dsp:nvSpPr>
      <dsp:spPr>
        <a:xfrm flipH="1">
          <a:off x="2702897" y="2194825"/>
          <a:ext cx="610601" cy="54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ts val="0"/>
            </a:spcAft>
            <a:buNone/>
          </a:pPr>
          <a:r>
            <a:rPr lang="en-US" sz="2800" kern="1200">
              <a:solidFill>
                <a:schemeClr val="tx1"/>
              </a:solidFill>
            </a:rPr>
            <a:t>ROC</a:t>
          </a:r>
        </a:p>
      </dsp:txBody>
      <dsp:txXfrm>
        <a:off x="2702897" y="2194825"/>
        <a:ext cx="610601" cy="54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0CD2B-E72A-4EBC-82EE-E09BF1073E9F}">
      <dsp:nvSpPr>
        <dsp:cNvPr id="0" name=""/>
        <dsp:cNvSpPr/>
      </dsp:nvSpPr>
      <dsp:spPr>
        <a:xfrm>
          <a:off x="0" y="30998"/>
          <a:ext cx="7886700" cy="111593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21947C4-7F37-481F-BC4F-E9C1D680B034}">
      <dsp:nvSpPr>
        <dsp:cNvPr id="0" name=""/>
        <dsp:cNvSpPr/>
      </dsp:nvSpPr>
      <dsp:spPr>
        <a:xfrm>
          <a:off x="337569" y="282082"/>
          <a:ext cx="613762" cy="613762"/>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5F055-1430-4285-93C5-706A903E0875}">
      <dsp:nvSpPr>
        <dsp:cNvPr id="0" name=""/>
        <dsp:cNvSpPr/>
      </dsp:nvSpPr>
      <dsp:spPr>
        <a:xfrm>
          <a:off x="1288900" y="30998"/>
          <a:ext cx="6597799" cy="111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03" tIns="118103" rIns="118103" bIns="118103" numCol="1" spcCol="1270" anchor="ctr" anchorCtr="0">
          <a:noAutofit/>
        </a:bodyPr>
        <a:lstStyle/>
        <a:p>
          <a:pPr marL="0" lvl="0" indent="0" algn="l" defTabSz="1244600">
            <a:lnSpc>
              <a:spcPct val="100000"/>
            </a:lnSpc>
            <a:spcBef>
              <a:spcPct val="0"/>
            </a:spcBef>
            <a:spcAft>
              <a:spcPct val="35000"/>
            </a:spcAft>
            <a:buNone/>
          </a:pPr>
          <a:r>
            <a:rPr lang="en-US" sz="2800" b="0" kern="1200">
              <a:solidFill>
                <a:sysClr val="windowText" lastClr="000000">
                  <a:hueOff val="0"/>
                  <a:satOff val="0"/>
                  <a:lumOff val="0"/>
                  <a:alphaOff val="0"/>
                </a:sysClr>
              </a:solidFill>
              <a:latin typeface="Calibri" panose="020F0502020204030204"/>
              <a:ea typeface="+mn-ea"/>
              <a:cs typeface="+mn-cs"/>
            </a:rPr>
            <a:t>Evaluation link: </a:t>
          </a:r>
          <a:r>
            <a:rPr lang="en-US" sz="2800" b="0" i="0" kern="1200">
              <a:solidFill>
                <a:sysClr val="windowText" lastClr="000000">
                  <a:hueOff val="0"/>
                  <a:satOff val="0"/>
                  <a:lumOff val="0"/>
                  <a:alphaOff val="0"/>
                </a:sysClr>
              </a:solidFill>
              <a:latin typeface="Calibri" panose="020F0502020204030204"/>
              <a:ea typeface="+mn-ea"/>
              <a:cs typeface="+mn-cs"/>
            </a:rPr>
            <a:t>nnlm.gov/</a:t>
          </a:r>
          <a:r>
            <a:rPr lang="en-US" sz="2800" b="0" i="0" kern="1200" err="1">
              <a:solidFill>
                <a:sysClr val="windowText" lastClr="000000">
                  <a:hueOff val="0"/>
                  <a:satOff val="0"/>
                  <a:lumOff val="0"/>
                  <a:alphaOff val="0"/>
                </a:sysClr>
              </a:solidFill>
              <a:latin typeface="Calibri" panose="020F0502020204030204"/>
              <a:ea typeface="+mn-ea"/>
              <a:cs typeface="+mn-cs"/>
            </a:rPr>
            <a:t>Bmstt</a:t>
          </a:r>
          <a:endParaRPr lang="en-US" sz="2800" b="1" i="1" kern="1200" err="1">
            <a:solidFill>
              <a:sysClr val="windowText" lastClr="000000">
                <a:hueOff val="0"/>
                <a:satOff val="0"/>
                <a:lumOff val="0"/>
                <a:alphaOff val="0"/>
              </a:sysClr>
            </a:solidFill>
            <a:latin typeface="Calibri" panose="020F0502020204030204"/>
            <a:ea typeface="+mn-ea"/>
            <a:cs typeface="+mn-cs"/>
          </a:endParaRPr>
        </a:p>
      </dsp:txBody>
      <dsp:txXfrm>
        <a:off x="1288900" y="30998"/>
        <a:ext cx="6597799" cy="1115931"/>
      </dsp:txXfrm>
    </dsp:sp>
    <dsp:sp modelId="{B006119D-6152-421C-8AB5-54033ADE2108}">
      <dsp:nvSpPr>
        <dsp:cNvPr id="0" name=""/>
        <dsp:cNvSpPr/>
      </dsp:nvSpPr>
      <dsp:spPr>
        <a:xfrm>
          <a:off x="0" y="1332918"/>
          <a:ext cx="7886700" cy="111593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7CF2ECF-1E23-44A6-8F1F-357ABD1B92D2}">
      <dsp:nvSpPr>
        <dsp:cNvPr id="0" name=""/>
        <dsp:cNvSpPr/>
      </dsp:nvSpPr>
      <dsp:spPr>
        <a:xfrm>
          <a:off x="337569" y="1584002"/>
          <a:ext cx="613762" cy="613762"/>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D2E341-C8DB-4CF1-B9E7-6BE71BE65702}">
      <dsp:nvSpPr>
        <dsp:cNvPr id="0" name=""/>
        <dsp:cNvSpPr/>
      </dsp:nvSpPr>
      <dsp:spPr>
        <a:xfrm>
          <a:off x="1288900" y="1332918"/>
          <a:ext cx="6597799" cy="111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03" tIns="118103" rIns="118103" bIns="118103"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In about a week you will receive an email with a link to the recording.</a:t>
          </a:r>
          <a:endParaRPr lang="en-US" sz="2800" b="1" kern="1200">
            <a:solidFill>
              <a:srgbClr val="0070C0"/>
            </a:solidFill>
            <a:latin typeface="Calibri" panose="020F0502020204030204"/>
            <a:ea typeface="+mn-ea"/>
            <a:cs typeface="+mn-cs"/>
          </a:endParaRPr>
        </a:p>
      </dsp:txBody>
      <dsp:txXfrm>
        <a:off x="1288900" y="1332918"/>
        <a:ext cx="6597799" cy="11159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1234ABB-ED8E-4444-A775-06D5171B568A}" type="datetimeFigureOut">
              <a:rPr lang="en-US" smtClean="0"/>
              <a:t>9/27/2023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1A4A0E0-45C9-492A-B3CF-E764DB2D05AA}" type="slidenum">
              <a:rPr lang="en-US" smtClean="0"/>
              <a:t>‹#›</a:t>
            </a:fld>
            <a:endParaRPr lang="en-US"/>
          </a:p>
        </p:txBody>
      </p:sp>
    </p:spTree>
    <p:extLst>
      <p:ext uri="{BB962C8B-B14F-4D97-AF65-F5344CB8AC3E}">
        <p14:creationId xmlns:p14="http://schemas.microsoft.com/office/powerpoint/2010/main" val="3266719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mn-lt"/>
                <a:ea typeface="Calibri" panose="020F0502020204030204" pitchFamily="34" charset="0"/>
                <a:cs typeface="Calibri" panose="020F0502020204030204" pitchFamily="34" charset="0"/>
              </a:rPr>
              <a:t>Hi everyone. It’s the top of the hour, so we will get today’s session started. </a:t>
            </a:r>
            <a:endParaRPr lang="en-US" sz="1800">
              <a:effectLst/>
              <a:latin typeface="+mn-lt"/>
              <a:ea typeface="Calibri" panose="020F0502020204030204" pitchFamily="34" charset="0"/>
            </a:endParaRPr>
          </a:p>
          <a:p>
            <a:pPr marL="0" marR="0">
              <a:spcBef>
                <a:spcPts val="0"/>
              </a:spcBef>
              <a:spcAft>
                <a:spcPts val="0"/>
              </a:spcAft>
            </a:pPr>
            <a:r>
              <a:rPr lang="en-US" sz="1800">
                <a:effectLst/>
                <a:latin typeface="+mn-lt"/>
                <a:ea typeface="Calibri" panose="020F0502020204030204" pitchFamily="34" charset="0"/>
                <a:cs typeface="Calibri" panose="020F0502020204030204" pitchFamily="34" charset="0"/>
              </a:rPr>
              <a:t> </a:t>
            </a:r>
            <a:endParaRPr lang="en-US" sz="180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mn-lt"/>
                <a:ea typeface="Calibri" panose="020F0502020204030204" pitchFamily="34" charset="0"/>
                <a:cs typeface="Calibri" panose="020F0502020204030204" pitchFamily="34" charset="0"/>
              </a:rPr>
              <a:t>Thanks so much for coming to </a:t>
            </a:r>
            <a:r>
              <a:rPr lang="en-US" sz="2800" b="1" i="0">
                <a:solidFill>
                  <a:srgbClr val="333333"/>
                </a:solidFill>
                <a:effectLst/>
                <a:latin typeface="system-ui"/>
              </a:rPr>
              <a:t>Informal Weather Education Outreach</a:t>
            </a:r>
            <a:r>
              <a:rPr lang="en-US" sz="1800" b="1" i="0">
                <a:latin typeface="+mn-lt"/>
              </a:rPr>
              <a:t>.</a:t>
            </a:r>
          </a:p>
          <a:p>
            <a:pPr marL="0" marR="0">
              <a:spcBef>
                <a:spcPts val="0"/>
              </a:spcBef>
              <a:spcAft>
                <a:spcPts val="0"/>
              </a:spcAft>
            </a:pPr>
            <a:endParaRPr lang="en-US" sz="1800">
              <a:effectLst/>
              <a:latin typeface="+mn-lt"/>
              <a:ea typeface="Calibri" panose="020F0502020204030204" pitchFamily="34" charset="0"/>
            </a:endParaRPr>
          </a:p>
          <a:p>
            <a:pPr marL="0" marR="0">
              <a:spcBef>
                <a:spcPts val="0"/>
              </a:spcBef>
              <a:spcAft>
                <a:spcPts val="0"/>
              </a:spcAft>
            </a:pPr>
            <a:r>
              <a:rPr lang="en-US" sz="1800">
                <a:effectLst/>
                <a:latin typeface="+mn-lt"/>
                <a:ea typeface="Calibri" panose="020F0502020204030204" pitchFamily="34" charset="0"/>
                <a:cs typeface="Calibri" panose="020F0502020204030204" pitchFamily="34" charset="0"/>
              </a:rPr>
              <a:t>My name is </a:t>
            </a:r>
            <a:r>
              <a:rPr lang="en-US" sz="1800" b="1">
                <a:effectLst/>
                <a:latin typeface="+mn-lt"/>
                <a:ea typeface="Calibri" panose="020F0502020204030204" pitchFamily="34" charset="0"/>
                <a:cs typeface="Calibri" panose="020F0502020204030204" pitchFamily="34" charset="0"/>
              </a:rPr>
              <a:t>YOUR NAME</a:t>
            </a:r>
            <a:r>
              <a:rPr lang="en-US" sz="1800">
                <a:effectLst/>
                <a:latin typeface="+mn-lt"/>
                <a:ea typeface="Calibri" panose="020F0502020204030204" pitchFamily="34" charset="0"/>
                <a:cs typeface="Calibri" panose="020F0502020204030204" pitchFamily="34" charset="0"/>
              </a:rPr>
              <a:t>, and I am the </a:t>
            </a:r>
            <a:r>
              <a:rPr lang="en-US" sz="1800" b="1">
                <a:effectLst/>
                <a:latin typeface="+mn-lt"/>
                <a:ea typeface="Calibri" panose="020F0502020204030204" pitchFamily="34" charset="0"/>
                <a:cs typeface="Calibri" panose="020F0502020204030204" pitchFamily="34" charset="0"/>
              </a:rPr>
              <a:t>TITLE </a:t>
            </a:r>
            <a:r>
              <a:rPr lang="en-US" sz="1800">
                <a:effectLst/>
                <a:latin typeface="+mn-lt"/>
                <a:ea typeface="Calibri" panose="020F0502020204030204" pitchFamily="34" charset="0"/>
                <a:cs typeface="Calibri" panose="020F0502020204030204" pitchFamily="34" charset="0"/>
              </a:rPr>
              <a:t>for Region </a:t>
            </a:r>
            <a:r>
              <a:rPr lang="en-US" sz="1800" b="1">
                <a:effectLst/>
                <a:latin typeface="+mn-lt"/>
                <a:ea typeface="Calibri" panose="020F0502020204030204" pitchFamily="34" charset="0"/>
                <a:cs typeface="Calibri" panose="020F0502020204030204" pitchFamily="34" charset="0"/>
              </a:rPr>
              <a:t>#</a:t>
            </a:r>
            <a:r>
              <a:rPr lang="en-US" sz="1800">
                <a:effectLst/>
                <a:latin typeface="+mn-lt"/>
                <a:ea typeface="Calibri" panose="020F0502020204030204" pitchFamily="34" charset="0"/>
                <a:cs typeface="Calibri" panose="020F0502020204030204" pitchFamily="34" charset="0"/>
              </a:rPr>
              <a:t> of the Network of the National Library of Medicine, and I’ll be your host for today’s session.</a:t>
            </a:r>
            <a:endParaRPr lang="en-US" sz="1800">
              <a:effectLst/>
              <a:latin typeface="+mn-lt"/>
              <a:ea typeface="Calibri" panose="020F0502020204030204" pitchFamily="34" charset="0"/>
            </a:endParaRP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a:t>
            </a:fld>
            <a:endParaRPr lang="en-US"/>
          </a:p>
        </p:txBody>
      </p:sp>
    </p:spTree>
    <p:extLst>
      <p:ext uri="{BB962C8B-B14F-4D97-AF65-F5344CB8AC3E}">
        <p14:creationId xmlns:p14="http://schemas.microsoft.com/office/powerpoint/2010/main" val="477496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657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497013" y="1200150"/>
            <a:ext cx="4321175" cy="32400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Many thanks to Erik for </a:t>
            </a:r>
            <a:r>
              <a:rPr lang="en-US" sz="1200" b="1">
                <a:effectLst/>
                <a:latin typeface="Calibri" panose="020F0502020204030204" pitchFamily="34" charset="0"/>
                <a:ea typeface="Calibri" panose="020F0502020204030204" pitchFamily="34" charset="0"/>
                <a:cs typeface="Calibri" panose="020F0502020204030204" pitchFamily="34" charset="0"/>
              </a:rPr>
              <a:t>his </a:t>
            </a:r>
            <a:r>
              <a:rPr lang="en-US" sz="1200">
                <a:effectLst/>
                <a:latin typeface="Calibri" panose="020F0502020204030204" pitchFamily="34" charset="0"/>
                <a:ea typeface="Calibri" panose="020F0502020204030204" pitchFamily="34" charset="0"/>
                <a:cs typeface="Calibri" panose="020F0502020204030204" pitchFamily="34" charset="0"/>
              </a:rPr>
              <a:t>presentation, and thanks to all of you for attending today’s session.</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link for the class evaluation is on the slide, and we will share it in Chat.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We’ve found it works best to copy and paste it into a browser rather than directly clicking on the link.</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 reminder that you will receive an email from us in about a week with a link for the recording.</a:t>
            </a: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And lastly, we encourage you to check out the newly updated NNLM </a:t>
            </a:r>
            <a:r>
              <a:rPr lang="en-US" b="0" i="0">
                <a:solidFill>
                  <a:srgbClr val="333333"/>
                </a:solidFill>
                <a:effectLst/>
                <a:latin typeface="system-ui"/>
              </a:rPr>
              <a:t>Emergency and Disaster Resources Guide, which serves as </a:t>
            </a:r>
            <a:r>
              <a:rPr lang="en-US" b="0" i="0">
                <a:solidFill>
                  <a:srgbClr val="666666"/>
                </a:solidFill>
                <a:effectLst/>
                <a:latin typeface="system-ui"/>
              </a:rPr>
              <a:t>an online collection of resources and tools relevant to disaster and emergency management. </a:t>
            </a:r>
          </a:p>
          <a:p>
            <a:pPr marL="0" marR="0">
              <a:spcBef>
                <a:spcPts val="0"/>
              </a:spcBef>
              <a:spcAft>
                <a:spcPts val="0"/>
              </a:spcAft>
            </a:pPr>
            <a:r>
              <a:rPr lang="en-US" sz="1200" b="1">
                <a:effectLst/>
                <a:latin typeface="Calibri" panose="020F0502020204030204" pitchFamily="34" charset="0"/>
                <a:ea typeface="Calibri" panose="020F0502020204030204" pitchFamily="34" charset="0"/>
                <a:cs typeface="Calibri" panose="020F0502020204030204" pitchFamily="34" charset="0"/>
              </a:rPr>
              <a:t>https://www.nnlm.gov/guides/emergency-and-disaster-resources</a:t>
            </a: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Thanks again and enjoy the rest of your afternoon!</a:t>
            </a: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endParaRPr lang="en-US"/>
          </a:p>
          <a:p>
            <a:r>
              <a:rPr lang="en-US" b="1" i="1"/>
              <a:t>NOTE ATTENDEE NUMBERS</a:t>
            </a:r>
          </a:p>
          <a:p>
            <a:pPr marL="0" marR="0" lvl="0" indent="0" algn="l" defTabSz="948507" rtl="0" eaLnBrk="0" fontAlgn="base" latinLnBrk="0" hangingPunct="0">
              <a:lnSpc>
                <a:spcPct val="100000"/>
              </a:lnSpc>
              <a:spcBef>
                <a:spcPct val="0"/>
              </a:spcBef>
              <a:spcAft>
                <a:spcPct val="0"/>
              </a:spcAft>
              <a:buClrTx/>
              <a:buSzTx/>
              <a:buFontTx/>
              <a:buNone/>
              <a:tabLst/>
              <a:defRPr/>
            </a:pPr>
            <a:endParaRPr lang="en-US" b="1"/>
          </a:p>
        </p:txBody>
      </p:sp>
      <p:sp>
        <p:nvSpPr>
          <p:cNvPr id="378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85305" indent="-302040">
              <a:defRPr>
                <a:solidFill>
                  <a:schemeClr val="tx1"/>
                </a:solidFill>
                <a:latin typeface="Arial" charset="0"/>
              </a:defRPr>
            </a:lvl2pPr>
            <a:lvl3pPr marL="1208161" indent="-241632">
              <a:defRPr>
                <a:solidFill>
                  <a:schemeClr val="tx1"/>
                </a:solidFill>
                <a:latin typeface="Arial" charset="0"/>
              </a:defRPr>
            </a:lvl3pPr>
            <a:lvl4pPr marL="1691426" indent="-241632">
              <a:defRPr>
                <a:solidFill>
                  <a:schemeClr val="tx1"/>
                </a:solidFill>
                <a:latin typeface="Arial" charset="0"/>
              </a:defRPr>
            </a:lvl4pPr>
            <a:lvl5pPr marL="2174690" indent="-241632">
              <a:defRPr>
                <a:solidFill>
                  <a:schemeClr val="tx1"/>
                </a:solidFill>
                <a:latin typeface="Arial" charset="0"/>
              </a:defRPr>
            </a:lvl5pPr>
            <a:lvl6pPr marL="2657954" indent="-241632" fontAlgn="base">
              <a:spcBef>
                <a:spcPct val="0"/>
              </a:spcBef>
              <a:spcAft>
                <a:spcPct val="0"/>
              </a:spcAft>
              <a:defRPr>
                <a:solidFill>
                  <a:schemeClr val="tx1"/>
                </a:solidFill>
                <a:latin typeface="Arial" charset="0"/>
              </a:defRPr>
            </a:lvl6pPr>
            <a:lvl7pPr marL="3141218" indent="-241632" fontAlgn="base">
              <a:spcBef>
                <a:spcPct val="0"/>
              </a:spcBef>
              <a:spcAft>
                <a:spcPct val="0"/>
              </a:spcAft>
              <a:defRPr>
                <a:solidFill>
                  <a:schemeClr val="tx1"/>
                </a:solidFill>
                <a:latin typeface="Arial" charset="0"/>
              </a:defRPr>
            </a:lvl7pPr>
            <a:lvl8pPr marL="3624483" indent="-241632" fontAlgn="base">
              <a:spcBef>
                <a:spcPct val="0"/>
              </a:spcBef>
              <a:spcAft>
                <a:spcPct val="0"/>
              </a:spcAft>
              <a:defRPr>
                <a:solidFill>
                  <a:schemeClr val="tx1"/>
                </a:solidFill>
                <a:latin typeface="Arial" charset="0"/>
              </a:defRPr>
            </a:lvl8pPr>
            <a:lvl9pPr marL="4107747" indent="-241632" fontAlgn="base">
              <a:spcBef>
                <a:spcPct val="0"/>
              </a:spcBef>
              <a:spcAft>
                <a:spcPct val="0"/>
              </a:spcAft>
              <a:defRPr>
                <a:solidFill>
                  <a:schemeClr val="tx1"/>
                </a:solidFill>
                <a:latin typeface="Arial" charset="0"/>
              </a:defRPr>
            </a:lvl9pPr>
          </a:lstStyle>
          <a:p>
            <a:pPr defTabSz="483265" fontAlgn="base">
              <a:spcBef>
                <a:spcPct val="0"/>
              </a:spcBef>
              <a:spcAft>
                <a:spcPct val="0"/>
              </a:spcAft>
              <a:defRPr/>
            </a:pPr>
            <a:fld id="{CF338A7F-2D1D-42DC-B932-05BEC70C30EA}" type="slidenum">
              <a:rPr lang="en-US">
                <a:solidFill>
                  <a:srgbClr val="000000"/>
                </a:solidFill>
                <a:latin typeface="Calibri" pitchFamily="34" charset="0"/>
              </a:rPr>
              <a:pPr defTabSz="483265" fontAlgn="base">
                <a:spcBef>
                  <a:spcPct val="0"/>
                </a:spcBef>
                <a:spcAft>
                  <a:spcPct val="0"/>
                </a:spcAft>
                <a:defRPr/>
              </a:pPr>
              <a:t>129</a:t>
            </a:fld>
            <a:endParaRPr lang="en-US">
              <a:solidFill>
                <a:srgbClr val="000000"/>
              </a:solidFill>
              <a:latin typeface="Calibri" pitchFamily="34" charset="0"/>
            </a:endParaRPr>
          </a:p>
        </p:txBody>
      </p:sp>
      <p:sp>
        <p:nvSpPr>
          <p:cNvPr id="37893" name="Footer Placeholder 4"/>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85305" indent="-302040">
              <a:defRPr>
                <a:solidFill>
                  <a:schemeClr val="tx1"/>
                </a:solidFill>
                <a:latin typeface="Arial" charset="0"/>
              </a:defRPr>
            </a:lvl2pPr>
            <a:lvl3pPr marL="1208161" indent="-241632">
              <a:defRPr>
                <a:solidFill>
                  <a:schemeClr val="tx1"/>
                </a:solidFill>
                <a:latin typeface="Arial" charset="0"/>
              </a:defRPr>
            </a:lvl3pPr>
            <a:lvl4pPr marL="1691426" indent="-241632">
              <a:defRPr>
                <a:solidFill>
                  <a:schemeClr val="tx1"/>
                </a:solidFill>
                <a:latin typeface="Arial" charset="0"/>
              </a:defRPr>
            </a:lvl4pPr>
            <a:lvl5pPr marL="2174690" indent="-241632">
              <a:defRPr>
                <a:solidFill>
                  <a:schemeClr val="tx1"/>
                </a:solidFill>
                <a:latin typeface="Arial" charset="0"/>
              </a:defRPr>
            </a:lvl5pPr>
            <a:lvl6pPr marL="2657954" indent="-241632" fontAlgn="base">
              <a:spcBef>
                <a:spcPct val="0"/>
              </a:spcBef>
              <a:spcAft>
                <a:spcPct val="0"/>
              </a:spcAft>
              <a:defRPr>
                <a:solidFill>
                  <a:schemeClr val="tx1"/>
                </a:solidFill>
                <a:latin typeface="Arial" charset="0"/>
              </a:defRPr>
            </a:lvl6pPr>
            <a:lvl7pPr marL="3141218" indent="-241632" fontAlgn="base">
              <a:spcBef>
                <a:spcPct val="0"/>
              </a:spcBef>
              <a:spcAft>
                <a:spcPct val="0"/>
              </a:spcAft>
              <a:defRPr>
                <a:solidFill>
                  <a:schemeClr val="tx1"/>
                </a:solidFill>
                <a:latin typeface="Arial" charset="0"/>
              </a:defRPr>
            </a:lvl7pPr>
            <a:lvl8pPr marL="3624483" indent="-241632" fontAlgn="base">
              <a:spcBef>
                <a:spcPct val="0"/>
              </a:spcBef>
              <a:spcAft>
                <a:spcPct val="0"/>
              </a:spcAft>
              <a:defRPr>
                <a:solidFill>
                  <a:schemeClr val="tx1"/>
                </a:solidFill>
                <a:latin typeface="Arial" charset="0"/>
              </a:defRPr>
            </a:lvl8pPr>
            <a:lvl9pPr marL="4107747" indent="-241632" fontAlgn="base">
              <a:spcBef>
                <a:spcPct val="0"/>
              </a:spcBef>
              <a:spcAft>
                <a:spcPct val="0"/>
              </a:spcAft>
              <a:defRPr>
                <a:solidFill>
                  <a:schemeClr val="tx1"/>
                </a:solidFill>
                <a:latin typeface="Arial" charset="0"/>
              </a:defRPr>
            </a:lvl9pPr>
          </a:lstStyle>
          <a:p>
            <a:pPr defTabSz="483265" fontAlgn="base">
              <a:spcBef>
                <a:spcPct val="0"/>
              </a:spcBef>
              <a:spcAft>
                <a:spcPct val="0"/>
              </a:spcAft>
              <a:defRPr/>
            </a:pPr>
            <a:r>
              <a:rPr lang="en-US">
                <a:solidFill>
                  <a:srgbClr val="000000"/>
                </a:solidFill>
                <a:latin typeface="Calibri" pitchFamily="34" charset="0"/>
              </a:rPr>
              <a:t>Module 1 - Clinical Trials, Registration and Results Reporting, and Users</a:t>
            </a:r>
          </a:p>
        </p:txBody>
      </p:sp>
    </p:spTree>
    <p:extLst>
      <p:ext uri="{BB962C8B-B14F-4D97-AF65-F5344CB8AC3E}">
        <p14:creationId xmlns:p14="http://schemas.microsoft.com/office/powerpoint/2010/main" val="361510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632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373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833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712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504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91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146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67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fe82271ad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dfe82271ad_2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800">
                <a:effectLst/>
                <a:latin typeface="Calibri" panose="020F0502020204030204" pitchFamily="34" charset="0"/>
                <a:ea typeface="Calibri" panose="020F0502020204030204" pitchFamily="34" charset="0"/>
                <a:cs typeface="Calibri" panose="020F0502020204030204" pitchFamily="34" charset="0"/>
              </a:rPr>
              <a:t>I have just a few informational items to cover before we get to our presentation.</a:t>
            </a:r>
          </a:p>
          <a:p>
            <a:pPr marL="0" marR="0" indent="0">
              <a:lnSpc>
                <a:spcPct val="107000"/>
              </a:lnSpc>
              <a:spcBef>
                <a:spcPts val="0"/>
              </a:spcBef>
              <a:spcAft>
                <a:spcPts val="0"/>
              </a:spcAft>
              <a:buFont typeface="Arial" panose="020B0604020202020204" pitchFamily="34" charset="0"/>
              <a:buNone/>
            </a:pPr>
            <a:endParaRPr lang="en-US" sz="1800"/>
          </a:p>
          <a:p>
            <a:pPr marL="0" marR="0" lvl="0" indent="0">
              <a:lnSpc>
                <a:spcPct val="107000"/>
              </a:lnSpc>
              <a:spcBef>
                <a:spcPts val="0"/>
              </a:spcBef>
              <a:spcAft>
                <a:spcPts val="0"/>
              </a:spcAft>
              <a:buFont typeface="Symbol" panose="05050102010706020507" pitchFamily="18" charset="2"/>
              <a:buNone/>
            </a:pPr>
            <a:r>
              <a:rPr lang="en-US" sz="1800">
                <a:effectLst/>
                <a:latin typeface="Calibri" panose="020F0502020204030204" pitchFamily="34" charset="0"/>
                <a:ea typeface="Calibri" panose="020F0502020204030204" pitchFamily="34" charset="0"/>
                <a:cs typeface="Calibri" panose="020F0502020204030204" pitchFamily="34" charset="0"/>
              </a:rPr>
              <a:t>Everyone has been muted to limit background noise, but we do welcome your questions and comments at any time.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a:t>Please use the Chat function to share your comments and use the Q&amp;A function to submit any questions you have for our speaker. </a:t>
            </a:r>
          </a:p>
          <a:p>
            <a:pPr marL="0" marR="0" indent="0">
              <a:lnSpc>
                <a:spcPct val="107000"/>
              </a:lnSpc>
              <a:spcBef>
                <a:spcPts val="0"/>
              </a:spcBef>
              <a:spcAft>
                <a:spcPts val="0"/>
              </a:spcAft>
              <a:buFont typeface="Arial" panose="020B0604020202020204" pitchFamily="34" charse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a:effectLst/>
                <a:latin typeface="Calibri" panose="020F0502020204030204" pitchFamily="34" charset="0"/>
                <a:ea typeface="Calibri" panose="020F0502020204030204" pitchFamily="34" charset="0"/>
                <a:cs typeface="Calibri" panose="020F0502020204030204" pitchFamily="34" charset="0"/>
              </a:rPr>
              <a:t>Molly Knapp and Erica Lake are providing production assistance today, and they will be keeping</a:t>
            </a:r>
            <a:r>
              <a:rPr lang="en-US" sz="1800">
                <a:effectLst/>
                <a:latin typeface="Calibri" panose="020F0502020204030204" pitchFamily="34" charset="0"/>
                <a:ea typeface="Calibri" panose="020F0502020204030204" pitchFamily="34" charset="0"/>
                <a:cs typeface="Times New Roman" panose="02020603050405020304" pitchFamily="18" charset="0"/>
              </a:rPr>
              <a:t> an eye on your posts. They will</a:t>
            </a:r>
            <a:r>
              <a:rPr lang="en-US" sz="1800">
                <a:effectLst/>
                <a:latin typeface="Calibri" panose="020F0502020204030204" pitchFamily="34" charset="0"/>
                <a:ea typeface="Calibri" panose="020F0502020204030204" pitchFamily="34" charset="0"/>
                <a:cs typeface="Calibri" panose="020F0502020204030204" pitchFamily="34" charset="0"/>
              </a:rPr>
              <a:t> queue up your questions as they come in and save them for </a:t>
            </a:r>
            <a:r>
              <a:rPr lang="en-US" sz="1800" b="0">
                <a:effectLst/>
                <a:latin typeface="Calibri" panose="020F0502020204030204" pitchFamily="34" charset="0"/>
                <a:ea typeface="Calibri" panose="020F0502020204030204" pitchFamily="34" charset="0"/>
                <a:cs typeface="Calibri" panose="020F0502020204030204" pitchFamily="34" charset="0"/>
              </a:rPr>
              <a:t>our speaker </a:t>
            </a:r>
            <a:r>
              <a:rPr lang="en-US" sz="1800">
                <a:effectLst/>
                <a:latin typeface="Calibri" panose="020F0502020204030204" pitchFamily="34" charset="0"/>
                <a:ea typeface="Calibri" panose="020F0502020204030204" pitchFamily="34" charset="0"/>
                <a:cs typeface="Calibri" panose="020F0502020204030204" pitchFamily="34" charset="0"/>
              </a:rPr>
              <a:t>to address at the end of </a:t>
            </a:r>
            <a:r>
              <a:rPr lang="en-US" sz="1800" b="1">
                <a:effectLst/>
                <a:latin typeface="Calibri" panose="020F0502020204030204" pitchFamily="34" charset="0"/>
                <a:ea typeface="Calibri" panose="020F0502020204030204" pitchFamily="34" charset="0"/>
                <a:cs typeface="Calibri" panose="020F0502020204030204" pitchFamily="34" charset="0"/>
              </a:rPr>
              <a:t>his</a:t>
            </a:r>
            <a:r>
              <a:rPr lang="en-US" sz="1800">
                <a:effectLst/>
                <a:latin typeface="Calibri" panose="020F0502020204030204" pitchFamily="34" charset="0"/>
                <a:ea typeface="Calibri" panose="020F0502020204030204" pitchFamily="34" charset="0"/>
                <a:cs typeface="Calibri" panose="020F0502020204030204" pitchFamily="34" charset="0"/>
              </a:rPr>
              <a:t> presentation.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80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800">
                <a:effectLst/>
                <a:latin typeface="Calibri" panose="020F0502020204030204" pitchFamily="34" charset="0"/>
                <a:cs typeface="Times New Roman" panose="02020603050405020304" pitchFamily="18" charset="0"/>
              </a:rPr>
              <a:t>As a reminder, b</a:t>
            </a:r>
            <a:r>
              <a:rPr lang="en-US" sz="2800" b="0" i="0">
                <a:solidFill>
                  <a:srgbClr val="333333"/>
                </a:solidFill>
                <a:effectLst/>
                <a:latin typeface="system-ui"/>
              </a:rPr>
              <a:t>y registering for this webinar, all attendees have agreed to abide by the NNLM Code of Conduct to foster a respectful and professional learning environment.</a:t>
            </a:r>
          </a:p>
          <a:p>
            <a:pPr marL="0" indent="0">
              <a:buFont typeface="Arial" panose="020B0604020202020204" pitchFamily="34" charset="0"/>
              <a:buNone/>
            </a:pPr>
            <a:endParaRPr lang="en-US" sz="1800"/>
          </a:p>
          <a:p>
            <a:pPr marL="0" indent="0">
              <a:buFont typeface="Arial" panose="020B0604020202020204" pitchFamily="34" charset="0"/>
              <a:buNone/>
            </a:pPr>
            <a:r>
              <a:rPr lang="en-US" sz="1800"/>
              <a:t>Closed Caption has been enabled and is available by clicking on the icon at the bottom of your screen with the three dots, and then selecting Closed Caption.</a:t>
            </a:r>
          </a:p>
          <a:p>
            <a:r>
              <a:rPr lang="en-US" sz="1800"/>
              <a:t> </a:t>
            </a:r>
          </a:p>
          <a:p>
            <a:pPr marL="0" indent="0">
              <a:buFont typeface="Arial" panose="020B0604020202020204" pitchFamily="34" charset="0"/>
              <a:buNone/>
            </a:pPr>
            <a:r>
              <a:rPr lang="en-US" sz="1800"/>
              <a:t>We are recording today’s presentation, and we will post it on NNLM’s YouTube channel in one to two weeks. </a:t>
            </a:r>
          </a:p>
          <a:p>
            <a:pPr marL="0" indent="0">
              <a:buFont typeface="Arial" panose="020B0604020202020204" pitchFamily="34" charset="0"/>
              <a:buNone/>
            </a:pPr>
            <a:r>
              <a:rPr lang="en-US" sz="1800"/>
              <a:t>At that time, everyone who registered for this session will receive an email from us with the link for the recording, so keep an eye out for that.</a:t>
            </a:r>
          </a:p>
          <a:p>
            <a:pPr marL="0" indent="0">
              <a:buFont typeface="Arial" panose="020B0604020202020204" pitchFamily="34" charset="0"/>
              <a:buNone/>
            </a:pPr>
            <a:endParaRPr lang="en-US" sz="1800"/>
          </a:p>
          <a:p>
            <a:pPr marL="0" indent="0">
              <a:buFont typeface="Arial" panose="020B0604020202020204" pitchFamily="34" charset="0"/>
              <a:buNone/>
            </a:pPr>
            <a:r>
              <a:rPr lang="en-US" sz="1800"/>
              <a:t>This webinar is eligible for </a:t>
            </a:r>
            <a:r>
              <a:rPr lang="en-US" sz="1800" b="1"/>
              <a:t>1 Medical Library Association </a:t>
            </a:r>
            <a:r>
              <a:rPr lang="en-US" sz="1800"/>
              <a:t>which you’ll be able to claim though the evaluation link we share with you at the end of the session.</a:t>
            </a:r>
          </a:p>
          <a:p>
            <a:pPr marL="0" indent="0">
              <a:buFont typeface="Arial" panose="020B0604020202020204" pitchFamily="34" charset="0"/>
              <a:buNone/>
            </a:pPr>
            <a:endParaRPr lang="en-US" sz="1800"/>
          </a:p>
          <a:p>
            <a:pPr marL="0" indent="0">
              <a:buFont typeface="Arial" panose="020B0604020202020204" pitchFamily="34" charset="0"/>
              <a:buNone/>
            </a:pPr>
            <a:r>
              <a:rPr lang="en-US" sz="1800"/>
              <a:t>And speaking of that evaluation, your feedback really matters, and helps us improve future trainings, so please take a moment to complete it.</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a:t>
            </a:fld>
            <a:endParaRPr lang="en-US"/>
          </a:p>
        </p:txBody>
      </p:sp>
    </p:spTree>
    <p:extLst>
      <p:ext uri="{BB962C8B-B14F-4D97-AF65-F5344CB8AC3E}">
        <p14:creationId xmlns:p14="http://schemas.microsoft.com/office/powerpoint/2010/main" val="829801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fe82271ad_2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dfe82271ad_2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813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fe82271ad_2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dfe82271ad_2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56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fe82271ad_2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dfe82271ad_2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490C-F33A-4CE2-A99D-C1C20D463A8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123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A4A0E0-45C9-492A-B3CF-E764DB2D05AA}" type="slidenum">
              <a:rPr lang="en-US" smtClean="0"/>
              <a:t>29</a:t>
            </a:fld>
            <a:endParaRPr lang="en-US"/>
          </a:p>
        </p:txBody>
      </p:sp>
    </p:spTree>
    <p:extLst>
      <p:ext uri="{BB962C8B-B14F-4D97-AF65-F5344CB8AC3E}">
        <p14:creationId xmlns:p14="http://schemas.microsoft.com/office/powerpoint/2010/main" val="3594697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30</a:t>
            </a:fld>
            <a:endParaRPr lang="en-US"/>
          </a:p>
        </p:txBody>
      </p:sp>
    </p:spTree>
    <p:extLst>
      <p:ext uri="{BB962C8B-B14F-4D97-AF65-F5344CB8AC3E}">
        <p14:creationId xmlns:p14="http://schemas.microsoft.com/office/powerpoint/2010/main" val="3979181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31</a:t>
            </a:fld>
            <a:endParaRPr lang="en-US"/>
          </a:p>
        </p:txBody>
      </p:sp>
    </p:spTree>
    <p:extLst>
      <p:ext uri="{BB962C8B-B14F-4D97-AF65-F5344CB8AC3E}">
        <p14:creationId xmlns:p14="http://schemas.microsoft.com/office/powerpoint/2010/main" val="1614684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456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A4A0E0-45C9-492A-B3CF-E764DB2D05AA}" type="slidenum">
              <a:rPr lang="en-US" smtClean="0"/>
              <a:t>39</a:t>
            </a:fld>
            <a:endParaRPr lang="en-US"/>
          </a:p>
        </p:txBody>
      </p:sp>
    </p:spTree>
    <p:extLst>
      <p:ext uri="{BB962C8B-B14F-4D97-AF65-F5344CB8AC3E}">
        <p14:creationId xmlns:p14="http://schemas.microsoft.com/office/powerpoint/2010/main" val="3640078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Since some of you might be first-time attendees to one of our webinars, I’d like to share a few words about who we are!</a:t>
            </a:r>
            <a:endParaRPr lang="en-US" sz="1800">
              <a:effectLst/>
              <a:latin typeface="Calibri" panose="020F0502020204030204" pitchFamily="34" charset="0"/>
              <a:ea typeface="Calibri" panose="020F0502020204030204" pitchFamily="34"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a:t>
            </a:fld>
            <a:endParaRPr lang="en-US"/>
          </a:p>
        </p:txBody>
      </p:sp>
    </p:spTree>
    <p:extLst>
      <p:ext uri="{BB962C8B-B14F-4D97-AF65-F5344CB8AC3E}">
        <p14:creationId xmlns:p14="http://schemas.microsoft.com/office/powerpoint/2010/main" val="11273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19D79-1070-4131-896A-C281AEE94B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044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19D79-1070-4131-896A-C281AEE94B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507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cb6aae6d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cb6aae6d5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2865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097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cb6aae6d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cb6aae6d5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2948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47</a:t>
            </a:fld>
            <a:endParaRPr lang="en-US"/>
          </a:p>
        </p:txBody>
      </p:sp>
    </p:spTree>
    <p:extLst>
      <p:ext uri="{BB962C8B-B14F-4D97-AF65-F5344CB8AC3E}">
        <p14:creationId xmlns:p14="http://schemas.microsoft.com/office/powerpoint/2010/main" val="414159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48</a:t>
            </a:fld>
            <a:endParaRPr lang="en-US"/>
          </a:p>
        </p:txBody>
      </p:sp>
    </p:spTree>
    <p:extLst>
      <p:ext uri="{BB962C8B-B14F-4D97-AF65-F5344CB8AC3E}">
        <p14:creationId xmlns:p14="http://schemas.microsoft.com/office/powerpoint/2010/main" val="1175994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dfe82271ad_2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dfe82271ad_2_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2197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dfe82271ad_2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dfe82271ad_2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829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51</a:t>
            </a:fld>
            <a:endParaRPr lang="en-US"/>
          </a:p>
        </p:txBody>
      </p:sp>
    </p:spTree>
    <p:extLst>
      <p:ext uri="{BB962C8B-B14F-4D97-AF65-F5344CB8AC3E}">
        <p14:creationId xmlns:p14="http://schemas.microsoft.com/office/powerpoint/2010/main" val="356042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NLM - the National Library of Medicine - is one of the 27 institutes and offices of the National Institutes of Health. It’s the world’s largest biomedical library and produces online resources like PubMed and MedlinePlus.</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NNLM - the Network of the National Library of Medicine - is an outreach program of NLM, working to ensure health professionals and the public have equal access to health information.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NNLM is made up of 7 regional medical libraries, 3 national offices, and 4 national centers, all providing training, funding, and engagement opportunities to over 9k NNLM member organizations.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If you’d like to connect with </a:t>
            </a:r>
            <a:r>
              <a:rPr lang="en-US" sz="1800" b="0">
                <a:effectLst/>
                <a:latin typeface="Calibri" panose="020F0502020204030204" pitchFamily="34" charset="0"/>
                <a:ea typeface="Calibri" panose="020F0502020204030204" pitchFamily="34" charset="0"/>
                <a:cs typeface="Calibri" panose="020F0502020204030204" pitchFamily="34" charset="0"/>
              </a:rPr>
              <a:t>your</a:t>
            </a:r>
            <a:r>
              <a:rPr lang="en-US" sz="1800">
                <a:effectLst/>
                <a:latin typeface="Calibri" panose="020F0502020204030204" pitchFamily="34" charset="0"/>
                <a:ea typeface="Calibri" panose="020F0502020204030204" pitchFamily="34" charset="0"/>
                <a:cs typeface="Calibri" panose="020F0502020204030204" pitchFamily="34" charset="0"/>
              </a:rPr>
              <a:t> regional medical library or learn how to become a Network member, you can check out our website at nnlm.gov.</a:t>
            </a:r>
            <a:endParaRPr lang="en-US" sz="180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800" b="1" i="1"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11430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11430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A42CE27-E61C-4A43-BFFB-EBE294EC130D}" type="slidenum">
              <a:rPr lang="en-US" smtClean="0"/>
              <a:t>4</a:t>
            </a:fld>
            <a:endParaRPr lang="en-US"/>
          </a:p>
        </p:txBody>
      </p:sp>
    </p:spTree>
    <p:extLst>
      <p:ext uri="{BB962C8B-B14F-4D97-AF65-F5344CB8AC3E}">
        <p14:creationId xmlns:p14="http://schemas.microsoft.com/office/powerpoint/2010/main" val="506106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98500" y="4409758"/>
            <a:ext cx="5588000" cy="4177665"/>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455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319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113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180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739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868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004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A4A0E0-45C9-492A-B3CF-E764DB2D05AA}" type="slidenum">
              <a:rPr lang="en-US" smtClean="0"/>
              <a:t>63</a:t>
            </a:fld>
            <a:endParaRPr lang="en-US"/>
          </a:p>
        </p:txBody>
      </p:sp>
    </p:spTree>
    <p:extLst>
      <p:ext uri="{BB962C8B-B14F-4D97-AF65-F5344CB8AC3E}">
        <p14:creationId xmlns:p14="http://schemas.microsoft.com/office/powerpoint/2010/main" val="3330344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A4A0E0-45C9-492A-B3CF-E764DB2D05AA}" type="slidenum">
              <a:rPr lang="en-US" smtClean="0"/>
              <a:t>64</a:t>
            </a:fld>
            <a:endParaRPr lang="en-US"/>
          </a:p>
        </p:txBody>
      </p:sp>
    </p:spTree>
    <p:extLst>
      <p:ext uri="{BB962C8B-B14F-4D97-AF65-F5344CB8AC3E}">
        <p14:creationId xmlns:p14="http://schemas.microsoft.com/office/powerpoint/2010/main" val="2700094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fe82271ad_2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gdfe82271ad_2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75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b="0">
                <a:solidFill>
                  <a:srgbClr val="000000"/>
                </a:solidFill>
                <a:effectLst/>
                <a:latin typeface="Calibri" panose="020F0502020204030204" pitchFamily="34" charset="0"/>
                <a:ea typeface="Calibri" panose="020F0502020204030204" pitchFamily="34" charset="0"/>
              </a:rPr>
              <a:t>Today’s session is part of the NNLM Virtual Disaster Preparedness Forum, which is taking place September 12</a:t>
            </a:r>
            <a:r>
              <a:rPr lang="en-US" sz="1800" b="0" baseline="30000">
                <a:solidFill>
                  <a:srgbClr val="000000"/>
                </a:solidFill>
                <a:effectLst/>
                <a:latin typeface="Calibri" panose="020F0502020204030204" pitchFamily="34" charset="0"/>
                <a:ea typeface="Calibri" panose="020F0502020204030204" pitchFamily="34" charset="0"/>
              </a:rPr>
              <a:t>th</a:t>
            </a:r>
            <a:r>
              <a:rPr lang="en-US" sz="1800" b="0">
                <a:solidFill>
                  <a:srgbClr val="000000"/>
                </a:solidFill>
                <a:effectLst/>
                <a:latin typeface="Calibri" panose="020F0502020204030204" pitchFamily="34" charset="0"/>
                <a:ea typeface="Calibri" panose="020F0502020204030204" pitchFamily="34" charset="0"/>
              </a:rPr>
              <a:t> through the 28th.  </a:t>
            </a:r>
            <a:endParaRPr lang="en-US" sz="1800" b="0">
              <a:effectLst/>
              <a:latin typeface="Calibri" panose="020F0502020204030204" pitchFamily="34" charset="0"/>
              <a:ea typeface="Calibri" panose="020F0502020204030204" pitchFamily="34" charset="0"/>
            </a:endParaRPr>
          </a:p>
          <a:p>
            <a:pPr marL="0" marR="0">
              <a:spcBef>
                <a:spcPts val="0"/>
              </a:spcBef>
              <a:spcAft>
                <a:spcPts val="0"/>
              </a:spcAft>
            </a:pPr>
            <a:r>
              <a:rPr lang="en-US" sz="1800" b="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0">
                <a:solidFill>
                  <a:srgbClr val="000000"/>
                </a:solidFill>
                <a:effectLst/>
                <a:latin typeface="Calibri" panose="020F0502020204030204" pitchFamily="34" charset="0"/>
                <a:ea typeface="Calibri" panose="020F0502020204030204" pitchFamily="34" charset="0"/>
              </a:rPr>
              <a:t>The forum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features </a:t>
            </a:r>
            <a:r>
              <a:rPr lang="en-US" sz="2800" b="0" i="0">
                <a:solidFill>
                  <a:srgbClr val="666666"/>
                </a:solidFill>
                <a:effectLst/>
                <a:latin typeface="system-ui"/>
              </a:rPr>
              <a:t>expert speakers presenting on data tools and resources, disaster planning communication, and institutional preparedness with a focus on greater inclusiveness and community resilience.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can learn more about the forum and register for the other sessions by checking out the NNLM Training Calendar. We will drop the link for our Training Calendar into the Chat.</a:t>
            </a:r>
          </a:p>
          <a:p>
            <a:pPr marL="0" marR="0">
              <a:lnSpc>
                <a:spcPct val="107000"/>
              </a:lnSpc>
              <a:spcBef>
                <a:spcPts val="0"/>
              </a:spcBef>
              <a:spcAft>
                <a:spcPts val="0"/>
              </a:spcAft>
            </a:pPr>
            <a:endParaRPr lang="en-US" sz="1800" u="none">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u="none">
                <a:effectLst/>
                <a:latin typeface="Calibri" panose="020F0502020204030204" pitchFamily="34" charset="0"/>
                <a:ea typeface="Calibri" panose="020F0502020204030204" pitchFamily="34" charset="0"/>
                <a:cs typeface="Times New Roman" panose="02020603050405020304" pitchFamily="18" charset="0"/>
              </a:rPr>
              <a:t>https://www.nnlm.gov/training</a:t>
            </a: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5</a:t>
            </a:fld>
            <a:endParaRPr lang="en-US"/>
          </a:p>
        </p:txBody>
      </p:sp>
    </p:spTree>
    <p:extLst>
      <p:ext uri="{BB962C8B-B14F-4D97-AF65-F5344CB8AC3E}">
        <p14:creationId xmlns:p14="http://schemas.microsoft.com/office/powerpoint/2010/main" val="672676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fe82271ad_2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dfe82271ad_2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0274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71</a:t>
            </a:fld>
            <a:endParaRPr lang="en-US"/>
          </a:p>
        </p:txBody>
      </p:sp>
    </p:spTree>
    <p:extLst>
      <p:ext uri="{BB962C8B-B14F-4D97-AF65-F5344CB8AC3E}">
        <p14:creationId xmlns:p14="http://schemas.microsoft.com/office/powerpoint/2010/main" val="3582503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72</a:t>
            </a:fld>
            <a:endParaRPr lang="en-US"/>
          </a:p>
        </p:txBody>
      </p:sp>
    </p:spTree>
    <p:extLst>
      <p:ext uri="{BB962C8B-B14F-4D97-AF65-F5344CB8AC3E}">
        <p14:creationId xmlns:p14="http://schemas.microsoft.com/office/powerpoint/2010/main" val="2933712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73</a:t>
            </a:fld>
            <a:endParaRPr lang="en-US"/>
          </a:p>
        </p:txBody>
      </p:sp>
    </p:spTree>
    <p:extLst>
      <p:ext uri="{BB962C8B-B14F-4D97-AF65-F5344CB8AC3E}">
        <p14:creationId xmlns:p14="http://schemas.microsoft.com/office/powerpoint/2010/main" val="2887504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74</a:t>
            </a:fld>
            <a:endParaRPr lang="en-US"/>
          </a:p>
        </p:txBody>
      </p:sp>
    </p:spTree>
    <p:extLst>
      <p:ext uri="{BB962C8B-B14F-4D97-AF65-F5344CB8AC3E}">
        <p14:creationId xmlns:p14="http://schemas.microsoft.com/office/powerpoint/2010/main" val="2664439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22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77</a:t>
            </a:fld>
            <a:endParaRPr lang="en-US"/>
          </a:p>
        </p:txBody>
      </p:sp>
    </p:spTree>
    <p:extLst>
      <p:ext uri="{BB962C8B-B14F-4D97-AF65-F5344CB8AC3E}">
        <p14:creationId xmlns:p14="http://schemas.microsoft.com/office/powerpoint/2010/main" val="2933367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577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dfe82271ad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dfe82271ad_2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8463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15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We’re also excited to highlight collaboration with another NNLM Program!</a:t>
            </a:r>
            <a:endParaRPr lang="en-US" sz="2800" b="0">
              <a:effectLst/>
            </a:endParaRPr>
          </a:p>
          <a:p>
            <a:br>
              <a:rPr lang="en-US" sz="2800"/>
            </a:br>
            <a:r>
              <a:rPr lang="en-US" sz="1800">
                <a:effectLst/>
                <a:latin typeface="Calibri" panose="020F0502020204030204" pitchFamily="34" charset="0"/>
                <a:ea typeface="Calibri" panose="020F0502020204030204" pitchFamily="34" charset="0"/>
              </a:rPr>
              <a:t>In observance of National Preparedness Month, the NNLM Reading Club has selected three books, and gathered information from trustworthy resources, to help you take action and stay safe.</a:t>
            </a:r>
          </a:p>
          <a:p>
            <a:endParaRPr lang="en-US"/>
          </a:p>
          <a:p>
            <a:r>
              <a:rPr lang="en-US"/>
              <a:t>More information is available on the NNLM Reading club website – we’ll drop that link into the Chat, too. </a:t>
            </a:r>
          </a:p>
          <a:p>
            <a:endParaRPr lang="en-US"/>
          </a:p>
          <a:p>
            <a:r>
              <a:rPr lang="en-US" b="1"/>
              <a:t>https://www.nnlm.gov/reading-club</a:t>
            </a: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6</a:t>
            </a:fld>
            <a:endParaRPr lang="en-US"/>
          </a:p>
        </p:txBody>
      </p:sp>
    </p:spTree>
    <p:extLst>
      <p:ext uri="{BB962C8B-B14F-4D97-AF65-F5344CB8AC3E}">
        <p14:creationId xmlns:p14="http://schemas.microsoft.com/office/powerpoint/2010/main" val="18018952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A4A0E0-45C9-492A-B3CF-E764DB2D05AA}" type="slidenum">
              <a:rPr lang="en-US" smtClean="0"/>
              <a:t>81</a:t>
            </a:fld>
            <a:endParaRPr lang="en-US"/>
          </a:p>
        </p:txBody>
      </p:sp>
    </p:spTree>
    <p:extLst>
      <p:ext uri="{BB962C8B-B14F-4D97-AF65-F5344CB8AC3E}">
        <p14:creationId xmlns:p14="http://schemas.microsoft.com/office/powerpoint/2010/main" val="10481652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5375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A4A0E0-45C9-492A-B3CF-E764DB2D05AA}" type="slidenum">
              <a:rPr lang="en-US" smtClean="0"/>
              <a:t>83</a:t>
            </a:fld>
            <a:endParaRPr lang="en-US"/>
          </a:p>
        </p:txBody>
      </p:sp>
    </p:spTree>
    <p:extLst>
      <p:ext uri="{BB962C8B-B14F-4D97-AF65-F5344CB8AC3E}">
        <p14:creationId xmlns:p14="http://schemas.microsoft.com/office/powerpoint/2010/main" val="1460889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571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893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718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6758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1225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5231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fe82271ad_2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gdfe82271ad_2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007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It’s my great pleasure to introduce our speaker for today’s session.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rPr>
              <a:t>Erik </a:t>
            </a:r>
            <a:r>
              <a:rPr lang="en-US" sz="1800" err="1">
                <a:effectLst/>
                <a:latin typeface="Arial" panose="020B0604020202020204" pitchFamily="34" charset="0"/>
                <a:ea typeface="Times New Roman" panose="02020603050405020304" pitchFamily="18" charset="0"/>
              </a:rPr>
              <a:t>Salna</a:t>
            </a:r>
            <a:r>
              <a:rPr lang="en-US" sz="1800">
                <a:effectLst/>
                <a:latin typeface="Arial" panose="020B0604020202020204" pitchFamily="34" charset="0"/>
                <a:ea typeface="Times New Roman" panose="02020603050405020304" pitchFamily="18" charset="0"/>
              </a:rPr>
              <a:t> is a meteorologist, and is currently the Associate Director of Education and Outreach for the Extreme Events Institute and the International Hurricane Research Center at Florida International University in Miami. Erik has over 25 years of experience as a broadcast meteorologist, providing live continuous coverage for hurricanes, tornadoes, and flooding. Erik was inducted into the Meteorologist Hall of Fame in 2020, and in 2023 he was awarded the Lew Fincher Award by the National Tropical Weather Conference and  nominated for Weatherperson of the Year by the Federal Alliance for Safe Homes. He earned an MS in Meteorology from Northern Illinois University and a BS in Physical Geography with an emphasis in Meteorology from the University of Illinois.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Welcome, Erik!</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I am now going to turn off my camera and turn the session over to you.</a:t>
            </a:r>
            <a:endParaRPr lang="en-US" sz="1200">
              <a:effectLst/>
              <a:latin typeface="Calibri" panose="020F0502020204030204" pitchFamily="34" charset="0"/>
              <a:ea typeface="Calibri" panose="020F0502020204030204" pitchFamily="34" charset="0"/>
            </a:endParaRPr>
          </a:p>
          <a:p>
            <a:endParaRPr lang="en-US"/>
          </a:p>
          <a:p>
            <a:r>
              <a:rPr lang="en-US" b="1" i="1"/>
              <a:t>NOTE ATTENDEE NUMBERS</a:t>
            </a:r>
          </a:p>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7</a:t>
            </a:fld>
            <a:endParaRPr lang="en-US"/>
          </a:p>
        </p:txBody>
      </p:sp>
    </p:spTree>
    <p:extLst>
      <p:ext uri="{BB962C8B-B14F-4D97-AF65-F5344CB8AC3E}">
        <p14:creationId xmlns:p14="http://schemas.microsoft.com/office/powerpoint/2010/main" val="35729598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19D79-1070-4131-896A-C281AEE94B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9341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9973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5260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248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773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1032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2808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100</a:t>
            </a:fld>
            <a:endParaRPr lang="en-US"/>
          </a:p>
        </p:txBody>
      </p:sp>
    </p:spTree>
    <p:extLst>
      <p:ext uri="{BB962C8B-B14F-4D97-AF65-F5344CB8AC3E}">
        <p14:creationId xmlns:p14="http://schemas.microsoft.com/office/powerpoint/2010/main" val="34381743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4607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187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A4A0E0-45C9-492A-B3CF-E764DB2D05AA}" type="slidenum">
              <a:rPr lang="en-US" smtClean="0"/>
              <a:t>8</a:t>
            </a:fld>
            <a:endParaRPr lang="en-US"/>
          </a:p>
        </p:txBody>
      </p:sp>
    </p:spTree>
    <p:extLst>
      <p:ext uri="{BB962C8B-B14F-4D97-AF65-F5344CB8AC3E}">
        <p14:creationId xmlns:p14="http://schemas.microsoft.com/office/powerpoint/2010/main" val="16405034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8924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104</a:t>
            </a:fld>
            <a:endParaRPr lang="en-US"/>
          </a:p>
        </p:txBody>
      </p:sp>
    </p:spTree>
    <p:extLst>
      <p:ext uri="{BB962C8B-B14F-4D97-AF65-F5344CB8AC3E}">
        <p14:creationId xmlns:p14="http://schemas.microsoft.com/office/powerpoint/2010/main" val="38144918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685858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106</a:t>
            </a:fld>
            <a:endParaRPr lang="en-US"/>
          </a:p>
        </p:txBody>
      </p:sp>
    </p:spTree>
    <p:extLst>
      <p:ext uri="{BB962C8B-B14F-4D97-AF65-F5344CB8AC3E}">
        <p14:creationId xmlns:p14="http://schemas.microsoft.com/office/powerpoint/2010/main" val="717462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902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dfe82271ad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dfe82271ad_2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17591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9035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983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7347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dfe82271ad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dfe82271ad_2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674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52AD4-33F9-473A-9AB7-5B4F6BB19F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4242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117</a:t>
            </a:fld>
            <a:endParaRPr lang="en-US"/>
          </a:p>
        </p:txBody>
      </p:sp>
    </p:spTree>
    <p:extLst>
      <p:ext uri="{BB962C8B-B14F-4D97-AF65-F5344CB8AC3E}">
        <p14:creationId xmlns:p14="http://schemas.microsoft.com/office/powerpoint/2010/main" val="1866702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118</a:t>
            </a:fld>
            <a:endParaRPr lang="en-US"/>
          </a:p>
        </p:txBody>
      </p:sp>
    </p:spTree>
    <p:extLst>
      <p:ext uri="{BB962C8B-B14F-4D97-AF65-F5344CB8AC3E}">
        <p14:creationId xmlns:p14="http://schemas.microsoft.com/office/powerpoint/2010/main" val="34181692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3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980811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dfe82271ad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dfe82271ad_2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40156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dfe82271ad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dfe82271ad_2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06492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dfe82271ad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dfe82271ad_2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02014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4A0E0-45C9-492A-B3CF-E764DB2D05A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01414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124</a:t>
            </a:fld>
            <a:endParaRPr lang="en-US"/>
          </a:p>
        </p:txBody>
      </p:sp>
    </p:spTree>
    <p:extLst>
      <p:ext uri="{BB962C8B-B14F-4D97-AF65-F5344CB8AC3E}">
        <p14:creationId xmlns:p14="http://schemas.microsoft.com/office/powerpoint/2010/main" val="22896702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125</a:t>
            </a:fld>
            <a:endParaRPr lang="en-US"/>
          </a:p>
        </p:txBody>
      </p:sp>
    </p:spTree>
    <p:extLst>
      <p:ext uri="{BB962C8B-B14F-4D97-AF65-F5344CB8AC3E}">
        <p14:creationId xmlns:p14="http://schemas.microsoft.com/office/powerpoint/2010/main" val="11617827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A4A0E0-45C9-492A-B3CF-E764DB2D05AA}" type="slidenum">
              <a:rPr lang="en-US" smtClean="0"/>
              <a:t>126</a:t>
            </a:fld>
            <a:endParaRPr lang="en-US"/>
          </a:p>
        </p:txBody>
      </p:sp>
    </p:spTree>
    <p:extLst>
      <p:ext uri="{BB962C8B-B14F-4D97-AF65-F5344CB8AC3E}">
        <p14:creationId xmlns:p14="http://schemas.microsoft.com/office/powerpoint/2010/main" val="310467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alpha val="25000"/>
          </a:schemeClr>
        </a:solidFill>
        <a:effectLst/>
      </p:bgPr>
    </p:bg>
    <p:spTree>
      <p:nvGrpSpPr>
        <p:cNvPr id="1" name=""/>
        <p:cNvGrpSpPr/>
        <p:nvPr/>
      </p:nvGrpSpPr>
      <p:grpSpPr>
        <a:xfrm>
          <a:off x="0" y="0"/>
          <a:ext cx="0" cy="0"/>
          <a:chOff x="0" y="0"/>
          <a:chExt cx="0" cy="0"/>
        </a:xfrm>
      </p:grpSpPr>
      <p:sp>
        <p:nvSpPr>
          <p:cNvPr id="5" name="TitleBar_Background"/>
          <p:cNvSpPr/>
          <p:nvPr/>
        </p:nvSpPr>
        <p:spPr>
          <a:xfrm>
            <a:off x="95863" y="6032091"/>
            <a:ext cx="8952273" cy="42115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5785" tIns="0" bIns="51435"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sym typeface="Arial"/>
            </a:endParaRPr>
          </a:p>
        </p:txBody>
      </p:sp>
      <p:sp>
        <p:nvSpPr>
          <p:cNvPr id="29" name="Text Placeholder 11"/>
          <p:cNvSpPr>
            <a:spLocks noGrp="1"/>
          </p:cNvSpPr>
          <p:nvPr>
            <p:ph type="body" sz="quarter" idx="12" hasCustomPrompt="1"/>
          </p:nvPr>
        </p:nvSpPr>
        <p:spPr>
          <a:xfrm>
            <a:off x="1097467" y="1988717"/>
            <a:ext cx="6934200" cy="600164"/>
          </a:xfrm>
          <a:prstGeom prst="rect">
            <a:avLst/>
          </a:prstGeom>
          <a:solidFill>
            <a:schemeClr val="accent1"/>
          </a:solidFill>
        </p:spPr>
        <p:txBody>
          <a:bodyPr wrap="square" tIns="91440" bIns="91440" anchor="ctr" anchorCtr="1">
            <a:spAutoFit/>
          </a:bodyPr>
          <a:lstStyle>
            <a:lvl1pPr marL="0" indent="0" algn="ctr">
              <a:buNone/>
              <a:defRPr sz="27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a:t>Title of Presentation</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1854" y="5766261"/>
            <a:ext cx="945426" cy="952814"/>
          </a:xfrm>
          <a:prstGeom prst="rect">
            <a:avLst/>
          </a:prstGeom>
          <a:effectLst>
            <a:outerShdw blurRad="25400" sx="102000" sy="102000" algn="ctr" rotWithShape="0">
              <a:prstClr val="black">
                <a:alpha val="40000"/>
              </a:prstClr>
            </a:outerShdw>
          </a:effectLst>
        </p:spPr>
      </p:pic>
      <p:sp>
        <p:nvSpPr>
          <p:cNvPr id="6" name="Date"/>
          <p:cNvSpPr>
            <a:spLocks noGrp="1"/>
          </p:cNvSpPr>
          <p:nvPr>
            <p:ph type="body" sz="quarter" idx="13" hasCustomPrompt="1"/>
          </p:nvPr>
        </p:nvSpPr>
        <p:spPr>
          <a:xfrm>
            <a:off x="5308601" y="6032091"/>
            <a:ext cx="3739536" cy="421154"/>
          </a:xfrm>
          <a:prstGeom prst="rect">
            <a:avLst/>
          </a:prstGeom>
          <a:noFill/>
          <a:ln>
            <a:noFill/>
          </a:ln>
        </p:spPr>
        <p:txBody>
          <a:bodyPr wrap="square" lIns="0" tIns="0" rIns="182880" bIns="0" anchor="ctr">
            <a:normAutofit/>
          </a:bodyPr>
          <a:lstStyle>
            <a:lvl1pPr marL="0" indent="0" algn="r">
              <a:buSzPct val="110000"/>
              <a:buFont typeface="Franklin Gothic Medium" panose="020B0603020102020204" pitchFamily="34" charset="0"/>
              <a:buNone/>
              <a:defRPr sz="1800" b="0" i="0" baseline="0">
                <a:ln>
                  <a:noFill/>
                </a:ln>
                <a:solidFill>
                  <a:schemeClr val="accent3">
                    <a:lumMod val="40000"/>
                    <a:lumOff val="60000"/>
                  </a:schemeClr>
                </a:solidFill>
                <a:effectLst>
                  <a:outerShdw blurRad="38100" dist="38100" dir="2700000" algn="tl">
                    <a:srgbClr val="000000"/>
                  </a:outerShdw>
                </a:effectLst>
                <a:latin typeface="Franklin Gothic Medium Cond" panose="020B0606030402020204" pitchFamily="34" charset="0"/>
              </a:defRPr>
            </a:lvl1pPr>
            <a:lvl2pPr marL="215504" indent="-85725">
              <a:buFont typeface="Arial" panose="020B0604020202020204" pitchFamily="34" charset="0"/>
              <a:buChar char="•"/>
              <a:defRPr sz="1500" b="1" baseline="0">
                <a:ln w="3175">
                  <a:solidFill>
                    <a:srgbClr val="000000">
                      <a:alpha val="20000"/>
                    </a:srgbClr>
                  </a:solidFill>
                </a:ln>
                <a:solidFill>
                  <a:schemeClr val="accent3">
                    <a:lumMod val="40000"/>
                    <a:lumOff val="60000"/>
                  </a:schemeClr>
                </a:solidFill>
                <a:effectLst>
                  <a:outerShdw blurRad="38100" dist="25400" dir="5400000" algn="ctr" rotWithShape="0">
                    <a:schemeClr val="tx1"/>
                  </a:outerShdw>
                </a:effectLst>
                <a:latin typeface="Franklin Gothic Medium Cond" panose="020B0606030402020204" pitchFamily="34" charset="0"/>
              </a:defRPr>
            </a:lvl2pPr>
            <a:lvl3pPr marL="386656" indent="-127695">
              <a:buFont typeface="Franklin Gothic Demi" panose="020B0703020102020204" pitchFamily="34" charset="0"/>
              <a:buChar char="→"/>
              <a:defRPr sz="1050" b="1">
                <a:ln w="3175">
                  <a:solidFill>
                    <a:schemeClr val="tx1">
                      <a:alpha val="20000"/>
                    </a:schemeClr>
                  </a:solidFill>
                </a:ln>
                <a:solidFill>
                  <a:schemeClr val="tx2">
                    <a:lumMod val="25000"/>
                    <a:lumOff val="75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fld id="{2F932907-A1A5-4106-A972-F644565F5CCB}" type="datetime2">
              <a:rPr lang="en-US" smtClean="0"/>
              <a:t>Tuesday, May 22, 2018</a:t>
            </a:fld>
            <a:endParaRPr lang="en-US"/>
          </a:p>
        </p:txBody>
      </p:sp>
      <p:sp>
        <p:nvSpPr>
          <p:cNvPr id="7" name="Date"/>
          <p:cNvSpPr>
            <a:spLocks noGrp="1"/>
          </p:cNvSpPr>
          <p:nvPr>
            <p:ph type="body" sz="quarter" idx="14" hasCustomPrompt="1"/>
          </p:nvPr>
        </p:nvSpPr>
        <p:spPr>
          <a:xfrm>
            <a:off x="81000" y="6032091"/>
            <a:ext cx="3739536" cy="421154"/>
          </a:xfrm>
          <a:prstGeom prst="rect">
            <a:avLst/>
          </a:prstGeom>
          <a:noFill/>
          <a:ln>
            <a:solidFill>
              <a:schemeClr val="accent1"/>
            </a:solidFill>
          </a:ln>
        </p:spPr>
        <p:txBody>
          <a:bodyPr wrap="square" lIns="182880" tIns="0" rIns="0" bIns="0" anchor="ctr">
            <a:normAutofit/>
          </a:bodyPr>
          <a:lstStyle>
            <a:lvl1pPr marL="0" indent="0" algn="l">
              <a:buSzPct val="110000"/>
              <a:buFont typeface="Franklin Gothic Medium" panose="020B0603020102020204" pitchFamily="34" charset="0"/>
              <a:buNone/>
              <a:defRPr sz="1800" b="0" i="0" baseline="0">
                <a:ln>
                  <a:noFill/>
                </a:ln>
                <a:solidFill>
                  <a:schemeClr val="accent3">
                    <a:lumMod val="40000"/>
                    <a:lumOff val="60000"/>
                  </a:schemeClr>
                </a:solidFill>
                <a:effectLst>
                  <a:outerShdw blurRad="38100" dist="38100" dir="2700000" algn="tl">
                    <a:srgbClr val="000000"/>
                  </a:outerShdw>
                </a:effectLst>
                <a:latin typeface="Franklin Gothic Medium Cond" panose="020B0606030402020204" pitchFamily="34" charset="0"/>
              </a:defRPr>
            </a:lvl1pPr>
            <a:lvl2pPr marL="215504" indent="-85725">
              <a:buFont typeface="Arial" panose="020B0604020202020204" pitchFamily="34" charset="0"/>
              <a:buChar char="•"/>
              <a:defRPr sz="1500" b="1" baseline="0">
                <a:ln w="3175">
                  <a:solidFill>
                    <a:srgbClr val="000000">
                      <a:alpha val="20000"/>
                    </a:srgbClr>
                  </a:solidFill>
                </a:ln>
                <a:solidFill>
                  <a:schemeClr val="accent3">
                    <a:lumMod val="40000"/>
                    <a:lumOff val="60000"/>
                  </a:schemeClr>
                </a:solidFill>
                <a:effectLst>
                  <a:outerShdw blurRad="38100" dist="25400" dir="5400000" algn="ctr" rotWithShape="0">
                    <a:schemeClr val="tx1"/>
                  </a:outerShdw>
                </a:effectLst>
                <a:latin typeface="Franklin Gothic Medium Cond" panose="020B0606030402020204" pitchFamily="34" charset="0"/>
              </a:defRPr>
            </a:lvl2pPr>
            <a:lvl3pPr marL="386656" indent="-127695">
              <a:buFont typeface="Franklin Gothic Demi" panose="020B0703020102020204" pitchFamily="34" charset="0"/>
              <a:buChar char="→"/>
              <a:defRPr sz="1050" b="1">
                <a:ln w="3175">
                  <a:solidFill>
                    <a:schemeClr val="tx1">
                      <a:alpha val="20000"/>
                    </a:schemeClr>
                  </a:solidFill>
                </a:ln>
                <a:solidFill>
                  <a:schemeClr val="tx2">
                    <a:lumMod val="25000"/>
                    <a:lumOff val="75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Name</a:t>
            </a:r>
          </a:p>
        </p:txBody>
      </p:sp>
    </p:spTree>
    <p:extLst>
      <p:ext uri="{BB962C8B-B14F-4D97-AF65-F5344CB8AC3E}">
        <p14:creationId xmlns:p14="http://schemas.microsoft.com/office/powerpoint/2010/main" val="44089031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60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5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26568" y="-2380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7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38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423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475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4"/>
            <a:ext cx="3008313" cy="4691063"/>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90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0376" y="5515858"/>
            <a:ext cx="447413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770021" y="612774"/>
            <a:ext cx="7868653" cy="4873626"/>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764506" y="5510463"/>
            <a:ext cx="4379494" cy="596198"/>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865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21932" y="-2683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2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97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alpha val="25000"/>
          </a:schemeClr>
        </a:solidFill>
        <a:effectLst/>
      </p:bgPr>
    </p:bg>
    <p:spTree>
      <p:nvGrpSpPr>
        <p:cNvPr id="1" name=""/>
        <p:cNvGrpSpPr/>
        <p:nvPr/>
      </p:nvGrpSpPr>
      <p:grpSpPr>
        <a:xfrm>
          <a:off x="0" y="0"/>
          <a:ext cx="0" cy="0"/>
          <a:chOff x="0" y="0"/>
          <a:chExt cx="0" cy="0"/>
        </a:xfrm>
      </p:grpSpPr>
      <p:sp>
        <p:nvSpPr>
          <p:cNvPr id="9" name="TitleBar_Background"/>
          <p:cNvSpPr/>
          <p:nvPr/>
        </p:nvSpPr>
        <p:spPr>
          <a:xfrm>
            <a:off x="914401" y="91440"/>
            <a:ext cx="8138161" cy="5486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5785" tIns="0" bIns="51435"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sym typeface="Arial"/>
            </a:endParaRPr>
          </a:p>
        </p:txBody>
      </p:sp>
      <p:sp>
        <p:nvSpPr>
          <p:cNvPr id="10" name="TitleText"/>
          <p:cNvSpPr>
            <a:spLocks noGrp="1"/>
          </p:cNvSpPr>
          <p:nvPr>
            <p:ph type="body" sz="quarter" idx="10"/>
          </p:nvPr>
        </p:nvSpPr>
        <p:spPr>
          <a:xfrm>
            <a:off x="887941" y="91440"/>
            <a:ext cx="8155095" cy="548640"/>
          </a:xfrm>
          <a:prstGeom prst="rect">
            <a:avLst/>
          </a:prstGeom>
        </p:spPr>
        <p:txBody>
          <a:bodyPr lIns="91440" tIns="91440" bIns="91440" anchor="ctr">
            <a:noAutofit/>
          </a:bodyPr>
          <a:lstStyle>
            <a:lvl1pPr marL="0" indent="0">
              <a:buNone/>
              <a:defRPr sz="2700" b="1">
                <a:ln>
                  <a:solidFill>
                    <a:schemeClr val="tx1">
                      <a:alpha val="3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a:t>Click to edit Master text styles</a:t>
            </a:r>
          </a:p>
        </p:txBody>
      </p:sp>
      <p:grpSp>
        <p:nvGrpSpPr>
          <p:cNvPr id="11" name="LogoBox"/>
          <p:cNvGrpSpPr/>
          <p:nvPr/>
        </p:nvGrpSpPr>
        <p:grpSpPr>
          <a:xfrm>
            <a:off x="64981" y="91440"/>
            <a:ext cx="822960" cy="868680"/>
            <a:chOff x="64981" y="91440"/>
            <a:chExt cx="822960" cy="868680"/>
          </a:xfrm>
        </p:grpSpPr>
        <p:sp>
          <p:nvSpPr>
            <p:cNvPr id="12" name="Rectangle 11"/>
            <p:cNvSpPr/>
            <p:nvPr/>
          </p:nvSpPr>
          <p:spPr>
            <a:xfrm>
              <a:off x="64981" y="91440"/>
              <a:ext cx="822960" cy="868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prstClr val="white"/>
                </a:solidFill>
                <a:effectLst/>
                <a:uLnTx/>
                <a:uFillTx/>
                <a:latin typeface="Franklin Gothic Medium"/>
                <a:ea typeface="+mn-ea"/>
                <a:cs typeface="+mn-cs"/>
                <a:sym typeface="Arial"/>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461" y="144780"/>
              <a:ext cx="762000" cy="762000"/>
            </a:xfrm>
            <a:prstGeom prst="rect">
              <a:avLst/>
            </a:prstGeom>
            <a:noFill/>
          </p:spPr>
        </p:pic>
      </p:grpSp>
      <p:sp>
        <p:nvSpPr>
          <p:cNvPr id="14" name="SubtitleBar_Background"/>
          <p:cNvSpPr/>
          <p:nvPr/>
        </p:nvSpPr>
        <p:spPr>
          <a:xfrm>
            <a:off x="914396" y="640080"/>
            <a:ext cx="8138163" cy="320040"/>
          </a:xfrm>
          <a:prstGeom prst="rect">
            <a:avLst/>
          </a:prstGeom>
          <a:solidFill>
            <a:schemeClr val="accent1">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53" tIns="12859"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8064A2">
                  <a:lumMod val="50000"/>
                </a:srgbClr>
              </a:solidFill>
              <a:effectLst/>
              <a:uLnTx/>
              <a:uFillTx/>
              <a:latin typeface="Franklin Gothic Medium"/>
              <a:ea typeface="+mn-ea"/>
              <a:cs typeface="+mn-cs"/>
              <a:sym typeface="Arial"/>
            </a:endParaRPr>
          </a:p>
        </p:txBody>
      </p:sp>
      <p:sp>
        <p:nvSpPr>
          <p:cNvPr id="15" name="SubtitleText"/>
          <p:cNvSpPr>
            <a:spLocks noGrp="1"/>
          </p:cNvSpPr>
          <p:nvPr>
            <p:ph type="body" sz="quarter" idx="13" hasCustomPrompt="1"/>
          </p:nvPr>
        </p:nvSpPr>
        <p:spPr>
          <a:xfrm>
            <a:off x="914399" y="647736"/>
            <a:ext cx="8128638" cy="304728"/>
          </a:xfrm>
          <a:prstGeom prst="rect">
            <a:avLst/>
          </a:prstGeom>
        </p:spPr>
        <p:txBody>
          <a:bodyPr lIns="91440" bIns="45720" anchor="ctr">
            <a:normAutofit/>
          </a:bodyPr>
          <a:lstStyle>
            <a:lvl1pPr marL="0" indent="0">
              <a:buNone/>
              <a:defRPr sz="1350" b="1">
                <a:ln>
                  <a:solidFill>
                    <a:schemeClr val="tx2">
                      <a:lumMod val="75000"/>
                      <a:alpha val="2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err="1"/>
              <a:t>Subheadline</a:t>
            </a:r>
            <a:endParaRPr lang="en-US"/>
          </a:p>
        </p:txBody>
      </p:sp>
    </p:spTree>
    <p:extLst>
      <p:ext uri="{BB962C8B-B14F-4D97-AF65-F5344CB8AC3E}">
        <p14:creationId xmlns:p14="http://schemas.microsoft.com/office/powerpoint/2010/main" val="306893298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2265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p:nvSpPr>
        <p:spPr>
          <a:xfrm>
            <a:off x="437550" y="-77866"/>
            <a:ext cx="2428234" cy="6980991"/>
          </a:xfrm>
          <a:prstGeom prst="rect">
            <a:avLst/>
          </a:prstGeom>
          <a:solidFill>
            <a:srgbClr val="00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2865784" y="2082067"/>
            <a:ext cx="6102621" cy="1470025"/>
          </a:xfrm>
        </p:spPr>
        <p:txBody>
          <a:bodyPr>
            <a:normAutofit/>
          </a:bodyPr>
          <a:lstStyle>
            <a:lvl1pPr algn="l">
              <a:defRPr sz="4000">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2865783" y="3814994"/>
            <a:ext cx="6089370" cy="720793"/>
          </a:xfrm>
        </p:spPr>
        <p:txBody>
          <a:bodyPr>
            <a:normAutofit/>
          </a:bodyPr>
          <a:lstStyle>
            <a:lvl1pPr marL="0" indent="0" algn="l">
              <a:buNone/>
              <a:defRPr sz="3000" b="1" baseline="0">
                <a:solidFill>
                  <a:schemeClr val="tx2">
                    <a:lumMod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By: Name and tittle of presenter</a:t>
            </a:r>
          </a:p>
        </p:txBody>
      </p:sp>
      <p:cxnSp>
        <p:nvCxnSpPr>
          <p:cNvPr id="7" name="Straight Connector 6"/>
          <p:cNvCxnSpPr/>
          <p:nvPr/>
        </p:nvCxnSpPr>
        <p:spPr>
          <a:xfrm flipV="1">
            <a:off x="2868819" y="-122992"/>
            <a:ext cx="0" cy="7089913"/>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413" y="2291423"/>
            <a:ext cx="2871504" cy="2242411"/>
          </a:xfrm>
          <a:prstGeom prst="rect">
            <a:avLst/>
          </a:prstGeom>
        </p:spPr>
      </p:pic>
    </p:spTree>
    <p:extLst>
      <p:ext uri="{BB962C8B-B14F-4D97-AF65-F5344CB8AC3E}">
        <p14:creationId xmlns:p14="http://schemas.microsoft.com/office/powerpoint/2010/main" val="267744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43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50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26568" y="-2380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253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8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859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97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4"/>
            <a:ext cx="3008313" cy="4691063"/>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8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0376" y="5515858"/>
            <a:ext cx="447413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770021" y="612774"/>
            <a:ext cx="7868653" cy="4873626"/>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764506" y="5510463"/>
            <a:ext cx="4379494" cy="596198"/>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24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alpha val="25000"/>
          </a:schemeClr>
        </a:solidFill>
        <a:effectLst/>
      </p:bgPr>
    </p:bg>
    <p:spTree>
      <p:nvGrpSpPr>
        <p:cNvPr id="1" name=""/>
        <p:cNvGrpSpPr/>
        <p:nvPr/>
      </p:nvGrpSpPr>
      <p:grpSpPr>
        <a:xfrm>
          <a:off x="0" y="0"/>
          <a:ext cx="0" cy="0"/>
          <a:chOff x="0" y="0"/>
          <a:chExt cx="0" cy="0"/>
        </a:xfrm>
      </p:grpSpPr>
      <p:sp>
        <p:nvSpPr>
          <p:cNvPr id="17" name="TitleBar_Background"/>
          <p:cNvSpPr/>
          <p:nvPr/>
        </p:nvSpPr>
        <p:spPr>
          <a:xfrm>
            <a:off x="914401" y="91440"/>
            <a:ext cx="8138161" cy="5486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5785" tIns="0" bIns="51435"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sym typeface="Arial"/>
            </a:endParaRPr>
          </a:p>
        </p:txBody>
      </p:sp>
      <p:sp>
        <p:nvSpPr>
          <p:cNvPr id="19" name="TitleText"/>
          <p:cNvSpPr>
            <a:spLocks noGrp="1"/>
          </p:cNvSpPr>
          <p:nvPr>
            <p:ph type="body" sz="quarter" idx="10"/>
          </p:nvPr>
        </p:nvSpPr>
        <p:spPr>
          <a:xfrm>
            <a:off x="887941" y="91440"/>
            <a:ext cx="8155095" cy="548640"/>
          </a:xfrm>
          <a:prstGeom prst="rect">
            <a:avLst/>
          </a:prstGeom>
        </p:spPr>
        <p:txBody>
          <a:bodyPr lIns="91440" tIns="91440" bIns="91440" anchor="ctr">
            <a:noAutofit/>
          </a:bodyPr>
          <a:lstStyle>
            <a:lvl1pPr marL="0" indent="0">
              <a:buNone/>
              <a:defRPr sz="2700" b="1">
                <a:ln>
                  <a:solidFill>
                    <a:schemeClr val="tx1">
                      <a:alpha val="3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a:t>Click to edit Master text styles</a:t>
            </a:r>
          </a:p>
        </p:txBody>
      </p:sp>
      <p:grpSp>
        <p:nvGrpSpPr>
          <p:cNvPr id="20" name="LogoBox"/>
          <p:cNvGrpSpPr/>
          <p:nvPr/>
        </p:nvGrpSpPr>
        <p:grpSpPr>
          <a:xfrm>
            <a:off x="64981" y="91440"/>
            <a:ext cx="822960" cy="868680"/>
            <a:chOff x="64981" y="91440"/>
            <a:chExt cx="822960" cy="868680"/>
          </a:xfrm>
        </p:grpSpPr>
        <p:sp>
          <p:nvSpPr>
            <p:cNvPr id="21" name="Rectangle 20"/>
            <p:cNvSpPr/>
            <p:nvPr/>
          </p:nvSpPr>
          <p:spPr>
            <a:xfrm>
              <a:off x="64981" y="91440"/>
              <a:ext cx="822960" cy="868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prstClr val="white"/>
                </a:solidFill>
                <a:effectLst/>
                <a:uLnTx/>
                <a:uFillTx/>
                <a:latin typeface="Franklin Gothic Medium"/>
                <a:ea typeface="+mn-ea"/>
                <a:cs typeface="+mn-cs"/>
                <a:sym typeface="Arial"/>
              </a:endParaRPr>
            </a:p>
          </p:txBody>
        </p:sp>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461" y="144780"/>
              <a:ext cx="762000" cy="762000"/>
            </a:xfrm>
            <a:prstGeom prst="rect">
              <a:avLst/>
            </a:prstGeom>
            <a:noFill/>
          </p:spPr>
        </p:pic>
      </p:grpSp>
      <p:sp>
        <p:nvSpPr>
          <p:cNvPr id="24" name="SubtitleBar_Background"/>
          <p:cNvSpPr/>
          <p:nvPr/>
        </p:nvSpPr>
        <p:spPr>
          <a:xfrm>
            <a:off x="914396" y="640080"/>
            <a:ext cx="8138163" cy="320040"/>
          </a:xfrm>
          <a:prstGeom prst="rect">
            <a:avLst/>
          </a:prstGeom>
          <a:solidFill>
            <a:schemeClr val="accent1">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53" tIns="12859"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8064A2">
                  <a:lumMod val="50000"/>
                </a:srgbClr>
              </a:solidFill>
              <a:effectLst/>
              <a:uLnTx/>
              <a:uFillTx/>
              <a:latin typeface="Franklin Gothic Medium"/>
              <a:ea typeface="+mn-ea"/>
              <a:cs typeface="+mn-cs"/>
              <a:sym typeface="Arial"/>
            </a:endParaRPr>
          </a:p>
        </p:txBody>
      </p:sp>
      <p:sp>
        <p:nvSpPr>
          <p:cNvPr id="25" name="SubtitleText"/>
          <p:cNvSpPr>
            <a:spLocks noGrp="1"/>
          </p:cNvSpPr>
          <p:nvPr>
            <p:ph type="body" sz="quarter" idx="13" hasCustomPrompt="1"/>
          </p:nvPr>
        </p:nvSpPr>
        <p:spPr>
          <a:xfrm>
            <a:off x="914399" y="647736"/>
            <a:ext cx="8128638" cy="304728"/>
          </a:xfrm>
          <a:prstGeom prst="rect">
            <a:avLst/>
          </a:prstGeom>
        </p:spPr>
        <p:txBody>
          <a:bodyPr lIns="91440" bIns="45720" anchor="ctr">
            <a:normAutofit/>
          </a:bodyPr>
          <a:lstStyle>
            <a:lvl1pPr marL="0" indent="0">
              <a:buNone/>
              <a:defRPr sz="1350" b="1">
                <a:ln>
                  <a:solidFill>
                    <a:schemeClr val="tx2">
                      <a:lumMod val="75000"/>
                      <a:alpha val="2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err="1"/>
              <a:t>Subheadline</a:t>
            </a:r>
            <a:endParaRPr lang="en-US"/>
          </a:p>
        </p:txBody>
      </p:sp>
      <p:sp>
        <p:nvSpPr>
          <p:cNvPr id="26" name="Text Placeholder 11"/>
          <p:cNvSpPr>
            <a:spLocks noGrp="1"/>
          </p:cNvSpPr>
          <p:nvPr>
            <p:ph type="body" sz="quarter" idx="20" hasCustomPrompt="1"/>
          </p:nvPr>
        </p:nvSpPr>
        <p:spPr>
          <a:xfrm>
            <a:off x="340587" y="1413015"/>
            <a:ext cx="3656103" cy="4852318"/>
          </a:xfrm>
          <a:prstGeom prst="rect">
            <a:avLst/>
          </a:prstGeom>
          <a:solidFill>
            <a:schemeClr val="accent1">
              <a:lumMod val="75000"/>
              <a:alpha val="80000"/>
            </a:schemeClr>
          </a:solidFill>
        </p:spPr>
        <p:txBody>
          <a:bodyPr wrap="square" lIns="91440" tIns="91440" bIns="91440">
            <a:normAutofit/>
          </a:bodyPr>
          <a:lstStyle>
            <a:lvl1pPr marL="171450" indent="-171450" algn="l">
              <a:buSzPct val="110000"/>
              <a:buFont typeface="Franklin Gothic Medium" panose="020B0603020102020204" pitchFamily="34" charset="0"/>
              <a:buChar char="×"/>
              <a:defRPr sz="18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15504" indent="-85725">
              <a:buFont typeface="Arial" panose="020B0604020202020204" pitchFamily="34" charset="0"/>
              <a:buChar char="•"/>
              <a:defRPr sz="1500" b="1" baseline="0">
                <a:ln w="3175">
                  <a:solidFill>
                    <a:srgbClr val="000000">
                      <a:alpha val="20000"/>
                    </a:srgbClr>
                  </a:solidFill>
                </a:ln>
                <a:solidFill>
                  <a:schemeClr val="accent3">
                    <a:lumMod val="40000"/>
                    <a:lumOff val="60000"/>
                  </a:schemeClr>
                </a:solidFill>
                <a:effectLst>
                  <a:outerShdw blurRad="38100" dist="25400" dir="5400000" algn="ctr" rotWithShape="0">
                    <a:schemeClr val="tx1"/>
                  </a:outerShdw>
                </a:effectLst>
                <a:latin typeface="Franklin Gothic Medium Cond" panose="020B0606030402020204" pitchFamily="34" charset="0"/>
              </a:defRPr>
            </a:lvl2pPr>
            <a:lvl3pPr marL="386656" indent="-127695">
              <a:buFont typeface="Franklin Gothic Demi" panose="020B0703020102020204" pitchFamily="34" charset="0"/>
              <a:buChar char="→"/>
              <a:defRPr sz="1050" b="1">
                <a:ln w="3175">
                  <a:solidFill>
                    <a:schemeClr val="tx1">
                      <a:alpha val="20000"/>
                    </a:schemeClr>
                  </a:solidFill>
                </a:ln>
                <a:solidFill>
                  <a:schemeClr val="tx2">
                    <a:lumMod val="25000"/>
                    <a:lumOff val="75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a:p>
            <a:pPr lvl="1"/>
            <a:r>
              <a:rPr lang="en-US"/>
              <a:t>Second Level text</a:t>
            </a:r>
          </a:p>
          <a:p>
            <a:pPr lvl="2"/>
            <a:r>
              <a:rPr lang="en-US"/>
              <a:t>Third Level</a:t>
            </a:r>
          </a:p>
        </p:txBody>
      </p:sp>
    </p:spTree>
    <p:extLst>
      <p:ext uri="{BB962C8B-B14F-4D97-AF65-F5344CB8AC3E}">
        <p14:creationId xmlns:p14="http://schemas.microsoft.com/office/powerpoint/2010/main" val="3897021304"/>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21932" y="-2683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52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21932" y="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5F682-14FA-4EB0-AB6C-058075D6040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51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76"/>
        <p:cNvGrpSpPr/>
        <p:nvPr/>
      </p:nvGrpSpPr>
      <p:grpSpPr>
        <a:xfrm>
          <a:off x="0" y="0"/>
          <a:ext cx="0" cy="0"/>
          <a:chOff x="0" y="0"/>
          <a:chExt cx="0" cy="0"/>
        </a:xfrm>
      </p:grpSpPr>
      <p:sp>
        <p:nvSpPr>
          <p:cNvPr id="77" name="Google Shape;77;p14"/>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78" name="Google Shape;78;p14"/>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79" name="Google Shape;79;p14"/>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2749798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8"/>
          <p:cNvSpPr txBox="1">
            <a:spLocks noGrp="1"/>
          </p:cNvSpPr>
          <p:nvPr>
            <p:ph type="body" idx="1"/>
          </p:nvPr>
        </p:nvSpPr>
        <p:spPr>
          <a:xfrm>
            <a:off x="457200" y="1577340"/>
            <a:ext cx="3977640"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0" name="Google Shape;100;p18"/>
          <p:cNvSpPr txBox="1">
            <a:spLocks noGrp="1"/>
          </p:cNvSpPr>
          <p:nvPr>
            <p:ph type="body" idx="2"/>
          </p:nvPr>
        </p:nvSpPr>
        <p:spPr>
          <a:xfrm>
            <a:off x="4709160" y="1577340"/>
            <a:ext cx="3977640"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102" name="Google Shape;102;p18"/>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103" name="Google Shape;103;p18"/>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1303234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439" y="1701800"/>
            <a:ext cx="7869123" cy="677108"/>
          </a:xfrm>
        </p:spPr>
        <p:txBody>
          <a:bodyPr/>
          <a:lstStyle/>
          <a:p>
            <a:r>
              <a:rPr lang="en-US"/>
              <a:t>Click to edit Master title style</a:t>
            </a:r>
          </a:p>
        </p:txBody>
      </p:sp>
      <p:sp>
        <p:nvSpPr>
          <p:cNvPr id="3" name="Content Placeholder 2"/>
          <p:cNvSpPr>
            <a:spLocks noGrp="1"/>
          </p:cNvSpPr>
          <p:nvPr>
            <p:ph sz="half" idx="1"/>
          </p:nvPr>
        </p:nvSpPr>
        <p:spPr>
          <a:xfrm>
            <a:off x="457200" y="1200153"/>
            <a:ext cx="4038600" cy="1569660"/>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1569660"/>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83457"/>
            <a:ext cx="2103120" cy="138499"/>
          </a:xfrm>
        </p:spPr>
        <p:txBody>
          <a:bodyPr/>
          <a:lstStyle/>
          <a:p>
            <a:pPr algn="r" defTabSz="685800">
              <a:buSzTx/>
              <a:defRPr/>
            </a:pPr>
            <a:fld id="{57CAFD24-EE45-40FE-945F-FCF882021A52}" type="datetimeFigureOut">
              <a:rPr lang="en-US" sz="900" smtClean="0">
                <a:solidFill>
                  <a:prstClr val="black">
                    <a:tint val="75000"/>
                  </a:prstClr>
                </a:solidFill>
                <a:ea typeface="+mn-ea"/>
              </a:rPr>
              <a:pPr algn="r" defTabSz="685800">
                <a:buSzTx/>
                <a:defRPr/>
              </a:pPr>
              <a:t>9/27/2023</a:t>
            </a:fld>
            <a:endParaRPr lang="en-US" sz="900">
              <a:solidFill>
                <a:prstClr val="black">
                  <a:tint val="75000"/>
                </a:prstClr>
              </a:solidFill>
              <a:ea typeface="+mn-ea"/>
            </a:endParaRPr>
          </a:p>
        </p:txBody>
      </p:sp>
      <p:sp>
        <p:nvSpPr>
          <p:cNvPr id="6" name="Footer Placeholder 5"/>
          <p:cNvSpPr>
            <a:spLocks noGrp="1"/>
          </p:cNvSpPr>
          <p:nvPr>
            <p:ph type="ftr" sz="quarter" idx="11"/>
          </p:nvPr>
        </p:nvSpPr>
        <p:spPr>
          <a:xfrm>
            <a:off x="3108960" y="4783457"/>
            <a:ext cx="2926080" cy="138499"/>
          </a:xfrm>
        </p:spPr>
        <p:txBody>
          <a:bodyPr/>
          <a:lstStyle/>
          <a:p>
            <a:pPr defTabSz="685800">
              <a:buSzTx/>
              <a:defRPr/>
            </a:pPr>
            <a:endParaRPr lang="en-US" sz="900">
              <a:solidFill>
                <a:prstClr val="black">
                  <a:tint val="75000"/>
                </a:prstClr>
              </a:solidFill>
              <a:ea typeface="+mn-ea"/>
            </a:endParaRPr>
          </a:p>
        </p:txBody>
      </p:sp>
      <p:sp>
        <p:nvSpPr>
          <p:cNvPr id="7" name="Slide Number Placeholder 6"/>
          <p:cNvSpPr>
            <a:spLocks noGrp="1"/>
          </p:cNvSpPr>
          <p:nvPr>
            <p:ph type="sldNum" sz="quarter" idx="12"/>
          </p:nvPr>
        </p:nvSpPr>
        <p:spPr>
          <a:xfrm>
            <a:off x="121932" y="1"/>
            <a:ext cx="2133600" cy="207749"/>
          </a:xfrm>
          <a:prstGeom prst="rect">
            <a:avLst/>
          </a:prstGeom>
        </p:spPr>
        <p:txBody>
          <a:bodyPr/>
          <a:lstStyle/>
          <a:p>
            <a:pPr algn="l" defTabSz="685800">
              <a:defRPr/>
            </a:pPr>
            <a:fld id="{2745F682-14FA-4EB0-AB6C-058075D60404}" type="slidenum">
              <a:rPr lang="en-US" sz="1350" smtClean="0">
                <a:solidFill>
                  <a:prstClr val="black"/>
                </a:solidFill>
                <a:ea typeface="+mn-ea"/>
              </a:rPr>
              <a:pPr algn="l" defTabSz="685800">
                <a:defRPr/>
              </a:pPr>
              <a:t>‹#›</a:t>
            </a:fld>
            <a:endParaRPr lang="en-US" sz="1350">
              <a:solidFill>
                <a:prstClr val="black"/>
              </a:solidFill>
              <a:ea typeface="+mn-ea"/>
            </a:endParaRPr>
          </a:p>
        </p:txBody>
      </p:sp>
    </p:spTree>
    <p:extLst>
      <p:ext uri="{BB962C8B-B14F-4D97-AF65-F5344CB8AC3E}">
        <p14:creationId xmlns:p14="http://schemas.microsoft.com/office/powerpoint/2010/main" val="51128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76"/>
        <p:cNvGrpSpPr/>
        <p:nvPr/>
      </p:nvGrpSpPr>
      <p:grpSpPr>
        <a:xfrm>
          <a:off x="0" y="0"/>
          <a:ext cx="0" cy="0"/>
          <a:chOff x="0" y="0"/>
          <a:chExt cx="0" cy="0"/>
        </a:xfrm>
      </p:grpSpPr>
      <p:sp>
        <p:nvSpPr>
          <p:cNvPr id="77" name="Google Shape;77;p14"/>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78" name="Google Shape;78;p14"/>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79" name="Google Shape;79;p14"/>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1002334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0"/>
        <p:cNvGrpSpPr/>
        <p:nvPr/>
      </p:nvGrpSpPr>
      <p:grpSpPr>
        <a:xfrm>
          <a:off x="0" y="0"/>
          <a:ext cx="0" cy="0"/>
          <a:chOff x="0" y="0"/>
          <a:chExt cx="0" cy="0"/>
        </a:xfrm>
      </p:grpSpPr>
      <p:sp>
        <p:nvSpPr>
          <p:cNvPr id="81" name="Google Shape;81;p15"/>
          <p:cNvSpPr txBox="1">
            <a:spLocks noGrp="1"/>
          </p:cNvSpPr>
          <p:nvPr>
            <p:ph type="ctrTitle"/>
          </p:nvPr>
        </p:nvSpPr>
        <p:spPr>
          <a:xfrm>
            <a:off x="1265300" y="907162"/>
            <a:ext cx="6613398"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5"/>
          <p:cNvSpPr txBox="1">
            <a:spLocks noGrp="1"/>
          </p:cNvSpPr>
          <p:nvPr>
            <p:ph type="subTitle" idx="1"/>
          </p:nvPr>
        </p:nvSpPr>
        <p:spPr>
          <a:xfrm>
            <a:off x="1371600" y="3840481"/>
            <a:ext cx="6400800" cy="55399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84" name="Google Shape;84;p15"/>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85" name="Google Shape;85;p15"/>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2713548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6"/>
          <p:cNvSpPr txBox="1">
            <a:spLocks noGrp="1"/>
          </p:cNvSpPr>
          <p:nvPr>
            <p:ph type="body" idx="1"/>
          </p:nvPr>
        </p:nvSpPr>
        <p:spPr>
          <a:xfrm>
            <a:off x="434442" y="2007869"/>
            <a:ext cx="8201025"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3600" b="1" i="0">
                <a:solidFill>
                  <a:schemeClr val="lt1"/>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16"/>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90" name="Google Shape;90;p16"/>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91" name="Google Shape;91;p16"/>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2982954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95" name="Google Shape;95;p17"/>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96" name="Google Shape;96;p17"/>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4107076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8"/>
          <p:cNvSpPr txBox="1">
            <a:spLocks noGrp="1"/>
          </p:cNvSpPr>
          <p:nvPr>
            <p:ph type="body" idx="1"/>
          </p:nvPr>
        </p:nvSpPr>
        <p:spPr>
          <a:xfrm>
            <a:off x="457200" y="1577340"/>
            <a:ext cx="3977640"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0" name="Google Shape;100;p18"/>
          <p:cNvSpPr txBox="1">
            <a:spLocks noGrp="1"/>
          </p:cNvSpPr>
          <p:nvPr>
            <p:ph type="body" idx="2"/>
          </p:nvPr>
        </p:nvSpPr>
        <p:spPr>
          <a:xfrm>
            <a:off x="4709160" y="1577340"/>
            <a:ext cx="3977640"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102" name="Google Shape;102;p18"/>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103" name="Google Shape;103;p18"/>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164461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alpha val="25000"/>
          </a:schemeClr>
        </a:solidFill>
        <a:effectLst/>
      </p:bgPr>
    </p:bg>
    <p:spTree>
      <p:nvGrpSpPr>
        <p:cNvPr id="1" name=""/>
        <p:cNvGrpSpPr/>
        <p:nvPr/>
      </p:nvGrpSpPr>
      <p:grpSpPr>
        <a:xfrm>
          <a:off x="0" y="0"/>
          <a:ext cx="0" cy="0"/>
          <a:chOff x="0" y="0"/>
          <a:chExt cx="0" cy="0"/>
        </a:xfrm>
      </p:grpSpPr>
      <p:sp>
        <p:nvSpPr>
          <p:cNvPr id="14" name="TitleBar_Background"/>
          <p:cNvSpPr/>
          <p:nvPr/>
        </p:nvSpPr>
        <p:spPr>
          <a:xfrm>
            <a:off x="914401" y="91440"/>
            <a:ext cx="8138161" cy="5486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5785" tIns="0" bIns="51435"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sym typeface="Arial"/>
            </a:endParaRPr>
          </a:p>
        </p:txBody>
      </p:sp>
      <p:sp>
        <p:nvSpPr>
          <p:cNvPr id="15" name="TitleText"/>
          <p:cNvSpPr>
            <a:spLocks noGrp="1"/>
          </p:cNvSpPr>
          <p:nvPr>
            <p:ph type="body" sz="quarter" idx="10"/>
          </p:nvPr>
        </p:nvSpPr>
        <p:spPr>
          <a:xfrm>
            <a:off x="887941" y="91440"/>
            <a:ext cx="8155095" cy="548640"/>
          </a:xfrm>
          <a:prstGeom prst="rect">
            <a:avLst/>
          </a:prstGeom>
        </p:spPr>
        <p:txBody>
          <a:bodyPr lIns="91440" tIns="91440" bIns="91440" anchor="ctr">
            <a:noAutofit/>
          </a:bodyPr>
          <a:lstStyle>
            <a:lvl1pPr marL="0" indent="0">
              <a:buNone/>
              <a:defRPr sz="2700" b="1">
                <a:ln>
                  <a:solidFill>
                    <a:schemeClr val="tx1">
                      <a:alpha val="3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a:t>Click to edit Master text styles</a:t>
            </a:r>
          </a:p>
        </p:txBody>
      </p:sp>
      <p:grpSp>
        <p:nvGrpSpPr>
          <p:cNvPr id="18" name="LogoBox"/>
          <p:cNvGrpSpPr/>
          <p:nvPr/>
        </p:nvGrpSpPr>
        <p:grpSpPr>
          <a:xfrm>
            <a:off x="64981" y="91440"/>
            <a:ext cx="822960" cy="868680"/>
            <a:chOff x="64981" y="91440"/>
            <a:chExt cx="822960" cy="868680"/>
          </a:xfrm>
        </p:grpSpPr>
        <p:sp>
          <p:nvSpPr>
            <p:cNvPr id="20" name="Rectangle 19"/>
            <p:cNvSpPr/>
            <p:nvPr/>
          </p:nvSpPr>
          <p:spPr>
            <a:xfrm>
              <a:off x="64981" y="91440"/>
              <a:ext cx="822960" cy="868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prstClr val="white"/>
                </a:solidFill>
                <a:effectLst/>
                <a:uLnTx/>
                <a:uFillTx/>
                <a:latin typeface="Franklin Gothic Medium"/>
                <a:ea typeface="+mn-ea"/>
                <a:cs typeface="+mn-cs"/>
                <a:sym typeface="Arial"/>
              </a:endParaRPr>
            </a:p>
          </p:txBody>
        </p:sp>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461" y="144780"/>
              <a:ext cx="762000" cy="762000"/>
            </a:xfrm>
            <a:prstGeom prst="rect">
              <a:avLst/>
            </a:prstGeom>
            <a:noFill/>
          </p:spPr>
        </p:pic>
      </p:grpSp>
      <p:sp>
        <p:nvSpPr>
          <p:cNvPr id="26" name="SubtitleBar_Background"/>
          <p:cNvSpPr/>
          <p:nvPr/>
        </p:nvSpPr>
        <p:spPr>
          <a:xfrm>
            <a:off x="914396" y="640080"/>
            <a:ext cx="8138163" cy="320040"/>
          </a:xfrm>
          <a:prstGeom prst="rect">
            <a:avLst/>
          </a:prstGeom>
          <a:solidFill>
            <a:schemeClr val="accent1">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53" tIns="12859"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8064A2">
                  <a:lumMod val="50000"/>
                </a:srgbClr>
              </a:solidFill>
              <a:effectLst/>
              <a:uLnTx/>
              <a:uFillTx/>
              <a:latin typeface="Franklin Gothic Medium"/>
              <a:ea typeface="+mn-ea"/>
              <a:cs typeface="+mn-cs"/>
              <a:sym typeface="Arial"/>
            </a:endParaRPr>
          </a:p>
        </p:txBody>
      </p:sp>
      <p:sp>
        <p:nvSpPr>
          <p:cNvPr id="27" name="SubtitleText"/>
          <p:cNvSpPr>
            <a:spLocks noGrp="1"/>
          </p:cNvSpPr>
          <p:nvPr>
            <p:ph type="body" sz="quarter" idx="13" hasCustomPrompt="1"/>
          </p:nvPr>
        </p:nvSpPr>
        <p:spPr>
          <a:xfrm>
            <a:off x="914399" y="647736"/>
            <a:ext cx="8128638" cy="304728"/>
          </a:xfrm>
          <a:prstGeom prst="rect">
            <a:avLst/>
          </a:prstGeom>
        </p:spPr>
        <p:txBody>
          <a:bodyPr lIns="91440" bIns="45720" anchor="ctr">
            <a:normAutofit/>
          </a:bodyPr>
          <a:lstStyle>
            <a:lvl1pPr marL="0" indent="0">
              <a:buNone/>
              <a:defRPr sz="1350" b="1">
                <a:ln>
                  <a:solidFill>
                    <a:schemeClr val="tx2">
                      <a:lumMod val="75000"/>
                      <a:alpha val="2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err="1"/>
              <a:t>Subheadline</a:t>
            </a:r>
            <a:endParaRPr lang="en-US"/>
          </a:p>
        </p:txBody>
      </p:sp>
      <p:sp>
        <p:nvSpPr>
          <p:cNvPr id="28" name="Text Placeholder 11"/>
          <p:cNvSpPr>
            <a:spLocks noGrp="1"/>
          </p:cNvSpPr>
          <p:nvPr>
            <p:ph type="body" sz="quarter" idx="20" hasCustomPrompt="1"/>
          </p:nvPr>
        </p:nvSpPr>
        <p:spPr>
          <a:xfrm>
            <a:off x="340587" y="1413015"/>
            <a:ext cx="3656103" cy="4852318"/>
          </a:xfrm>
          <a:prstGeom prst="rect">
            <a:avLst/>
          </a:prstGeom>
          <a:solidFill>
            <a:schemeClr val="accent1">
              <a:lumMod val="75000"/>
              <a:alpha val="80000"/>
            </a:schemeClr>
          </a:solidFill>
        </p:spPr>
        <p:txBody>
          <a:bodyPr wrap="square" lIns="91440" tIns="91440" bIns="91440">
            <a:normAutofit/>
          </a:bodyPr>
          <a:lstStyle>
            <a:lvl1pPr marL="171450" indent="-171450" algn="l">
              <a:buSzPct val="110000"/>
              <a:buFont typeface="Franklin Gothic Medium" panose="020B0603020102020204" pitchFamily="34" charset="0"/>
              <a:buChar char="×"/>
              <a:defRPr sz="18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15504" indent="-85725">
              <a:buFont typeface="Arial" panose="020B0604020202020204" pitchFamily="34" charset="0"/>
              <a:buChar char="•"/>
              <a:defRPr sz="1500" b="1" baseline="0">
                <a:ln w="3175">
                  <a:solidFill>
                    <a:srgbClr val="000000">
                      <a:alpha val="20000"/>
                    </a:srgbClr>
                  </a:solidFill>
                </a:ln>
                <a:solidFill>
                  <a:schemeClr val="accent3">
                    <a:lumMod val="40000"/>
                    <a:lumOff val="60000"/>
                  </a:schemeClr>
                </a:solidFill>
                <a:effectLst>
                  <a:outerShdw blurRad="38100" dist="25400" dir="5400000" algn="ctr" rotWithShape="0">
                    <a:schemeClr val="tx1"/>
                  </a:outerShdw>
                </a:effectLst>
                <a:latin typeface="Franklin Gothic Medium Cond" panose="020B0606030402020204" pitchFamily="34" charset="0"/>
              </a:defRPr>
            </a:lvl2pPr>
            <a:lvl3pPr marL="386656" indent="-127695">
              <a:buFont typeface="Franklin Gothic Demi" panose="020B0703020102020204" pitchFamily="34" charset="0"/>
              <a:buChar char="→"/>
              <a:defRPr sz="1050" b="1">
                <a:ln w="3175">
                  <a:solidFill>
                    <a:schemeClr val="tx1">
                      <a:alpha val="20000"/>
                    </a:schemeClr>
                  </a:solidFill>
                </a:ln>
                <a:solidFill>
                  <a:schemeClr val="tx2">
                    <a:lumMod val="25000"/>
                    <a:lumOff val="75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a:p>
            <a:pPr lvl="1"/>
            <a:r>
              <a:rPr lang="en-US"/>
              <a:t>Second Level text</a:t>
            </a:r>
          </a:p>
          <a:p>
            <a:pPr lvl="2"/>
            <a:r>
              <a:rPr lang="en-US"/>
              <a:t>Third Level</a:t>
            </a:r>
          </a:p>
        </p:txBody>
      </p:sp>
      <p:sp>
        <p:nvSpPr>
          <p:cNvPr id="29" name="Text Placeholder 11"/>
          <p:cNvSpPr>
            <a:spLocks noGrp="1"/>
          </p:cNvSpPr>
          <p:nvPr>
            <p:ph type="body" sz="quarter" idx="21" hasCustomPrompt="1"/>
          </p:nvPr>
        </p:nvSpPr>
        <p:spPr>
          <a:xfrm>
            <a:off x="5105399" y="1413015"/>
            <a:ext cx="3656103" cy="4852318"/>
          </a:xfrm>
          <a:prstGeom prst="rect">
            <a:avLst/>
          </a:prstGeom>
          <a:solidFill>
            <a:schemeClr val="accent1">
              <a:lumMod val="75000"/>
              <a:alpha val="80000"/>
            </a:schemeClr>
          </a:solidFill>
        </p:spPr>
        <p:txBody>
          <a:bodyPr wrap="square" lIns="91440" tIns="91440" bIns="91440">
            <a:normAutofit/>
          </a:bodyPr>
          <a:lstStyle>
            <a:lvl1pPr marL="171450" indent="-171450" algn="l">
              <a:buSzPct val="110000"/>
              <a:buFont typeface="Franklin Gothic Medium" panose="020B0603020102020204" pitchFamily="34" charset="0"/>
              <a:buChar char="×"/>
              <a:defRPr sz="18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15504" indent="-85725">
              <a:buFont typeface="Arial" panose="020B0604020202020204" pitchFamily="34" charset="0"/>
              <a:buChar char="•"/>
              <a:defRPr sz="1500" b="1" baseline="0">
                <a:ln w="3175">
                  <a:solidFill>
                    <a:srgbClr val="000000">
                      <a:alpha val="20000"/>
                    </a:srgbClr>
                  </a:solidFill>
                </a:ln>
                <a:solidFill>
                  <a:schemeClr val="accent3">
                    <a:lumMod val="40000"/>
                    <a:lumOff val="60000"/>
                  </a:schemeClr>
                </a:solidFill>
                <a:effectLst>
                  <a:outerShdw blurRad="38100" dist="25400" dir="5400000" algn="ctr" rotWithShape="0">
                    <a:schemeClr val="tx1"/>
                  </a:outerShdw>
                </a:effectLst>
                <a:latin typeface="Franklin Gothic Medium Cond" panose="020B0606030402020204" pitchFamily="34" charset="0"/>
              </a:defRPr>
            </a:lvl2pPr>
            <a:lvl3pPr marL="386656" indent="-127695">
              <a:buFont typeface="Franklin Gothic Demi" panose="020B0703020102020204" pitchFamily="34" charset="0"/>
              <a:buChar char="→"/>
              <a:defRPr sz="1050" b="1">
                <a:ln w="3175">
                  <a:solidFill>
                    <a:schemeClr val="tx1">
                      <a:alpha val="20000"/>
                    </a:schemeClr>
                  </a:solidFill>
                </a:ln>
                <a:solidFill>
                  <a:schemeClr val="tx2">
                    <a:lumMod val="25000"/>
                    <a:lumOff val="75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a:p>
            <a:pPr lvl="1"/>
            <a:r>
              <a:rPr lang="en-US"/>
              <a:t>Second Level text</a:t>
            </a:r>
          </a:p>
          <a:p>
            <a:pPr lvl="2"/>
            <a:r>
              <a:rPr lang="en-US"/>
              <a:t>Third Level</a:t>
            </a:r>
          </a:p>
        </p:txBody>
      </p:sp>
    </p:spTree>
    <p:extLst>
      <p:ext uri="{BB962C8B-B14F-4D97-AF65-F5344CB8AC3E}">
        <p14:creationId xmlns:p14="http://schemas.microsoft.com/office/powerpoint/2010/main" val="280941104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439" y="1701800"/>
            <a:ext cx="7869123" cy="677108"/>
          </a:xfrm>
        </p:spPr>
        <p:txBody>
          <a:bodyPr/>
          <a:lstStyle/>
          <a:p>
            <a:r>
              <a:rPr lang="en-US"/>
              <a:t>Click to edit Master title style</a:t>
            </a:r>
          </a:p>
        </p:txBody>
      </p:sp>
      <p:sp>
        <p:nvSpPr>
          <p:cNvPr id="3" name="Content Placeholder 2"/>
          <p:cNvSpPr>
            <a:spLocks noGrp="1"/>
          </p:cNvSpPr>
          <p:nvPr>
            <p:ph sz="half" idx="1"/>
          </p:nvPr>
        </p:nvSpPr>
        <p:spPr>
          <a:xfrm>
            <a:off x="457200" y="1200153"/>
            <a:ext cx="4038600" cy="1569660"/>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1569660"/>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83457"/>
            <a:ext cx="2103120" cy="138499"/>
          </a:xfrm>
        </p:spPr>
        <p:txBody>
          <a:bodyPr/>
          <a:lstStyle/>
          <a:p>
            <a:pPr algn="r" defTabSz="685800">
              <a:buSzTx/>
              <a:defRPr/>
            </a:pPr>
            <a:fld id="{57CAFD24-EE45-40FE-945F-FCF882021A52}" type="datetimeFigureOut">
              <a:rPr lang="en-US" sz="900" smtClean="0">
                <a:solidFill>
                  <a:prstClr val="black">
                    <a:tint val="75000"/>
                  </a:prstClr>
                </a:solidFill>
                <a:ea typeface="+mn-ea"/>
              </a:rPr>
              <a:pPr algn="r" defTabSz="685800">
                <a:buSzTx/>
                <a:defRPr/>
              </a:pPr>
              <a:t>9/27/2023</a:t>
            </a:fld>
            <a:endParaRPr lang="en-US" sz="900">
              <a:solidFill>
                <a:prstClr val="black">
                  <a:tint val="75000"/>
                </a:prstClr>
              </a:solidFill>
              <a:ea typeface="+mn-ea"/>
            </a:endParaRPr>
          </a:p>
        </p:txBody>
      </p:sp>
      <p:sp>
        <p:nvSpPr>
          <p:cNvPr id="6" name="Footer Placeholder 5"/>
          <p:cNvSpPr>
            <a:spLocks noGrp="1"/>
          </p:cNvSpPr>
          <p:nvPr>
            <p:ph type="ftr" sz="quarter" idx="11"/>
          </p:nvPr>
        </p:nvSpPr>
        <p:spPr>
          <a:xfrm>
            <a:off x="3108960" y="4783457"/>
            <a:ext cx="2926080" cy="138499"/>
          </a:xfrm>
        </p:spPr>
        <p:txBody>
          <a:bodyPr/>
          <a:lstStyle/>
          <a:p>
            <a:pPr defTabSz="685800">
              <a:buSzTx/>
              <a:defRPr/>
            </a:pPr>
            <a:endParaRPr lang="en-US" sz="900">
              <a:solidFill>
                <a:prstClr val="black">
                  <a:tint val="75000"/>
                </a:prstClr>
              </a:solidFill>
              <a:ea typeface="+mn-ea"/>
            </a:endParaRPr>
          </a:p>
        </p:txBody>
      </p:sp>
      <p:sp>
        <p:nvSpPr>
          <p:cNvPr id="7" name="Slide Number Placeholder 6"/>
          <p:cNvSpPr>
            <a:spLocks noGrp="1"/>
          </p:cNvSpPr>
          <p:nvPr>
            <p:ph type="sldNum" sz="quarter" idx="12"/>
          </p:nvPr>
        </p:nvSpPr>
        <p:spPr>
          <a:xfrm>
            <a:off x="121932" y="1"/>
            <a:ext cx="2133600" cy="207749"/>
          </a:xfrm>
          <a:prstGeom prst="rect">
            <a:avLst/>
          </a:prstGeom>
        </p:spPr>
        <p:txBody>
          <a:bodyPr/>
          <a:lstStyle/>
          <a:p>
            <a:pPr algn="l" defTabSz="685800">
              <a:defRPr/>
            </a:pPr>
            <a:fld id="{2745F682-14FA-4EB0-AB6C-058075D60404}" type="slidenum">
              <a:rPr lang="en-US" sz="1350" smtClean="0">
                <a:solidFill>
                  <a:prstClr val="black"/>
                </a:solidFill>
                <a:ea typeface="+mn-ea"/>
              </a:rPr>
              <a:pPr algn="l" defTabSz="685800">
                <a:defRPr/>
              </a:pPr>
              <a:t>‹#›</a:t>
            </a:fld>
            <a:endParaRPr lang="en-US" sz="1350">
              <a:solidFill>
                <a:prstClr val="black"/>
              </a:solidFill>
              <a:ea typeface="+mn-ea"/>
            </a:endParaRPr>
          </a:p>
        </p:txBody>
      </p:sp>
    </p:spTree>
    <p:extLst>
      <p:ext uri="{BB962C8B-B14F-4D97-AF65-F5344CB8AC3E}">
        <p14:creationId xmlns:p14="http://schemas.microsoft.com/office/powerpoint/2010/main" val="38382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76"/>
        <p:cNvGrpSpPr/>
        <p:nvPr/>
      </p:nvGrpSpPr>
      <p:grpSpPr>
        <a:xfrm>
          <a:off x="0" y="0"/>
          <a:ext cx="0" cy="0"/>
          <a:chOff x="0" y="0"/>
          <a:chExt cx="0" cy="0"/>
        </a:xfrm>
      </p:grpSpPr>
      <p:sp>
        <p:nvSpPr>
          <p:cNvPr id="77" name="Google Shape;77;p14"/>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78" name="Google Shape;78;p14"/>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79" name="Google Shape;79;p14"/>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636703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6"/>
          <p:cNvSpPr txBox="1">
            <a:spLocks noGrp="1"/>
          </p:cNvSpPr>
          <p:nvPr>
            <p:ph type="body" idx="1"/>
          </p:nvPr>
        </p:nvSpPr>
        <p:spPr>
          <a:xfrm>
            <a:off x="434442" y="2007869"/>
            <a:ext cx="8201025"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3600" b="1" i="0">
                <a:solidFill>
                  <a:schemeClr val="lt1"/>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16"/>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90" name="Google Shape;90;p16"/>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91" name="Google Shape;91;p16"/>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2668725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95" name="Google Shape;95;p17"/>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96" name="Google Shape;96;p17"/>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2778466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8"/>
          <p:cNvSpPr txBox="1">
            <a:spLocks noGrp="1"/>
          </p:cNvSpPr>
          <p:nvPr>
            <p:ph type="body" idx="1"/>
          </p:nvPr>
        </p:nvSpPr>
        <p:spPr>
          <a:xfrm>
            <a:off x="457200" y="1577340"/>
            <a:ext cx="3977640"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0" name="Google Shape;100;p18"/>
          <p:cNvSpPr txBox="1">
            <a:spLocks noGrp="1"/>
          </p:cNvSpPr>
          <p:nvPr>
            <p:ph type="body" idx="2"/>
          </p:nvPr>
        </p:nvSpPr>
        <p:spPr>
          <a:xfrm>
            <a:off x="4709160" y="1577340"/>
            <a:ext cx="3977640"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102" name="Google Shape;102;p18"/>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pPr>
            <a:endParaRPr lang="en-US" kern="0"/>
          </a:p>
        </p:txBody>
      </p:sp>
      <p:sp>
        <p:nvSpPr>
          <p:cNvPr id="103" name="Google Shape;103;p18"/>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2345250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439" y="1701800"/>
            <a:ext cx="7869123" cy="677108"/>
          </a:xfrm>
        </p:spPr>
        <p:txBody>
          <a:bodyPr/>
          <a:lstStyle/>
          <a:p>
            <a:r>
              <a:rPr lang="en-US"/>
              <a:t>Click to edit Master title style</a:t>
            </a:r>
          </a:p>
        </p:txBody>
      </p:sp>
      <p:sp>
        <p:nvSpPr>
          <p:cNvPr id="3" name="Content Placeholder 2"/>
          <p:cNvSpPr>
            <a:spLocks noGrp="1"/>
          </p:cNvSpPr>
          <p:nvPr>
            <p:ph sz="half" idx="1"/>
          </p:nvPr>
        </p:nvSpPr>
        <p:spPr>
          <a:xfrm>
            <a:off x="457200" y="1200153"/>
            <a:ext cx="4038600" cy="1569660"/>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1569660"/>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83457"/>
            <a:ext cx="2103120" cy="138499"/>
          </a:xfrm>
        </p:spPr>
        <p:txBody>
          <a:bodyPr/>
          <a:lstStyle/>
          <a:p>
            <a:pPr algn="r" defTabSz="685800">
              <a:buSzTx/>
              <a:defRPr/>
            </a:pPr>
            <a:fld id="{57CAFD24-EE45-40FE-945F-FCF882021A52}" type="datetimeFigureOut">
              <a:rPr lang="en-US" sz="900" smtClean="0">
                <a:solidFill>
                  <a:prstClr val="black">
                    <a:tint val="75000"/>
                  </a:prstClr>
                </a:solidFill>
                <a:ea typeface="+mn-ea"/>
              </a:rPr>
              <a:pPr algn="r" defTabSz="685800">
                <a:buSzTx/>
                <a:defRPr/>
              </a:pPr>
              <a:t>9/27/2023</a:t>
            </a:fld>
            <a:endParaRPr lang="en-US" sz="900">
              <a:solidFill>
                <a:prstClr val="black">
                  <a:tint val="75000"/>
                </a:prstClr>
              </a:solidFill>
              <a:ea typeface="+mn-ea"/>
            </a:endParaRPr>
          </a:p>
        </p:txBody>
      </p:sp>
      <p:sp>
        <p:nvSpPr>
          <p:cNvPr id="6" name="Footer Placeholder 5"/>
          <p:cNvSpPr>
            <a:spLocks noGrp="1"/>
          </p:cNvSpPr>
          <p:nvPr>
            <p:ph type="ftr" sz="quarter" idx="11"/>
          </p:nvPr>
        </p:nvSpPr>
        <p:spPr>
          <a:xfrm>
            <a:off x="3108960" y="4783457"/>
            <a:ext cx="2926080" cy="138499"/>
          </a:xfrm>
        </p:spPr>
        <p:txBody>
          <a:bodyPr/>
          <a:lstStyle/>
          <a:p>
            <a:pPr defTabSz="685800">
              <a:buSzTx/>
              <a:defRPr/>
            </a:pPr>
            <a:endParaRPr lang="en-US" sz="900">
              <a:solidFill>
                <a:prstClr val="black">
                  <a:tint val="75000"/>
                </a:prstClr>
              </a:solidFill>
              <a:ea typeface="+mn-ea"/>
            </a:endParaRPr>
          </a:p>
        </p:txBody>
      </p:sp>
      <p:sp>
        <p:nvSpPr>
          <p:cNvPr id="7" name="Slide Number Placeholder 6"/>
          <p:cNvSpPr>
            <a:spLocks noGrp="1"/>
          </p:cNvSpPr>
          <p:nvPr>
            <p:ph type="sldNum" sz="quarter" idx="12"/>
          </p:nvPr>
        </p:nvSpPr>
        <p:spPr>
          <a:xfrm>
            <a:off x="121932" y="1"/>
            <a:ext cx="2133600" cy="207749"/>
          </a:xfrm>
          <a:prstGeom prst="rect">
            <a:avLst/>
          </a:prstGeom>
        </p:spPr>
        <p:txBody>
          <a:bodyPr/>
          <a:lstStyle/>
          <a:p>
            <a:pPr algn="l" defTabSz="685800">
              <a:defRPr/>
            </a:pPr>
            <a:fld id="{2745F682-14FA-4EB0-AB6C-058075D60404}" type="slidenum">
              <a:rPr lang="en-US" sz="1350" smtClean="0">
                <a:solidFill>
                  <a:prstClr val="black"/>
                </a:solidFill>
                <a:ea typeface="+mn-ea"/>
              </a:rPr>
              <a:pPr algn="l" defTabSz="685800">
                <a:defRPr/>
              </a:pPr>
              <a:t>‹#›</a:t>
            </a:fld>
            <a:endParaRPr lang="en-US" sz="1350">
              <a:solidFill>
                <a:prstClr val="black"/>
              </a:solidFill>
              <a:ea typeface="+mn-ea"/>
            </a:endParaRPr>
          </a:p>
        </p:txBody>
      </p:sp>
    </p:spTree>
    <p:extLst>
      <p:ext uri="{BB962C8B-B14F-4D97-AF65-F5344CB8AC3E}">
        <p14:creationId xmlns:p14="http://schemas.microsoft.com/office/powerpoint/2010/main" val="41060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p:nvSpPr>
        <p:spPr>
          <a:xfrm>
            <a:off x="437550" y="-77865"/>
            <a:ext cx="2428234" cy="6980991"/>
          </a:xfrm>
          <a:prstGeom prst="rect">
            <a:avLst/>
          </a:prstGeom>
          <a:solidFill>
            <a:srgbClr val="00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 name="Title 1"/>
          <p:cNvSpPr>
            <a:spLocks noGrp="1"/>
          </p:cNvSpPr>
          <p:nvPr>
            <p:ph type="ctrTitle" hasCustomPrompt="1"/>
          </p:nvPr>
        </p:nvSpPr>
        <p:spPr>
          <a:xfrm>
            <a:off x="2865786" y="2082069"/>
            <a:ext cx="6102621" cy="1470025"/>
          </a:xfrm>
        </p:spPr>
        <p:txBody>
          <a:bodyPr>
            <a:normAutofit/>
          </a:bodyPr>
          <a:lstStyle>
            <a:lvl1pPr algn="l">
              <a:defRPr sz="3000">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2865783" y="3814996"/>
            <a:ext cx="6089370" cy="720793"/>
          </a:xfrm>
        </p:spPr>
        <p:txBody>
          <a:bodyPr>
            <a:normAutofit/>
          </a:bodyPr>
          <a:lstStyle>
            <a:lvl1pPr marL="0" indent="0" algn="l">
              <a:buNone/>
              <a:defRPr sz="2250" b="1" baseline="0">
                <a:solidFill>
                  <a:schemeClr val="tx2">
                    <a:lumMod val="75000"/>
                  </a:schemeClr>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By: Name and tittle of presenter</a:t>
            </a:r>
          </a:p>
        </p:txBody>
      </p:sp>
      <p:cxnSp>
        <p:nvCxnSpPr>
          <p:cNvPr id="7" name="Straight Connector 6"/>
          <p:cNvCxnSpPr/>
          <p:nvPr/>
        </p:nvCxnSpPr>
        <p:spPr>
          <a:xfrm flipV="1">
            <a:off x="2868819" y="-122991"/>
            <a:ext cx="0" cy="7089913"/>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413" y="2291424"/>
            <a:ext cx="2871504" cy="2242411"/>
          </a:xfrm>
          <a:prstGeom prst="rect">
            <a:avLst/>
          </a:prstGeom>
        </p:spPr>
      </p:pic>
    </p:spTree>
    <p:extLst>
      <p:ext uri="{BB962C8B-B14F-4D97-AF65-F5344CB8AC3E}">
        <p14:creationId xmlns:p14="http://schemas.microsoft.com/office/powerpoint/2010/main" val="1615150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88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2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126568" y="-23800"/>
            <a:ext cx="2133600" cy="365125"/>
          </a:xfrm>
          <a:prstGeom prst="rect">
            <a:avLst/>
          </a:prstGeom>
        </p:spPr>
        <p:txBody>
          <a:bodyPr/>
          <a:lstStyle/>
          <a:p>
            <a:pPr defTabSz="685800">
              <a:defRPr/>
            </a:pPr>
            <a:fld id="{2745F682-14FA-4EB0-AB6C-058075D60404}" type="slidenum">
              <a:rPr lang="en-US" sz="1350" smtClean="0">
                <a:solidFill>
                  <a:prstClr val="black"/>
                </a:solidFill>
                <a:cs typeface="Arial"/>
                <a:sym typeface="Arial"/>
              </a:rPr>
              <a:pPr defTabSz="685800">
                <a:defRPr/>
              </a:pPr>
              <a:t>‹#›</a:t>
            </a:fld>
            <a:endParaRPr lang="en-US" sz="1350">
              <a:solidFill>
                <a:prstClr val="black"/>
              </a:solidFill>
              <a:cs typeface="Arial"/>
              <a:sym typeface="Arial"/>
            </a:endParaRPr>
          </a:p>
        </p:txBody>
      </p:sp>
    </p:spTree>
    <p:extLst>
      <p:ext uri="{BB962C8B-B14F-4D97-AF65-F5344CB8AC3E}">
        <p14:creationId xmlns:p14="http://schemas.microsoft.com/office/powerpoint/2010/main" val="274823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mparison">
    <p:bg>
      <p:bgPr>
        <a:solidFill>
          <a:schemeClr val="bg1">
            <a:alpha val="25000"/>
          </a:schemeClr>
        </a:solidFill>
        <a:effectLst/>
      </p:bgPr>
    </p:bg>
    <p:spTree>
      <p:nvGrpSpPr>
        <p:cNvPr id="1" name=""/>
        <p:cNvGrpSpPr/>
        <p:nvPr/>
      </p:nvGrpSpPr>
      <p:grpSpPr>
        <a:xfrm>
          <a:off x="0" y="0"/>
          <a:ext cx="0" cy="0"/>
          <a:chOff x="0" y="0"/>
          <a:chExt cx="0" cy="0"/>
        </a:xfrm>
      </p:grpSpPr>
      <p:sp>
        <p:nvSpPr>
          <p:cNvPr id="15" name="TitleBar_Background"/>
          <p:cNvSpPr/>
          <p:nvPr/>
        </p:nvSpPr>
        <p:spPr>
          <a:xfrm>
            <a:off x="914401" y="91440"/>
            <a:ext cx="8138161" cy="5486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5785" tIns="0" bIns="51435"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sym typeface="Arial"/>
            </a:endParaRPr>
          </a:p>
        </p:txBody>
      </p:sp>
      <p:sp>
        <p:nvSpPr>
          <p:cNvPr id="16" name="TitleText"/>
          <p:cNvSpPr>
            <a:spLocks noGrp="1"/>
          </p:cNvSpPr>
          <p:nvPr>
            <p:ph type="body" sz="quarter" idx="10"/>
          </p:nvPr>
        </p:nvSpPr>
        <p:spPr>
          <a:xfrm>
            <a:off x="887941" y="91440"/>
            <a:ext cx="8155095" cy="548640"/>
          </a:xfrm>
          <a:prstGeom prst="rect">
            <a:avLst/>
          </a:prstGeom>
        </p:spPr>
        <p:txBody>
          <a:bodyPr lIns="91440" tIns="91440" bIns="91440" anchor="ctr">
            <a:noAutofit/>
          </a:bodyPr>
          <a:lstStyle>
            <a:lvl1pPr marL="0" indent="0">
              <a:buNone/>
              <a:defRPr sz="2700" b="1">
                <a:ln>
                  <a:solidFill>
                    <a:schemeClr val="tx1">
                      <a:alpha val="3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a:t>Click to edit Master text styles</a:t>
            </a:r>
          </a:p>
        </p:txBody>
      </p:sp>
      <p:grpSp>
        <p:nvGrpSpPr>
          <p:cNvPr id="17" name="LogoBox"/>
          <p:cNvGrpSpPr/>
          <p:nvPr/>
        </p:nvGrpSpPr>
        <p:grpSpPr>
          <a:xfrm>
            <a:off x="64981" y="91440"/>
            <a:ext cx="822960" cy="868680"/>
            <a:chOff x="64981" y="91440"/>
            <a:chExt cx="822960" cy="868680"/>
          </a:xfrm>
        </p:grpSpPr>
        <p:sp>
          <p:nvSpPr>
            <p:cNvPr id="18" name="Rectangle 17"/>
            <p:cNvSpPr/>
            <p:nvPr/>
          </p:nvSpPr>
          <p:spPr>
            <a:xfrm>
              <a:off x="64981" y="91440"/>
              <a:ext cx="822960" cy="868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prstClr val="white"/>
                </a:solidFill>
                <a:effectLst/>
                <a:uLnTx/>
                <a:uFillTx/>
                <a:latin typeface="Franklin Gothic Medium"/>
                <a:ea typeface="+mn-ea"/>
                <a:cs typeface="+mn-cs"/>
                <a:sym typeface="Arial"/>
              </a:endParaRPr>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461" y="144780"/>
              <a:ext cx="762000" cy="762000"/>
            </a:xfrm>
            <a:prstGeom prst="rect">
              <a:avLst/>
            </a:prstGeom>
            <a:noFill/>
          </p:spPr>
        </p:pic>
      </p:grpSp>
      <p:sp>
        <p:nvSpPr>
          <p:cNvPr id="20" name="SubtitleBar_Background"/>
          <p:cNvSpPr/>
          <p:nvPr/>
        </p:nvSpPr>
        <p:spPr>
          <a:xfrm>
            <a:off x="914396" y="640080"/>
            <a:ext cx="8138163" cy="320040"/>
          </a:xfrm>
          <a:prstGeom prst="rect">
            <a:avLst/>
          </a:prstGeom>
          <a:solidFill>
            <a:schemeClr val="accent1">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53" tIns="12859"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8064A2">
                  <a:lumMod val="50000"/>
                </a:srgbClr>
              </a:solidFill>
              <a:effectLst/>
              <a:uLnTx/>
              <a:uFillTx/>
              <a:latin typeface="Franklin Gothic Medium"/>
              <a:ea typeface="+mn-ea"/>
              <a:cs typeface="+mn-cs"/>
              <a:sym typeface="Arial"/>
            </a:endParaRPr>
          </a:p>
        </p:txBody>
      </p:sp>
      <p:sp>
        <p:nvSpPr>
          <p:cNvPr id="21" name="SubtitleText"/>
          <p:cNvSpPr>
            <a:spLocks noGrp="1"/>
          </p:cNvSpPr>
          <p:nvPr>
            <p:ph type="body" sz="quarter" idx="13" hasCustomPrompt="1"/>
          </p:nvPr>
        </p:nvSpPr>
        <p:spPr>
          <a:xfrm>
            <a:off x="914399" y="647736"/>
            <a:ext cx="8128638" cy="304728"/>
          </a:xfrm>
          <a:prstGeom prst="rect">
            <a:avLst/>
          </a:prstGeom>
        </p:spPr>
        <p:txBody>
          <a:bodyPr lIns="91440" bIns="45720" anchor="ctr">
            <a:normAutofit/>
          </a:bodyPr>
          <a:lstStyle>
            <a:lvl1pPr marL="0" indent="0">
              <a:buNone/>
              <a:defRPr sz="1350" b="1">
                <a:ln>
                  <a:solidFill>
                    <a:schemeClr val="tx2">
                      <a:lumMod val="75000"/>
                      <a:alpha val="2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err="1"/>
              <a:t>Subheadline</a:t>
            </a:r>
            <a:endParaRPr lang="en-US"/>
          </a:p>
        </p:txBody>
      </p:sp>
      <p:sp>
        <p:nvSpPr>
          <p:cNvPr id="23" name="Text Placeholder 11"/>
          <p:cNvSpPr>
            <a:spLocks noGrp="1"/>
          </p:cNvSpPr>
          <p:nvPr>
            <p:ph type="body" sz="quarter" idx="19" hasCustomPrompt="1"/>
          </p:nvPr>
        </p:nvSpPr>
        <p:spPr>
          <a:xfrm>
            <a:off x="340587" y="1439984"/>
            <a:ext cx="3656103" cy="300082"/>
          </a:xfrm>
          <a:prstGeom prst="rect">
            <a:avLst/>
          </a:prstGeom>
          <a:solidFill>
            <a:schemeClr val="accent6">
              <a:lumMod val="50000"/>
            </a:schemeClr>
          </a:solidFill>
        </p:spPr>
        <p:txBody>
          <a:bodyPr wrap="square" lIns="45720" tIns="45720" rIns="45720" bIns="45720" anchor="ctr">
            <a:spAutoFit/>
          </a:bodyPr>
          <a:lstStyle>
            <a:lvl1pPr marL="0" indent="0" algn="ctr">
              <a:buSzPct val="110000"/>
              <a:buFont typeface="Arial" panose="020B0604020202020204" pitchFamily="34" charset="0"/>
              <a:buNone/>
              <a:defRPr sz="135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25029" indent="-127695">
              <a:buFont typeface="Calibri" panose="020F0502020204030204" pitchFamily="34" charset="0"/>
              <a:buChar char="×"/>
              <a:defRPr sz="1125" b="0">
                <a:ln w="3175">
                  <a:solidFill>
                    <a:srgbClr val="000000">
                      <a:alpha val="30000"/>
                    </a:srgbClr>
                  </a:solidFill>
                </a:ln>
                <a:solidFill>
                  <a:srgbClr val="FFFFCC"/>
                </a:solidFill>
                <a:effectLst>
                  <a:outerShdw blurRad="38100" dist="25400" dir="5400000" algn="ctr" rotWithShape="0">
                    <a:schemeClr val="tx1"/>
                  </a:outerShdw>
                </a:effectLst>
                <a:latin typeface="Franklin Gothic Medium Cond" panose="020B0606030402020204" pitchFamily="34" charset="0"/>
              </a:defRPr>
            </a:lvl2pPr>
            <a:lvl3pPr marL="451842" indent="-192882">
              <a:buFont typeface="Franklin Gothic Demi" panose="020B0703020102020204" pitchFamily="34" charset="0"/>
              <a:buChar char="→"/>
              <a:defRPr sz="900" b="1">
                <a:ln w="3175">
                  <a:solidFill>
                    <a:schemeClr val="tx1">
                      <a:alpha val="40000"/>
                    </a:schemeClr>
                  </a:solidFill>
                </a:ln>
                <a:solidFill>
                  <a:schemeClr val="accent4">
                    <a:lumMod val="60000"/>
                    <a:lumOff val="40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p:txBody>
      </p:sp>
      <p:sp>
        <p:nvSpPr>
          <p:cNvPr id="24" name="Text Placeholder 11"/>
          <p:cNvSpPr>
            <a:spLocks noGrp="1"/>
          </p:cNvSpPr>
          <p:nvPr>
            <p:ph type="body" sz="quarter" idx="20" hasCustomPrompt="1"/>
          </p:nvPr>
        </p:nvSpPr>
        <p:spPr>
          <a:xfrm>
            <a:off x="5105400" y="1439984"/>
            <a:ext cx="3656103" cy="300082"/>
          </a:xfrm>
          <a:prstGeom prst="rect">
            <a:avLst/>
          </a:prstGeom>
          <a:solidFill>
            <a:schemeClr val="accent6">
              <a:lumMod val="50000"/>
            </a:schemeClr>
          </a:solidFill>
        </p:spPr>
        <p:txBody>
          <a:bodyPr wrap="square" lIns="45720" tIns="45720" rIns="45720" bIns="45720" anchor="ctr">
            <a:spAutoFit/>
          </a:bodyPr>
          <a:lstStyle>
            <a:lvl1pPr marL="0" indent="0" algn="ctr">
              <a:buSzPct val="110000"/>
              <a:buFont typeface="Arial" panose="020B0604020202020204" pitchFamily="34" charset="0"/>
              <a:buNone/>
              <a:defRPr sz="135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25029" indent="-127695">
              <a:buFont typeface="Calibri" panose="020F0502020204030204" pitchFamily="34" charset="0"/>
              <a:buChar char="×"/>
              <a:defRPr sz="1125" b="0">
                <a:ln w="3175">
                  <a:solidFill>
                    <a:srgbClr val="000000">
                      <a:alpha val="30000"/>
                    </a:srgbClr>
                  </a:solidFill>
                </a:ln>
                <a:solidFill>
                  <a:srgbClr val="FFFFCC"/>
                </a:solidFill>
                <a:effectLst>
                  <a:outerShdw blurRad="38100" dist="25400" dir="5400000" algn="ctr" rotWithShape="0">
                    <a:schemeClr val="tx1"/>
                  </a:outerShdw>
                </a:effectLst>
                <a:latin typeface="Franklin Gothic Medium Cond" panose="020B0606030402020204" pitchFamily="34" charset="0"/>
              </a:defRPr>
            </a:lvl2pPr>
            <a:lvl3pPr marL="451842" indent="-192882">
              <a:buFont typeface="Franklin Gothic Demi" panose="020B0703020102020204" pitchFamily="34" charset="0"/>
              <a:buChar char="→"/>
              <a:defRPr sz="900" b="1">
                <a:ln w="3175">
                  <a:solidFill>
                    <a:schemeClr val="tx1">
                      <a:alpha val="40000"/>
                    </a:schemeClr>
                  </a:solidFill>
                </a:ln>
                <a:solidFill>
                  <a:schemeClr val="accent4">
                    <a:lumMod val="60000"/>
                    <a:lumOff val="40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p:txBody>
      </p:sp>
      <p:sp>
        <p:nvSpPr>
          <p:cNvPr id="36" name="Text Placeholder 11"/>
          <p:cNvSpPr>
            <a:spLocks noGrp="1"/>
          </p:cNvSpPr>
          <p:nvPr>
            <p:ph type="body" sz="quarter" idx="12" hasCustomPrompt="1"/>
          </p:nvPr>
        </p:nvSpPr>
        <p:spPr>
          <a:xfrm>
            <a:off x="340587" y="1981199"/>
            <a:ext cx="3656103" cy="4284134"/>
          </a:xfrm>
          <a:prstGeom prst="rect">
            <a:avLst/>
          </a:prstGeom>
          <a:solidFill>
            <a:schemeClr val="accent1">
              <a:lumMod val="75000"/>
              <a:alpha val="80000"/>
            </a:schemeClr>
          </a:solidFill>
        </p:spPr>
        <p:txBody>
          <a:bodyPr wrap="square" lIns="91440" tIns="91440" bIns="91440">
            <a:normAutofit/>
          </a:bodyPr>
          <a:lstStyle>
            <a:lvl1pPr marL="171450" indent="-171450" algn="l">
              <a:buSzPct val="110000"/>
              <a:buFont typeface="Franklin Gothic Medium" panose="020B0603020102020204" pitchFamily="34" charset="0"/>
              <a:buChar char="×"/>
              <a:defRPr sz="18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15504" indent="-85725">
              <a:buFont typeface="Arial" panose="020B0604020202020204" pitchFamily="34" charset="0"/>
              <a:buChar char="•"/>
              <a:defRPr sz="1500" b="1" baseline="0">
                <a:ln w="3175">
                  <a:solidFill>
                    <a:srgbClr val="000000">
                      <a:alpha val="20000"/>
                    </a:srgbClr>
                  </a:solidFill>
                </a:ln>
                <a:solidFill>
                  <a:schemeClr val="accent3">
                    <a:lumMod val="40000"/>
                    <a:lumOff val="60000"/>
                  </a:schemeClr>
                </a:solidFill>
                <a:effectLst>
                  <a:outerShdw blurRad="38100" dist="25400" dir="5400000" algn="ctr" rotWithShape="0">
                    <a:schemeClr val="tx1"/>
                  </a:outerShdw>
                </a:effectLst>
                <a:latin typeface="Franklin Gothic Medium Cond" panose="020B0606030402020204" pitchFamily="34" charset="0"/>
              </a:defRPr>
            </a:lvl2pPr>
            <a:lvl3pPr marL="386656" indent="-127695">
              <a:buFont typeface="Franklin Gothic Demi" panose="020B0703020102020204" pitchFamily="34" charset="0"/>
              <a:buChar char="→"/>
              <a:defRPr sz="1050" b="1">
                <a:ln w="3175">
                  <a:solidFill>
                    <a:schemeClr val="tx1">
                      <a:alpha val="20000"/>
                    </a:schemeClr>
                  </a:solidFill>
                </a:ln>
                <a:solidFill>
                  <a:schemeClr val="tx2">
                    <a:lumMod val="25000"/>
                    <a:lumOff val="75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a:p>
            <a:pPr lvl="1"/>
            <a:r>
              <a:rPr lang="en-US"/>
              <a:t>Second Level text</a:t>
            </a:r>
          </a:p>
          <a:p>
            <a:pPr lvl="2"/>
            <a:r>
              <a:rPr lang="en-US"/>
              <a:t>Third Level</a:t>
            </a:r>
          </a:p>
        </p:txBody>
      </p:sp>
      <p:sp>
        <p:nvSpPr>
          <p:cNvPr id="37" name="Text Placeholder 11"/>
          <p:cNvSpPr>
            <a:spLocks noGrp="1"/>
          </p:cNvSpPr>
          <p:nvPr>
            <p:ph type="body" sz="quarter" idx="21" hasCustomPrompt="1"/>
          </p:nvPr>
        </p:nvSpPr>
        <p:spPr>
          <a:xfrm>
            <a:off x="5105400" y="1981199"/>
            <a:ext cx="3656103" cy="4284134"/>
          </a:xfrm>
          <a:prstGeom prst="rect">
            <a:avLst/>
          </a:prstGeom>
          <a:solidFill>
            <a:schemeClr val="accent1">
              <a:lumMod val="75000"/>
              <a:alpha val="80000"/>
            </a:schemeClr>
          </a:solidFill>
        </p:spPr>
        <p:txBody>
          <a:bodyPr wrap="square" lIns="91440" tIns="91440" bIns="91440">
            <a:normAutofit/>
          </a:bodyPr>
          <a:lstStyle>
            <a:lvl1pPr marL="171450" indent="-171450" algn="l">
              <a:buSzPct val="110000"/>
              <a:buFont typeface="Franklin Gothic Medium" panose="020B0603020102020204" pitchFamily="34" charset="0"/>
              <a:buChar char="×"/>
              <a:defRPr sz="18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15504" indent="-85725">
              <a:buFont typeface="Arial" panose="020B0604020202020204" pitchFamily="34" charset="0"/>
              <a:buChar char="•"/>
              <a:defRPr sz="1500" b="1" baseline="0">
                <a:ln w="3175">
                  <a:solidFill>
                    <a:srgbClr val="000000">
                      <a:alpha val="20000"/>
                    </a:srgbClr>
                  </a:solidFill>
                </a:ln>
                <a:solidFill>
                  <a:schemeClr val="accent3">
                    <a:lumMod val="40000"/>
                    <a:lumOff val="60000"/>
                  </a:schemeClr>
                </a:solidFill>
                <a:effectLst>
                  <a:outerShdw blurRad="38100" dist="25400" dir="5400000" algn="ctr" rotWithShape="0">
                    <a:schemeClr val="tx1"/>
                  </a:outerShdw>
                </a:effectLst>
                <a:latin typeface="Franklin Gothic Medium Cond" panose="020B0606030402020204" pitchFamily="34" charset="0"/>
              </a:defRPr>
            </a:lvl2pPr>
            <a:lvl3pPr marL="386656" indent="-127695">
              <a:buFont typeface="Franklin Gothic Demi" panose="020B0703020102020204" pitchFamily="34" charset="0"/>
              <a:buChar char="→"/>
              <a:defRPr sz="1050" b="1">
                <a:ln w="3175">
                  <a:solidFill>
                    <a:schemeClr val="tx1">
                      <a:alpha val="20000"/>
                    </a:schemeClr>
                  </a:solidFill>
                </a:ln>
                <a:solidFill>
                  <a:schemeClr val="tx2">
                    <a:lumMod val="25000"/>
                    <a:lumOff val="75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a:p>
            <a:pPr lvl="1"/>
            <a:r>
              <a:rPr lang="en-US"/>
              <a:t>Second Level text</a:t>
            </a:r>
          </a:p>
          <a:p>
            <a:pPr lvl="2"/>
            <a:r>
              <a:rPr lang="en-US"/>
              <a:t>Third Level</a:t>
            </a:r>
          </a:p>
        </p:txBody>
      </p:sp>
    </p:spTree>
    <p:extLst>
      <p:ext uri="{BB962C8B-B14F-4D97-AF65-F5344CB8AC3E}">
        <p14:creationId xmlns:p14="http://schemas.microsoft.com/office/powerpoint/2010/main" val="646481681"/>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defTabSz="685800">
              <a:defRPr/>
            </a:pPr>
            <a:fld id="{2745F682-14FA-4EB0-AB6C-058075D60404}" type="slidenum">
              <a:rPr lang="en-US" sz="1350" smtClean="0">
                <a:solidFill>
                  <a:prstClr val="black"/>
                </a:solidFill>
                <a:cs typeface="Arial"/>
                <a:sym typeface="Arial"/>
              </a:rPr>
              <a:pPr defTabSz="685800">
                <a:defRPr/>
              </a:pPr>
              <a:t>‹#›</a:t>
            </a:fld>
            <a:endParaRPr lang="en-US" sz="1350">
              <a:solidFill>
                <a:prstClr val="black"/>
              </a:solidFill>
              <a:cs typeface="Arial"/>
              <a:sym typeface="Arial"/>
            </a:endParaRPr>
          </a:p>
        </p:txBody>
      </p:sp>
    </p:spTree>
    <p:extLst>
      <p:ext uri="{BB962C8B-B14F-4D97-AF65-F5344CB8AC3E}">
        <p14:creationId xmlns:p14="http://schemas.microsoft.com/office/powerpoint/2010/main" val="8467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atin typeface="Calibri"/>
                <a:cs typeface="Calibri"/>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121932" y="0"/>
            <a:ext cx="2133600" cy="365125"/>
          </a:xfrm>
          <a:prstGeom prst="rect">
            <a:avLst/>
          </a:prstGeom>
        </p:spPr>
        <p:txBody>
          <a:bodyPr/>
          <a:lstStyle/>
          <a:p>
            <a:pPr defTabSz="685800">
              <a:defRPr/>
            </a:pPr>
            <a:fld id="{2745F682-14FA-4EB0-AB6C-058075D60404}" type="slidenum">
              <a:rPr lang="en-US" sz="1350" smtClean="0">
                <a:solidFill>
                  <a:prstClr val="black"/>
                </a:solidFill>
                <a:cs typeface="Arial"/>
                <a:sym typeface="Arial"/>
              </a:rPr>
              <a:pPr defTabSz="685800">
                <a:defRPr/>
              </a:pPr>
              <a:t>‹#›</a:t>
            </a:fld>
            <a:endParaRPr lang="en-US" sz="1350">
              <a:solidFill>
                <a:prstClr val="black"/>
              </a:solidFill>
              <a:cs typeface="Arial"/>
              <a:sym typeface="Arial"/>
            </a:endParaRPr>
          </a:p>
        </p:txBody>
      </p:sp>
    </p:spTree>
    <p:extLst>
      <p:ext uri="{BB962C8B-B14F-4D97-AF65-F5344CB8AC3E}">
        <p14:creationId xmlns:p14="http://schemas.microsoft.com/office/powerpoint/2010/main" val="33394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defTabSz="685800">
              <a:defRPr/>
            </a:pPr>
            <a:fld id="{2745F682-14FA-4EB0-AB6C-058075D60404}" type="slidenum">
              <a:rPr lang="en-US" sz="1350" smtClean="0">
                <a:solidFill>
                  <a:prstClr val="black"/>
                </a:solidFill>
                <a:cs typeface="Arial"/>
                <a:sym typeface="Arial"/>
              </a:rPr>
              <a:pPr defTabSz="685800">
                <a:defRPr/>
              </a:pPr>
              <a:t>‹#›</a:t>
            </a:fld>
            <a:endParaRPr lang="en-US" sz="1350">
              <a:solidFill>
                <a:prstClr val="black"/>
              </a:solidFill>
              <a:cs typeface="Arial"/>
              <a:sym typeface="Arial"/>
            </a:endParaRPr>
          </a:p>
        </p:txBody>
      </p:sp>
    </p:spTree>
    <p:extLst>
      <p:ext uri="{BB962C8B-B14F-4D97-AF65-F5344CB8AC3E}">
        <p14:creationId xmlns:p14="http://schemas.microsoft.com/office/powerpoint/2010/main" val="217009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73049"/>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62"/>
            <a:ext cx="5111750" cy="5853113"/>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435104"/>
            <a:ext cx="3008313" cy="4691063"/>
          </a:xfr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defTabSz="685800">
              <a:defRPr/>
            </a:pPr>
            <a:fld id="{2745F682-14FA-4EB0-AB6C-058075D60404}" type="slidenum">
              <a:rPr lang="en-US" sz="1350" smtClean="0">
                <a:solidFill>
                  <a:prstClr val="black"/>
                </a:solidFill>
                <a:cs typeface="Arial"/>
                <a:sym typeface="Arial"/>
              </a:rPr>
              <a:pPr defTabSz="685800">
                <a:defRPr/>
              </a:pPr>
              <a:t>‹#›</a:t>
            </a:fld>
            <a:endParaRPr lang="en-US" sz="1350">
              <a:solidFill>
                <a:prstClr val="black"/>
              </a:solidFill>
              <a:cs typeface="Arial"/>
              <a:sym typeface="Arial"/>
            </a:endParaRPr>
          </a:p>
        </p:txBody>
      </p:sp>
    </p:spTree>
    <p:extLst>
      <p:ext uri="{BB962C8B-B14F-4D97-AF65-F5344CB8AC3E}">
        <p14:creationId xmlns:p14="http://schemas.microsoft.com/office/powerpoint/2010/main" val="29564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0376" y="5515859"/>
            <a:ext cx="4474130" cy="566740"/>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770023" y="612773"/>
            <a:ext cx="7868653" cy="4873627"/>
          </a:xfrm>
        </p:spPr>
        <p:txBody>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4764506" y="5510463"/>
            <a:ext cx="4379494" cy="596199"/>
          </a:xfr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pPr defTabSz="685800">
              <a:defRPr/>
            </a:pPr>
            <a:fld id="{2745F682-14FA-4EB0-AB6C-058075D60404}" type="slidenum">
              <a:rPr lang="en-US" sz="1350" smtClean="0">
                <a:solidFill>
                  <a:prstClr val="black"/>
                </a:solidFill>
                <a:cs typeface="Arial"/>
                <a:sym typeface="Arial"/>
              </a:rPr>
              <a:pPr defTabSz="685800">
                <a:defRPr/>
              </a:pPr>
              <a:t>‹#›</a:t>
            </a:fld>
            <a:endParaRPr lang="en-US" sz="1350">
              <a:solidFill>
                <a:prstClr val="black"/>
              </a:solidFill>
              <a:cs typeface="Arial"/>
              <a:sym typeface="Arial"/>
            </a:endParaRPr>
          </a:p>
        </p:txBody>
      </p:sp>
    </p:spTree>
    <p:extLst>
      <p:ext uri="{BB962C8B-B14F-4D97-AF65-F5344CB8AC3E}">
        <p14:creationId xmlns:p14="http://schemas.microsoft.com/office/powerpoint/2010/main" val="268975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121932" y="-26829"/>
            <a:ext cx="2133600" cy="365125"/>
          </a:xfrm>
          <a:prstGeom prst="rect">
            <a:avLst/>
          </a:prstGeom>
        </p:spPr>
        <p:txBody>
          <a:bodyPr/>
          <a:lstStyle/>
          <a:p>
            <a:pPr defTabSz="685800">
              <a:defRPr/>
            </a:pPr>
            <a:fld id="{2745F682-14FA-4EB0-AB6C-058075D60404}" type="slidenum">
              <a:rPr lang="en-US" sz="1350" smtClean="0">
                <a:solidFill>
                  <a:prstClr val="black"/>
                </a:solidFill>
                <a:cs typeface="Arial"/>
                <a:sym typeface="Arial"/>
              </a:rPr>
              <a:pPr defTabSz="685800">
                <a:defRPr/>
              </a:pPr>
              <a:t>‹#›</a:t>
            </a:fld>
            <a:endParaRPr lang="en-US" sz="1350">
              <a:solidFill>
                <a:prstClr val="black"/>
              </a:solidFill>
              <a:cs typeface="Arial"/>
              <a:sym typeface="Arial"/>
            </a:endParaRPr>
          </a:p>
        </p:txBody>
      </p:sp>
    </p:spTree>
    <p:extLst>
      <p:ext uri="{BB962C8B-B14F-4D97-AF65-F5344CB8AC3E}">
        <p14:creationId xmlns:p14="http://schemas.microsoft.com/office/powerpoint/2010/main" val="31312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121932" y="0"/>
            <a:ext cx="2133600" cy="365125"/>
          </a:xfrm>
          <a:prstGeom prst="rect">
            <a:avLst/>
          </a:prstGeom>
        </p:spPr>
        <p:txBody>
          <a:bodyPr/>
          <a:lstStyle/>
          <a:p>
            <a:pPr defTabSz="685800">
              <a:defRPr/>
            </a:pPr>
            <a:fld id="{2745F682-14FA-4EB0-AB6C-058075D60404}" type="slidenum">
              <a:rPr lang="en-US" sz="1350" smtClean="0">
                <a:solidFill>
                  <a:prstClr val="black"/>
                </a:solidFill>
                <a:cs typeface="Arial"/>
                <a:sym typeface="Arial"/>
              </a:rPr>
              <a:pPr defTabSz="685800">
                <a:defRPr/>
              </a:pPr>
              <a:t>‹#›</a:t>
            </a:fld>
            <a:endParaRPr lang="en-US" sz="1350">
              <a:solidFill>
                <a:prstClr val="black"/>
              </a:solidFill>
              <a:cs typeface="Arial"/>
              <a:sym typeface="Arial"/>
            </a:endParaRPr>
          </a:p>
        </p:txBody>
      </p:sp>
    </p:spTree>
    <p:extLst>
      <p:ext uri="{BB962C8B-B14F-4D97-AF65-F5344CB8AC3E}">
        <p14:creationId xmlns:p14="http://schemas.microsoft.com/office/powerpoint/2010/main" val="23217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02644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p:nvSpPr>
        <p:spPr>
          <a:xfrm>
            <a:off x="437550" y="-77866"/>
            <a:ext cx="2428234" cy="6980991"/>
          </a:xfrm>
          <a:prstGeom prst="rect">
            <a:avLst/>
          </a:prstGeom>
          <a:solidFill>
            <a:srgbClr val="00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865784" y="2082067"/>
            <a:ext cx="6102621" cy="1470025"/>
          </a:xfrm>
        </p:spPr>
        <p:txBody>
          <a:bodyPr>
            <a:normAutofit/>
          </a:bodyPr>
          <a:lstStyle>
            <a:lvl1pPr algn="l">
              <a:defRPr sz="4000">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2865783" y="3814994"/>
            <a:ext cx="6089370" cy="720793"/>
          </a:xfrm>
        </p:spPr>
        <p:txBody>
          <a:bodyPr>
            <a:normAutofit/>
          </a:bodyPr>
          <a:lstStyle>
            <a:lvl1pPr marL="0" indent="0" algn="l">
              <a:buNone/>
              <a:defRPr sz="3000" b="1" baseline="0">
                <a:solidFill>
                  <a:schemeClr val="tx2">
                    <a:lumMod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By: Name and tittle of presenter</a:t>
            </a:r>
          </a:p>
        </p:txBody>
      </p:sp>
      <p:cxnSp>
        <p:nvCxnSpPr>
          <p:cNvPr id="7" name="Straight Connector 6"/>
          <p:cNvCxnSpPr/>
          <p:nvPr/>
        </p:nvCxnSpPr>
        <p:spPr>
          <a:xfrm flipV="1">
            <a:off x="2868819" y="-122992"/>
            <a:ext cx="0" cy="7089913"/>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413" y="2291423"/>
            <a:ext cx="2871504" cy="2242411"/>
          </a:xfrm>
          <a:prstGeom prst="rect">
            <a:avLst/>
          </a:prstGeom>
        </p:spPr>
      </p:pic>
    </p:spTree>
    <p:extLst>
      <p:ext uri="{BB962C8B-B14F-4D97-AF65-F5344CB8AC3E}">
        <p14:creationId xmlns:p14="http://schemas.microsoft.com/office/powerpoint/2010/main" val="4235261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16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ontent, and 2 Content">
    <p:bg>
      <p:bgPr>
        <a:solidFill>
          <a:schemeClr val="bg1">
            <a:alpha val="25000"/>
          </a:schemeClr>
        </a:solidFill>
        <a:effectLst/>
      </p:bgPr>
    </p:bg>
    <p:spTree>
      <p:nvGrpSpPr>
        <p:cNvPr id="1" name=""/>
        <p:cNvGrpSpPr/>
        <p:nvPr/>
      </p:nvGrpSpPr>
      <p:grpSpPr>
        <a:xfrm>
          <a:off x="0" y="0"/>
          <a:ext cx="0" cy="0"/>
          <a:chOff x="0" y="0"/>
          <a:chExt cx="0" cy="0"/>
        </a:xfrm>
      </p:grpSpPr>
      <p:sp>
        <p:nvSpPr>
          <p:cNvPr id="27" name="Text Placeholder 11"/>
          <p:cNvSpPr>
            <a:spLocks noGrp="1"/>
          </p:cNvSpPr>
          <p:nvPr>
            <p:ph type="body" sz="quarter" idx="15" hasCustomPrompt="1"/>
          </p:nvPr>
        </p:nvSpPr>
        <p:spPr>
          <a:xfrm>
            <a:off x="340587" y="1439984"/>
            <a:ext cx="3656103" cy="300082"/>
          </a:xfrm>
          <a:prstGeom prst="rect">
            <a:avLst/>
          </a:prstGeom>
          <a:solidFill>
            <a:schemeClr val="accent6">
              <a:lumMod val="50000"/>
            </a:schemeClr>
          </a:solidFill>
        </p:spPr>
        <p:txBody>
          <a:bodyPr wrap="square" lIns="45720" tIns="45720" rIns="45720" bIns="45720" anchor="ctr">
            <a:spAutoFit/>
          </a:bodyPr>
          <a:lstStyle>
            <a:lvl1pPr marL="0" indent="0" algn="ctr">
              <a:buSzPct val="110000"/>
              <a:buFont typeface="Arial" panose="020B0604020202020204" pitchFamily="34" charset="0"/>
              <a:buNone/>
              <a:defRPr sz="135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25029" indent="-127695">
              <a:buFont typeface="Calibri" panose="020F0502020204030204" pitchFamily="34" charset="0"/>
              <a:buChar char="×"/>
              <a:defRPr sz="1125" b="0">
                <a:ln w="3175">
                  <a:solidFill>
                    <a:srgbClr val="000000">
                      <a:alpha val="30000"/>
                    </a:srgbClr>
                  </a:solidFill>
                </a:ln>
                <a:solidFill>
                  <a:srgbClr val="FFFFCC"/>
                </a:solidFill>
                <a:effectLst>
                  <a:outerShdw blurRad="38100" dist="25400" dir="5400000" algn="ctr" rotWithShape="0">
                    <a:schemeClr val="tx1"/>
                  </a:outerShdw>
                </a:effectLst>
                <a:latin typeface="Franklin Gothic Medium Cond" panose="020B0606030402020204" pitchFamily="34" charset="0"/>
              </a:defRPr>
            </a:lvl2pPr>
            <a:lvl3pPr marL="451842" indent="-192882">
              <a:buFont typeface="Franklin Gothic Demi" panose="020B0703020102020204" pitchFamily="34" charset="0"/>
              <a:buChar char="→"/>
              <a:defRPr sz="900" b="1">
                <a:ln w="3175">
                  <a:solidFill>
                    <a:schemeClr val="tx1">
                      <a:alpha val="40000"/>
                    </a:schemeClr>
                  </a:solidFill>
                </a:ln>
                <a:solidFill>
                  <a:schemeClr val="accent4">
                    <a:lumMod val="60000"/>
                    <a:lumOff val="40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p:txBody>
      </p:sp>
      <p:sp>
        <p:nvSpPr>
          <p:cNvPr id="7" name="Picture Placeholder 6"/>
          <p:cNvSpPr>
            <a:spLocks noGrp="1"/>
          </p:cNvSpPr>
          <p:nvPr>
            <p:ph type="pic" sz="quarter" idx="16"/>
          </p:nvPr>
        </p:nvSpPr>
        <p:spPr>
          <a:xfrm>
            <a:off x="4800600" y="1405360"/>
            <a:ext cx="4114800" cy="4859975"/>
          </a:xfrm>
          <a:prstGeom prst="rect">
            <a:avLst/>
          </a:prstGeom>
          <a:ln w="12700">
            <a:solidFill>
              <a:schemeClr val="tx1"/>
            </a:solidFill>
          </a:ln>
          <a:effectLst>
            <a:outerShdw blurRad="50800" dist="38100" dir="2700000" algn="tl" rotWithShape="0">
              <a:prstClr val="black">
                <a:alpha val="40000"/>
              </a:prstClr>
            </a:outerShdw>
          </a:effectLst>
        </p:spPr>
        <p:txBody>
          <a:bodyPr anchor="ctr"/>
          <a:lstStyle>
            <a:lvl1pPr marL="0" indent="0" algn="ctr">
              <a:buNone/>
              <a:defRPr/>
            </a:lvl1pPr>
          </a:lstStyle>
          <a:p>
            <a:r>
              <a:rPr lang="en-US"/>
              <a:t>Click icon to add picture</a:t>
            </a:r>
          </a:p>
        </p:txBody>
      </p:sp>
      <p:sp>
        <p:nvSpPr>
          <p:cNvPr id="25" name="TitleBar_Background"/>
          <p:cNvSpPr/>
          <p:nvPr/>
        </p:nvSpPr>
        <p:spPr>
          <a:xfrm>
            <a:off x="914401" y="91440"/>
            <a:ext cx="8138161" cy="5486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65785" tIns="0" bIns="51435"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sym typeface="Arial"/>
            </a:endParaRPr>
          </a:p>
        </p:txBody>
      </p:sp>
      <p:sp>
        <p:nvSpPr>
          <p:cNvPr id="26" name="TitleText"/>
          <p:cNvSpPr>
            <a:spLocks noGrp="1"/>
          </p:cNvSpPr>
          <p:nvPr>
            <p:ph type="body" sz="quarter" idx="10"/>
          </p:nvPr>
        </p:nvSpPr>
        <p:spPr>
          <a:xfrm>
            <a:off x="887941" y="91440"/>
            <a:ext cx="8155095" cy="548640"/>
          </a:xfrm>
          <a:prstGeom prst="rect">
            <a:avLst/>
          </a:prstGeom>
        </p:spPr>
        <p:txBody>
          <a:bodyPr lIns="91440" tIns="91440" bIns="91440" anchor="ctr">
            <a:noAutofit/>
          </a:bodyPr>
          <a:lstStyle>
            <a:lvl1pPr marL="0" indent="0">
              <a:buNone/>
              <a:defRPr sz="2700" b="1">
                <a:ln>
                  <a:solidFill>
                    <a:schemeClr val="tx1">
                      <a:alpha val="3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a:t>Click to edit Master text styles</a:t>
            </a:r>
          </a:p>
        </p:txBody>
      </p:sp>
      <p:grpSp>
        <p:nvGrpSpPr>
          <p:cNvPr id="28" name="LogoBox"/>
          <p:cNvGrpSpPr/>
          <p:nvPr/>
        </p:nvGrpSpPr>
        <p:grpSpPr>
          <a:xfrm>
            <a:off x="64981" y="91440"/>
            <a:ext cx="822960" cy="868680"/>
            <a:chOff x="64981" y="91440"/>
            <a:chExt cx="822960" cy="868680"/>
          </a:xfrm>
        </p:grpSpPr>
        <p:sp>
          <p:nvSpPr>
            <p:cNvPr id="29" name="Rectangle 28"/>
            <p:cNvSpPr/>
            <p:nvPr/>
          </p:nvSpPr>
          <p:spPr>
            <a:xfrm>
              <a:off x="64981" y="91440"/>
              <a:ext cx="822960" cy="868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prstClr val="white"/>
                </a:solidFill>
                <a:effectLst/>
                <a:uLnTx/>
                <a:uFillTx/>
                <a:latin typeface="Franklin Gothic Medium"/>
                <a:ea typeface="+mn-ea"/>
                <a:cs typeface="+mn-cs"/>
                <a:sym typeface="Arial"/>
              </a:endParaRPr>
            </a:p>
          </p:txBody>
        </p:sp>
        <p:pic>
          <p:nvPicPr>
            <p:cNvPr id="30" name="Picture 2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461" y="144780"/>
              <a:ext cx="762000" cy="762000"/>
            </a:xfrm>
            <a:prstGeom prst="rect">
              <a:avLst/>
            </a:prstGeom>
            <a:noFill/>
          </p:spPr>
        </p:pic>
      </p:grpSp>
      <p:sp>
        <p:nvSpPr>
          <p:cNvPr id="32" name="Text Placeholder 11"/>
          <p:cNvSpPr>
            <a:spLocks noGrp="1"/>
          </p:cNvSpPr>
          <p:nvPr>
            <p:ph type="body" sz="quarter" idx="12" hasCustomPrompt="1"/>
          </p:nvPr>
        </p:nvSpPr>
        <p:spPr>
          <a:xfrm>
            <a:off x="340587" y="1981199"/>
            <a:ext cx="3656103" cy="4284134"/>
          </a:xfrm>
          <a:prstGeom prst="rect">
            <a:avLst/>
          </a:prstGeom>
          <a:solidFill>
            <a:schemeClr val="accent1">
              <a:lumMod val="75000"/>
              <a:alpha val="80000"/>
            </a:schemeClr>
          </a:solidFill>
        </p:spPr>
        <p:txBody>
          <a:bodyPr wrap="square" lIns="91440" tIns="91440" bIns="91440">
            <a:normAutofit/>
          </a:bodyPr>
          <a:lstStyle>
            <a:lvl1pPr marL="171450" indent="-171450" algn="l">
              <a:buSzPct val="110000"/>
              <a:buFont typeface="Franklin Gothic Medium" panose="020B0603020102020204" pitchFamily="34" charset="0"/>
              <a:buChar char="×"/>
              <a:defRPr sz="18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215504" indent="-85725">
              <a:buFont typeface="Arial" panose="020B0604020202020204" pitchFamily="34" charset="0"/>
              <a:buChar char="•"/>
              <a:defRPr sz="1500" b="1" baseline="0">
                <a:ln w="3175">
                  <a:solidFill>
                    <a:srgbClr val="000000">
                      <a:alpha val="20000"/>
                    </a:srgbClr>
                  </a:solidFill>
                </a:ln>
                <a:solidFill>
                  <a:schemeClr val="accent3">
                    <a:lumMod val="40000"/>
                    <a:lumOff val="60000"/>
                  </a:schemeClr>
                </a:solidFill>
                <a:effectLst>
                  <a:outerShdw blurRad="38100" dist="25400" dir="5400000" algn="ctr" rotWithShape="0">
                    <a:schemeClr val="tx1"/>
                  </a:outerShdw>
                </a:effectLst>
                <a:latin typeface="Franklin Gothic Medium Cond" panose="020B0606030402020204" pitchFamily="34" charset="0"/>
              </a:defRPr>
            </a:lvl2pPr>
            <a:lvl3pPr marL="386656" indent="-127695">
              <a:buFont typeface="Franklin Gothic Demi" panose="020B0703020102020204" pitchFamily="34" charset="0"/>
              <a:buChar char="→"/>
              <a:defRPr sz="1050" b="1">
                <a:ln w="3175">
                  <a:solidFill>
                    <a:schemeClr val="tx1">
                      <a:alpha val="20000"/>
                    </a:schemeClr>
                  </a:solidFill>
                </a:ln>
                <a:solidFill>
                  <a:schemeClr val="tx2">
                    <a:lumMod val="25000"/>
                    <a:lumOff val="75000"/>
                  </a:schemeClr>
                </a:solidFill>
                <a:effectLst>
                  <a:outerShdw blurRad="25400" dist="25400" dir="5400000" algn="ctr" rotWithShape="0">
                    <a:schemeClr val="tx1"/>
                  </a:outerShdw>
                </a:effectLst>
                <a:latin typeface="Arial Narrow" panose="020B0606020202030204" pitchFamily="34" charset="0"/>
              </a:defRPr>
            </a:lvl3pPr>
            <a:lvl4pPr marL="771525" indent="0">
              <a:buNone/>
              <a:defRPr/>
            </a:lvl4pPr>
            <a:lvl5pPr marL="1028700" indent="0">
              <a:buNone/>
              <a:defRPr/>
            </a:lvl5pPr>
          </a:lstStyle>
          <a:p>
            <a:pPr lvl="0"/>
            <a:r>
              <a:rPr lang="en-US"/>
              <a:t>Click to add text or delete</a:t>
            </a:r>
          </a:p>
          <a:p>
            <a:pPr lvl="1"/>
            <a:r>
              <a:rPr lang="en-US"/>
              <a:t>Second Level text</a:t>
            </a:r>
          </a:p>
          <a:p>
            <a:pPr lvl="2"/>
            <a:r>
              <a:rPr lang="en-US"/>
              <a:t>Third Level</a:t>
            </a:r>
          </a:p>
        </p:txBody>
      </p:sp>
      <p:sp>
        <p:nvSpPr>
          <p:cNvPr id="12" name="SubtitleBar_Background"/>
          <p:cNvSpPr/>
          <p:nvPr/>
        </p:nvSpPr>
        <p:spPr>
          <a:xfrm>
            <a:off x="914396" y="640080"/>
            <a:ext cx="8138163" cy="320040"/>
          </a:xfrm>
          <a:prstGeom prst="rect">
            <a:avLst/>
          </a:prstGeom>
          <a:solidFill>
            <a:schemeClr val="accent1">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53" tIns="12859"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8064A2">
                  <a:lumMod val="50000"/>
                </a:srgbClr>
              </a:solidFill>
              <a:effectLst/>
              <a:uLnTx/>
              <a:uFillTx/>
              <a:latin typeface="Franklin Gothic Medium"/>
              <a:ea typeface="+mn-ea"/>
              <a:cs typeface="+mn-cs"/>
              <a:sym typeface="Arial"/>
            </a:endParaRPr>
          </a:p>
        </p:txBody>
      </p:sp>
      <p:sp>
        <p:nvSpPr>
          <p:cNvPr id="13" name="SubtitleText"/>
          <p:cNvSpPr>
            <a:spLocks noGrp="1"/>
          </p:cNvSpPr>
          <p:nvPr>
            <p:ph type="body" sz="quarter" idx="13" hasCustomPrompt="1"/>
          </p:nvPr>
        </p:nvSpPr>
        <p:spPr>
          <a:xfrm>
            <a:off x="914399" y="647736"/>
            <a:ext cx="8128638" cy="304728"/>
          </a:xfrm>
          <a:prstGeom prst="rect">
            <a:avLst/>
          </a:prstGeom>
        </p:spPr>
        <p:txBody>
          <a:bodyPr lIns="91440" bIns="45720" anchor="ctr">
            <a:normAutofit/>
          </a:bodyPr>
          <a:lstStyle>
            <a:lvl1pPr marL="0" indent="0">
              <a:buNone/>
              <a:defRPr sz="1350" b="1">
                <a:ln>
                  <a:solidFill>
                    <a:schemeClr val="tx2">
                      <a:lumMod val="75000"/>
                      <a:alpha val="2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err="1"/>
              <a:t>Subheadline</a:t>
            </a:r>
            <a:endParaRPr lang="en-US"/>
          </a:p>
        </p:txBody>
      </p:sp>
    </p:spTree>
    <p:extLst>
      <p:ext uri="{BB962C8B-B14F-4D97-AF65-F5344CB8AC3E}">
        <p14:creationId xmlns:p14="http://schemas.microsoft.com/office/powerpoint/2010/main" val="2870364841"/>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69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CAFD24-EE45-40FE-945F-FCF882021A52}"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26568" y="-23800"/>
            <a:ext cx="2133600" cy="365125"/>
          </a:xfrm>
          <a:prstGeom prst="rect">
            <a:avLst/>
          </a:prstGeom>
        </p:spPr>
        <p:txBody>
          <a:bodyPr/>
          <a:lstStyle/>
          <a:p>
            <a:fld id="{2745F682-14FA-4EB0-AB6C-058075D60404}" type="slidenum">
              <a:rPr lang="en-US" smtClean="0"/>
              <a:t>‹#›</a:t>
            </a:fld>
            <a:endParaRPr lang="en-US"/>
          </a:p>
        </p:txBody>
      </p:sp>
    </p:spTree>
    <p:extLst>
      <p:ext uri="{BB962C8B-B14F-4D97-AF65-F5344CB8AC3E}">
        <p14:creationId xmlns:p14="http://schemas.microsoft.com/office/powerpoint/2010/main" val="349789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CAFD24-EE45-40FE-945F-FCF882021A52}"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fld id="{2745F682-14FA-4EB0-AB6C-058075D60404}" type="slidenum">
              <a:rPr lang="en-US" smtClean="0"/>
              <a:t>‹#›</a:t>
            </a:fld>
            <a:endParaRPr lang="en-US"/>
          </a:p>
        </p:txBody>
      </p:sp>
    </p:spTree>
    <p:extLst>
      <p:ext uri="{BB962C8B-B14F-4D97-AF65-F5344CB8AC3E}">
        <p14:creationId xmlns:p14="http://schemas.microsoft.com/office/powerpoint/2010/main" val="250894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CAFD24-EE45-40FE-945F-FCF882021A52}"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21932" y="0"/>
            <a:ext cx="2133600" cy="365125"/>
          </a:xfrm>
          <a:prstGeom prst="rect">
            <a:avLst/>
          </a:prstGeom>
        </p:spPr>
        <p:txBody>
          <a:bodyPr/>
          <a:lstStyle/>
          <a:p>
            <a:fld id="{2745F682-14FA-4EB0-AB6C-058075D60404}" type="slidenum">
              <a:rPr lang="en-US" smtClean="0"/>
              <a:t>‹#›</a:t>
            </a:fld>
            <a:endParaRPr lang="en-US"/>
          </a:p>
        </p:txBody>
      </p:sp>
    </p:spTree>
    <p:extLst>
      <p:ext uri="{BB962C8B-B14F-4D97-AF65-F5344CB8AC3E}">
        <p14:creationId xmlns:p14="http://schemas.microsoft.com/office/powerpoint/2010/main" val="119642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CAFD24-EE45-40FE-945F-FCF882021A52}"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2745F682-14FA-4EB0-AB6C-058075D60404}" type="slidenum">
              <a:rPr lang="en-US" smtClean="0"/>
              <a:t>‹#›</a:t>
            </a:fld>
            <a:endParaRPr lang="en-US"/>
          </a:p>
        </p:txBody>
      </p:sp>
    </p:spTree>
    <p:extLst>
      <p:ext uri="{BB962C8B-B14F-4D97-AF65-F5344CB8AC3E}">
        <p14:creationId xmlns:p14="http://schemas.microsoft.com/office/powerpoint/2010/main" val="328680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4"/>
            <a:ext cx="3008313" cy="4691063"/>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CAFD24-EE45-40FE-945F-FCF882021A52}"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fld id="{2745F682-14FA-4EB0-AB6C-058075D60404}" type="slidenum">
              <a:rPr lang="en-US" smtClean="0"/>
              <a:t>‹#›</a:t>
            </a:fld>
            <a:endParaRPr lang="en-US"/>
          </a:p>
        </p:txBody>
      </p:sp>
    </p:spTree>
    <p:extLst>
      <p:ext uri="{BB962C8B-B14F-4D97-AF65-F5344CB8AC3E}">
        <p14:creationId xmlns:p14="http://schemas.microsoft.com/office/powerpoint/2010/main" val="11837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0376" y="5515858"/>
            <a:ext cx="447413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770021" y="612774"/>
            <a:ext cx="7868653" cy="4873626"/>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764506" y="5510463"/>
            <a:ext cx="4379494" cy="596198"/>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CAFD24-EE45-40FE-945F-FCF882021A52}"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21932" y="0"/>
            <a:ext cx="2133600" cy="365125"/>
          </a:xfrm>
          <a:prstGeom prst="rect">
            <a:avLst/>
          </a:prstGeom>
        </p:spPr>
        <p:txBody>
          <a:bodyPr/>
          <a:lstStyle/>
          <a:p>
            <a:fld id="{2745F682-14FA-4EB0-AB6C-058075D60404}" type="slidenum">
              <a:rPr lang="en-US" smtClean="0"/>
              <a:t>‹#›</a:t>
            </a:fld>
            <a:endParaRPr lang="en-US"/>
          </a:p>
        </p:txBody>
      </p:sp>
    </p:spTree>
    <p:extLst>
      <p:ext uri="{BB962C8B-B14F-4D97-AF65-F5344CB8AC3E}">
        <p14:creationId xmlns:p14="http://schemas.microsoft.com/office/powerpoint/2010/main" val="239616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AFD24-EE45-40FE-945F-FCF882021A52}"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21932" y="-26830"/>
            <a:ext cx="2133600" cy="365125"/>
          </a:xfrm>
          <a:prstGeom prst="rect">
            <a:avLst/>
          </a:prstGeom>
        </p:spPr>
        <p:txBody>
          <a:bodyPr/>
          <a:lstStyle/>
          <a:p>
            <a:fld id="{2745F682-14FA-4EB0-AB6C-058075D60404}" type="slidenum">
              <a:rPr lang="en-US" smtClean="0"/>
              <a:t>‹#›</a:t>
            </a:fld>
            <a:endParaRPr lang="en-US"/>
          </a:p>
        </p:txBody>
      </p:sp>
    </p:spTree>
    <p:extLst>
      <p:ext uri="{BB962C8B-B14F-4D97-AF65-F5344CB8AC3E}">
        <p14:creationId xmlns:p14="http://schemas.microsoft.com/office/powerpoint/2010/main" val="232718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AFD24-EE45-40FE-945F-FCF882021A52}"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21932" y="0"/>
            <a:ext cx="2133600" cy="365125"/>
          </a:xfrm>
          <a:prstGeom prst="rect">
            <a:avLst/>
          </a:prstGeom>
        </p:spPr>
        <p:txBody>
          <a:bodyPr/>
          <a:lstStyle/>
          <a:p>
            <a:fld id="{2745F682-14FA-4EB0-AB6C-058075D60404}" type="slidenum">
              <a:rPr lang="en-US" smtClean="0"/>
              <a:t>‹#›</a:t>
            </a:fld>
            <a:endParaRPr lang="en-US"/>
          </a:p>
        </p:txBody>
      </p:sp>
    </p:spTree>
    <p:extLst>
      <p:ext uri="{BB962C8B-B14F-4D97-AF65-F5344CB8AC3E}">
        <p14:creationId xmlns:p14="http://schemas.microsoft.com/office/powerpoint/2010/main" val="423981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7F1B0B5-5CF2-42E5-9367-F4283D75F2D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249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alpha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1852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61F1263-14AB-4560-86FD-6D89CD6C27A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548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652222C-368C-47B1-A212-2C60DE6B52B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322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Footer Placeholder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E0A8089-4251-4D9E-B35B-ED17F296EA7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742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CE9A9CB-74A9-48A8-BD53-35C5B164CB1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371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AFB331-FDA9-40A5-8A19-DC118E3FC6F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7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D3E0D84-933F-4472-AEA0-0EB40DD5843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840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Footer Placeholder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6E8B5F1-F1E5-4B99-A078-C262951296A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79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Footer Placeholder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02DCBD-73BD-4BF7-8933-25EB73A5F18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82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1CC1AFD-B268-41FD-9135-0C47E5BE4C7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2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A6F5EFF-7C96-47E4-BB09-7D3B67B5681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970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Comparison">
    <p:bg>
      <p:bgPr>
        <a:solidFill>
          <a:schemeClr val="bg1">
            <a:alpha val="25000"/>
          </a:schemeClr>
        </a:solidFill>
        <a:effectLst/>
      </p:bgPr>
    </p:bg>
    <p:spTree>
      <p:nvGrpSpPr>
        <p:cNvPr id="1" name=""/>
        <p:cNvGrpSpPr/>
        <p:nvPr/>
      </p:nvGrpSpPr>
      <p:grpSpPr>
        <a:xfrm>
          <a:off x="0" y="0"/>
          <a:ext cx="0" cy="0"/>
          <a:chOff x="0" y="0"/>
          <a:chExt cx="0" cy="0"/>
        </a:xfrm>
      </p:grpSpPr>
      <p:sp>
        <p:nvSpPr>
          <p:cNvPr id="34" name="Rectangle 33"/>
          <p:cNvSpPr/>
          <p:nvPr/>
        </p:nvSpPr>
        <p:spPr>
          <a:xfrm>
            <a:off x="81909" y="100102"/>
            <a:ext cx="796509" cy="852362"/>
          </a:xfrm>
          <a:prstGeom prst="rect">
            <a:avLst/>
          </a:prstGeom>
          <a:solidFill>
            <a:srgbClr val="325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prstClr val="white"/>
              </a:solidFill>
              <a:effectLst/>
              <a:uLnTx/>
              <a:uFillTx/>
              <a:latin typeface="Franklin Gothic Medium"/>
              <a:ea typeface="+mn-ea"/>
              <a:cs typeface="+mn-cs"/>
              <a:sym typeface="Arial"/>
            </a:endParaRPr>
          </a:p>
        </p:txBody>
      </p:sp>
      <p:sp>
        <p:nvSpPr>
          <p:cNvPr id="2" name="Rectangle 1"/>
          <p:cNvSpPr/>
          <p:nvPr/>
        </p:nvSpPr>
        <p:spPr>
          <a:xfrm rot="20036634">
            <a:off x="3542054" y="1114612"/>
            <a:ext cx="6011016" cy="6069058"/>
          </a:xfrm>
          <a:prstGeom prst="rect">
            <a:avLst/>
          </a:prstGeom>
          <a:blipFill dpi="0" rotWithShape="1">
            <a:blip r:embed="rId2" cstate="email">
              <a:alphaModFix amt="40000"/>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Franklin Gothic Medium"/>
              <a:ea typeface="+mn-ea"/>
              <a:cs typeface="+mn-cs"/>
              <a:sym typeface="Arial"/>
            </a:endParaRPr>
          </a:p>
        </p:txBody>
      </p:sp>
      <p:sp>
        <p:nvSpPr>
          <p:cNvPr id="4" name="Rectangle 3"/>
          <p:cNvSpPr/>
          <p:nvPr/>
        </p:nvSpPr>
        <p:spPr>
          <a:xfrm>
            <a:off x="914399" y="91440"/>
            <a:ext cx="8138161" cy="5486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54380" tIns="0" bIns="68580" anchor="ct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2625"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sym typeface="Aria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38" y="160020"/>
            <a:ext cx="725848" cy="731520"/>
          </a:xfrm>
          <a:prstGeom prst="rect">
            <a:avLst/>
          </a:prstGeom>
        </p:spPr>
      </p:pic>
      <p:grpSp>
        <p:nvGrpSpPr>
          <p:cNvPr id="3" name="Group 2"/>
          <p:cNvGrpSpPr/>
          <p:nvPr/>
        </p:nvGrpSpPr>
        <p:grpSpPr>
          <a:xfrm>
            <a:off x="91440" y="6544738"/>
            <a:ext cx="8961120" cy="230294"/>
            <a:chOff x="91440" y="6481354"/>
            <a:chExt cx="8961120" cy="296092"/>
          </a:xfrm>
        </p:grpSpPr>
        <p:sp>
          <p:nvSpPr>
            <p:cNvPr id="13" name="Rectangle 12"/>
            <p:cNvSpPr/>
            <p:nvPr/>
          </p:nvSpPr>
          <p:spPr>
            <a:xfrm>
              <a:off x="91440" y="6503126"/>
              <a:ext cx="8951595" cy="274320"/>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05840" tIns="0" bIns="91440" anchor="ct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2625"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ranklin Gothic Medium Cond" panose="020B0606030402020204" pitchFamily="34" charset="0"/>
                <a:ea typeface="+mn-ea"/>
                <a:cs typeface="+mn-cs"/>
                <a:sym typeface="Arial"/>
              </a:endParaRPr>
            </a:p>
          </p:txBody>
        </p:sp>
        <p:sp>
          <p:nvSpPr>
            <p:cNvPr id="14" name="Rectangle 13"/>
            <p:cNvSpPr/>
            <p:nvPr/>
          </p:nvSpPr>
          <p:spPr>
            <a:xfrm>
              <a:off x="4572000" y="6481354"/>
              <a:ext cx="448056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91440" bIns="0" anchor="ct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Franklin Gothic Medium Cond" panose="020B0606030402020204" pitchFamily="34" charset="0"/>
                  <a:ea typeface="+mn-ea"/>
                  <a:cs typeface="+mn-cs"/>
                  <a:sym typeface="Arial"/>
                </a:rPr>
                <a:t>www.weather.gov/miami</a:t>
              </a:r>
            </a:p>
          </p:txBody>
        </p:sp>
      </p:grpSp>
      <p:grpSp>
        <p:nvGrpSpPr>
          <p:cNvPr id="18" name="Group 17"/>
          <p:cNvGrpSpPr/>
          <p:nvPr/>
        </p:nvGrpSpPr>
        <p:grpSpPr>
          <a:xfrm>
            <a:off x="116416" y="6578898"/>
            <a:ext cx="762000" cy="157889"/>
            <a:chOff x="81669" y="909495"/>
            <a:chExt cx="1213713" cy="287916"/>
          </a:xfrm>
        </p:grpSpPr>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651" y="939162"/>
              <a:ext cx="228582" cy="228582"/>
            </a:xfrm>
            <a:prstGeom prst="rect">
              <a:avLst/>
            </a:prstGeom>
            <a:effectLst>
              <a:outerShdw blurRad="50800" dist="38100" dir="2700000" algn="tl" rotWithShape="0">
                <a:prstClr val="black">
                  <a:alpha val="60000"/>
                </a:prstClr>
              </a:outerShdw>
            </a:effectLst>
          </p:spPr>
        </p:pic>
        <p:pic>
          <p:nvPicPr>
            <p:cNvPr id="22" name="Picture 2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677" b="87097" l="8571" r="88571"/>
                      </a14:imgEffect>
                    </a14:imgLayer>
                  </a14:imgProps>
                </a:ext>
                <a:ext uri="{28A0092B-C50C-407E-A947-70E740481C1C}">
                  <a14:useLocalDpi xmlns:a14="http://schemas.microsoft.com/office/drawing/2010/main"/>
                </a:ext>
              </a:extLst>
            </a:blip>
            <a:srcRect/>
            <a:stretch/>
          </p:blipFill>
          <p:spPr>
            <a:xfrm>
              <a:off x="452304" y="939162"/>
              <a:ext cx="228582" cy="228582"/>
            </a:xfrm>
            <a:prstGeom prst="roundRect">
              <a:avLst>
                <a:gd name="adj" fmla="val 6217"/>
              </a:avLst>
            </a:prstGeom>
            <a:effectLst>
              <a:outerShdw blurRad="50800" dist="38100" dir="2700000" algn="tl" rotWithShape="0">
                <a:prstClr val="black">
                  <a:alpha val="60000"/>
                </a:prstClr>
              </a:outerShdw>
            </a:effectLst>
          </p:spPr>
        </p:pic>
        <p:pic>
          <p:nvPicPr>
            <p:cNvPr id="23" name="Picture 2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66800" y="957203"/>
              <a:ext cx="228582" cy="225760"/>
            </a:xfrm>
            <a:prstGeom prst="roundRect">
              <a:avLst>
                <a:gd name="adj" fmla="val 6976"/>
              </a:avLst>
            </a:prstGeom>
            <a:effectLst>
              <a:outerShdw blurRad="50800" dist="38100" dir="2700000" algn="tl" rotWithShape="0">
                <a:prstClr val="black">
                  <a:alpha val="60000"/>
                </a:prstClr>
              </a:outerShdw>
            </a:effectLst>
          </p:spPr>
        </p:pic>
        <p:pic>
          <p:nvPicPr>
            <p:cNvPr id="24" name="Picture 2"/>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3000" b="97000" l="1500" r="100000"/>
                      </a14:imgEffect>
                    </a14:imgLayer>
                  </a14:imgProps>
                </a:ext>
                <a:ext uri="{28A0092B-C50C-407E-A947-70E740481C1C}">
                  <a14:useLocalDpi xmlns:a14="http://schemas.microsoft.com/office/drawing/2010/main"/>
                </a:ext>
              </a:extLst>
            </a:blip>
            <a:srcRect/>
            <a:stretch>
              <a:fillRect/>
            </a:stretch>
          </p:blipFill>
          <p:spPr bwMode="auto">
            <a:xfrm>
              <a:off x="81669" y="909495"/>
              <a:ext cx="287916" cy="287916"/>
            </a:xfrm>
            <a:prstGeom prst="rect">
              <a:avLst/>
            </a:prstGeom>
            <a:noFill/>
            <a:ln>
              <a:noFill/>
            </a:ln>
            <a:effectLst>
              <a:outerShdw blurRad="50800" dist="38100" dir="2700000" algn="tl" rotWithShape="0">
                <a:prstClr val="black">
                  <a:alpha val="6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TextBox 24"/>
          <p:cNvSpPr txBox="1"/>
          <p:nvPr/>
        </p:nvSpPr>
        <p:spPr>
          <a:xfrm>
            <a:off x="904875" y="6530884"/>
            <a:ext cx="696024" cy="213585"/>
          </a:xfrm>
          <a:prstGeom prst="rect">
            <a:avLst/>
          </a:prstGeom>
          <a:noFill/>
          <a:ln>
            <a:no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788" b="1" i="0" u="none" strike="noStrike" kern="0" cap="none" spc="0" normalizeH="0" baseline="0" noProof="0">
                <a:ln>
                  <a:solidFill>
                    <a:prstClr val="black">
                      <a:alpha val="35000"/>
                    </a:prstClr>
                  </a:solidFill>
                </a:ln>
                <a:solidFill>
                  <a:prstClr val="white"/>
                </a:solidFill>
                <a:effectLst>
                  <a:outerShdw blurRad="38100" dist="38100" dir="2700000" algn="tl">
                    <a:srgbClr val="000000"/>
                  </a:outerShdw>
                </a:effectLst>
                <a:uLnTx/>
                <a:uFillTx/>
                <a:latin typeface="Franklin Gothic Medium" panose="020B0603020102020204" pitchFamily="34" charset="0"/>
                <a:ea typeface="+mn-ea"/>
                <a:cs typeface="Arial"/>
                <a:sym typeface="Arial"/>
              </a:rPr>
              <a:t>NWS Miami</a:t>
            </a:r>
          </a:p>
        </p:txBody>
      </p:sp>
      <p:sp>
        <p:nvSpPr>
          <p:cNvPr id="27" name="Text Placeholder 11"/>
          <p:cNvSpPr>
            <a:spLocks noGrp="1"/>
          </p:cNvSpPr>
          <p:nvPr>
            <p:ph type="body" sz="quarter" idx="15" hasCustomPrompt="1"/>
          </p:nvPr>
        </p:nvSpPr>
        <p:spPr>
          <a:xfrm>
            <a:off x="340586" y="1405359"/>
            <a:ext cx="3656103" cy="369332"/>
          </a:xfrm>
          <a:prstGeom prst="rect">
            <a:avLst/>
          </a:prstGeom>
          <a:solidFill>
            <a:schemeClr val="accent6">
              <a:lumMod val="50000"/>
            </a:schemeClr>
          </a:solidFill>
        </p:spPr>
        <p:txBody>
          <a:bodyPr wrap="square" lIns="45720" tIns="45720" rIns="45720" bIns="45720" anchor="ctr">
            <a:spAutoFit/>
          </a:bodyPr>
          <a:lstStyle>
            <a:lvl1pPr marL="0" indent="0" algn="ctr">
              <a:buSzPct val="110000"/>
              <a:buFont typeface="Arial" panose="020B0604020202020204" pitchFamily="34" charset="0"/>
              <a:buNone/>
              <a:defRPr sz="18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300038" indent="-170260">
              <a:buFont typeface="Calibri" panose="020F0502020204030204" pitchFamily="34" charset="0"/>
              <a:buChar char="×"/>
              <a:defRPr sz="1500" b="0">
                <a:ln w="3175">
                  <a:solidFill>
                    <a:srgbClr val="000000">
                      <a:alpha val="30000"/>
                    </a:srgbClr>
                  </a:solidFill>
                </a:ln>
                <a:solidFill>
                  <a:srgbClr val="FFFFCC"/>
                </a:solidFill>
                <a:effectLst>
                  <a:outerShdw blurRad="38100" dist="25400" dir="5400000" algn="ctr" rotWithShape="0">
                    <a:schemeClr val="tx1"/>
                  </a:outerShdw>
                </a:effectLst>
                <a:latin typeface="Franklin Gothic Medium Cond" panose="020B0606030402020204" pitchFamily="34" charset="0"/>
              </a:defRPr>
            </a:lvl2pPr>
            <a:lvl3pPr marL="602457" indent="-257175">
              <a:buFont typeface="Franklin Gothic Demi" panose="020B0703020102020204" pitchFamily="34" charset="0"/>
              <a:buChar char="→"/>
              <a:defRPr sz="1200" b="1">
                <a:ln w="3175">
                  <a:solidFill>
                    <a:schemeClr val="tx1">
                      <a:alpha val="40000"/>
                    </a:schemeClr>
                  </a:solidFill>
                </a:ln>
                <a:solidFill>
                  <a:schemeClr val="accent4">
                    <a:lumMod val="60000"/>
                    <a:lumOff val="40000"/>
                  </a:schemeClr>
                </a:solidFill>
                <a:effectLst>
                  <a:outerShdw blurRad="25400" dist="25400" dir="5400000" algn="ctr" rotWithShape="0">
                    <a:schemeClr val="tx1"/>
                  </a:outerShdw>
                </a:effectLst>
                <a:latin typeface="Arial Narrow" panose="020B0606020202030204" pitchFamily="34" charset="0"/>
              </a:defRPr>
            </a:lvl3pPr>
            <a:lvl4pPr marL="1028700" indent="0">
              <a:buNone/>
              <a:defRPr/>
            </a:lvl4pPr>
            <a:lvl5pPr marL="1371600" indent="0">
              <a:buNone/>
              <a:defRPr/>
            </a:lvl5pPr>
          </a:lstStyle>
          <a:p>
            <a:pPr lvl="0"/>
            <a:r>
              <a:rPr lang="en-US"/>
              <a:t>Click to add text or delete</a:t>
            </a:r>
          </a:p>
        </p:txBody>
      </p:sp>
      <p:sp>
        <p:nvSpPr>
          <p:cNvPr id="29" name="Text Placeholder 11"/>
          <p:cNvSpPr>
            <a:spLocks noGrp="1"/>
          </p:cNvSpPr>
          <p:nvPr>
            <p:ph type="body" sz="quarter" idx="16" hasCustomPrompt="1"/>
          </p:nvPr>
        </p:nvSpPr>
        <p:spPr>
          <a:xfrm>
            <a:off x="5105401" y="1405359"/>
            <a:ext cx="3656103" cy="369332"/>
          </a:xfrm>
          <a:prstGeom prst="rect">
            <a:avLst/>
          </a:prstGeom>
          <a:solidFill>
            <a:schemeClr val="accent6">
              <a:lumMod val="50000"/>
            </a:schemeClr>
          </a:solidFill>
        </p:spPr>
        <p:txBody>
          <a:bodyPr wrap="square" lIns="45720" tIns="45720" rIns="45720" bIns="45720" anchor="ctr">
            <a:spAutoFit/>
          </a:bodyPr>
          <a:lstStyle>
            <a:lvl1pPr marL="0" indent="0" algn="ctr">
              <a:buSzPct val="110000"/>
              <a:buFont typeface="Arial" panose="020B0604020202020204" pitchFamily="34" charset="0"/>
              <a:buNone/>
              <a:defRPr sz="1800" b="0" i="0" baseline="0">
                <a:ln>
                  <a:noFill/>
                </a:ln>
                <a:solidFill>
                  <a:schemeClr val="bg1"/>
                </a:solidFill>
                <a:effectLst>
                  <a:outerShdw blurRad="38100" dist="38100" dir="2700000" algn="tl">
                    <a:srgbClr val="000000"/>
                  </a:outerShdw>
                </a:effectLst>
                <a:latin typeface="Franklin Gothic Medium" panose="020B0603020102020204" pitchFamily="34" charset="0"/>
              </a:defRPr>
            </a:lvl1pPr>
            <a:lvl2pPr marL="300038" indent="-170260">
              <a:buFont typeface="Calibri" panose="020F0502020204030204" pitchFamily="34" charset="0"/>
              <a:buChar char="×"/>
              <a:defRPr sz="1500" b="0">
                <a:ln w="3175">
                  <a:solidFill>
                    <a:srgbClr val="000000">
                      <a:alpha val="30000"/>
                    </a:srgbClr>
                  </a:solidFill>
                </a:ln>
                <a:solidFill>
                  <a:srgbClr val="FFFFCC"/>
                </a:solidFill>
                <a:effectLst>
                  <a:outerShdw blurRad="38100" dist="25400" dir="5400000" algn="ctr" rotWithShape="0">
                    <a:schemeClr val="tx1"/>
                  </a:outerShdw>
                </a:effectLst>
                <a:latin typeface="Franklin Gothic Medium Cond" panose="020B0606030402020204" pitchFamily="34" charset="0"/>
              </a:defRPr>
            </a:lvl2pPr>
            <a:lvl3pPr marL="602457" indent="-257175">
              <a:buFont typeface="Franklin Gothic Demi" panose="020B0703020102020204" pitchFamily="34" charset="0"/>
              <a:buChar char="→"/>
              <a:defRPr sz="1200" b="1">
                <a:ln w="3175">
                  <a:solidFill>
                    <a:schemeClr val="tx1">
                      <a:alpha val="40000"/>
                    </a:schemeClr>
                  </a:solidFill>
                </a:ln>
                <a:solidFill>
                  <a:schemeClr val="accent4">
                    <a:lumMod val="60000"/>
                    <a:lumOff val="40000"/>
                  </a:schemeClr>
                </a:solidFill>
                <a:effectLst>
                  <a:outerShdw blurRad="25400" dist="25400" dir="5400000" algn="ctr" rotWithShape="0">
                    <a:schemeClr val="tx1"/>
                  </a:outerShdw>
                </a:effectLst>
                <a:latin typeface="Arial Narrow" panose="020B0606020202030204" pitchFamily="34" charset="0"/>
              </a:defRPr>
            </a:lvl3pPr>
            <a:lvl4pPr marL="1028700" indent="0">
              <a:buNone/>
              <a:defRPr/>
            </a:lvl4pPr>
            <a:lvl5pPr marL="1371600" indent="0">
              <a:buNone/>
              <a:defRPr/>
            </a:lvl5pPr>
          </a:lstStyle>
          <a:p>
            <a:pPr lvl="0"/>
            <a:r>
              <a:rPr lang="en-US"/>
              <a:t>Click to add text or delete</a:t>
            </a:r>
          </a:p>
        </p:txBody>
      </p:sp>
      <p:cxnSp>
        <p:nvCxnSpPr>
          <p:cNvPr id="6" name="Straight Connector 5"/>
          <p:cNvCxnSpPr/>
          <p:nvPr/>
        </p:nvCxnSpPr>
        <p:spPr>
          <a:xfrm>
            <a:off x="4567237" y="1313027"/>
            <a:ext cx="0" cy="4859175"/>
          </a:xfrm>
          <a:prstGeom prst="line">
            <a:avLst/>
          </a:prstGeom>
          <a:ln>
            <a:solidFill>
              <a:schemeClr val="accent4">
                <a:lumMod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30" name="Content Placeholder 8"/>
          <p:cNvSpPr>
            <a:spLocks noGrp="1"/>
          </p:cNvSpPr>
          <p:nvPr>
            <p:ph sz="quarter" idx="17"/>
          </p:nvPr>
        </p:nvSpPr>
        <p:spPr>
          <a:xfrm>
            <a:off x="340586" y="1981200"/>
            <a:ext cx="3656103" cy="4191000"/>
          </a:xfrm>
          <a:prstGeom prst="rect">
            <a:avLst/>
          </a:prstGeom>
          <a:solidFill>
            <a:schemeClr val="accent1">
              <a:alpha val="90000"/>
            </a:schemeClr>
          </a:solidFill>
        </p:spPr>
        <p:txBody>
          <a:bodyPr/>
          <a:lstStyle>
            <a:lvl1pPr marL="129779" indent="-129779">
              <a:defRPr sz="1500">
                <a:ln w="3175">
                  <a:solidFill>
                    <a:schemeClr val="tx1">
                      <a:alpha val="50000"/>
                    </a:schemeClr>
                  </a:solidFill>
                </a:ln>
                <a:solidFill>
                  <a:schemeClr val="bg1"/>
                </a:solidFill>
                <a:effectLst>
                  <a:outerShdw blurRad="25400" dist="25400" dir="5400000" algn="ctr" rotWithShape="0">
                    <a:schemeClr val="tx1"/>
                  </a:outerShdw>
                </a:effectLst>
                <a:latin typeface="+mj-lt"/>
              </a:defRPr>
            </a:lvl1pPr>
            <a:lvl2pPr marL="254794" indent="-125016">
              <a:buSzPct val="105000"/>
              <a:buFont typeface="Franklin Gothic Medium" panose="020B0603020102020204" pitchFamily="34" charset="0"/>
              <a:buChar char="×"/>
              <a:defRPr sz="1350">
                <a:ln w="3175">
                  <a:solidFill>
                    <a:schemeClr val="tx1">
                      <a:alpha val="50000"/>
                    </a:schemeClr>
                  </a:solidFill>
                </a:ln>
                <a:solidFill>
                  <a:srgbClr val="FFFF66"/>
                </a:solidFill>
                <a:effectLst>
                  <a:outerShdw blurRad="25400" dist="25400" dir="5400000" algn="ctr" rotWithShape="0">
                    <a:schemeClr val="tx1"/>
                  </a:outerShdw>
                </a:effectLst>
                <a:latin typeface="Franklin Gothic Medium Cond" panose="020B0606030402020204" pitchFamily="34" charset="0"/>
              </a:defRPr>
            </a:lvl2pPr>
            <a:lvl3pPr>
              <a:defRPr sz="1200">
                <a:ln w="3175">
                  <a:solidFill>
                    <a:schemeClr val="tx1">
                      <a:alpha val="50000"/>
                    </a:schemeClr>
                  </a:solidFill>
                </a:ln>
                <a:solidFill>
                  <a:schemeClr val="bg1"/>
                </a:solidFill>
                <a:effectLst>
                  <a:outerShdw blurRad="25400" dist="25400" dir="5400000" algn="ctr" rotWithShape="0">
                    <a:schemeClr val="tx1"/>
                  </a:outerShdw>
                </a:effectLst>
                <a:latin typeface="+mj-lt"/>
              </a:defRPr>
            </a:lvl3pPr>
            <a:lvl4pPr>
              <a:defRPr sz="1050">
                <a:ln w="3175">
                  <a:solidFill>
                    <a:schemeClr val="tx1">
                      <a:alpha val="50000"/>
                    </a:schemeClr>
                  </a:solidFill>
                </a:ln>
                <a:solidFill>
                  <a:schemeClr val="bg1"/>
                </a:solidFill>
                <a:effectLst>
                  <a:outerShdw blurRad="25400" dist="25400" dir="5400000" algn="ctr" rotWithShape="0">
                    <a:schemeClr val="tx1"/>
                  </a:outerShdw>
                </a:effectLst>
                <a:latin typeface="+mj-lt"/>
              </a:defRPr>
            </a:lvl4pPr>
            <a:lvl5pPr>
              <a:defRPr sz="1050">
                <a:ln w="3175">
                  <a:solidFill>
                    <a:schemeClr val="tx1">
                      <a:alpha val="50000"/>
                    </a:schemeClr>
                  </a:solidFill>
                </a:ln>
                <a:solidFill>
                  <a:schemeClr val="bg1"/>
                </a:solidFill>
                <a:effectLst>
                  <a:outerShdw blurRad="25400" dist="25400" dir="5400000" algn="ctr" rotWithShape="0">
                    <a:schemeClr val="tx1"/>
                  </a:outerShdw>
                </a:effectLst>
                <a:latin typeface="+mj-lt"/>
              </a:defRPr>
            </a:lvl5pPr>
          </a:lstStyle>
          <a:p>
            <a:pPr lvl="0"/>
            <a:r>
              <a:rPr lang="en-US"/>
              <a:t>Click to edit Master text styles</a:t>
            </a:r>
          </a:p>
          <a:p>
            <a:pPr lvl="1"/>
            <a:r>
              <a:rPr lang="en-US"/>
              <a:t>Second level</a:t>
            </a:r>
          </a:p>
        </p:txBody>
      </p:sp>
      <p:sp>
        <p:nvSpPr>
          <p:cNvPr id="31" name="Content Placeholder 8"/>
          <p:cNvSpPr>
            <a:spLocks noGrp="1"/>
          </p:cNvSpPr>
          <p:nvPr>
            <p:ph sz="quarter" idx="18"/>
          </p:nvPr>
        </p:nvSpPr>
        <p:spPr>
          <a:xfrm>
            <a:off x="5105400" y="1981200"/>
            <a:ext cx="3656103" cy="4191000"/>
          </a:xfrm>
          <a:prstGeom prst="rect">
            <a:avLst/>
          </a:prstGeom>
          <a:solidFill>
            <a:schemeClr val="accent1">
              <a:alpha val="90000"/>
            </a:schemeClr>
          </a:solidFill>
        </p:spPr>
        <p:txBody>
          <a:bodyPr/>
          <a:lstStyle>
            <a:lvl1pPr marL="129779" indent="-129779">
              <a:defRPr sz="1500">
                <a:ln w="3175">
                  <a:solidFill>
                    <a:schemeClr val="tx1">
                      <a:alpha val="50000"/>
                    </a:schemeClr>
                  </a:solidFill>
                </a:ln>
                <a:solidFill>
                  <a:schemeClr val="bg1"/>
                </a:solidFill>
                <a:effectLst>
                  <a:outerShdw blurRad="25400" dist="25400" dir="5400000" algn="ctr" rotWithShape="0">
                    <a:schemeClr val="tx1"/>
                  </a:outerShdw>
                </a:effectLst>
                <a:latin typeface="+mj-lt"/>
              </a:defRPr>
            </a:lvl1pPr>
            <a:lvl2pPr marL="254794" indent="-125016">
              <a:buSzPct val="105000"/>
              <a:buFont typeface="Franklin Gothic Medium" panose="020B0603020102020204" pitchFamily="34" charset="0"/>
              <a:buChar char="×"/>
              <a:defRPr sz="1350">
                <a:ln w="3175">
                  <a:solidFill>
                    <a:schemeClr val="tx1">
                      <a:alpha val="50000"/>
                    </a:schemeClr>
                  </a:solidFill>
                </a:ln>
                <a:solidFill>
                  <a:srgbClr val="FFFF66"/>
                </a:solidFill>
                <a:effectLst>
                  <a:outerShdw blurRad="25400" dist="25400" dir="5400000" algn="ctr" rotWithShape="0">
                    <a:schemeClr val="tx1"/>
                  </a:outerShdw>
                </a:effectLst>
                <a:latin typeface="Franklin Gothic Medium Cond" panose="020B0606030402020204" pitchFamily="34" charset="0"/>
              </a:defRPr>
            </a:lvl2pPr>
            <a:lvl3pPr>
              <a:defRPr sz="1200">
                <a:ln w="3175">
                  <a:solidFill>
                    <a:schemeClr val="tx1">
                      <a:alpha val="50000"/>
                    </a:schemeClr>
                  </a:solidFill>
                </a:ln>
                <a:solidFill>
                  <a:schemeClr val="bg1"/>
                </a:solidFill>
                <a:effectLst>
                  <a:outerShdw blurRad="25400" dist="25400" dir="5400000" algn="ctr" rotWithShape="0">
                    <a:schemeClr val="tx1"/>
                  </a:outerShdw>
                </a:effectLst>
                <a:latin typeface="+mj-lt"/>
              </a:defRPr>
            </a:lvl3pPr>
            <a:lvl4pPr>
              <a:defRPr sz="1050">
                <a:ln w="3175">
                  <a:solidFill>
                    <a:schemeClr val="tx1">
                      <a:alpha val="50000"/>
                    </a:schemeClr>
                  </a:solidFill>
                </a:ln>
                <a:solidFill>
                  <a:schemeClr val="bg1"/>
                </a:solidFill>
                <a:effectLst>
                  <a:outerShdw blurRad="25400" dist="25400" dir="5400000" algn="ctr" rotWithShape="0">
                    <a:schemeClr val="tx1"/>
                  </a:outerShdw>
                </a:effectLst>
                <a:latin typeface="+mj-lt"/>
              </a:defRPr>
            </a:lvl4pPr>
            <a:lvl5pPr>
              <a:defRPr sz="1050">
                <a:ln w="3175">
                  <a:solidFill>
                    <a:schemeClr val="tx1">
                      <a:alpha val="50000"/>
                    </a:schemeClr>
                  </a:solidFill>
                </a:ln>
                <a:solidFill>
                  <a:schemeClr val="bg1"/>
                </a:solidFill>
                <a:effectLst>
                  <a:outerShdw blurRad="25400" dist="25400" dir="5400000" algn="ctr" rotWithShape="0">
                    <a:schemeClr val="tx1"/>
                  </a:outerShdw>
                </a:effectLst>
                <a:latin typeface="+mj-lt"/>
              </a:defRPr>
            </a:lvl5pPr>
          </a:lstStyle>
          <a:p>
            <a:pPr lvl="0"/>
            <a:r>
              <a:rPr lang="en-US"/>
              <a:t>Click to edit Master text styles</a:t>
            </a:r>
          </a:p>
          <a:p>
            <a:pPr lvl="1"/>
            <a:r>
              <a:rPr lang="en-US"/>
              <a:t>Second level</a:t>
            </a:r>
          </a:p>
        </p:txBody>
      </p:sp>
      <p:sp>
        <p:nvSpPr>
          <p:cNvPr id="26" name="Title 4"/>
          <p:cNvSpPr>
            <a:spLocks noGrp="1"/>
          </p:cNvSpPr>
          <p:nvPr>
            <p:ph type="title"/>
          </p:nvPr>
        </p:nvSpPr>
        <p:spPr>
          <a:xfrm>
            <a:off x="914395" y="98945"/>
            <a:ext cx="8128639" cy="523813"/>
          </a:xfrm>
          <a:prstGeom prst="rect">
            <a:avLst/>
          </a:prstGeom>
        </p:spPr>
        <p:txBody>
          <a:bodyPr rIns="45720" anchor="ctr">
            <a:normAutofit/>
          </a:bodyPr>
          <a:lstStyle>
            <a:lvl1pPr algn="l">
              <a:defRPr sz="2400" b="1">
                <a:ln w="3175">
                  <a:solidFill>
                    <a:schemeClr val="tx1">
                      <a:alpha val="60000"/>
                    </a:schemeClr>
                  </a:solidFill>
                </a:ln>
                <a:solidFill>
                  <a:schemeClr val="bg1"/>
                </a:solidFill>
                <a:effectLst>
                  <a:outerShdw blurRad="50800" dist="25400" dir="5400000" algn="ctr" rotWithShape="0">
                    <a:schemeClr val="tx1"/>
                  </a:outerShdw>
                </a:effectLst>
              </a:defRPr>
            </a:lvl1pPr>
          </a:lstStyle>
          <a:p>
            <a:r>
              <a:rPr lang="en-US"/>
              <a:t>Click to edit Master title style</a:t>
            </a:r>
          </a:p>
        </p:txBody>
      </p:sp>
      <p:sp>
        <p:nvSpPr>
          <p:cNvPr id="32" name="SubtitleBar_Background"/>
          <p:cNvSpPr/>
          <p:nvPr/>
        </p:nvSpPr>
        <p:spPr>
          <a:xfrm>
            <a:off x="914396" y="640080"/>
            <a:ext cx="8138163" cy="320040"/>
          </a:xfrm>
          <a:prstGeom prst="rect">
            <a:avLst/>
          </a:prstGeom>
          <a:solidFill>
            <a:schemeClr val="accent1">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53" tIns="12859"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8064A2">
                  <a:lumMod val="50000"/>
                </a:srgbClr>
              </a:solidFill>
              <a:effectLst/>
              <a:uLnTx/>
              <a:uFillTx/>
              <a:latin typeface="Franklin Gothic Medium"/>
              <a:ea typeface="+mn-ea"/>
              <a:cs typeface="+mn-cs"/>
              <a:sym typeface="Arial"/>
            </a:endParaRPr>
          </a:p>
        </p:txBody>
      </p:sp>
      <p:sp>
        <p:nvSpPr>
          <p:cNvPr id="33" name="SubtitleText"/>
          <p:cNvSpPr>
            <a:spLocks noGrp="1"/>
          </p:cNvSpPr>
          <p:nvPr>
            <p:ph type="body" sz="quarter" idx="13" hasCustomPrompt="1"/>
          </p:nvPr>
        </p:nvSpPr>
        <p:spPr>
          <a:xfrm>
            <a:off x="914399" y="647736"/>
            <a:ext cx="8128638" cy="304728"/>
          </a:xfrm>
          <a:prstGeom prst="rect">
            <a:avLst/>
          </a:prstGeom>
        </p:spPr>
        <p:txBody>
          <a:bodyPr lIns="91440" bIns="45720" anchor="ctr">
            <a:normAutofit/>
          </a:bodyPr>
          <a:lstStyle>
            <a:lvl1pPr marL="0" indent="0">
              <a:buNone/>
              <a:defRPr sz="1350" b="1">
                <a:ln>
                  <a:solidFill>
                    <a:schemeClr val="tx2">
                      <a:lumMod val="75000"/>
                      <a:alpha val="20000"/>
                    </a:schemeClr>
                  </a:solidFill>
                </a:ln>
                <a:solidFill>
                  <a:schemeClr val="bg1"/>
                </a:solidFill>
                <a:effectLst>
                  <a:glow rad="12700">
                    <a:schemeClr val="tx1">
                      <a:alpha val="40000"/>
                    </a:schemeClr>
                  </a:glow>
                  <a:outerShdw blurRad="38100" dist="38100" dir="2700000" algn="tl">
                    <a:srgbClr val="000000">
                      <a:alpha val="70000"/>
                    </a:srgbClr>
                  </a:outerShdw>
                </a:effectLst>
                <a:latin typeface="Franklin Gothic Medium" panose="020B0603020102020204" pitchFamily="34" charset="0"/>
              </a:defRPr>
            </a:lvl1pPr>
            <a:lvl2pPr marL="257175" indent="0">
              <a:buNone/>
              <a:defRPr b="1">
                <a:solidFill>
                  <a:schemeClr val="bg1"/>
                </a:solidFill>
                <a:effectLst>
                  <a:outerShdw blurRad="38100" dist="38100" dir="2700000" algn="tl">
                    <a:srgbClr val="000000">
                      <a:alpha val="43137"/>
                    </a:srgbClr>
                  </a:outerShdw>
                </a:effectLst>
              </a:defRPr>
            </a:lvl2pPr>
            <a:lvl3pPr marL="514350" indent="0">
              <a:buNone/>
              <a:defRPr b="1">
                <a:solidFill>
                  <a:schemeClr val="bg1"/>
                </a:solidFill>
                <a:effectLst>
                  <a:outerShdw blurRad="38100" dist="38100" dir="2700000" algn="tl">
                    <a:srgbClr val="000000">
                      <a:alpha val="43137"/>
                    </a:srgbClr>
                  </a:outerShdw>
                </a:effectLst>
              </a:defRPr>
            </a:lvl3pPr>
            <a:lvl4pPr marL="771525" indent="0">
              <a:buNone/>
              <a:defRPr b="1">
                <a:solidFill>
                  <a:schemeClr val="bg1"/>
                </a:solidFill>
                <a:effectLst>
                  <a:outerShdw blurRad="38100" dist="38100" dir="2700000" algn="tl">
                    <a:srgbClr val="000000">
                      <a:alpha val="43137"/>
                    </a:srgbClr>
                  </a:outerShdw>
                </a:effectLst>
              </a:defRPr>
            </a:lvl4pPr>
            <a:lvl5pPr marL="1028700" indent="0">
              <a:buNone/>
              <a:defRPr b="1">
                <a:solidFill>
                  <a:schemeClr val="bg1"/>
                </a:solidFill>
                <a:effectLst>
                  <a:outerShdw blurRad="38100" dist="38100" dir="2700000" algn="tl">
                    <a:srgbClr val="000000">
                      <a:alpha val="43137"/>
                    </a:srgbClr>
                  </a:outerShdw>
                </a:effectLst>
              </a:defRPr>
            </a:lvl5pPr>
          </a:lstStyle>
          <a:p>
            <a:pPr lvl="0"/>
            <a:r>
              <a:rPr lang="en-US" err="1"/>
              <a:t>Subheadline</a:t>
            </a:r>
            <a:endParaRPr lang="en-US"/>
          </a:p>
        </p:txBody>
      </p:sp>
    </p:spTree>
    <p:extLst>
      <p:ext uri="{BB962C8B-B14F-4D97-AF65-F5344CB8AC3E}">
        <p14:creationId xmlns:p14="http://schemas.microsoft.com/office/powerpoint/2010/main" val="3882871320"/>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76"/>
        <p:cNvGrpSpPr/>
        <p:nvPr/>
      </p:nvGrpSpPr>
      <p:grpSpPr>
        <a:xfrm>
          <a:off x="0" y="0"/>
          <a:ext cx="0" cy="0"/>
          <a:chOff x="0" y="0"/>
          <a:chExt cx="0" cy="0"/>
        </a:xfrm>
      </p:grpSpPr>
      <p:sp>
        <p:nvSpPr>
          <p:cNvPr id="77" name="Google Shape;77;p14"/>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9274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0"/>
        <p:cNvGrpSpPr/>
        <p:nvPr/>
      </p:nvGrpSpPr>
      <p:grpSpPr>
        <a:xfrm>
          <a:off x="0" y="0"/>
          <a:ext cx="0" cy="0"/>
          <a:chOff x="0" y="0"/>
          <a:chExt cx="0" cy="0"/>
        </a:xfrm>
      </p:grpSpPr>
      <p:sp>
        <p:nvSpPr>
          <p:cNvPr id="81" name="Google Shape;81;p15"/>
          <p:cNvSpPr txBox="1">
            <a:spLocks noGrp="1"/>
          </p:cNvSpPr>
          <p:nvPr>
            <p:ph type="ctrTitle"/>
          </p:nvPr>
        </p:nvSpPr>
        <p:spPr>
          <a:xfrm>
            <a:off x="1265300" y="907162"/>
            <a:ext cx="6613398"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5"/>
          <p:cNvSpPr txBox="1">
            <a:spLocks noGrp="1"/>
          </p:cNvSpPr>
          <p:nvPr>
            <p:ph type="subTitle" idx="1"/>
          </p:nvPr>
        </p:nvSpPr>
        <p:spPr>
          <a:xfrm>
            <a:off x="1371600" y="3840481"/>
            <a:ext cx="6400800" cy="55399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5"/>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5"/>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97356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6"/>
          <p:cNvSpPr txBox="1">
            <a:spLocks noGrp="1"/>
          </p:cNvSpPr>
          <p:nvPr>
            <p:ph type="body" idx="1"/>
          </p:nvPr>
        </p:nvSpPr>
        <p:spPr>
          <a:xfrm>
            <a:off x="434442" y="2007869"/>
            <a:ext cx="8201025"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3600" b="1" i="0">
                <a:solidFill>
                  <a:schemeClr val="lt1"/>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16"/>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6"/>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6"/>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7670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7"/>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7"/>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1880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8"/>
          <p:cNvSpPr txBox="1">
            <a:spLocks noGrp="1"/>
          </p:cNvSpPr>
          <p:nvPr>
            <p:ph type="body" idx="1"/>
          </p:nvPr>
        </p:nvSpPr>
        <p:spPr>
          <a:xfrm>
            <a:off x="457200" y="1577340"/>
            <a:ext cx="3977640"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0" name="Google Shape;100;p18"/>
          <p:cNvSpPr txBox="1">
            <a:spLocks noGrp="1"/>
          </p:cNvSpPr>
          <p:nvPr>
            <p:ph type="body" idx="2"/>
          </p:nvPr>
        </p:nvSpPr>
        <p:spPr>
          <a:xfrm>
            <a:off x="4709160" y="1577340"/>
            <a:ext cx="3977640" cy="553998"/>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8"/>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8"/>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26455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27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39664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978148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6011663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rgbClr val="61626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446747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9271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p:nvSpPr>
        <p:spPr>
          <a:xfrm>
            <a:off x="437550" y="-77866"/>
            <a:ext cx="2428234" cy="6980991"/>
          </a:xfrm>
          <a:prstGeom prst="rect">
            <a:avLst/>
          </a:prstGeom>
          <a:solidFill>
            <a:srgbClr val="00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2865784" y="2082067"/>
            <a:ext cx="6102621" cy="1470025"/>
          </a:xfrm>
        </p:spPr>
        <p:txBody>
          <a:bodyPr>
            <a:normAutofit/>
          </a:bodyPr>
          <a:lstStyle>
            <a:lvl1pPr algn="l">
              <a:defRPr sz="4000">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2865783" y="3814994"/>
            <a:ext cx="6089370" cy="720793"/>
          </a:xfrm>
        </p:spPr>
        <p:txBody>
          <a:bodyPr>
            <a:normAutofit/>
          </a:bodyPr>
          <a:lstStyle>
            <a:lvl1pPr marL="0" indent="0" algn="l">
              <a:buNone/>
              <a:defRPr sz="3000" b="1" baseline="0">
                <a:solidFill>
                  <a:schemeClr val="tx2">
                    <a:lumMod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By: Name and tittle of presenter</a:t>
            </a:r>
          </a:p>
        </p:txBody>
      </p:sp>
      <p:cxnSp>
        <p:nvCxnSpPr>
          <p:cNvPr id="7" name="Straight Connector 6"/>
          <p:cNvCxnSpPr/>
          <p:nvPr/>
        </p:nvCxnSpPr>
        <p:spPr>
          <a:xfrm flipV="1">
            <a:off x="2868819" y="-122992"/>
            <a:ext cx="0" cy="7089913"/>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413" y="2291423"/>
            <a:ext cx="2871504" cy="2242411"/>
          </a:xfrm>
          <a:prstGeom prst="rect">
            <a:avLst/>
          </a:prstGeom>
        </p:spPr>
      </p:pic>
    </p:spTree>
    <p:extLst>
      <p:ext uri="{BB962C8B-B14F-4D97-AF65-F5344CB8AC3E}">
        <p14:creationId xmlns:p14="http://schemas.microsoft.com/office/powerpoint/2010/main" val="2958738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1966203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0073354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467058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9027748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3615564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64155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4834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2.xml"/><Relationship Id="rId7"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4.png"/><Relationship Id="rId5" Type="http://schemas.openxmlformats.org/officeDocument/2006/relationships/slideLayout" Target="../slideLayouts/slideLayout84.xml"/><Relationship Id="rId10" Type="http://schemas.openxmlformats.org/officeDocument/2006/relationships/image" Target="../media/image13.png"/><Relationship Id="rId4" Type="http://schemas.openxmlformats.org/officeDocument/2006/relationships/slideLayout" Target="../slideLayouts/slideLayout83.xml"/><Relationship Id="rId9"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5.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9.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4.xml"/><Relationship Id="rId7" Type="http://schemas.openxmlformats.org/officeDocument/2006/relationships/image" Target="../media/image13.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4.png"/><Relationship Id="rId5" Type="http://schemas.openxmlformats.org/officeDocument/2006/relationships/slideLayout" Target="../slideLayouts/slideLayout39.xml"/><Relationship Id="rId10" Type="http://schemas.openxmlformats.org/officeDocument/2006/relationships/image" Target="../media/image13.png"/><Relationship Id="rId4" Type="http://schemas.openxmlformats.org/officeDocument/2006/relationships/slideLayout" Target="../slideLayouts/slideLayout38.xml"/><Relationship Id="rId9"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3.xml"/><Relationship Id="rId7" Type="http://schemas.openxmlformats.org/officeDocument/2006/relationships/image" Target="../media/image1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6.xml"/><Relationship Id="rId5" Type="http://schemas.openxmlformats.org/officeDocument/2006/relationships/slideLayout" Target="../slideLayouts/slideLayout45.xml"/><Relationship Id="rId10" Type="http://schemas.openxmlformats.org/officeDocument/2006/relationships/image" Target="../media/image14.png"/><Relationship Id="rId4" Type="http://schemas.openxmlformats.org/officeDocument/2006/relationships/slideLayout" Target="../slideLayouts/slideLayout44.xml"/><Relationship Id="rId9"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9.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9.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1" y="660402"/>
            <a:ext cx="4383618" cy="2277533"/>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87682760"/>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Lst>
  <p:hf sldNum="0" hdr="0" ftr="0" dt="0"/>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2" indent="-192882" algn="l" defTabSz="514350" rtl="0" eaLnBrk="1" latinLnBrk="0" hangingPunct="1">
        <a:spcBef>
          <a:spcPct val="20000"/>
        </a:spcBef>
        <a:buFont typeface="Arial" pitchFamily="34" charset="0"/>
        <a:buChar char="•"/>
        <a:defRPr sz="1800" kern="1200">
          <a:ln w="3175">
            <a:solidFill>
              <a:schemeClr val="tx1">
                <a:alpha val="30000"/>
              </a:schemeClr>
            </a:solidFill>
          </a:ln>
          <a:solidFill>
            <a:schemeClr val="bg1"/>
          </a:solidFill>
          <a:effectLst>
            <a:outerShdw blurRad="25400" dist="25400" dir="5400000" algn="ctr" rotWithShape="0">
              <a:schemeClr val="tx1"/>
            </a:outerShdw>
          </a:effectLst>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ln w="3175">
            <a:solidFill>
              <a:schemeClr val="tx1">
                <a:alpha val="30000"/>
              </a:schemeClr>
            </a:solidFill>
          </a:ln>
          <a:solidFill>
            <a:schemeClr val="bg1"/>
          </a:solidFill>
          <a:effectLst>
            <a:outerShdw blurRad="25400" dist="25400" dir="5400000" algn="ctr" rotWithShape="0">
              <a:schemeClr val="tx1"/>
            </a:outerShdw>
          </a:effectLst>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6858000"/>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13"/>
          <p:cNvSpPr/>
          <p:nvPr/>
        </p:nvSpPr>
        <p:spPr>
          <a:xfrm>
            <a:off x="763" y="6154674"/>
            <a:ext cx="9143365" cy="703580"/>
          </a:xfrm>
          <a:custGeom>
            <a:avLst/>
            <a:gdLst/>
            <a:ahLst/>
            <a:cxnLst/>
            <a:rect l="l" t="t" r="r" b="b"/>
            <a:pathLst>
              <a:path w="9143365" h="703579" extrusionOk="0">
                <a:moveTo>
                  <a:pt x="9143238" y="0"/>
                </a:moveTo>
                <a:lnTo>
                  <a:pt x="0" y="0"/>
                </a:lnTo>
                <a:lnTo>
                  <a:pt x="0" y="703324"/>
                </a:lnTo>
              </a:path>
            </a:pathLst>
          </a:custGeom>
          <a:noFill/>
          <a:ln w="25900" cap="flat" cmpd="sng">
            <a:solidFill>
              <a:srgbClr val="00357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13"/>
          <p:cNvSpPr/>
          <p:nvPr/>
        </p:nvSpPr>
        <p:spPr>
          <a:xfrm>
            <a:off x="762" y="6154674"/>
            <a:ext cx="9143365" cy="703580"/>
          </a:xfrm>
          <a:custGeom>
            <a:avLst/>
            <a:gdLst/>
            <a:ahLst/>
            <a:cxnLst/>
            <a:rect l="l" t="t" r="r" b="b"/>
            <a:pathLst>
              <a:path w="9143365" h="703579" extrusionOk="0">
                <a:moveTo>
                  <a:pt x="9143238" y="703324"/>
                </a:moveTo>
                <a:lnTo>
                  <a:pt x="9143238" y="0"/>
                </a:lnTo>
                <a:lnTo>
                  <a:pt x="0" y="0"/>
                </a:lnTo>
                <a:lnTo>
                  <a:pt x="0" y="703324"/>
                </a:lnTo>
                <a:lnTo>
                  <a:pt x="9143238" y="703324"/>
                </a:lnTo>
                <a:close/>
              </a:path>
            </a:pathLst>
          </a:custGeom>
          <a:solidFill>
            <a:srgbClr val="002F6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13"/>
          <p:cNvSpPr/>
          <p:nvPr/>
        </p:nvSpPr>
        <p:spPr>
          <a:xfrm>
            <a:off x="0" y="6135623"/>
            <a:ext cx="9144000" cy="38100"/>
          </a:xfrm>
          <a:custGeom>
            <a:avLst/>
            <a:gdLst/>
            <a:ahLst/>
            <a:cxnLst/>
            <a:rect l="l" t="t" r="r" b="b"/>
            <a:pathLst>
              <a:path w="9144000" h="38100" extrusionOk="0">
                <a:moveTo>
                  <a:pt x="0" y="0"/>
                </a:moveTo>
                <a:lnTo>
                  <a:pt x="0" y="38099"/>
                </a:lnTo>
                <a:lnTo>
                  <a:pt x="9143999" y="38099"/>
                </a:lnTo>
                <a:lnTo>
                  <a:pt x="9143999" y="0"/>
                </a:lnTo>
                <a:lnTo>
                  <a:pt x="0" y="0"/>
                </a:lnTo>
                <a:close/>
              </a:path>
            </a:pathLst>
          </a:custGeom>
          <a:solidFill>
            <a:srgbClr val="C59F0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13"/>
          <p:cNvSpPr/>
          <p:nvPr/>
        </p:nvSpPr>
        <p:spPr>
          <a:xfrm>
            <a:off x="1" y="278917"/>
            <a:ext cx="312483" cy="711683"/>
          </a:xfrm>
          <a:prstGeom prst="rect">
            <a:avLst/>
          </a:pr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 name="Google Shape;56;p13"/>
          <p:cNvSpPr/>
          <p:nvPr/>
        </p:nvSpPr>
        <p:spPr>
          <a:xfrm>
            <a:off x="0" y="304799"/>
            <a:ext cx="236220" cy="609600"/>
          </a:xfrm>
          <a:custGeom>
            <a:avLst/>
            <a:gdLst/>
            <a:ahLst/>
            <a:cxnLst/>
            <a:rect l="l" t="t" r="r" b="b"/>
            <a:pathLst>
              <a:path w="236220" h="609600" extrusionOk="0">
                <a:moveTo>
                  <a:pt x="236220" y="302641"/>
                </a:moveTo>
                <a:lnTo>
                  <a:pt x="121920" y="0"/>
                </a:lnTo>
                <a:lnTo>
                  <a:pt x="0" y="0"/>
                </a:lnTo>
                <a:lnTo>
                  <a:pt x="0" y="609600"/>
                </a:lnTo>
                <a:lnTo>
                  <a:pt x="121920" y="609600"/>
                </a:lnTo>
                <a:lnTo>
                  <a:pt x="236220" y="302641"/>
                </a:lnTo>
                <a:close/>
              </a:path>
            </a:pathLst>
          </a:custGeom>
          <a:solidFill>
            <a:srgbClr val="00357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57;p13"/>
          <p:cNvSpPr/>
          <p:nvPr/>
        </p:nvSpPr>
        <p:spPr>
          <a:xfrm>
            <a:off x="7132407" y="6268353"/>
            <a:ext cx="16510" cy="503555"/>
          </a:xfrm>
          <a:custGeom>
            <a:avLst/>
            <a:gdLst/>
            <a:ahLst/>
            <a:cxnLst/>
            <a:rect l="l" t="t" r="r" b="b"/>
            <a:pathLst>
              <a:path w="16509" h="503554" extrusionOk="0">
                <a:moveTo>
                  <a:pt x="16161" y="0"/>
                </a:moveTo>
                <a:lnTo>
                  <a:pt x="0" y="0"/>
                </a:lnTo>
                <a:lnTo>
                  <a:pt x="0" y="503552"/>
                </a:lnTo>
                <a:lnTo>
                  <a:pt x="16162" y="503552"/>
                </a:lnTo>
                <a:lnTo>
                  <a:pt x="16161"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13"/>
          <p:cNvSpPr/>
          <p:nvPr/>
        </p:nvSpPr>
        <p:spPr>
          <a:xfrm>
            <a:off x="5937720" y="6268098"/>
            <a:ext cx="402590" cy="504825"/>
          </a:xfrm>
          <a:custGeom>
            <a:avLst/>
            <a:gdLst/>
            <a:ahLst/>
            <a:cxnLst/>
            <a:rect l="l" t="t" r="r" b="b"/>
            <a:pathLst>
              <a:path w="402589" h="504825" extrusionOk="0">
                <a:moveTo>
                  <a:pt x="401993" y="0"/>
                </a:moveTo>
                <a:lnTo>
                  <a:pt x="0" y="0"/>
                </a:lnTo>
                <a:lnTo>
                  <a:pt x="0" y="16484"/>
                </a:lnTo>
                <a:lnTo>
                  <a:pt x="0" y="120446"/>
                </a:lnTo>
                <a:lnTo>
                  <a:pt x="0" y="136931"/>
                </a:lnTo>
                <a:lnTo>
                  <a:pt x="35026" y="136931"/>
                </a:lnTo>
                <a:lnTo>
                  <a:pt x="35026" y="368947"/>
                </a:lnTo>
                <a:lnTo>
                  <a:pt x="0" y="368947"/>
                </a:lnTo>
                <a:lnTo>
                  <a:pt x="0" y="386689"/>
                </a:lnTo>
                <a:lnTo>
                  <a:pt x="0" y="488124"/>
                </a:lnTo>
                <a:lnTo>
                  <a:pt x="0" y="504609"/>
                </a:lnTo>
                <a:lnTo>
                  <a:pt x="219316" y="504609"/>
                </a:lnTo>
                <a:lnTo>
                  <a:pt x="219316" y="488124"/>
                </a:lnTo>
                <a:lnTo>
                  <a:pt x="16167" y="488124"/>
                </a:lnTo>
                <a:lnTo>
                  <a:pt x="16167" y="386689"/>
                </a:lnTo>
                <a:lnTo>
                  <a:pt x="51193" y="386689"/>
                </a:lnTo>
                <a:lnTo>
                  <a:pt x="51193" y="368947"/>
                </a:lnTo>
                <a:lnTo>
                  <a:pt x="51193" y="136931"/>
                </a:lnTo>
                <a:lnTo>
                  <a:pt x="51193" y="120446"/>
                </a:lnTo>
                <a:lnTo>
                  <a:pt x="16167" y="120446"/>
                </a:lnTo>
                <a:lnTo>
                  <a:pt x="16167" y="16484"/>
                </a:lnTo>
                <a:lnTo>
                  <a:pt x="401993" y="16484"/>
                </a:lnTo>
                <a:lnTo>
                  <a:pt x="401993"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13"/>
          <p:cNvSpPr/>
          <p:nvPr/>
        </p:nvSpPr>
        <p:spPr>
          <a:xfrm>
            <a:off x="5953890" y="6284474"/>
            <a:ext cx="385835" cy="471737"/>
          </a:xfrm>
          <a:prstGeom prst="rect">
            <a:avLst/>
          </a:pr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13"/>
          <p:cNvSpPr/>
          <p:nvPr/>
        </p:nvSpPr>
        <p:spPr>
          <a:xfrm>
            <a:off x="5953890" y="6284577"/>
            <a:ext cx="368935" cy="104139"/>
          </a:xfrm>
          <a:custGeom>
            <a:avLst/>
            <a:gdLst/>
            <a:ahLst/>
            <a:cxnLst/>
            <a:rect l="l" t="t" r="r" b="b"/>
            <a:pathLst>
              <a:path w="368935" h="104139" extrusionOk="0">
                <a:moveTo>
                  <a:pt x="0" y="103962"/>
                </a:moveTo>
                <a:lnTo>
                  <a:pt x="368596" y="103962"/>
                </a:lnTo>
                <a:lnTo>
                  <a:pt x="368596" y="0"/>
                </a:lnTo>
                <a:lnTo>
                  <a:pt x="0" y="0"/>
                </a:lnTo>
                <a:lnTo>
                  <a:pt x="0" y="103962"/>
                </a:lnTo>
                <a:close/>
              </a:path>
            </a:pathLst>
          </a:custGeom>
          <a:solidFill>
            <a:srgbClr val="FDFDF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61;p13"/>
          <p:cNvSpPr/>
          <p:nvPr/>
        </p:nvSpPr>
        <p:spPr>
          <a:xfrm>
            <a:off x="6356959" y="6388545"/>
            <a:ext cx="51435" cy="266700"/>
          </a:xfrm>
          <a:custGeom>
            <a:avLst/>
            <a:gdLst/>
            <a:ahLst/>
            <a:cxnLst/>
            <a:rect l="l" t="t" r="r" b="b"/>
            <a:pathLst>
              <a:path w="51435" h="266700" extrusionOk="0">
                <a:moveTo>
                  <a:pt x="51193" y="0"/>
                </a:moveTo>
                <a:lnTo>
                  <a:pt x="0" y="0"/>
                </a:lnTo>
                <a:lnTo>
                  <a:pt x="0" y="190"/>
                </a:lnTo>
                <a:lnTo>
                  <a:pt x="51193" y="190"/>
                </a:lnTo>
                <a:lnTo>
                  <a:pt x="51193" y="0"/>
                </a:lnTo>
                <a:close/>
              </a:path>
              <a:path w="51435" h="266700" extrusionOk="0">
                <a:moveTo>
                  <a:pt x="51206" y="265671"/>
                </a:moveTo>
                <a:lnTo>
                  <a:pt x="0" y="265671"/>
                </a:lnTo>
                <a:lnTo>
                  <a:pt x="0" y="266242"/>
                </a:lnTo>
                <a:lnTo>
                  <a:pt x="51206" y="266242"/>
                </a:lnTo>
                <a:lnTo>
                  <a:pt x="51206" y="265671"/>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13"/>
          <p:cNvSpPr/>
          <p:nvPr/>
        </p:nvSpPr>
        <p:spPr>
          <a:xfrm>
            <a:off x="6526723" y="6654211"/>
            <a:ext cx="50165" cy="635"/>
          </a:xfrm>
          <a:custGeom>
            <a:avLst/>
            <a:gdLst/>
            <a:ahLst/>
            <a:cxnLst/>
            <a:rect l="l" t="t" r="r" b="b"/>
            <a:pathLst>
              <a:path w="50165" h="634" extrusionOk="0">
                <a:moveTo>
                  <a:pt x="0" y="574"/>
                </a:moveTo>
                <a:lnTo>
                  <a:pt x="50116" y="574"/>
                </a:lnTo>
                <a:lnTo>
                  <a:pt x="50116" y="0"/>
                </a:lnTo>
                <a:lnTo>
                  <a:pt x="0" y="0"/>
                </a:lnTo>
                <a:lnTo>
                  <a:pt x="0" y="57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13"/>
          <p:cNvSpPr/>
          <p:nvPr/>
        </p:nvSpPr>
        <p:spPr>
          <a:xfrm>
            <a:off x="6356972" y="6268096"/>
            <a:ext cx="219867" cy="504597"/>
          </a:xfrm>
          <a:prstGeom prst="rect">
            <a:avLst/>
          </a:prstGeom>
          <a:blipFill rotWithShape="1">
            <a:blip r:embed="rId11"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13"/>
          <p:cNvSpPr/>
          <p:nvPr/>
        </p:nvSpPr>
        <p:spPr>
          <a:xfrm>
            <a:off x="6526723" y="6388540"/>
            <a:ext cx="50165" cy="635"/>
          </a:xfrm>
          <a:custGeom>
            <a:avLst/>
            <a:gdLst/>
            <a:ahLst/>
            <a:cxnLst/>
            <a:rect l="l" t="t" r="r" b="b"/>
            <a:pathLst>
              <a:path w="50165" h="635" extrusionOk="0">
                <a:moveTo>
                  <a:pt x="0" y="192"/>
                </a:moveTo>
                <a:lnTo>
                  <a:pt x="50116" y="192"/>
                </a:lnTo>
                <a:lnTo>
                  <a:pt x="50116" y="0"/>
                </a:lnTo>
                <a:lnTo>
                  <a:pt x="0" y="0"/>
                </a:lnTo>
                <a:lnTo>
                  <a:pt x="0" y="192"/>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13"/>
          <p:cNvSpPr/>
          <p:nvPr/>
        </p:nvSpPr>
        <p:spPr>
          <a:xfrm>
            <a:off x="6373674" y="6285014"/>
            <a:ext cx="187325" cy="369569"/>
          </a:xfrm>
          <a:custGeom>
            <a:avLst/>
            <a:gdLst/>
            <a:ahLst/>
            <a:cxnLst/>
            <a:rect l="l" t="t" r="r" b="b"/>
            <a:pathLst>
              <a:path w="187325" h="369570" extrusionOk="0">
                <a:moveTo>
                  <a:pt x="186994" y="0"/>
                </a:moveTo>
                <a:lnTo>
                  <a:pt x="0" y="0"/>
                </a:lnTo>
                <a:lnTo>
                  <a:pt x="0" y="103720"/>
                </a:lnTo>
                <a:lnTo>
                  <a:pt x="34480" y="103720"/>
                </a:lnTo>
                <a:lnTo>
                  <a:pt x="34493" y="369201"/>
                </a:lnTo>
                <a:lnTo>
                  <a:pt x="153047" y="369201"/>
                </a:lnTo>
                <a:lnTo>
                  <a:pt x="153047" y="103720"/>
                </a:lnTo>
                <a:lnTo>
                  <a:pt x="186994" y="103720"/>
                </a:lnTo>
                <a:lnTo>
                  <a:pt x="186994" y="0"/>
                </a:lnTo>
                <a:close/>
              </a:path>
            </a:pathLst>
          </a:custGeom>
          <a:solidFill>
            <a:srgbClr val="FDFDF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13"/>
          <p:cNvSpPr/>
          <p:nvPr/>
        </p:nvSpPr>
        <p:spPr>
          <a:xfrm>
            <a:off x="6594078" y="6268354"/>
            <a:ext cx="434340" cy="504189"/>
          </a:xfrm>
          <a:custGeom>
            <a:avLst/>
            <a:gdLst/>
            <a:ahLst/>
            <a:cxnLst/>
            <a:rect l="l" t="t" r="r" b="b"/>
            <a:pathLst>
              <a:path w="434340" h="504190" extrusionOk="0">
                <a:moveTo>
                  <a:pt x="206398" y="0"/>
                </a:moveTo>
                <a:lnTo>
                  <a:pt x="0" y="0"/>
                </a:lnTo>
                <a:lnTo>
                  <a:pt x="0" y="136501"/>
                </a:lnTo>
                <a:lnTo>
                  <a:pt x="32877" y="136501"/>
                </a:lnTo>
                <a:lnTo>
                  <a:pt x="32877" y="406818"/>
                </a:lnTo>
                <a:lnTo>
                  <a:pt x="126092" y="504089"/>
                </a:lnTo>
                <a:lnTo>
                  <a:pt x="307680" y="504089"/>
                </a:lnTo>
                <a:lnTo>
                  <a:pt x="323464" y="487430"/>
                </a:lnTo>
                <a:lnTo>
                  <a:pt x="128822" y="487430"/>
                </a:lnTo>
                <a:lnTo>
                  <a:pt x="49592" y="404671"/>
                </a:lnTo>
                <a:lnTo>
                  <a:pt x="49592" y="120379"/>
                </a:lnTo>
                <a:lnTo>
                  <a:pt x="16169" y="120379"/>
                </a:lnTo>
                <a:lnTo>
                  <a:pt x="16169" y="16121"/>
                </a:lnTo>
                <a:lnTo>
                  <a:pt x="206398" y="16121"/>
                </a:lnTo>
                <a:lnTo>
                  <a:pt x="206398" y="0"/>
                </a:lnTo>
                <a:close/>
              </a:path>
              <a:path w="434340" h="504190" extrusionOk="0">
                <a:moveTo>
                  <a:pt x="433815" y="16121"/>
                </a:moveTo>
                <a:lnTo>
                  <a:pt x="417653" y="16121"/>
                </a:lnTo>
                <a:lnTo>
                  <a:pt x="417653" y="120379"/>
                </a:lnTo>
                <a:lnTo>
                  <a:pt x="383677" y="120379"/>
                </a:lnTo>
                <a:lnTo>
                  <a:pt x="383677" y="404671"/>
                </a:lnTo>
                <a:lnTo>
                  <a:pt x="304448" y="487430"/>
                </a:lnTo>
                <a:lnTo>
                  <a:pt x="323464" y="487430"/>
                </a:lnTo>
                <a:lnTo>
                  <a:pt x="399839" y="406818"/>
                </a:lnTo>
                <a:lnTo>
                  <a:pt x="399839" y="136501"/>
                </a:lnTo>
                <a:lnTo>
                  <a:pt x="433815" y="136501"/>
                </a:lnTo>
                <a:lnTo>
                  <a:pt x="433815" y="16121"/>
                </a:lnTo>
                <a:close/>
              </a:path>
              <a:path w="434340" h="504190" extrusionOk="0">
                <a:moveTo>
                  <a:pt x="206398" y="16121"/>
                </a:moveTo>
                <a:lnTo>
                  <a:pt x="188081" y="16121"/>
                </a:lnTo>
                <a:lnTo>
                  <a:pt x="188082" y="120379"/>
                </a:lnTo>
                <a:lnTo>
                  <a:pt x="168687" y="120379"/>
                </a:lnTo>
                <a:lnTo>
                  <a:pt x="168688" y="375650"/>
                </a:lnTo>
                <a:lnTo>
                  <a:pt x="178385" y="385858"/>
                </a:lnTo>
                <a:lnTo>
                  <a:pt x="254885" y="385858"/>
                </a:lnTo>
                <a:lnTo>
                  <a:pt x="264582" y="375650"/>
                </a:lnTo>
                <a:lnTo>
                  <a:pt x="265156" y="375650"/>
                </a:lnTo>
                <a:lnTo>
                  <a:pt x="265156" y="369200"/>
                </a:lnTo>
                <a:lnTo>
                  <a:pt x="185352" y="369200"/>
                </a:lnTo>
                <a:lnTo>
                  <a:pt x="185352" y="136501"/>
                </a:lnTo>
                <a:lnTo>
                  <a:pt x="206398" y="136501"/>
                </a:lnTo>
                <a:lnTo>
                  <a:pt x="206398" y="16121"/>
                </a:lnTo>
                <a:close/>
              </a:path>
              <a:path w="434340" h="504190" extrusionOk="0">
                <a:moveTo>
                  <a:pt x="433815" y="0"/>
                </a:moveTo>
                <a:lnTo>
                  <a:pt x="224715" y="0"/>
                </a:lnTo>
                <a:lnTo>
                  <a:pt x="224715" y="136501"/>
                </a:lnTo>
                <a:lnTo>
                  <a:pt x="248419" y="136501"/>
                </a:lnTo>
                <a:lnTo>
                  <a:pt x="248420" y="369200"/>
                </a:lnTo>
                <a:lnTo>
                  <a:pt x="265156" y="369200"/>
                </a:lnTo>
                <a:lnTo>
                  <a:pt x="265156" y="120379"/>
                </a:lnTo>
                <a:lnTo>
                  <a:pt x="245187" y="120379"/>
                </a:lnTo>
                <a:lnTo>
                  <a:pt x="245187" y="16121"/>
                </a:lnTo>
                <a:lnTo>
                  <a:pt x="433815" y="16121"/>
                </a:lnTo>
                <a:lnTo>
                  <a:pt x="43381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13"/>
          <p:cNvSpPr/>
          <p:nvPr/>
        </p:nvSpPr>
        <p:spPr>
          <a:xfrm>
            <a:off x="6610248" y="6285012"/>
            <a:ext cx="401955" cy="471169"/>
          </a:xfrm>
          <a:custGeom>
            <a:avLst/>
            <a:gdLst/>
            <a:ahLst/>
            <a:cxnLst/>
            <a:rect l="l" t="t" r="r" b="b"/>
            <a:pathLst>
              <a:path w="401954" h="471170" extrusionOk="0">
                <a:moveTo>
                  <a:pt x="152518" y="103721"/>
                </a:moveTo>
                <a:lnTo>
                  <a:pt x="33423" y="103721"/>
                </a:lnTo>
                <a:lnTo>
                  <a:pt x="33423" y="388012"/>
                </a:lnTo>
                <a:lnTo>
                  <a:pt x="112652" y="470771"/>
                </a:lnTo>
                <a:lnTo>
                  <a:pt x="288279" y="470771"/>
                </a:lnTo>
                <a:lnTo>
                  <a:pt x="367508" y="388012"/>
                </a:lnTo>
                <a:lnTo>
                  <a:pt x="367508" y="369200"/>
                </a:lnTo>
                <a:lnTo>
                  <a:pt x="162216" y="369200"/>
                </a:lnTo>
                <a:lnTo>
                  <a:pt x="152518" y="358991"/>
                </a:lnTo>
                <a:lnTo>
                  <a:pt x="152518" y="103721"/>
                </a:lnTo>
                <a:close/>
              </a:path>
              <a:path w="401954" h="471170" extrusionOk="0">
                <a:moveTo>
                  <a:pt x="367508" y="103721"/>
                </a:moveTo>
                <a:lnTo>
                  <a:pt x="248987" y="103721"/>
                </a:lnTo>
                <a:lnTo>
                  <a:pt x="248987" y="358991"/>
                </a:lnTo>
                <a:lnTo>
                  <a:pt x="248413" y="358991"/>
                </a:lnTo>
                <a:lnTo>
                  <a:pt x="238715" y="369200"/>
                </a:lnTo>
                <a:lnTo>
                  <a:pt x="367508" y="369200"/>
                </a:lnTo>
                <a:lnTo>
                  <a:pt x="367508" y="103721"/>
                </a:lnTo>
                <a:close/>
              </a:path>
              <a:path w="401954" h="471170" extrusionOk="0">
                <a:moveTo>
                  <a:pt x="171912" y="0"/>
                </a:moveTo>
                <a:lnTo>
                  <a:pt x="0" y="0"/>
                </a:lnTo>
                <a:lnTo>
                  <a:pt x="0" y="103721"/>
                </a:lnTo>
                <a:lnTo>
                  <a:pt x="171912" y="103721"/>
                </a:lnTo>
                <a:lnTo>
                  <a:pt x="171912" y="0"/>
                </a:lnTo>
                <a:close/>
              </a:path>
              <a:path w="401954" h="471170" extrusionOk="0">
                <a:moveTo>
                  <a:pt x="401484" y="0"/>
                </a:moveTo>
                <a:lnTo>
                  <a:pt x="229018" y="0"/>
                </a:lnTo>
                <a:lnTo>
                  <a:pt x="229018" y="103721"/>
                </a:lnTo>
                <a:lnTo>
                  <a:pt x="401484" y="103721"/>
                </a:lnTo>
                <a:lnTo>
                  <a:pt x="401484" y="0"/>
                </a:lnTo>
                <a:close/>
              </a:path>
            </a:pathLst>
          </a:custGeom>
          <a:solidFill>
            <a:srgbClr val="FDFDF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13"/>
          <p:cNvSpPr/>
          <p:nvPr/>
        </p:nvSpPr>
        <p:spPr>
          <a:xfrm>
            <a:off x="7255308" y="6321348"/>
            <a:ext cx="833119" cy="156845"/>
          </a:xfrm>
          <a:custGeom>
            <a:avLst/>
            <a:gdLst/>
            <a:ahLst/>
            <a:cxnLst/>
            <a:rect l="l" t="t" r="r" b="b"/>
            <a:pathLst>
              <a:path w="833120" h="156845" extrusionOk="0">
                <a:moveTo>
                  <a:pt x="116941" y="125514"/>
                </a:moveTo>
                <a:lnTo>
                  <a:pt x="33896" y="125514"/>
                </a:lnTo>
                <a:lnTo>
                  <a:pt x="33896" y="87477"/>
                </a:lnTo>
                <a:lnTo>
                  <a:pt x="108318" y="87477"/>
                </a:lnTo>
                <a:lnTo>
                  <a:pt x="108318" y="60858"/>
                </a:lnTo>
                <a:lnTo>
                  <a:pt x="33896" y="60858"/>
                </a:lnTo>
                <a:lnTo>
                  <a:pt x="33896" y="29159"/>
                </a:lnTo>
                <a:lnTo>
                  <a:pt x="114782" y="29159"/>
                </a:lnTo>
                <a:lnTo>
                  <a:pt x="114782" y="0"/>
                </a:lnTo>
                <a:lnTo>
                  <a:pt x="0" y="0"/>
                </a:lnTo>
                <a:lnTo>
                  <a:pt x="0" y="29159"/>
                </a:lnTo>
                <a:lnTo>
                  <a:pt x="0" y="60858"/>
                </a:lnTo>
                <a:lnTo>
                  <a:pt x="0" y="87477"/>
                </a:lnTo>
                <a:lnTo>
                  <a:pt x="0" y="125514"/>
                </a:lnTo>
                <a:lnTo>
                  <a:pt x="0" y="153416"/>
                </a:lnTo>
                <a:lnTo>
                  <a:pt x="116941" y="153416"/>
                </a:lnTo>
                <a:lnTo>
                  <a:pt x="116941" y="125514"/>
                </a:lnTo>
                <a:close/>
              </a:path>
              <a:path w="833120" h="156845" extrusionOk="0">
                <a:moveTo>
                  <a:pt x="240347" y="153377"/>
                </a:moveTo>
                <a:lnTo>
                  <a:pt x="199326" y="94259"/>
                </a:lnTo>
                <a:lnTo>
                  <a:pt x="236029" y="42672"/>
                </a:lnTo>
                <a:lnTo>
                  <a:pt x="202057" y="42672"/>
                </a:lnTo>
                <a:lnTo>
                  <a:pt x="182664" y="71691"/>
                </a:lnTo>
                <a:lnTo>
                  <a:pt x="163271" y="42672"/>
                </a:lnTo>
                <a:lnTo>
                  <a:pt x="128219" y="42672"/>
                </a:lnTo>
                <a:lnTo>
                  <a:pt x="164846" y="95338"/>
                </a:lnTo>
                <a:lnTo>
                  <a:pt x="124980" y="153377"/>
                </a:lnTo>
                <a:lnTo>
                  <a:pt x="158953" y="153377"/>
                </a:lnTo>
                <a:lnTo>
                  <a:pt x="182092" y="118440"/>
                </a:lnTo>
                <a:lnTo>
                  <a:pt x="205295" y="153377"/>
                </a:lnTo>
                <a:lnTo>
                  <a:pt x="240347" y="153377"/>
                </a:lnTo>
                <a:close/>
              </a:path>
              <a:path w="833120" h="156845" extrusionOk="0">
                <a:moveTo>
                  <a:pt x="313042" y="153911"/>
                </a:moveTo>
                <a:lnTo>
                  <a:pt x="313029" y="129730"/>
                </a:lnTo>
                <a:lnTo>
                  <a:pt x="309803" y="130810"/>
                </a:lnTo>
                <a:lnTo>
                  <a:pt x="293636" y="130810"/>
                </a:lnTo>
                <a:lnTo>
                  <a:pt x="290982" y="128117"/>
                </a:lnTo>
                <a:lnTo>
                  <a:pt x="290982" y="63093"/>
                </a:lnTo>
                <a:lnTo>
                  <a:pt x="313029" y="63093"/>
                </a:lnTo>
                <a:lnTo>
                  <a:pt x="313029" y="42672"/>
                </a:lnTo>
                <a:lnTo>
                  <a:pt x="290982" y="42672"/>
                </a:lnTo>
                <a:lnTo>
                  <a:pt x="290982" y="9347"/>
                </a:lnTo>
                <a:lnTo>
                  <a:pt x="260235" y="9347"/>
                </a:lnTo>
                <a:lnTo>
                  <a:pt x="260235" y="42672"/>
                </a:lnTo>
                <a:lnTo>
                  <a:pt x="241922" y="42672"/>
                </a:lnTo>
                <a:lnTo>
                  <a:pt x="241922" y="63093"/>
                </a:lnTo>
                <a:lnTo>
                  <a:pt x="260235" y="63093"/>
                </a:lnTo>
                <a:lnTo>
                  <a:pt x="260235" y="128651"/>
                </a:lnTo>
                <a:lnTo>
                  <a:pt x="263144" y="142062"/>
                </a:lnTo>
                <a:lnTo>
                  <a:pt x="270903" y="150088"/>
                </a:lnTo>
                <a:lnTo>
                  <a:pt x="282092" y="153974"/>
                </a:lnTo>
                <a:lnTo>
                  <a:pt x="295287" y="154990"/>
                </a:lnTo>
                <a:lnTo>
                  <a:pt x="301764" y="154990"/>
                </a:lnTo>
                <a:lnTo>
                  <a:pt x="308229" y="154457"/>
                </a:lnTo>
                <a:lnTo>
                  <a:pt x="313042" y="153911"/>
                </a:lnTo>
                <a:close/>
              </a:path>
              <a:path w="833120" h="156845" extrusionOk="0">
                <a:moveTo>
                  <a:pt x="399808" y="40525"/>
                </a:moveTo>
                <a:lnTo>
                  <a:pt x="397649" y="39992"/>
                </a:lnTo>
                <a:lnTo>
                  <a:pt x="394995" y="39446"/>
                </a:lnTo>
                <a:lnTo>
                  <a:pt x="392836" y="39446"/>
                </a:lnTo>
                <a:lnTo>
                  <a:pt x="381965" y="41173"/>
                </a:lnTo>
                <a:lnTo>
                  <a:pt x="371805" y="46024"/>
                </a:lnTo>
                <a:lnTo>
                  <a:pt x="363270" y="53505"/>
                </a:lnTo>
                <a:lnTo>
                  <a:pt x="357289" y="63093"/>
                </a:lnTo>
                <a:lnTo>
                  <a:pt x="357289" y="42672"/>
                </a:lnTo>
                <a:lnTo>
                  <a:pt x="328117" y="42672"/>
                </a:lnTo>
                <a:lnTo>
                  <a:pt x="328117" y="153377"/>
                </a:lnTo>
                <a:lnTo>
                  <a:pt x="358355" y="153377"/>
                </a:lnTo>
                <a:lnTo>
                  <a:pt x="358355" y="103403"/>
                </a:lnTo>
                <a:lnTo>
                  <a:pt x="359968" y="89687"/>
                </a:lnTo>
                <a:lnTo>
                  <a:pt x="365150" y="78409"/>
                </a:lnTo>
                <a:lnTo>
                  <a:pt x="374484" y="70751"/>
                </a:lnTo>
                <a:lnTo>
                  <a:pt x="388531" y="67932"/>
                </a:lnTo>
                <a:lnTo>
                  <a:pt x="392264" y="67932"/>
                </a:lnTo>
                <a:lnTo>
                  <a:pt x="397154" y="68465"/>
                </a:lnTo>
                <a:lnTo>
                  <a:pt x="399808" y="68999"/>
                </a:lnTo>
                <a:lnTo>
                  <a:pt x="399808" y="67932"/>
                </a:lnTo>
                <a:lnTo>
                  <a:pt x="399808" y="63093"/>
                </a:lnTo>
                <a:lnTo>
                  <a:pt x="399808" y="40525"/>
                </a:lnTo>
                <a:close/>
              </a:path>
              <a:path w="833120" h="156845" extrusionOk="0">
                <a:moveTo>
                  <a:pt x="513511" y="105549"/>
                </a:moveTo>
                <a:lnTo>
                  <a:pt x="511797" y="86207"/>
                </a:lnTo>
                <a:lnTo>
                  <a:pt x="511314" y="80708"/>
                </a:lnTo>
                <a:lnTo>
                  <a:pt x="502894" y="62560"/>
                </a:lnTo>
                <a:lnTo>
                  <a:pt x="501523" y="59601"/>
                </a:lnTo>
                <a:lnTo>
                  <a:pt x="484276" y="44932"/>
                </a:lnTo>
                <a:lnTo>
                  <a:pt x="482841" y="44615"/>
                </a:lnTo>
                <a:lnTo>
                  <a:pt x="482841" y="86207"/>
                </a:lnTo>
                <a:lnTo>
                  <a:pt x="433209" y="86207"/>
                </a:lnTo>
                <a:lnTo>
                  <a:pt x="434682" y="78879"/>
                </a:lnTo>
                <a:lnTo>
                  <a:pt x="438835" y="71158"/>
                </a:lnTo>
                <a:lnTo>
                  <a:pt x="446506" y="65049"/>
                </a:lnTo>
                <a:lnTo>
                  <a:pt x="458558" y="62560"/>
                </a:lnTo>
                <a:lnTo>
                  <a:pt x="468337" y="64058"/>
                </a:lnTo>
                <a:lnTo>
                  <a:pt x="475335" y="68541"/>
                </a:lnTo>
                <a:lnTo>
                  <a:pt x="480021" y="75933"/>
                </a:lnTo>
                <a:lnTo>
                  <a:pt x="482841" y="86207"/>
                </a:lnTo>
                <a:lnTo>
                  <a:pt x="482841" y="44615"/>
                </a:lnTo>
                <a:lnTo>
                  <a:pt x="459638" y="39446"/>
                </a:lnTo>
                <a:lnTo>
                  <a:pt x="436384" y="43916"/>
                </a:lnTo>
                <a:lnTo>
                  <a:pt x="418350" y="56235"/>
                </a:lnTo>
                <a:lnTo>
                  <a:pt x="406679" y="74815"/>
                </a:lnTo>
                <a:lnTo>
                  <a:pt x="402539" y="98018"/>
                </a:lnTo>
                <a:lnTo>
                  <a:pt x="406463" y="121691"/>
                </a:lnTo>
                <a:lnTo>
                  <a:pt x="417753" y="140208"/>
                </a:lnTo>
                <a:lnTo>
                  <a:pt x="435724" y="152285"/>
                </a:lnTo>
                <a:lnTo>
                  <a:pt x="459638" y="156603"/>
                </a:lnTo>
                <a:lnTo>
                  <a:pt x="476961" y="154432"/>
                </a:lnTo>
                <a:lnTo>
                  <a:pt x="491566" y="147662"/>
                </a:lnTo>
                <a:lnTo>
                  <a:pt x="503123" y="135966"/>
                </a:lnTo>
                <a:lnTo>
                  <a:pt x="504329" y="133489"/>
                </a:lnTo>
                <a:lnTo>
                  <a:pt x="511365" y="118986"/>
                </a:lnTo>
                <a:lnTo>
                  <a:pt x="484428" y="118986"/>
                </a:lnTo>
                <a:lnTo>
                  <a:pt x="481723" y="124193"/>
                </a:lnTo>
                <a:lnTo>
                  <a:pt x="476427" y="128854"/>
                </a:lnTo>
                <a:lnTo>
                  <a:pt x="469201" y="132207"/>
                </a:lnTo>
                <a:lnTo>
                  <a:pt x="460717" y="133489"/>
                </a:lnTo>
                <a:lnTo>
                  <a:pt x="449224" y="131851"/>
                </a:lnTo>
                <a:lnTo>
                  <a:pt x="440715" y="126771"/>
                </a:lnTo>
                <a:lnTo>
                  <a:pt x="435330" y="118071"/>
                </a:lnTo>
                <a:lnTo>
                  <a:pt x="433209" y="105549"/>
                </a:lnTo>
                <a:lnTo>
                  <a:pt x="513511" y="105549"/>
                </a:lnTo>
                <a:close/>
              </a:path>
              <a:path w="833120" h="156845" extrusionOk="0">
                <a:moveTo>
                  <a:pt x="702640" y="79222"/>
                </a:moveTo>
                <a:lnTo>
                  <a:pt x="699668" y="60756"/>
                </a:lnTo>
                <a:lnTo>
                  <a:pt x="691349" y="48450"/>
                </a:lnTo>
                <a:lnTo>
                  <a:pt x="678586" y="41579"/>
                </a:lnTo>
                <a:lnTo>
                  <a:pt x="662279" y="39446"/>
                </a:lnTo>
                <a:lnTo>
                  <a:pt x="651268" y="40944"/>
                </a:lnTo>
                <a:lnTo>
                  <a:pt x="641845" y="44958"/>
                </a:lnTo>
                <a:lnTo>
                  <a:pt x="634136" y="50787"/>
                </a:lnTo>
                <a:lnTo>
                  <a:pt x="628307" y="57721"/>
                </a:lnTo>
                <a:lnTo>
                  <a:pt x="622731" y="49415"/>
                </a:lnTo>
                <a:lnTo>
                  <a:pt x="615188" y="43738"/>
                </a:lnTo>
                <a:lnTo>
                  <a:pt x="606107" y="40487"/>
                </a:lnTo>
                <a:lnTo>
                  <a:pt x="595972" y="39446"/>
                </a:lnTo>
                <a:lnTo>
                  <a:pt x="585571" y="40640"/>
                </a:lnTo>
                <a:lnTo>
                  <a:pt x="576351" y="44145"/>
                </a:lnTo>
                <a:lnTo>
                  <a:pt x="568439" y="49872"/>
                </a:lnTo>
                <a:lnTo>
                  <a:pt x="562000" y="57721"/>
                </a:lnTo>
                <a:lnTo>
                  <a:pt x="561505" y="57721"/>
                </a:lnTo>
                <a:lnTo>
                  <a:pt x="561505" y="42672"/>
                </a:lnTo>
                <a:lnTo>
                  <a:pt x="532409" y="42672"/>
                </a:lnTo>
                <a:lnTo>
                  <a:pt x="532409" y="153377"/>
                </a:lnTo>
                <a:lnTo>
                  <a:pt x="563079" y="153377"/>
                </a:lnTo>
                <a:lnTo>
                  <a:pt x="563079" y="88887"/>
                </a:lnTo>
                <a:lnTo>
                  <a:pt x="565454" y="75869"/>
                </a:lnTo>
                <a:lnTo>
                  <a:pt x="571106" y="68199"/>
                </a:lnTo>
                <a:lnTo>
                  <a:pt x="577862" y="64554"/>
                </a:lnTo>
                <a:lnTo>
                  <a:pt x="583552" y="63627"/>
                </a:lnTo>
                <a:lnTo>
                  <a:pt x="594715" y="66103"/>
                </a:lnTo>
                <a:lnTo>
                  <a:pt x="600290" y="72504"/>
                </a:lnTo>
                <a:lnTo>
                  <a:pt x="602234" y="81318"/>
                </a:lnTo>
                <a:lnTo>
                  <a:pt x="602437" y="91033"/>
                </a:lnTo>
                <a:lnTo>
                  <a:pt x="602437" y="153377"/>
                </a:lnTo>
                <a:lnTo>
                  <a:pt x="633183" y="153377"/>
                </a:lnTo>
                <a:lnTo>
                  <a:pt x="633183" y="91567"/>
                </a:lnTo>
                <a:lnTo>
                  <a:pt x="633958" y="81318"/>
                </a:lnTo>
                <a:lnTo>
                  <a:pt x="636955" y="72364"/>
                </a:lnTo>
                <a:lnTo>
                  <a:pt x="643191" y="66040"/>
                </a:lnTo>
                <a:lnTo>
                  <a:pt x="653656" y="63627"/>
                </a:lnTo>
                <a:lnTo>
                  <a:pt x="663790" y="65786"/>
                </a:lnTo>
                <a:lnTo>
                  <a:pt x="669277" y="71628"/>
                </a:lnTo>
                <a:lnTo>
                  <a:pt x="671537" y="80175"/>
                </a:lnTo>
                <a:lnTo>
                  <a:pt x="671969" y="90500"/>
                </a:lnTo>
                <a:lnTo>
                  <a:pt x="671969" y="153377"/>
                </a:lnTo>
                <a:lnTo>
                  <a:pt x="702640" y="153377"/>
                </a:lnTo>
                <a:lnTo>
                  <a:pt x="702640" y="79222"/>
                </a:lnTo>
                <a:close/>
              </a:path>
              <a:path w="833120" h="156845" extrusionOk="0">
                <a:moveTo>
                  <a:pt x="832510" y="105549"/>
                </a:moveTo>
                <a:lnTo>
                  <a:pt x="830795" y="86207"/>
                </a:lnTo>
                <a:lnTo>
                  <a:pt x="830313" y="80708"/>
                </a:lnTo>
                <a:lnTo>
                  <a:pt x="821905" y="62560"/>
                </a:lnTo>
                <a:lnTo>
                  <a:pt x="820534" y="59601"/>
                </a:lnTo>
                <a:lnTo>
                  <a:pt x="803275" y="44932"/>
                </a:lnTo>
                <a:lnTo>
                  <a:pt x="801839" y="44615"/>
                </a:lnTo>
                <a:lnTo>
                  <a:pt x="801839" y="86207"/>
                </a:lnTo>
                <a:lnTo>
                  <a:pt x="752284" y="86207"/>
                </a:lnTo>
                <a:lnTo>
                  <a:pt x="753719" y="78879"/>
                </a:lnTo>
                <a:lnTo>
                  <a:pt x="757834" y="71158"/>
                </a:lnTo>
                <a:lnTo>
                  <a:pt x="765505" y="65049"/>
                </a:lnTo>
                <a:lnTo>
                  <a:pt x="777570" y="62560"/>
                </a:lnTo>
                <a:lnTo>
                  <a:pt x="787336" y="64058"/>
                </a:lnTo>
                <a:lnTo>
                  <a:pt x="794334" y="68541"/>
                </a:lnTo>
                <a:lnTo>
                  <a:pt x="799020" y="75933"/>
                </a:lnTo>
                <a:lnTo>
                  <a:pt x="801839" y="86207"/>
                </a:lnTo>
                <a:lnTo>
                  <a:pt x="801839" y="44615"/>
                </a:lnTo>
                <a:lnTo>
                  <a:pt x="778649" y="39446"/>
                </a:lnTo>
                <a:lnTo>
                  <a:pt x="755421" y="43916"/>
                </a:lnTo>
                <a:lnTo>
                  <a:pt x="737374" y="56235"/>
                </a:lnTo>
                <a:lnTo>
                  <a:pt x="725690" y="74815"/>
                </a:lnTo>
                <a:lnTo>
                  <a:pt x="721537" y="98018"/>
                </a:lnTo>
                <a:lnTo>
                  <a:pt x="725462" y="121691"/>
                </a:lnTo>
                <a:lnTo>
                  <a:pt x="736752" y="140208"/>
                </a:lnTo>
                <a:lnTo>
                  <a:pt x="754722" y="152285"/>
                </a:lnTo>
                <a:lnTo>
                  <a:pt x="778649" y="156603"/>
                </a:lnTo>
                <a:lnTo>
                  <a:pt x="795972" y="154432"/>
                </a:lnTo>
                <a:lnTo>
                  <a:pt x="810564" y="147662"/>
                </a:lnTo>
                <a:lnTo>
                  <a:pt x="822134" y="135966"/>
                </a:lnTo>
                <a:lnTo>
                  <a:pt x="823328" y="133489"/>
                </a:lnTo>
                <a:lnTo>
                  <a:pt x="830364" y="118986"/>
                </a:lnTo>
                <a:lnTo>
                  <a:pt x="803427" y="118986"/>
                </a:lnTo>
                <a:lnTo>
                  <a:pt x="800722" y="124193"/>
                </a:lnTo>
                <a:lnTo>
                  <a:pt x="795426" y="128854"/>
                </a:lnTo>
                <a:lnTo>
                  <a:pt x="788200" y="132207"/>
                </a:lnTo>
                <a:lnTo>
                  <a:pt x="779716" y="133489"/>
                </a:lnTo>
                <a:lnTo>
                  <a:pt x="768235" y="131851"/>
                </a:lnTo>
                <a:lnTo>
                  <a:pt x="759726" y="126771"/>
                </a:lnTo>
                <a:lnTo>
                  <a:pt x="754354" y="118071"/>
                </a:lnTo>
                <a:lnTo>
                  <a:pt x="752284" y="105549"/>
                </a:lnTo>
                <a:lnTo>
                  <a:pt x="832510" y="105549"/>
                </a:lnTo>
                <a:close/>
              </a:path>
            </a:pathLst>
          </a:custGeom>
          <a:solidFill>
            <a:srgbClr val="FDFDF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13"/>
          <p:cNvSpPr/>
          <p:nvPr/>
        </p:nvSpPr>
        <p:spPr>
          <a:xfrm>
            <a:off x="8169213" y="6321348"/>
            <a:ext cx="673735" cy="156845"/>
          </a:xfrm>
          <a:custGeom>
            <a:avLst/>
            <a:gdLst/>
            <a:ahLst/>
            <a:cxnLst/>
            <a:rect l="l" t="t" r="r" b="b"/>
            <a:pathLst>
              <a:path w="673734" h="156845" extrusionOk="0">
                <a:moveTo>
                  <a:pt x="116941" y="125514"/>
                </a:moveTo>
                <a:lnTo>
                  <a:pt x="33972" y="125514"/>
                </a:lnTo>
                <a:lnTo>
                  <a:pt x="33972" y="87477"/>
                </a:lnTo>
                <a:lnTo>
                  <a:pt x="108318" y="87477"/>
                </a:lnTo>
                <a:lnTo>
                  <a:pt x="108318" y="60858"/>
                </a:lnTo>
                <a:lnTo>
                  <a:pt x="33972" y="60858"/>
                </a:lnTo>
                <a:lnTo>
                  <a:pt x="33972" y="29159"/>
                </a:lnTo>
                <a:lnTo>
                  <a:pt x="114782" y="29159"/>
                </a:lnTo>
                <a:lnTo>
                  <a:pt x="114782" y="0"/>
                </a:lnTo>
                <a:lnTo>
                  <a:pt x="0" y="0"/>
                </a:lnTo>
                <a:lnTo>
                  <a:pt x="0" y="29159"/>
                </a:lnTo>
                <a:lnTo>
                  <a:pt x="0" y="60858"/>
                </a:lnTo>
                <a:lnTo>
                  <a:pt x="0" y="87477"/>
                </a:lnTo>
                <a:lnTo>
                  <a:pt x="0" y="125514"/>
                </a:lnTo>
                <a:lnTo>
                  <a:pt x="0" y="153416"/>
                </a:lnTo>
                <a:lnTo>
                  <a:pt x="116941" y="153416"/>
                </a:lnTo>
                <a:lnTo>
                  <a:pt x="116941" y="125514"/>
                </a:lnTo>
                <a:close/>
              </a:path>
              <a:path w="673734" h="156845" extrusionOk="0">
                <a:moveTo>
                  <a:pt x="235534" y="42672"/>
                </a:moveTo>
                <a:lnTo>
                  <a:pt x="205359" y="42672"/>
                </a:lnTo>
                <a:lnTo>
                  <a:pt x="181584" y="118440"/>
                </a:lnTo>
                <a:lnTo>
                  <a:pt x="157886" y="42672"/>
                </a:lnTo>
                <a:lnTo>
                  <a:pt x="125552" y="42672"/>
                </a:lnTo>
                <a:lnTo>
                  <a:pt x="163842" y="153377"/>
                </a:lnTo>
                <a:lnTo>
                  <a:pt x="197815" y="153377"/>
                </a:lnTo>
                <a:lnTo>
                  <a:pt x="209715" y="118440"/>
                </a:lnTo>
                <a:lnTo>
                  <a:pt x="235534" y="42672"/>
                </a:lnTo>
                <a:close/>
              </a:path>
              <a:path w="673734" h="156845" extrusionOk="0">
                <a:moveTo>
                  <a:pt x="354050" y="105549"/>
                </a:moveTo>
                <a:lnTo>
                  <a:pt x="343433" y="62560"/>
                </a:lnTo>
                <a:lnTo>
                  <a:pt x="323380" y="44627"/>
                </a:lnTo>
                <a:lnTo>
                  <a:pt x="323380" y="86207"/>
                </a:lnTo>
                <a:lnTo>
                  <a:pt x="273748" y="86207"/>
                </a:lnTo>
                <a:lnTo>
                  <a:pt x="275221" y="78879"/>
                </a:lnTo>
                <a:lnTo>
                  <a:pt x="279361" y="71158"/>
                </a:lnTo>
                <a:lnTo>
                  <a:pt x="287032" y="65049"/>
                </a:lnTo>
                <a:lnTo>
                  <a:pt x="299097" y="62560"/>
                </a:lnTo>
                <a:lnTo>
                  <a:pt x="308876" y="64058"/>
                </a:lnTo>
                <a:lnTo>
                  <a:pt x="315874" y="68541"/>
                </a:lnTo>
                <a:lnTo>
                  <a:pt x="320560" y="75933"/>
                </a:lnTo>
                <a:lnTo>
                  <a:pt x="323380" y="86207"/>
                </a:lnTo>
                <a:lnTo>
                  <a:pt x="323380" y="44627"/>
                </a:lnTo>
                <a:lnTo>
                  <a:pt x="300177" y="39446"/>
                </a:lnTo>
                <a:lnTo>
                  <a:pt x="276923" y="43916"/>
                </a:lnTo>
                <a:lnTo>
                  <a:pt x="258889" y="56235"/>
                </a:lnTo>
                <a:lnTo>
                  <a:pt x="247218" y="74815"/>
                </a:lnTo>
                <a:lnTo>
                  <a:pt x="243078" y="98018"/>
                </a:lnTo>
                <a:lnTo>
                  <a:pt x="246989" y="121691"/>
                </a:lnTo>
                <a:lnTo>
                  <a:pt x="258292" y="140208"/>
                </a:lnTo>
                <a:lnTo>
                  <a:pt x="276250" y="152285"/>
                </a:lnTo>
                <a:lnTo>
                  <a:pt x="300177" y="156603"/>
                </a:lnTo>
                <a:lnTo>
                  <a:pt x="317500" y="154432"/>
                </a:lnTo>
                <a:lnTo>
                  <a:pt x="332092" y="147662"/>
                </a:lnTo>
                <a:lnTo>
                  <a:pt x="343662" y="135966"/>
                </a:lnTo>
                <a:lnTo>
                  <a:pt x="344868" y="133489"/>
                </a:lnTo>
                <a:lnTo>
                  <a:pt x="351891" y="118986"/>
                </a:lnTo>
                <a:lnTo>
                  <a:pt x="324954" y="118986"/>
                </a:lnTo>
                <a:lnTo>
                  <a:pt x="322249" y="124193"/>
                </a:lnTo>
                <a:lnTo>
                  <a:pt x="316953" y="128854"/>
                </a:lnTo>
                <a:lnTo>
                  <a:pt x="309740" y="132207"/>
                </a:lnTo>
                <a:lnTo>
                  <a:pt x="301256" y="133489"/>
                </a:lnTo>
                <a:lnTo>
                  <a:pt x="289763" y="131851"/>
                </a:lnTo>
                <a:lnTo>
                  <a:pt x="281254" y="126771"/>
                </a:lnTo>
                <a:lnTo>
                  <a:pt x="275856" y="118071"/>
                </a:lnTo>
                <a:lnTo>
                  <a:pt x="273748" y="105549"/>
                </a:lnTo>
                <a:lnTo>
                  <a:pt x="354050" y="105549"/>
                </a:lnTo>
                <a:close/>
              </a:path>
              <a:path w="673734" h="156845" extrusionOk="0">
                <a:moveTo>
                  <a:pt x="476948" y="85128"/>
                </a:moveTo>
                <a:lnTo>
                  <a:pt x="475094" y="66433"/>
                </a:lnTo>
                <a:lnTo>
                  <a:pt x="468591" y="52006"/>
                </a:lnTo>
                <a:lnTo>
                  <a:pt x="456018" y="42722"/>
                </a:lnTo>
                <a:lnTo>
                  <a:pt x="435940" y="39446"/>
                </a:lnTo>
                <a:lnTo>
                  <a:pt x="426250" y="40563"/>
                </a:lnTo>
                <a:lnTo>
                  <a:pt x="416966" y="43942"/>
                </a:lnTo>
                <a:lnTo>
                  <a:pt x="408698" y="49644"/>
                </a:lnTo>
                <a:lnTo>
                  <a:pt x="402031" y="57721"/>
                </a:lnTo>
                <a:lnTo>
                  <a:pt x="401459" y="57721"/>
                </a:lnTo>
                <a:lnTo>
                  <a:pt x="401459" y="42672"/>
                </a:lnTo>
                <a:lnTo>
                  <a:pt x="372364" y="42672"/>
                </a:lnTo>
                <a:lnTo>
                  <a:pt x="372364" y="153377"/>
                </a:lnTo>
                <a:lnTo>
                  <a:pt x="402539" y="153377"/>
                </a:lnTo>
                <a:lnTo>
                  <a:pt x="402539" y="95338"/>
                </a:lnTo>
                <a:lnTo>
                  <a:pt x="403961" y="80860"/>
                </a:lnTo>
                <a:lnTo>
                  <a:pt x="408330" y="71018"/>
                </a:lnTo>
                <a:lnTo>
                  <a:pt x="415721" y="65417"/>
                </a:lnTo>
                <a:lnTo>
                  <a:pt x="426237" y="63627"/>
                </a:lnTo>
                <a:lnTo>
                  <a:pt x="435508" y="65341"/>
                </a:lnTo>
                <a:lnTo>
                  <a:pt x="441693" y="70485"/>
                </a:lnTo>
                <a:lnTo>
                  <a:pt x="445135" y="79044"/>
                </a:lnTo>
                <a:lnTo>
                  <a:pt x="446214" y="91033"/>
                </a:lnTo>
                <a:lnTo>
                  <a:pt x="446214" y="153377"/>
                </a:lnTo>
                <a:lnTo>
                  <a:pt x="476948" y="153377"/>
                </a:lnTo>
                <a:lnTo>
                  <a:pt x="476948" y="85128"/>
                </a:lnTo>
                <a:close/>
              </a:path>
              <a:path w="673734" h="156845" extrusionOk="0">
                <a:moveTo>
                  <a:pt x="560997" y="42672"/>
                </a:moveTo>
                <a:lnTo>
                  <a:pt x="538873" y="42672"/>
                </a:lnTo>
                <a:lnTo>
                  <a:pt x="538873" y="9347"/>
                </a:lnTo>
                <a:lnTo>
                  <a:pt x="508203" y="9347"/>
                </a:lnTo>
                <a:lnTo>
                  <a:pt x="508203" y="42672"/>
                </a:lnTo>
                <a:lnTo>
                  <a:pt x="489877" y="42672"/>
                </a:lnTo>
                <a:lnTo>
                  <a:pt x="489877" y="63093"/>
                </a:lnTo>
                <a:lnTo>
                  <a:pt x="508203" y="63093"/>
                </a:lnTo>
                <a:lnTo>
                  <a:pt x="508203" y="128651"/>
                </a:lnTo>
                <a:lnTo>
                  <a:pt x="511022" y="142062"/>
                </a:lnTo>
                <a:lnTo>
                  <a:pt x="518629" y="150088"/>
                </a:lnTo>
                <a:lnTo>
                  <a:pt x="529780" y="153974"/>
                </a:lnTo>
                <a:lnTo>
                  <a:pt x="543179" y="154990"/>
                </a:lnTo>
                <a:lnTo>
                  <a:pt x="549148" y="154990"/>
                </a:lnTo>
                <a:lnTo>
                  <a:pt x="556107" y="154457"/>
                </a:lnTo>
                <a:lnTo>
                  <a:pt x="560997" y="153911"/>
                </a:lnTo>
                <a:lnTo>
                  <a:pt x="560997" y="129730"/>
                </a:lnTo>
                <a:lnTo>
                  <a:pt x="557758" y="130810"/>
                </a:lnTo>
                <a:lnTo>
                  <a:pt x="541604" y="130810"/>
                </a:lnTo>
                <a:lnTo>
                  <a:pt x="538873" y="128117"/>
                </a:lnTo>
                <a:lnTo>
                  <a:pt x="538873" y="63093"/>
                </a:lnTo>
                <a:lnTo>
                  <a:pt x="560997" y="63093"/>
                </a:lnTo>
                <a:lnTo>
                  <a:pt x="560997" y="42672"/>
                </a:lnTo>
                <a:close/>
              </a:path>
              <a:path w="673734" h="156845" extrusionOk="0">
                <a:moveTo>
                  <a:pt x="673620" y="117906"/>
                </a:moveTo>
                <a:lnTo>
                  <a:pt x="638568" y="86741"/>
                </a:lnTo>
                <a:lnTo>
                  <a:pt x="625627" y="83908"/>
                </a:lnTo>
                <a:lnTo>
                  <a:pt x="614426" y="81026"/>
                </a:lnTo>
                <a:lnTo>
                  <a:pt x="606564" y="76835"/>
                </a:lnTo>
                <a:lnTo>
                  <a:pt x="603592" y="70078"/>
                </a:lnTo>
                <a:lnTo>
                  <a:pt x="603592" y="60934"/>
                </a:lnTo>
                <a:lnTo>
                  <a:pt x="613791" y="59867"/>
                </a:lnTo>
                <a:lnTo>
                  <a:pt x="620826" y="59867"/>
                </a:lnTo>
                <a:lnTo>
                  <a:pt x="628497" y="60553"/>
                </a:lnTo>
                <a:lnTo>
                  <a:pt x="634949" y="62953"/>
                </a:lnTo>
                <a:lnTo>
                  <a:pt x="639584" y="67576"/>
                </a:lnTo>
                <a:lnTo>
                  <a:pt x="641807" y="74917"/>
                </a:lnTo>
                <a:lnTo>
                  <a:pt x="670890" y="74917"/>
                </a:lnTo>
                <a:lnTo>
                  <a:pt x="665518" y="57810"/>
                </a:lnTo>
                <a:lnTo>
                  <a:pt x="654405" y="46901"/>
                </a:lnTo>
                <a:lnTo>
                  <a:pt x="639152" y="41135"/>
                </a:lnTo>
                <a:lnTo>
                  <a:pt x="621334" y="39446"/>
                </a:lnTo>
                <a:lnTo>
                  <a:pt x="603758" y="41059"/>
                </a:lnTo>
                <a:lnTo>
                  <a:pt x="588200" y="46697"/>
                </a:lnTo>
                <a:lnTo>
                  <a:pt x="577088" y="57581"/>
                </a:lnTo>
                <a:lnTo>
                  <a:pt x="572846" y="74917"/>
                </a:lnTo>
                <a:lnTo>
                  <a:pt x="575906" y="87401"/>
                </a:lnTo>
                <a:lnTo>
                  <a:pt x="583971" y="95808"/>
                </a:lnTo>
                <a:lnTo>
                  <a:pt x="595363" y="101295"/>
                </a:lnTo>
                <a:lnTo>
                  <a:pt x="608406" y="105003"/>
                </a:lnTo>
                <a:lnTo>
                  <a:pt x="623125" y="108153"/>
                </a:lnTo>
                <a:lnTo>
                  <a:pt x="633945" y="111594"/>
                </a:lnTo>
                <a:lnTo>
                  <a:pt x="640600" y="116039"/>
                </a:lnTo>
                <a:lnTo>
                  <a:pt x="642886" y="122199"/>
                </a:lnTo>
                <a:lnTo>
                  <a:pt x="642886" y="132956"/>
                </a:lnTo>
                <a:lnTo>
                  <a:pt x="632104" y="136182"/>
                </a:lnTo>
                <a:lnTo>
                  <a:pt x="622985" y="136182"/>
                </a:lnTo>
                <a:lnTo>
                  <a:pt x="614362" y="135128"/>
                </a:lnTo>
                <a:lnTo>
                  <a:pt x="606945" y="131813"/>
                </a:lnTo>
                <a:lnTo>
                  <a:pt x="601738" y="125984"/>
                </a:lnTo>
                <a:lnTo>
                  <a:pt x="599782" y="117373"/>
                </a:lnTo>
                <a:lnTo>
                  <a:pt x="570687" y="117373"/>
                </a:lnTo>
                <a:lnTo>
                  <a:pt x="575678" y="135966"/>
                </a:lnTo>
                <a:lnTo>
                  <a:pt x="587540" y="148069"/>
                </a:lnTo>
                <a:lnTo>
                  <a:pt x="604062" y="154622"/>
                </a:lnTo>
                <a:lnTo>
                  <a:pt x="622985" y="156603"/>
                </a:lnTo>
                <a:lnTo>
                  <a:pt x="641565" y="154635"/>
                </a:lnTo>
                <a:lnTo>
                  <a:pt x="657783" y="148132"/>
                </a:lnTo>
                <a:lnTo>
                  <a:pt x="669264" y="136194"/>
                </a:lnTo>
                <a:lnTo>
                  <a:pt x="673620" y="117906"/>
                </a:lnTo>
                <a:close/>
              </a:path>
            </a:pathLst>
          </a:custGeom>
          <a:solidFill>
            <a:srgbClr val="FDFDF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13"/>
          <p:cNvSpPr/>
          <p:nvPr/>
        </p:nvSpPr>
        <p:spPr>
          <a:xfrm>
            <a:off x="7255308" y="6543522"/>
            <a:ext cx="821055" cy="156845"/>
          </a:xfrm>
          <a:custGeom>
            <a:avLst/>
            <a:gdLst/>
            <a:ahLst/>
            <a:cxnLst/>
            <a:rect l="l" t="t" r="r" b="b"/>
            <a:pathLst>
              <a:path w="821054" h="156845" extrusionOk="0">
                <a:moveTo>
                  <a:pt x="33896" y="0"/>
                </a:moveTo>
                <a:lnTo>
                  <a:pt x="0" y="0"/>
                </a:lnTo>
                <a:lnTo>
                  <a:pt x="0" y="153695"/>
                </a:lnTo>
                <a:lnTo>
                  <a:pt x="33896" y="153695"/>
                </a:lnTo>
                <a:lnTo>
                  <a:pt x="33896" y="0"/>
                </a:lnTo>
                <a:close/>
              </a:path>
              <a:path w="821054" h="156845" extrusionOk="0">
                <a:moveTo>
                  <a:pt x="164846" y="84899"/>
                </a:moveTo>
                <a:lnTo>
                  <a:pt x="163080" y="66205"/>
                </a:lnTo>
                <a:lnTo>
                  <a:pt x="156718" y="51777"/>
                </a:lnTo>
                <a:lnTo>
                  <a:pt x="144183" y="42506"/>
                </a:lnTo>
                <a:lnTo>
                  <a:pt x="123901" y="39217"/>
                </a:lnTo>
                <a:lnTo>
                  <a:pt x="114287" y="40347"/>
                </a:lnTo>
                <a:lnTo>
                  <a:pt x="105117" y="43789"/>
                </a:lnTo>
                <a:lnTo>
                  <a:pt x="96875" y="49657"/>
                </a:lnTo>
                <a:lnTo>
                  <a:pt x="90004" y="58026"/>
                </a:lnTo>
                <a:lnTo>
                  <a:pt x="89420" y="58026"/>
                </a:lnTo>
                <a:lnTo>
                  <a:pt x="89420" y="42443"/>
                </a:lnTo>
                <a:lnTo>
                  <a:pt x="60337" y="42443"/>
                </a:lnTo>
                <a:lnTo>
                  <a:pt x="60337" y="153695"/>
                </a:lnTo>
                <a:lnTo>
                  <a:pt x="91084" y="153695"/>
                </a:lnTo>
                <a:lnTo>
                  <a:pt x="91084" y="95110"/>
                </a:lnTo>
                <a:lnTo>
                  <a:pt x="92430" y="80632"/>
                </a:lnTo>
                <a:lnTo>
                  <a:pt x="96659" y="70789"/>
                </a:lnTo>
                <a:lnTo>
                  <a:pt x="104013" y="65189"/>
                </a:lnTo>
                <a:lnTo>
                  <a:pt x="114782" y="63411"/>
                </a:lnTo>
                <a:lnTo>
                  <a:pt x="123723" y="65112"/>
                </a:lnTo>
                <a:lnTo>
                  <a:pt x="129730" y="70256"/>
                </a:lnTo>
                <a:lnTo>
                  <a:pt x="133121" y="78828"/>
                </a:lnTo>
                <a:lnTo>
                  <a:pt x="134175" y="90817"/>
                </a:lnTo>
                <a:lnTo>
                  <a:pt x="134175" y="153695"/>
                </a:lnTo>
                <a:lnTo>
                  <a:pt x="164846" y="153695"/>
                </a:lnTo>
                <a:lnTo>
                  <a:pt x="164846" y="84899"/>
                </a:lnTo>
                <a:close/>
              </a:path>
              <a:path w="821054" h="156845" extrusionOk="0">
                <a:moveTo>
                  <a:pt x="286105" y="117678"/>
                </a:moveTo>
                <a:lnTo>
                  <a:pt x="250545" y="86512"/>
                </a:lnTo>
                <a:lnTo>
                  <a:pt x="237883" y="83908"/>
                </a:lnTo>
                <a:lnTo>
                  <a:pt x="226834" y="81000"/>
                </a:lnTo>
                <a:lnTo>
                  <a:pt x="219024" y="76695"/>
                </a:lnTo>
                <a:lnTo>
                  <a:pt x="216065" y="69850"/>
                </a:lnTo>
                <a:lnTo>
                  <a:pt x="216065" y="61252"/>
                </a:lnTo>
                <a:lnTo>
                  <a:pt x="225767" y="59651"/>
                </a:lnTo>
                <a:lnTo>
                  <a:pt x="232803" y="59651"/>
                </a:lnTo>
                <a:lnTo>
                  <a:pt x="240690" y="60337"/>
                </a:lnTo>
                <a:lnTo>
                  <a:pt x="247116" y="62738"/>
                </a:lnTo>
                <a:lnTo>
                  <a:pt x="251625" y="67348"/>
                </a:lnTo>
                <a:lnTo>
                  <a:pt x="253771" y="74688"/>
                </a:lnTo>
                <a:lnTo>
                  <a:pt x="282867" y="74688"/>
                </a:lnTo>
                <a:lnTo>
                  <a:pt x="277710" y="57594"/>
                </a:lnTo>
                <a:lnTo>
                  <a:pt x="266636" y="46685"/>
                </a:lnTo>
                <a:lnTo>
                  <a:pt x="251447" y="40906"/>
                </a:lnTo>
                <a:lnTo>
                  <a:pt x="233883" y="39217"/>
                </a:lnTo>
                <a:lnTo>
                  <a:pt x="216052" y="40843"/>
                </a:lnTo>
                <a:lnTo>
                  <a:pt x="200494" y="46545"/>
                </a:lnTo>
                <a:lnTo>
                  <a:pt x="189496" y="57594"/>
                </a:lnTo>
                <a:lnTo>
                  <a:pt x="185318" y="75234"/>
                </a:lnTo>
                <a:lnTo>
                  <a:pt x="188379" y="87477"/>
                </a:lnTo>
                <a:lnTo>
                  <a:pt x="196380" y="95846"/>
                </a:lnTo>
                <a:lnTo>
                  <a:pt x="207619" y="101295"/>
                </a:lnTo>
                <a:lnTo>
                  <a:pt x="220370" y="104787"/>
                </a:lnTo>
                <a:lnTo>
                  <a:pt x="235191" y="108229"/>
                </a:lnTo>
                <a:lnTo>
                  <a:pt x="246202" y="111772"/>
                </a:lnTo>
                <a:lnTo>
                  <a:pt x="253060" y="116128"/>
                </a:lnTo>
                <a:lnTo>
                  <a:pt x="255422" y="121983"/>
                </a:lnTo>
                <a:lnTo>
                  <a:pt x="255422" y="132727"/>
                </a:lnTo>
                <a:lnTo>
                  <a:pt x="244081" y="135953"/>
                </a:lnTo>
                <a:lnTo>
                  <a:pt x="235458" y="135953"/>
                </a:lnTo>
                <a:lnTo>
                  <a:pt x="226542" y="134912"/>
                </a:lnTo>
                <a:lnTo>
                  <a:pt x="218973" y="131584"/>
                </a:lnTo>
                <a:lnTo>
                  <a:pt x="213715" y="125755"/>
                </a:lnTo>
                <a:lnTo>
                  <a:pt x="211759" y="117144"/>
                </a:lnTo>
                <a:lnTo>
                  <a:pt x="182664" y="117144"/>
                </a:lnTo>
                <a:lnTo>
                  <a:pt x="187655" y="135750"/>
                </a:lnTo>
                <a:lnTo>
                  <a:pt x="199517" y="147840"/>
                </a:lnTo>
                <a:lnTo>
                  <a:pt x="216027" y="154406"/>
                </a:lnTo>
                <a:lnTo>
                  <a:pt x="234950" y="156375"/>
                </a:lnTo>
                <a:lnTo>
                  <a:pt x="253619" y="154482"/>
                </a:lnTo>
                <a:lnTo>
                  <a:pt x="270014" y="148107"/>
                </a:lnTo>
                <a:lnTo>
                  <a:pt x="281660" y="136194"/>
                </a:lnTo>
                <a:lnTo>
                  <a:pt x="286105" y="117678"/>
                </a:lnTo>
                <a:close/>
              </a:path>
              <a:path w="821054" h="156845" extrusionOk="0">
                <a:moveTo>
                  <a:pt x="364820" y="42443"/>
                </a:moveTo>
                <a:lnTo>
                  <a:pt x="342696" y="42443"/>
                </a:lnTo>
                <a:lnTo>
                  <a:pt x="342696" y="9131"/>
                </a:lnTo>
                <a:lnTo>
                  <a:pt x="311962" y="9131"/>
                </a:lnTo>
                <a:lnTo>
                  <a:pt x="311962" y="42443"/>
                </a:lnTo>
                <a:lnTo>
                  <a:pt x="293636" y="42443"/>
                </a:lnTo>
                <a:lnTo>
                  <a:pt x="293636" y="62865"/>
                </a:lnTo>
                <a:lnTo>
                  <a:pt x="311962" y="62865"/>
                </a:lnTo>
                <a:lnTo>
                  <a:pt x="311962" y="128435"/>
                </a:lnTo>
                <a:lnTo>
                  <a:pt x="314782" y="141846"/>
                </a:lnTo>
                <a:lnTo>
                  <a:pt x="322402" y="149860"/>
                </a:lnTo>
                <a:lnTo>
                  <a:pt x="333565" y="153746"/>
                </a:lnTo>
                <a:lnTo>
                  <a:pt x="347014" y="154762"/>
                </a:lnTo>
                <a:lnTo>
                  <a:pt x="359943" y="154762"/>
                </a:lnTo>
                <a:lnTo>
                  <a:pt x="364820" y="153695"/>
                </a:lnTo>
                <a:lnTo>
                  <a:pt x="364820" y="130048"/>
                </a:lnTo>
                <a:lnTo>
                  <a:pt x="361594" y="130581"/>
                </a:lnTo>
                <a:lnTo>
                  <a:pt x="345427" y="130581"/>
                </a:lnTo>
                <a:lnTo>
                  <a:pt x="342696" y="127901"/>
                </a:lnTo>
                <a:lnTo>
                  <a:pt x="342696" y="62865"/>
                </a:lnTo>
                <a:lnTo>
                  <a:pt x="364820" y="62865"/>
                </a:lnTo>
                <a:lnTo>
                  <a:pt x="364820" y="42443"/>
                </a:lnTo>
                <a:close/>
              </a:path>
              <a:path w="821054" h="156845" extrusionOk="0">
                <a:moveTo>
                  <a:pt x="411162" y="42443"/>
                </a:moveTo>
                <a:lnTo>
                  <a:pt x="380415" y="42443"/>
                </a:lnTo>
                <a:lnTo>
                  <a:pt x="380415" y="153695"/>
                </a:lnTo>
                <a:lnTo>
                  <a:pt x="411162" y="153695"/>
                </a:lnTo>
                <a:lnTo>
                  <a:pt x="411162" y="42443"/>
                </a:lnTo>
                <a:close/>
              </a:path>
              <a:path w="821054" h="156845" extrusionOk="0">
                <a:moveTo>
                  <a:pt x="411162" y="0"/>
                </a:moveTo>
                <a:lnTo>
                  <a:pt x="380415" y="0"/>
                </a:lnTo>
                <a:lnTo>
                  <a:pt x="380415" y="25247"/>
                </a:lnTo>
                <a:lnTo>
                  <a:pt x="411162" y="25247"/>
                </a:lnTo>
                <a:lnTo>
                  <a:pt x="411162" y="0"/>
                </a:lnTo>
                <a:close/>
              </a:path>
              <a:path w="821054" h="156845" extrusionOk="0">
                <a:moveTo>
                  <a:pt x="496277" y="42443"/>
                </a:moveTo>
                <a:lnTo>
                  <a:pt x="474230" y="42443"/>
                </a:lnTo>
                <a:lnTo>
                  <a:pt x="474230" y="9131"/>
                </a:lnTo>
                <a:lnTo>
                  <a:pt x="443484" y="9131"/>
                </a:lnTo>
                <a:lnTo>
                  <a:pt x="443484" y="42443"/>
                </a:lnTo>
                <a:lnTo>
                  <a:pt x="425157" y="42443"/>
                </a:lnTo>
                <a:lnTo>
                  <a:pt x="425157" y="62865"/>
                </a:lnTo>
                <a:lnTo>
                  <a:pt x="443484" y="62865"/>
                </a:lnTo>
                <a:lnTo>
                  <a:pt x="443484" y="128435"/>
                </a:lnTo>
                <a:lnTo>
                  <a:pt x="446303" y="141846"/>
                </a:lnTo>
                <a:lnTo>
                  <a:pt x="453923" y="149860"/>
                </a:lnTo>
                <a:lnTo>
                  <a:pt x="465086" y="153746"/>
                </a:lnTo>
                <a:lnTo>
                  <a:pt x="478536" y="154762"/>
                </a:lnTo>
                <a:lnTo>
                  <a:pt x="491464" y="154762"/>
                </a:lnTo>
                <a:lnTo>
                  <a:pt x="496277" y="153695"/>
                </a:lnTo>
                <a:lnTo>
                  <a:pt x="496277" y="130048"/>
                </a:lnTo>
                <a:lnTo>
                  <a:pt x="493039" y="130581"/>
                </a:lnTo>
                <a:lnTo>
                  <a:pt x="476885" y="130581"/>
                </a:lnTo>
                <a:lnTo>
                  <a:pt x="474230" y="127901"/>
                </a:lnTo>
                <a:lnTo>
                  <a:pt x="474230" y="62865"/>
                </a:lnTo>
                <a:lnTo>
                  <a:pt x="496277" y="62865"/>
                </a:lnTo>
                <a:lnTo>
                  <a:pt x="496277" y="42443"/>
                </a:lnTo>
                <a:close/>
              </a:path>
              <a:path w="821054" h="156845" extrusionOk="0">
                <a:moveTo>
                  <a:pt x="615950" y="42443"/>
                </a:moveTo>
                <a:lnTo>
                  <a:pt x="585203" y="42443"/>
                </a:lnTo>
                <a:lnTo>
                  <a:pt x="585203" y="100482"/>
                </a:lnTo>
                <a:lnTo>
                  <a:pt x="583844" y="114960"/>
                </a:lnTo>
                <a:lnTo>
                  <a:pt x="579602" y="124802"/>
                </a:lnTo>
                <a:lnTo>
                  <a:pt x="572236" y="130416"/>
                </a:lnTo>
                <a:lnTo>
                  <a:pt x="561505" y="132194"/>
                </a:lnTo>
                <a:lnTo>
                  <a:pt x="552221" y="130568"/>
                </a:lnTo>
                <a:lnTo>
                  <a:pt x="546049" y="125615"/>
                </a:lnTo>
                <a:lnTo>
                  <a:pt x="542594" y="117233"/>
                </a:lnTo>
                <a:lnTo>
                  <a:pt x="541528" y="105321"/>
                </a:lnTo>
                <a:lnTo>
                  <a:pt x="541528" y="42443"/>
                </a:lnTo>
                <a:lnTo>
                  <a:pt x="511365" y="42443"/>
                </a:lnTo>
                <a:lnTo>
                  <a:pt x="511365" y="110693"/>
                </a:lnTo>
                <a:lnTo>
                  <a:pt x="513130" y="129400"/>
                </a:lnTo>
                <a:lnTo>
                  <a:pt x="519455" y="143814"/>
                </a:lnTo>
                <a:lnTo>
                  <a:pt x="531850" y="153085"/>
                </a:lnTo>
                <a:lnTo>
                  <a:pt x="551802" y="156375"/>
                </a:lnTo>
                <a:lnTo>
                  <a:pt x="561492" y="155257"/>
                </a:lnTo>
                <a:lnTo>
                  <a:pt x="570776" y="151879"/>
                </a:lnTo>
                <a:lnTo>
                  <a:pt x="579043" y="146177"/>
                </a:lnTo>
                <a:lnTo>
                  <a:pt x="585711" y="138099"/>
                </a:lnTo>
                <a:lnTo>
                  <a:pt x="586778" y="138099"/>
                </a:lnTo>
                <a:lnTo>
                  <a:pt x="586778" y="153695"/>
                </a:lnTo>
                <a:lnTo>
                  <a:pt x="615950" y="153695"/>
                </a:lnTo>
                <a:lnTo>
                  <a:pt x="615950" y="42443"/>
                </a:lnTo>
                <a:close/>
              </a:path>
              <a:path w="821054" h="156845" extrusionOk="0">
                <a:moveTo>
                  <a:pt x="699985" y="42443"/>
                </a:moveTo>
                <a:lnTo>
                  <a:pt x="677862" y="42443"/>
                </a:lnTo>
                <a:lnTo>
                  <a:pt x="677862" y="9131"/>
                </a:lnTo>
                <a:lnTo>
                  <a:pt x="647192" y="9131"/>
                </a:lnTo>
                <a:lnTo>
                  <a:pt x="647192" y="42443"/>
                </a:lnTo>
                <a:lnTo>
                  <a:pt x="628878" y="42443"/>
                </a:lnTo>
                <a:lnTo>
                  <a:pt x="628878" y="62865"/>
                </a:lnTo>
                <a:lnTo>
                  <a:pt x="647192" y="62865"/>
                </a:lnTo>
                <a:lnTo>
                  <a:pt x="647192" y="128435"/>
                </a:lnTo>
                <a:lnTo>
                  <a:pt x="650011" y="141846"/>
                </a:lnTo>
                <a:lnTo>
                  <a:pt x="657631" y="149860"/>
                </a:lnTo>
                <a:lnTo>
                  <a:pt x="668769" y="153746"/>
                </a:lnTo>
                <a:lnTo>
                  <a:pt x="682180" y="154762"/>
                </a:lnTo>
                <a:lnTo>
                  <a:pt x="695109" y="154762"/>
                </a:lnTo>
                <a:lnTo>
                  <a:pt x="699985" y="153695"/>
                </a:lnTo>
                <a:lnTo>
                  <a:pt x="699985" y="130048"/>
                </a:lnTo>
                <a:lnTo>
                  <a:pt x="696760" y="130581"/>
                </a:lnTo>
                <a:lnTo>
                  <a:pt x="680593" y="130581"/>
                </a:lnTo>
                <a:lnTo>
                  <a:pt x="677862" y="127901"/>
                </a:lnTo>
                <a:lnTo>
                  <a:pt x="677862" y="62865"/>
                </a:lnTo>
                <a:lnTo>
                  <a:pt x="699985" y="62865"/>
                </a:lnTo>
                <a:lnTo>
                  <a:pt x="699985" y="42443"/>
                </a:lnTo>
                <a:close/>
              </a:path>
              <a:path w="821054" h="156845" extrusionOk="0">
                <a:moveTo>
                  <a:pt x="820661" y="105321"/>
                </a:moveTo>
                <a:lnTo>
                  <a:pt x="809993" y="62331"/>
                </a:lnTo>
                <a:lnTo>
                  <a:pt x="789990" y="44450"/>
                </a:lnTo>
                <a:lnTo>
                  <a:pt x="789990" y="85979"/>
                </a:lnTo>
                <a:lnTo>
                  <a:pt x="739851" y="85979"/>
                </a:lnTo>
                <a:lnTo>
                  <a:pt x="741413" y="78651"/>
                </a:lnTo>
                <a:lnTo>
                  <a:pt x="745731" y="70929"/>
                </a:lnTo>
                <a:lnTo>
                  <a:pt x="753567" y="64820"/>
                </a:lnTo>
                <a:lnTo>
                  <a:pt x="765708" y="62331"/>
                </a:lnTo>
                <a:lnTo>
                  <a:pt x="775271" y="63830"/>
                </a:lnTo>
                <a:lnTo>
                  <a:pt x="782294" y="68313"/>
                </a:lnTo>
                <a:lnTo>
                  <a:pt x="787095" y="75704"/>
                </a:lnTo>
                <a:lnTo>
                  <a:pt x="789990" y="85979"/>
                </a:lnTo>
                <a:lnTo>
                  <a:pt x="789990" y="44450"/>
                </a:lnTo>
                <a:lnTo>
                  <a:pt x="766292" y="39217"/>
                </a:lnTo>
                <a:lnTo>
                  <a:pt x="743115" y="43688"/>
                </a:lnTo>
                <a:lnTo>
                  <a:pt x="725246" y="56019"/>
                </a:lnTo>
                <a:lnTo>
                  <a:pt x="713752" y="74587"/>
                </a:lnTo>
                <a:lnTo>
                  <a:pt x="709688" y="97802"/>
                </a:lnTo>
                <a:lnTo>
                  <a:pt x="713600" y="121462"/>
                </a:lnTo>
                <a:lnTo>
                  <a:pt x="724839" y="139979"/>
                </a:lnTo>
                <a:lnTo>
                  <a:pt x="742657" y="152057"/>
                </a:lnTo>
                <a:lnTo>
                  <a:pt x="766292" y="156375"/>
                </a:lnTo>
                <a:lnTo>
                  <a:pt x="783907" y="154203"/>
                </a:lnTo>
                <a:lnTo>
                  <a:pt x="798652" y="147510"/>
                </a:lnTo>
                <a:lnTo>
                  <a:pt x="810272" y="135966"/>
                </a:lnTo>
                <a:lnTo>
                  <a:pt x="811606" y="133261"/>
                </a:lnTo>
                <a:lnTo>
                  <a:pt x="818515" y="119291"/>
                </a:lnTo>
                <a:lnTo>
                  <a:pt x="791578" y="119291"/>
                </a:lnTo>
                <a:lnTo>
                  <a:pt x="788619" y="124193"/>
                </a:lnTo>
                <a:lnTo>
                  <a:pt x="783297" y="128701"/>
                </a:lnTo>
                <a:lnTo>
                  <a:pt x="776058" y="131991"/>
                </a:lnTo>
                <a:lnTo>
                  <a:pt x="767372" y="133261"/>
                </a:lnTo>
                <a:lnTo>
                  <a:pt x="756158" y="131622"/>
                </a:lnTo>
                <a:lnTo>
                  <a:pt x="747737" y="126555"/>
                </a:lnTo>
                <a:lnTo>
                  <a:pt x="742251" y="117856"/>
                </a:lnTo>
                <a:lnTo>
                  <a:pt x="739851" y="105321"/>
                </a:lnTo>
                <a:lnTo>
                  <a:pt x="820661" y="105321"/>
                </a:lnTo>
                <a:close/>
              </a:path>
            </a:pathLst>
          </a:custGeom>
          <a:solidFill>
            <a:srgbClr val="FDFDF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13"/>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13"/>
          <p:cNvSpPr txBox="1">
            <a:spLocks noGrp="1"/>
          </p:cNvSpPr>
          <p:nvPr>
            <p:ph type="body" idx="1"/>
          </p:nvPr>
        </p:nvSpPr>
        <p:spPr>
          <a:xfrm>
            <a:off x="434442" y="2007869"/>
            <a:ext cx="8201025" cy="553998"/>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600" b="1"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3" name="Google Shape;73;p13"/>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3"/>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3"/>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5011048"/>
      </p:ext>
    </p:extLst>
  </p:cSld>
  <p:clrMap bg1="lt1" tx1="dk1" bg2="dk2" tx2="lt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4"/>
            <a:ext cx="9144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7686675" y="6356351"/>
            <a:ext cx="82867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bg1"/>
                </a:solidFill>
                <a:latin typeface="+mn-lt"/>
              </a:defRPr>
            </a:lvl1pPr>
          </a:lstStyle>
          <a:p>
            <a:pPr>
              <a:defRPr/>
            </a:pPr>
            <a:fld id="{41A894B9-6BEC-426D-BF1F-2B69C5221DC2}" type="slidenum">
              <a:rPr lang="en-US"/>
              <a:pPr>
                <a:defRPr/>
              </a:pPr>
              <a:t>‹#›</a:t>
            </a:fld>
            <a:endParaRPr lang="en-US"/>
          </a:p>
        </p:txBody>
      </p:sp>
      <p:sp>
        <p:nvSpPr>
          <p:cNvPr id="9" name="Footer Placeholder 3"/>
          <p:cNvSpPr>
            <a:spLocks noGrp="1"/>
          </p:cNvSpPr>
          <p:nvPr>
            <p:ph type="ftr" sz="quarter" idx="3"/>
          </p:nvPr>
        </p:nvSpPr>
        <p:spPr>
          <a:xfrm>
            <a:off x="3118248" y="6356351"/>
            <a:ext cx="4568428" cy="365125"/>
          </a:xfrm>
          <a:prstGeom prst="rect">
            <a:avLst/>
          </a:prstGeom>
        </p:spPr>
        <p:txBody>
          <a:bodyPr anchor="ctr"/>
          <a:lstStyle>
            <a:lvl1pPr algn="ctr" eaLnBrk="1" fontAlgn="auto" hangingPunct="1">
              <a:spcBef>
                <a:spcPts val="0"/>
              </a:spcBef>
              <a:spcAft>
                <a:spcPts val="0"/>
              </a:spcAft>
              <a:defRPr sz="900">
                <a:solidFill>
                  <a:schemeClr val="bg1"/>
                </a:solidFill>
                <a:latin typeface="+mn-lt"/>
              </a:defRPr>
            </a:lvl1pPr>
          </a:lstStyle>
          <a:p>
            <a:pPr>
              <a:defRPr/>
            </a:pPr>
            <a:endParaRPr lang="en-US"/>
          </a:p>
        </p:txBody>
      </p:sp>
      <p:pic>
        <p:nvPicPr>
          <p:cNvPr id="1031" name="Picture 3"/>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bwMode="auto">
          <a:xfrm>
            <a:off x="100758" y="6302883"/>
            <a:ext cx="2169573"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75"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hf hdr="0" ftr="0" dt="0"/>
  <p:txStyles>
    <p:titleStyle>
      <a:lvl1pPr algn="l" rtl="0" eaLnBrk="0" fontAlgn="base" hangingPunct="0">
        <a:lnSpc>
          <a:spcPct val="90000"/>
        </a:lnSpc>
        <a:spcBef>
          <a:spcPct val="0"/>
        </a:spcBef>
        <a:spcAft>
          <a:spcPct val="0"/>
        </a:spcAft>
        <a:defRPr sz="3300" kern="1200">
          <a:solidFill>
            <a:srgbClr val="616265"/>
          </a:solidFill>
          <a:latin typeface="+mj-lt"/>
          <a:ea typeface="+mj-ea"/>
          <a:cs typeface="+mj-cs"/>
        </a:defRPr>
      </a:lvl1pPr>
      <a:lvl2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5pPr>
      <a:lvl6pPr marL="342900" algn="l" rtl="0" fontAlgn="base">
        <a:lnSpc>
          <a:spcPct val="90000"/>
        </a:lnSpc>
        <a:spcBef>
          <a:spcPct val="0"/>
        </a:spcBef>
        <a:spcAft>
          <a:spcPct val="0"/>
        </a:spcAft>
        <a:defRPr sz="3300">
          <a:solidFill>
            <a:srgbClr val="616265"/>
          </a:solidFill>
          <a:latin typeface="Calibri" panose="020F0502020204030204" pitchFamily="34" charset="0"/>
        </a:defRPr>
      </a:lvl6pPr>
      <a:lvl7pPr marL="685800" algn="l" rtl="0" fontAlgn="base">
        <a:lnSpc>
          <a:spcPct val="90000"/>
        </a:lnSpc>
        <a:spcBef>
          <a:spcPct val="0"/>
        </a:spcBef>
        <a:spcAft>
          <a:spcPct val="0"/>
        </a:spcAft>
        <a:defRPr sz="3300">
          <a:solidFill>
            <a:srgbClr val="616265"/>
          </a:solidFill>
          <a:latin typeface="Calibri" panose="020F0502020204030204" pitchFamily="34" charset="0"/>
        </a:defRPr>
      </a:lvl7pPr>
      <a:lvl8pPr marL="1028700" algn="l" rtl="0" fontAlgn="base">
        <a:lnSpc>
          <a:spcPct val="90000"/>
        </a:lnSpc>
        <a:spcBef>
          <a:spcPct val="0"/>
        </a:spcBef>
        <a:spcAft>
          <a:spcPct val="0"/>
        </a:spcAft>
        <a:defRPr sz="3300">
          <a:solidFill>
            <a:srgbClr val="616265"/>
          </a:solidFill>
          <a:latin typeface="Calibri" panose="020F0502020204030204" pitchFamily="34" charset="0"/>
        </a:defRPr>
      </a:lvl8pPr>
      <a:lvl9pPr marL="1371600" algn="l" rtl="0" fontAlgn="base">
        <a:lnSpc>
          <a:spcPct val="90000"/>
        </a:lnSpc>
        <a:spcBef>
          <a:spcPct val="0"/>
        </a:spcBef>
        <a:spcAft>
          <a:spcPct val="0"/>
        </a:spcAft>
        <a:defRPr sz="3300">
          <a:solidFill>
            <a:srgbClr val="616265"/>
          </a:solidFill>
          <a:latin typeface="Calibri" panose="020F05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rgbClr val="616265"/>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rgbClr val="616265"/>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616265"/>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616265"/>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rgbClr val="61626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alpha val="2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76200" y="6154093"/>
            <a:ext cx="9296400" cy="711259"/>
            <a:chOff x="-76200" y="6324556"/>
            <a:chExt cx="9296400" cy="533444"/>
          </a:xfrm>
        </p:grpSpPr>
        <p:sp>
          <p:nvSpPr>
            <p:cNvPr id="8" name="Rectangle 7"/>
            <p:cNvSpPr/>
            <p:nvPr/>
          </p:nvSpPr>
          <p:spPr>
            <a:xfrm>
              <a:off x="0" y="6324556"/>
              <a:ext cx="9144000" cy="533444"/>
            </a:xfrm>
            <a:prstGeom prst="rect">
              <a:avLst/>
            </a:prstGeom>
            <a:solidFill>
              <a:srgbClr val="003062"/>
            </a:solidFill>
            <a:ln>
              <a:solidFill>
                <a:srgbClr val="003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a:off x="-76200" y="6324556"/>
              <a:ext cx="9296400" cy="0"/>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2" y="6346084"/>
            <a:ext cx="1822596" cy="3634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97271" y="6346084"/>
            <a:ext cx="335545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1" name="Group 10"/>
          <p:cNvGrpSpPr/>
          <p:nvPr/>
        </p:nvGrpSpPr>
        <p:grpSpPr>
          <a:xfrm>
            <a:off x="13" y="304812"/>
            <a:ext cx="236219" cy="609601"/>
            <a:chOff x="0" y="228599"/>
            <a:chExt cx="236219" cy="457201"/>
          </a:xfrm>
          <a:effectLst>
            <a:outerShdw blurRad="50800" dist="38100" dir="2700000" algn="tl" rotWithShape="0">
              <a:prstClr val="black">
                <a:alpha val="40000"/>
              </a:prstClr>
            </a:outerShdw>
          </a:effectLst>
        </p:grpSpPr>
        <p:sp>
          <p:nvSpPr>
            <p:cNvPr id="12" name="Rectangle 11"/>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Isosceles Triangle 12"/>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Picture 8"/>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5916816" y="6228792"/>
            <a:ext cx="3087697" cy="567275"/>
          </a:xfrm>
          <a:prstGeom prst="rect">
            <a:avLst/>
          </a:prstGeom>
        </p:spPr>
      </p:pic>
    </p:spTree>
    <p:extLst>
      <p:ext uri="{BB962C8B-B14F-4D97-AF65-F5344CB8AC3E}">
        <p14:creationId xmlns:p14="http://schemas.microsoft.com/office/powerpoint/2010/main" val="2035001809"/>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60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b="1" kern="1200">
          <a:solidFill>
            <a:schemeClr val="tx1"/>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rgbClr val="002F62"/>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76200" y="6154093"/>
            <a:ext cx="9296400" cy="711259"/>
            <a:chOff x="-76200" y="6324556"/>
            <a:chExt cx="9296400" cy="533444"/>
          </a:xfrm>
        </p:grpSpPr>
        <p:sp>
          <p:nvSpPr>
            <p:cNvPr id="8" name="Rectangle 7"/>
            <p:cNvSpPr/>
            <p:nvPr/>
          </p:nvSpPr>
          <p:spPr>
            <a:xfrm>
              <a:off x="0" y="6324556"/>
              <a:ext cx="9144000" cy="533444"/>
            </a:xfrm>
            <a:prstGeom prst="rect">
              <a:avLst/>
            </a:prstGeom>
            <a:solidFill>
              <a:srgbClr val="003062"/>
            </a:solidFill>
            <a:ln>
              <a:solidFill>
                <a:srgbClr val="003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a:off x="-76200" y="6324556"/>
              <a:ext cx="9296400" cy="0"/>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2" y="6346084"/>
            <a:ext cx="1822596" cy="3634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CAFD24-EE45-40FE-945F-FCF882021A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97271" y="6346084"/>
            <a:ext cx="335545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1" name="Group 10"/>
          <p:cNvGrpSpPr/>
          <p:nvPr/>
        </p:nvGrpSpPr>
        <p:grpSpPr>
          <a:xfrm>
            <a:off x="13" y="304812"/>
            <a:ext cx="236219" cy="609601"/>
            <a:chOff x="0" y="228599"/>
            <a:chExt cx="236219" cy="457201"/>
          </a:xfrm>
          <a:effectLst>
            <a:outerShdw blurRad="50800" dist="38100" dir="2700000" algn="tl" rotWithShape="0">
              <a:prstClr val="black">
                <a:alpha val="40000"/>
              </a:prstClr>
            </a:outerShdw>
          </a:effectLst>
        </p:grpSpPr>
        <p:sp>
          <p:nvSpPr>
            <p:cNvPr id="12" name="Rectangle 11"/>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Isosceles Triangle 12"/>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916816" y="6228792"/>
            <a:ext cx="3087697" cy="567275"/>
          </a:xfrm>
          <a:prstGeom prst="rect">
            <a:avLst/>
          </a:prstGeom>
        </p:spPr>
      </p:pic>
    </p:spTree>
    <p:extLst>
      <p:ext uri="{BB962C8B-B14F-4D97-AF65-F5344CB8AC3E}">
        <p14:creationId xmlns:p14="http://schemas.microsoft.com/office/powerpoint/2010/main" val="697048943"/>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b="1" kern="1200">
          <a:solidFill>
            <a:schemeClr val="tx1"/>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6858000"/>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13"/>
          <p:cNvSpPr/>
          <p:nvPr/>
        </p:nvSpPr>
        <p:spPr>
          <a:xfrm>
            <a:off x="763" y="6154674"/>
            <a:ext cx="9143365" cy="703580"/>
          </a:xfrm>
          <a:custGeom>
            <a:avLst/>
            <a:gdLst/>
            <a:ahLst/>
            <a:cxnLst/>
            <a:rect l="l" t="t" r="r" b="b"/>
            <a:pathLst>
              <a:path w="9143365" h="703579" extrusionOk="0">
                <a:moveTo>
                  <a:pt x="9143238" y="0"/>
                </a:moveTo>
                <a:lnTo>
                  <a:pt x="0" y="0"/>
                </a:lnTo>
                <a:lnTo>
                  <a:pt x="0" y="703324"/>
                </a:lnTo>
              </a:path>
            </a:pathLst>
          </a:custGeom>
          <a:noFill/>
          <a:ln w="25900" cap="flat" cmpd="sng">
            <a:solidFill>
              <a:srgbClr val="003576"/>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13"/>
          <p:cNvSpPr/>
          <p:nvPr/>
        </p:nvSpPr>
        <p:spPr>
          <a:xfrm>
            <a:off x="762" y="6154674"/>
            <a:ext cx="9143365" cy="703580"/>
          </a:xfrm>
          <a:custGeom>
            <a:avLst/>
            <a:gdLst/>
            <a:ahLst/>
            <a:cxnLst/>
            <a:rect l="l" t="t" r="r" b="b"/>
            <a:pathLst>
              <a:path w="9143365" h="703579" extrusionOk="0">
                <a:moveTo>
                  <a:pt x="9143238" y="703324"/>
                </a:moveTo>
                <a:lnTo>
                  <a:pt x="9143238" y="0"/>
                </a:lnTo>
                <a:lnTo>
                  <a:pt x="0" y="0"/>
                </a:lnTo>
                <a:lnTo>
                  <a:pt x="0" y="703324"/>
                </a:lnTo>
                <a:lnTo>
                  <a:pt x="9143238" y="703324"/>
                </a:lnTo>
                <a:close/>
              </a:path>
            </a:pathLst>
          </a:custGeom>
          <a:solidFill>
            <a:srgbClr val="002F6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54;p13"/>
          <p:cNvSpPr/>
          <p:nvPr/>
        </p:nvSpPr>
        <p:spPr>
          <a:xfrm>
            <a:off x="0" y="6135623"/>
            <a:ext cx="9144000" cy="38100"/>
          </a:xfrm>
          <a:custGeom>
            <a:avLst/>
            <a:gdLst/>
            <a:ahLst/>
            <a:cxnLst/>
            <a:rect l="l" t="t" r="r" b="b"/>
            <a:pathLst>
              <a:path w="9144000" h="38100" extrusionOk="0">
                <a:moveTo>
                  <a:pt x="0" y="0"/>
                </a:moveTo>
                <a:lnTo>
                  <a:pt x="0" y="38099"/>
                </a:lnTo>
                <a:lnTo>
                  <a:pt x="9143999" y="38099"/>
                </a:lnTo>
                <a:lnTo>
                  <a:pt x="9143999" y="0"/>
                </a:lnTo>
                <a:lnTo>
                  <a:pt x="0" y="0"/>
                </a:lnTo>
                <a:close/>
              </a:path>
            </a:pathLst>
          </a:custGeom>
          <a:solidFill>
            <a:srgbClr val="C59F0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55;p13"/>
          <p:cNvSpPr/>
          <p:nvPr/>
        </p:nvSpPr>
        <p:spPr>
          <a:xfrm>
            <a:off x="1" y="278917"/>
            <a:ext cx="312483" cy="711683"/>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13"/>
          <p:cNvSpPr/>
          <p:nvPr/>
        </p:nvSpPr>
        <p:spPr>
          <a:xfrm>
            <a:off x="0" y="304799"/>
            <a:ext cx="236220" cy="609600"/>
          </a:xfrm>
          <a:custGeom>
            <a:avLst/>
            <a:gdLst/>
            <a:ahLst/>
            <a:cxnLst/>
            <a:rect l="l" t="t" r="r" b="b"/>
            <a:pathLst>
              <a:path w="236220" h="609600" extrusionOk="0">
                <a:moveTo>
                  <a:pt x="236220" y="302641"/>
                </a:moveTo>
                <a:lnTo>
                  <a:pt x="121920" y="0"/>
                </a:lnTo>
                <a:lnTo>
                  <a:pt x="0" y="0"/>
                </a:lnTo>
                <a:lnTo>
                  <a:pt x="0" y="609600"/>
                </a:lnTo>
                <a:lnTo>
                  <a:pt x="121920" y="609600"/>
                </a:lnTo>
                <a:lnTo>
                  <a:pt x="236220" y="302641"/>
                </a:lnTo>
                <a:close/>
              </a:path>
            </a:pathLst>
          </a:custGeom>
          <a:solidFill>
            <a:srgbClr val="003576"/>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13"/>
          <p:cNvSpPr/>
          <p:nvPr/>
        </p:nvSpPr>
        <p:spPr>
          <a:xfrm>
            <a:off x="7132407" y="6268353"/>
            <a:ext cx="16510" cy="503555"/>
          </a:xfrm>
          <a:custGeom>
            <a:avLst/>
            <a:gdLst/>
            <a:ahLst/>
            <a:cxnLst/>
            <a:rect l="l" t="t" r="r" b="b"/>
            <a:pathLst>
              <a:path w="16509" h="503554" extrusionOk="0">
                <a:moveTo>
                  <a:pt x="16161" y="0"/>
                </a:moveTo>
                <a:lnTo>
                  <a:pt x="0" y="0"/>
                </a:lnTo>
                <a:lnTo>
                  <a:pt x="0" y="503552"/>
                </a:lnTo>
                <a:lnTo>
                  <a:pt x="16162" y="503552"/>
                </a:lnTo>
                <a:lnTo>
                  <a:pt x="16161"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13"/>
          <p:cNvSpPr/>
          <p:nvPr/>
        </p:nvSpPr>
        <p:spPr>
          <a:xfrm>
            <a:off x="5937720" y="6268098"/>
            <a:ext cx="402590" cy="504825"/>
          </a:xfrm>
          <a:custGeom>
            <a:avLst/>
            <a:gdLst/>
            <a:ahLst/>
            <a:cxnLst/>
            <a:rect l="l" t="t" r="r" b="b"/>
            <a:pathLst>
              <a:path w="402589" h="504825" extrusionOk="0">
                <a:moveTo>
                  <a:pt x="401993" y="0"/>
                </a:moveTo>
                <a:lnTo>
                  <a:pt x="0" y="0"/>
                </a:lnTo>
                <a:lnTo>
                  <a:pt x="0" y="16484"/>
                </a:lnTo>
                <a:lnTo>
                  <a:pt x="0" y="120446"/>
                </a:lnTo>
                <a:lnTo>
                  <a:pt x="0" y="136931"/>
                </a:lnTo>
                <a:lnTo>
                  <a:pt x="35026" y="136931"/>
                </a:lnTo>
                <a:lnTo>
                  <a:pt x="35026" y="368947"/>
                </a:lnTo>
                <a:lnTo>
                  <a:pt x="0" y="368947"/>
                </a:lnTo>
                <a:lnTo>
                  <a:pt x="0" y="386689"/>
                </a:lnTo>
                <a:lnTo>
                  <a:pt x="0" y="488124"/>
                </a:lnTo>
                <a:lnTo>
                  <a:pt x="0" y="504609"/>
                </a:lnTo>
                <a:lnTo>
                  <a:pt x="219316" y="504609"/>
                </a:lnTo>
                <a:lnTo>
                  <a:pt x="219316" y="488124"/>
                </a:lnTo>
                <a:lnTo>
                  <a:pt x="16167" y="488124"/>
                </a:lnTo>
                <a:lnTo>
                  <a:pt x="16167" y="386689"/>
                </a:lnTo>
                <a:lnTo>
                  <a:pt x="51193" y="386689"/>
                </a:lnTo>
                <a:lnTo>
                  <a:pt x="51193" y="368947"/>
                </a:lnTo>
                <a:lnTo>
                  <a:pt x="51193" y="136931"/>
                </a:lnTo>
                <a:lnTo>
                  <a:pt x="51193" y="120446"/>
                </a:lnTo>
                <a:lnTo>
                  <a:pt x="16167" y="120446"/>
                </a:lnTo>
                <a:lnTo>
                  <a:pt x="16167" y="16484"/>
                </a:lnTo>
                <a:lnTo>
                  <a:pt x="401993" y="16484"/>
                </a:lnTo>
                <a:lnTo>
                  <a:pt x="401993"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13"/>
          <p:cNvSpPr/>
          <p:nvPr/>
        </p:nvSpPr>
        <p:spPr>
          <a:xfrm>
            <a:off x="5953890" y="6284474"/>
            <a:ext cx="385835" cy="471737"/>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13"/>
          <p:cNvSpPr/>
          <p:nvPr/>
        </p:nvSpPr>
        <p:spPr>
          <a:xfrm>
            <a:off x="5953890" y="6284577"/>
            <a:ext cx="368935" cy="104139"/>
          </a:xfrm>
          <a:custGeom>
            <a:avLst/>
            <a:gdLst/>
            <a:ahLst/>
            <a:cxnLst/>
            <a:rect l="l" t="t" r="r" b="b"/>
            <a:pathLst>
              <a:path w="368935" h="104139" extrusionOk="0">
                <a:moveTo>
                  <a:pt x="0" y="103962"/>
                </a:moveTo>
                <a:lnTo>
                  <a:pt x="368596" y="103962"/>
                </a:lnTo>
                <a:lnTo>
                  <a:pt x="368596" y="0"/>
                </a:lnTo>
                <a:lnTo>
                  <a:pt x="0" y="0"/>
                </a:lnTo>
                <a:lnTo>
                  <a:pt x="0" y="103962"/>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13"/>
          <p:cNvSpPr/>
          <p:nvPr/>
        </p:nvSpPr>
        <p:spPr>
          <a:xfrm>
            <a:off x="6356959" y="6388545"/>
            <a:ext cx="51435" cy="266700"/>
          </a:xfrm>
          <a:custGeom>
            <a:avLst/>
            <a:gdLst/>
            <a:ahLst/>
            <a:cxnLst/>
            <a:rect l="l" t="t" r="r" b="b"/>
            <a:pathLst>
              <a:path w="51435" h="266700" extrusionOk="0">
                <a:moveTo>
                  <a:pt x="51193" y="0"/>
                </a:moveTo>
                <a:lnTo>
                  <a:pt x="0" y="0"/>
                </a:lnTo>
                <a:lnTo>
                  <a:pt x="0" y="190"/>
                </a:lnTo>
                <a:lnTo>
                  <a:pt x="51193" y="190"/>
                </a:lnTo>
                <a:lnTo>
                  <a:pt x="51193" y="0"/>
                </a:lnTo>
                <a:close/>
              </a:path>
              <a:path w="51435" h="266700" extrusionOk="0">
                <a:moveTo>
                  <a:pt x="51206" y="265671"/>
                </a:moveTo>
                <a:lnTo>
                  <a:pt x="0" y="265671"/>
                </a:lnTo>
                <a:lnTo>
                  <a:pt x="0" y="266242"/>
                </a:lnTo>
                <a:lnTo>
                  <a:pt x="51206" y="266242"/>
                </a:lnTo>
                <a:lnTo>
                  <a:pt x="51206" y="265671"/>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13"/>
          <p:cNvSpPr/>
          <p:nvPr/>
        </p:nvSpPr>
        <p:spPr>
          <a:xfrm>
            <a:off x="6526723" y="6654211"/>
            <a:ext cx="50165" cy="635"/>
          </a:xfrm>
          <a:custGeom>
            <a:avLst/>
            <a:gdLst/>
            <a:ahLst/>
            <a:cxnLst/>
            <a:rect l="l" t="t" r="r" b="b"/>
            <a:pathLst>
              <a:path w="50165" h="634" extrusionOk="0">
                <a:moveTo>
                  <a:pt x="0" y="574"/>
                </a:moveTo>
                <a:lnTo>
                  <a:pt x="50116" y="574"/>
                </a:lnTo>
                <a:lnTo>
                  <a:pt x="50116" y="0"/>
                </a:lnTo>
                <a:lnTo>
                  <a:pt x="0" y="0"/>
                </a:lnTo>
                <a:lnTo>
                  <a:pt x="0" y="574"/>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13"/>
          <p:cNvSpPr/>
          <p:nvPr/>
        </p:nvSpPr>
        <p:spPr>
          <a:xfrm>
            <a:off x="6356972" y="6268096"/>
            <a:ext cx="219867" cy="504597"/>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13"/>
          <p:cNvSpPr/>
          <p:nvPr/>
        </p:nvSpPr>
        <p:spPr>
          <a:xfrm>
            <a:off x="6526723" y="6388540"/>
            <a:ext cx="50165" cy="635"/>
          </a:xfrm>
          <a:custGeom>
            <a:avLst/>
            <a:gdLst/>
            <a:ahLst/>
            <a:cxnLst/>
            <a:rect l="l" t="t" r="r" b="b"/>
            <a:pathLst>
              <a:path w="50165" h="635" extrusionOk="0">
                <a:moveTo>
                  <a:pt x="0" y="192"/>
                </a:moveTo>
                <a:lnTo>
                  <a:pt x="50116" y="192"/>
                </a:lnTo>
                <a:lnTo>
                  <a:pt x="50116" y="0"/>
                </a:lnTo>
                <a:lnTo>
                  <a:pt x="0" y="0"/>
                </a:lnTo>
                <a:lnTo>
                  <a:pt x="0" y="192"/>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13"/>
          <p:cNvSpPr/>
          <p:nvPr/>
        </p:nvSpPr>
        <p:spPr>
          <a:xfrm>
            <a:off x="6373674" y="6285014"/>
            <a:ext cx="187325" cy="369569"/>
          </a:xfrm>
          <a:custGeom>
            <a:avLst/>
            <a:gdLst/>
            <a:ahLst/>
            <a:cxnLst/>
            <a:rect l="l" t="t" r="r" b="b"/>
            <a:pathLst>
              <a:path w="187325" h="369570" extrusionOk="0">
                <a:moveTo>
                  <a:pt x="186994" y="0"/>
                </a:moveTo>
                <a:lnTo>
                  <a:pt x="0" y="0"/>
                </a:lnTo>
                <a:lnTo>
                  <a:pt x="0" y="103720"/>
                </a:lnTo>
                <a:lnTo>
                  <a:pt x="34480" y="103720"/>
                </a:lnTo>
                <a:lnTo>
                  <a:pt x="34493" y="369201"/>
                </a:lnTo>
                <a:lnTo>
                  <a:pt x="153047" y="369201"/>
                </a:lnTo>
                <a:lnTo>
                  <a:pt x="153047" y="103720"/>
                </a:lnTo>
                <a:lnTo>
                  <a:pt x="186994" y="103720"/>
                </a:lnTo>
                <a:lnTo>
                  <a:pt x="186994" y="0"/>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13"/>
          <p:cNvSpPr/>
          <p:nvPr/>
        </p:nvSpPr>
        <p:spPr>
          <a:xfrm>
            <a:off x="6594078" y="6268354"/>
            <a:ext cx="434340" cy="504189"/>
          </a:xfrm>
          <a:custGeom>
            <a:avLst/>
            <a:gdLst/>
            <a:ahLst/>
            <a:cxnLst/>
            <a:rect l="l" t="t" r="r" b="b"/>
            <a:pathLst>
              <a:path w="434340" h="504190" extrusionOk="0">
                <a:moveTo>
                  <a:pt x="206398" y="0"/>
                </a:moveTo>
                <a:lnTo>
                  <a:pt x="0" y="0"/>
                </a:lnTo>
                <a:lnTo>
                  <a:pt x="0" y="136501"/>
                </a:lnTo>
                <a:lnTo>
                  <a:pt x="32877" y="136501"/>
                </a:lnTo>
                <a:lnTo>
                  <a:pt x="32877" y="406818"/>
                </a:lnTo>
                <a:lnTo>
                  <a:pt x="126092" y="504089"/>
                </a:lnTo>
                <a:lnTo>
                  <a:pt x="307680" y="504089"/>
                </a:lnTo>
                <a:lnTo>
                  <a:pt x="323464" y="487430"/>
                </a:lnTo>
                <a:lnTo>
                  <a:pt x="128822" y="487430"/>
                </a:lnTo>
                <a:lnTo>
                  <a:pt x="49592" y="404671"/>
                </a:lnTo>
                <a:lnTo>
                  <a:pt x="49592" y="120379"/>
                </a:lnTo>
                <a:lnTo>
                  <a:pt x="16169" y="120379"/>
                </a:lnTo>
                <a:lnTo>
                  <a:pt x="16169" y="16121"/>
                </a:lnTo>
                <a:lnTo>
                  <a:pt x="206398" y="16121"/>
                </a:lnTo>
                <a:lnTo>
                  <a:pt x="206398" y="0"/>
                </a:lnTo>
                <a:close/>
              </a:path>
              <a:path w="434340" h="504190" extrusionOk="0">
                <a:moveTo>
                  <a:pt x="433815" y="16121"/>
                </a:moveTo>
                <a:lnTo>
                  <a:pt x="417653" y="16121"/>
                </a:lnTo>
                <a:lnTo>
                  <a:pt x="417653" y="120379"/>
                </a:lnTo>
                <a:lnTo>
                  <a:pt x="383677" y="120379"/>
                </a:lnTo>
                <a:lnTo>
                  <a:pt x="383677" y="404671"/>
                </a:lnTo>
                <a:lnTo>
                  <a:pt x="304448" y="487430"/>
                </a:lnTo>
                <a:lnTo>
                  <a:pt x="323464" y="487430"/>
                </a:lnTo>
                <a:lnTo>
                  <a:pt x="399839" y="406818"/>
                </a:lnTo>
                <a:lnTo>
                  <a:pt x="399839" y="136501"/>
                </a:lnTo>
                <a:lnTo>
                  <a:pt x="433815" y="136501"/>
                </a:lnTo>
                <a:lnTo>
                  <a:pt x="433815" y="16121"/>
                </a:lnTo>
                <a:close/>
              </a:path>
              <a:path w="434340" h="504190" extrusionOk="0">
                <a:moveTo>
                  <a:pt x="206398" y="16121"/>
                </a:moveTo>
                <a:lnTo>
                  <a:pt x="188081" y="16121"/>
                </a:lnTo>
                <a:lnTo>
                  <a:pt x="188082" y="120379"/>
                </a:lnTo>
                <a:lnTo>
                  <a:pt x="168687" y="120379"/>
                </a:lnTo>
                <a:lnTo>
                  <a:pt x="168688" y="375650"/>
                </a:lnTo>
                <a:lnTo>
                  <a:pt x="178385" y="385858"/>
                </a:lnTo>
                <a:lnTo>
                  <a:pt x="254885" y="385858"/>
                </a:lnTo>
                <a:lnTo>
                  <a:pt x="264582" y="375650"/>
                </a:lnTo>
                <a:lnTo>
                  <a:pt x="265156" y="375650"/>
                </a:lnTo>
                <a:lnTo>
                  <a:pt x="265156" y="369200"/>
                </a:lnTo>
                <a:lnTo>
                  <a:pt x="185352" y="369200"/>
                </a:lnTo>
                <a:lnTo>
                  <a:pt x="185352" y="136501"/>
                </a:lnTo>
                <a:lnTo>
                  <a:pt x="206398" y="136501"/>
                </a:lnTo>
                <a:lnTo>
                  <a:pt x="206398" y="16121"/>
                </a:lnTo>
                <a:close/>
              </a:path>
              <a:path w="434340" h="504190" extrusionOk="0">
                <a:moveTo>
                  <a:pt x="433815" y="0"/>
                </a:moveTo>
                <a:lnTo>
                  <a:pt x="224715" y="0"/>
                </a:lnTo>
                <a:lnTo>
                  <a:pt x="224715" y="136501"/>
                </a:lnTo>
                <a:lnTo>
                  <a:pt x="248419" y="136501"/>
                </a:lnTo>
                <a:lnTo>
                  <a:pt x="248420" y="369200"/>
                </a:lnTo>
                <a:lnTo>
                  <a:pt x="265156" y="369200"/>
                </a:lnTo>
                <a:lnTo>
                  <a:pt x="265156" y="120379"/>
                </a:lnTo>
                <a:lnTo>
                  <a:pt x="245187" y="120379"/>
                </a:lnTo>
                <a:lnTo>
                  <a:pt x="245187" y="16121"/>
                </a:lnTo>
                <a:lnTo>
                  <a:pt x="433815" y="16121"/>
                </a:lnTo>
                <a:lnTo>
                  <a:pt x="433815"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67;p13"/>
          <p:cNvSpPr/>
          <p:nvPr/>
        </p:nvSpPr>
        <p:spPr>
          <a:xfrm>
            <a:off x="6610248" y="6285012"/>
            <a:ext cx="401955" cy="471169"/>
          </a:xfrm>
          <a:custGeom>
            <a:avLst/>
            <a:gdLst/>
            <a:ahLst/>
            <a:cxnLst/>
            <a:rect l="l" t="t" r="r" b="b"/>
            <a:pathLst>
              <a:path w="401954" h="471170" extrusionOk="0">
                <a:moveTo>
                  <a:pt x="152518" y="103721"/>
                </a:moveTo>
                <a:lnTo>
                  <a:pt x="33423" y="103721"/>
                </a:lnTo>
                <a:lnTo>
                  <a:pt x="33423" y="388012"/>
                </a:lnTo>
                <a:lnTo>
                  <a:pt x="112652" y="470771"/>
                </a:lnTo>
                <a:lnTo>
                  <a:pt x="288279" y="470771"/>
                </a:lnTo>
                <a:lnTo>
                  <a:pt x="367508" y="388012"/>
                </a:lnTo>
                <a:lnTo>
                  <a:pt x="367508" y="369200"/>
                </a:lnTo>
                <a:lnTo>
                  <a:pt x="162216" y="369200"/>
                </a:lnTo>
                <a:lnTo>
                  <a:pt x="152518" y="358991"/>
                </a:lnTo>
                <a:lnTo>
                  <a:pt x="152518" y="103721"/>
                </a:lnTo>
                <a:close/>
              </a:path>
              <a:path w="401954" h="471170" extrusionOk="0">
                <a:moveTo>
                  <a:pt x="367508" y="103721"/>
                </a:moveTo>
                <a:lnTo>
                  <a:pt x="248987" y="103721"/>
                </a:lnTo>
                <a:lnTo>
                  <a:pt x="248987" y="358991"/>
                </a:lnTo>
                <a:lnTo>
                  <a:pt x="248413" y="358991"/>
                </a:lnTo>
                <a:lnTo>
                  <a:pt x="238715" y="369200"/>
                </a:lnTo>
                <a:lnTo>
                  <a:pt x="367508" y="369200"/>
                </a:lnTo>
                <a:lnTo>
                  <a:pt x="367508" y="103721"/>
                </a:lnTo>
                <a:close/>
              </a:path>
              <a:path w="401954" h="471170" extrusionOk="0">
                <a:moveTo>
                  <a:pt x="171912" y="0"/>
                </a:moveTo>
                <a:lnTo>
                  <a:pt x="0" y="0"/>
                </a:lnTo>
                <a:lnTo>
                  <a:pt x="0" y="103721"/>
                </a:lnTo>
                <a:lnTo>
                  <a:pt x="171912" y="103721"/>
                </a:lnTo>
                <a:lnTo>
                  <a:pt x="171912" y="0"/>
                </a:lnTo>
                <a:close/>
              </a:path>
              <a:path w="401954" h="471170" extrusionOk="0">
                <a:moveTo>
                  <a:pt x="401484" y="0"/>
                </a:moveTo>
                <a:lnTo>
                  <a:pt x="229018" y="0"/>
                </a:lnTo>
                <a:lnTo>
                  <a:pt x="229018" y="103721"/>
                </a:lnTo>
                <a:lnTo>
                  <a:pt x="401484" y="103721"/>
                </a:lnTo>
                <a:lnTo>
                  <a:pt x="401484" y="0"/>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68;p13"/>
          <p:cNvSpPr/>
          <p:nvPr/>
        </p:nvSpPr>
        <p:spPr>
          <a:xfrm>
            <a:off x="7255308" y="6321348"/>
            <a:ext cx="833119" cy="156845"/>
          </a:xfrm>
          <a:custGeom>
            <a:avLst/>
            <a:gdLst/>
            <a:ahLst/>
            <a:cxnLst/>
            <a:rect l="l" t="t" r="r" b="b"/>
            <a:pathLst>
              <a:path w="833120" h="156845" extrusionOk="0">
                <a:moveTo>
                  <a:pt x="116941" y="125514"/>
                </a:moveTo>
                <a:lnTo>
                  <a:pt x="33896" y="125514"/>
                </a:lnTo>
                <a:lnTo>
                  <a:pt x="33896" y="87477"/>
                </a:lnTo>
                <a:lnTo>
                  <a:pt x="108318" y="87477"/>
                </a:lnTo>
                <a:lnTo>
                  <a:pt x="108318" y="60858"/>
                </a:lnTo>
                <a:lnTo>
                  <a:pt x="33896" y="60858"/>
                </a:lnTo>
                <a:lnTo>
                  <a:pt x="33896" y="29159"/>
                </a:lnTo>
                <a:lnTo>
                  <a:pt x="114782" y="29159"/>
                </a:lnTo>
                <a:lnTo>
                  <a:pt x="114782" y="0"/>
                </a:lnTo>
                <a:lnTo>
                  <a:pt x="0" y="0"/>
                </a:lnTo>
                <a:lnTo>
                  <a:pt x="0" y="29159"/>
                </a:lnTo>
                <a:lnTo>
                  <a:pt x="0" y="60858"/>
                </a:lnTo>
                <a:lnTo>
                  <a:pt x="0" y="87477"/>
                </a:lnTo>
                <a:lnTo>
                  <a:pt x="0" y="125514"/>
                </a:lnTo>
                <a:lnTo>
                  <a:pt x="0" y="153416"/>
                </a:lnTo>
                <a:lnTo>
                  <a:pt x="116941" y="153416"/>
                </a:lnTo>
                <a:lnTo>
                  <a:pt x="116941" y="125514"/>
                </a:lnTo>
                <a:close/>
              </a:path>
              <a:path w="833120" h="156845" extrusionOk="0">
                <a:moveTo>
                  <a:pt x="240347" y="153377"/>
                </a:moveTo>
                <a:lnTo>
                  <a:pt x="199326" y="94259"/>
                </a:lnTo>
                <a:lnTo>
                  <a:pt x="236029" y="42672"/>
                </a:lnTo>
                <a:lnTo>
                  <a:pt x="202057" y="42672"/>
                </a:lnTo>
                <a:lnTo>
                  <a:pt x="182664" y="71691"/>
                </a:lnTo>
                <a:lnTo>
                  <a:pt x="163271" y="42672"/>
                </a:lnTo>
                <a:lnTo>
                  <a:pt x="128219" y="42672"/>
                </a:lnTo>
                <a:lnTo>
                  <a:pt x="164846" y="95338"/>
                </a:lnTo>
                <a:lnTo>
                  <a:pt x="124980" y="153377"/>
                </a:lnTo>
                <a:lnTo>
                  <a:pt x="158953" y="153377"/>
                </a:lnTo>
                <a:lnTo>
                  <a:pt x="182092" y="118440"/>
                </a:lnTo>
                <a:lnTo>
                  <a:pt x="205295" y="153377"/>
                </a:lnTo>
                <a:lnTo>
                  <a:pt x="240347" y="153377"/>
                </a:lnTo>
                <a:close/>
              </a:path>
              <a:path w="833120" h="156845" extrusionOk="0">
                <a:moveTo>
                  <a:pt x="313042" y="153911"/>
                </a:moveTo>
                <a:lnTo>
                  <a:pt x="313029" y="129730"/>
                </a:lnTo>
                <a:lnTo>
                  <a:pt x="309803" y="130810"/>
                </a:lnTo>
                <a:lnTo>
                  <a:pt x="293636" y="130810"/>
                </a:lnTo>
                <a:lnTo>
                  <a:pt x="290982" y="128117"/>
                </a:lnTo>
                <a:lnTo>
                  <a:pt x="290982" y="63093"/>
                </a:lnTo>
                <a:lnTo>
                  <a:pt x="313029" y="63093"/>
                </a:lnTo>
                <a:lnTo>
                  <a:pt x="313029" y="42672"/>
                </a:lnTo>
                <a:lnTo>
                  <a:pt x="290982" y="42672"/>
                </a:lnTo>
                <a:lnTo>
                  <a:pt x="290982" y="9347"/>
                </a:lnTo>
                <a:lnTo>
                  <a:pt x="260235" y="9347"/>
                </a:lnTo>
                <a:lnTo>
                  <a:pt x="260235" y="42672"/>
                </a:lnTo>
                <a:lnTo>
                  <a:pt x="241922" y="42672"/>
                </a:lnTo>
                <a:lnTo>
                  <a:pt x="241922" y="63093"/>
                </a:lnTo>
                <a:lnTo>
                  <a:pt x="260235" y="63093"/>
                </a:lnTo>
                <a:lnTo>
                  <a:pt x="260235" y="128651"/>
                </a:lnTo>
                <a:lnTo>
                  <a:pt x="263144" y="142062"/>
                </a:lnTo>
                <a:lnTo>
                  <a:pt x="270903" y="150088"/>
                </a:lnTo>
                <a:lnTo>
                  <a:pt x="282092" y="153974"/>
                </a:lnTo>
                <a:lnTo>
                  <a:pt x="295287" y="154990"/>
                </a:lnTo>
                <a:lnTo>
                  <a:pt x="301764" y="154990"/>
                </a:lnTo>
                <a:lnTo>
                  <a:pt x="308229" y="154457"/>
                </a:lnTo>
                <a:lnTo>
                  <a:pt x="313042" y="153911"/>
                </a:lnTo>
                <a:close/>
              </a:path>
              <a:path w="833120" h="156845" extrusionOk="0">
                <a:moveTo>
                  <a:pt x="399808" y="40525"/>
                </a:moveTo>
                <a:lnTo>
                  <a:pt x="397649" y="39992"/>
                </a:lnTo>
                <a:lnTo>
                  <a:pt x="394995" y="39446"/>
                </a:lnTo>
                <a:lnTo>
                  <a:pt x="392836" y="39446"/>
                </a:lnTo>
                <a:lnTo>
                  <a:pt x="381965" y="41173"/>
                </a:lnTo>
                <a:lnTo>
                  <a:pt x="371805" y="46024"/>
                </a:lnTo>
                <a:lnTo>
                  <a:pt x="363270" y="53505"/>
                </a:lnTo>
                <a:lnTo>
                  <a:pt x="357289" y="63093"/>
                </a:lnTo>
                <a:lnTo>
                  <a:pt x="357289" y="42672"/>
                </a:lnTo>
                <a:lnTo>
                  <a:pt x="328117" y="42672"/>
                </a:lnTo>
                <a:lnTo>
                  <a:pt x="328117" y="153377"/>
                </a:lnTo>
                <a:lnTo>
                  <a:pt x="358355" y="153377"/>
                </a:lnTo>
                <a:lnTo>
                  <a:pt x="358355" y="103403"/>
                </a:lnTo>
                <a:lnTo>
                  <a:pt x="359968" y="89687"/>
                </a:lnTo>
                <a:lnTo>
                  <a:pt x="365150" y="78409"/>
                </a:lnTo>
                <a:lnTo>
                  <a:pt x="374484" y="70751"/>
                </a:lnTo>
                <a:lnTo>
                  <a:pt x="388531" y="67932"/>
                </a:lnTo>
                <a:lnTo>
                  <a:pt x="392264" y="67932"/>
                </a:lnTo>
                <a:lnTo>
                  <a:pt x="397154" y="68465"/>
                </a:lnTo>
                <a:lnTo>
                  <a:pt x="399808" y="68999"/>
                </a:lnTo>
                <a:lnTo>
                  <a:pt x="399808" y="67932"/>
                </a:lnTo>
                <a:lnTo>
                  <a:pt x="399808" y="63093"/>
                </a:lnTo>
                <a:lnTo>
                  <a:pt x="399808" y="40525"/>
                </a:lnTo>
                <a:close/>
              </a:path>
              <a:path w="833120" h="156845" extrusionOk="0">
                <a:moveTo>
                  <a:pt x="513511" y="105549"/>
                </a:moveTo>
                <a:lnTo>
                  <a:pt x="511797" y="86207"/>
                </a:lnTo>
                <a:lnTo>
                  <a:pt x="511314" y="80708"/>
                </a:lnTo>
                <a:lnTo>
                  <a:pt x="502894" y="62560"/>
                </a:lnTo>
                <a:lnTo>
                  <a:pt x="501523" y="59601"/>
                </a:lnTo>
                <a:lnTo>
                  <a:pt x="484276" y="44932"/>
                </a:lnTo>
                <a:lnTo>
                  <a:pt x="482841" y="44615"/>
                </a:lnTo>
                <a:lnTo>
                  <a:pt x="482841" y="86207"/>
                </a:lnTo>
                <a:lnTo>
                  <a:pt x="433209" y="86207"/>
                </a:lnTo>
                <a:lnTo>
                  <a:pt x="434682" y="78879"/>
                </a:lnTo>
                <a:lnTo>
                  <a:pt x="438835" y="71158"/>
                </a:lnTo>
                <a:lnTo>
                  <a:pt x="446506" y="65049"/>
                </a:lnTo>
                <a:lnTo>
                  <a:pt x="458558" y="62560"/>
                </a:lnTo>
                <a:lnTo>
                  <a:pt x="468337" y="64058"/>
                </a:lnTo>
                <a:lnTo>
                  <a:pt x="475335" y="68541"/>
                </a:lnTo>
                <a:lnTo>
                  <a:pt x="480021" y="75933"/>
                </a:lnTo>
                <a:lnTo>
                  <a:pt x="482841" y="86207"/>
                </a:lnTo>
                <a:lnTo>
                  <a:pt x="482841" y="44615"/>
                </a:lnTo>
                <a:lnTo>
                  <a:pt x="459638" y="39446"/>
                </a:lnTo>
                <a:lnTo>
                  <a:pt x="436384" y="43916"/>
                </a:lnTo>
                <a:lnTo>
                  <a:pt x="418350" y="56235"/>
                </a:lnTo>
                <a:lnTo>
                  <a:pt x="406679" y="74815"/>
                </a:lnTo>
                <a:lnTo>
                  <a:pt x="402539" y="98018"/>
                </a:lnTo>
                <a:lnTo>
                  <a:pt x="406463" y="121691"/>
                </a:lnTo>
                <a:lnTo>
                  <a:pt x="417753" y="140208"/>
                </a:lnTo>
                <a:lnTo>
                  <a:pt x="435724" y="152285"/>
                </a:lnTo>
                <a:lnTo>
                  <a:pt x="459638" y="156603"/>
                </a:lnTo>
                <a:lnTo>
                  <a:pt x="476961" y="154432"/>
                </a:lnTo>
                <a:lnTo>
                  <a:pt x="491566" y="147662"/>
                </a:lnTo>
                <a:lnTo>
                  <a:pt x="503123" y="135966"/>
                </a:lnTo>
                <a:lnTo>
                  <a:pt x="504329" y="133489"/>
                </a:lnTo>
                <a:lnTo>
                  <a:pt x="511365" y="118986"/>
                </a:lnTo>
                <a:lnTo>
                  <a:pt x="484428" y="118986"/>
                </a:lnTo>
                <a:lnTo>
                  <a:pt x="481723" y="124193"/>
                </a:lnTo>
                <a:lnTo>
                  <a:pt x="476427" y="128854"/>
                </a:lnTo>
                <a:lnTo>
                  <a:pt x="469201" y="132207"/>
                </a:lnTo>
                <a:lnTo>
                  <a:pt x="460717" y="133489"/>
                </a:lnTo>
                <a:lnTo>
                  <a:pt x="449224" y="131851"/>
                </a:lnTo>
                <a:lnTo>
                  <a:pt x="440715" y="126771"/>
                </a:lnTo>
                <a:lnTo>
                  <a:pt x="435330" y="118071"/>
                </a:lnTo>
                <a:lnTo>
                  <a:pt x="433209" y="105549"/>
                </a:lnTo>
                <a:lnTo>
                  <a:pt x="513511" y="105549"/>
                </a:lnTo>
                <a:close/>
              </a:path>
              <a:path w="833120" h="156845" extrusionOk="0">
                <a:moveTo>
                  <a:pt x="702640" y="79222"/>
                </a:moveTo>
                <a:lnTo>
                  <a:pt x="699668" y="60756"/>
                </a:lnTo>
                <a:lnTo>
                  <a:pt x="691349" y="48450"/>
                </a:lnTo>
                <a:lnTo>
                  <a:pt x="678586" y="41579"/>
                </a:lnTo>
                <a:lnTo>
                  <a:pt x="662279" y="39446"/>
                </a:lnTo>
                <a:lnTo>
                  <a:pt x="651268" y="40944"/>
                </a:lnTo>
                <a:lnTo>
                  <a:pt x="641845" y="44958"/>
                </a:lnTo>
                <a:lnTo>
                  <a:pt x="634136" y="50787"/>
                </a:lnTo>
                <a:lnTo>
                  <a:pt x="628307" y="57721"/>
                </a:lnTo>
                <a:lnTo>
                  <a:pt x="622731" y="49415"/>
                </a:lnTo>
                <a:lnTo>
                  <a:pt x="615188" y="43738"/>
                </a:lnTo>
                <a:lnTo>
                  <a:pt x="606107" y="40487"/>
                </a:lnTo>
                <a:lnTo>
                  <a:pt x="595972" y="39446"/>
                </a:lnTo>
                <a:lnTo>
                  <a:pt x="585571" y="40640"/>
                </a:lnTo>
                <a:lnTo>
                  <a:pt x="576351" y="44145"/>
                </a:lnTo>
                <a:lnTo>
                  <a:pt x="568439" y="49872"/>
                </a:lnTo>
                <a:lnTo>
                  <a:pt x="562000" y="57721"/>
                </a:lnTo>
                <a:lnTo>
                  <a:pt x="561505" y="57721"/>
                </a:lnTo>
                <a:lnTo>
                  <a:pt x="561505" y="42672"/>
                </a:lnTo>
                <a:lnTo>
                  <a:pt x="532409" y="42672"/>
                </a:lnTo>
                <a:lnTo>
                  <a:pt x="532409" y="153377"/>
                </a:lnTo>
                <a:lnTo>
                  <a:pt x="563079" y="153377"/>
                </a:lnTo>
                <a:lnTo>
                  <a:pt x="563079" y="88887"/>
                </a:lnTo>
                <a:lnTo>
                  <a:pt x="565454" y="75869"/>
                </a:lnTo>
                <a:lnTo>
                  <a:pt x="571106" y="68199"/>
                </a:lnTo>
                <a:lnTo>
                  <a:pt x="577862" y="64554"/>
                </a:lnTo>
                <a:lnTo>
                  <a:pt x="583552" y="63627"/>
                </a:lnTo>
                <a:lnTo>
                  <a:pt x="594715" y="66103"/>
                </a:lnTo>
                <a:lnTo>
                  <a:pt x="600290" y="72504"/>
                </a:lnTo>
                <a:lnTo>
                  <a:pt x="602234" y="81318"/>
                </a:lnTo>
                <a:lnTo>
                  <a:pt x="602437" y="91033"/>
                </a:lnTo>
                <a:lnTo>
                  <a:pt x="602437" y="153377"/>
                </a:lnTo>
                <a:lnTo>
                  <a:pt x="633183" y="153377"/>
                </a:lnTo>
                <a:lnTo>
                  <a:pt x="633183" y="91567"/>
                </a:lnTo>
                <a:lnTo>
                  <a:pt x="633958" y="81318"/>
                </a:lnTo>
                <a:lnTo>
                  <a:pt x="636955" y="72364"/>
                </a:lnTo>
                <a:lnTo>
                  <a:pt x="643191" y="66040"/>
                </a:lnTo>
                <a:lnTo>
                  <a:pt x="653656" y="63627"/>
                </a:lnTo>
                <a:lnTo>
                  <a:pt x="663790" y="65786"/>
                </a:lnTo>
                <a:lnTo>
                  <a:pt x="669277" y="71628"/>
                </a:lnTo>
                <a:lnTo>
                  <a:pt x="671537" y="80175"/>
                </a:lnTo>
                <a:lnTo>
                  <a:pt x="671969" y="90500"/>
                </a:lnTo>
                <a:lnTo>
                  <a:pt x="671969" y="153377"/>
                </a:lnTo>
                <a:lnTo>
                  <a:pt x="702640" y="153377"/>
                </a:lnTo>
                <a:lnTo>
                  <a:pt x="702640" y="79222"/>
                </a:lnTo>
                <a:close/>
              </a:path>
              <a:path w="833120" h="156845" extrusionOk="0">
                <a:moveTo>
                  <a:pt x="832510" y="105549"/>
                </a:moveTo>
                <a:lnTo>
                  <a:pt x="830795" y="86207"/>
                </a:lnTo>
                <a:lnTo>
                  <a:pt x="830313" y="80708"/>
                </a:lnTo>
                <a:lnTo>
                  <a:pt x="821905" y="62560"/>
                </a:lnTo>
                <a:lnTo>
                  <a:pt x="820534" y="59601"/>
                </a:lnTo>
                <a:lnTo>
                  <a:pt x="803275" y="44932"/>
                </a:lnTo>
                <a:lnTo>
                  <a:pt x="801839" y="44615"/>
                </a:lnTo>
                <a:lnTo>
                  <a:pt x="801839" y="86207"/>
                </a:lnTo>
                <a:lnTo>
                  <a:pt x="752284" y="86207"/>
                </a:lnTo>
                <a:lnTo>
                  <a:pt x="753719" y="78879"/>
                </a:lnTo>
                <a:lnTo>
                  <a:pt x="757834" y="71158"/>
                </a:lnTo>
                <a:lnTo>
                  <a:pt x="765505" y="65049"/>
                </a:lnTo>
                <a:lnTo>
                  <a:pt x="777570" y="62560"/>
                </a:lnTo>
                <a:lnTo>
                  <a:pt x="787336" y="64058"/>
                </a:lnTo>
                <a:lnTo>
                  <a:pt x="794334" y="68541"/>
                </a:lnTo>
                <a:lnTo>
                  <a:pt x="799020" y="75933"/>
                </a:lnTo>
                <a:lnTo>
                  <a:pt x="801839" y="86207"/>
                </a:lnTo>
                <a:lnTo>
                  <a:pt x="801839" y="44615"/>
                </a:lnTo>
                <a:lnTo>
                  <a:pt x="778649" y="39446"/>
                </a:lnTo>
                <a:lnTo>
                  <a:pt x="755421" y="43916"/>
                </a:lnTo>
                <a:lnTo>
                  <a:pt x="737374" y="56235"/>
                </a:lnTo>
                <a:lnTo>
                  <a:pt x="725690" y="74815"/>
                </a:lnTo>
                <a:lnTo>
                  <a:pt x="721537" y="98018"/>
                </a:lnTo>
                <a:lnTo>
                  <a:pt x="725462" y="121691"/>
                </a:lnTo>
                <a:lnTo>
                  <a:pt x="736752" y="140208"/>
                </a:lnTo>
                <a:lnTo>
                  <a:pt x="754722" y="152285"/>
                </a:lnTo>
                <a:lnTo>
                  <a:pt x="778649" y="156603"/>
                </a:lnTo>
                <a:lnTo>
                  <a:pt x="795972" y="154432"/>
                </a:lnTo>
                <a:lnTo>
                  <a:pt x="810564" y="147662"/>
                </a:lnTo>
                <a:lnTo>
                  <a:pt x="822134" y="135966"/>
                </a:lnTo>
                <a:lnTo>
                  <a:pt x="823328" y="133489"/>
                </a:lnTo>
                <a:lnTo>
                  <a:pt x="830364" y="118986"/>
                </a:lnTo>
                <a:lnTo>
                  <a:pt x="803427" y="118986"/>
                </a:lnTo>
                <a:lnTo>
                  <a:pt x="800722" y="124193"/>
                </a:lnTo>
                <a:lnTo>
                  <a:pt x="795426" y="128854"/>
                </a:lnTo>
                <a:lnTo>
                  <a:pt x="788200" y="132207"/>
                </a:lnTo>
                <a:lnTo>
                  <a:pt x="779716" y="133489"/>
                </a:lnTo>
                <a:lnTo>
                  <a:pt x="768235" y="131851"/>
                </a:lnTo>
                <a:lnTo>
                  <a:pt x="759726" y="126771"/>
                </a:lnTo>
                <a:lnTo>
                  <a:pt x="754354" y="118071"/>
                </a:lnTo>
                <a:lnTo>
                  <a:pt x="752284" y="105549"/>
                </a:lnTo>
                <a:lnTo>
                  <a:pt x="832510" y="105549"/>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13"/>
          <p:cNvSpPr/>
          <p:nvPr/>
        </p:nvSpPr>
        <p:spPr>
          <a:xfrm>
            <a:off x="8169213" y="6321348"/>
            <a:ext cx="673735" cy="156845"/>
          </a:xfrm>
          <a:custGeom>
            <a:avLst/>
            <a:gdLst/>
            <a:ahLst/>
            <a:cxnLst/>
            <a:rect l="l" t="t" r="r" b="b"/>
            <a:pathLst>
              <a:path w="673734" h="156845" extrusionOk="0">
                <a:moveTo>
                  <a:pt x="116941" y="125514"/>
                </a:moveTo>
                <a:lnTo>
                  <a:pt x="33972" y="125514"/>
                </a:lnTo>
                <a:lnTo>
                  <a:pt x="33972" y="87477"/>
                </a:lnTo>
                <a:lnTo>
                  <a:pt x="108318" y="87477"/>
                </a:lnTo>
                <a:lnTo>
                  <a:pt x="108318" y="60858"/>
                </a:lnTo>
                <a:lnTo>
                  <a:pt x="33972" y="60858"/>
                </a:lnTo>
                <a:lnTo>
                  <a:pt x="33972" y="29159"/>
                </a:lnTo>
                <a:lnTo>
                  <a:pt x="114782" y="29159"/>
                </a:lnTo>
                <a:lnTo>
                  <a:pt x="114782" y="0"/>
                </a:lnTo>
                <a:lnTo>
                  <a:pt x="0" y="0"/>
                </a:lnTo>
                <a:lnTo>
                  <a:pt x="0" y="29159"/>
                </a:lnTo>
                <a:lnTo>
                  <a:pt x="0" y="60858"/>
                </a:lnTo>
                <a:lnTo>
                  <a:pt x="0" y="87477"/>
                </a:lnTo>
                <a:lnTo>
                  <a:pt x="0" y="125514"/>
                </a:lnTo>
                <a:lnTo>
                  <a:pt x="0" y="153416"/>
                </a:lnTo>
                <a:lnTo>
                  <a:pt x="116941" y="153416"/>
                </a:lnTo>
                <a:lnTo>
                  <a:pt x="116941" y="125514"/>
                </a:lnTo>
                <a:close/>
              </a:path>
              <a:path w="673734" h="156845" extrusionOk="0">
                <a:moveTo>
                  <a:pt x="235534" y="42672"/>
                </a:moveTo>
                <a:lnTo>
                  <a:pt x="205359" y="42672"/>
                </a:lnTo>
                <a:lnTo>
                  <a:pt x="181584" y="118440"/>
                </a:lnTo>
                <a:lnTo>
                  <a:pt x="157886" y="42672"/>
                </a:lnTo>
                <a:lnTo>
                  <a:pt x="125552" y="42672"/>
                </a:lnTo>
                <a:lnTo>
                  <a:pt x="163842" y="153377"/>
                </a:lnTo>
                <a:lnTo>
                  <a:pt x="197815" y="153377"/>
                </a:lnTo>
                <a:lnTo>
                  <a:pt x="209715" y="118440"/>
                </a:lnTo>
                <a:lnTo>
                  <a:pt x="235534" y="42672"/>
                </a:lnTo>
                <a:close/>
              </a:path>
              <a:path w="673734" h="156845" extrusionOk="0">
                <a:moveTo>
                  <a:pt x="354050" y="105549"/>
                </a:moveTo>
                <a:lnTo>
                  <a:pt x="343433" y="62560"/>
                </a:lnTo>
                <a:lnTo>
                  <a:pt x="323380" y="44627"/>
                </a:lnTo>
                <a:lnTo>
                  <a:pt x="323380" y="86207"/>
                </a:lnTo>
                <a:lnTo>
                  <a:pt x="273748" y="86207"/>
                </a:lnTo>
                <a:lnTo>
                  <a:pt x="275221" y="78879"/>
                </a:lnTo>
                <a:lnTo>
                  <a:pt x="279361" y="71158"/>
                </a:lnTo>
                <a:lnTo>
                  <a:pt x="287032" y="65049"/>
                </a:lnTo>
                <a:lnTo>
                  <a:pt x="299097" y="62560"/>
                </a:lnTo>
                <a:lnTo>
                  <a:pt x="308876" y="64058"/>
                </a:lnTo>
                <a:lnTo>
                  <a:pt x="315874" y="68541"/>
                </a:lnTo>
                <a:lnTo>
                  <a:pt x="320560" y="75933"/>
                </a:lnTo>
                <a:lnTo>
                  <a:pt x="323380" y="86207"/>
                </a:lnTo>
                <a:lnTo>
                  <a:pt x="323380" y="44627"/>
                </a:lnTo>
                <a:lnTo>
                  <a:pt x="300177" y="39446"/>
                </a:lnTo>
                <a:lnTo>
                  <a:pt x="276923" y="43916"/>
                </a:lnTo>
                <a:lnTo>
                  <a:pt x="258889" y="56235"/>
                </a:lnTo>
                <a:lnTo>
                  <a:pt x="247218" y="74815"/>
                </a:lnTo>
                <a:lnTo>
                  <a:pt x="243078" y="98018"/>
                </a:lnTo>
                <a:lnTo>
                  <a:pt x="246989" y="121691"/>
                </a:lnTo>
                <a:lnTo>
                  <a:pt x="258292" y="140208"/>
                </a:lnTo>
                <a:lnTo>
                  <a:pt x="276250" y="152285"/>
                </a:lnTo>
                <a:lnTo>
                  <a:pt x="300177" y="156603"/>
                </a:lnTo>
                <a:lnTo>
                  <a:pt x="317500" y="154432"/>
                </a:lnTo>
                <a:lnTo>
                  <a:pt x="332092" y="147662"/>
                </a:lnTo>
                <a:lnTo>
                  <a:pt x="343662" y="135966"/>
                </a:lnTo>
                <a:lnTo>
                  <a:pt x="344868" y="133489"/>
                </a:lnTo>
                <a:lnTo>
                  <a:pt x="351891" y="118986"/>
                </a:lnTo>
                <a:lnTo>
                  <a:pt x="324954" y="118986"/>
                </a:lnTo>
                <a:lnTo>
                  <a:pt x="322249" y="124193"/>
                </a:lnTo>
                <a:lnTo>
                  <a:pt x="316953" y="128854"/>
                </a:lnTo>
                <a:lnTo>
                  <a:pt x="309740" y="132207"/>
                </a:lnTo>
                <a:lnTo>
                  <a:pt x="301256" y="133489"/>
                </a:lnTo>
                <a:lnTo>
                  <a:pt x="289763" y="131851"/>
                </a:lnTo>
                <a:lnTo>
                  <a:pt x="281254" y="126771"/>
                </a:lnTo>
                <a:lnTo>
                  <a:pt x="275856" y="118071"/>
                </a:lnTo>
                <a:lnTo>
                  <a:pt x="273748" y="105549"/>
                </a:lnTo>
                <a:lnTo>
                  <a:pt x="354050" y="105549"/>
                </a:lnTo>
                <a:close/>
              </a:path>
              <a:path w="673734" h="156845" extrusionOk="0">
                <a:moveTo>
                  <a:pt x="476948" y="85128"/>
                </a:moveTo>
                <a:lnTo>
                  <a:pt x="475094" y="66433"/>
                </a:lnTo>
                <a:lnTo>
                  <a:pt x="468591" y="52006"/>
                </a:lnTo>
                <a:lnTo>
                  <a:pt x="456018" y="42722"/>
                </a:lnTo>
                <a:lnTo>
                  <a:pt x="435940" y="39446"/>
                </a:lnTo>
                <a:lnTo>
                  <a:pt x="426250" y="40563"/>
                </a:lnTo>
                <a:lnTo>
                  <a:pt x="416966" y="43942"/>
                </a:lnTo>
                <a:lnTo>
                  <a:pt x="408698" y="49644"/>
                </a:lnTo>
                <a:lnTo>
                  <a:pt x="402031" y="57721"/>
                </a:lnTo>
                <a:lnTo>
                  <a:pt x="401459" y="57721"/>
                </a:lnTo>
                <a:lnTo>
                  <a:pt x="401459" y="42672"/>
                </a:lnTo>
                <a:lnTo>
                  <a:pt x="372364" y="42672"/>
                </a:lnTo>
                <a:lnTo>
                  <a:pt x="372364" y="153377"/>
                </a:lnTo>
                <a:lnTo>
                  <a:pt x="402539" y="153377"/>
                </a:lnTo>
                <a:lnTo>
                  <a:pt x="402539" y="95338"/>
                </a:lnTo>
                <a:lnTo>
                  <a:pt x="403961" y="80860"/>
                </a:lnTo>
                <a:lnTo>
                  <a:pt x="408330" y="71018"/>
                </a:lnTo>
                <a:lnTo>
                  <a:pt x="415721" y="65417"/>
                </a:lnTo>
                <a:lnTo>
                  <a:pt x="426237" y="63627"/>
                </a:lnTo>
                <a:lnTo>
                  <a:pt x="435508" y="65341"/>
                </a:lnTo>
                <a:lnTo>
                  <a:pt x="441693" y="70485"/>
                </a:lnTo>
                <a:lnTo>
                  <a:pt x="445135" y="79044"/>
                </a:lnTo>
                <a:lnTo>
                  <a:pt x="446214" y="91033"/>
                </a:lnTo>
                <a:lnTo>
                  <a:pt x="446214" y="153377"/>
                </a:lnTo>
                <a:lnTo>
                  <a:pt x="476948" y="153377"/>
                </a:lnTo>
                <a:lnTo>
                  <a:pt x="476948" y="85128"/>
                </a:lnTo>
                <a:close/>
              </a:path>
              <a:path w="673734" h="156845" extrusionOk="0">
                <a:moveTo>
                  <a:pt x="560997" y="42672"/>
                </a:moveTo>
                <a:lnTo>
                  <a:pt x="538873" y="42672"/>
                </a:lnTo>
                <a:lnTo>
                  <a:pt x="538873" y="9347"/>
                </a:lnTo>
                <a:lnTo>
                  <a:pt x="508203" y="9347"/>
                </a:lnTo>
                <a:lnTo>
                  <a:pt x="508203" y="42672"/>
                </a:lnTo>
                <a:lnTo>
                  <a:pt x="489877" y="42672"/>
                </a:lnTo>
                <a:lnTo>
                  <a:pt x="489877" y="63093"/>
                </a:lnTo>
                <a:lnTo>
                  <a:pt x="508203" y="63093"/>
                </a:lnTo>
                <a:lnTo>
                  <a:pt x="508203" y="128651"/>
                </a:lnTo>
                <a:lnTo>
                  <a:pt x="511022" y="142062"/>
                </a:lnTo>
                <a:lnTo>
                  <a:pt x="518629" y="150088"/>
                </a:lnTo>
                <a:lnTo>
                  <a:pt x="529780" y="153974"/>
                </a:lnTo>
                <a:lnTo>
                  <a:pt x="543179" y="154990"/>
                </a:lnTo>
                <a:lnTo>
                  <a:pt x="549148" y="154990"/>
                </a:lnTo>
                <a:lnTo>
                  <a:pt x="556107" y="154457"/>
                </a:lnTo>
                <a:lnTo>
                  <a:pt x="560997" y="153911"/>
                </a:lnTo>
                <a:lnTo>
                  <a:pt x="560997" y="129730"/>
                </a:lnTo>
                <a:lnTo>
                  <a:pt x="557758" y="130810"/>
                </a:lnTo>
                <a:lnTo>
                  <a:pt x="541604" y="130810"/>
                </a:lnTo>
                <a:lnTo>
                  <a:pt x="538873" y="128117"/>
                </a:lnTo>
                <a:lnTo>
                  <a:pt x="538873" y="63093"/>
                </a:lnTo>
                <a:lnTo>
                  <a:pt x="560997" y="63093"/>
                </a:lnTo>
                <a:lnTo>
                  <a:pt x="560997" y="42672"/>
                </a:lnTo>
                <a:close/>
              </a:path>
              <a:path w="673734" h="156845" extrusionOk="0">
                <a:moveTo>
                  <a:pt x="673620" y="117906"/>
                </a:moveTo>
                <a:lnTo>
                  <a:pt x="638568" y="86741"/>
                </a:lnTo>
                <a:lnTo>
                  <a:pt x="625627" y="83908"/>
                </a:lnTo>
                <a:lnTo>
                  <a:pt x="614426" y="81026"/>
                </a:lnTo>
                <a:lnTo>
                  <a:pt x="606564" y="76835"/>
                </a:lnTo>
                <a:lnTo>
                  <a:pt x="603592" y="70078"/>
                </a:lnTo>
                <a:lnTo>
                  <a:pt x="603592" y="60934"/>
                </a:lnTo>
                <a:lnTo>
                  <a:pt x="613791" y="59867"/>
                </a:lnTo>
                <a:lnTo>
                  <a:pt x="620826" y="59867"/>
                </a:lnTo>
                <a:lnTo>
                  <a:pt x="628497" y="60553"/>
                </a:lnTo>
                <a:lnTo>
                  <a:pt x="634949" y="62953"/>
                </a:lnTo>
                <a:lnTo>
                  <a:pt x="639584" y="67576"/>
                </a:lnTo>
                <a:lnTo>
                  <a:pt x="641807" y="74917"/>
                </a:lnTo>
                <a:lnTo>
                  <a:pt x="670890" y="74917"/>
                </a:lnTo>
                <a:lnTo>
                  <a:pt x="665518" y="57810"/>
                </a:lnTo>
                <a:lnTo>
                  <a:pt x="654405" y="46901"/>
                </a:lnTo>
                <a:lnTo>
                  <a:pt x="639152" y="41135"/>
                </a:lnTo>
                <a:lnTo>
                  <a:pt x="621334" y="39446"/>
                </a:lnTo>
                <a:lnTo>
                  <a:pt x="603758" y="41059"/>
                </a:lnTo>
                <a:lnTo>
                  <a:pt x="588200" y="46697"/>
                </a:lnTo>
                <a:lnTo>
                  <a:pt x="577088" y="57581"/>
                </a:lnTo>
                <a:lnTo>
                  <a:pt x="572846" y="74917"/>
                </a:lnTo>
                <a:lnTo>
                  <a:pt x="575906" y="87401"/>
                </a:lnTo>
                <a:lnTo>
                  <a:pt x="583971" y="95808"/>
                </a:lnTo>
                <a:lnTo>
                  <a:pt x="595363" y="101295"/>
                </a:lnTo>
                <a:lnTo>
                  <a:pt x="608406" y="105003"/>
                </a:lnTo>
                <a:lnTo>
                  <a:pt x="623125" y="108153"/>
                </a:lnTo>
                <a:lnTo>
                  <a:pt x="633945" y="111594"/>
                </a:lnTo>
                <a:lnTo>
                  <a:pt x="640600" y="116039"/>
                </a:lnTo>
                <a:lnTo>
                  <a:pt x="642886" y="122199"/>
                </a:lnTo>
                <a:lnTo>
                  <a:pt x="642886" y="132956"/>
                </a:lnTo>
                <a:lnTo>
                  <a:pt x="632104" y="136182"/>
                </a:lnTo>
                <a:lnTo>
                  <a:pt x="622985" y="136182"/>
                </a:lnTo>
                <a:lnTo>
                  <a:pt x="614362" y="135128"/>
                </a:lnTo>
                <a:lnTo>
                  <a:pt x="606945" y="131813"/>
                </a:lnTo>
                <a:lnTo>
                  <a:pt x="601738" y="125984"/>
                </a:lnTo>
                <a:lnTo>
                  <a:pt x="599782" y="117373"/>
                </a:lnTo>
                <a:lnTo>
                  <a:pt x="570687" y="117373"/>
                </a:lnTo>
                <a:lnTo>
                  <a:pt x="575678" y="135966"/>
                </a:lnTo>
                <a:lnTo>
                  <a:pt x="587540" y="148069"/>
                </a:lnTo>
                <a:lnTo>
                  <a:pt x="604062" y="154622"/>
                </a:lnTo>
                <a:lnTo>
                  <a:pt x="622985" y="156603"/>
                </a:lnTo>
                <a:lnTo>
                  <a:pt x="641565" y="154635"/>
                </a:lnTo>
                <a:lnTo>
                  <a:pt x="657783" y="148132"/>
                </a:lnTo>
                <a:lnTo>
                  <a:pt x="669264" y="136194"/>
                </a:lnTo>
                <a:lnTo>
                  <a:pt x="673620" y="117906"/>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13"/>
          <p:cNvSpPr/>
          <p:nvPr/>
        </p:nvSpPr>
        <p:spPr>
          <a:xfrm>
            <a:off x="7255308" y="6543522"/>
            <a:ext cx="821055" cy="156845"/>
          </a:xfrm>
          <a:custGeom>
            <a:avLst/>
            <a:gdLst/>
            <a:ahLst/>
            <a:cxnLst/>
            <a:rect l="l" t="t" r="r" b="b"/>
            <a:pathLst>
              <a:path w="821054" h="156845" extrusionOk="0">
                <a:moveTo>
                  <a:pt x="33896" y="0"/>
                </a:moveTo>
                <a:lnTo>
                  <a:pt x="0" y="0"/>
                </a:lnTo>
                <a:lnTo>
                  <a:pt x="0" y="153695"/>
                </a:lnTo>
                <a:lnTo>
                  <a:pt x="33896" y="153695"/>
                </a:lnTo>
                <a:lnTo>
                  <a:pt x="33896" y="0"/>
                </a:lnTo>
                <a:close/>
              </a:path>
              <a:path w="821054" h="156845" extrusionOk="0">
                <a:moveTo>
                  <a:pt x="164846" y="84899"/>
                </a:moveTo>
                <a:lnTo>
                  <a:pt x="163080" y="66205"/>
                </a:lnTo>
                <a:lnTo>
                  <a:pt x="156718" y="51777"/>
                </a:lnTo>
                <a:lnTo>
                  <a:pt x="144183" y="42506"/>
                </a:lnTo>
                <a:lnTo>
                  <a:pt x="123901" y="39217"/>
                </a:lnTo>
                <a:lnTo>
                  <a:pt x="114287" y="40347"/>
                </a:lnTo>
                <a:lnTo>
                  <a:pt x="105117" y="43789"/>
                </a:lnTo>
                <a:lnTo>
                  <a:pt x="96875" y="49657"/>
                </a:lnTo>
                <a:lnTo>
                  <a:pt x="90004" y="58026"/>
                </a:lnTo>
                <a:lnTo>
                  <a:pt x="89420" y="58026"/>
                </a:lnTo>
                <a:lnTo>
                  <a:pt x="89420" y="42443"/>
                </a:lnTo>
                <a:lnTo>
                  <a:pt x="60337" y="42443"/>
                </a:lnTo>
                <a:lnTo>
                  <a:pt x="60337" y="153695"/>
                </a:lnTo>
                <a:lnTo>
                  <a:pt x="91084" y="153695"/>
                </a:lnTo>
                <a:lnTo>
                  <a:pt x="91084" y="95110"/>
                </a:lnTo>
                <a:lnTo>
                  <a:pt x="92430" y="80632"/>
                </a:lnTo>
                <a:lnTo>
                  <a:pt x="96659" y="70789"/>
                </a:lnTo>
                <a:lnTo>
                  <a:pt x="104013" y="65189"/>
                </a:lnTo>
                <a:lnTo>
                  <a:pt x="114782" y="63411"/>
                </a:lnTo>
                <a:lnTo>
                  <a:pt x="123723" y="65112"/>
                </a:lnTo>
                <a:lnTo>
                  <a:pt x="129730" y="70256"/>
                </a:lnTo>
                <a:lnTo>
                  <a:pt x="133121" y="78828"/>
                </a:lnTo>
                <a:lnTo>
                  <a:pt x="134175" y="90817"/>
                </a:lnTo>
                <a:lnTo>
                  <a:pt x="134175" y="153695"/>
                </a:lnTo>
                <a:lnTo>
                  <a:pt x="164846" y="153695"/>
                </a:lnTo>
                <a:lnTo>
                  <a:pt x="164846" y="84899"/>
                </a:lnTo>
                <a:close/>
              </a:path>
              <a:path w="821054" h="156845" extrusionOk="0">
                <a:moveTo>
                  <a:pt x="286105" y="117678"/>
                </a:moveTo>
                <a:lnTo>
                  <a:pt x="250545" y="86512"/>
                </a:lnTo>
                <a:lnTo>
                  <a:pt x="237883" y="83908"/>
                </a:lnTo>
                <a:lnTo>
                  <a:pt x="226834" y="81000"/>
                </a:lnTo>
                <a:lnTo>
                  <a:pt x="219024" y="76695"/>
                </a:lnTo>
                <a:lnTo>
                  <a:pt x="216065" y="69850"/>
                </a:lnTo>
                <a:lnTo>
                  <a:pt x="216065" y="61252"/>
                </a:lnTo>
                <a:lnTo>
                  <a:pt x="225767" y="59651"/>
                </a:lnTo>
                <a:lnTo>
                  <a:pt x="232803" y="59651"/>
                </a:lnTo>
                <a:lnTo>
                  <a:pt x="240690" y="60337"/>
                </a:lnTo>
                <a:lnTo>
                  <a:pt x="247116" y="62738"/>
                </a:lnTo>
                <a:lnTo>
                  <a:pt x="251625" y="67348"/>
                </a:lnTo>
                <a:lnTo>
                  <a:pt x="253771" y="74688"/>
                </a:lnTo>
                <a:lnTo>
                  <a:pt x="282867" y="74688"/>
                </a:lnTo>
                <a:lnTo>
                  <a:pt x="277710" y="57594"/>
                </a:lnTo>
                <a:lnTo>
                  <a:pt x="266636" y="46685"/>
                </a:lnTo>
                <a:lnTo>
                  <a:pt x="251447" y="40906"/>
                </a:lnTo>
                <a:lnTo>
                  <a:pt x="233883" y="39217"/>
                </a:lnTo>
                <a:lnTo>
                  <a:pt x="216052" y="40843"/>
                </a:lnTo>
                <a:lnTo>
                  <a:pt x="200494" y="46545"/>
                </a:lnTo>
                <a:lnTo>
                  <a:pt x="189496" y="57594"/>
                </a:lnTo>
                <a:lnTo>
                  <a:pt x="185318" y="75234"/>
                </a:lnTo>
                <a:lnTo>
                  <a:pt x="188379" y="87477"/>
                </a:lnTo>
                <a:lnTo>
                  <a:pt x="196380" y="95846"/>
                </a:lnTo>
                <a:lnTo>
                  <a:pt x="207619" y="101295"/>
                </a:lnTo>
                <a:lnTo>
                  <a:pt x="220370" y="104787"/>
                </a:lnTo>
                <a:lnTo>
                  <a:pt x="235191" y="108229"/>
                </a:lnTo>
                <a:lnTo>
                  <a:pt x="246202" y="111772"/>
                </a:lnTo>
                <a:lnTo>
                  <a:pt x="253060" y="116128"/>
                </a:lnTo>
                <a:lnTo>
                  <a:pt x="255422" y="121983"/>
                </a:lnTo>
                <a:lnTo>
                  <a:pt x="255422" y="132727"/>
                </a:lnTo>
                <a:lnTo>
                  <a:pt x="244081" y="135953"/>
                </a:lnTo>
                <a:lnTo>
                  <a:pt x="235458" y="135953"/>
                </a:lnTo>
                <a:lnTo>
                  <a:pt x="226542" y="134912"/>
                </a:lnTo>
                <a:lnTo>
                  <a:pt x="218973" y="131584"/>
                </a:lnTo>
                <a:lnTo>
                  <a:pt x="213715" y="125755"/>
                </a:lnTo>
                <a:lnTo>
                  <a:pt x="211759" y="117144"/>
                </a:lnTo>
                <a:lnTo>
                  <a:pt x="182664" y="117144"/>
                </a:lnTo>
                <a:lnTo>
                  <a:pt x="187655" y="135750"/>
                </a:lnTo>
                <a:lnTo>
                  <a:pt x="199517" y="147840"/>
                </a:lnTo>
                <a:lnTo>
                  <a:pt x="216027" y="154406"/>
                </a:lnTo>
                <a:lnTo>
                  <a:pt x="234950" y="156375"/>
                </a:lnTo>
                <a:lnTo>
                  <a:pt x="253619" y="154482"/>
                </a:lnTo>
                <a:lnTo>
                  <a:pt x="270014" y="148107"/>
                </a:lnTo>
                <a:lnTo>
                  <a:pt x="281660" y="136194"/>
                </a:lnTo>
                <a:lnTo>
                  <a:pt x="286105" y="117678"/>
                </a:lnTo>
                <a:close/>
              </a:path>
              <a:path w="821054" h="156845" extrusionOk="0">
                <a:moveTo>
                  <a:pt x="364820" y="42443"/>
                </a:moveTo>
                <a:lnTo>
                  <a:pt x="342696" y="42443"/>
                </a:lnTo>
                <a:lnTo>
                  <a:pt x="342696" y="9131"/>
                </a:lnTo>
                <a:lnTo>
                  <a:pt x="311962" y="9131"/>
                </a:lnTo>
                <a:lnTo>
                  <a:pt x="311962" y="42443"/>
                </a:lnTo>
                <a:lnTo>
                  <a:pt x="293636" y="42443"/>
                </a:lnTo>
                <a:lnTo>
                  <a:pt x="293636" y="62865"/>
                </a:lnTo>
                <a:lnTo>
                  <a:pt x="311962" y="62865"/>
                </a:lnTo>
                <a:lnTo>
                  <a:pt x="311962" y="128435"/>
                </a:lnTo>
                <a:lnTo>
                  <a:pt x="314782" y="141846"/>
                </a:lnTo>
                <a:lnTo>
                  <a:pt x="322402" y="149860"/>
                </a:lnTo>
                <a:lnTo>
                  <a:pt x="333565" y="153746"/>
                </a:lnTo>
                <a:lnTo>
                  <a:pt x="347014" y="154762"/>
                </a:lnTo>
                <a:lnTo>
                  <a:pt x="359943" y="154762"/>
                </a:lnTo>
                <a:lnTo>
                  <a:pt x="364820" y="153695"/>
                </a:lnTo>
                <a:lnTo>
                  <a:pt x="364820" y="130048"/>
                </a:lnTo>
                <a:lnTo>
                  <a:pt x="361594" y="130581"/>
                </a:lnTo>
                <a:lnTo>
                  <a:pt x="345427" y="130581"/>
                </a:lnTo>
                <a:lnTo>
                  <a:pt x="342696" y="127901"/>
                </a:lnTo>
                <a:lnTo>
                  <a:pt x="342696" y="62865"/>
                </a:lnTo>
                <a:lnTo>
                  <a:pt x="364820" y="62865"/>
                </a:lnTo>
                <a:lnTo>
                  <a:pt x="364820" y="42443"/>
                </a:lnTo>
                <a:close/>
              </a:path>
              <a:path w="821054" h="156845" extrusionOk="0">
                <a:moveTo>
                  <a:pt x="411162" y="42443"/>
                </a:moveTo>
                <a:lnTo>
                  <a:pt x="380415" y="42443"/>
                </a:lnTo>
                <a:lnTo>
                  <a:pt x="380415" y="153695"/>
                </a:lnTo>
                <a:lnTo>
                  <a:pt x="411162" y="153695"/>
                </a:lnTo>
                <a:lnTo>
                  <a:pt x="411162" y="42443"/>
                </a:lnTo>
                <a:close/>
              </a:path>
              <a:path w="821054" h="156845" extrusionOk="0">
                <a:moveTo>
                  <a:pt x="411162" y="0"/>
                </a:moveTo>
                <a:lnTo>
                  <a:pt x="380415" y="0"/>
                </a:lnTo>
                <a:lnTo>
                  <a:pt x="380415" y="25247"/>
                </a:lnTo>
                <a:lnTo>
                  <a:pt x="411162" y="25247"/>
                </a:lnTo>
                <a:lnTo>
                  <a:pt x="411162" y="0"/>
                </a:lnTo>
                <a:close/>
              </a:path>
              <a:path w="821054" h="156845" extrusionOk="0">
                <a:moveTo>
                  <a:pt x="496277" y="42443"/>
                </a:moveTo>
                <a:lnTo>
                  <a:pt x="474230" y="42443"/>
                </a:lnTo>
                <a:lnTo>
                  <a:pt x="474230" y="9131"/>
                </a:lnTo>
                <a:lnTo>
                  <a:pt x="443484" y="9131"/>
                </a:lnTo>
                <a:lnTo>
                  <a:pt x="443484" y="42443"/>
                </a:lnTo>
                <a:lnTo>
                  <a:pt x="425157" y="42443"/>
                </a:lnTo>
                <a:lnTo>
                  <a:pt x="425157" y="62865"/>
                </a:lnTo>
                <a:lnTo>
                  <a:pt x="443484" y="62865"/>
                </a:lnTo>
                <a:lnTo>
                  <a:pt x="443484" y="128435"/>
                </a:lnTo>
                <a:lnTo>
                  <a:pt x="446303" y="141846"/>
                </a:lnTo>
                <a:lnTo>
                  <a:pt x="453923" y="149860"/>
                </a:lnTo>
                <a:lnTo>
                  <a:pt x="465086" y="153746"/>
                </a:lnTo>
                <a:lnTo>
                  <a:pt x="478536" y="154762"/>
                </a:lnTo>
                <a:lnTo>
                  <a:pt x="491464" y="154762"/>
                </a:lnTo>
                <a:lnTo>
                  <a:pt x="496277" y="153695"/>
                </a:lnTo>
                <a:lnTo>
                  <a:pt x="496277" y="130048"/>
                </a:lnTo>
                <a:lnTo>
                  <a:pt x="493039" y="130581"/>
                </a:lnTo>
                <a:lnTo>
                  <a:pt x="476885" y="130581"/>
                </a:lnTo>
                <a:lnTo>
                  <a:pt x="474230" y="127901"/>
                </a:lnTo>
                <a:lnTo>
                  <a:pt x="474230" y="62865"/>
                </a:lnTo>
                <a:lnTo>
                  <a:pt x="496277" y="62865"/>
                </a:lnTo>
                <a:lnTo>
                  <a:pt x="496277" y="42443"/>
                </a:lnTo>
                <a:close/>
              </a:path>
              <a:path w="821054" h="156845" extrusionOk="0">
                <a:moveTo>
                  <a:pt x="615950" y="42443"/>
                </a:moveTo>
                <a:lnTo>
                  <a:pt x="585203" y="42443"/>
                </a:lnTo>
                <a:lnTo>
                  <a:pt x="585203" y="100482"/>
                </a:lnTo>
                <a:lnTo>
                  <a:pt x="583844" y="114960"/>
                </a:lnTo>
                <a:lnTo>
                  <a:pt x="579602" y="124802"/>
                </a:lnTo>
                <a:lnTo>
                  <a:pt x="572236" y="130416"/>
                </a:lnTo>
                <a:lnTo>
                  <a:pt x="561505" y="132194"/>
                </a:lnTo>
                <a:lnTo>
                  <a:pt x="552221" y="130568"/>
                </a:lnTo>
                <a:lnTo>
                  <a:pt x="546049" y="125615"/>
                </a:lnTo>
                <a:lnTo>
                  <a:pt x="542594" y="117233"/>
                </a:lnTo>
                <a:lnTo>
                  <a:pt x="541528" y="105321"/>
                </a:lnTo>
                <a:lnTo>
                  <a:pt x="541528" y="42443"/>
                </a:lnTo>
                <a:lnTo>
                  <a:pt x="511365" y="42443"/>
                </a:lnTo>
                <a:lnTo>
                  <a:pt x="511365" y="110693"/>
                </a:lnTo>
                <a:lnTo>
                  <a:pt x="513130" y="129400"/>
                </a:lnTo>
                <a:lnTo>
                  <a:pt x="519455" y="143814"/>
                </a:lnTo>
                <a:lnTo>
                  <a:pt x="531850" y="153085"/>
                </a:lnTo>
                <a:lnTo>
                  <a:pt x="551802" y="156375"/>
                </a:lnTo>
                <a:lnTo>
                  <a:pt x="561492" y="155257"/>
                </a:lnTo>
                <a:lnTo>
                  <a:pt x="570776" y="151879"/>
                </a:lnTo>
                <a:lnTo>
                  <a:pt x="579043" y="146177"/>
                </a:lnTo>
                <a:lnTo>
                  <a:pt x="585711" y="138099"/>
                </a:lnTo>
                <a:lnTo>
                  <a:pt x="586778" y="138099"/>
                </a:lnTo>
                <a:lnTo>
                  <a:pt x="586778" y="153695"/>
                </a:lnTo>
                <a:lnTo>
                  <a:pt x="615950" y="153695"/>
                </a:lnTo>
                <a:lnTo>
                  <a:pt x="615950" y="42443"/>
                </a:lnTo>
                <a:close/>
              </a:path>
              <a:path w="821054" h="156845" extrusionOk="0">
                <a:moveTo>
                  <a:pt x="699985" y="42443"/>
                </a:moveTo>
                <a:lnTo>
                  <a:pt x="677862" y="42443"/>
                </a:lnTo>
                <a:lnTo>
                  <a:pt x="677862" y="9131"/>
                </a:lnTo>
                <a:lnTo>
                  <a:pt x="647192" y="9131"/>
                </a:lnTo>
                <a:lnTo>
                  <a:pt x="647192" y="42443"/>
                </a:lnTo>
                <a:lnTo>
                  <a:pt x="628878" y="42443"/>
                </a:lnTo>
                <a:lnTo>
                  <a:pt x="628878" y="62865"/>
                </a:lnTo>
                <a:lnTo>
                  <a:pt x="647192" y="62865"/>
                </a:lnTo>
                <a:lnTo>
                  <a:pt x="647192" y="128435"/>
                </a:lnTo>
                <a:lnTo>
                  <a:pt x="650011" y="141846"/>
                </a:lnTo>
                <a:lnTo>
                  <a:pt x="657631" y="149860"/>
                </a:lnTo>
                <a:lnTo>
                  <a:pt x="668769" y="153746"/>
                </a:lnTo>
                <a:lnTo>
                  <a:pt x="682180" y="154762"/>
                </a:lnTo>
                <a:lnTo>
                  <a:pt x="695109" y="154762"/>
                </a:lnTo>
                <a:lnTo>
                  <a:pt x="699985" y="153695"/>
                </a:lnTo>
                <a:lnTo>
                  <a:pt x="699985" y="130048"/>
                </a:lnTo>
                <a:lnTo>
                  <a:pt x="696760" y="130581"/>
                </a:lnTo>
                <a:lnTo>
                  <a:pt x="680593" y="130581"/>
                </a:lnTo>
                <a:lnTo>
                  <a:pt x="677862" y="127901"/>
                </a:lnTo>
                <a:lnTo>
                  <a:pt x="677862" y="62865"/>
                </a:lnTo>
                <a:lnTo>
                  <a:pt x="699985" y="62865"/>
                </a:lnTo>
                <a:lnTo>
                  <a:pt x="699985" y="42443"/>
                </a:lnTo>
                <a:close/>
              </a:path>
              <a:path w="821054" h="156845" extrusionOk="0">
                <a:moveTo>
                  <a:pt x="820661" y="105321"/>
                </a:moveTo>
                <a:lnTo>
                  <a:pt x="809993" y="62331"/>
                </a:lnTo>
                <a:lnTo>
                  <a:pt x="789990" y="44450"/>
                </a:lnTo>
                <a:lnTo>
                  <a:pt x="789990" y="85979"/>
                </a:lnTo>
                <a:lnTo>
                  <a:pt x="739851" y="85979"/>
                </a:lnTo>
                <a:lnTo>
                  <a:pt x="741413" y="78651"/>
                </a:lnTo>
                <a:lnTo>
                  <a:pt x="745731" y="70929"/>
                </a:lnTo>
                <a:lnTo>
                  <a:pt x="753567" y="64820"/>
                </a:lnTo>
                <a:lnTo>
                  <a:pt x="765708" y="62331"/>
                </a:lnTo>
                <a:lnTo>
                  <a:pt x="775271" y="63830"/>
                </a:lnTo>
                <a:lnTo>
                  <a:pt x="782294" y="68313"/>
                </a:lnTo>
                <a:lnTo>
                  <a:pt x="787095" y="75704"/>
                </a:lnTo>
                <a:lnTo>
                  <a:pt x="789990" y="85979"/>
                </a:lnTo>
                <a:lnTo>
                  <a:pt x="789990" y="44450"/>
                </a:lnTo>
                <a:lnTo>
                  <a:pt x="766292" y="39217"/>
                </a:lnTo>
                <a:lnTo>
                  <a:pt x="743115" y="43688"/>
                </a:lnTo>
                <a:lnTo>
                  <a:pt x="725246" y="56019"/>
                </a:lnTo>
                <a:lnTo>
                  <a:pt x="713752" y="74587"/>
                </a:lnTo>
                <a:lnTo>
                  <a:pt x="709688" y="97802"/>
                </a:lnTo>
                <a:lnTo>
                  <a:pt x="713600" y="121462"/>
                </a:lnTo>
                <a:lnTo>
                  <a:pt x="724839" y="139979"/>
                </a:lnTo>
                <a:lnTo>
                  <a:pt x="742657" y="152057"/>
                </a:lnTo>
                <a:lnTo>
                  <a:pt x="766292" y="156375"/>
                </a:lnTo>
                <a:lnTo>
                  <a:pt x="783907" y="154203"/>
                </a:lnTo>
                <a:lnTo>
                  <a:pt x="798652" y="147510"/>
                </a:lnTo>
                <a:lnTo>
                  <a:pt x="810272" y="135966"/>
                </a:lnTo>
                <a:lnTo>
                  <a:pt x="811606" y="133261"/>
                </a:lnTo>
                <a:lnTo>
                  <a:pt x="818515" y="119291"/>
                </a:lnTo>
                <a:lnTo>
                  <a:pt x="791578" y="119291"/>
                </a:lnTo>
                <a:lnTo>
                  <a:pt x="788619" y="124193"/>
                </a:lnTo>
                <a:lnTo>
                  <a:pt x="783297" y="128701"/>
                </a:lnTo>
                <a:lnTo>
                  <a:pt x="776058" y="131991"/>
                </a:lnTo>
                <a:lnTo>
                  <a:pt x="767372" y="133261"/>
                </a:lnTo>
                <a:lnTo>
                  <a:pt x="756158" y="131622"/>
                </a:lnTo>
                <a:lnTo>
                  <a:pt x="747737" y="126555"/>
                </a:lnTo>
                <a:lnTo>
                  <a:pt x="742251" y="117856"/>
                </a:lnTo>
                <a:lnTo>
                  <a:pt x="739851" y="105321"/>
                </a:lnTo>
                <a:lnTo>
                  <a:pt x="820661" y="105321"/>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13"/>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13"/>
          <p:cNvSpPr txBox="1">
            <a:spLocks noGrp="1"/>
          </p:cNvSpPr>
          <p:nvPr>
            <p:ph type="body" idx="1"/>
          </p:nvPr>
        </p:nvSpPr>
        <p:spPr>
          <a:xfrm>
            <a:off x="434442" y="2007869"/>
            <a:ext cx="8201025" cy="553998"/>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600" b="1"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3" name="Google Shape;73;p13"/>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74" name="Google Shape;74;p13"/>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75" name="Google Shape;75;p13"/>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936497563"/>
      </p:ext>
    </p:extLst>
  </p:cSld>
  <p:clrMap bg1="lt1" tx1="dk1" bg2="dk2" tx2="lt2" accent1="accent1" accent2="accent2" accent3="accent3" accent4="accent4" accent5="accent5" accent6="accent6" hlink="hlink" folHlink="folHlink"/>
  <p:sldLayoutIdLst>
    <p:sldLayoutId id="2147484467" r:id="rId1"/>
    <p:sldLayoutId id="2147484471" r:id="rId2"/>
    <p:sldLayoutId id="214748447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6858000"/>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13"/>
          <p:cNvSpPr/>
          <p:nvPr/>
        </p:nvSpPr>
        <p:spPr>
          <a:xfrm>
            <a:off x="763" y="6154674"/>
            <a:ext cx="9143365" cy="703580"/>
          </a:xfrm>
          <a:custGeom>
            <a:avLst/>
            <a:gdLst/>
            <a:ahLst/>
            <a:cxnLst/>
            <a:rect l="l" t="t" r="r" b="b"/>
            <a:pathLst>
              <a:path w="9143365" h="703579" extrusionOk="0">
                <a:moveTo>
                  <a:pt x="9143238" y="0"/>
                </a:moveTo>
                <a:lnTo>
                  <a:pt x="0" y="0"/>
                </a:lnTo>
                <a:lnTo>
                  <a:pt x="0" y="703324"/>
                </a:lnTo>
              </a:path>
            </a:pathLst>
          </a:custGeom>
          <a:noFill/>
          <a:ln w="25900" cap="flat" cmpd="sng">
            <a:solidFill>
              <a:srgbClr val="003576"/>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13"/>
          <p:cNvSpPr/>
          <p:nvPr/>
        </p:nvSpPr>
        <p:spPr>
          <a:xfrm>
            <a:off x="762" y="6154674"/>
            <a:ext cx="9143365" cy="703580"/>
          </a:xfrm>
          <a:custGeom>
            <a:avLst/>
            <a:gdLst/>
            <a:ahLst/>
            <a:cxnLst/>
            <a:rect l="l" t="t" r="r" b="b"/>
            <a:pathLst>
              <a:path w="9143365" h="703579" extrusionOk="0">
                <a:moveTo>
                  <a:pt x="9143238" y="703324"/>
                </a:moveTo>
                <a:lnTo>
                  <a:pt x="9143238" y="0"/>
                </a:lnTo>
                <a:lnTo>
                  <a:pt x="0" y="0"/>
                </a:lnTo>
                <a:lnTo>
                  <a:pt x="0" y="703324"/>
                </a:lnTo>
                <a:lnTo>
                  <a:pt x="9143238" y="703324"/>
                </a:lnTo>
                <a:close/>
              </a:path>
            </a:pathLst>
          </a:custGeom>
          <a:solidFill>
            <a:srgbClr val="002F6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54;p13"/>
          <p:cNvSpPr/>
          <p:nvPr/>
        </p:nvSpPr>
        <p:spPr>
          <a:xfrm>
            <a:off x="0" y="6135623"/>
            <a:ext cx="9144000" cy="38100"/>
          </a:xfrm>
          <a:custGeom>
            <a:avLst/>
            <a:gdLst/>
            <a:ahLst/>
            <a:cxnLst/>
            <a:rect l="l" t="t" r="r" b="b"/>
            <a:pathLst>
              <a:path w="9144000" h="38100" extrusionOk="0">
                <a:moveTo>
                  <a:pt x="0" y="0"/>
                </a:moveTo>
                <a:lnTo>
                  <a:pt x="0" y="38099"/>
                </a:lnTo>
                <a:lnTo>
                  <a:pt x="9143999" y="38099"/>
                </a:lnTo>
                <a:lnTo>
                  <a:pt x="9143999" y="0"/>
                </a:lnTo>
                <a:lnTo>
                  <a:pt x="0" y="0"/>
                </a:lnTo>
                <a:close/>
              </a:path>
            </a:pathLst>
          </a:custGeom>
          <a:solidFill>
            <a:srgbClr val="C59F0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55;p13"/>
          <p:cNvSpPr/>
          <p:nvPr/>
        </p:nvSpPr>
        <p:spPr>
          <a:xfrm>
            <a:off x="1" y="278917"/>
            <a:ext cx="312483" cy="711683"/>
          </a:xfrm>
          <a:prstGeom prst="rect">
            <a:avLst/>
          </a:pr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13"/>
          <p:cNvSpPr/>
          <p:nvPr/>
        </p:nvSpPr>
        <p:spPr>
          <a:xfrm>
            <a:off x="0" y="304799"/>
            <a:ext cx="236220" cy="609600"/>
          </a:xfrm>
          <a:custGeom>
            <a:avLst/>
            <a:gdLst/>
            <a:ahLst/>
            <a:cxnLst/>
            <a:rect l="l" t="t" r="r" b="b"/>
            <a:pathLst>
              <a:path w="236220" h="609600" extrusionOk="0">
                <a:moveTo>
                  <a:pt x="236220" y="302641"/>
                </a:moveTo>
                <a:lnTo>
                  <a:pt x="121920" y="0"/>
                </a:lnTo>
                <a:lnTo>
                  <a:pt x="0" y="0"/>
                </a:lnTo>
                <a:lnTo>
                  <a:pt x="0" y="609600"/>
                </a:lnTo>
                <a:lnTo>
                  <a:pt x="121920" y="609600"/>
                </a:lnTo>
                <a:lnTo>
                  <a:pt x="236220" y="302641"/>
                </a:lnTo>
                <a:close/>
              </a:path>
            </a:pathLst>
          </a:custGeom>
          <a:solidFill>
            <a:srgbClr val="003576"/>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13"/>
          <p:cNvSpPr/>
          <p:nvPr/>
        </p:nvSpPr>
        <p:spPr>
          <a:xfrm>
            <a:off x="7132407" y="6268353"/>
            <a:ext cx="16510" cy="503555"/>
          </a:xfrm>
          <a:custGeom>
            <a:avLst/>
            <a:gdLst/>
            <a:ahLst/>
            <a:cxnLst/>
            <a:rect l="l" t="t" r="r" b="b"/>
            <a:pathLst>
              <a:path w="16509" h="503554" extrusionOk="0">
                <a:moveTo>
                  <a:pt x="16161" y="0"/>
                </a:moveTo>
                <a:lnTo>
                  <a:pt x="0" y="0"/>
                </a:lnTo>
                <a:lnTo>
                  <a:pt x="0" y="503552"/>
                </a:lnTo>
                <a:lnTo>
                  <a:pt x="16162" y="503552"/>
                </a:lnTo>
                <a:lnTo>
                  <a:pt x="16161"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13"/>
          <p:cNvSpPr/>
          <p:nvPr/>
        </p:nvSpPr>
        <p:spPr>
          <a:xfrm>
            <a:off x="5937720" y="6268098"/>
            <a:ext cx="402590" cy="504825"/>
          </a:xfrm>
          <a:custGeom>
            <a:avLst/>
            <a:gdLst/>
            <a:ahLst/>
            <a:cxnLst/>
            <a:rect l="l" t="t" r="r" b="b"/>
            <a:pathLst>
              <a:path w="402589" h="504825" extrusionOk="0">
                <a:moveTo>
                  <a:pt x="401993" y="0"/>
                </a:moveTo>
                <a:lnTo>
                  <a:pt x="0" y="0"/>
                </a:lnTo>
                <a:lnTo>
                  <a:pt x="0" y="16484"/>
                </a:lnTo>
                <a:lnTo>
                  <a:pt x="0" y="120446"/>
                </a:lnTo>
                <a:lnTo>
                  <a:pt x="0" y="136931"/>
                </a:lnTo>
                <a:lnTo>
                  <a:pt x="35026" y="136931"/>
                </a:lnTo>
                <a:lnTo>
                  <a:pt x="35026" y="368947"/>
                </a:lnTo>
                <a:lnTo>
                  <a:pt x="0" y="368947"/>
                </a:lnTo>
                <a:lnTo>
                  <a:pt x="0" y="386689"/>
                </a:lnTo>
                <a:lnTo>
                  <a:pt x="0" y="488124"/>
                </a:lnTo>
                <a:lnTo>
                  <a:pt x="0" y="504609"/>
                </a:lnTo>
                <a:lnTo>
                  <a:pt x="219316" y="504609"/>
                </a:lnTo>
                <a:lnTo>
                  <a:pt x="219316" y="488124"/>
                </a:lnTo>
                <a:lnTo>
                  <a:pt x="16167" y="488124"/>
                </a:lnTo>
                <a:lnTo>
                  <a:pt x="16167" y="386689"/>
                </a:lnTo>
                <a:lnTo>
                  <a:pt x="51193" y="386689"/>
                </a:lnTo>
                <a:lnTo>
                  <a:pt x="51193" y="368947"/>
                </a:lnTo>
                <a:lnTo>
                  <a:pt x="51193" y="136931"/>
                </a:lnTo>
                <a:lnTo>
                  <a:pt x="51193" y="120446"/>
                </a:lnTo>
                <a:lnTo>
                  <a:pt x="16167" y="120446"/>
                </a:lnTo>
                <a:lnTo>
                  <a:pt x="16167" y="16484"/>
                </a:lnTo>
                <a:lnTo>
                  <a:pt x="401993" y="16484"/>
                </a:lnTo>
                <a:lnTo>
                  <a:pt x="401993"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13"/>
          <p:cNvSpPr/>
          <p:nvPr/>
        </p:nvSpPr>
        <p:spPr>
          <a:xfrm>
            <a:off x="5953890" y="6284474"/>
            <a:ext cx="385835" cy="471737"/>
          </a:xfrm>
          <a:prstGeom prst="rect">
            <a:avLst/>
          </a:pr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13"/>
          <p:cNvSpPr/>
          <p:nvPr/>
        </p:nvSpPr>
        <p:spPr>
          <a:xfrm>
            <a:off x="5953890" y="6284577"/>
            <a:ext cx="368935" cy="104139"/>
          </a:xfrm>
          <a:custGeom>
            <a:avLst/>
            <a:gdLst/>
            <a:ahLst/>
            <a:cxnLst/>
            <a:rect l="l" t="t" r="r" b="b"/>
            <a:pathLst>
              <a:path w="368935" h="104139" extrusionOk="0">
                <a:moveTo>
                  <a:pt x="0" y="103962"/>
                </a:moveTo>
                <a:lnTo>
                  <a:pt x="368596" y="103962"/>
                </a:lnTo>
                <a:lnTo>
                  <a:pt x="368596" y="0"/>
                </a:lnTo>
                <a:lnTo>
                  <a:pt x="0" y="0"/>
                </a:lnTo>
                <a:lnTo>
                  <a:pt x="0" y="103962"/>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13"/>
          <p:cNvSpPr/>
          <p:nvPr/>
        </p:nvSpPr>
        <p:spPr>
          <a:xfrm>
            <a:off x="6356959" y="6388545"/>
            <a:ext cx="51435" cy="266700"/>
          </a:xfrm>
          <a:custGeom>
            <a:avLst/>
            <a:gdLst/>
            <a:ahLst/>
            <a:cxnLst/>
            <a:rect l="l" t="t" r="r" b="b"/>
            <a:pathLst>
              <a:path w="51435" h="266700" extrusionOk="0">
                <a:moveTo>
                  <a:pt x="51193" y="0"/>
                </a:moveTo>
                <a:lnTo>
                  <a:pt x="0" y="0"/>
                </a:lnTo>
                <a:lnTo>
                  <a:pt x="0" y="190"/>
                </a:lnTo>
                <a:lnTo>
                  <a:pt x="51193" y="190"/>
                </a:lnTo>
                <a:lnTo>
                  <a:pt x="51193" y="0"/>
                </a:lnTo>
                <a:close/>
              </a:path>
              <a:path w="51435" h="266700" extrusionOk="0">
                <a:moveTo>
                  <a:pt x="51206" y="265671"/>
                </a:moveTo>
                <a:lnTo>
                  <a:pt x="0" y="265671"/>
                </a:lnTo>
                <a:lnTo>
                  <a:pt x="0" y="266242"/>
                </a:lnTo>
                <a:lnTo>
                  <a:pt x="51206" y="266242"/>
                </a:lnTo>
                <a:lnTo>
                  <a:pt x="51206" y="265671"/>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13"/>
          <p:cNvSpPr/>
          <p:nvPr/>
        </p:nvSpPr>
        <p:spPr>
          <a:xfrm>
            <a:off x="6526723" y="6654211"/>
            <a:ext cx="50165" cy="635"/>
          </a:xfrm>
          <a:custGeom>
            <a:avLst/>
            <a:gdLst/>
            <a:ahLst/>
            <a:cxnLst/>
            <a:rect l="l" t="t" r="r" b="b"/>
            <a:pathLst>
              <a:path w="50165" h="634" extrusionOk="0">
                <a:moveTo>
                  <a:pt x="0" y="574"/>
                </a:moveTo>
                <a:lnTo>
                  <a:pt x="50116" y="574"/>
                </a:lnTo>
                <a:lnTo>
                  <a:pt x="50116" y="0"/>
                </a:lnTo>
                <a:lnTo>
                  <a:pt x="0" y="0"/>
                </a:lnTo>
                <a:lnTo>
                  <a:pt x="0" y="574"/>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13"/>
          <p:cNvSpPr/>
          <p:nvPr/>
        </p:nvSpPr>
        <p:spPr>
          <a:xfrm>
            <a:off x="6356972" y="6268096"/>
            <a:ext cx="219867" cy="504597"/>
          </a:xfrm>
          <a:prstGeom prst="rect">
            <a:avLst/>
          </a:prstGeom>
          <a:blipFill rotWithShape="1">
            <a:blip r:embed="rId11"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13"/>
          <p:cNvSpPr/>
          <p:nvPr/>
        </p:nvSpPr>
        <p:spPr>
          <a:xfrm>
            <a:off x="6526723" y="6388540"/>
            <a:ext cx="50165" cy="635"/>
          </a:xfrm>
          <a:custGeom>
            <a:avLst/>
            <a:gdLst/>
            <a:ahLst/>
            <a:cxnLst/>
            <a:rect l="l" t="t" r="r" b="b"/>
            <a:pathLst>
              <a:path w="50165" h="635" extrusionOk="0">
                <a:moveTo>
                  <a:pt x="0" y="192"/>
                </a:moveTo>
                <a:lnTo>
                  <a:pt x="50116" y="192"/>
                </a:lnTo>
                <a:lnTo>
                  <a:pt x="50116" y="0"/>
                </a:lnTo>
                <a:lnTo>
                  <a:pt x="0" y="0"/>
                </a:lnTo>
                <a:lnTo>
                  <a:pt x="0" y="192"/>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13"/>
          <p:cNvSpPr/>
          <p:nvPr/>
        </p:nvSpPr>
        <p:spPr>
          <a:xfrm>
            <a:off x="6373674" y="6285014"/>
            <a:ext cx="187325" cy="369569"/>
          </a:xfrm>
          <a:custGeom>
            <a:avLst/>
            <a:gdLst/>
            <a:ahLst/>
            <a:cxnLst/>
            <a:rect l="l" t="t" r="r" b="b"/>
            <a:pathLst>
              <a:path w="187325" h="369570" extrusionOk="0">
                <a:moveTo>
                  <a:pt x="186994" y="0"/>
                </a:moveTo>
                <a:lnTo>
                  <a:pt x="0" y="0"/>
                </a:lnTo>
                <a:lnTo>
                  <a:pt x="0" y="103720"/>
                </a:lnTo>
                <a:lnTo>
                  <a:pt x="34480" y="103720"/>
                </a:lnTo>
                <a:lnTo>
                  <a:pt x="34493" y="369201"/>
                </a:lnTo>
                <a:lnTo>
                  <a:pt x="153047" y="369201"/>
                </a:lnTo>
                <a:lnTo>
                  <a:pt x="153047" y="103720"/>
                </a:lnTo>
                <a:lnTo>
                  <a:pt x="186994" y="103720"/>
                </a:lnTo>
                <a:lnTo>
                  <a:pt x="186994" y="0"/>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13"/>
          <p:cNvSpPr/>
          <p:nvPr/>
        </p:nvSpPr>
        <p:spPr>
          <a:xfrm>
            <a:off x="6594078" y="6268354"/>
            <a:ext cx="434340" cy="504189"/>
          </a:xfrm>
          <a:custGeom>
            <a:avLst/>
            <a:gdLst/>
            <a:ahLst/>
            <a:cxnLst/>
            <a:rect l="l" t="t" r="r" b="b"/>
            <a:pathLst>
              <a:path w="434340" h="504190" extrusionOk="0">
                <a:moveTo>
                  <a:pt x="206398" y="0"/>
                </a:moveTo>
                <a:lnTo>
                  <a:pt x="0" y="0"/>
                </a:lnTo>
                <a:lnTo>
                  <a:pt x="0" y="136501"/>
                </a:lnTo>
                <a:lnTo>
                  <a:pt x="32877" y="136501"/>
                </a:lnTo>
                <a:lnTo>
                  <a:pt x="32877" y="406818"/>
                </a:lnTo>
                <a:lnTo>
                  <a:pt x="126092" y="504089"/>
                </a:lnTo>
                <a:lnTo>
                  <a:pt x="307680" y="504089"/>
                </a:lnTo>
                <a:lnTo>
                  <a:pt x="323464" y="487430"/>
                </a:lnTo>
                <a:lnTo>
                  <a:pt x="128822" y="487430"/>
                </a:lnTo>
                <a:lnTo>
                  <a:pt x="49592" y="404671"/>
                </a:lnTo>
                <a:lnTo>
                  <a:pt x="49592" y="120379"/>
                </a:lnTo>
                <a:lnTo>
                  <a:pt x="16169" y="120379"/>
                </a:lnTo>
                <a:lnTo>
                  <a:pt x="16169" y="16121"/>
                </a:lnTo>
                <a:lnTo>
                  <a:pt x="206398" y="16121"/>
                </a:lnTo>
                <a:lnTo>
                  <a:pt x="206398" y="0"/>
                </a:lnTo>
                <a:close/>
              </a:path>
              <a:path w="434340" h="504190" extrusionOk="0">
                <a:moveTo>
                  <a:pt x="433815" y="16121"/>
                </a:moveTo>
                <a:lnTo>
                  <a:pt x="417653" y="16121"/>
                </a:lnTo>
                <a:lnTo>
                  <a:pt x="417653" y="120379"/>
                </a:lnTo>
                <a:lnTo>
                  <a:pt x="383677" y="120379"/>
                </a:lnTo>
                <a:lnTo>
                  <a:pt x="383677" y="404671"/>
                </a:lnTo>
                <a:lnTo>
                  <a:pt x="304448" y="487430"/>
                </a:lnTo>
                <a:lnTo>
                  <a:pt x="323464" y="487430"/>
                </a:lnTo>
                <a:lnTo>
                  <a:pt x="399839" y="406818"/>
                </a:lnTo>
                <a:lnTo>
                  <a:pt x="399839" y="136501"/>
                </a:lnTo>
                <a:lnTo>
                  <a:pt x="433815" y="136501"/>
                </a:lnTo>
                <a:lnTo>
                  <a:pt x="433815" y="16121"/>
                </a:lnTo>
                <a:close/>
              </a:path>
              <a:path w="434340" h="504190" extrusionOk="0">
                <a:moveTo>
                  <a:pt x="206398" y="16121"/>
                </a:moveTo>
                <a:lnTo>
                  <a:pt x="188081" y="16121"/>
                </a:lnTo>
                <a:lnTo>
                  <a:pt x="188082" y="120379"/>
                </a:lnTo>
                <a:lnTo>
                  <a:pt x="168687" y="120379"/>
                </a:lnTo>
                <a:lnTo>
                  <a:pt x="168688" y="375650"/>
                </a:lnTo>
                <a:lnTo>
                  <a:pt x="178385" y="385858"/>
                </a:lnTo>
                <a:lnTo>
                  <a:pt x="254885" y="385858"/>
                </a:lnTo>
                <a:lnTo>
                  <a:pt x="264582" y="375650"/>
                </a:lnTo>
                <a:lnTo>
                  <a:pt x="265156" y="375650"/>
                </a:lnTo>
                <a:lnTo>
                  <a:pt x="265156" y="369200"/>
                </a:lnTo>
                <a:lnTo>
                  <a:pt x="185352" y="369200"/>
                </a:lnTo>
                <a:lnTo>
                  <a:pt x="185352" y="136501"/>
                </a:lnTo>
                <a:lnTo>
                  <a:pt x="206398" y="136501"/>
                </a:lnTo>
                <a:lnTo>
                  <a:pt x="206398" y="16121"/>
                </a:lnTo>
                <a:close/>
              </a:path>
              <a:path w="434340" h="504190" extrusionOk="0">
                <a:moveTo>
                  <a:pt x="433815" y="0"/>
                </a:moveTo>
                <a:lnTo>
                  <a:pt x="224715" y="0"/>
                </a:lnTo>
                <a:lnTo>
                  <a:pt x="224715" y="136501"/>
                </a:lnTo>
                <a:lnTo>
                  <a:pt x="248419" y="136501"/>
                </a:lnTo>
                <a:lnTo>
                  <a:pt x="248420" y="369200"/>
                </a:lnTo>
                <a:lnTo>
                  <a:pt x="265156" y="369200"/>
                </a:lnTo>
                <a:lnTo>
                  <a:pt x="265156" y="120379"/>
                </a:lnTo>
                <a:lnTo>
                  <a:pt x="245187" y="120379"/>
                </a:lnTo>
                <a:lnTo>
                  <a:pt x="245187" y="16121"/>
                </a:lnTo>
                <a:lnTo>
                  <a:pt x="433815" y="16121"/>
                </a:lnTo>
                <a:lnTo>
                  <a:pt x="433815"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67;p13"/>
          <p:cNvSpPr/>
          <p:nvPr/>
        </p:nvSpPr>
        <p:spPr>
          <a:xfrm>
            <a:off x="6610248" y="6285012"/>
            <a:ext cx="401955" cy="471169"/>
          </a:xfrm>
          <a:custGeom>
            <a:avLst/>
            <a:gdLst/>
            <a:ahLst/>
            <a:cxnLst/>
            <a:rect l="l" t="t" r="r" b="b"/>
            <a:pathLst>
              <a:path w="401954" h="471170" extrusionOk="0">
                <a:moveTo>
                  <a:pt x="152518" y="103721"/>
                </a:moveTo>
                <a:lnTo>
                  <a:pt x="33423" y="103721"/>
                </a:lnTo>
                <a:lnTo>
                  <a:pt x="33423" y="388012"/>
                </a:lnTo>
                <a:lnTo>
                  <a:pt x="112652" y="470771"/>
                </a:lnTo>
                <a:lnTo>
                  <a:pt x="288279" y="470771"/>
                </a:lnTo>
                <a:lnTo>
                  <a:pt x="367508" y="388012"/>
                </a:lnTo>
                <a:lnTo>
                  <a:pt x="367508" y="369200"/>
                </a:lnTo>
                <a:lnTo>
                  <a:pt x="162216" y="369200"/>
                </a:lnTo>
                <a:lnTo>
                  <a:pt x="152518" y="358991"/>
                </a:lnTo>
                <a:lnTo>
                  <a:pt x="152518" y="103721"/>
                </a:lnTo>
                <a:close/>
              </a:path>
              <a:path w="401954" h="471170" extrusionOk="0">
                <a:moveTo>
                  <a:pt x="367508" y="103721"/>
                </a:moveTo>
                <a:lnTo>
                  <a:pt x="248987" y="103721"/>
                </a:lnTo>
                <a:lnTo>
                  <a:pt x="248987" y="358991"/>
                </a:lnTo>
                <a:lnTo>
                  <a:pt x="248413" y="358991"/>
                </a:lnTo>
                <a:lnTo>
                  <a:pt x="238715" y="369200"/>
                </a:lnTo>
                <a:lnTo>
                  <a:pt x="367508" y="369200"/>
                </a:lnTo>
                <a:lnTo>
                  <a:pt x="367508" y="103721"/>
                </a:lnTo>
                <a:close/>
              </a:path>
              <a:path w="401954" h="471170" extrusionOk="0">
                <a:moveTo>
                  <a:pt x="171912" y="0"/>
                </a:moveTo>
                <a:lnTo>
                  <a:pt x="0" y="0"/>
                </a:lnTo>
                <a:lnTo>
                  <a:pt x="0" y="103721"/>
                </a:lnTo>
                <a:lnTo>
                  <a:pt x="171912" y="103721"/>
                </a:lnTo>
                <a:lnTo>
                  <a:pt x="171912" y="0"/>
                </a:lnTo>
                <a:close/>
              </a:path>
              <a:path w="401954" h="471170" extrusionOk="0">
                <a:moveTo>
                  <a:pt x="401484" y="0"/>
                </a:moveTo>
                <a:lnTo>
                  <a:pt x="229018" y="0"/>
                </a:lnTo>
                <a:lnTo>
                  <a:pt x="229018" y="103721"/>
                </a:lnTo>
                <a:lnTo>
                  <a:pt x="401484" y="103721"/>
                </a:lnTo>
                <a:lnTo>
                  <a:pt x="401484" y="0"/>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68;p13"/>
          <p:cNvSpPr/>
          <p:nvPr/>
        </p:nvSpPr>
        <p:spPr>
          <a:xfrm>
            <a:off x="7255308" y="6321348"/>
            <a:ext cx="833119" cy="156845"/>
          </a:xfrm>
          <a:custGeom>
            <a:avLst/>
            <a:gdLst/>
            <a:ahLst/>
            <a:cxnLst/>
            <a:rect l="l" t="t" r="r" b="b"/>
            <a:pathLst>
              <a:path w="833120" h="156845" extrusionOk="0">
                <a:moveTo>
                  <a:pt x="116941" y="125514"/>
                </a:moveTo>
                <a:lnTo>
                  <a:pt x="33896" y="125514"/>
                </a:lnTo>
                <a:lnTo>
                  <a:pt x="33896" y="87477"/>
                </a:lnTo>
                <a:lnTo>
                  <a:pt x="108318" y="87477"/>
                </a:lnTo>
                <a:lnTo>
                  <a:pt x="108318" y="60858"/>
                </a:lnTo>
                <a:lnTo>
                  <a:pt x="33896" y="60858"/>
                </a:lnTo>
                <a:lnTo>
                  <a:pt x="33896" y="29159"/>
                </a:lnTo>
                <a:lnTo>
                  <a:pt x="114782" y="29159"/>
                </a:lnTo>
                <a:lnTo>
                  <a:pt x="114782" y="0"/>
                </a:lnTo>
                <a:lnTo>
                  <a:pt x="0" y="0"/>
                </a:lnTo>
                <a:lnTo>
                  <a:pt x="0" y="29159"/>
                </a:lnTo>
                <a:lnTo>
                  <a:pt x="0" y="60858"/>
                </a:lnTo>
                <a:lnTo>
                  <a:pt x="0" y="87477"/>
                </a:lnTo>
                <a:lnTo>
                  <a:pt x="0" y="125514"/>
                </a:lnTo>
                <a:lnTo>
                  <a:pt x="0" y="153416"/>
                </a:lnTo>
                <a:lnTo>
                  <a:pt x="116941" y="153416"/>
                </a:lnTo>
                <a:lnTo>
                  <a:pt x="116941" y="125514"/>
                </a:lnTo>
                <a:close/>
              </a:path>
              <a:path w="833120" h="156845" extrusionOk="0">
                <a:moveTo>
                  <a:pt x="240347" y="153377"/>
                </a:moveTo>
                <a:lnTo>
                  <a:pt x="199326" y="94259"/>
                </a:lnTo>
                <a:lnTo>
                  <a:pt x="236029" y="42672"/>
                </a:lnTo>
                <a:lnTo>
                  <a:pt x="202057" y="42672"/>
                </a:lnTo>
                <a:lnTo>
                  <a:pt x="182664" y="71691"/>
                </a:lnTo>
                <a:lnTo>
                  <a:pt x="163271" y="42672"/>
                </a:lnTo>
                <a:lnTo>
                  <a:pt x="128219" y="42672"/>
                </a:lnTo>
                <a:lnTo>
                  <a:pt x="164846" y="95338"/>
                </a:lnTo>
                <a:lnTo>
                  <a:pt x="124980" y="153377"/>
                </a:lnTo>
                <a:lnTo>
                  <a:pt x="158953" y="153377"/>
                </a:lnTo>
                <a:lnTo>
                  <a:pt x="182092" y="118440"/>
                </a:lnTo>
                <a:lnTo>
                  <a:pt x="205295" y="153377"/>
                </a:lnTo>
                <a:lnTo>
                  <a:pt x="240347" y="153377"/>
                </a:lnTo>
                <a:close/>
              </a:path>
              <a:path w="833120" h="156845" extrusionOk="0">
                <a:moveTo>
                  <a:pt x="313042" y="153911"/>
                </a:moveTo>
                <a:lnTo>
                  <a:pt x="313029" y="129730"/>
                </a:lnTo>
                <a:lnTo>
                  <a:pt x="309803" y="130810"/>
                </a:lnTo>
                <a:lnTo>
                  <a:pt x="293636" y="130810"/>
                </a:lnTo>
                <a:lnTo>
                  <a:pt x="290982" y="128117"/>
                </a:lnTo>
                <a:lnTo>
                  <a:pt x="290982" y="63093"/>
                </a:lnTo>
                <a:lnTo>
                  <a:pt x="313029" y="63093"/>
                </a:lnTo>
                <a:lnTo>
                  <a:pt x="313029" y="42672"/>
                </a:lnTo>
                <a:lnTo>
                  <a:pt x="290982" y="42672"/>
                </a:lnTo>
                <a:lnTo>
                  <a:pt x="290982" y="9347"/>
                </a:lnTo>
                <a:lnTo>
                  <a:pt x="260235" y="9347"/>
                </a:lnTo>
                <a:lnTo>
                  <a:pt x="260235" y="42672"/>
                </a:lnTo>
                <a:lnTo>
                  <a:pt x="241922" y="42672"/>
                </a:lnTo>
                <a:lnTo>
                  <a:pt x="241922" y="63093"/>
                </a:lnTo>
                <a:lnTo>
                  <a:pt x="260235" y="63093"/>
                </a:lnTo>
                <a:lnTo>
                  <a:pt x="260235" y="128651"/>
                </a:lnTo>
                <a:lnTo>
                  <a:pt x="263144" y="142062"/>
                </a:lnTo>
                <a:lnTo>
                  <a:pt x="270903" y="150088"/>
                </a:lnTo>
                <a:lnTo>
                  <a:pt x="282092" y="153974"/>
                </a:lnTo>
                <a:lnTo>
                  <a:pt x="295287" y="154990"/>
                </a:lnTo>
                <a:lnTo>
                  <a:pt x="301764" y="154990"/>
                </a:lnTo>
                <a:lnTo>
                  <a:pt x="308229" y="154457"/>
                </a:lnTo>
                <a:lnTo>
                  <a:pt x="313042" y="153911"/>
                </a:lnTo>
                <a:close/>
              </a:path>
              <a:path w="833120" h="156845" extrusionOk="0">
                <a:moveTo>
                  <a:pt x="399808" y="40525"/>
                </a:moveTo>
                <a:lnTo>
                  <a:pt x="397649" y="39992"/>
                </a:lnTo>
                <a:lnTo>
                  <a:pt x="394995" y="39446"/>
                </a:lnTo>
                <a:lnTo>
                  <a:pt x="392836" y="39446"/>
                </a:lnTo>
                <a:lnTo>
                  <a:pt x="381965" y="41173"/>
                </a:lnTo>
                <a:lnTo>
                  <a:pt x="371805" y="46024"/>
                </a:lnTo>
                <a:lnTo>
                  <a:pt x="363270" y="53505"/>
                </a:lnTo>
                <a:lnTo>
                  <a:pt x="357289" y="63093"/>
                </a:lnTo>
                <a:lnTo>
                  <a:pt x="357289" y="42672"/>
                </a:lnTo>
                <a:lnTo>
                  <a:pt x="328117" y="42672"/>
                </a:lnTo>
                <a:lnTo>
                  <a:pt x="328117" y="153377"/>
                </a:lnTo>
                <a:lnTo>
                  <a:pt x="358355" y="153377"/>
                </a:lnTo>
                <a:lnTo>
                  <a:pt x="358355" y="103403"/>
                </a:lnTo>
                <a:lnTo>
                  <a:pt x="359968" y="89687"/>
                </a:lnTo>
                <a:lnTo>
                  <a:pt x="365150" y="78409"/>
                </a:lnTo>
                <a:lnTo>
                  <a:pt x="374484" y="70751"/>
                </a:lnTo>
                <a:lnTo>
                  <a:pt x="388531" y="67932"/>
                </a:lnTo>
                <a:lnTo>
                  <a:pt x="392264" y="67932"/>
                </a:lnTo>
                <a:lnTo>
                  <a:pt x="397154" y="68465"/>
                </a:lnTo>
                <a:lnTo>
                  <a:pt x="399808" y="68999"/>
                </a:lnTo>
                <a:lnTo>
                  <a:pt x="399808" y="67932"/>
                </a:lnTo>
                <a:lnTo>
                  <a:pt x="399808" y="63093"/>
                </a:lnTo>
                <a:lnTo>
                  <a:pt x="399808" y="40525"/>
                </a:lnTo>
                <a:close/>
              </a:path>
              <a:path w="833120" h="156845" extrusionOk="0">
                <a:moveTo>
                  <a:pt x="513511" y="105549"/>
                </a:moveTo>
                <a:lnTo>
                  <a:pt x="511797" y="86207"/>
                </a:lnTo>
                <a:lnTo>
                  <a:pt x="511314" y="80708"/>
                </a:lnTo>
                <a:lnTo>
                  <a:pt x="502894" y="62560"/>
                </a:lnTo>
                <a:lnTo>
                  <a:pt x="501523" y="59601"/>
                </a:lnTo>
                <a:lnTo>
                  <a:pt x="484276" y="44932"/>
                </a:lnTo>
                <a:lnTo>
                  <a:pt x="482841" y="44615"/>
                </a:lnTo>
                <a:lnTo>
                  <a:pt x="482841" y="86207"/>
                </a:lnTo>
                <a:lnTo>
                  <a:pt x="433209" y="86207"/>
                </a:lnTo>
                <a:lnTo>
                  <a:pt x="434682" y="78879"/>
                </a:lnTo>
                <a:lnTo>
                  <a:pt x="438835" y="71158"/>
                </a:lnTo>
                <a:lnTo>
                  <a:pt x="446506" y="65049"/>
                </a:lnTo>
                <a:lnTo>
                  <a:pt x="458558" y="62560"/>
                </a:lnTo>
                <a:lnTo>
                  <a:pt x="468337" y="64058"/>
                </a:lnTo>
                <a:lnTo>
                  <a:pt x="475335" y="68541"/>
                </a:lnTo>
                <a:lnTo>
                  <a:pt x="480021" y="75933"/>
                </a:lnTo>
                <a:lnTo>
                  <a:pt x="482841" y="86207"/>
                </a:lnTo>
                <a:lnTo>
                  <a:pt x="482841" y="44615"/>
                </a:lnTo>
                <a:lnTo>
                  <a:pt x="459638" y="39446"/>
                </a:lnTo>
                <a:lnTo>
                  <a:pt x="436384" y="43916"/>
                </a:lnTo>
                <a:lnTo>
                  <a:pt x="418350" y="56235"/>
                </a:lnTo>
                <a:lnTo>
                  <a:pt x="406679" y="74815"/>
                </a:lnTo>
                <a:lnTo>
                  <a:pt x="402539" y="98018"/>
                </a:lnTo>
                <a:lnTo>
                  <a:pt x="406463" y="121691"/>
                </a:lnTo>
                <a:lnTo>
                  <a:pt x="417753" y="140208"/>
                </a:lnTo>
                <a:lnTo>
                  <a:pt x="435724" y="152285"/>
                </a:lnTo>
                <a:lnTo>
                  <a:pt x="459638" y="156603"/>
                </a:lnTo>
                <a:lnTo>
                  <a:pt x="476961" y="154432"/>
                </a:lnTo>
                <a:lnTo>
                  <a:pt x="491566" y="147662"/>
                </a:lnTo>
                <a:lnTo>
                  <a:pt x="503123" y="135966"/>
                </a:lnTo>
                <a:lnTo>
                  <a:pt x="504329" y="133489"/>
                </a:lnTo>
                <a:lnTo>
                  <a:pt x="511365" y="118986"/>
                </a:lnTo>
                <a:lnTo>
                  <a:pt x="484428" y="118986"/>
                </a:lnTo>
                <a:lnTo>
                  <a:pt x="481723" y="124193"/>
                </a:lnTo>
                <a:lnTo>
                  <a:pt x="476427" y="128854"/>
                </a:lnTo>
                <a:lnTo>
                  <a:pt x="469201" y="132207"/>
                </a:lnTo>
                <a:lnTo>
                  <a:pt x="460717" y="133489"/>
                </a:lnTo>
                <a:lnTo>
                  <a:pt x="449224" y="131851"/>
                </a:lnTo>
                <a:lnTo>
                  <a:pt x="440715" y="126771"/>
                </a:lnTo>
                <a:lnTo>
                  <a:pt x="435330" y="118071"/>
                </a:lnTo>
                <a:lnTo>
                  <a:pt x="433209" y="105549"/>
                </a:lnTo>
                <a:lnTo>
                  <a:pt x="513511" y="105549"/>
                </a:lnTo>
                <a:close/>
              </a:path>
              <a:path w="833120" h="156845" extrusionOk="0">
                <a:moveTo>
                  <a:pt x="702640" y="79222"/>
                </a:moveTo>
                <a:lnTo>
                  <a:pt x="699668" y="60756"/>
                </a:lnTo>
                <a:lnTo>
                  <a:pt x="691349" y="48450"/>
                </a:lnTo>
                <a:lnTo>
                  <a:pt x="678586" y="41579"/>
                </a:lnTo>
                <a:lnTo>
                  <a:pt x="662279" y="39446"/>
                </a:lnTo>
                <a:lnTo>
                  <a:pt x="651268" y="40944"/>
                </a:lnTo>
                <a:lnTo>
                  <a:pt x="641845" y="44958"/>
                </a:lnTo>
                <a:lnTo>
                  <a:pt x="634136" y="50787"/>
                </a:lnTo>
                <a:lnTo>
                  <a:pt x="628307" y="57721"/>
                </a:lnTo>
                <a:lnTo>
                  <a:pt x="622731" y="49415"/>
                </a:lnTo>
                <a:lnTo>
                  <a:pt x="615188" y="43738"/>
                </a:lnTo>
                <a:lnTo>
                  <a:pt x="606107" y="40487"/>
                </a:lnTo>
                <a:lnTo>
                  <a:pt x="595972" y="39446"/>
                </a:lnTo>
                <a:lnTo>
                  <a:pt x="585571" y="40640"/>
                </a:lnTo>
                <a:lnTo>
                  <a:pt x="576351" y="44145"/>
                </a:lnTo>
                <a:lnTo>
                  <a:pt x="568439" y="49872"/>
                </a:lnTo>
                <a:lnTo>
                  <a:pt x="562000" y="57721"/>
                </a:lnTo>
                <a:lnTo>
                  <a:pt x="561505" y="57721"/>
                </a:lnTo>
                <a:lnTo>
                  <a:pt x="561505" y="42672"/>
                </a:lnTo>
                <a:lnTo>
                  <a:pt x="532409" y="42672"/>
                </a:lnTo>
                <a:lnTo>
                  <a:pt x="532409" y="153377"/>
                </a:lnTo>
                <a:lnTo>
                  <a:pt x="563079" y="153377"/>
                </a:lnTo>
                <a:lnTo>
                  <a:pt x="563079" y="88887"/>
                </a:lnTo>
                <a:lnTo>
                  <a:pt x="565454" y="75869"/>
                </a:lnTo>
                <a:lnTo>
                  <a:pt x="571106" y="68199"/>
                </a:lnTo>
                <a:lnTo>
                  <a:pt x="577862" y="64554"/>
                </a:lnTo>
                <a:lnTo>
                  <a:pt x="583552" y="63627"/>
                </a:lnTo>
                <a:lnTo>
                  <a:pt x="594715" y="66103"/>
                </a:lnTo>
                <a:lnTo>
                  <a:pt x="600290" y="72504"/>
                </a:lnTo>
                <a:lnTo>
                  <a:pt x="602234" y="81318"/>
                </a:lnTo>
                <a:lnTo>
                  <a:pt x="602437" y="91033"/>
                </a:lnTo>
                <a:lnTo>
                  <a:pt x="602437" y="153377"/>
                </a:lnTo>
                <a:lnTo>
                  <a:pt x="633183" y="153377"/>
                </a:lnTo>
                <a:lnTo>
                  <a:pt x="633183" y="91567"/>
                </a:lnTo>
                <a:lnTo>
                  <a:pt x="633958" y="81318"/>
                </a:lnTo>
                <a:lnTo>
                  <a:pt x="636955" y="72364"/>
                </a:lnTo>
                <a:lnTo>
                  <a:pt x="643191" y="66040"/>
                </a:lnTo>
                <a:lnTo>
                  <a:pt x="653656" y="63627"/>
                </a:lnTo>
                <a:lnTo>
                  <a:pt x="663790" y="65786"/>
                </a:lnTo>
                <a:lnTo>
                  <a:pt x="669277" y="71628"/>
                </a:lnTo>
                <a:lnTo>
                  <a:pt x="671537" y="80175"/>
                </a:lnTo>
                <a:lnTo>
                  <a:pt x="671969" y="90500"/>
                </a:lnTo>
                <a:lnTo>
                  <a:pt x="671969" y="153377"/>
                </a:lnTo>
                <a:lnTo>
                  <a:pt x="702640" y="153377"/>
                </a:lnTo>
                <a:lnTo>
                  <a:pt x="702640" y="79222"/>
                </a:lnTo>
                <a:close/>
              </a:path>
              <a:path w="833120" h="156845" extrusionOk="0">
                <a:moveTo>
                  <a:pt x="832510" y="105549"/>
                </a:moveTo>
                <a:lnTo>
                  <a:pt x="830795" y="86207"/>
                </a:lnTo>
                <a:lnTo>
                  <a:pt x="830313" y="80708"/>
                </a:lnTo>
                <a:lnTo>
                  <a:pt x="821905" y="62560"/>
                </a:lnTo>
                <a:lnTo>
                  <a:pt x="820534" y="59601"/>
                </a:lnTo>
                <a:lnTo>
                  <a:pt x="803275" y="44932"/>
                </a:lnTo>
                <a:lnTo>
                  <a:pt x="801839" y="44615"/>
                </a:lnTo>
                <a:lnTo>
                  <a:pt x="801839" y="86207"/>
                </a:lnTo>
                <a:lnTo>
                  <a:pt x="752284" y="86207"/>
                </a:lnTo>
                <a:lnTo>
                  <a:pt x="753719" y="78879"/>
                </a:lnTo>
                <a:lnTo>
                  <a:pt x="757834" y="71158"/>
                </a:lnTo>
                <a:lnTo>
                  <a:pt x="765505" y="65049"/>
                </a:lnTo>
                <a:lnTo>
                  <a:pt x="777570" y="62560"/>
                </a:lnTo>
                <a:lnTo>
                  <a:pt x="787336" y="64058"/>
                </a:lnTo>
                <a:lnTo>
                  <a:pt x="794334" y="68541"/>
                </a:lnTo>
                <a:lnTo>
                  <a:pt x="799020" y="75933"/>
                </a:lnTo>
                <a:lnTo>
                  <a:pt x="801839" y="86207"/>
                </a:lnTo>
                <a:lnTo>
                  <a:pt x="801839" y="44615"/>
                </a:lnTo>
                <a:lnTo>
                  <a:pt x="778649" y="39446"/>
                </a:lnTo>
                <a:lnTo>
                  <a:pt x="755421" y="43916"/>
                </a:lnTo>
                <a:lnTo>
                  <a:pt x="737374" y="56235"/>
                </a:lnTo>
                <a:lnTo>
                  <a:pt x="725690" y="74815"/>
                </a:lnTo>
                <a:lnTo>
                  <a:pt x="721537" y="98018"/>
                </a:lnTo>
                <a:lnTo>
                  <a:pt x="725462" y="121691"/>
                </a:lnTo>
                <a:lnTo>
                  <a:pt x="736752" y="140208"/>
                </a:lnTo>
                <a:lnTo>
                  <a:pt x="754722" y="152285"/>
                </a:lnTo>
                <a:lnTo>
                  <a:pt x="778649" y="156603"/>
                </a:lnTo>
                <a:lnTo>
                  <a:pt x="795972" y="154432"/>
                </a:lnTo>
                <a:lnTo>
                  <a:pt x="810564" y="147662"/>
                </a:lnTo>
                <a:lnTo>
                  <a:pt x="822134" y="135966"/>
                </a:lnTo>
                <a:lnTo>
                  <a:pt x="823328" y="133489"/>
                </a:lnTo>
                <a:lnTo>
                  <a:pt x="830364" y="118986"/>
                </a:lnTo>
                <a:lnTo>
                  <a:pt x="803427" y="118986"/>
                </a:lnTo>
                <a:lnTo>
                  <a:pt x="800722" y="124193"/>
                </a:lnTo>
                <a:lnTo>
                  <a:pt x="795426" y="128854"/>
                </a:lnTo>
                <a:lnTo>
                  <a:pt x="788200" y="132207"/>
                </a:lnTo>
                <a:lnTo>
                  <a:pt x="779716" y="133489"/>
                </a:lnTo>
                <a:lnTo>
                  <a:pt x="768235" y="131851"/>
                </a:lnTo>
                <a:lnTo>
                  <a:pt x="759726" y="126771"/>
                </a:lnTo>
                <a:lnTo>
                  <a:pt x="754354" y="118071"/>
                </a:lnTo>
                <a:lnTo>
                  <a:pt x="752284" y="105549"/>
                </a:lnTo>
                <a:lnTo>
                  <a:pt x="832510" y="105549"/>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13"/>
          <p:cNvSpPr/>
          <p:nvPr/>
        </p:nvSpPr>
        <p:spPr>
          <a:xfrm>
            <a:off x="8169213" y="6321348"/>
            <a:ext cx="673735" cy="156845"/>
          </a:xfrm>
          <a:custGeom>
            <a:avLst/>
            <a:gdLst/>
            <a:ahLst/>
            <a:cxnLst/>
            <a:rect l="l" t="t" r="r" b="b"/>
            <a:pathLst>
              <a:path w="673734" h="156845" extrusionOk="0">
                <a:moveTo>
                  <a:pt x="116941" y="125514"/>
                </a:moveTo>
                <a:lnTo>
                  <a:pt x="33972" y="125514"/>
                </a:lnTo>
                <a:lnTo>
                  <a:pt x="33972" y="87477"/>
                </a:lnTo>
                <a:lnTo>
                  <a:pt x="108318" y="87477"/>
                </a:lnTo>
                <a:lnTo>
                  <a:pt x="108318" y="60858"/>
                </a:lnTo>
                <a:lnTo>
                  <a:pt x="33972" y="60858"/>
                </a:lnTo>
                <a:lnTo>
                  <a:pt x="33972" y="29159"/>
                </a:lnTo>
                <a:lnTo>
                  <a:pt x="114782" y="29159"/>
                </a:lnTo>
                <a:lnTo>
                  <a:pt x="114782" y="0"/>
                </a:lnTo>
                <a:lnTo>
                  <a:pt x="0" y="0"/>
                </a:lnTo>
                <a:lnTo>
                  <a:pt x="0" y="29159"/>
                </a:lnTo>
                <a:lnTo>
                  <a:pt x="0" y="60858"/>
                </a:lnTo>
                <a:lnTo>
                  <a:pt x="0" y="87477"/>
                </a:lnTo>
                <a:lnTo>
                  <a:pt x="0" y="125514"/>
                </a:lnTo>
                <a:lnTo>
                  <a:pt x="0" y="153416"/>
                </a:lnTo>
                <a:lnTo>
                  <a:pt x="116941" y="153416"/>
                </a:lnTo>
                <a:lnTo>
                  <a:pt x="116941" y="125514"/>
                </a:lnTo>
                <a:close/>
              </a:path>
              <a:path w="673734" h="156845" extrusionOk="0">
                <a:moveTo>
                  <a:pt x="235534" y="42672"/>
                </a:moveTo>
                <a:lnTo>
                  <a:pt x="205359" y="42672"/>
                </a:lnTo>
                <a:lnTo>
                  <a:pt x="181584" y="118440"/>
                </a:lnTo>
                <a:lnTo>
                  <a:pt x="157886" y="42672"/>
                </a:lnTo>
                <a:lnTo>
                  <a:pt x="125552" y="42672"/>
                </a:lnTo>
                <a:lnTo>
                  <a:pt x="163842" y="153377"/>
                </a:lnTo>
                <a:lnTo>
                  <a:pt x="197815" y="153377"/>
                </a:lnTo>
                <a:lnTo>
                  <a:pt x="209715" y="118440"/>
                </a:lnTo>
                <a:lnTo>
                  <a:pt x="235534" y="42672"/>
                </a:lnTo>
                <a:close/>
              </a:path>
              <a:path w="673734" h="156845" extrusionOk="0">
                <a:moveTo>
                  <a:pt x="354050" y="105549"/>
                </a:moveTo>
                <a:lnTo>
                  <a:pt x="343433" y="62560"/>
                </a:lnTo>
                <a:lnTo>
                  <a:pt x="323380" y="44627"/>
                </a:lnTo>
                <a:lnTo>
                  <a:pt x="323380" y="86207"/>
                </a:lnTo>
                <a:lnTo>
                  <a:pt x="273748" y="86207"/>
                </a:lnTo>
                <a:lnTo>
                  <a:pt x="275221" y="78879"/>
                </a:lnTo>
                <a:lnTo>
                  <a:pt x="279361" y="71158"/>
                </a:lnTo>
                <a:lnTo>
                  <a:pt x="287032" y="65049"/>
                </a:lnTo>
                <a:lnTo>
                  <a:pt x="299097" y="62560"/>
                </a:lnTo>
                <a:lnTo>
                  <a:pt x="308876" y="64058"/>
                </a:lnTo>
                <a:lnTo>
                  <a:pt x="315874" y="68541"/>
                </a:lnTo>
                <a:lnTo>
                  <a:pt x="320560" y="75933"/>
                </a:lnTo>
                <a:lnTo>
                  <a:pt x="323380" y="86207"/>
                </a:lnTo>
                <a:lnTo>
                  <a:pt x="323380" y="44627"/>
                </a:lnTo>
                <a:lnTo>
                  <a:pt x="300177" y="39446"/>
                </a:lnTo>
                <a:lnTo>
                  <a:pt x="276923" y="43916"/>
                </a:lnTo>
                <a:lnTo>
                  <a:pt x="258889" y="56235"/>
                </a:lnTo>
                <a:lnTo>
                  <a:pt x="247218" y="74815"/>
                </a:lnTo>
                <a:lnTo>
                  <a:pt x="243078" y="98018"/>
                </a:lnTo>
                <a:lnTo>
                  <a:pt x="246989" y="121691"/>
                </a:lnTo>
                <a:lnTo>
                  <a:pt x="258292" y="140208"/>
                </a:lnTo>
                <a:lnTo>
                  <a:pt x="276250" y="152285"/>
                </a:lnTo>
                <a:lnTo>
                  <a:pt x="300177" y="156603"/>
                </a:lnTo>
                <a:lnTo>
                  <a:pt x="317500" y="154432"/>
                </a:lnTo>
                <a:lnTo>
                  <a:pt x="332092" y="147662"/>
                </a:lnTo>
                <a:lnTo>
                  <a:pt x="343662" y="135966"/>
                </a:lnTo>
                <a:lnTo>
                  <a:pt x="344868" y="133489"/>
                </a:lnTo>
                <a:lnTo>
                  <a:pt x="351891" y="118986"/>
                </a:lnTo>
                <a:lnTo>
                  <a:pt x="324954" y="118986"/>
                </a:lnTo>
                <a:lnTo>
                  <a:pt x="322249" y="124193"/>
                </a:lnTo>
                <a:lnTo>
                  <a:pt x="316953" y="128854"/>
                </a:lnTo>
                <a:lnTo>
                  <a:pt x="309740" y="132207"/>
                </a:lnTo>
                <a:lnTo>
                  <a:pt x="301256" y="133489"/>
                </a:lnTo>
                <a:lnTo>
                  <a:pt x="289763" y="131851"/>
                </a:lnTo>
                <a:lnTo>
                  <a:pt x="281254" y="126771"/>
                </a:lnTo>
                <a:lnTo>
                  <a:pt x="275856" y="118071"/>
                </a:lnTo>
                <a:lnTo>
                  <a:pt x="273748" y="105549"/>
                </a:lnTo>
                <a:lnTo>
                  <a:pt x="354050" y="105549"/>
                </a:lnTo>
                <a:close/>
              </a:path>
              <a:path w="673734" h="156845" extrusionOk="0">
                <a:moveTo>
                  <a:pt x="476948" y="85128"/>
                </a:moveTo>
                <a:lnTo>
                  <a:pt x="475094" y="66433"/>
                </a:lnTo>
                <a:lnTo>
                  <a:pt x="468591" y="52006"/>
                </a:lnTo>
                <a:lnTo>
                  <a:pt x="456018" y="42722"/>
                </a:lnTo>
                <a:lnTo>
                  <a:pt x="435940" y="39446"/>
                </a:lnTo>
                <a:lnTo>
                  <a:pt x="426250" y="40563"/>
                </a:lnTo>
                <a:lnTo>
                  <a:pt x="416966" y="43942"/>
                </a:lnTo>
                <a:lnTo>
                  <a:pt x="408698" y="49644"/>
                </a:lnTo>
                <a:lnTo>
                  <a:pt x="402031" y="57721"/>
                </a:lnTo>
                <a:lnTo>
                  <a:pt x="401459" y="57721"/>
                </a:lnTo>
                <a:lnTo>
                  <a:pt x="401459" y="42672"/>
                </a:lnTo>
                <a:lnTo>
                  <a:pt x="372364" y="42672"/>
                </a:lnTo>
                <a:lnTo>
                  <a:pt x="372364" y="153377"/>
                </a:lnTo>
                <a:lnTo>
                  <a:pt x="402539" y="153377"/>
                </a:lnTo>
                <a:lnTo>
                  <a:pt x="402539" y="95338"/>
                </a:lnTo>
                <a:lnTo>
                  <a:pt x="403961" y="80860"/>
                </a:lnTo>
                <a:lnTo>
                  <a:pt x="408330" y="71018"/>
                </a:lnTo>
                <a:lnTo>
                  <a:pt x="415721" y="65417"/>
                </a:lnTo>
                <a:lnTo>
                  <a:pt x="426237" y="63627"/>
                </a:lnTo>
                <a:lnTo>
                  <a:pt x="435508" y="65341"/>
                </a:lnTo>
                <a:lnTo>
                  <a:pt x="441693" y="70485"/>
                </a:lnTo>
                <a:lnTo>
                  <a:pt x="445135" y="79044"/>
                </a:lnTo>
                <a:lnTo>
                  <a:pt x="446214" y="91033"/>
                </a:lnTo>
                <a:lnTo>
                  <a:pt x="446214" y="153377"/>
                </a:lnTo>
                <a:lnTo>
                  <a:pt x="476948" y="153377"/>
                </a:lnTo>
                <a:lnTo>
                  <a:pt x="476948" y="85128"/>
                </a:lnTo>
                <a:close/>
              </a:path>
              <a:path w="673734" h="156845" extrusionOk="0">
                <a:moveTo>
                  <a:pt x="560997" y="42672"/>
                </a:moveTo>
                <a:lnTo>
                  <a:pt x="538873" y="42672"/>
                </a:lnTo>
                <a:lnTo>
                  <a:pt x="538873" y="9347"/>
                </a:lnTo>
                <a:lnTo>
                  <a:pt x="508203" y="9347"/>
                </a:lnTo>
                <a:lnTo>
                  <a:pt x="508203" y="42672"/>
                </a:lnTo>
                <a:lnTo>
                  <a:pt x="489877" y="42672"/>
                </a:lnTo>
                <a:lnTo>
                  <a:pt x="489877" y="63093"/>
                </a:lnTo>
                <a:lnTo>
                  <a:pt x="508203" y="63093"/>
                </a:lnTo>
                <a:lnTo>
                  <a:pt x="508203" y="128651"/>
                </a:lnTo>
                <a:lnTo>
                  <a:pt x="511022" y="142062"/>
                </a:lnTo>
                <a:lnTo>
                  <a:pt x="518629" y="150088"/>
                </a:lnTo>
                <a:lnTo>
                  <a:pt x="529780" y="153974"/>
                </a:lnTo>
                <a:lnTo>
                  <a:pt x="543179" y="154990"/>
                </a:lnTo>
                <a:lnTo>
                  <a:pt x="549148" y="154990"/>
                </a:lnTo>
                <a:lnTo>
                  <a:pt x="556107" y="154457"/>
                </a:lnTo>
                <a:lnTo>
                  <a:pt x="560997" y="153911"/>
                </a:lnTo>
                <a:lnTo>
                  <a:pt x="560997" y="129730"/>
                </a:lnTo>
                <a:lnTo>
                  <a:pt x="557758" y="130810"/>
                </a:lnTo>
                <a:lnTo>
                  <a:pt x="541604" y="130810"/>
                </a:lnTo>
                <a:lnTo>
                  <a:pt x="538873" y="128117"/>
                </a:lnTo>
                <a:lnTo>
                  <a:pt x="538873" y="63093"/>
                </a:lnTo>
                <a:lnTo>
                  <a:pt x="560997" y="63093"/>
                </a:lnTo>
                <a:lnTo>
                  <a:pt x="560997" y="42672"/>
                </a:lnTo>
                <a:close/>
              </a:path>
              <a:path w="673734" h="156845" extrusionOk="0">
                <a:moveTo>
                  <a:pt x="673620" y="117906"/>
                </a:moveTo>
                <a:lnTo>
                  <a:pt x="638568" y="86741"/>
                </a:lnTo>
                <a:lnTo>
                  <a:pt x="625627" y="83908"/>
                </a:lnTo>
                <a:lnTo>
                  <a:pt x="614426" y="81026"/>
                </a:lnTo>
                <a:lnTo>
                  <a:pt x="606564" y="76835"/>
                </a:lnTo>
                <a:lnTo>
                  <a:pt x="603592" y="70078"/>
                </a:lnTo>
                <a:lnTo>
                  <a:pt x="603592" y="60934"/>
                </a:lnTo>
                <a:lnTo>
                  <a:pt x="613791" y="59867"/>
                </a:lnTo>
                <a:lnTo>
                  <a:pt x="620826" y="59867"/>
                </a:lnTo>
                <a:lnTo>
                  <a:pt x="628497" y="60553"/>
                </a:lnTo>
                <a:lnTo>
                  <a:pt x="634949" y="62953"/>
                </a:lnTo>
                <a:lnTo>
                  <a:pt x="639584" y="67576"/>
                </a:lnTo>
                <a:lnTo>
                  <a:pt x="641807" y="74917"/>
                </a:lnTo>
                <a:lnTo>
                  <a:pt x="670890" y="74917"/>
                </a:lnTo>
                <a:lnTo>
                  <a:pt x="665518" y="57810"/>
                </a:lnTo>
                <a:lnTo>
                  <a:pt x="654405" y="46901"/>
                </a:lnTo>
                <a:lnTo>
                  <a:pt x="639152" y="41135"/>
                </a:lnTo>
                <a:lnTo>
                  <a:pt x="621334" y="39446"/>
                </a:lnTo>
                <a:lnTo>
                  <a:pt x="603758" y="41059"/>
                </a:lnTo>
                <a:lnTo>
                  <a:pt x="588200" y="46697"/>
                </a:lnTo>
                <a:lnTo>
                  <a:pt x="577088" y="57581"/>
                </a:lnTo>
                <a:lnTo>
                  <a:pt x="572846" y="74917"/>
                </a:lnTo>
                <a:lnTo>
                  <a:pt x="575906" y="87401"/>
                </a:lnTo>
                <a:lnTo>
                  <a:pt x="583971" y="95808"/>
                </a:lnTo>
                <a:lnTo>
                  <a:pt x="595363" y="101295"/>
                </a:lnTo>
                <a:lnTo>
                  <a:pt x="608406" y="105003"/>
                </a:lnTo>
                <a:lnTo>
                  <a:pt x="623125" y="108153"/>
                </a:lnTo>
                <a:lnTo>
                  <a:pt x="633945" y="111594"/>
                </a:lnTo>
                <a:lnTo>
                  <a:pt x="640600" y="116039"/>
                </a:lnTo>
                <a:lnTo>
                  <a:pt x="642886" y="122199"/>
                </a:lnTo>
                <a:lnTo>
                  <a:pt x="642886" y="132956"/>
                </a:lnTo>
                <a:lnTo>
                  <a:pt x="632104" y="136182"/>
                </a:lnTo>
                <a:lnTo>
                  <a:pt x="622985" y="136182"/>
                </a:lnTo>
                <a:lnTo>
                  <a:pt x="614362" y="135128"/>
                </a:lnTo>
                <a:lnTo>
                  <a:pt x="606945" y="131813"/>
                </a:lnTo>
                <a:lnTo>
                  <a:pt x="601738" y="125984"/>
                </a:lnTo>
                <a:lnTo>
                  <a:pt x="599782" y="117373"/>
                </a:lnTo>
                <a:lnTo>
                  <a:pt x="570687" y="117373"/>
                </a:lnTo>
                <a:lnTo>
                  <a:pt x="575678" y="135966"/>
                </a:lnTo>
                <a:lnTo>
                  <a:pt x="587540" y="148069"/>
                </a:lnTo>
                <a:lnTo>
                  <a:pt x="604062" y="154622"/>
                </a:lnTo>
                <a:lnTo>
                  <a:pt x="622985" y="156603"/>
                </a:lnTo>
                <a:lnTo>
                  <a:pt x="641565" y="154635"/>
                </a:lnTo>
                <a:lnTo>
                  <a:pt x="657783" y="148132"/>
                </a:lnTo>
                <a:lnTo>
                  <a:pt x="669264" y="136194"/>
                </a:lnTo>
                <a:lnTo>
                  <a:pt x="673620" y="117906"/>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13"/>
          <p:cNvSpPr/>
          <p:nvPr/>
        </p:nvSpPr>
        <p:spPr>
          <a:xfrm>
            <a:off x="7255308" y="6543522"/>
            <a:ext cx="821055" cy="156845"/>
          </a:xfrm>
          <a:custGeom>
            <a:avLst/>
            <a:gdLst/>
            <a:ahLst/>
            <a:cxnLst/>
            <a:rect l="l" t="t" r="r" b="b"/>
            <a:pathLst>
              <a:path w="821054" h="156845" extrusionOk="0">
                <a:moveTo>
                  <a:pt x="33896" y="0"/>
                </a:moveTo>
                <a:lnTo>
                  <a:pt x="0" y="0"/>
                </a:lnTo>
                <a:lnTo>
                  <a:pt x="0" y="153695"/>
                </a:lnTo>
                <a:lnTo>
                  <a:pt x="33896" y="153695"/>
                </a:lnTo>
                <a:lnTo>
                  <a:pt x="33896" y="0"/>
                </a:lnTo>
                <a:close/>
              </a:path>
              <a:path w="821054" h="156845" extrusionOk="0">
                <a:moveTo>
                  <a:pt x="164846" y="84899"/>
                </a:moveTo>
                <a:lnTo>
                  <a:pt x="163080" y="66205"/>
                </a:lnTo>
                <a:lnTo>
                  <a:pt x="156718" y="51777"/>
                </a:lnTo>
                <a:lnTo>
                  <a:pt x="144183" y="42506"/>
                </a:lnTo>
                <a:lnTo>
                  <a:pt x="123901" y="39217"/>
                </a:lnTo>
                <a:lnTo>
                  <a:pt x="114287" y="40347"/>
                </a:lnTo>
                <a:lnTo>
                  <a:pt x="105117" y="43789"/>
                </a:lnTo>
                <a:lnTo>
                  <a:pt x="96875" y="49657"/>
                </a:lnTo>
                <a:lnTo>
                  <a:pt x="90004" y="58026"/>
                </a:lnTo>
                <a:lnTo>
                  <a:pt x="89420" y="58026"/>
                </a:lnTo>
                <a:lnTo>
                  <a:pt x="89420" y="42443"/>
                </a:lnTo>
                <a:lnTo>
                  <a:pt x="60337" y="42443"/>
                </a:lnTo>
                <a:lnTo>
                  <a:pt x="60337" y="153695"/>
                </a:lnTo>
                <a:lnTo>
                  <a:pt x="91084" y="153695"/>
                </a:lnTo>
                <a:lnTo>
                  <a:pt x="91084" y="95110"/>
                </a:lnTo>
                <a:lnTo>
                  <a:pt x="92430" y="80632"/>
                </a:lnTo>
                <a:lnTo>
                  <a:pt x="96659" y="70789"/>
                </a:lnTo>
                <a:lnTo>
                  <a:pt x="104013" y="65189"/>
                </a:lnTo>
                <a:lnTo>
                  <a:pt x="114782" y="63411"/>
                </a:lnTo>
                <a:lnTo>
                  <a:pt x="123723" y="65112"/>
                </a:lnTo>
                <a:lnTo>
                  <a:pt x="129730" y="70256"/>
                </a:lnTo>
                <a:lnTo>
                  <a:pt x="133121" y="78828"/>
                </a:lnTo>
                <a:lnTo>
                  <a:pt x="134175" y="90817"/>
                </a:lnTo>
                <a:lnTo>
                  <a:pt x="134175" y="153695"/>
                </a:lnTo>
                <a:lnTo>
                  <a:pt x="164846" y="153695"/>
                </a:lnTo>
                <a:lnTo>
                  <a:pt x="164846" y="84899"/>
                </a:lnTo>
                <a:close/>
              </a:path>
              <a:path w="821054" h="156845" extrusionOk="0">
                <a:moveTo>
                  <a:pt x="286105" y="117678"/>
                </a:moveTo>
                <a:lnTo>
                  <a:pt x="250545" y="86512"/>
                </a:lnTo>
                <a:lnTo>
                  <a:pt x="237883" y="83908"/>
                </a:lnTo>
                <a:lnTo>
                  <a:pt x="226834" y="81000"/>
                </a:lnTo>
                <a:lnTo>
                  <a:pt x="219024" y="76695"/>
                </a:lnTo>
                <a:lnTo>
                  <a:pt x="216065" y="69850"/>
                </a:lnTo>
                <a:lnTo>
                  <a:pt x="216065" y="61252"/>
                </a:lnTo>
                <a:lnTo>
                  <a:pt x="225767" y="59651"/>
                </a:lnTo>
                <a:lnTo>
                  <a:pt x="232803" y="59651"/>
                </a:lnTo>
                <a:lnTo>
                  <a:pt x="240690" y="60337"/>
                </a:lnTo>
                <a:lnTo>
                  <a:pt x="247116" y="62738"/>
                </a:lnTo>
                <a:lnTo>
                  <a:pt x="251625" y="67348"/>
                </a:lnTo>
                <a:lnTo>
                  <a:pt x="253771" y="74688"/>
                </a:lnTo>
                <a:lnTo>
                  <a:pt x="282867" y="74688"/>
                </a:lnTo>
                <a:lnTo>
                  <a:pt x="277710" y="57594"/>
                </a:lnTo>
                <a:lnTo>
                  <a:pt x="266636" y="46685"/>
                </a:lnTo>
                <a:lnTo>
                  <a:pt x="251447" y="40906"/>
                </a:lnTo>
                <a:lnTo>
                  <a:pt x="233883" y="39217"/>
                </a:lnTo>
                <a:lnTo>
                  <a:pt x="216052" y="40843"/>
                </a:lnTo>
                <a:lnTo>
                  <a:pt x="200494" y="46545"/>
                </a:lnTo>
                <a:lnTo>
                  <a:pt x="189496" y="57594"/>
                </a:lnTo>
                <a:lnTo>
                  <a:pt x="185318" y="75234"/>
                </a:lnTo>
                <a:lnTo>
                  <a:pt x="188379" y="87477"/>
                </a:lnTo>
                <a:lnTo>
                  <a:pt x="196380" y="95846"/>
                </a:lnTo>
                <a:lnTo>
                  <a:pt x="207619" y="101295"/>
                </a:lnTo>
                <a:lnTo>
                  <a:pt x="220370" y="104787"/>
                </a:lnTo>
                <a:lnTo>
                  <a:pt x="235191" y="108229"/>
                </a:lnTo>
                <a:lnTo>
                  <a:pt x="246202" y="111772"/>
                </a:lnTo>
                <a:lnTo>
                  <a:pt x="253060" y="116128"/>
                </a:lnTo>
                <a:lnTo>
                  <a:pt x="255422" y="121983"/>
                </a:lnTo>
                <a:lnTo>
                  <a:pt x="255422" y="132727"/>
                </a:lnTo>
                <a:lnTo>
                  <a:pt x="244081" y="135953"/>
                </a:lnTo>
                <a:lnTo>
                  <a:pt x="235458" y="135953"/>
                </a:lnTo>
                <a:lnTo>
                  <a:pt x="226542" y="134912"/>
                </a:lnTo>
                <a:lnTo>
                  <a:pt x="218973" y="131584"/>
                </a:lnTo>
                <a:lnTo>
                  <a:pt x="213715" y="125755"/>
                </a:lnTo>
                <a:lnTo>
                  <a:pt x="211759" y="117144"/>
                </a:lnTo>
                <a:lnTo>
                  <a:pt x="182664" y="117144"/>
                </a:lnTo>
                <a:lnTo>
                  <a:pt x="187655" y="135750"/>
                </a:lnTo>
                <a:lnTo>
                  <a:pt x="199517" y="147840"/>
                </a:lnTo>
                <a:lnTo>
                  <a:pt x="216027" y="154406"/>
                </a:lnTo>
                <a:lnTo>
                  <a:pt x="234950" y="156375"/>
                </a:lnTo>
                <a:lnTo>
                  <a:pt x="253619" y="154482"/>
                </a:lnTo>
                <a:lnTo>
                  <a:pt x="270014" y="148107"/>
                </a:lnTo>
                <a:lnTo>
                  <a:pt x="281660" y="136194"/>
                </a:lnTo>
                <a:lnTo>
                  <a:pt x="286105" y="117678"/>
                </a:lnTo>
                <a:close/>
              </a:path>
              <a:path w="821054" h="156845" extrusionOk="0">
                <a:moveTo>
                  <a:pt x="364820" y="42443"/>
                </a:moveTo>
                <a:lnTo>
                  <a:pt x="342696" y="42443"/>
                </a:lnTo>
                <a:lnTo>
                  <a:pt x="342696" y="9131"/>
                </a:lnTo>
                <a:lnTo>
                  <a:pt x="311962" y="9131"/>
                </a:lnTo>
                <a:lnTo>
                  <a:pt x="311962" y="42443"/>
                </a:lnTo>
                <a:lnTo>
                  <a:pt x="293636" y="42443"/>
                </a:lnTo>
                <a:lnTo>
                  <a:pt x="293636" y="62865"/>
                </a:lnTo>
                <a:lnTo>
                  <a:pt x="311962" y="62865"/>
                </a:lnTo>
                <a:lnTo>
                  <a:pt x="311962" y="128435"/>
                </a:lnTo>
                <a:lnTo>
                  <a:pt x="314782" y="141846"/>
                </a:lnTo>
                <a:lnTo>
                  <a:pt x="322402" y="149860"/>
                </a:lnTo>
                <a:lnTo>
                  <a:pt x="333565" y="153746"/>
                </a:lnTo>
                <a:lnTo>
                  <a:pt x="347014" y="154762"/>
                </a:lnTo>
                <a:lnTo>
                  <a:pt x="359943" y="154762"/>
                </a:lnTo>
                <a:lnTo>
                  <a:pt x="364820" y="153695"/>
                </a:lnTo>
                <a:lnTo>
                  <a:pt x="364820" y="130048"/>
                </a:lnTo>
                <a:lnTo>
                  <a:pt x="361594" y="130581"/>
                </a:lnTo>
                <a:lnTo>
                  <a:pt x="345427" y="130581"/>
                </a:lnTo>
                <a:lnTo>
                  <a:pt x="342696" y="127901"/>
                </a:lnTo>
                <a:lnTo>
                  <a:pt x="342696" y="62865"/>
                </a:lnTo>
                <a:lnTo>
                  <a:pt x="364820" y="62865"/>
                </a:lnTo>
                <a:lnTo>
                  <a:pt x="364820" y="42443"/>
                </a:lnTo>
                <a:close/>
              </a:path>
              <a:path w="821054" h="156845" extrusionOk="0">
                <a:moveTo>
                  <a:pt x="411162" y="42443"/>
                </a:moveTo>
                <a:lnTo>
                  <a:pt x="380415" y="42443"/>
                </a:lnTo>
                <a:lnTo>
                  <a:pt x="380415" y="153695"/>
                </a:lnTo>
                <a:lnTo>
                  <a:pt x="411162" y="153695"/>
                </a:lnTo>
                <a:lnTo>
                  <a:pt x="411162" y="42443"/>
                </a:lnTo>
                <a:close/>
              </a:path>
              <a:path w="821054" h="156845" extrusionOk="0">
                <a:moveTo>
                  <a:pt x="411162" y="0"/>
                </a:moveTo>
                <a:lnTo>
                  <a:pt x="380415" y="0"/>
                </a:lnTo>
                <a:lnTo>
                  <a:pt x="380415" y="25247"/>
                </a:lnTo>
                <a:lnTo>
                  <a:pt x="411162" y="25247"/>
                </a:lnTo>
                <a:lnTo>
                  <a:pt x="411162" y="0"/>
                </a:lnTo>
                <a:close/>
              </a:path>
              <a:path w="821054" h="156845" extrusionOk="0">
                <a:moveTo>
                  <a:pt x="496277" y="42443"/>
                </a:moveTo>
                <a:lnTo>
                  <a:pt x="474230" y="42443"/>
                </a:lnTo>
                <a:lnTo>
                  <a:pt x="474230" y="9131"/>
                </a:lnTo>
                <a:lnTo>
                  <a:pt x="443484" y="9131"/>
                </a:lnTo>
                <a:lnTo>
                  <a:pt x="443484" y="42443"/>
                </a:lnTo>
                <a:lnTo>
                  <a:pt x="425157" y="42443"/>
                </a:lnTo>
                <a:lnTo>
                  <a:pt x="425157" y="62865"/>
                </a:lnTo>
                <a:lnTo>
                  <a:pt x="443484" y="62865"/>
                </a:lnTo>
                <a:lnTo>
                  <a:pt x="443484" y="128435"/>
                </a:lnTo>
                <a:lnTo>
                  <a:pt x="446303" y="141846"/>
                </a:lnTo>
                <a:lnTo>
                  <a:pt x="453923" y="149860"/>
                </a:lnTo>
                <a:lnTo>
                  <a:pt x="465086" y="153746"/>
                </a:lnTo>
                <a:lnTo>
                  <a:pt x="478536" y="154762"/>
                </a:lnTo>
                <a:lnTo>
                  <a:pt x="491464" y="154762"/>
                </a:lnTo>
                <a:lnTo>
                  <a:pt x="496277" y="153695"/>
                </a:lnTo>
                <a:lnTo>
                  <a:pt x="496277" y="130048"/>
                </a:lnTo>
                <a:lnTo>
                  <a:pt x="493039" y="130581"/>
                </a:lnTo>
                <a:lnTo>
                  <a:pt x="476885" y="130581"/>
                </a:lnTo>
                <a:lnTo>
                  <a:pt x="474230" y="127901"/>
                </a:lnTo>
                <a:lnTo>
                  <a:pt x="474230" y="62865"/>
                </a:lnTo>
                <a:lnTo>
                  <a:pt x="496277" y="62865"/>
                </a:lnTo>
                <a:lnTo>
                  <a:pt x="496277" y="42443"/>
                </a:lnTo>
                <a:close/>
              </a:path>
              <a:path w="821054" h="156845" extrusionOk="0">
                <a:moveTo>
                  <a:pt x="615950" y="42443"/>
                </a:moveTo>
                <a:lnTo>
                  <a:pt x="585203" y="42443"/>
                </a:lnTo>
                <a:lnTo>
                  <a:pt x="585203" y="100482"/>
                </a:lnTo>
                <a:lnTo>
                  <a:pt x="583844" y="114960"/>
                </a:lnTo>
                <a:lnTo>
                  <a:pt x="579602" y="124802"/>
                </a:lnTo>
                <a:lnTo>
                  <a:pt x="572236" y="130416"/>
                </a:lnTo>
                <a:lnTo>
                  <a:pt x="561505" y="132194"/>
                </a:lnTo>
                <a:lnTo>
                  <a:pt x="552221" y="130568"/>
                </a:lnTo>
                <a:lnTo>
                  <a:pt x="546049" y="125615"/>
                </a:lnTo>
                <a:lnTo>
                  <a:pt x="542594" y="117233"/>
                </a:lnTo>
                <a:lnTo>
                  <a:pt x="541528" y="105321"/>
                </a:lnTo>
                <a:lnTo>
                  <a:pt x="541528" y="42443"/>
                </a:lnTo>
                <a:lnTo>
                  <a:pt x="511365" y="42443"/>
                </a:lnTo>
                <a:lnTo>
                  <a:pt x="511365" y="110693"/>
                </a:lnTo>
                <a:lnTo>
                  <a:pt x="513130" y="129400"/>
                </a:lnTo>
                <a:lnTo>
                  <a:pt x="519455" y="143814"/>
                </a:lnTo>
                <a:lnTo>
                  <a:pt x="531850" y="153085"/>
                </a:lnTo>
                <a:lnTo>
                  <a:pt x="551802" y="156375"/>
                </a:lnTo>
                <a:lnTo>
                  <a:pt x="561492" y="155257"/>
                </a:lnTo>
                <a:lnTo>
                  <a:pt x="570776" y="151879"/>
                </a:lnTo>
                <a:lnTo>
                  <a:pt x="579043" y="146177"/>
                </a:lnTo>
                <a:lnTo>
                  <a:pt x="585711" y="138099"/>
                </a:lnTo>
                <a:lnTo>
                  <a:pt x="586778" y="138099"/>
                </a:lnTo>
                <a:lnTo>
                  <a:pt x="586778" y="153695"/>
                </a:lnTo>
                <a:lnTo>
                  <a:pt x="615950" y="153695"/>
                </a:lnTo>
                <a:lnTo>
                  <a:pt x="615950" y="42443"/>
                </a:lnTo>
                <a:close/>
              </a:path>
              <a:path w="821054" h="156845" extrusionOk="0">
                <a:moveTo>
                  <a:pt x="699985" y="42443"/>
                </a:moveTo>
                <a:lnTo>
                  <a:pt x="677862" y="42443"/>
                </a:lnTo>
                <a:lnTo>
                  <a:pt x="677862" y="9131"/>
                </a:lnTo>
                <a:lnTo>
                  <a:pt x="647192" y="9131"/>
                </a:lnTo>
                <a:lnTo>
                  <a:pt x="647192" y="42443"/>
                </a:lnTo>
                <a:lnTo>
                  <a:pt x="628878" y="42443"/>
                </a:lnTo>
                <a:lnTo>
                  <a:pt x="628878" y="62865"/>
                </a:lnTo>
                <a:lnTo>
                  <a:pt x="647192" y="62865"/>
                </a:lnTo>
                <a:lnTo>
                  <a:pt x="647192" y="128435"/>
                </a:lnTo>
                <a:lnTo>
                  <a:pt x="650011" y="141846"/>
                </a:lnTo>
                <a:lnTo>
                  <a:pt x="657631" y="149860"/>
                </a:lnTo>
                <a:lnTo>
                  <a:pt x="668769" y="153746"/>
                </a:lnTo>
                <a:lnTo>
                  <a:pt x="682180" y="154762"/>
                </a:lnTo>
                <a:lnTo>
                  <a:pt x="695109" y="154762"/>
                </a:lnTo>
                <a:lnTo>
                  <a:pt x="699985" y="153695"/>
                </a:lnTo>
                <a:lnTo>
                  <a:pt x="699985" y="130048"/>
                </a:lnTo>
                <a:lnTo>
                  <a:pt x="696760" y="130581"/>
                </a:lnTo>
                <a:lnTo>
                  <a:pt x="680593" y="130581"/>
                </a:lnTo>
                <a:lnTo>
                  <a:pt x="677862" y="127901"/>
                </a:lnTo>
                <a:lnTo>
                  <a:pt x="677862" y="62865"/>
                </a:lnTo>
                <a:lnTo>
                  <a:pt x="699985" y="62865"/>
                </a:lnTo>
                <a:lnTo>
                  <a:pt x="699985" y="42443"/>
                </a:lnTo>
                <a:close/>
              </a:path>
              <a:path w="821054" h="156845" extrusionOk="0">
                <a:moveTo>
                  <a:pt x="820661" y="105321"/>
                </a:moveTo>
                <a:lnTo>
                  <a:pt x="809993" y="62331"/>
                </a:lnTo>
                <a:lnTo>
                  <a:pt x="789990" y="44450"/>
                </a:lnTo>
                <a:lnTo>
                  <a:pt x="789990" y="85979"/>
                </a:lnTo>
                <a:lnTo>
                  <a:pt x="739851" y="85979"/>
                </a:lnTo>
                <a:lnTo>
                  <a:pt x="741413" y="78651"/>
                </a:lnTo>
                <a:lnTo>
                  <a:pt x="745731" y="70929"/>
                </a:lnTo>
                <a:lnTo>
                  <a:pt x="753567" y="64820"/>
                </a:lnTo>
                <a:lnTo>
                  <a:pt x="765708" y="62331"/>
                </a:lnTo>
                <a:lnTo>
                  <a:pt x="775271" y="63830"/>
                </a:lnTo>
                <a:lnTo>
                  <a:pt x="782294" y="68313"/>
                </a:lnTo>
                <a:lnTo>
                  <a:pt x="787095" y="75704"/>
                </a:lnTo>
                <a:lnTo>
                  <a:pt x="789990" y="85979"/>
                </a:lnTo>
                <a:lnTo>
                  <a:pt x="789990" y="44450"/>
                </a:lnTo>
                <a:lnTo>
                  <a:pt x="766292" y="39217"/>
                </a:lnTo>
                <a:lnTo>
                  <a:pt x="743115" y="43688"/>
                </a:lnTo>
                <a:lnTo>
                  <a:pt x="725246" y="56019"/>
                </a:lnTo>
                <a:lnTo>
                  <a:pt x="713752" y="74587"/>
                </a:lnTo>
                <a:lnTo>
                  <a:pt x="709688" y="97802"/>
                </a:lnTo>
                <a:lnTo>
                  <a:pt x="713600" y="121462"/>
                </a:lnTo>
                <a:lnTo>
                  <a:pt x="724839" y="139979"/>
                </a:lnTo>
                <a:lnTo>
                  <a:pt x="742657" y="152057"/>
                </a:lnTo>
                <a:lnTo>
                  <a:pt x="766292" y="156375"/>
                </a:lnTo>
                <a:lnTo>
                  <a:pt x="783907" y="154203"/>
                </a:lnTo>
                <a:lnTo>
                  <a:pt x="798652" y="147510"/>
                </a:lnTo>
                <a:lnTo>
                  <a:pt x="810272" y="135966"/>
                </a:lnTo>
                <a:lnTo>
                  <a:pt x="811606" y="133261"/>
                </a:lnTo>
                <a:lnTo>
                  <a:pt x="818515" y="119291"/>
                </a:lnTo>
                <a:lnTo>
                  <a:pt x="791578" y="119291"/>
                </a:lnTo>
                <a:lnTo>
                  <a:pt x="788619" y="124193"/>
                </a:lnTo>
                <a:lnTo>
                  <a:pt x="783297" y="128701"/>
                </a:lnTo>
                <a:lnTo>
                  <a:pt x="776058" y="131991"/>
                </a:lnTo>
                <a:lnTo>
                  <a:pt x="767372" y="133261"/>
                </a:lnTo>
                <a:lnTo>
                  <a:pt x="756158" y="131622"/>
                </a:lnTo>
                <a:lnTo>
                  <a:pt x="747737" y="126555"/>
                </a:lnTo>
                <a:lnTo>
                  <a:pt x="742251" y="117856"/>
                </a:lnTo>
                <a:lnTo>
                  <a:pt x="739851" y="105321"/>
                </a:lnTo>
                <a:lnTo>
                  <a:pt x="820661" y="105321"/>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13"/>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13"/>
          <p:cNvSpPr txBox="1">
            <a:spLocks noGrp="1"/>
          </p:cNvSpPr>
          <p:nvPr>
            <p:ph type="body" idx="1"/>
          </p:nvPr>
        </p:nvSpPr>
        <p:spPr>
          <a:xfrm>
            <a:off x="434442" y="2007869"/>
            <a:ext cx="8201025" cy="553998"/>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600" b="1"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3" name="Google Shape;73;p13"/>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74" name="Google Shape;74;p13"/>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75" name="Google Shape;75;p13"/>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3239785783"/>
      </p:ext>
    </p:extLst>
  </p:cSld>
  <p:clrMap bg1="lt1" tx1="dk1" bg2="dk2"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6858000"/>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13"/>
          <p:cNvSpPr/>
          <p:nvPr/>
        </p:nvSpPr>
        <p:spPr>
          <a:xfrm>
            <a:off x="763" y="6154674"/>
            <a:ext cx="9143365" cy="703580"/>
          </a:xfrm>
          <a:custGeom>
            <a:avLst/>
            <a:gdLst/>
            <a:ahLst/>
            <a:cxnLst/>
            <a:rect l="l" t="t" r="r" b="b"/>
            <a:pathLst>
              <a:path w="9143365" h="703579" extrusionOk="0">
                <a:moveTo>
                  <a:pt x="9143238" y="0"/>
                </a:moveTo>
                <a:lnTo>
                  <a:pt x="0" y="0"/>
                </a:lnTo>
                <a:lnTo>
                  <a:pt x="0" y="703324"/>
                </a:lnTo>
              </a:path>
            </a:pathLst>
          </a:custGeom>
          <a:noFill/>
          <a:ln w="25900" cap="flat" cmpd="sng">
            <a:solidFill>
              <a:srgbClr val="003576"/>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13"/>
          <p:cNvSpPr/>
          <p:nvPr/>
        </p:nvSpPr>
        <p:spPr>
          <a:xfrm>
            <a:off x="762" y="6154674"/>
            <a:ext cx="9143365" cy="703580"/>
          </a:xfrm>
          <a:custGeom>
            <a:avLst/>
            <a:gdLst/>
            <a:ahLst/>
            <a:cxnLst/>
            <a:rect l="l" t="t" r="r" b="b"/>
            <a:pathLst>
              <a:path w="9143365" h="703579" extrusionOk="0">
                <a:moveTo>
                  <a:pt x="9143238" y="703324"/>
                </a:moveTo>
                <a:lnTo>
                  <a:pt x="9143238" y="0"/>
                </a:lnTo>
                <a:lnTo>
                  <a:pt x="0" y="0"/>
                </a:lnTo>
                <a:lnTo>
                  <a:pt x="0" y="703324"/>
                </a:lnTo>
                <a:lnTo>
                  <a:pt x="9143238" y="703324"/>
                </a:lnTo>
                <a:close/>
              </a:path>
            </a:pathLst>
          </a:custGeom>
          <a:solidFill>
            <a:srgbClr val="002F6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54;p13"/>
          <p:cNvSpPr/>
          <p:nvPr/>
        </p:nvSpPr>
        <p:spPr>
          <a:xfrm>
            <a:off x="0" y="6135623"/>
            <a:ext cx="9144000" cy="38100"/>
          </a:xfrm>
          <a:custGeom>
            <a:avLst/>
            <a:gdLst/>
            <a:ahLst/>
            <a:cxnLst/>
            <a:rect l="l" t="t" r="r" b="b"/>
            <a:pathLst>
              <a:path w="9144000" h="38100" extrusionOk="0">
                <a:moveTo>
                  <a:pt x="0" y="0"/>
                </a:moveTo>
                <a:lnTo>
                  <a:pt x="0" y="38099"/>
                </a:lnTo>
                <a:lnTo>
                  <a:pt x="9143999" y="38099"/>
                </a:lnTo>
                <a:lnTo>
                  <a:pt x="9143999" y="0"/>
                </a:lnTo>
                <a:lnTo>
                  <a:pt x="0" y="0"/>
                </a:lnTo>
                <a:close/>
              </a:path>
            </a:pathLst>
          </a:custGeom>
          <a:solidFill>
            <a:srgbClr val="C59F0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55;p13"/>
          <p:cNvSpPr/>
          <p:nvPr/>
        </p:nvSpPr>
        <p:spPr>
          <a:xfrm>
            <a:off x="1" y="278917"/>
            <a:ext cx="312483" cy="711683"/>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13"/>
          <p:cNvSpPr/>
          <p:nvPr/>
        </p:nvSpPr>
        <p:spPr>
          <a:xfrm>
            <a:off x="0" y="304799"/>
            <a:ext cx="236220" cy="609600"/>
          </a:xfrm>
          <a:custGeom>
            <a:avLst/>
            <a:gdLst/>
            <a:ahLst/>
            <a:cxnLst/>
            <a:rect l="l" t="t" r="r" b="b"/>
            <a:pathLst>
              <a:path w="236220" h="609600" extrusionOk="0">
                <a:moveTo>
                  <a:pt x="236220" y="302641"/>
                </a:moveTo>
                <a:lnTo>
                  <a:pt x="121920" y="0"/>
                </a:lnTo>
                <a:lnTo>
                  <a:pt x="0" y="0"/>
                </a:lnTo>
                <a:lnTo>
                  <a:pt x="0" y="609600"/>
                </a:lnTo>
                <a:lnTo>
                  <a:pt x="121920" y="609600"/>
                </a:lnTo>
                <a:lnTo>
                  <a:pt x="236220" y="302641"/>
                </a:lnTo>
                <a:close/>
              </a:path>
            </a:pathLst>
          </a:custGeom>
          <a:solidFill>
            <a:srgbClr val="003576"/>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13"/>
          <p:cNvSpPr/>
          <p:nvPr/>
        </p:nvSpPr>
        <p:spPr>
          <a:xfrm>
            <a:off x="7132407" y="6268353"/>
            <a:ext cx="16510" cy="503555"/>
          </a:xfrm>
          <a:custGeom>
            <a:avLst/>
            <a:gdLst/>
            <a:ahLst/>
            <a:cxnLst/>
            <a:rect l="l" t="t" r="r" b="b"/>
            <a:pathLst>
              <a:path w="16509" h="503554" extrusionOk="0">
                <a:moveTo>
                  <a:pt x="16161" y="0"/>
                </a:moveTo>
                <a:lnTo>
                  <a:pt x="0" y="0"/>
                </a:lnTo>
                <a:lnTo>
                  <a:pt x="0" y="503552"/>
                </a:lnTo>
                <a:lnTo>
                  <a:pt x="16162" y="503552"/>
                </a:lnTo>
                <a:lnTo>
                  <a:pt x="16161"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13"/>
          <p:cNvSpPr/>
          <p:nvPr/>
        </p:nvSpPr>
        <p:spPr>
          <a:xfrm>
            <a:off x="5937720" y="6268098"/>
            <a:ext cx="402590" cy="504825"/>
          </a:xfrm>
          <a:custGeom>
            <a:avLst/>
            <a:gdLst/>
            <a:ahLst/>
            <a:cxnLst/>
            <a:rect l="l" t="t" r="r" b="b"/>
            <a:pathLst>
              <a:path w="402589" h="504825" extrusionOk="0">
                <a:moveTo>
                  <a:pt x="401993" y="0"/>
                </a:moveTo>
                <a:lnTo>
                  <a:pt x="0" y="0"/>
                </a:lnTo>
                <a:lnTo>
                  <a:pt x="0" y="16484"/>
                </a:lnTo>
                <a:lnTo>
                  <a:pt x="0" y="120446"/>
                </a:lnTo>
                <a:lnTo>
                  <a:pt x="0" y="136931"/>
                </a:lnTo>
                <a:lnTo>
                  <a:pt x="35026" y="136931"/>
                </a:lnTo>
                <a:lnTo>
                  <a:pt x="35026" y="368947"/>
                </a:lnTo>
                <a:lnTo>
                  <a:pt x="0" y="368947"/>
                </a:lnTo>
                <a:lnTo>
                  <a:pt x="0" y="386689"/>
                </a:lnTo>
                <a:lnTo>
                  <a:pt x="0" y="488124"/>
                </a:lnTo>
                <a:lnTo>
                  <a:pt x="0" y="504609"/>
                </a:lnTo>
                <a:lnTo>
                  <a:pt x="219316" y="504609"/>
                </a:lnTo>
                <a:lnTo>
                  <a:pt x="219316" y="488124"/>
                </a:lnTo>
                <a:lnTo>
                  <a:pt x="16167" y="488124"/>
                </a:lnTo>
                <a:lnTo>
                  <a:pt x="16167" y="386689"/>
                </a:lnTo>
                <a:lnTo>
                  <a:pt x="51193" y="386689"/>
                </a:lnTo>
                <a:lnTo>
                  <a:pt x="51193" y="368947"/>
                </a:lnTo>
                <a:lnTo>
                  <a:pt x="51193" y="136931"/>
                </a:lnTo>
                <a:lnTo>
                  <a:pt x="51193" y="120446"/>
                </a:lnTo>
                <a:lnTo>
                  <a:pt x="16167" y="120446"/>
                </a:lnTo>
                <a:lnTo>
                  <a:pt x="16167" y="16484"/>
                </a:lnTo>
                <a:lnTo>
                  <a:pt x="401993" y="16484"/>
                </a:lnTo>
                <a:lnTo>
                  <a:pt x="401993"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13"/>
          <p:cNvSpPr/>
          <p:nvPr/>
        </p:nvSpPr>
        <p:spPr>
          <a:xfrm>
            <a:off x="5953890" y="6284474"/>
            <a:ext cx="385835" cy="471737"/>
          </a:xfrm>
          <a:prstGeom prst="rect">
            <a:avLst/>
          </a:pr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13"/>
          <p:cNvSpPr/>
          <p:nvPr/>
        </p:nvSpPr>
        <p:spPr>
          <a:xfrm>
            <a:off x="5953890" y="6284577"/>
            <a:ext cx="368935" cy="104139"/>
          </a:xfrm>
          <a:custGeom>
            <a:avLst/>
            <a:gdLst/>
            <a:ahLst/>
            <a:cxnLst/>
            <a:rect l="l" t="t" r="r" b="b"/>
            <a:pathLst>
              <a:path w="368935" h="104139" extrusionOk="0">
                <a:moveTo>
                  <a:pt x="0" y="103962"/>
                </a:moveTo>
                <a:lnTo>
                  <a:pt x="368596" y="103962"/>
                </a:lnTo>
                <a:lnTo>
                  <a:pt x="368596" y="0"/>
                </a:lnTo>
                <a:lnTo>
                  <a:pt x="0" y="0"/>
                </a:lnTo>
                <a:lnTo>
                  <a:pt x="0" y="103962"/>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13"/>
          <p:cNvSpPr/>
          <p:nvPr/>
        </p:nvSpPr>
        <p:spPr>
          <a:xfrm>
            <a:off x="6356959" y="6388545"/>
            <a:ext cx="51435" cy="266700"/>
          </a:xfrm>
          <a:custGeom>
            <a:avLst/>
            <a:gdLst/>
            <a:ahLst/>
            <a:cxnLst/>
            <a:rect l="l" t="t" r="r" b="b"/>
            <a:pathLst>
              <a:path w="51435" h="266700" extrusionOk="0">
                <a:moveTo>
                  <a:pt x="51193" y="0"/>
                </a:moveTo>
                <a:lnTo>
                  <a:pt x="0" y="0"/>
                </a:lnTo>
                <a:lnTo>
                  <a:pt x="0" y="190"/>
                </a:lnTo>
                <a:lnTo>
                  <a:pt x="51193" y="190"/>
                </a:lnTo>
                <a:lnTo>
                  <a:pt x="51193" y="0"/>
                </a:lnTo>
                <a:close/>
              </a:path>
              <a:path w="51435" h="266700" extrusionOk="0">
                <a:moveTo>
                  <a:pt x="51206" y="265671"/>
                </a:moveTo>
                <a:lnTo>
                  <a:pt x="0" y="265671"/>
                </a:lnTo>
                <a:lnTo>
                  <a:pt x="0" y="266242"/>
                </a:lnTo>
                <a:lnTo>
                  <a:pt x="51206" y="266242"/>
                </a:lnTo>
                <a:lnTo>
                  <a:pt x="51206" y="265671"/>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13"/>
          <p:cNvSpPr/>
          <p:nvPr/>
        </p:nvSpPr>
        <p:spPr>
          <a:xfrm>
            <a:off x="6526723" y="6654211"/>
            <a:ext cx="50165" cy="635"/>
          </a:xfrm>
          <a:custGeom>
            <a:avLst/>
            <a:gdLst/>
            <a:ahLst/>
            <a:cxnLst/>
            <a:rect l="l" t="t" r="r" b="b"/>
            <a:pathLst>
              <a:path w="50165" h="634" extrusionOk="0">
                <a:moveTo>
                  <a:pt x="0" y="574"/>
                </a:moveTo>
                <a:lnTo>
                  <a:pt x="50116" y="574"/>
                </a:lnTo>
                <a:lnTo>
                  <a:pt x="50116" y="0"/>
                </a:lnTo>
                <a:lnTo>
                  <a:pt x="0" y="0"/>
                </a:lnTo>
                <a:lnTo>
                  <a:pt x="0" y="574"/>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13"/>
          <p:cNvSpPr/>
          <p:nvPr/>
        </p:nvSpPr>
        <p:spPr>
          <a:xfrm>
            <a:off x="6356972" y="6268096"/>
            <a:ext cx="219867" cy="504597"/>
          </a:xfrm>
          <a:prstGeom prst="rect">
            <a:avLst/>
          </a:pr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13"/>
          <p:cNvSpPr/>
          <p:nvPr/>
        </p:nvSpPr>
        <p:spPr>
          <a:xfrm>
            <a:off x="6526723" y="6388540"/>
            <a:ext cx="50165" cy="635"/>
          </a:xfrm>
          <a:custGeom>
            <a:avLst/>
            <a:gdLst/>
            <a:ahLst/>
            <a:cxnLst/>
            <a:rect l="l" t="t" r="r" b="b"/>
            <a:pathLst>
              <a:path w="50165" h="635" extrusionOk="0">
                <a:moveTo>
                  <a:pt x="0" y="192"/>
                </a:moveTo>
                <a:lnTo>
                  <a:pt x="50116" y="192"/>
                </a:lnTo>
                <a:lnTo>
                  <a:pt x="50116" y="0"/>
                </a:lnTo>
                <a:lnTo>
                  <a:pt x="0" y="0"/>
                </a:lnTo>
                <a:lnTo>
                  <a:pt x="0" y="192"/>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13"/>
          <p:cNvSpPr/>
          <p:nvPr/>
        </p:nvSpPr>
        <p:spPr>
          <a:xfrm>
            <a:off x="6373674" y="6285014"/>
            <a:ext cx="187325" cy="369569"/>
          </a:xfrm>
          <a:custGeom>
            <a:avLst/>
            <a:gdLst/>
            <a:ahLst/>
            <a:cxnLst/>
            <a:rect l="l" t="t" r="r" b="b"/>
            <a:pathLst>
              <a:path w="187325" h="369570" extrusionOk="0">
                <a:moveTo>
                  <a:pt x="186994" y="0"/>
                </a:moveTo>
                <a:lnTo>
                  <a:pt x="0" y="0"/>
                </a:lnTo>
                <a:lnTo>
                  <a:pt x="0" y="103720"/>
                </a:lnTo>
                <a:lnTo>
                  <a:pt x="34480" y="103720"/>
                </a:lnTo>
                <a:lnTo>
                  <a:pt x="34493" y="369201"/>
                </a:lnTo>
                <a:lnTo>
                  <a:pt x="153047" y="369201"/>
                </a:lnTo>
                <a:lnTo>
                  <a:pt x="153047" y="103720"/>
                </a:lnTo>
                <a:lnTo>
                  <a:pt x="186994" y="103720"/>
                </a:lnTo>
                <a:lnTo>
                  <a:pt x="186994" y="0"/>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13"/>
          <p:cNvSpPr/>
          <p:nvPr/>
        </p:nvSpPr>
        <p:spPr>
          <a:xfrm>
            <a:off x="6594078" y="6268354"/>
            <a:ext cx="434340" cy="504189"/>
          </a:xfrm>
          <a:custGeom>
            <a:avLst/>
            <a:gdLst/>
            <a:ahLst/>
            <a:cxnLst/>
            <a:rect l="l" t="t" r="r" b="b"/>
            <a:pathLst>
              <a:path w="434340" h="504190" extrusionOk="0">
                <a:moveTo>
                  <a:pt x="206398" y="0"/>
                </a:moveTo>
                <a:lnTo>
                  <a:pt x="0" y="0"/>
                </a:lnTo>
                <a:lnTo>
                  <a:pt x="0" y="136501"/>
                </a:lnTo>
                <a:lnTo>
                  <a:pt x="32877" y="136501"/>
                </a:lnTo>
                <a:lnTo>
                  <a:pt x="32877" y="406818"/>
                </a:lnTo>
                <a:lnTo>
                  <a:pt x="126092" y="504089"/>
                </a:lnTo>
                <a:lnTo>
                  <a:pt x="307680" y="504089"/>
                </a:lnTo>
                <a:lnTo>
                  <a:pt x="323464" y="487430"/>
                </a:lnTo>
                <a:lnTo>
                  <a:pt x="128822" y="487430"/>
                </a:lnTo>
                <a:lnTo>
                  <a:pt x="49592" y="404671"/>
                </a:lnTo>
                <a:lnTo>
                  <a:pt x="49592" y="120379"/>
                </a:lnTo>
                <a:lnTo>
                  <a:pt x="16169" y="120379"/>
                </a:lnTo>
                <a:lnTo>
                  <a:pt x="16169" y="16121"/>
                </a:lnTo>
                <a:lnTo>
                  <a:pt x="206398" y="16121"/>
                </a:lnTo>
                <a:lnTo>
                  <a:pt x="206398" y="0"/>
                </a:lnTo>
                <a:close/>
              </a:path>
              <a:path w="434340" h="504190" extrusionOk="0">
                <a:moveTo>
                  <a:pt x="433815" y="16121"/>
                </a:moveTo>
                <a:lnTo>
                  <a:pt x="417653" y="16121"/>
                </a:lnTo>
                <a:lnTo>
                  <a:pt x="417653" y="120379"/>
                </a:lnTo>
                <a:lnTo>
                  <a:pt x="383677" y="120379"/>
                </a:lnTo>
                <a:lnTo>
                  <a:pt x="383677" y="404671"/>
                </a:lnTo>
                <a:lnTo>
                  <a:pt x="304448" y="487430"/>
                </a:lnTo>
                <a:lnTo>
                  <a:pt x="323464" y="487430"/>
                </a:lnTo>
                <a:lnTo>
                  <a:pt x="399839" y="406818"/>
                </a:lnTo>
                <a:lnTo>
                  <a:pt x="399839" y="136501"/>
                </a:lnTo>
                <a:lnTo>
                  <a:pt x="433815" y="136501"/>
                </a:lnTo>
                <a:lnTo>
                  <a:pt x="433815" y="16121"/>
                </a:lnTo>
                <a:close/>
              </a:path>
              <a:path w="434340" h="504190" extrusionOk="0">
                <a:moveTo>
                  <a:pt x="206398" y="16121"/>
                </a:moveTo>
                <a:lnTo>
                  <a:pt x="188081" y="16121"/>
                </a:lnTo>
                <a:lnTo>
                  <a:pt x="188082" y="120379"/>
                </a:lnTo>
                <a:lnTo>
                  <a:pt x="168687" y="120379"/>
                </a:lnTo>
                <a:lnTo>
                  <a:pt x="168688" y="375650"/>
                </a:lnTo>
                <a:lnTo>
                  <a:pt x="178385" y="385858"/>
                </a:lnTo>
                <a:lnTo>
                  <a:pt x="254885" y="385858"/>
                </a:lnTo>
                <a:lnTo>
                  <a:pt x="264582" y="375650"/>
                </a:lnTo>
                <a:lnTo>
                  <a:pt x="265156" y="375650"/>
                </a:lnTo>
                <a:lnTo>
                  <a:pt x="265156" y="369200"/>
                </a:lnTo>
                <a:lnTo>
                  <a:pt x="185352" y="369200"/>
                </a:lnTo>
                <a:lnTo>
                  <a:pt x="185352" y="136501"/>
                </a:lnTo>
                <a:lnTo>
                  <a:pt x="206398" y="136501"/>
                </a:lnTo>
                <a:lnTo>
                  <a:pt x="206398" y="16121"/>
                </a:lnTo>
                <a:close/>
              </a:path>
              <a:path w="434340" h="504190" extrusionOk="0">
                <a:moveTo>
                  <a:pt x="433815" y="0"/>
                </a:moveTo>
                <a:lnTo>
                  <a:pt x="224715" y="0"/>
                </a:lnTo>
                <a:lnTo>
                  <a:pt x="224715" y="136501"/>
                </a:lnTo>
                <a:lnTo>
                  <a:pt x="248419" y="136501"/>
                </a:lnTo>
                <a:lnTo>
                  <a:pt x="248420" y="369200"/>
                </a:lnTo>
                <a:lnTo>
                  <a:pt x="265156" y="369200"/>
                </a:lnTo>
                <a:lnTo>
                  <a:pt x="265156" y="120379"/>
                </a:lnTo>
                <a:lnTo>
                  <a:pt x="245187" y="120379"/>
                </a:lnTo>
                <a:lnTo>
                  <a:pt x="245187" y="16121"/>
                </a:lnTo>
                <a:lnTo>
                  <a:pt x="433815" y="16121"/>
                </a:lnTo>
                <a:lnTo>
                  <a:pt x="433815"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67;p13"/>
          <p:cNvSpPr/>
          <p:nvPr/>
        </p:nvSpPr>
        <p:spPr>
          <a:xfrm>
            <a:off x="6610248" y="6285012"/>
            <a:ext cx="401955" cy="471169"/>
          </a:xfrm>
          <a:custGeom>
            <a:avLst/>
            <a:gdLst/>
            <a:ahLst/>
            <a:cxnLst/>
            <a:rect l="l" t="t" r="r" b="b"/>
            <a:pathLst>
              <a:path w="401954" h="471170" extrusionOk="0">
                <a:moveTo>
                  <a:pt x="152518" y="103721"/>
                </a:moveTo>
                <a:lnTo>
                  <a:pt x="33423" y="103721"/>
                </a:lnTo>
                <a:lnTo>
                  <a:pt x="33423" y="388012"/>
                </a:lnTo>
                <a:lnTo>
                  <a:pt x="112652" y="470771"/>
                </a:lnTo>
                <a:lnTo>
                  <a:pt x="288279" y="470771"/>
                </a:lnTo>
                <a:lnTo>
                  <a:pt x="367508" y="388012"/>
                </a:lnTo>
                <a:lnTo>
                  <a:pt x="367508" y="369200"/>
                </a:lnTo>
                <a:lnTo>
                  <a:pt x="162216" y="369200"/>
                </a:lnTo>
                <a:lnTo>
                  <a:pt x="152518" y="358991"/>
                </a:lnTo>
                <a:lnTo>
                  <a:pt x="152518" y="103721"/>
                </a:lnTo>
                <a:close/>
              </a:path>
              <a:path w="401954" h="471170" extrusionOk="0">
                <a:moveTo>
                  <a:pt x="367508" y="103721"/>
                </a:moveTo>
                <a:lnTo>
                  <a:pt x="248987" y="103721"/>
                </a:lnTo>
                <a:lnTo>
                  <a:pt x="248987" y="358991"/>
                </a:lnTo>
                <a:lnTo>
                  <a:pt x="248413" y="358991"/>
                </a:lnTo>
                <a:lnTo>
                  <a:pt x="238715" y="369200"/>
                </a:lnTo>
                <a:lnTo>
                  <a:pt x="367508" y="369200"/>
                </a:lnTo>
                <a:lnTo>
                  <a:pt x="367508" y="103721"/>
                </a:lnTo>
                <a:close/>
              </a:path>
              <a:path w="401954" h="471170" extrusionOk="0">
                <a:moveTo>
                  <a:pt x="171912" y="0"/>
                </a:moveTo>
                <a:lnTo>
                  <a:pt x="0" y="0"/>
                </a:lnTo>
                <a:lnTo>
                  <a:pt x="0" y="103721"/>
                </a:lnTo>
                <a:lnTo>
                  <a:pt x="171912" y="103721"/>
                </a:lnTo>
                <a:lnTo>
                  <a:pt x="171912" y="0"/>
                </a:lnTo>
                <a:close/>
              </a:path>
              <a:path w="401954" h="471170" extrusionOk="0">
                <a:moveTo>
                  <a:pt x="401484" y="0"/>
                </a:moveTo>
                <a:lnTo>
                  <a:pt x="229018" y="0"/>
                </a:lnTo>
                <a:lnTo>
                  <a:pt x="229018" y="103721"/>
                </a:lnTo>
                <a:lnTo>
                  <a:pt x="401484" y="103721"/>
                </a:lnTo>
                <a:lnTo>
                  <a:pt x="401484" y="0"/>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68;p13"/>
          <p:cNvSpPr/>
          <p:nvPr/>
        </p:nvSpPr>
        <p:spPr>
          <a:xfrm>
            <a:off x="7255308" y="6321348"/>
            <a:ext cx="833119" cy="156845"/>
          </a:xfrm>
          <a:custGeom>
            <a:avLst/>
            <a:gdLst/>
            <a:ahLst/>
            <a:cxnLst/>
            <a:rect l="l" t="t" r="r" b="b"/>
            <a:pathLst>
              <a:path w="833120" h="156845" extrusionOk="0">
                <a:moveTo>
                  <a:pt x="116941" y="125514"/>
                </a:moveTo>
                <a:lnTo>
                  <a:pt x="33896" y="125514"/>
                </a:lnTo>
                <a:lnTo>
                  <a:pt x="33896" y="87477"/>
                </a:lnTo>
                <a:lnTo>
                  <a:pt x="108318" y="87477"/>
                </a:lnTo>
                <a:lnTo>
                  <a:pt x="108318" y="60858"/>
                </a:lnTo>
                <a:lnTo>
                  <a:pt x="33896" y="60858"/>
                </a:lnTo>
                <a:lnTo>
                  <a:pt x="33896" y="29159"/>
                </a:lnTo>
                <a:lnTo>
                  <a:pt x="114782" y="29159"/>
                </a:lnTo>
                <a:lnTo>
                  <a:pt x="114782" y="0"/>
                </a:lnTo>
                <a:lnTo>
                  <a:pt x="0" y="0"/>
                </a:lnTo>
                <a:lnTo>
                  <a:pt x="0" y="29159"/>
                </a:lnTo>
                <a:lnTo>
                  <a:pt x="0" y="60858"/>
                </a:lnTo>
                <a:lnTo>
                  <a:pt x="0" y="87477"/>
                </a:lnTo>
                <a:lnTo>
                  <a:pt x="0" y="125514"/>
                </a:lnTo>
                <a:lnTo>
                  <a:pt x="0" y="153416"/>
                </a:lnTo>
                <a:lnTo>
                  <a:pt x="116941" y="153416"/>
                </a:lnTo>
                <a:lnTo>
                  <a:pt x="116941" y="125514"/>
                </a:lnTo>
                <a:close/>
              </a:path>
              <a:path w="833120" h="156845" extrusionOk="0">
                <a:moveTo>
                  <a:pt x="240347" y="153377"/>
                </a:moveTo>
                <a:lnTo>
                  <a:pt x="199326" y="94259"/>
                </a:lnTo>
                <a:lnTo>
                  <a:pt x="236029" y="42672"/>
                </a:lnTo>
                <a:lnTo>
                  <a:pt x="202057" y="42672"/>
                </a:lnTo>
                <a:lnTo>
                  <a:pt x="182664" y="71691"/>
                </a:lnTo>
                <a:lnTo>
                  <a:pt x="163271" y="42672"/>
                </a:lnTo>
                <a:lnTo>
                  <a:pt x="128219" y="42672"/>
                </a:lnTo>
                <a:lnTo>
                  <a:pt x="164846" y="95338"/>
                </a:lnTo>
                <a:lnTo>
                  <a:pt x="124980" y="153377"/>
                </a:lnTo>
                <a:lnTo>
                  <a:pt x="158953" y="153377"/>
                </a:lnTo>
                <a:lnTo>
                  <a:pt x="182092" y="118440"/>
                </a:lnTo>
                <a:lnTo>
                  <a:pt x="205295" y="153377"/>
                </a:lnTo>
                <a:lnTo>
                  <a:pt x="240347" y="153377"/>
                </a:lnTo>
                <a:close/>
              </a:path>
              <a:path w="833120" h="156845" extrusionOk="0">
                <a:moveTo>
                  <a:pt x="313042" y="153911"/>
                </a:moveTo>
                <a:lnTo>
                  <a:pt x="313029" y="129730"/>
                </a:lnTo>
                <a:lnTo>
                  <a:pt x="309803" y="130810"/>
                </a:lnTo>
                <a:lnTo>
                  <a:pt x="293636" y="130810"/>
                </a:lnTo>
                <a:lnTo>
                  <a:pt x="290982" y="128117"/>
                </a:lnTo>
                <a:lnTo>
                  <a:pt x="290982" y="63093"/>
                </a:lnTo>
                <a:lnTo>
                  <a:pt x="313029" y="63093"/>
                </a:lnTo>
                <a:lnTo>
                  <a:pt x="313029" y="42672"/>
                </a:lnTo>
                <a:lnTo>
                  <a:pt x="290982" y="42672"/>
                </a:lnTo>
                <a:lnTo>
                  <a:pt x="290982" y="9347"/>
                </a:lnTo>
                <a:lnTo>
                  <a:pt x="260235" y="9347"/>
                </a:lnTo>
                <a:lnTo>
                  <a:pt x="260235" y="42672"/>
                </a:lnTo>
                <a:lnTo>
                  <a:pt x="241922" y="42672"/>
                </a:lnTo>
                <a:lnTo>
                  <a:pt x="241922" y="63093"/>
                </a:lnTo>
                <a:lnTo>
                  <a:pt x="260235" y="63093"/>
                </a:lnTo>
                <a:lnTo>
                  <a:pt x="260235" y="128651"/>
                </a:lnTo>
                <a:lnTo>
                  <a:pt x="263144" y="142062"/>
                </a:lnTo>
                <a:lnTo>
                  <a:pt x="270903" y="150088"/>
                </a:lnTo>
                <a:lnTo>
                  <a:pt x="282092" y="153974"/>
                </a:lnTo>
                <a:lnTo>
                  <a:pt x="295287" y="154990"/>
                </a:lnTo>
                <a:lnTo>
                  <a:pt x="301764" y="154990"/>
                </a:lnTo>
                <a:lnTo>
                  <a:pt x="308229" y="154457"/>
                </a:lnTo>
                <a:lnTo>
                  <a:pt x="313042" y="153911"/>
                </a:lnTo>
                <a:close/>
              </a:path>
              <a:path w="833120" h="156845" extrusionOk="0">
                <a:moveTo>
                  <a:pt x="399808" y="40525"/>
                </a:moveTo>
                <a:lnTo>
                  <a:pt x="397649" y="39992"/>
                </a:lnTo>
                <a:lnTo>
                  <a:pt x="394995" y="39446"/>
                </a:lnTo>
                <a:lnTo>
                  <a:pt x="392836" y="39446"/>
                </a:lnTo>
                <a:lnTo>
                  <a:pt x="381965" y="41173"/>
                </a:lnTo>
                <a:lnTo>
                  <a:pt x="371805" y="46024"/>
                </a:lnTo>
                <a:lnTo>
                  <a:pt x="363270" y="53505"/>
                </a:lnTo>
                <a:lnTo>
                  <a:pt x="357289" y="63093"/>
                </a:lnTo>
                <a:lnTo>
                  <a:pt x="357289" y="42672"/>
                </a:lnTo>
                <a:lnTo>
                  <a:pt x="328117" y="42672"/>
                </a:lnTo>
                <a:lnTo>
                  <a:pt x="328117" y="153377"/>
                </a:lnTo>
                <a:lnTo>
                  <a:pt x="358355" y="153377"/>
                </a:lnTo>
                <a:lnTo>
                  <a:pt x="358355" y="103403"/>
                </a:lnTo>
                <a:lnTo>
                  <a:pt x="359968" y="89687"/>
                </a:lnTo>
                <a:lnTo>
                  <a:pt x="365150" y="78409"/>
                </a:lnTo>
                <a:lnTo>
                  <a:pt x="374484" y="70751"/>
                </a:lnTo>
                <a:lnTo>
                  <a:pt x="388531" y="67932"/>
                </a:lnTo>
                <a:lnTo>
                  <a:pt x="392264" y="67932"/>
                </a:lnTo>
                <a:lnTo>
                  <a:pt x="397154" y="68465"/>
                </a:lnTo>
                <a:lnTo>
                  <a:pt x="399808" y="68999"/>
                </a:lnTo>
                <a:lnTo>
                  <a:pt x="399808" y="67932"/>
                </a:lnTo>
                <a:lnTo>
                  <a:pt x="399808" y="63093"/>
                </a:lnTo>
                <a:lnTo>
                  <a:pt x="399808" y="40525"/>
                </a:lnTo>
                <a:close/>
              </a:path>
              <a:path w="833120" h="156845" extrusionOk="0">
                <a:moveTo>
                  <a:pt x="513511" y="105549"/>
                </a:moveTo>
                <a:lnTo>
                  <a:pt x="511797" y="86207"/>
                </a:lnTo>
                <a:lnTo>
                  <a:pt x="511314" y="80708"/>
                </a:lnTo>
                <a:lnTo>
                  <a:pt x="502894" y="62560"/>
                </a:lnTo>
                <a:lnTo>
                  <a:pt x="501523" y="59601"/>
                </a:lnTo>
                <a:lnTo>
                  <a:pt x="484276" y="44932"/>
                </a:lnTo>
                <a:lnTo>
                  <a:pt x="482841" y="44615"/>
                </a:lnTo>
                <a:lnTo>
                  <a:pt x="482841" y="86207"/>
                </a:lnTo>
                <a:lnTo>
                  <a:pt x="433209" y="86207"/>
                </a:lnTo>
                <a:lnTo>
                  <a:pt x="434682" y="78879"/>
                </a:lnTo>
                <a:lnTo>
                  <a:pt x="438835" y="71158"/>
                </a:lnTo>
                <a:lnTo>
                  <a:pt x="446506" y="65049"/>
                </a:lnTo>
                <a:lnTo>
                  <a:pt x="458558" y="62560"/>
                </a:lnTo>
                <a:lnTo>
                  <a:pt x="468337" y="64058"/>
                </a:lnTo>
                <a:lnTo>
                  <a:pt x="475335" y="68541"/>
                </a:lnTo>
                <a:lnTo>
                  <a:pt x="480021" y="75933"/>
                </a:lnTo>
                <a:lnTo>
                  <a:pt x="482841" y="86207"/>
                </a:lnTo>
                <a:lnTo>
                  <a:pt x="482841" y="44615"/>
                </a:lnTo>
                <a:lnTo>
                  <a:pt x="459638" y="39446"/>
                </a:lnTo>
                <a:lnTo>
                  <a:pt x="436384" y="43916"/>
                </a:lnTo>
                <a:lnTo>
                  <a:pt x="418350" y="56235"/>
                </a:lnTo>
                <a:lnTo>
                  <a:pt x="406679" y="74815"/>
                </a:lnTo>
                <a:lnTo>
                  <a:pt x="402539" y="98018"/>
                </a:lnTo>
                <a:lnTo>
                  <a:pt x="406463" y="121691"/>
                </a:lnTo>
                <a:lnTo>
                  <a:pt x="417753" y="140208"/>
                </a:lnTo>
                <a:lnTo>
                  <a:pt x="435724" y="152285"/>
                </a:lnTo>
                <a:lnTo>
                  <a:pt x="459638" y="156603"/>
                </a:lnTo>
                <a:lnTo>
                  <a:pt x="476961" y="154432"/>
                </a:lnTo>
                <a:lnTo>
                  <a:pt x="491566" y="147662"/>
                </a:lnTo>
                <a:lnTo>
                  <a:pt x="503123" y="135966"/>
                </a:lnTo>
                <a:lnTo>
                  <a:pt x="504329" y="133489"/>
                </a:lnTo>
                <a:lnTo>
                  <a:pt x="511365" y="118986"/>
                </a:lnTo>
                <a:lnTo>
                  <a:pt x="484428" y="118986"/>
                </a:lnTo>
                <a:lnTo>
                  <a:pt x="481723" y="124193"/>
                </a:lnTo>
                <a:lnTo>
                  <a:pt x="476427" y="128854"/>
                </a:lnTo>
                <a:lnTo>
                  <a:pt x="469201" y="132207"/>
                </a:lnTo>
                <a:lnTo>
                  <a:pt x="460717" y="133489"/>
                </a:lnTo>
                <a:lnTo>
                  <a:pt x="449224" y="131851"/>
                </a:lnTo>
                <a:lnTo>
                  <a:pt x="440715" y="126771"/>
                </a:lnTo>
                <a:lnTo>
                  <a:pt x="435330" y="118071"/>
                </a:lnTo>
                <a:lnTo>
                  <a:pt x="433209" y="105549"/>
                </a:lnTo>
                <a:lnTo>
                  <a:pt x="513511" y="105549"/>
                </a:lnTo>
                <a:close/>
              </a:path>
              <a:path w="833120" h="156845" extrusionOk="0">
                <a:moveTo>
                  <a:pt x="702640" y="79222"/>
                </a:moveTo>
                <a:lnTo>
                  <a:pt x="699668" y="60756"/>
                </a:lnTo>
                <a:lnTo>
                  <a:pt x="691349" y="48450"/>
                </a:lnTo>
                <a:lnTo>
                  <a:pt x="678586" y="41579"/>
                </a:lnTo>
                <a:lnTo>
                  <a:pt x="662279" y="39446"/>
                </a:lnTo>
                <a:lnTo>
                  <a:pt x="651268" y="40944"/>
                </a:lnTo>
                <a:lnTo>
                  <a:pt x="641845" y="44958"/>
                </a:lnTo>
                <a:lnTo>
                  <a:pt x="634136" y="50787"/>
                </a:lnTo>
                <a:lnTo>
                  <a:pt x="628307" y="57721"/>
                </a:lnTo>
                <a:lnTo>
                  <a:pt x="622731" y="49415"/>
                </a:lnTo>
                <a:lnTo>
                  <a:pt x="615188" y="43738"/>
                </a:lnTo>
                <a:lnTo>
                  <a:pt x="606107" y="40487"/>
                </a:lnTo>
                <a:lnTo>
                  <a:pt x="595972" y="39446"/>
                </a:lnTo>
                <a:lnTo>
                  <a:pt x="585571" y="40640"/>
                </a:lnTo>
                <a:lnTo>
                  <a:pt x="576351" y="44145"/>
                </a:lnTo>
                <a:lnTo>
                  <a:pt x="568439" y="49872"/>
                </a:lnTo>
                <a:lnTo>
                  <a:pt x="562000" y="57721"/>
                </a:lnTo>
                <a:lnTo>
                  <a:pt x="561505" y="57721"/>
                </a:lnTo>
                <a:lnTo>
                  <a:pt x="561505" y="42672"/>
                </a:lnTo>
                <a:lnTo>
                  <a:pt x="532409" y="42672"/>
                </a:lnTo>
                <a:lnTo>
                  <a:pt x="532409" y="153377"/>
                </a:lnTo>
                <a:lnTo>
                  <a:pt x="563079" y="153377"/>
                </a:lnTo>
                <a:lnTo>
                  <a:pt x="563079" y="88887"/>
                </a:lnTo>
                <a:lnTo>
                  <a:pt x="565454" y="75869"/>
                </a:lnTo>
                <a:lnTo>
                  <a:pt x="571106" y="68199"/>
                </a:lnTo>
                <a:lnTo>
                  <a:pt x="577862" y="64554"/>
                </a:lnTo>
                <a:lnTo>
                  <a:pt x="583552" y="63627"/>
                </a:lnTo>
                <a:lnTo>
                  <a:pt x="594715" y="66103"/>
                </a:lnTo>
                <a:lnTo>
                  <a:pt x="600290" y="72504"/>
                </a:lnTo>
                <a:lnTo>
                  <a:pt x="602234" y="81318"/>
                </a:lnTo>
                <a:lnTo>
                  <a:pt x="602437" y="91033"/>
                </a:lnTo>
                <a:lnTo>
                  <a:pt x="602437" y="153377"/>
                </a:lnTo>
                <a:lnTo>
                  <a:pt x="633183" y="153377"/>
                </a:lnTo>
                <a:lnTo>
                  <a:pt x="633183" y="91567"/>
                </a:lnTo>
                <a:lnTo>
                  <a:pt x="633958" y="81318"/>
                </a:lnTo>
                <a:lnTo>
                  <a:pt x="636955" y="72364"/>
                </a:lnTo>
                <a:lnTo>
                  <a:pt x="643191" y="66040"/>
                </a:lnTo>
                <a:lnTo>
                  <a:pt x="653656" y="63627"/>
                </a:lnTo>
                <a:lnTo>
                  <a:pt x="663790" y="65786"/>
                </a:lnTo>
                <a:lnTo>
                  <a:pt x="669277" y="71628"/>
                </a:lnTo>
                <a:lnTo>
                  <a:pt x="671537" y="80175"/>
                </a:lnTo>
                <a:lnTo>
                  <a:pt x="671969" y="90500"/>
                </a:lnTo>
                <a:lnTo>
                  <a:pt x="671969" y="153377"/>
                </a:lnTo>
                <a:lnTo>
                  <a:pt x="702640" y="153377"/>
                </a:lnTo>
                <a:lnTo>
                  <a:pt x="702640" y="79222"/>
                </a:lnTo>
                <a:close/>
              </a:path>
              <a:path w="833120" h="156845" extrusionOk="0">
                <a:moveTo>
                  <a:pt x="832510" y="105549"/>
                </a:moveTo>
                <a:lnTo>
                  <a:pt x="830795" y="86207"/>
                </a:lnTo>
                <a:lnTo>
                  <a:pt x="830313" y="80708"/>
                </a:lnTo>
                <a:lnTo>
                  <a:pt x="821905" y="62560"/>
                </a:lnTo>
                <a:lnTo>
                  <a:pt x="820534" y="59601"/>
                </a:lnTo>
                <a:lnTo>
                  <a:pt x="803275" y="44932"/>
                </a:lnTo>
                <a:lnTo>
                  <a:pt x="801839" y="44615"/>
                </a:lnTo>
                <a:lnTo>
                  <a:pt x="801839" y="86207"/>
                </a:lnTo>
                <a:lnTo>
                  <a:pt x="752284" y="86207"/>
                </a:lnTo>
                <a:lnTo>
                  <a:pt x="753719" y="78879"/>
                </a:lnTo>
                <a:lnTo>
                  <a:pt x="757834" y="71158"/>
                </a:lnTo>
                <a:lnTo>
                  <a:pt x="765505" y="65049"/>
                </a:lnTo>
                <a:lnTo>
                  <a:pt x="777570" y="62560"/>
                </a:lnTo>
                <a:lnTo>
                  <a:pt x="787336" y="64058"/>
                </a:lnTo>
                <a:lnTo>
                  <a:pt x="794334" y="68541"/>
                </a:lnTo>
                <a:lnTo>
                  <a:pt x="799020" y="75933"/>
                </a:lnTo>
                <a:lnTo>
                  <a:pt x="801839" y="86207"/>
                </a:lnTo>
                <a:lnTo>
                  <a:pt x="801839" y="44615"/>
                </a:lnTo>
                <a:lnTo>
                  <a:pt x="778649" y="39446"/>
                </a:lnTo>
                <a:lnTo>
                  <a:pt x="755421" y="43916"/>
                </a:lnTo>
                <a:lnTo>
                  <a:pt x="737374" y="56235"/>
                </a:lnTo>
                <a:lnTo>
                  <a:pt x="725690" y="74815"/>
                </a:lnTo>
                <a:lnTo>
                  <a:pt x="721537" y="98018"/>
                </a:lnTo>
                <a:lnTo>
                  <a:pt x="725462" y="121691"/>
                </a:lnTo>
                <a:lnTo>
                  <a:pt x="736752" y="140208"/>
                </a:lnTo>
                <a:lnTo>
                  <a:pt x="754722" y="152285"/>
                </a:lnTo>
                <a:lnTo>
                  <a:pt x="778649" y="156603"/>
                </a:lnTo>
                <a:lnTo>
                  <a:pt x="795972" y="154432"/>
                </a:lnTo>
                <a:lnTo>
                  <a:pt x="810564" y="147662"/>
                </a:lnTo>
                <a:lnTo>
                  <a:pt x="822134" y="135966"/>
                </a:lnTo>
                <a:lnTo>
                  <a:pt x="823328" y="133489"/>
                </a:lnTo>
                <a:lnTo>
                  <a:pt x="830364" y="118986"/>
                </a:lnTo>
                <a:lnTo>
                  <a:pt x="803427" y="118986"/>
                </a:lnTo>
                <a:lnTo>
                  <a:pt x="800722" y="124193"/>
                </a:lnTo>
                <a:lnTo>
                  <a:pt x="795426" y="128854"/>
                </a:lnTo>
                <a:lnTo>
                  <a:pt x="788200" y="132207"/>
                </a:lnTo>
                <a:lnTo>
                  <a:pt x="779716" y="133489"/>
                </a:lnTo>
                <a:lnTo>
                  <a:pt x="768235" y="131851"/>
                </a:lnTo>
                <a:lnTo>
                  <a:pt x="759726" y="126771"/>
                </a:lnTo>
                <a:lnTo>
                  <a:pt x="754354" y="118071"/>
                </a:lnTo>
                <a:lnTo>
                  <a:pt x="752284" y="105549"/>
                </a:lnTo>
                <a:lnTo>
                  <a:pt x="832510" y="105549"/>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13"/>
          <p:cNvSpPr/>
          <p:nvPr/>
        </p:nvSpPr>
        <p:spPr>
          <a:xfrm>
            <a:off x="8169213" y="6321348"/>
            <a:ext cx="673735" cy="156845"/>
          </a:xfrm>
          <a:custGeom>
            <a:avLst/>
            <a:gdLst/>
            <a:ahLst/>
            <a:cxnLst/>
            <a:rect l="l" t="t" r="r" b="b"/>
            <a:pathLst>
              <a:path w="673734" h="156845" extrusionOk="0">
                <a:moveTo>
                  <a:pt x="116941" y="125514"/>
                </a:moveTo>
                <a:lnTo>
                  <a:pt x="33972" y="125514"/>
                </a:lnTo>
                <a:lnTo>
                  <a:pt x="33972" y="87477"/>
                </a:lnTo>
                <a:lnTo>
                  <a:pt x="108318" y="87477"/>
                </a:lnTo>
                <a:lnTo>
                  <a:pt x="108318" y="60858"/>
                </a:lnTo>
                <a:lnTo>
                  <a:pt x="33972" y="60858"/>
                </a:lnTo>
                <a:lnTo>
                  <a:pt x="33972" y="29159"/>
                </a:lnTo>
                <a:lnTo>
                  <a:pt x="114782" y="29159"/>
                </a:lnTo>
                <a:lnTo>
                  <a:pt x="114782" y="0"/>
                </a:lnTo>
                <a:lnTo>
                  <a:pt x="0" y="0"/>
                </a:lnTo>
                <a:lnTo>
                  <a:pt x="0" y="29159"/>
                </a:lnTo>
                <a:lnTo>
                  <a:pt x="0" y="60858"/>
                </a:lnTo>
                <a:lnTo>
                  <a:pt x="0" y="87477"/>
                </a:lnTo>
                <a:lnTo>
                  <a:pt x="0" y="125514"/>
                </a:lnTo>
                <a:lnTo>
                  <a:pt x="0" y="153416"/>
                </a:lnTo>
                <a:lnTo>
                  <a:pt x="116941" y="153416"/>
                </a:lnTo>
                <a:lnTo>
                  <a:pt x="116941" y="125514"/>
                </a:lnTo>
                <a:close/>
              </a:path>
              <a:path w="673734" h="156845" extrusionOk="0">
                <a:moveTo>
                  <a:pt x="235534" y="42672"/>
                </a:moveTo>
                <a:lnTo>
                  <a:pt x="205359" y="42672"/>
                </a:lnTo>
                <a:lnTo>
                  <a:pt x="181584" y="118440"/>
                </a:lnTo>
                <a:lnTo>
                  <a:pt x="157886" y="42672"/>
                </a:lnTo>
                <a:lnTo>
                  <a:pt x="125552" y="42672"/>
                </a:lnTo>
                <a:lnTo>
                  <a:pt x="163842" y="153377"/>
                </a:lnTo>
                <a:lnTo>
                  <a:pt x="197815" y="153377"/>
                </a:lnTo>
                <a:lnTo>
                  <a:pt x="209715" y="118440"/>
                </a:lnTo>
                <a:lnTo>
                  <a:pt x="235534" y="42672"/>
                </a:lnTo>
                <a:close/>
              </a:path>
              <a:path w="673734" h="156845" extrusionOk="0">
                <a:moveTo>
                  <a:pt x="354050" y="105549"/>
                </a:moveTo>
                <a:lnTo>
                  <a:pt x="343433" y="62560"/>
                </a:lnTo>
                <a:lnTo>
                  <a:pt x="323380" y="44627"/>
                </a:lnTo>
                <a:lnTo>
                  <a:pt x="323380" y="86207"/>
                </a:lnTo>
                <a:lnTo>
                  <a:pt x="273748" y="86207"/>
                </a:lnTo>
                <a:lnTo>
                  <a:pt x="275221" y="78879"/>
                </a:lnTo>
                <a:lnTo>
                  <a:pt x="279361" y="71158"/>
                </a:lnTo>
                <a:lnTo>
                  <a:pt x="287032" y="65049"/>
                </a:lnTo>
                <a:lnTo>
                  <a:pt x="299097" y="62560"/>
                </a:lnTo>
                <a:lnTo>
                  <a:pt x="308876" y="64058"/>
                </a:lnTo>
                <a:lnTo>
                  <a:pt x="315874" y="68541"/>
                </a:lnTo>
                <a:lnTo>
                  <a:pt x="320560" y="75933"/>
                </a:lnTo>
                <a:lnTo>
                  <a:pt x="323380" y="86207"/>
                </a:lnTo>
                <a:lnTo>
                  <a:pt x="323380" y="44627"/>
                </a:lnTo>
                <a:lnTo>
                  <a:pt x="300177" y="39446"/>
                </a:lnTo>
                <a:lnTo>
                  <a:pt x="276923" y="43916"/>
                </a:lnTo>
                <a:lnTo>
                  <a:pt x="258889" y="56235"/>
                </a:lnTo>
                <a:lnTo>
                  <a:pt x="247218" y="74815"/>
                </a:lnTo>
                <a:lnTo>
                  <a:pt x="243078" y="98018"/>
                </a:lnTo>
                <a:lnTo>
                  <a:pt x="246989" y="121691"/>
                </a:lnTo>
                <a:lnTo>
                  <a:pt x="258292" y="140208"/>
                </a:lnTo>
                <a:lnTo>
                  <a:pt x="276250" y="152285"/>
                </a:lnTo>
                <a:lnTo>
                  <a:pt x="300177" y="156603"/>
                </a:lnTo>
                <a:lnTo>
                  <a:pt x="317500" y="154432"/>
                </a:lnTo>
                <a:lnTo>
                  <a:pt x="332092" y="147662"/>
                </a:lnTo>
                <a:lnTo>
                  <a:pt x="343662" y="135966"/>
                </a:lnTo>
                <a:lnTo>
                  <a:pt x="344868" y="133489"/>
                </a:lnTo>
                <a:lnTo>
                  <a:pt x="351891" y="118986"/>
                </a:lnTo>
                <a:lnTo>
                  <a:pt x="324954" y="118986"/>
                </a:lnTo>
                <a:lnTo>
                  <a:pt x="322249" y="124193"/>
                </a:lnTo>
                <a:lnTo>
                  <a:pt x="316953" y="128854"/>
                </a:lnTo>
                <a:lnTo>
                  <a:pt x="309740" y="132207"/>
                </a:lnTo>
                <a:lnTo>
                  <a:pt x="301256" y="133489"/>
                </a:lnTo>
                <a:lnTo>
                  <a:pt x="289763" y="131851"/>
                </a:lnTo>
                <a:lnTo>
                  <a:pt x="281254" y="126771"/>
                </a:lnTo>
                <a:lnTo>
                  <a:pt x="275856" y="118071"/>
                </a:lnTo>
                <a:lnTo>
                  <a:pt x="273748" y="105549"/>
                </a:lnTo>
                <a:lnTo>
                  <a:pt x="354050" y="105549"/>
                </a:lnTo>
                <a:close/>
              </a:path>
              <a:path w="673734" h="156845" extrusionOk="0">
                <a:moveTo>
                  <a:pt x="476948" y="85128"/>
                </a:moveTo>
                <a:lnTo>
                  <a:pt x="475094" y="66433"/>
                </a:lnTo>
                <a:lnTo>
                  <a:pt x="468591" y="52006"/>
                </a:lnTo>
                <a:lnTo>
                  <a:pt x="456018" y="42722"/>
                </a:lnTo>
                <a:lnTo>
                  <a:pt x="435940" y="39446"/>
                </a:lnTo>
                <a:lnTo>
                  <a:pt x="426250" y="40563"/>
                </a:lnTo>
                <a:lnTo>
                  <a:pt x="416966" y="43942"/>
                </a:lnTo>
                <a:lnTo>
                  <a:pt x="408698" y="49644"/>
                </a:lnTo>
                <a:lnTo>
                  <a:pt x="402031" y="57721"/>
                </a:lnTo>
                <a:lnTo>
                  <a:pt x="401459" y="57721"/>
                </a:lnTo>
                <a:lnTo>
                  <a:pt x="401459" y="42672"/>
                </a:lnTo>
                <a:lnTo>
                  <a:pt x="372364" y="42672"/>
                </a:lnTo>
                <a:lnTo>
                  <a:pt x="372364" y="153377"/>
                </a:lnTo>
                <a:lnTo>
                  <a:pt x="402539" y="153377"/>
                </a:lnTo>
                <a:lnTo>
                  <a:pt x="402539" y="95338"/>
                </a:lnTo>
                <a:lnTo>
                  <a:pt x="403961" y="80860"/>
                </a:lnTo>
                <a:lnTo>
                  <a:pt x="408330" y="71018"/>
                </a:lnTo>
                <a:lnTo>
                  <a:pt x="415721" y="65417"/>
                </a:lnTo>
                <a:lnTo>
                  <a:pt x="426237" y="63627"/>
                </a:lnTo>
                <a:lnTo>
                  <a:pt x="435508" y="65341"/>
                </a:lnTo>
                <a:lnTo>
                  <a:pt x="441693" y="70485"/>
                </a:lnTo>
                <a:lnTo>
                  <a:pt x="445135" y="79044"/>
                </a:lnTo>
                <a:lnTo>
                  <a:pt x="446214" y="91033"/>
                </a:lnTo>
                <a:lnTo>
                  <a:pt x="446214" y="153377"/>
                </a:lnTo>
                <a:lnTo>
                  <a:pt x="476948" y="153377"/>
                </a:lnTo>
                <a:lnTo>
                  <a:pt x="476948" y="85128"/>
                </a:lnTo>
                <a:close/>
              </a:path>
              <a:path w="673734" h="156845" extrusionOk="0">
                <a:moveTo>
                  <a:pt x="560997" y="42672"/>
                </a:moveTo>
                <a:lnTo>
                  <a:pt x="538873" y="42672"/>
                </a:lnTo>
                <a:lnTo>
                  <a:pt x="538873" y="9347"/>
                </a:lnTo>
                <a:lnTo>
                  <a:pt x="508203" y="9347"/>
                </a:lnTo>
                <a:lnTo>
                  <a:pt x="508203" y="42672"/>
                </a:lnTo>
                <a:lnTo>
                  <a:pt x="489877" y="42672"/>
                </a:lnTo>
                <a:lnTo>
                  <a:pt x="489877" y="63093"/>
                </a:lnTo>
                <a:lnTo>
                  <a:pt x="508203" y="63093"/>
                </a:lnTo>
                <a:lnTo>
                  <a:pt x="508203" y="128651"/>
                </a:lnTo>
                <a:lnTo>
                  <a:pt x="511022" y="142062"/>
                </a:lnTo>
                <a:lnTo>
                  <a:pt x="518629" y="150088"/>
                </a:lnTo>
                <a:lnTo>
                  <a:pt x="529780" y="153974"/>
                </a:lnTo>
                <a:lnTo>
                  <a:pt x="543179" y="154990"/>
                </a:lnTo>
                <a:lnTo>
                  <a:pt x="549148" y="154990"/>
                </a:lnTo>
                <a:lnTo>
                  <a:pt x="556107" y="154457"/>
                </a:lnTo>
                <a:lnTo>
                  <a:pt x="560997" y="153911"/>
                </a:lnTo>
                <a:lnTo>
                  <a:pt x="560997" y="129730"/>
                </a:lnTo>
                <a:lnTo>
                  <a:pt x="557758" y="130810"/>
                </a:lnTo>
                <a:lnTo>
                  <a:pt x="541604" y="130810"/>
                </a:lnTo>
                <a:lnTo>
                  <a:pt x="538873" y="128117"/>
                </a:lnTo>
                <a:lnTo>
                  <a:pt x="538873" y="63093"/>
                </a:lnTo>
                <a:lnTo>
                  <a:pt x="560997" y="63093"/>
                </a:lnTo>
                <a:lnTo>
                  <a:pt x="560997" y="42672"/>
                </a:lnTo>
                <a:close/>
              </a:path>
              <a:path w="673734" h="156845" extrusionOk="0">
                <a:moveTo>
                  <a:pt x="673620" y="117906"/>
                </a:moveTo>
                <a:lnTo>
                  <a:pt x="638568" y="86741"/>
                </a:lnTo>
                <a:lnTo>
                  <a:pt x="625627" y="83908"/>
                </a:lnTo>
                <a:lnTo>
                  <a:pt x="614426" y="81026"/>
                </a:lnTo>
                <a:lnTo>
                  <a:pt x="606564" y="76835"/>
                </a:lnTo>
                <a:lnTo>
                  <a:pt x="603592" y="70078"/>
                </a:lnTo>
                <a:lnTo>
                  <a:pt x="603592" y="60934"/>
                </a:lnTo>
                <a:lnTo>
                  <a:pt x="613791" y="59867"/>
                </a:lnTo>
                <a:lnTo>
                  <a:pt x="620826" y="59867"/>
                </a:lnTo>
                <a:lnTo>
                  <a:pt x="628497" y="60553"/>
                </a:lnTo>
                <a:lnTo>
                  <a:pt x="634949" y="62953"/>
                </a:lnTo>
                <a:lnTo>
                  <a:pt x="639584" y="67576"/>
                </a:lnTo>
                <a:lnTo>
                  <a:pt x="641807" y="74917"/>
                </a:lnTo>
                <a:lnTo>
                  <a:pt x="670890" y="74917"/>
                </a:lnTo>
                <a:lnTo>
                  <a:pt x="665518" y="57810"/>
                </a:lnTo>
                <a:lnTo>
                  <a:pt x="654405" y="46901"/>
                </a:lnTo>
                <a:lnTo>
                  <a:pt x="639152" y="41135"/>
                </a:lnTo>
                <a:lnTo>
                  <a:pt x="621334" y="39446"/>
                </a:lnTo>
                <a:lnTo>
                  <a:pt x="603758" y="41059"/>
                </a:lnTo>
                <a:lnTo>
                  <a:pt x="588200" y="46697"/>
                </a:lnTo>
                <a:lnTo>
                  <a:pt x="577088" y="57581"/>
                </a:lnTo>
                <a:lnTo>
                  <a:pt x="572846" y="74917"/>
                </a:lnTo>
                <a:lnTo>
                  <a:pt x="575906" y="87401"/>
                </a:lnTo>
                <a:lnTo>
                  <a:pt x="583971" y="95808"/>
                </a:lnTo>
                <a:lnTo>
                  <a:pt x="595363" y="101295"/>
                </a:lnTo>
                <a:lnTo>
                  <a:pt x="608406" y="105003"/>
                </a:lnTo>
                <a:lnTo>
                  <a:pt x="623125" y="108153"/>
                </a:lnTo>
                <a:lnTo>
                  <a:pt x="633945" y="111594"/>
                </a:lnTo>
                <a:lnTo>
                  <a:pt x="640600" y="116039"/>
                </a:lnTo>
                <a:lnTo>
                  <a:pt x="642886" y="122199"/>
                </a:lnTo>
                <a:lnTo>
                  <a:pt x="642886" y="132956"/>
                </a:lnTo>
                <a:lnTo>
                  <a:pt x="632104" y="136182"/>
                </a:lnTo>
                <a:lnTo>
                  <a:pt x="622985" y="136182"/>
                </a:lnTo>
                <a:lnTo>
                  <a:pt x="614362" y="135128"/>
                </a:lnTo>
                <a:lnTo>
                  <a:pt x="606945" y="131813"/>
                </a:lnTo>
                <a:lnTo>
                  <a:pt x="601738" y="125984"/>
                </a:lnTo>
                <a:lnTo>
                  <a:pt x="599782" y="117373"/>
                </a:lnTo>
                <a:lnTo>
                  <a:pt x="570687" y="117373"/>
                </a:lnTo>
                <a:lnTo>
                  <a:pt x="575678" y="135966"/>
                </a:lnTo>
                <a:lnTo>
                  <a:pt x="587540" y="148069"/>
                </a:lnTo>
                <a:lnTo>
                  <a:pt x="604062" y="154622"/>
                </a:lnTo>
                <a:lnTo>
                  <a:pt x="622985" y="156603"/>
                </a:lnTo>
                <a:lnTo>
                  <a:pt x="641565" y="154635"/>
                </a:lnTo>
                <a:lnTo>
                  <a:pt x="657783" y="148132"/>
                </a:lnTo>
                <a:lnTo>
                  <a:pt x="669264" y="136194"/>
                </a:lnTo>
                <a:lnTo>
                  <a:pt x="673620" y="117906"/>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13"/>
          <p:cNvSpPr/>
          <p:nvPr/>
        </p:nvSpPr>
        <p:spPr>
          <a:xfrm>
            <a:off x="7255308" y="6543522"/>
            <a:ext cx="821055" cy="156845"/>
          </a:xfrm>
          <a:custGeom>
            <a:avLst/>
            <a:gdLst/>
            <a:ahLst/>
            <a:cxnLst/>
            <a:rect l="l" t="t" r="r" b="b"/>
            <a:pathLst>
              <a:path w="821054" h="156845" extrusionOk="0">
                <a:moveTo>
                  <a:pt x="33896" y="0"/>
                </a:moveTo>
                <a:lnTo>
                  <a:pt x="0" y="0"/>
                </a:lnTo>
                <a:lnTo>
                  <a:pt x="0" y="153695"/>
                </a:lnTo>
                <a:lnTo>
                  <a:pt x="33896" y="153695"/>
                </a:lnTo>
                <a:lnTo>
                  <a:pt x="33896" y="0"/>
                </a:lnTo>
                <a:close/>
              </a:path>
              <a:path w="821054" h="156845" extrusionOk="0">
                <a:moveTo>
                  <a:pt x="164846" y="84899"/>
                </a:moveTo>
                <a:lnTo>
                  <a:pt x="163080" y="66205"/>
                </a:lnTo>
                <a:lnTo>
                  <a:pt x="156718" y="51777"/>
                </a:lnTo>
                <a:lnTo>
                  <a:pt x="144183" y="42506"/>
                </a:lnTo>
                <a:lnTo>
                  <a:pt x="123901" y="39217"/>
                </a:lnTo>
                <a:lnTo>
                  <a:pt x="114287" y="40347"/>
                </a:lnTo>
                <a:lnTo>
                  <a:pt x="105117" y="43789"/>
                </a:lnTo>
                <a:lnTo>
                  <a:pt x="96875" y="49657"/>
                </a:lnTo>
                <a:lnTo>
                  <a:pt x="90004" y="58026"/>
                </a:lnTo>
                <a:lnTo>
                  <a:pt x="89420" y="58026"/>
                </a:lnTo>
                <a:lnTo>
                  <a:pt x="89420" y="42443"/>
                </a:lnTo>
                <a:lnTo>
                  <a:pt x="60337" y="42443"/>
                </a:lnTo>
                <a:lnTo>
                  <a:pt x="60337" y="153695"/>
                </a:lnTo>
                <a:lnTo>
                  <a:pt x="91084" y="153695"/>
                </a:lnTo>
                <a:lnTo>
                  <a:pt x="91084" y="95110"/>
                </a:lnTo>
                <a:lnTo>
                  <a:pt x="92430" y="80632"/>
                </a:lnTo>
                <a:lnTo>
                  <a:pt x="96659" y="70789"/>
                </a:lnTo>
                <a:lnTo>
                  <a:pt x="104013" y="65189"/>
                </a:lnTo>
                <a:lnTo>
                  <a:pt x="114782" y="63411"/>
                </a:lnTo>
                <a:lnTo>
                  <a:pt x="123723" y="65112"/>
                </a:lnTo>
                <a:lnTo>
                  <a:pt x="129730" y="70256"/>
                </a:lnTo>
                <a:lnTo>
                  <a:pt x="133121" y="78828"/>
                </a:lnTo>
                <a:lnTo>
                  <a:pt x="134175" y="90817"/>
                </a:lnTo>
                <a:lnTo>
                  <a:pt x="134175" y="153695"/>
                </a:lnTo>
                <a:lnTo>
                  <a:pt x="164846" y="153695"/>
                </a:lnTo>
                <a:lnTo>
                  <a:pt x="164846" y="84899"/>
                </a:lnTo>
                <a:close/>
              </a:path>
              <a:path w="821054" h="156845" extrusionOk="0">
                <a:moveTo>
                  <a:pt x="286105" y="117678"/>
                </a:moveTo>
                <a:lnTo>
                  <a:pt x="250545" y="86512"/>
                </a:lnTo>
                <a:lnTo>
                  <a:pt x="237883" y="83908"/>
                </a:lnTo>
                <a:lnTo>
                  <a:pt x="226834" y="81000"/>
                </a:lnTo>
                <a:lnTo>
                  <a:pt x="219024" y="76695"/>
                </a:lnTo>
                <a:lnTo>
                  <a:pt x="216065" y="69850"/>
                </a:lnTo>
                <a:lnTo>
                  <a:pt x="216065" y="61252"/>
                </a:lnTo>
                <a:lnTo>
                  <a:pt x="225767" y="59651"/>
                </a:lnTo>
                <a:lnTo>
                  <a:pt x="232803" y="59651"/>
                </a:lnTo>
                <a:lnTo>
                  <a:pt x="240690" y="60337"/>
                </a:lnTo>
                <a:lnTo>
                  <a:pt x="247116" y="62738"/>
                </a:lnTo>
                <a:lnTo>
                  <a:pt x="251625" y="67348"/>
                </a:lnTo>
                <a:lnTo>
                  <a:pt x="253771" y="74688"/>
                </a:lnTo>
                <a:lnTo>
                  <a:pt x="282867" y="74688"/>
                </a:lnTo>
                <a:lnTo>
                  <a:pt x="277710" y="57594"/>
                </a:lnTo>
                <a:lnTo>
                  <a:pt x="266636" y="46685"/>
                </a:lnTo>
                <a:lnTo>
                  <a:pt x="251447" y="40906"/>
                </a:lnTo>
                <a:lnTo>
                  <a:pt x="233883" y="39217"/>
                </a:lnTo>
                <a:lnTo>
                  <a:pt x="216052" y="40843"/>
                </a:lnTo>
                <a:lnTo>
                  <a:pt x="200494" y="46545"/>
                </a:lnTo>
                <a:lnTo>
                  <a:pt x="189496" y="57594"/>
                </a:lnTo>
                <a:lnTo>
                  <a:pt x="185318" y="75234"/>
                </a:lnTo>
                <a:lnTo>
                  <a:pt x="188379" y="87477"/>
                </a:lnTo>
                <a:lnTo>
                  <a:pt x="196380" y="95846"/>
                </a:lnTo>
                <a:lnTo>
                  <a:pt x="207619" y="101295"/>
                </a:lnTo>
                <a:lnTo>
                  <a:pt x="220370" y="104787"/>
                </a:lnTo>
                <a:lnTo>
                  <a:pt x="235191" y="108229"/>
                </a:lnTo>
                <a:lnTo>
                  <a:pt x="246202" y="111772"/>
                </a:lnTo>
                <a:lnTo>
                  <a:pt x="253060" y="116128"/>
                </a:lnTo>
                <a:lnTo>
                  <a:pt x="255422" y="121983"/>
                </a:lnTo>
                <a:lnTo>
                  <a:pt x="255422" y="132727"/>
                </a:lnTo>
                <a:lnTo>
                  <a:pt x="244081" y="135953"/>
                </a:lnTo>
                <a:lnTo>
                  <a:pt x="235458" y="135953"/>
                </a:lnTo>
                <a:lnTo>
                  <a:pt x="226542" y="134912"/>
                </a:lnTo>
                <a:lnTo>
                  <a:pt x="218973" y="131584"/>
                </a:lnTo>
                <a:lnTo>
                  <a:pt x="213715" y="125755"/>
                </a:lnTo>
                <a:lnTo>
                  <a:pt x="211759" y="117144"/>
                </a:lnTo>
                <a:lnTo>
                  <a:pt x="182664" y="117144"/>
                </a:lnTo>
                <a:lnTo>
                  <a:pt x="187655" y="135750"/>
                </a:lnTo>
                <a:lnTo>
                  <a:pt x="199517" y="147840"/>
                </a:lnTo>
                <a:lnTo>
                  <a:pt x="216027" y="154406"/>
                </a:lnTo>
                <a:lnTo>
                  <a:pt x="234950" y="156375"/>
                </a:lnTo>
                <a:lnTo>
                  <a:pt x="253619" y="154482"/>
                </a:lnTo>
                <a:lnTo>
                  <a:pt x="270014" y="148107"/>
                </a:lnTo>
                <a:lnTo>
                  <a:pt x="281660" y="136194"/>
                </a:lnTo>
                <a:lnTo>
                  <a:pt x="286105" y="117678"/>
                </a:lnTo>
                <a:close/>
              </a:path>
              <a:path w="821054" h="156845" extrusionOk="0">
                <a:moveTo>
                  <a:pt x="364820" y="42443"/>
                </a:moveTo>
                <a:lnTo>
                  <a:pt x="342696" y="42443"/>
                </a:lnTo>
                <a:lnTo>
                  <a:pt x="342696" y="9131"/>
                </a:lnTo>
                <a:lnTo>
                  <a:pt x="311962" y="9131"/>
                </a:lnTo>
                <a:lnTo>
                  <a:pt x="311962" y="42443"/>
                </a:lnTo>
                <a:lnTo>
                  <a:pt x="293636" y="42443"/>
                </a:lnTo>
                <a:lnTo>
                  <a:pt x="293636" y="62865"/>
                </a:lnTo>
                <a:lnTo>
                  <a:pt x="311962" y="62865"/>
                </a:lnTo>
                <a:lnTo>
                  <a:pt x="311962" y="128435"/>
                </a:lnTo>
                <a:lnTo>
                  <a:pt x="314782" y="141846"/>
                </a:lnTo>
                <a:lnTo>
                  <a:pt x="322402" y="149860"/>
                </a:lnTo>
                <a:lnTo>
                  <a:pt x="333565" y="153746"/>
                </a:lnTo>
                <a:lnTo>
                  <a:pt x="347014" y="154762"/>
                </a:lnTo>
                <a:lnTo>
                  <a:pt x="359943" y="154762"/>
                </a:lnTo>
                <a:lnTo>
                  <a:pt x="364820" y="153695"/>
                </a:lnTo>
                <a:lnTo>
                  <a:pt x="364820" y="130048"/>
                </a:lnTo>
                <a:lnTo>
                  <a:pt x="361594" y="130581"/>
                </a:lnTo>
                <a:lnTo>
                  <a:pt x="345427" y="130581"/>
                </a:lnTo>
                <a:lnTo>
                  <a:pt x="342696" y="127901"/>
                </a:lnTo>
                <a:lnTo>
                  <a:pt x="342696" y="62865"/>
                </a:lnTo>
                <a:lnTo>
                  <a:pt x="364820" y="62865"/>
                </a:lnTo>
                <a:lnTo>
                  <a:pt x="364820" y="42443"/>
                </a:lnTo>
                <a:close/>
              </a:path>
              <a:path w="821054" h="156845" extrusionOk="0">
                <a:moveTo>
                  <a:pt x="411162" y="42443"/>
                </a:moveTo>
                <a:lnTo>
                  <a:pt x="380415" y="42443"/>
                </a:lnTo>
                <a:lnTo>
                  <a:pt x="380415" y="153695"/>
                </a:lnTo>
                <a:lnTo>
                  <a:pt x="411162" y="153695"/>
                </a:lnTo>
                <a:lnTo>
                  <a:pt x="411162" y="42443"/>
                </a:lnTo>
                <a:close/>
              </a:path>
              <a:path w="821054" h="156845" extrusionOk="0">
                <a:moveTo>
                  <a:pt x="411162" y="0"/>
                </a:moveTo>
                <a:lnTo>
                  <a:pt x="380415" y="0"/>
                </a:lnTo>
                <a:lnTo>
                  <a:pt x="380415" y="25247"/>
                </a:lnTo>
                <a:lnTo>
                  <a:pt x="411162" y="25247"/>
                </a:lnTo>
                <a:lnTo>
                  <a:pt x="411162" y="0"/>
                </a:lnTo>
                <a:close/>
              </a:path>
              <a:path w="821054" h="156845" extrusionOk="0">
                <a:moveTo>
                  <a:pt x="496277" y="42443"/>
                </a:moveTo>
                <a:lnTo>
                  <a:pt x="474230" y="42443"/>
                </a:lnTo>
                <a:lnTo>
                  <a:pt x="474230" y="9131"/>
                </a:lnTo>
                <a:lnTo>
                  <a:pt x="443484" y="9131"/>
                </a:lnTo>
                <a:lnTo>
                  <a:pt x="443484" y="42443"/>
                </a:lnTo>
                <a:lnTo>
                  <a:pt x="425157" y="42443"/>
                </a:lnTo>
                <a:lnTo>
                  <a:pt x="425157" y="62865"/>
                </a:lnTo>
                <a:lnTo>
                  <a:pt x="443484" y="62865"/>
                </a:lnTo>
                <a:lnTo>
                  <a:pt x="443484" y="128435"/>
                </a:lnTo>
                <a:lnTo>
                  <a:pt x="446303" y="141846"/>
                </a:lnTo>
                <a:lnTo>
                  <a:pt x="453923" y="149860"/>
                </a:lnTo>
                <a:lnTo>
                  <a:pt x="465086" y="153746"/>
                </a:lnTo>
                <a:lnTo>
                  <a:pt x="478536" y="154762"/>
                </a:lnTo>
                <a:lnTo>
                  <a:pt x="491464" y="154762"/>
                </a:lnTo>
                <a:lnTo>
                  <a:pt x="496277" y="153695"/>
                </a:lnTo>
                <a:lnTo>
                  <a:pt x="496277" y="130048"/>
                </a:lnTo>
                <a:lnTo>
                  <a:pt x="493039" y="130581"/>
                </a:lnTo>
                <a:lnTo>
                  <a:pt x="476885" y="130581"/>
                </a:lnTo>
                <a:lnTo>
                  <a:pt x="474230" y="127901"/>
                </a:lnTo>
                <a:lnTo>
                  <a:pt x="474230" y="62865"/>
                </a:lnTo>
                <a:lnTo>
                  <a:pt x="496277" y="62865"/>
                </a:lnTo>
                <a:lnTo>
                  <a:pt x="496277" y="42443"/>
                </a:lnTo>
                <a:close/>
              </a:path>
              <a:path w="821054" h="156845" extrusionOk="0">
                <a:moveTo>
                  <a:pt x="615950" y="42443"/>
                </a:moveTo>
                <a:lnTo>
                  <a:pt x="585203" y="42443"/>
                </a:lnTo>
                <a:lnTo>
                  <a:pt x="585203" y="100482"/>
                </a:lnTo>
                <a:lnTo>
                  <a:pt x="583844" y="114960"/>
                </a:lnTo>
                <a:lnTo>
                  <a:pt x="579602" y="124802"/>
                </a:lnTo>
                <a:lnTo>
                  <a:pt x="572236" y="130416"/>
                </a:lnTo>
                <a:lnTo>
                  <a:pt x="561505" y="132194"/>
                </a:lnTo>
                <a:lnTo>
                  <a:pt x="552221" y="130568"/>
                </a:lnTo>
                <a:lnTo>
                  <a:pt x="546049" y="125615"/>
                </a:lnTo>
                <a:lnTo>
                  <a:pt x="542594" y="117233"/>
                </a:lnTo>
                <a:lnTo>
                  <a:pt x="541528" y="105321"/>
                </a:lnTo>
                <a:lnTo>
                  <a:pt x="541528" y="42443"/>
                </a:lnTo>
                <a:lnTo>
                  <a:pt x="511365" y="42443"/>
                </a:lnTo>
                <a:lnTo>
                  <a:pt x="511365" y="110693"/>
                </a:lnTo>
                <a:lnTo>
                  <a:pt x="513130" y="129400"/>
                </a:lnTo>
                <a:lnTo>
                  <a:pt x="519455" y="143814"/>
                </a:lnTo>
                <a:lnTo>
                  <a:pt x="531850" y="153085"/>
                </a:lnTo>
                <a:lnTo>
                  <a:pt x="551802" y="156375"/>
                </a:lnTo>
                <a:lnTo>
                  <a:pt x="561492" y="155257"/>
                </a:lnTo>
                <a:lnTo>
                  <a:pt x="570776" y="151879"/>
                </a:lnTo>
                <a:lnTo>
                  <a:pt x="579043" y="146177"/>
                </a:lnTo>
                <a:lnTo>
                  <a:pt x="585711" y="138099"/>
                </a:lnTo>
                <a:lnTo>
                  <a:pt x="586778" y="138099"/>
                </a:lnTo>
                <a:lnTo>
                  <a:pt x="586778" y="153695"/>
                </a:lnTo>
                <a:lnTo>
                  <a:pt x="615950" y="153695"/>
                </a:lnTo>
                <a:lnTo>
                  <a:pt x="615950" y="42443"/>
                </a:lnTo>
                <a:close/>
              </a:path>
              <a:path w="821054" h="156845" extrusionOk="0">
                <a:moveTo>
                  <a:pt x="699985" y="42443"/>
                </a:moveTo>
                <a:lnTo>
                  <a:pt x="677862" y="42443"/>
                </a:lnTo>
                <a:lnTo>
                  <a:pt x="677862" y="9131"/>
                </a:lnTo>
                <a:lnTo>
                  <a:pt x="647192" y="9131"/>
                </a:lnTo>
                <a:lnTo>
                  <a:pt x="647192" y="42443"/>
                </a:lnTo>
                <a:lnTo>
                  <a:pt x="628878" y="42443"/>
                </a:lnTo>
                <a:lnTo>
                  <a:pt x="628878" y="62865"/>
                </a:lnTo>
                <a:lnTo>
                  <a:pt x="647192" y="62865"/>
                </a:lnTo>
                <a:lnTo>
                  <a:pt x="647192" y="128435"/>
                </a:lnTo>
                <a:lnTo>
                  <a:pt x="650011" y="141846"/>
                </a:lnTo>
                <a:lnTo>
                  <a:pt x="657631" y="149860"/>
                </a:lnTo>
                <a:lnTo>
                  <a:pt x="668769" y="153746"/>
                </a:lnTo>
                <a:lnTo>
                  <a:pt x="682180" y="154762"/>
                </a:lnTo>
                <a:lnTo>
                  <a:pt x="695109" y="154762"/>
                </a:lnTo>
                <a:lnTo>
                  <a:pt x="699985" y="153695"/>
                </a:lnTo>
                <a:lnTo>
                  <a:pt x="699985" y="130048"/>
                </a:lnTo>
                <a:lnTo>
                  <a:pt x="696760" y="130581"/>
                </a:lnTo>
                <a:lnTo>
                  <a:pt x="680593" y="130581"/>
                </a:lnTo>
                <a:lnTo>
                  <a:pt x="677862" y="127901"/>
                </a:lnTo>
                <a:lnTo>
                  <a:pt x="677862" y="62865"/>
                </a:lnTo>
                <a:lnTo>
                  <a:pt x="699985" y="62865"/>
                </a:lnTo>
                <a:lnTo>
                  <a:pt x="699985" y="42443"/>
                </a:lnTo>
                <a:close/>
              </a:path>
              <a:path w="821054" h="156845" extrusionOk="0">
                <a:moveTo>
                  <a:pt x="820661" y="105321"/>
                </a:moveTo>
                <a:lnTo>
                  <a:pt x="809993" y="62331"/>
                </a:lnTo>
                <a:lnTo>
                  <a:pt x="789990" y="44450"/>
                </a:lnTo>
                <a:lnTo>
                  <a:pt x="789990" y="85979"/>
                </a:lnTo>
                <a:lnTo>
                  <a:pt x="739851" y="85979"/>
                </a:lnTo>
                <a:lnTo>
                  <a:pt x="741413" y="78651"/>
                </a:lnTo>
                <a:lnTo>
                  <a:pt x="745731" y="70929"/>
                </a:lnTo>
                <a:lnTo>
                  <a:pt x="753567" y="64820"/>
                </a:lnTo>
                <a:lnTo>
                  <a:pt x="765708" y="62331"/>
                </a:lnTo>
                <a:lnTo>
                  <a:pt x="775271" y="63830"/>
                </a:lnTo>
                <a:lnTo>
                  <a:pt x="782294" y="68313"/>
                </a:lnTo>
                <a:lnTo>
                  <a:pt x="787095" y="75704"/>
                </a:lnTo>
                <a:lnTo>
                  <a:pt x="789990" y="85979"/>
                </a:lnTo>
                <a:lnTo>
                  <a:pt x="789990" y="44450"/>
                </a:lnTo>
                <a:lnTo>
                  <a:pt x="766292" y="39217"/>
                </a:lnTo>
                <a:lnTo>
                  <a:pt x="743115" y="43688"/>
                </a:lnTo>
                <a:lnTo>
                  <a:pt x="725246" y="56019"/>
                </a:lnTo>
                <a:lnTo>
                  <a:pt x="713752" y="74587"/>
                </a:lnTo>
                <a:lnTo>
                  <a:pt x="709688" y="97802"/>
                </a:lnTo>
                <a:lnTo>
                  <a:pt x="713600" y="121462"/>
                </a:lnTo>
                <a:lnTo>
                  <a:pt x="724839" y="139979"/>
                </a:lnTo>
                <a:lnTo>
                  <a:pt x="742657" y="152057"/>
                </a:lnTo>
                <a:lnTo>
                  <a:pt x="766292" y="156375"/>
                </a:lnTo>
                <a:lnTo>
                  <a:pt x="783907" y="154203"/>
                </a:lnTo>
                <a:lnTo>
                  <a:pt x="798652" y="147510"/>
                </a:lnTo>
                <a:lnTo>
                  <a:pt x="810272" y="135966"/>
                </a:lnTo>
                <a:lnTo>
                  <a:pt x="811606" y="133261"/>
                </a:lnTo>
                <a:lnTo>
                  <a:pt x="818515" y="119291"/>
                </a:lnTo>
                <a:lnTo>
                  <a:pt x="791578" y="119291"/>
                </a:lnTo>
                <a:lnTo>
                  <a:pt x="788619" y="124193"/>
                </a:lnTo>
                <a:lnTo>
                  <a:pt x="783297" y="128701"/>
                </a:lnTo>
                <a:lnTo>
                  <a:pt x="776058" y="131991"/>
                </a:lnTo>
                <a:lnTo>
                  <a:pt x="767372" y="133261"/>
                </a:lnTo>
                <a:lnTo>
                  <a:pt x="756158" y="131622"/>
                </a:lnTo>
                <a:lnTo>
                  <a:pt x="747737" y="126555"/>
                </a:lnTo>
                <a:lnTo>
                  <a:pt x="742251" y="117856"/>
                </a:lnTo>
                <a:lnTo>
                  <a:pt x="739851" y="105321"/>
                </a:lnTo>
                <a:lnTo>
                  <a:pt x="820661" y="105321"/>
                </a:lnTo>
                <a:close/>
              </a:path>
            </a:pathLst>
          </a:custGeom>
          <a:solidFill>
            <a:srgbClr val="FDFDF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13"/>
          <p:cNvSpPr txBox="1">
            <a:spLocks noGrp="1"/>
          </p:cNvSpPr>
          <p:nvPr>
            <p:ph type="title"/>
          </p:nvPr>
        </p:nvSpPr>
        <p:spPr>
          <a:xfrm>
            <a:off x="637439" y="1701800"/>
            <a:ext cx="7869123" cy="677108"/>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13"/>
          <p:cNvSpPr txBox="1">
            <a:spLocks noGrp="1"/>
          </p:cNvSpPr>
          <p:nvPr>
            <p:ph type="body" idx="1"/>
          </p:nvPr>
        </p:nvSpPr>
        <p:spPr>
          <a:xfrm>
            <a:off x="434442" y="2007869"/>
            <a:ext cx="8201025" cy="553998"/>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600" b="1"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3" name="Google Shape;73;p13"/>
          <p:cNvSpPr txBox="1">
            <a:spLocks noGrp="1"/>
          </p:cNvSpPr>
          <p:nvPr>
            <p:ph type="ftr" idx="11"/>
          </p:nvPr>
        </p:nvSpPr>
        <p:spPr>
          <a:xfrm>
            <a:off x="3108960" y="6377941"/>
            <a:ext cx="2926080" cy="276999"/>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74" name="Google Shape;74;p13"/>
          <p:cNvSpPr txBox="1">
            <a:spLocks noGrp="1"/>
          </p:cNvSpPr>
          <p:nvPr>
            <p:ph type="dt" idx="10"/>
          </p:nvPr>
        </p:nvSpPr>
        <p:spPr>
          <a:xfrm>
            <a:off x="457200" y="6377941"/>
            <a:ext cx="2103120" cy="27699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75" name="Google Shape;75;p13"/>
          <p:cNvSpPr txBox="1">
            <a:spLocks noGrp="1"/>
          </p:cNvSpPr>
          <p:nvPr>
            <p:ph type="sldNum" idx="12"/>
          </p:nvPr>
        </p:nvSpPr>
        <p:spPr>
          <a:xfrm>
            <a:off x="6583680" y="6377941"/>
            <a:ext cx="2103120" cy="276999"/>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3539846223"/>
      </p:ext>
    </p:extLst>
  </p:cSld>
  <p:clrMap bg1="lt1" tx1="dk1" bg2="dk2" tx2="lt2" accent1="accent1" accent2="accent2" accent3="accent3" accent4="accent4" accent5="accent5" accent6="accent6" hlink="hlink" folHlink="folHlink"/>
  <p:sldLayoutIdLst>
    <p:sldLayoutId id="2147484501" r:id="rId1"/>
    <p:sldLayoutId id="2147484503" r:id="rId2"/>
    <p:sldLayoutId id="2147484504" r:id="rId3"/>
    <p:sldLayoutId id="2147484505" r:id="rId4"/>
    <p:sldLayoutId id="214748450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alpha val="2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76200" y="6154093"/>
            <a:ext cx="9296400" cy="711259"/>
            <a:chOff x="-76200" y="6324556"/>
            <a:chExt cx="9296400" cy="533444"/>
          </a:xfrm>
        </p:grpSpPr>
        <p:sp>
          <p:nvSpPr>
            <p:cNvPr id="8" name="Rectangle 7"/>
            <p:cNvSpPr/>
            <p:nvPr/>
          </p:nvSpPr>
          <p:spPr>
            <a:xfrm>
              <a:off x="0" y="6324556"/>
              <a:ext cx="9144000" cy="533444"/>
            </a:xfrm>
            <a:prstGeom prst="rect">
              <a:avLst/>
            </a:prstGeom>
            <a:solidFill>
              <a:srgbClr val="003062"/>
            </a:solidFill>
            <a:ln>
              <a:solidFill>
                <a:srgbClr val="003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cxnSp>
          <p:nvCxnSpPr>
            <p:cNvPr id="10" name="Straight Connector 9"/>
            <p:cNvCxnSpPr/>
            <p:nvPr/>
          </p:nvCxnSpPr>
          <p:spPr>
            <a:xfrm>
              <a:off x="-76200" y="6324556"/>
              <a:ext cx="9296400" cy="0"/>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2" y="6346085"/>
            <a:ext cx="1822596" cy="3634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57CAFD24-EE45-40FE-945F-FCF882021A52}" type="datetimeFigureOut">
              <a:rPr lang="en-US" smtClean="0">
                <a:solidFill>
                  <a:prstClr val="black">
                    <a:tint val="75000"/>
                  </a:prstClr>
                </a:solidFill>
                <a:cs typeface="Arial"/>
                <a:sym typeface="Arial"/>
              </a:rPr>
              <a:pPr defTabSz="685800">
                <a:defRPr/>
              </a:pPr>
              <a:t>9/27/2023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2097273" y="6346084"/>
            <a:ext cx="335545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cs typeface="Arial"/>
              <a:sym typeface="Arial"/>
            </a:endParaRPr>
          </a:p>
        </p:txBody>
      </p:sp>
      <p:grpSp>
        <p:nvGrpSpPr>
          <p:cNvPr id="11" name="Group 10"/>
          <p:cNvGrpSpPr/>
          <p:nvPr/>
        </p:nvGrpSpPr>
        <p:grpSpPr>
          <a:xfrm>
            <a:off x="13" y="304813"/>
            <a:ext cx="236219" cy="609601"/>
            <a:chOff x="0" y="228599"/>
            <a:chExt cx="236219" cy="457201"/>
          </a:xfrm>
          <a:effectLst>
            <a:outerShdw blurRad="50800" dist="38100" dir="2700000" algn="tl" rotWithShape="0">
              <a:prstClr val="black">
                <a:alpha val="40000"/>
              </a:prstClr>
            </a:outerShdw>
          </a:effectLst>
        </p:grpSpPr>
        <p:sp>
          <p:nvSpPr>
            <p:cNvPr id="12" name="Rectangle 11"/>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3" name="Isosceles Triangle 12"/>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9" name="Picture 8"/>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5916818" y="6228793"/>
            <a:ext cx="3087697" cy="567275"/>
          </a:xfrm>
          <a:prstGeom prst="rect">
            <a:avLst/>
          </a:prstGeom>
        </p:spPr>
      </p:pic>
    </p:spTree>
    <p:extLst>
      <p:ext uri="{BB962C8B-B14F-4D97-AF65-F5344CB8AC3E}">
        <p14:creationId xmlns:p14="http://schemas.microsoft.com/office/powerpoint/2010/main" val="585663021"/>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b="1" kern="1200">
          <a:solidFill>
            <a:schemeClr val="tx1"/>
          </a:solidFill>
          <a:latin typeface="Arial"/>
          <a:ea typeface="+mj-ea"/>
          <a:cs typeface="Arial"/>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alpha val="2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76200" y="6154093"/>
            <a:ext cx="9296400" cy="711259"/>
            <a:chOff x="-76200" y="6324556"/>
            <a:chExt cx="9296400" cy="533444"/>
          </a:xfrm>
        </p:grpSpPr>
        <p:sp>
          <p:nvSpPr>
            <p:cNvPr id="8" name="Rectangle 7"/>
            <p:cNvSpPr/>
            <p:nvPr/>
          </p:nvSpPr>
          <p:spPr>
            <a:xfrm>
              <a:off x="0" y="6324556"/>
              <a:ext cx="9144000" cy="533444"/>
            </a:xfrm>
            <a:prstGeom prst="rect">
              <a:avLst/>
            </a:prstGeom>
            <a:solidFill>
              <a:srgbClr val="003062"/>
            </a:solidFill>
            <a:ln>
              <a:solidFill>
                <a:srgbClr val="003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p:cNvCxnSpPr/>
            <p:nvPr/>
          </p:nvCxnSpPr>
          <p:spPr>
            <a:xfrm>
              <a:off x="-76200" y="6324556"/>
              <a:ext cx="9296400" cy="0"/>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2" y="6346084"/>
            <a:ext cx="1822596" cy="3634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FD24-EE45-40FE-945F-FCF882021A52}" type="datetimeFigureOut">
              <a:rPr lang="en-US" smtClean="0"/>
              <a:pPr/>
              <a:t>9/27/2023</a:t>
            </a:fld>
            <a:endParaRPr lang="en-US"/>
          </a:p>
        </p:txBody>
      </p:sp>
      <p:sp>
        <p:nvSpPr>
          <p:cNvPr id="5" name="Footer Placeholder 4"/>
          <p:cNvSpPr>
            <a:spLocks noGrp="1"/>
          </p:cNvSpPr>
          <p:nvPr>
            <p:ph type="ftr" sz="quarter" idx="3"/>
          </p:nvPr>
        </p:nvSpPr>
        <p:spPr>
          <a:xfrm>
            <a:off x="2097271" y="6346084"/>
            <a:ext cx="335545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grpSp>
        <p:nvGrpSpPr>
          <p:cNvPr id="11" name="Group 10"/>
          <p:cNvGrpSpPr/>
          <p:nvPr/>
        </p:nvGrpSpPr>
        <p:grpSpPr>
          <a:xfrm>
            <a:off x="13" y="304812"/>
            <a:ext cx="236219" cy="609601"/>
            <a:chOff x="0" y="228599"/>
            <a:chExt cx="236219" cy="457201"/>
          </a:xfrm>
          <a:effectLst>
            <a:outerShdw blurRad="50800" dist="38100" dir="2700000" algn="tl" rotWithShape="0">
              <a:prstClr val="black">
                <a:alpha val="40000"/>
              </a:prstClr>
            </a:outerShdw>
          </a:effectLst>
        </p:grpSpPr>
        <p:sp>
          <p:nvSpPr>
            <p:cNvPr id="12" name="Rectangle 11"/>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Isosceles Triangle 12"/>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916816" y="6228792"/>
            <a:ext cx="3087697" cy="567275"/>
          </a:xfrm>
          <a:prstGeom prst="rect">
            <a:avLst/>
          </a:prstGeom>
        </p:spPr>
      </p:pic>
    </p:spTree>
    <p:extLst>
      <p:ext uri="{BB962C8B-B14F-4D97-AF65-F5344CB8AC3E}">
        <p14:creationId xmlns:p14="http://schemas.microsoft.com/office/powerpoint/2010/main" val="1489069146"/>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b="1" kern="1200">
          <a:solidFill>
            <a:schemeClr val="tx1"/>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95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495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495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6A39C05-1374-42C2-B4C2-91F9ED440CEF}"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371804"/>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7.xml"/><Relationship Id="rId1" Type="http://schemas.openxmlformats.org/officeDocument/2006/relationships/slideLayout" Target="../slideLayouts/slideLayout22.xml"/><Relationship Id="rId4" Type="http://schemas.openxmlformats.org/officeDocument/2006/relationships/image" Target="../media/image12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9.xml"/><Relationship Id="rId1" Type="http://schemas.openxmlformats.org/officeDocument/2006/relationships/slideLayout" Target="../slideLayouts/slideLayout25.xml"/><Relationship Id="rId4" Type="http://schemas.openxmlformats.org/officeDocument/2006/relationships/image" Target="../media/image13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0.xml"/><Relationship Id="rId1" Type="http://schemas.openxmlformats.org/officeDocument/2006/relationships/slideLayout" Target="../slideLayouts/slideLayout25.xml"/><Relationship Id="rId4" Type="http://schemas.openxmlformats.org/officeDocument/2006/relationships/image" Target="../media/image13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82.xml"/><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0.xml"/><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1.xml"/><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2.xml"/><Relationship Id="rId1" Type="http://schemas.openxmlformats.org/officeDocument/2006/relationships/slideLayout" Target="../slideLayouts/slideLayout47.xml"/><Relationship Id="rId4" Type="http://schemas.openxmlformats.org/officeDocument/2006/relationships/hyperlink" Target="https://www.ihrc.fiu.edu/outreach-education/teachers/education-learning-modu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8.xml"/><Relationship Id="rId1" Type="http://schemas.openxmlformats.org/officeDocument/2006/relationships/slideLayout" Target="../slideLayouts/slideLayout10.xml"/><Relationship Id="rId5" Type="http://schemas.openxmlformats.org/officeDocument/2006/relationships/image" Target="../media/image144.png"/><Relationship Id="rId4" Type="http://schemas.openxmlformats.org/officeDocument/2006/relationships/image" Target="../media/image143.png"/></Relationships>
</file>

<file path=ppt/slides/_rels/slide1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0.xml"/><Relationship Id="rId5" Type="http://schemas.openxmlformats.org/officeDocument/2006/relationships/image" Target="../media/image149.png"/><Relationship Id="rId4" Type="http://schemas.openxmlformats.org/officeDocument/2006/relationships/image" Target="../media/image148.png"/></Relationships>
</file>

<file path=ppt/slides/_rels/slide1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hyperlink" Target="mailto:esalna@fiu.edu" TargetMode="External"/></Relationships>
</file>

<file path=ppt/slides/_rels/slide12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0.xml"/><Relationship Id="rId1" Type="http://schemas.openxmlformats.org/officeDocument/2006/relationships/slideLayout" Target="../slideLayouts/slideLayout8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55.sv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8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www.nnlm.gov/"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hyperlink" Target="http://www.nnlm.gov/training" TargetMode="External"/><Relationship Id="rId2" Type="http://schemas.openxmlformats.org/officeDocument/2006/relationships/notesSlide" Target="../notesSlides/notesSlide5.xml"/><Relationship Id="rId1" Type="http://schemas.openxmlformats.org/officeDocument/2006/relationships/slideLayout" Target="../slideLayouts/slideLayout93.xml"/><Relationship Id="rId4" Type="http://schemas.openxmlformats.org/officeDocument/2006/relationships/image" Target="../media/image34.jpe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43.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7.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94.xml"/><Relationship Id="rId4" Type="http://schemas.openxmlformats.org/officeDocument/2006/relationships/image" Target="../media/image37.jpe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38.xml"/><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image" Target="../media/image102.emf"/><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9.emf"/><Relationship Id="rId4" Type="http://schemas.openxmlformats.org/officeDocument/2006/relationships/hyperlink" Target="mailto:esalna@fiu.edu"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60.png"/><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image" Target="../media/image109.png"/><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10.xml"/><Relationship Id="rId5" Type="http://schemas.openxmlformats.org/officeDocument/2006/relationships/image" Target="../media/image110.png"/><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8.png"/><Relationship Id="rId1" Type="http://schemas.openxmlformats.org/officeDocument/2006/relationships/slideLayout" Target="../slideLayouts/slideLayout10.xml"/><Relationship Id="rId4" Type="http://schemas.openxmlformats.org/officeDocument/2006/relationships/image" Target="../media/image114.pn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7.xml"/><Relationship Id="rId1" Type="http://schemas.openxmlformats.org/officeDocument/2006/relationships/slideLayout" Target="../slideLayouts/slideLayout15.xml"/><Relationship Id="rId5" Type="http://schemas.openxmlformats.org/officeDocument/2006/relationships/image" Target="../media/image117.png"/><Relationship Id="rId4" Type="http://schemas.openxmlformats.org/officeDocument/2006/relationships/image" Target="../media/image116.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15.xml"/><Relationship Id="rId5" Type="http://schemas.openxmlformats.org/officeDocument/2006/relationships/image" Target="../media/image115.jpeg"/><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B51DC6-3EFB-482C-8C47-FDA6566B12CB}"/>
              </a:ext>
            </a:extLst>
          </p:cNvPr>
          <p:cNvSpPr>
            <a:spLocks noGrp="1"/>
          </p:cNvSpPr>
          <p:nvPr>
            <p:ph type="title"/>
          </p:nvPr>
        </p:nvSpPr>
        <p:spPr>
          <a:xfrm>
            <a:off x="628650" y="-1341120"/>
            <a:ext cx="7886700" cy="1325563"/>
          </a:xfrm>
        </p:spPr>
        <p:txBody>
          <a:bodyPr/>
          <a:lstStyle/>
          <a:p>
            <a:r>
              <a:rPr lang="en-US" dirty="0"/>
              <a:t>Informal Weather Education Outreach</a:t>
            </a:r>
          </a:p>
        </p:txBody>
      </p:sp>
      <p:pic>
        <p:nvPicPr>
          <p:cNvPr id="9" name="Picture 8" descr="NNLm Virtual Disaster Preparedness Forum flyer with people at desks.">
            <a:extLst>
              <a:ext uri="{FF2B5EF4-FFF2-40B4-BE49-F238E27FC236}">
                <a16:creationId xmlns:a16="http://schemas.microsoft.com/office/drawing/2014/main" id="{5579FA1B-A423-F96D-795F-D5B358D6EDD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5315" y="1167067"/>
            <a:ext cx="9013370" cy="4730558"/>
          </a:xfrm>
          <a:prstGeom prst="rect">
            <a:avLst/>
          </a:prstGeom>
        </p:spPr>
      </p:pic>
      <p:sp>
        <p:nvSpPr>
          <p:cNvPr id="2" name="TextBox 1">
            <a:extLst>
              <a:ext uri="{FF2B5EF4-FFF2-40B4-BE49-F238E27FC236}">
                <a16:creationId xmlns:a16="http://schemas.microsoft.com/office/drawing/2014/main" id="{61C32BA5-9F0A-FEA5-8896-66BF7A8C961F}"/>
              </a:ext>
              <a:ext uri="{C183D7F6-B498-43B3-948B-1728B52AA6E4}">
                <adec:decorative xmlns:adec="http://schemas.microsoft.com/office/drawing/2017/decorative" val="1"/>
              </a:ext>
            </a:extLst>
          </p:cNvPr>
          <p:cNvSpPr txBox="1"/>
          <p:nvPr/>
        </p:nvSpPr>
        <p:spPr>
          <a:xfrm>
            <a:off x="63324" y="6066448"/>
            <a:ext cx="2760930" cy="73455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74303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D75F-3382-A339-901D-FFAFD2DB1087}"/>
              </a:ext>
            </a:extLst>
          </p:cNvPr>
          <p:cNvSpPr>
            <a:spLocks noGrp="1"/>
          </p:cNvSpPr>
          <p:nvPr>
            <p:ph type="title"/>
          </p:nvPr>
        </p:nvSpPr>
        <p:spPr>
          <a:xfrm>
            <a:off x="448962" y="-385119"/>
            <a:ext cx="8229600" cy="232719"/>
          </a:xfrm>
        </p:spPr>
        <p:txBody>
          <a:bodyPr>
            <a:normAutofit fontScale="90000"/>
          </a:bodyPr>
          <a:lstStyle/>
          <a:p>
            <a:r>
              <a:rPr lang="en-US"/>
              <a:t>Introduction</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6" name="Shape 77" descr="Historical image of several people of all ages close together and smiling outside of a hous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762000"/>
            <a:ext cx="9144000" cy="5257800"/>
          </a:xfrm>
          <a:prstGeom prst="roundRect">
            <a:avLst>
              <a:gd name="adj" fmla="val 8594"/>
            </a:avLst>
          </a:prstGeom>
          <a:solidFill>
            <a:srgbClr val="FF0000"/>
          </a:solidFill>
          <a:ln>
            <a:noFill/>
          </a:ln>
          <a:effectLst>
            <a:reflection endPos="0" dist="5000" dir="5400000" sy="-100000" algn="bl" rotWithShape="0"/>
          </a:effectLst>
        </p:spPr>
      </p:pic>
      <p:sp>
        <p:nvSpPr>
          <p:cNvPr id="7" name="Shape 78" descr="Red arrow pointing to a young person."/>
          <p:cNvSpPr/>
          <p:nvPr/>
        </p:nvSpPr>
        <p:spPr>
          <a:xfrm rot="10800000">
            <a:off x="6172200" y="2057400"/>
            <a:ext cx="1066799" cy="332231"/>
          </a:xfrm>
          <a:prstGeom prst="rightArrow">
            <a:avLst>
              <a:gd name="adj1" fmla="val 50000"/>
              <a:gd name="adj2" fmla="val 50000"/>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 name="Shape 79"/>
          <p:cNvSpPr txBox="1">
            <a:spLocks/>
          </p:cNvSpPr>
          <p:nvPr/>
        </p:nvSpPr>
        <p:spPr>
          <a:xfrm>
            <a:off x="7238999" y="1938498"/>
            <a:ext cx="2125578" cy="570034"/>
          </a:xfrm>
          <a:prstGeom prst="rect">
            <a:avLst/>
          </a:prstGeom>
          <a:noFill/>
          <a:ln>
            <a:noFill/>
          </a:ln>
          <a:effectLst>
            <a:outerShdw sx="1000" sy="1000" algn="ctr" rotWithShape="0">
              <a:srgbClr val="000000"/>
            </a:outerShdw>
          </a:effectLst>
        </p:spPr>
        <p:txBody>
          <a:bodyPr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1"/>
              </a:buClr>
              <a:buSzPct val="100000"/>
              <a:buNone/>
              <a:defRPr sz="44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ct val="25000"/>
              <a:buFontTx/>
              <a:buNone/>
              <a:tabLst/>
              <a:defRPr/>
            </a:pPr>
            <a:r>
              <a:rPr kumimoji="0" lang="en-US" sz="28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cs typeface="Arial"/>
                <a:sym typeface="Arial"/>
              </a:rPr>
              <a:t>That’s me! </a:t>
            </a:r>
          </a:p>
        </p:txBody>
      </p:sp>
    </p:spTree>
    <p:extLst>
      <p:ext uri="{BB962C8B-B14F-4D97-AF65-F5344CB8AC3E}">
        <p14:creationId xmlns:p14="http://schemas.microsoft.com/office/powerpoint/2010/main" val="5146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838200"/>
          </a:xfrm>
        </p:spPr>
        <p:txBody>
          <a:bodyPr/>
          <a:lstStyle/>
          <a:p>
            <a:pPr eaLnBrk="1" hangingPunct="1"/>
            <a:r>
              <a:rPr lang="en-US" altLang="en-US" b="1">
                <a:solidFill>
                  <a:schemeClr val="bg1"/>
                </a:solidFill>
                <a:effectLst>
                  <a:outerShdw blurRad="38100" dist="38100" dir="2700000" algn="tl">
                    <a:srgbClr val="000000">
                      <a:alpha val="43137"/>
                    </a:srgbClr>
                  </a:outerShdw>
                </a:effectLst>
                <a:latin typeface="Eurostile Bold" pitchFamily="34" charset="0"/>
              </a:rPr>
              <a:t>Hurricane Shutters</a:t>
            </a:r>
          </a:p>
        </p:txBody>
      </p:sp>
      <p:sp>
        <p:nvSpPr>
          <p:cNvPr id="5" name="Rectangle 3"/>
          <p:cNvSpPr txBox="1">
            <a:spLocks noChangeArrowheads="1"/>
          </p:cNvSpPr>
          <p:nvPr/>
        </p:nvSpPr>
        <p:spPr>
          <a:xfrm>
            <a:off x="1214120" y="843280"/>
            <a:ext cx="6715760" cy="61976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
                <a:srgbClr val="FFFF00"/>
              </a:buClr>
              <a:buSzTx/>
              <a:buFont typeface="Monotype Sorts" pitchFamily="2" charset="2"/>
              <a:buNone/>
              <a:tabLst/>
              <a:defRPr/>
            </a:pPr>
            <a:r>
              <a:rPr kumimoji="0" lang="en-US" altLang="en-US" sz="1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What is stronger, plywood or metal?</a:t>
            </a:r>
          </a:p>
          <a:p>
            <a:pPr marL="342900" marR="0" lvl="0" indent="-342900" algn="l" defTabSz="914400" rtl="0" eaLnBrk="1" fontAlgn="auto" latinLnBrk="0" hangingPunct="1">
              <a:lnSpc>
                <a:spcPct val="100000"/>
              </a:lnSpc>
              <a:spcBef>
                <a:spcPct val="20000"/>
              </a:spcBef>
              <a:spcAft>
                <a:spcPts val="0"/>
              </a:spcAft>
              <a:buClr>
                <a:srgbClr val="FFFF00"/>
              </a:buClr>
              <a:buSzTx/>
              <a:buFont typeface="Monotype Sorts" pitchFamily="2" charset="2"/>
              <a:buNone/>
              <a:tabLst/>
              <a:defRPr/>
            </a:pPr>
            <a:r>
              <a:rPr kumimoji="0" lang="en-US" altLang="en-US" sz="2400" b="0" i="0" u="none" strike="noStrike" kern="1200" cap="none" spc="0" normalizeH="0" baseline="0" noProof="0">
                <a:ln>
                  <a:noFill/>
                </a:ln>
                <a:solidFill>
                  <a:prstClr val="black"/>
                </a:solidFill>
                <a:effectLst/>
                <a:uLnTx/>
                <a:uFillTx/>
                <a:latin typeface="Calibri"/>
                <a:ea typeface="+mn-ea"/>
                <a:cs typeface="+mn-cs"/>
              </a:rPr>
              <a:t> </a:t>
            </a:r>
          </a:p>
          <a:p>
            <a:pPr marL="342900" marR="0" lvl="0" indent="-342900" algn="ctr" defTabSz="914400" rtl="0" eaLnBrk="1" fontAlgn="auto" latinLnBrk="0" hangingPunct="1">
              <a:lnSpc>
                <a:spcPct val="100000"/>
              </a:lnSpc>
              <a:spcBef>
                <a:spcPct val="20000"/>
              </a:spcBef>
              <a:spcAft>
                <a:spcPts val="0"/>
              </a:spcAft>
              <a:buClr>
                <a:srgbClr val="FFFF00"/>
              </a:buClr>
              <a:buSzTx/>
              <a:buFont typeface="Monotype Sorts" pitchFamily="2" charset="2"/>
              <a:buNone/>
              <a:tabLst/>
              <a:defRPr/>
            </a:pPr>
            <a:r>
              <a:rPr kumimoji="0" lang="en-US" altLang="en-US" sz="1400" b="0" i="0" u="none" strike="noStrike" kern="1200" cap="none" spc="0" normalizeH="0" baseline="0" noProof="0">
                <a:ln>
                  <a:noFill/>
                </a:ln>
                <a:solidFill>
                  <a:prstClr val="black"/>
                </a:solidFill>
                <a:effectLst/>
                <a:uLnTx/>
                <a:uFillTx/>
                <a:latin typeface="Calibri"/>
                <a:ea typeface="+mn-ea"/>
                <a:cs typeface="+mn-cs"/>
              </a:rPr>
              <a:t> </a:t>
            </a:r>
          </a:p>
          <a:p>
            <a:pPr marL="342900" marR="0" lvl="0" indent="-342900" algn="ctr" defTabSz="914400" rtl="0" eaLnBrk="1" fontAlgn="auto" latinLnBrk="0" hangingPunct="1">
              <a:lnSpc>
                <a:spcPct val="100000"/>
              </a:lnSpc>
              <a:spcBef>
                <a:spcPct val="20000"/>
              </a:spcBef>
              <a:spcAft>
                <a:spcPts val="0"/>
              </a:spcAft>
              <a:buClr>
                <a:srgbClr val="FFFF00"/>
              </a:buClr>
              <a:buSzTx/>
              <a:buFont typeface="Monotype Sorts" pitchFamily="2" charset="2"/>
              <a:buNone/>
              <a:tabLst/>
              <a:defRPr/>
            </a:pPr>
            <a:endParaRPr kumimoji="0" lang="en-US" altLang="en-US" sz="1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2" descr="Image of plywood with clips on all four corne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8480" y="1472501"/>
            <a:ext cx="4013200" cy="450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 of folded metal."/>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9000" y="1472501"/>
            <a:ext cx="4257040" cy="4500309"/>
          </a:xfrm>
          <a:prstGeom prst="rect">
            <a:avLst/>
          </a:prstGeom>
        </p:spPr>
      </p:pic>
    </p:spTree>
    <p:extLst>
      <p:ext uri="{BB962C8B-B14F-4D97-AF65-F5344CB8AC3E}">
        <p14:creationId xmlns:p14="http://schemas.microsoft.com/office/powerpoint/2010/main" val="371141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76200"/>
            <a:ext cx="8229600" cy="838200"/>
          </a:xfrm>
        </p:spPr>
        <p:txBody>
          <a:bodyPr/>
          <a:lstStyle/>
          <a:p>
            <a:pPr eaLnBrk="1" hangingPunct="1"/>
            <a:r>
              <a:rPr lang="en-US" altLang="en-US" b="1">
                <a:solidFill>
                  <a:schemeClr val="bg1"/>
                </a:solidFill>
                <a:effectLst>
                  <a:outerShdw blurRad="38100" dist="38100" dir="2700000" algn="tl">
                    <a:srgbClr val="000000">
                      <a:alpha val="43137"/>
                    </a:srgbClr>
                  </a:outerShdw>
                </a:effectLst>
                <a:latin typeface="Eurostile Bold" pitchFamily="34" charset="0"/>
              </a:rPr>
              <a:t>Tape Does Nothing!</a:t>
            </a:r>
          </a:p>
        </p:txBody>
      </p:sp>
      <p:pic>
        <p:nvPicPr>
          <p:cNvPr id="6" name="Picture 2" descr="Image of four windows on a building taped up in patter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8552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20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762000" y="152400"/>
            <a:ext cx="7713040" cy="1086850"/>
          </a:xfrm>
        </p:spPr>
        <p:txBody>
          <a:bodyPr>
            <a:noAutofit/>
          </a:bodyPr>
          <a:lstStyle/>
          <a:p>
            <a:r>
              <a:rPr lang="en-US" sz="3600">
                <a:solidFill>
                  <a:schemeClr val="bg1"/>
                </a:solidFill>
                <a:effectLst>
                  <a:outerShdw blurRad="38100" dist="38100" dir="2700000" algn="tl">
                    <a:srgbClr val="000000">
                      <a:alpha val="43137"/>
                    </a:srgbClr>
                  </a:outerShdw>
                </a:effectLst>
              </a:rPr>
              <a:t>Close all doors inside your home during a hurricane.</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6" descr="Graphic of a home in blue with inside doors make in r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1653"/>
            <a:ext cx="9144000" cy="4709160"/>
          </a:xfrm>
          <a:prstGeom prst="rect">
            <a:avLst/>
          </a:prstGeom>
        </p:spPr>
      </p:pic>
      <p:pic>
        <p:nvPicPr>
          <p:cNvPr id="8" name="Picture 7" descr="Logo for the Insurance Institute for Business &amp; Home Safety."/>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8" y="5239815"/>
            <a:ext cx="1806289" cy="860998"/>
          </a:xfrm>
          <a:prstGeom prst="rect">
            <a:avLst/>
          </a:prstGeom>
        </p:spPr>
      </p:pic>
    </p:spTree>
    <p:extLst>
      <p:ext uri="{BB962C8B-B14F-4D97-AF65-F5344CB8AC3E}">
        <p14:creationId xmlns:p14="http://schemas.microsoft.com/office/powerpoint/2010/main" val="22456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762000" y="152400"/>
            <a:ext cx="7713040" cy="1086850"/>
          </a:xfrm>
        </p:spPr>
        <p:txBody>
          <a:bodyPr>
            <a:noAutofit/>
          </a:bodyPr>
          <a:lstStyle/>
          <a:p>
            <a:r>
              <a:rPr lang="en-US" sz="3600">
                <a:solidFill>
                  <a:schemeClr val="bg1"/>
                </a:solidFill>
                <a:effectLst>
                  <a:outerShdw blurRad="38100" dist="38100" dir="2700000" algn="tl">
                    <a:srgbClr val="000000">
                      <a:alpha val="43137"/>
                    </a:srgbClr>
                  </a:outerShdw>
                </a:effectLst>
              </a:rPr>
              <a:t>Identify Your Safe Room</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6" descr="Image of a circle with &quot;safe room&quot; written on it.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07530"/>
            <a:ext cx="9144000" cy="4709160"/>
          </a:xfrm>
          <a:prstGeom prst="rect">
            <a:avLst/>
          </a:prstGeom>
        </p:spPr>
      </p:pic>
      <p:pic>
        <p:nvPicPr>
          <p:cNvPr id="8" name="Picture 7" descr="Logo for Insurance Institute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8" y="5239815"/>
            <a:ext cx="1806289" cy="860998"/>
          </a:xfrm>
          <a:prstGeom prst="rect">
            <a:avLst/>
          </a:prstGeom>
        </p:spPr>
      </p:pic>
      <p:sp>
        <p:nvSpPr>
          <p:cNvPr id="11" name="Oval 10"/>
          <p:cNvSpPr/>
          <p:nvPr/>
        </p:nvSpPr>
        <p:spPr>
          <a:xfrm>
            <a:off x="4215063" y="1813470"/>
            <a:ext cx="2895600" cy="1143000"/>
          </a:xfrm>
          <a:prstGeom prst="ellipse">
            <a:avLst/>
          </a:prstGeom>
          <a:solidFill>
            <a:srgbClr val="0000FF">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Safe Room</a:t>
            </a:r>
          </a:p>
        </p:txBody>
      </p:sp>
    </p:spTree>
    <p:extLst>
      <p:ext uri="{BB962C8B-B14F-4D97-AF65-F5344CB8AC3E}">
        <p14:creationId xmlns:p14="http://schemas.microsoft.com/office/powerpoint/2010/main" val="203548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DA8B-A6AE-B6CF-67B7-9F372336D393}"/>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a:t>Wind Mitigation Inspection</a:t>
            </a:r>
          </a:p>
        </p:txBody>
      </p:sp>
      <p:pic>
        <p:nvPicPr>
          <p:cNvPr id="4" name="Picture 3" descr="Image of a house divided into aspects of wind mitigation inspection including age of roof covering, roof deck attachment, secondary water resistance, protected openings, roof to wall connection, and roof geometr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79"/>
            <a:ext cx="9144000" cy="6160973"/>
          </a:xfrm>
          <a:prstGeom prst="rect">
            <a:avLst/>
          </a:prstGeom>
        </p:spPr>
      </p:pic>
    </p:spTree>
    <p:extLst>
      <p:ext uri="{BB962C8B-B14F-4D97-AF65-F5344CB8AC3E}">
        <p14:creationId xmlns:p14="http://schemas.microsoft.com/office/powerpoint/2010/main" val="362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51DA-8504-F319-DA52-707D4AFFD783}"/>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a:t>My Safe Home</a:t>
            </a:r>
          </a:p>
        </p:txBody>
      </p:sp>
      <p:pic>
        <p:nvPicPr>
          <p:cNvPr id="3" name="Picture 2" descr="Graphic of a tree above a house with windows and the words: My Safe FL Home, Stronger Homes, Safer Florida.">
            <a:extLst>
              <a:ext uri="{FF2B5EF4-FFF2-40B4-BE49-F238E27FC236}">
                <a16:creationId xmlns:a16="http://schemas.microsoft.com/office/drawing/2014/main" id="{9EC105D0-A523-62C0-8D45-1D85EB3469E2}"/>
              </a:ext>
            </a:extLst>
          </p:cNvPr>
          <p:cNvPicPr>
            <a:picLocks noChangeAspect="1"/>
          </p:cNvPicPr>
          <p:nvPr/>
        </p:nvPicPr>
        <p:blipFill>
          <a:blip r:embed="rId3"/>
          <a:stretch>
            <a:fillRect/>
          </a:stretch>
        </p:blipFill>
        <p:spPr>
          <a:xfrm>
            <a:off x="7681" y="457200"/>
            <a:ext cx="9128636" cy="5105400"/>
          </a:xfrm>
          <a:prstGeom prst="rect">
            <a:avLst/>
          </a:prstGeom>
        </p:spPr>
      </p:pic>
    </p:spTree>
    <p:extLst>
      <p:ext uri="{BB962C8B-B14F-4D97-AF65-F5344CB8AC3E}">
        <p14:creationId xmlns:p14="http://schemas.microsoft.com/office/powerpoint/2010/main" val="99363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71000-6CBB-DBBE-7FDE-F0D770C8591E}"/>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a:t>Fortified Roof</a:t>
            </a:r>
          </a:p>
        </p:txBody>
      </p:sp>
      <p:pic>
        <p:nvPicPr>
          <p:cNvPr id="2" name="Picture 1" descr="Red outline around green and white logo for Fortified Roo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609600"/>
            <a:ext cx="7492670" cy="3559019"/>
          </a:xfrm>
          <a:prstGeom prst="rect">
            <a:avLst/>
          </a:prstGeom>
        </p:spPr>
      </p:pic>
      <p:sp>
        <p:nvSpPr>
          <p:cNvPr id="7" name="Title 1"/>
          <p:cNvSpPr txBox="1">
            <a:spLocks/>
          </p:cNvSpPr>
          <p:nvPr/>
        </p:nvSpPr>
        <p:spPr>
          <a:xfrm>
            <a:off x="393535" y="4526173"/>
            <a:ext cx="8229600" cy="656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00CC"/>
                </a:solidFill>
                <a:effectLst/>
                <a:uLnTx/>
                <a:uFillTx/>
                <a:latin typeface="Arial"/>
                <a:ea typeface="+mj-ea"/>
                <a:cs typeface="Arial"/>
              </a:rPr>
              <a:t>https://fortifiedhome.org/</a:t>
            </a:r>
          </a:p>
        </p:txBody>
      </p:sp>
    </p:spTree>
    <p:extLst>
      <p:ext uri="{BB962C8B-B14F-4D97-AF65-F5344CB8AC3E}">
        <p14:creationId xmlns:p14="http://schemas.microsoft.com/office/powerpoint/2010/main" val="304687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8C40-A968-0345-FC4F-63E5DC0CB183}"/>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a:solidFill>
                  <a:prstClr val="white"/>
                </a:solidFill>
                <a:effectLst>
                  <a:outerShdw blurRad="38100" dist="38100" dir="2700000" algn="tl">
                    <a:srgbClr val="000000">
                      <a:alpha val="43137"/>
                    </a:srgbClr>
                  </a:outerShdw>
                </a:effectLst>
                <a:latin typeface="Century Gothic" panose="020B0502020202020204"/>
              </a:rPr>
              <a:t>NOW IS THE TIME TO REVIEW HURRICANE PLANS</a:t>
            </a:r>
            <a:endParaRPr lang="en-US"/>
          </a:p>
        </p:txBody>
      </p:sp>
      <p:sp>
        <p:nvSpPr>
          <p:cNvPr id="8" name="Title 1"/>
          <p:cNvSpPr txBox="1">
            <a:spLocks/>
          </p:cNvSpPr>
          <p:nvPr/>
        </p:nvSpPr>
        <p:spPr>
          <a:xfrm>
            <a:off x="850491" y="152400"/>
            <a:ext cx="7443018" cy="5257800"/>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a:solidFill>
                  <a:prstClr val="white"/>
                </a:solidFill>
                <a:effectLst>
                  <a:outerShdw blurRad="38100" dist="38100" dir="2700000" algn="tl">
                    <a:srgbClr val="000000">
                      <a:alpha val="43137"/>
                    </a:srgbClr>
                  </a:outerShdw>
                </a:effectLst>
                <a:latin typeface="Century Gothic" panose="020B0502020202020204"/>
              </a:rPr>
              <a:t>NOW IS THE TIME TO REVIEW HURRICANE PLANS: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FAMILY</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4400" b="1" noProof="0">
                <a:solidFill>
                  <a:prstClr val="white"/>
                </a:solidFill>
                <a:effectLst>
                  <a:outerShdw blurRad="38100" dist="38100" dir="2700000" algn="tl">
                    <a:srgbClr val="000000">
                      <a:alpha val="43137"/>
                    </a:srgbClr>
                  </a:outerShdw>
                </a:effectLst>
                <a:latin typeface="Century Gothic" panose="020B0502020202020204"/>
              </a:rPr>
              <a:t>HOME </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400" b="1" i="0" u="none" strike="noStrike" kern="1200" cap="all" spc="0" normalizeH="0" baseline="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BUSINESS (LIBRARIES)</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4400" b="1">
                <a:solidFill>
                  <a:srgbClr val="FFFF00"/>
                </a:solidFill>
                <a:effectLst>
                  <a:outerShdw blurRad="38100" dist="38100" dir="2700000" algn="tl">
                    <a:srgbClr val="000000">
                      <a:alpha val="43137"/>
                    </a:srgbClr>
                  </a:outerShdw>
                </a:effectLst>
                <a:latin typeface="Century Gothic" panose="020B0502020202020204"/>
              </a:rPr>
              <a:t>Seniors </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400" b="1" i="0" u="none" strike="noStrike" kern="1200" cap="all" spc="0" normalizeH="0" baseline="0">
                <a:ln w="3175" cmpd="sng">
                  <a:noFill/>
                </a:ln>
                <a:solidFill>
                  <a:srgbClr val="FFFF00"/>
                </a:solidFill>
                <a:effectLst>
                  <a:outerShdw blurRad="38100" dist="38100" dir="2700000" algn="tl">
                    <a:srgbClr val="000000">
                      <a:alpha val="43137"/>
                    </a:srgbClr>
                  </a:outerShdw>
                </a:effectLst>
                <a:uLnTx/>
                <a:uFillTx/>
                <a:latin typeface="Century Gothic" panose="020B0502020202020204"/>
                <a:ea typeface="+mj-ea"/>
                <a:cs typeface="+mj-cs"/>
              </a:rPr>
              <a:t>Special Needs</a:t>
            </a:r>
          </a:p>
          <a:p>
            <a:pPr marR="0" lvl="0" algn="l" defTabSz="457200" rtl="0" eaLnBrk="1" fontAlgn="auto" latinLnBrk="0" hangingPunct="1">
              <a:lnSpc>
                <a:spcPct val="100000"/>
              </a:lnSpc>
              <a:spcBef>
                <a:spcPct val="0"/>
              </a:spcBef>
              <a:spcAft>
                <a:spcPts val="0"/>
              </a:spcAft>
              <a:buClrTx/>
              <a:buSzTx/>
              <a:tabLst/>
              <a:defRPr/>
            </a:pPr>
            <a:endParaRPr kumimoji="0" lang="en-US" sz="4400" b="1" i="0" u="none" strike="noStrike" kern="1200" cap="all" spc="0" normalizeH="0" baseline="0" noProof="0">
              <a:ln w="3175" cmpd="sng">
                <a:noFill/>
              </a:ln>
              <a:solidFill>
                <a:srgbClr val="FFFF00"/>
              </a:solidFill>
              <a:effectLst>
                <a:outerShdw blurRad="38100" dist="38100" dir="2700000" algn="tl">
                  <a:srgbClr val="000000">
                    <a:alpha val="43137"/>
                  </a:srgbClr>
                </a:outerShdw>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237287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a:bodyPr>
          <a:lstStyle/>
          <a:p>
            <a:pPr eaLnBrk="1" hangingPunct="1"/>
            <a:r>
              <a:rPr lang="en-US" altLang="en-US" sz="5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Cancers of Preparedness:</a:t>
            </a:r>
          </a:p>
        </p:txBody>
      </p:sp>
      <p:sp>
        <p:nvSpPr>
          <p:cNvPr id="80899" name="Rectangle 3"/>
          <p:cNvSpPr>
            <a:spLocks noGrp="1" noChangeArrowheads="1"/>
          </p:cNvSpPr>
          <p:nvPr>
            <p:ph type="body" idx="1"/>
          </p:nvPr>
        </p:nvSpPr>
        <p:spPr>
          <a:xfrm>
            <a:off x="1143000" y="1600200"/>
            <a:ext cx="6400800" cy="3467100"/>
          </a:xfrm>
        </p:spPr>
        <p:txBody>
          <a:bodyPr>
            <a:normAutofit fontScale="40000" lnSpcReduction="20000"/>
          </a:bodyPr>
          <a:lstStyle/>
          <a:p>
            <a:pPr eaLnBrk="1" hangingPunct="1">
              <a:lnSpc>
                <a:spcPct val="90000"/>
              </a:lnSpc>
              <a:buClr>
                <a:schemeClr val="bg1"/>
              </a:buClr>
            </a:pPr>
            <a:r>
              <a:rPr lang="en-US" altLang="en-US" sz="9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Complacency</a:t>
            </a:r>
          </a:p>
          <a:p>
            <a:pPr eaLnBrk="1" hangingPunct="1">
              <a:lnSpc>
                <a:spcPct val="90000"/>
              </a:lnSpc>
              <a:buClr>
                <a:schemeClr val="bg1"/>
              </a:buClr>
            </a:pPr>
            <a:r>
              <a:rPr lang="en-US" altLang="en-US" sz="9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Apathy</a:t>
            </a:r>
          </a:p>
          <a:p>
            <a:pPr eaLnBrk="1" hangingPunct="1">
              <a:lnSpc>
                <a:spcPct val="90000"/>
              </a:lnSpc>
              <a:buClr>
                <a:schemeClr val="bg1"/>
              </a:buClr>
            </a:pPr>
            <a:r>
              <a:rPr lang="en-US" altLang="en-US" sz="9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Amnesia</a:t>
            </a:r>
          </a:p>
          <a:p>
            <a:pPr eaLnBrk="1" hangingPunct="1">
              <a:lnSpc>
                <a:spcPct val="90000"/>
              </a:lnSpc>
              <a:buClr>
                <a:schemeClr val="bg1"/>
              </a:buClr>
            </a:pPr>
            <a:r>
              <a:rPr lang="en-US" altLang="en-US" sz="9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Economy – Finances</a:t>
            </a:r>
          </a:p>
          <a:p>
            <a:pPr eaLnBrk="1" hangingPunct="1">
              <a:lnSpc>
                <a:spcPct val="90000"/>
              </a:lnSpc>
              <a:buClr>
                <a:schemeClr val="bg1"/>
              </a:buClr>
            </a:pPr>
            <a:r>
              <a:rPr lang="en-US" altLang="en-US" sz="9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Many Years Since Landfall</a:t>
            </a:r>
          </a:p>
          <a:p>
            <a:pPr eaLnBrk="1" hangingPunct="1">
              <a:lnSpc>
                <a:spcPct val="90000"/>
              </a:lnSpc>
              <a:buClr>
                <a:schemeClr val="bg1"/>
              </a:buClr>
            </a:pPr>
            <a:r>
              <a:rPr lang="en-US" altLang="en-US" sz="9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Prior Experience</a:t>
            </a:r>
            <a:r>
              <a:rPr lang="en-US" altLang="en-US" sz="9000">
                <a:latin typeface="Arial" panose="020B0604020202020204" pitchFamily="34" charset="0"/>
                <a:cs typeface="Arial" panose="020B0604020202020204" pitchFamily="34" charset="0"/>
              </a:rPr>
              <a:t> </a:t>
            </a:r>
          </a:p>
          <a:p>
            <a:pPr algn="ctr" eaLnBrk="1" hangingPunct="1">
              <a:lnSpc>
                <a:spcPct val="90000"/>
              </a:lnSpc>
              <a:buClr>
                <a:srgbClr val="FFFF00"/>
              </a:buClr>
              <a:buFont typeface="Monotype Sorts" pitchFamily="2" charset="2"/>
              <a:buNone/>
            </a:pPr>
            <a:endParaRPr lang="en-US" altLang="en-US"/>
          </a:p>
        </p:txBody>
      </p:sp>
    </p:spTree>
    <p:extLst>
      <p:ext uri="{BB962C8B-B14F-4D97-AF65-F5344CB8AC3E}">
        <p14:creationId xmlns:p14="http://schemas.microsoft.com/office/powerpoint/2010/main" val="114290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0"/>
          <p:cNvSpPr txBox="1">
            <a:spLocks noGrp="1"/>
          </p:cNvSpPr>
          <p:nvPr>
            <p:ph type="title" idx="4294967295"/>
          </p:nvPr>
        </p:nvSpPr>
        <p:spPr>
          <a:xfrm>
            <a:off x="1371600" y="1295400"/>
            <a:ext cx="7132200" cy="2743813"/>
          </a:xfrm>
          <a:prstGeom prst="rect">
            <a:avLst/>
          </a:prstGeom>
          <a:noFill/>
          <a:ln>
            <a:noFill/>
            <a:prstDash/>
          </a:ln>
          <a:effectLst/>
        </p:spPr>
        <p:txBody>
          <a:bodyPr rot="0" spcFirstLastPara="1" vertOverflow="overflow" horzOverflow="overflow" vert="horz" wrap="square" lIns="0" tIns="142225" rIns="0" bIns="0" numCol="1" spcCol="0" rtlCol="0" fromWordArt="0" anchor="t" anchorCtr="0" forceAA="0" compatLnSpc="1">
            <a:prstTxWarp prst="textNoShape">
              <a:avLst/>
            </a:prstTxWarp>
            <a:spAutoFit/>
          </a:bodyPr>
          <a:lstStyle/>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FFFFFF"/>
                </a:solidFill>
                <a:effectLst/>
                <a:uLnTx/>
                <a:uFillTx/>
                <a:latin typeface="Arial"/>
                <a:ea typeface="Arial"/>
                <a:cs typeface="Arial"/>
                <a:sym typeface="Arial"/>
              </a:rPr>
              <a:t>Do you know how and when  your hurricane  plan activates at your library?</a:t>
            </a:r>
            <a:endParaRPr kumimoji="0" lang="en-US" sz="4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4158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0E8F-3CB7-17F2-0EFC-0E1B32BCD6D0}"/>
              </a:ext>
            </a:extLst>
          </p:cNvPr>
          <p:cNvSpPr>
            <a:spLocks noGrp="1"/>
          </p:cNvSpPr>
          <p:nvPr>
            <p:ph type="title"/>
          </p:nvPr>
        </p:nvSpPr>
        <p:spPr>
          <a:xfrm>
            <a:off x="478536" y="-1038502"/>
            <a:ext cx="8229600" cy="886102"/>
          </a:xfrm>
        </p:spPr>
        <p:txBody>
          <a:bodyPr/>
          <a:lstStyle/>
          <a:p>
            <a:r>
              <a:rPr lang="en-US"/>
              <a:t>Extreme Events Institute</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5" name="Picture 2" descr="Image of a large lightening strike from the sky down to a 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0461"/>
            <a:ext cx="6096000" cy="618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7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838200"/>
          </a:xfrm>
        </p:spPr>
        <p:txBody>
          <a:bodyPr/>
          <a:lstStyle/>
          <a:p>
            <a:pPr eaLnBrk="1" hangingPunct="1"/>
            <a:r>
              <a:rPr lang="en-US" altLang="en-US" b="1">
                <a:solidFill>
                  <a:schemeClr val="bg1"/>
                </a:solidFill>
                <a:latin typeface="Eurostile Bold" pitchFamily="34" charset="0"/>
              </a:rPr>
              <a:t>5 Days to Landfall</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2" name="Picture 1" descr="Image of the page of Tropical Storm Ericka and it's path up the coast 5 days to landfall."/>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796175"/>
            <a:ext cx="6705600" cy="5364480"/>
          </a:xfrm>
          <a:prstGeom prst="rect">
            <a:avLst/>
          </a:prstGeom>
        </p:spPr>
      </p:pic>
    </p:spTree>
    <p:extLst>
      <p:ext uri="{BB962C8B-B14F-4D97-AF65-F5344CB8AC3E}">
        <p14:creationId xmlns:p14="http://schemas.microsoft.com/office/powerpoint/2010/main" val="118900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533400" y="0"/>
            <a:ext cx="8229600" cy="875145"/>
          </a:xfrm>
        </p:spPr>
        <p:txBody>
          <a:bodyPr>
            <a:normAutofit/>
          </a:bodyPr>
          <a:lstStyle/>
          <a:p>
            <a:r>
              <a:rPr lang="en-US" altLang="en-US">
                <a:solidFill>
                  <a:schemeClr val="bg1"/>
                </a:solidFill>
                <a:latin typeface="Arial" panose="020B0604020202020204" pitchFamily="34" charset="0"/>
                <a:cs typeface="Arial" panose="020B0604020202020204" pitchFamily="34" charset="0"/>
              </a:rPr>
              <a:t>5-DAY HURRICANE PLAN</a:t>
            </a:r>
          </a:p>
        </p:txBody>
      </p:sp>
      <p:sp>
        <p:nvSpPr>
          <p:cNvPr id="96259" name="Rectangle 3"/>
          <p:cNvSpPr>
            <a:spLocks noGrp="1" noChangeArrowheads="1"/>
          </p:cNvSpPr>
          <p:nvPr>
            <p:ph type="body" idx="1"/>
          </p:nvPr>
        </p:nvSpPr>
        <p:spPr>
          <a:xfrm>
            <a:off x="457200" y="1600200"/>
            <a:ext cx="8305800" cy="4724400"/>
          </a:xfrm>
        </p:spPr>
        <p:txBody>
          <a:bodyPr>
            <a:normAutofit lnSpcReduction="10000"/>
          </a:bodyPr>
          <a:lstStyle/>
          <a:p>
            <a:pPr>
              <a:buClr>
                <a:srgbClr val="FFFF00"/>
              </a:buClr>
              <a:buFont typeface="Monotype Sorts" pitchFamily="2" charset="2"/>
              <a:buNone/>
            </a:pPr>
            <a:r>
              <a:rPr lang="en-US" altLang="en-US" sz="4800" b="1">
                <a:solidFill>
                  <a:schemeClr val="bg1"/>
                </a:solidFill>
              </a:rPr>
              <a:t>Day 5</a:t>
            </a:r>
          </a:p>
          <a:p>
            <a:pPr>
              <a:buClr>
                <a:srgbClr val="FFFF00"/>
              </a:buClr>
              <a:buFont typeface="Monotype Sorts" pitchFamily="2" charset="2"/>
              <a:buNone/>
            </a:pPr>
            <a:r>
              <a:rPr lang="en-US" altLang="en-US" sz="4800">
                <a:solidFill>
                  <a:srgbClr val="FFFF00"/>
                </a:solidFill>
              </a:rPr>
              <a:t>Day 4</a:t>
            </a:r>
          </a:p>
          <a:p>
            <a:pPr>
              <a:buClr>
                <a:srgbClr val="FFFF00"/>
              </a:buClr>
              <a:buFont typeface="Monotype Sorts" pitchFamily="2" charset="2"/>
              <a:buNone/>
            </a:pPr>
            <a:r>
              <a:rPr lang="en-US" altLang="en-US" sz="4800">
                <a:solidFill>
                  <a:srgbClr val="FFFF00"/>
                </a:solidFill>
              </a:rPr>
              <a:t>Day 3</a:t>
            </a:r>
          </a:p>
          <a:p>
            <a:pPr>
              <a:buClr>
                <a:srgbClr val="FFFF00"/>
              </a:buClr>
              <a:buFont typeface="Monotype Sorts" pitchFamily="2" charset="2"/>
              <a:buNone/>
            </a:pPr>
            <a:r>
              <a:rPr lang="en-US" altLang="en-US" sz="4800">
                <a:solidFill>
                  <a:srgbClr val="FFFF00"/>
                </a:solidFill>
              </a:rPr>
              <a:t>Day 2</a:t>
            </a:r>
          </a:p>
          <a:p>
            <a:pPr>
              <a:buClr>
                <a:srgbClr val="FFFF00"/>
              </a:buClr>
              <a:buFont typeface="Monotype Sorts" pitchFamily="2" charset="2"/>
              <a:buNone/>
            </a:pPr>
            <a:r>
              <a:rPr lang="en-US" altLang="en-US" sz="4800">
                <a:solidFill>
                  <a:srgbClr val="FFFF00"/>
                </a:solidFill>
              </a:rPr>
              <a:t>Day 1 </a:t>
            </a:r>
          </a:p>
          <a:p>
            <a:pPr>
              <a:buClr>
                <a:srgbClr val="FFFF00"/>
              </a:buClr>
              <a:buFont typeface="Monotype Sorts" pitchFamily="2" charset="2"/>
              <a:buNone/>
            </a:pPr>
            <a:r>
              <a:rPr lang="en-US" altLang="en-US" sz="2400"/>
              <a:t> </a:t>
            </a:r>
          </a:p>
          <a:p>
            <a:pPr algn="ctr">
              <a:buClr>
                <a:srgbClr val="FFFF00"/>
              </a:buClr>
              <a:buFont typeface="Monotype Sorts" pitchFamily="2" charset="2"/>
              <a:buNone/>
            </a:pPr>
            <a:r>
              <a:rPr lang="en-US" altLang="en-US" sz="1400"/>
              <a:t> </a:t>
            </a:r>
          </a:p>
          <a:p>
            <a:pPr algn="ctr">
              <a:buClr>
                <a:srgbClr val="FFFF00"/>
              </a:buClr>
              <a:buFont typeface="Monotype Sorts" pitchFamily="2" charset="2"/>
              <a:buNone/>
            </a:pPr>
            <a:endParaRPr lang="en-US" altLang="en-US" sz="1400"/>
          </a:p>
        </p:txBody>
      </p:sp>
      <p:sp>
        <p:nvSpPr>
          <p:cNvPr id="96268" name="TextBox 13"/>
          <p:cNvSpPr txBox="1">
            <a:spLocks noChangeArrowheads="1"/>
          </p:cNvSpPr>
          <p:nvPr/>
        </p:nvSpPr>
        <p:spPr bwMode="auto">
          <a:xfrm>
            <a:off x="2590800" y="160020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mn-ea"/>
                <a:cs typeface="+mn-cs"/>
              </a:rPr>
              <a:t>T0-DO LIST</a:t>
            </a:r>
          </a:p>
        </p:txBody>
      </p:sp>
      <p:cxnSp>
        <p:nvCxnSpPr>
          <p:cNvPr id="8" name="Straight Connector 7">
            <a:extLst>
              <a:ext uri="{C183D7F6-B498-43B3-948B-1728B52AA6E4}">
                <adec:decorative xmlns:adec="http://schemas.microsoft.com/office/drawing/2017/decorative" val="1"/>
              </a:ext>
            </a:extLst>
          </p:cNvPr>
          <p:cNvCxnSpPr/>
          <p:nvPr/>
        </p:nvCxnSpPr>
        <p:spPr>
          <a:xfrm>
            <a:off x="2590800" y="2057400"/>
            <a:ext cx="3352800" cy="0"/>
          </a:xfrm>
          <a:prstGeom prst="line">
            <a:avLst/>
          </a:prstGeom>
        </p:spPr>
        <p:style>
          <a:lnRef idx="1">
            <a:schemeClr val="accent1"/>
          </a:lnRef>
          <a:fillRef idx="0">
            <a:schemeClr val="accent1"/>
          </a:fillRef>
          <a:effectRef idx="0">
            <a:schemeClr val="accent1"/>
          </a:effectRef>
          <a:fontRef idx="minor">
            <a:schemeClr val="tx1"/>
          </a:fontRef>
        </p:style>
      </p:cxnSp>
      <p:sp>
        <p:nvSpPr>
          <p:cNvPr id="323588" name="Text Box 4" descr="To-Do List"/>
          <p:cNvSpPr txBox="1">
            <a:spLocks noChangeArrowheads="1"/>
          </p:cNvSpPr>
          <p:nvPr/>
        </p:nvSpPr>
        <p:spPr bwMode="auto">
          <a:xfrm>
            <a:off x="2514600" y="2286000"/>
            <a:ext cx="3124200" cy="64135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               </a:t>
            </a:r>
            <a:endParaRPr kumimoji="0" lang="en-US" sz="4400" b="0" i="0" u="none" strike="noStrike" kern="1200" cap="none" spc="0" normalizeH="0" baseline="0" noProof="0">
              <a:ln>
                <a:noFill/>
              </a:ln>
              <a:solidFill>
                <a:srgbClr val="FFFF00"/>
              </a:solidFill>
              <a:effectLst>
                <a:outerShdw blurRad="38100" dist="38100" dir="2700000" algn="tl">
                  <a:srgbClr val="000000"/>
                </a:outerShdw>
              </a:effectLst>
              <a:uLnTx/>
              <a:uFillTx/>
              <a:latin typeface="Tahoma" pitchFamily="34" charset="0"/>
              <a:ea typeface="+mn-ea"/>
              <a:cs typeface="+mn-cs"/>
            </a:endParaRPr>
          </a:p>
        </p:txBody>
      </p:sp>
      <p:sp>
        <p:nvSpPr>
          <p:cNvPr id="96269" name="TextBox 14"/>
          <p:cNvSpPr txBox="1">
            <a:spLocks noChangeArrowheads="1"/>
          </p:cNvSpPr>
          <p:nvPr/>
        </p:nvSpPr>
        <p:spPr bwMode="auto">
          <a:xfrm>
            <a:off x="2590800" y="236220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pitchFamily="34" charset="0"/>
                <a:ea typeface="+mn-ea"/>
                <a:cs typeface="+mn-cs"/>
              </a:rPr>
              <a:t>T0-DO LIST</a:t>
            </a:r>
          </a:p>
        </p:txBody>
      </p:sp>
      <p:cxnSp>
        <p:nvCxnSpPr>
          <p:cNvPr id="10" name="Straight Connector 9">
            <a:extLst>
              <a:ext uri="{C183D7F6-B498-43B3-948B-1728B52AA6E4}">
                <adec:decorative xmlns:adec="http://schemas.microsoft.com/office/drawing/2017/decorative" val="1"/>
              </a:ext>
            </a:extLst>
          </p:cNvPr>
          <p:cNvCxnSpPr/>
          <p:nvPr/>
        </p:nvCxnSpPr>
        <p:spPr>
          <a:xfrm>
            <a:off x="2590800" y="2895600"/>
            <a:ext cx="3352800" cy="0"/>
          </a:xfrm>
          <a:prstGeom prst="line">
            <a:avLst/>
          </a:prstGeom>
        </p:spPr>
        <p:style>
          <a:lnRef idx="1">
            <a:schemeClr val="accent1"/>
          </a:lnRef>
          <a:fillRef idx="0">
            <a:schemeClr val="accent1"/>
          </a:fillRef>
          <a:effectRef idx="0">
            <a:schemeClr val="accent1"/>
          </a:effectRef>
          <a:fontRef idx="minor">
            <a:schemeClr val="tx1"/>
          </a:fontRef>
        </p:style>
      </p:cxnSp>
      <p:sp>
        <p:nvSpPr>
          <p:cNvPr id="96270" name="TextBox 15"/>
          <p:cNvSpPr txBox="1">
            <a:spLocks noChangeArrowheads="1"/>
          </p:cNvSpPr>
          <p:nvPr/>
        </p:nvSpPr>
        <p:spPr bwMode="auto">
          <a:xfrm>
            <a:off x="2590800" y="327660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pitchFamily="34" charset="0"/>
                <a:ea typeface="+mn-ea"/>
                <a:cs typeface="+mn-cs"/>
              </a:rPr>
              <a:t>T0-DO LIST</a:t>
            </a:r>
          </a:p>
        </p:txBody>
      </p:sp>
      <p:cxnSp>
        <p:nvCxnSpPr>
          <p:cNvPr id="11" name="Straight Connector 10">
            <a:extLst>
              <a:ext uri="{C183D7F6-B498-43B3-948B-1728B52AA6E4}">
                <adec:decorative xmlns:adec="http://schemas.microsoft.com/office/drawing/2017/decorative" val="1"/>
              </a:ext>
            </a:extLst>
          </p:cNvPr>
          <p:cNvCxnSpPr/>
          <p:nvPr/>
        </p:nvCxnSpPr>
        <p:spPr>
          <a:xfrm>
            <a:off x="2590800" y="3810000"/>
            <a:ext cx="3352800" cy="0"/>
          </a:xfrm>
          <a:prstGeom prst="line">
            <a:avLst/>
          </a:prstGeom>
        </p:spPr>
        <p:style>
          <a:lnRef idx="1">
            <a:schemeClr val="accent1"/>
          </a:lnRef>
          <a:fillRef idx="0">
            <a:schemeClr val="accent1"/>
          </a:fillRef>
          <a:effectRef idx="0">
            <a:schemeClr val="accent1"/>
          </a:effectRef>
          <a:fontRef idx="minor">
            <a:schemeClr val="tx1"/>
          </a:fontRef>
        </p:style>
      </p:cxnSp>
      <p:sp>
        <p:nvSpPr>
          <p:cNvPr id="96271" name="TextBox 16"/>
          <p:cNvSpPr txBox="1">
            <a:spLocks noChangeArrowheads="1"/>
          </p:cNvSpPr>
          <p:nvPr/>
        </p:nvSpPr>
        <p:spPr bwMode="auto">
          <a:xfrm>
            <a:off x="2590800" y="419100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pitchFamily="34" charset="0"/>
                <a:ea typeface="+mn-ea"/>
                <a:cs typeface="+mn-cs"/>
              </a:rPr>
              <a:t>T0-DO LIST</a:t>
            </a:r>
          </a:p>
        </p:txBody>
      </p:sp>
      <p:cxnSp>
        <p:nvCxnSpPr>
          <p:cNvPr id="12" name="Straight Connector 11">
            <a:extLst>
              <a:ext uri="{C183D7F6-B498-43B3-948B-1728B52AA6E4}">
                <adec:decorative xmlns:adec="http://schemas.microsoft.com/office/drawing/2017/decorative" val="1"/>
              </a:ext>
            </a:extLst>
          </p:cNvPr>
          <p:cNvCxnSpPr/>
          <p:nvPr/>
        </p:nvCxnSpPr>
        <p:spPr>
          <a:xfrm>
            <a:off x="2590800" y="4724400"/>
            <a:ext cx="3352800" cy="0"/>
          </a:xfrm>
          <a:prstGeom prst="line">
            <a:avLst/>
          </a:prstGeom>
        </p:spPr>
        <p:style>
          <a:lnRef idx="1">
            <a:schemeClr val="accent1"/>
          </a:lnRef>
          <a:fillRef idx="0">
            <a:schemeClr val="accent1"/>
          </a:fillRef>
          <a:effectRef idx="0">
            <a:schemeClr val="accent1"/>
          </a:effectRef>
          <a:fontRef idx="minor">
            <a:schemeClr val="tx1"/>
          </a:fontRef>
        </p:style>
      </p:cxnSp>
      <p:sp>
        <p:nvSpPr>
          <p:cNvPr id="96272" name="TextBox 17"/>
          <p:cNvSpPr txBox="1">
            <a:spLocks noChangeArrowheads="1"/>
          </p:cNvSpPr>
          <p:nvPr/>
        </p:nvSpPr>
        <p:spPr bwMode="auto">
          <a:xfrm>
            <a:off x="2590800" y="502920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pitchFamily="34" charset="0"/>
                <a:ea typeface="+mn-ea"/>
                <a:cs typeface="+mn-cs"/>
              </a:rPr>
              <a:t>T0-DO LIST</a:t>
            </a:r>
          </a:p>
        </p:txBody>
      </p:sp>
      <p:cxnSp>
        <p:nvCxnSpPr>
          <p:cNvPr id="13" name="Straight Connector 12">
            <a:extLst>
              <a:ext uri="{C183D7F6-B498-43B3-948B-1728B52AA6E4}">
                <adec:decorative xmlns:adec="http://schemas.microsoft.com/office/drawing/2017/decorative" val="1"/>
              </a:ext>
            </a:extLst>
          </p:cNvPr>
          <p:cNvCxnSpPr/>
          <p:nvPr/>
        </p:nvCxnSpPr>
        <p:spPr>
          <a:xfrm>
            <a:off x="2590800" y="5562600"/>
            <a:ext cx="33528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Oval 4">
            <a:extLst>
              <a:ext uri="{C183D7F6-B498-43B3-948B-1728B52AA6E4}">
                <adec:decorative xmlns:adec="http://schemas.microsoft.com/office/drawing/2017/decorative" val="1"/>
              </a:ext>
            </a:extLst>
          </p:cNvPr>
          <p:cNvSpPr/>
          <p:nvPr/>
        </p:nvSpPr>
        <p:spPr>
          <a:xfrm>
            <a:off x="5295900" y="1066800"/>
            <a:ext cx="3657600" cy="5019675"/>
          </a:xfrm>
          <a:prstGeom prst="ellipse">
            <a:avLst/>
          </a:prstGeom>
          <a:gradFill>
            <a:gsLst>
              <a:gs pos="0">
                <a:schemeClr val="bg1">
                  <a:lumMod val="85000"/>
                </a:schemeClr>
              </a:gs>
              <a:gs pos="50000">
                <a:schemeClr val="accent1">
                  <a:shade val="67500"/>
                  <a:satMod val="115000"/>
                </a:schemeClr>
              </a:gs>
              <a:gs pos="100000">
                <a:schemeClr val="accent1">
                  <a:shade val="100000"/>
                  <a:satMod val="115000"/>
                </a:schemeClr>
              </a:gs>
            </a:gsLst>
            <a:lin ang="5400000" scaled="0"/>
          </a:gradFill>
          <a:ln w="635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Oval 5">
            <a:extLst>
              <a:ext uri="{C183D7F6-B498-43B3-948B-1728B52AA6E4}">
                <adec:decorative xmlns:adec="http://schemas.microsoft.com/office/drawing/2017/decorative" val="1"/>
              </a:ext>
            </a:extLst>
          </p:cNvPr>
          <p:cNvSpPr/>
          <p:nvPr/>
        </p:nvSpPr>
        <p:spPr>
          <a:xfrm>
            <a:off x="5791200" y="2886075"/>
            <a:ext cx="2590800" cy="323373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3263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LANDFALL</a:t>
            </a:r>
          </a:p>
        </p:txBody>
      </p:sp>
      <p:sp>
        <p:nvSpPr>
          <p:cNvPr id="98307" name="Rectangle 3"/>
          <p:cNvSpPr>
            <a:spLocks noGrp="1" noChangeArrowheads="1"/>
          </p:cNvSpPr>
          <p:nvPr>
            <p:ph type="body" idx="1"/>
          </p:nvPr>
        </p:nvSpPr>
        <p:spPr>
          <a:xfrm>
            <a:off x="533400" y="1600200"/>
            <a:ext cx="8305800" cy="4191000"/>
          </a:xfrm>
        </p:spPr>
        <p:txBody>
          <a:bodyPr>
            <a:normAutofit lnSpcReduction="10000"/>
          </a:bodyPr>
          <a:lstStyle/>
          <a:p>
            <a:pPr>
              <a:buClr>
                <a:schemeClr val="bg1"/>
              </a:buClr>
            </a:pPr>
            <a:r>
              <a:rPr lang="en-US" altLang="en-US" sz="4800">
                <a:solidFill>
                  <a:schemeClr val="bg1"/>
                </a:solidFill>
              </a:rPr>
              <a:t>Communication?</a:t>
            </a:r>
          </a:p>
          <a:p>
            <a:pPr>
              <a:buClr>
                <a:schemeClr val="bg1"/>
              </a:buClr>
            </a:pPr>
            <a:r>
              <a:rPr lang="en-US" altLang="en-US" sz="4800">
                <a:solidFill>
                  <a:schemeClr val="bg1"/>
                </a:solidFill>
              </a:rPr>
              <a:t>No Power</a:t>
            </a:r>
          </a:p>
          <a:p>
            <a:pPr>
              <a:buClr>
                <a:schemeClr val="bg1"/>
              </a:buClr>
            </a:pPr>
            <a:r>
              <a:rPr lang="en-US" altLang="en-US" sz="4800">
                <a:solidFill>
                  <a:schemeClr val="bg1"/>
                </a:solidFill>
              </a:rPr>
              <a:t>Damage Estimates</a:t>
            </a:r>
          </a:p>
          <a:p>
            <a:pPr>
              <a:buClr>
                <a:schemeClr val="bg1"/>
              </a:buClr>
            </a:pPr>
            <a:r>
              <a:rPr lang="en-US" altLang="en-US" sz="4800">
                <a:solidFill>
                  <a:schemeClr val="bg1"/>
                </a:solidFill>
              </a:rPr>
              <a:t>Returning to Work</a:t>
            </a:r>
          </a:p>
          <a:p>
            <a:pPr>
              <a:buClr>
                <a:schemeClr val="bg1"/>
              </a:buClr>
            </a:pPr>
            <a:r>
              <a:rPr lang="en-US" altLang="en-US" sz="4800">
                <a:solidFill>
                  <a:schemeClr val="bg1"/>
                </a:solidFill>
              </a:rPr>
              <a:t>Homeless Staff?</a:t>
            </a:r>
            <a:r>
              <a:rPr lang="en-US" altLang="en-US" sz="1400"/>
              <a:t> </a:t>
            </a:r>
          </a:p>
          <a:p>
            <a:pPr algn="ctr">
              <a:buClr>
                <a:srgbClr val="FFFF00"/>
              </a:buClr>
              <a:buFont typeface="Monotype Sorts" pitchFamily="2" charset="2"/>
              <a:buNone/>
            </a:pPr>
            <a:endParaRPr lang="en-US" altLang="en-US" sz="1400"/>
          </a:p>
        </p:txBody>
      </p:sp>
    </p:spTree>
    <p:extLst>
      <p:ext uri="{BB962C8B-B14F-4D97-AF65-F5344CB8AC3E}">
        <p14:creationId xmlns:p14="http://schemas.microsoft.com/office/powerpoint/2010/main" val="137979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E421-848E-572C-34C0-D69C8CACAACE}"/>
              </a:ext>
            </a:extLst>
          </p:cNvPr>
          <p:cNvSpPr txBox="1">
            <a:spLocks noGrp="1"/>
          </p:cNvSpPr>
          <p:nvPr>
            <p:ph type="title" idx="4294967295"/>
          </p:nvPr>
        </p:nvSpPr>
        <p:spPr>
          <a:xfrm>
            <a:off x="4343400" y="-457200"/>
            <a:ext cx="2578655"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AFTER LANDFALL (2)</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0355" name="Rectangle 3"/>
          <p:cNvSpPr>
            <a:spLocks noGrp="1" noChangeArrowheads="1"/>
          </p:cNvSpPr>
          <p:nvPr>
            <p:ph type="body" idx="1"/>
          </p:nvPr>
        </p:nvSpPr>
        <p:spPr>
          <a:xfrm>
            <a:off x="202324" y="1436032"/>
            <a:ext cx="8915400" cy="3974168"/>
          </a:xfrm>
        </p:spPr>
        <p:txBody>
          <a:bodyPr>
            <a:normAutofit/>
          </a:bodyPr>
          <a:lstStyle/>
          <a:p>
            <a:pPr>
              <a:lnSpc>
                <a:spcPct val="90000"/>
              </a:lnSpc>
              <a:buClr>
                <a:schemeClr val="bg1"/>
              </a:buClr>
            </a:pPr>
            <a:r>
              <a:rPr lang="en-US" altLang="en-US" sz="3000">
                <a:solidFill>
                  <a:schemeClr val="bg1"/>
                </a:solidFill>
              </a:rPr>
              <a:t>Will HR be able to pay employees after the storm and for how long?</a:t>
            </a:r>
          </a:p>
          <a:p>
            <a:pPr>
              <a:lnSpc>
                <a:spcPct val="90000"/>
              </a:lnSpc>
              <a:buClr>
                <a:schemeClr val="bg1"/>
              </a:buClr>
            </a:pPr>
            <a:r>
              <a:rPr lang="en-US" altLang="en-US">
                <a:solidFill>
                  <a:schemeClr val="bg1"/>
                </a:solidFill>
              </a:rPr>
              <a:t>How will you communicate with employees after the storm, regarding coming back to work, etc.</a:t>
            </a:r>
          </a:p>
          <a:p>
            <a:pPr>
              <a:lnSpc>
                <a:spcPct val="90000"/>
              </a:lnSpc>
              <a:buClr>
                <a:schemeClr val="bg1"/>
              </a:buClr>
            </a:pPr>
            <a:r>
              <a:rPr lang="en-US" altLang="en-US">
                <a:solidFill>
                  <a:schemeClr val="bg1"/>
                </a:solidFill>
              </a:rPr>
              <a:t>Have you reviewed vendor contracts for clean-up, etc. after the storm?</a:t>
            </a:r>
          </a:p>
          <a:p>
            <a:pPr>
              <a:lnSpc>
                <a:spcPct val="90000"/>
              </a:lnSpc>
              <a:buClr>
                <a:srgbClr val="FFFF00"/>
              </a:buClr>
              <a:buFont typeface="Monotype Sorts" pitchFamily="2" charset="2"/>
              <a:buNone/>
            </a:pPr>
            <a:r>
              <a:rPr lang="en-US" altLang="en-US" sz="2800"/>
              <a:t> </a:t>
            </a:r>
            <a:endParaRPr lang="en-US" altLang="en-US" sz="3600"/>
          </a:p>
          <a:p>
            <a:pPr algn="ctr">
              <a:lnSpc>
                <a:spcPct val="90000"/>
              </a:lnSpc>
              <a:buClr>
                <a:srgbClr val="FFFF00"/>
              </a:buClr>
              <a:buFont typeface="Monotype Sorts" pitchFamily="2" charset="2"/>
              <a:buNone/>
            </a:pPr>
            <a:r>
              <a:rPr lang="en-US" altLang="en-US" sz="2800"/>
              <a:t> </a:t>
            </a:r>
          </a:p>
          <a:p>
            <a:pPr algn="ctr">
              <a:lnSpc>
                <a:spcPct val="90000"/>
              </a:lnSpc>
              <a:buClr>
                <a:srgbClr val="FFFF00"/>
              </a:buClr>
              <a:buFont typeface="Monotype Sorts" pitchFamily="2" charset="2"/>
              <a:buNone/>
            </a:pPr>
            <a:endParaRPr lang="en-US" altLang="en-US"/>
          </a:p>
        </p:txBody>
      </p:sp>
      <p:sp>
        <p:nvSpPr>
          <p:cNvPr id="4" name="Rectangle 2">
            <a:extLst>
              <a:ext uri="{FF2B5EF4-FFF2-40B4-BE49-F238E27FC236}">
                <a16:creationId xmlns:a16="http://schemas.microsoft.com/office/drawing/2014/main" id="{13BCA994-0B79-DC38-5C01-0C9C6DDB3A57}"/>
              </a:ext>
            </a:extLst>
          </p:cNvPr>
          <p:cNvSpPr>
            <a:spLocks noChangeArrowheads="1"/>
          </p:cNvSpPr>
          <p:nvPr/>
        </p:nvSpPr>
        <p:spPr>
          <a:xfrm>
            <a:off x="457200" y="274639"/>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AFTER LANDFALL</a:t>
            </a:r>
          </a:p>
        </p:txBody>
      </p:sp>
    </p:spTree>
    <p:extLst>
      <p:ext uri="{BB962C8B-B14F-4D97-AF65-F5344CB8AC3E}">
        <p14:creationId xmlns:p14="http://schemas.microsoft.com/office/powerpoint/2010/main" val="121059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noGrp="1"/>
          </p:cNvSpPr>
          <p:nvPr>
            <p:ph type="title" idx="4294967295"/>
          </p:nvPr>
        </p:nvSpPr>
        <p:spPr>
          <a:xfrm>
            <a:off x="991786" y="215739"/>
            <a:ext cx="7375465" cy="75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HURRICANE survival kit</a:t>
            </a:r>
            <a:br>
              <a:rPr kumimoji="0" lang="en-US" alt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br>
            <a:br>
              <a:rPr kumimoji="0" lang="en-US" altLang="en-US" sz="4400" b="1" i="0" u="none" strike="noStrike" kern="1200" cap="all" spc="0" normalizeH="0" baseline="0" noProof="0">
                <a:ln w="3175" cmpd="sng">
                  <a:noFill/>
                </a:ln>
                <a:solidFill>
                  <a:prstClr val="white"/>
                </a:solidFill>
                <a:effectLst/>
                <a:uLnTx/>
                <a:uFillTx/>
                <a:latin typeface="Century Gothic" panose="020B0502020202020204"/>
                <a:ea typeface="+mj-ea"/>
                <a:cs typeface="+mj-cs"/>
              </a:rPr>
            </a:b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sp>
        <p:nvSpPr>
          <p:cNvPr id="8" name="Title 1"/>
          <p:cNvSpPr txBox="1">
            <a:spLocks/>
          </p:cNvSpPr>
          <p:nvPr/>
        </p:nvSpPr>
        <p:spPr>
          <a:xfrm>
            <a:off x="685800" y="1371600"/>
            <a:ext cx="7443018" cy="3907254"/>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Food (Dry &amp; Canned)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Can Opener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Water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Gas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Cash</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Flashlights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Batteries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pic>
        <p:nvPicPr>
          <p:cNvPr id="9" name="Picture 8" descr="Image of red backpack surrounded by first aid and survival suppli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600" y="2362200"/>
            <a:ext cx="3596290" cy="2573594"/>
          </a:xfrm>
          <a:prstGeom prst="rect">
            <a:avLst/>
          </a:prstGeom>
          <a:noFill/>
          <a:effectLst>
            <a:glow rad="63500">
              <a:srgbClr val="C00000">
                <a:alpha val="40000"/>
              </a:srgbClr>
            </a:glow>
          </a:effectLst>
        </p:spPr>
      </p:pic>
    </p:spTree>
    <p:extLst>
      <p:ext uri="{BB962C8B-B14F-4D97-AF65-F5344CB8AC3E}">
        <p14:creationId xmlns:p14="http://schemas.microsoft.com/office/powerpoint/2010/main" val="422083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2" name="Title 1">
            <a:extLst>
              <a:ext uri="{FF2B5EF4-FFF2-40B4-BE49-F238E27FC236}">
                <a16:creationId xmlns:a16="http://schemas.microsoft.com/office/drawing/2014/main" id="{45B94617-2D54-025A-245D-289896616C48}"/>
              </a:ext>
            </a:extLst>
          </p:cNvPr>
          <p:cNvSpPr>
            <a:spLocks noGrp="1"/>
          </p:cNvSpPr>
          <p:nvPr>
            <p:ph type="ctrTitle"/>
          </p:nvPr>
        </p:nvSpPr>
        <p:spPr>
          <a:xfrm>
            <a:off x="1265300" y="-1300099"/>
            <a:ext cx="6613398" cy="1300099"/>
          </a:xfrm>
        </p:spPr>
        <p:txBody>
          <a:bodyPr spcFirstLastPara="1" wrap="square" lIns="0" tIns="0" rIns="0" bIns="0" anchor="b" anchorCtr="0">
            <a:spAutoFit/>
          </a:bodyPr>
          <a:lstStyle/>
          <a:p>
            <a:pPr marL="355600" marR="5080" lvl="0" indent="-342900">
              <a:lnSpc>
                <a:spcPct val="96136"/>
              </a:lnSpc>
              <a:defRPr/>
            </a:pPr>
            <a:r>
              <a:rPr lang="en-US">
                <a:solidFill>
                  <a:srgbClr val="FFFFFF"/>
                </a:solidFill>
                <a:effectLst>
                  <a:outerShdw blurRad="38100" dist="38100" dir="2700000" algn="tl">
                    <a:srgbClr val="000000">
                      <a:alpha val="43137"/>
                    </a:srgbClr>
                  </a:outerShdw>
                </a:effectLst>
              </a:rPr>
              <a:t>What is Emergency Management?</a:t>
            </a:r>
          </a:p>
        </p:txBody>
      </p:sp>
      <p:sp>
        <p:nvSpPr>
          <p:cNvPr id="583" name="Google Shape;583;p80"/>
          <p:cNvSpPr txBox="1"/>
          <p:nvPr/>
        </p:nvSpPr>
        <p:spPr>
          <a:xfrm>
            <a:off x="152400" y="1143000"/>
            <a:ext cx="9372600" cy="3689200"/>
          </a:xfrm>
          <a:prstGeom prst="rect">
            <a:avLst/>
          </a:prstGeom>
          <a:noFill/>
          <a:ln>
            <a:noFill/>
          </a:ln>
        </p:spPr>
        <p:txBody>
          <a:bodyPr spcFirstLastPara="1" wrap="square" lIns="0" tIns="142225" rIns="0" bIns="0" anchor="t" anchorCtr="0">
            <a:spAutoFit/>
          </a:bodyPr>
          <a:lstStyle/>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sym typeface="Arial"/>
              </a:rPr>
              <a:t>What is Emergency Management?</a:t>
            </a:r>
          </a:p>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endParaRPr kumimoji="0" lang="en-US"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sym typeface="Arial"/>
            </a:endParaRPr>
          </a:p>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sym typeface="Arial"/>
              </a:rPr>
              <a:t>What do they do?</a:t>
            </a:r>
          </a:p>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endParaRPr kumimoji="0" lang="en-US"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sym typeface="Arial"/>
            </a:endParaRPr>
          </a:p>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sym typeface="Arial"/>
              </a:rPr>
              <a:t>What is an Emergency Operations Center (EOC)?</a:t>
            </a:r>
            <a:endParaRPr kumimoji="0"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sym typeface="Arial"/>
            </a:endParaRPr>
          </a:p>
        </p:txBody>
      </p:sp>
    </p:spTree>
    <p:extLst>
      <p:ext uri="{BB962C8B-B14F-4D97-AF65-F5344CB8AC3E}">
        <p14:creationId xmlns:p14="http://schemas.microsoft.com/office/powerpoint/2010/main" val="17727330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idx="4294967295"/>
          </p:nvPr>
        </p:nvSpPr>
        <p:spPr>
          <a:xfrm>
            <a:off x="838200" y="124688"/>
            <a:ext cx="7467600" cy="1295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Emergency Management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Structure</a:t>
            </a:r>
            <a:endParaRPr kumimoji="0" lang="en-US" sz="40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sp>
        <p:nvSpPr>
          <p:cNvPr id="4" name="Rectangle 2"/>
          <p:cNvSpPr txBox="1">
            <a:spLocks noChangeArrowheads="1"/>
          </p:cNvSpPr>
          <p:nvPr/>
        </p:nvSpPr>
        <p:spPr>
          <a:xfrm>
            <a:off x="381000" y="1847272"/>
            <a:ext cx="8115300" cy="40409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FEMA – Federal</a:t>
            </a:r>
            <a:b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br>
            <a:b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br>
            <a: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State Emergency Management</a:t>
            </a:r>
            <a:b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br>
            <a: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 </a:t>
            </a:r>
            <a:b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br>
            <a: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County Emergency Management</a:t>
            </a:r>
            <a:b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br>
            <a:b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br>
            <a: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City Emergency Management</a:t>
            </a:r>
          </a:p>
        </p:txBody>
      </p:sp>
      <p:sp>
        <p:nvSpPr>
          <p:cNvPr id="7" name="Shape 78" descr="Red arrow pointing down."/>
          <p:cNvSpPr/>
          <p:nvPr/>
        </p:nvSpPr>
        <p:spPr>
          <a:xfrm rot="10800000">
            <a:off x="4224337" y="2362200"/>
            <a:ext cx="428626" cy="990600"/>
          </a:xfrm>
          <a:prstGeom prst="rightArrow">
            <a:avLst>
              <a:gd name="adj1" fmla="val 50552"/>
              <a:gd name="adj2" fmla="val 55107"/>
            </a:avLst>
          </a:prstGeom>
          <a:solidFill>
            <a:srgbClr val="FF0000"/>
          </a:solidFill>
          <a:ln w="25400" cap="flat" cmpd="sng">
            <a:solidFill>
              <a:srgbClr val="FF0000"/>
            </a:solidFill>
            <a:prstDash val="solid"/>
            <a:round/>
            <a:headEnd type="none" w="med" len="med"/>
            <a:tailEnd type="none" w="med" len="med"/>
          </a:ln>
          <a:scene3d>
            <a:camera prst="orthographicFront">
              <a:rot lat="0" lon="1200000" rev="5400000"/>
            </a:camera>
            <a:lightRig rig="threePt" dir="t"/>
          </a:scene3d>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 name="Shape 78" descr="Red arrow pointing down."/>
          <p:cNvSpPr/>
          <p:nvPr/>
        </p:nvSpPr>
        <p:spPr>
          <a:xfrm rot="10800000">
            <a:off x="4224337" y="3505200"/>
            <a:ext cx="428626" cy="990600"/>
          </a:xfrm>
          <a:prstGeom prst="rightArrow">
            <a:avLst>
              <a:gd name="adj1" fmla="val 50552"/>
              <a:gd name="adj2" fmla="val 55107"/>
            </a:avLst>
          </a:prstGeom>
          <a:solidFill>
            <a:srgbClr val="FF0000"/>
          </a:solidFill>
          <a:ln w="25400" cap="flat" cmpd="sng">
            <a:solidFill>
              <a:srgbClr val="FF0000"/>
            </a:solidFill>
            <a:prstDash val="solid"/>
            <a:round/>
            <a:headEnd type="none" w="med" len="med"/>
            <a:tailEnd type="none" w="med" len="med"/>
          </a:ln>
          <a:scene3d>
            <a:camera prst="orthographicFront">
              <a:rot lat="0" lon="1200000" rev="5400000"/>
            </a:camera>
            <a:lightRig rig="threePt" dir="t"/>
          </a:scene3d>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 name="Shape 78" descr="Red arrow pointing down."/>
          <p:cNvSpPr/>
          <p:nvPr/>
        </p:nvSpPr>
        <p:spPr>
          <a:xfrm rot="10800000">
            <a:off x="4224337" y="4632035"/>
            <a:ext cx="428626" cy="990600"/>
          </a:xfrm>
          <a:prstGeom prst="rightArrow">
            <a:avLst>
              <a:gd name="adj1" fmla="val 50552"/>
              <a:gd name="adj2" fmla="val 55107"/>
            </a:avLst>
          </a:prstGeom>
          <a:solidFill>
            <a:srgbClr val="FF0000"/>
          </a:solidFill>
          <a:ln w="25400" cap="flat" cmpd="sng">
            <a:solidFill>
              <a:srgbClr val="FF0000"/>
            </a:solidFill>
            <a:prstDash val="solid"/>
            <a:round/>
            <a:headEnd type="none" w="med" len="med"/>
            <a:tailEnd type="none" w="med" len="med"/>
          </a:ln>
          <a:scene3d>
            <a:camera prst="orthographicFront">
              <a:rot lat="0" lon="1200000" rev="5400000"/>
            </a:camera>
            <a:lightRig rig="threePt" dir="t"/>
          </a:scene3d>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3637898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96520"/>
            <a:ext cx="8229600" cy="1066800"/>
          </a:xfrm>
        </p:spPr>
        <p:txBody>
          <a:bodyPr>
            <a:normAutofit fontScale="90000"/>
          </a:bodyPr>
          <a:lstStyle/>
          <a:p>
            <a:pPr eaLnBrk="1" hangingPunct="1"/>
            <a:r>
              <a:rPr lang="en-US" altLang="en-US" sz="4000" b="1">
                <a:solidFill>
                  <a:schemeClr val="bg1"/>
                </a:solidFill>
                <a:effectLst>
                  <a:outerShdw blurRad="38100" dist="38100" dir="2700000" algn="tl">
                    <a:srgbClr val="000000">
                      <a:alpha val="43137"/>
                    </a:srgbClr>
                  </a:outerShdw>
                </a:effectLst>
              </a:rPr>
              <a:t>Miami-Dade County</a:t>
            </a:r>
            <a:br>
              <a:rPr lang="en-US" altLang="en-US" sz="4000" b="1">
                <a:solidFill>
                  <a:schemeClr val="bg1"/>
                </a:solidFill>
                <a:effectLst>
                  <a:outerShdw blurRad="38100" dist="38100" dir="2700000" algn="tl">
                    <a:srgbClr val="000000">
                      <a:alpha val="43137"/>
                    </a:srgbClr>
                  </a:outerShdw>
                </a:effectLst>
              </a:rPr>
            </a:br>
            <a:r>
              <a:rPr lang="en-US" altLang="en-US" sz="4000" b="1">
                <a:solidFill>
                  <a:schemeClr val="bg1"/>
                </a:solidFill>
                <a:effectLst>
                  <a:outerShdw blurRad="38100" dist="38100" dir="2700000" algn="tl">
                    <a:srgbClr val="000000">
                      <a:alpha val="43137"/>
                    </a:srgbClr>
                  </a:outerShdw>
                </a:effectLst>
              </a:rPr>
              <a:t>Emergency Management</a:t>
            </a:r>
            <a:endParaRPr lang="en-US" altLang="en-US">
              <a:solidFill>
                <a:schemeClr val="bg1"/>
              </a:solidFill>
              <a:effectLst>
                <a:outerShdw blurRad="38100" dist="38100" dir="2700000" algn="tl">
                  <a:srgbClr val="000000">
                    <a:alpha val="43137"/>
                  </a:srgbClr>
                </a:outerShdw>
              </a:effectLst>
              <a:latin typeface="Eurostile Bold" pitchFamily="34" charset="0"/>
            </a:endParaRPr>
          </a:p>
        </p:txBody>
      </p:sp>
      <p:pic>
        <p:nvPicPr>
          <p:cNvPr id="107524" name="Picture 2" descr="Screenshot of Miami-Dade County Emergency Management page on miamidade.go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959" y="1259840"/>
            <a:ext cx="801608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1170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FD8E-9F86-10C3-12C1-7C90D96993FD}"/>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a:t>CERT: Community Emergency Response Team</a:t>
            </a:r>
          </a:p>
        </p:txBody>
      </p:sp>
      <p:pic>
        <p:nvPicPr>
          <p:cNvPr id="2050" name="Picture 2" descr="Government incompetence reveals itself in big ways and small - here's a ...">
            <a:extLst>
              <a:ext uri="{FF2B5EF4-FFF2-40B4-BE49-F238E27FC236}">
                <a16:creationId xmlns:a16="http://schemas.microsoft.com/office/drawing/2014/main" id="{962445DD-BDC8-5817-5208-CED8443128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04800"/>
            <a:ext cx="9144000" cy="556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6435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0F3A71E5-5BE5-2E69-20F0-3BD2D64C8BCD}"/>
              </a:ext>
            </a:extLst>
          </p:cNvPr>
          <p:cNvSpPr txBox="1">
            <a:spLocks noGrp="1"/>
          </p:cNvSpPr>
          <p:nvPr>
            <p:ph type="title" idx="4294967295"/>
          </p:nvPr>
        </p:nvSpPr>
        <p:spPr>
          <a:xfrm>
            <a:off x="939800" y="0"/>
            <a:ext cx="86106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Hurricane – Emergency Management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Free Learning Modules                    </a:t>
            </a:r>
            <a:endParaRPr kumimoji="0" lang="en-US" sz="3400" b="1" i="0" u="none" strike="noStrike" kern="1200" cap="none" spc="0" normalizeH="0" baseline="0" noProof="0">
              <a:ln>
                <a:noFill/>
              </a:ln>
              <a:solidFill>
                <a:srgbClr val="000099"/>
              </a:solidFill>
              <a:effectLst/>
              <a:uLnTx/>
              <a:uFillTx/>
              <a:latin typeface="Arial"/>
              <a:ea typeface="+mj-ea"/>
              <a:cs typeface="Arial"/>
            </a:endParaRPr>
          </a:p>
        </p:txBody>
      </p:sp>
      <p:pic>
        <p:nvPicPr>
          <p:cNvPr id="8" name="Picture 7" descr="Screenshot of Teacher Resources page from Florida International University International Hurricane Research Center P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524000"/>
            <a:ext cx="7620000" cy="4543105"/>
          </a:xfrm>
          <a:prstGeom prst="rect">
            <a:avLst/>
          </a:prstGeom>
        </p:spPr>
      </p:pic>
      <p:sp>
        <p:nvSpPr>
          <p:cNvPr id="2" name="Title 7">
            <a:extLst>
              <a:ext uri="{FF2B5EF4-FFF2-40B4-BE49-F238E27FC236}">
                <a16:creationId xmlns:a16="http://schemas.microsoft.com/office/drawing/2014/main" id="{03D649B6-5FF0-DD12-E301-6A313072617F}"/>
              </a:ext>
            </a:extLst>
          </p:cNvPr>
          <p:cNvSpPr txBox="1">
            <a:spLocks/>
          </p:cNvSpPr>
          <p:nvPr/>
        </p:nvSpPr>
        <p:spPr>
          <a:xfrm>
            <a:off x="-20320" y="838200"/>
            <a:ext cx="9144000" cy="4703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a:t>
            </a:r>
            <a:r>
              <a:rPr kumimoji="0" lang="en-US" sz="1800" b="1" i="0" u="sng" strike="noStrike" kern="1200" cap="none" spc="0" normalizeH="0" baseline="0" noProof="0">
                <a:ln>
                  <a:noFill/>
                </a:ln>
                <a:solidFill>
                  <a:srgbClr val="0000FF"/>
                </a:solidFill>
                <a:effectLst/>
                <a:uLnTx/>
                <a:uFillTx/>
                <a:latin typeface="Arial" panose="020B0604020202020204" pitchFamily="34" charset="0"/>
                <a:ea typeface="Times New Roman" panose="02020603050405020304" pitchFamily="18" charset="0"/>
                <a:cs typeface="Arial"/>
                <a:hlinkClick r:id="rId4"/>
              </a:rPr>
              <a:t>https://www.ihrc.fiu.edu/outreach-education/teachers/education-learning-module/</a:t>
            </a:r>
            <a:endParaRPr kumimoji="0" lang="en-US" sz="3400" b="1" i="0" u="none" strike="noStrike" kern="1200" cap="none" spc="0" normalizeH="0" baseline="0" noProof="0">
              <a:ln>
                <a:noFill/>
              </a:ln>
              <a:solidFill>
                <a:srgbClr val="000099"/>
              </a:solidFill>
              <a:effectLst/>
              <a:uLnTx/>
              <a:uFillTx/>
              <a:latin typeface="Arial"/>
              <a:ea typeface="+mj-ea"/>
              <a:cs typeface="Arial"/>
            </a:endParaRPr>
          </a:p>
        </p:txBody>
      </p:sp>
    </p:spTree>
    <p:extLst>
      <p:ext uri="{BB962C8B-B14F-4D97-AF65-F5344CB8AC3E}">
        <p14:creationId xmlns:p14="http://schemas.microsoft.com/office/powerpoint/2010/main" val="354003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descr="Image of the word &quot;fear&quot; with a red arrow pointing down to the word &quot;curiosity&quot; with a red arrow pointing down the word &quot;passion.&quot;"/>
          <p:cNvSpPr>
            <a:spLocks noGrp="1" noChangeArrowheads="1"/>
          </p:cNvSpPr>
          <p:nvPr>
            <p:ph type="title"/>
          </p:nvPr>
        </p:nvSpPr>
        <p:spPr>
          <a:xfrm>
            <a:off x="5943600" y="1143000"/>
            <a:ext cx="2895600" cy="3611561"/>
          </a:xfrm>
        </p:spPr>
        <p:txBody>
          <a:bodyPr>
            <a:normAutofit/>
          </a:bodyPr>
          <a:lstStyle/>
          <a:p>
            <a:pPr eaLnBrk="1" hangingPunct="1"/>
            <a:r>
              <a:rPr lang="en-US" altLang="en-US" b="1">
                <a:solidFill>
                  <a:schemeClr val="bg1"/>
                </a:solidFill>
                <a:effectLst>
                  <a:outerShdw blurRad="38100" dist="38100" dir="2700000" algn="tl">
                    <a:srgbClr val="000000">
                      <a:alpha val="43137"/>
                    </a:srgbClr>
                  </a:outerShdw>
                </a:effectLst>
                <a:latin typeface="Eurostile Bold" pitchFamily="34" charset="0"/>
              </a:rPr>
              <a:t>Fear</a:t>
            </a:r>
            <a:br>
              <a:rPr lang="en-US" altLang="en-US" b="1">
                <a:solidFill>
                  <a:schemeClr val="bg1"/>
                </a:solidFill>
                <a:effectLst>
                  <a:outerShdw blurRad="38100" dist="38100" dir="2700000" algn="tl">
                    <a:srgbClr val="000000">
                      <a:alpha val="43137"/>
                    </a:srgbClr>
                  </a:outerShdw>
                </a:effectLst>
                <a:latin typeface="Eurostile Bold" pitchFamily="34" charset="0"/>
              </a:rPr>
            </a:br>
            <a:br>
              <a:rPr lang="en-US" altLang="en-US">
                <a:solidFill>
                  <a:schemeClr val="bg1"/>
                </a:solidFill>
                <a:effectLst>
                  <a:outerShdw blurRad="38100" dist="38100" dir="2700000" algn="tl">
                    <a:srgbClr val="000000">
                      <a:alpha val="43137"/>
                    </a:srgbClr>
                  </a:outerShdw>
                </a:effectLst>
                <a:latin typeface="Eurostile Bold" pitchFamily="34" charset="0"/>
              </a:rPr>
            </a:br>
            <a:r>
              <a:rPr lang="en-US" altLang="en-US">
                <a:solidFill>
                  <a:schemeClr val="bg1"/>
                </a:solidFill>
                <a:effectLst>
                  <a:outerShdw blurRad="38100" dist="38100" dir="2700000" algn="tl">
                    <a:srgbClr val="000000">
                      <a:alpha val="43137"/>
                    </a:srgbClr>
                  </a:outerShdw>
                </a:effectLst>
                <a:latin typeface="Eurostile Bold" pitchFamily="34" charset="0"/>
              </a:rPr>
              <a:t>Curiosity</a:t>
            </a:r>
            <a:br>
              <a:rPr lang="en-US" altLang="en-US">
                <a:solidFill>
                  <a:schemeClr val="bg1"/>
                </a:solidFill>
                <a:effectLst>
                  <a:outerShdw blurRad="38100" dist="38100" dir="2700000" algn="tl">
                    <a:srgbClr val="000000">
                      <a:alpha val="43137"/>
                    </a:srgbClr>
                  </a:outerShdw>
                </a:effectLst>
                <a:latin typeface="Eurostile Bold" pitchFamily="34" charset="0"/>
              </a:rPr>
            </a:br>
            <a:r>
              <a:rPr lang="en-US" altLang="en-US">
                <a:solidFill>
                  <a:schemeClr val="bg1"/>
                </a:solidFill>
                <a:effectLst>
                  <a:outerShdw blurRad="38100" dist="38100" dir="2700000" algn="tl">
                    <a:srgbClr val="000000">
                      <a:alpha val="43137"/>
                    </a:srgbClr>
                  </a:outerShdw>
                </a:effectLst>
                <a:latin typeface="Eurostile Bold" pitchFamily="34" charset="0"/>
              </a:rPr>
              <a:t> </a:t>
            </a:r>
            <a:br>
              <a:rPr lang="en-US" altLang="en-US">
                <a:solidFill>
                  <a:schemeClr val="bg1"/>
                </a:solidFill>
                <a:effectLst>
                  <a:outerShdw blurRad="38100" dist="38100" dir="2700000" algn="tl">
                    <a:srgbClr val="000000">
                      <a:alpha val="43137"/>
                    </a:srgbClr>
                  </a:outerShdw>
                </a:effectLst>
                <a:latin typeface="Eurostile Bold" pitchFamily="34" charset="0"/>
              </a:rPr>
            </a:br>
            <a:r>
              <a:rPr lang="en-US" altLang="en-US">
                <a:solidFill>
                  <a:schemeClr val="bg1"/>
                </a:solidFill>
                <a:effectLst>
                  <a:outerShdw blurRad="38100" dist="38100" dir="2700000" algn="tl">
                    <a:srgbClr val="000000">
                      <a:alpha val="43137"/>
                    </a:srgbClr>
                  </a:outerShdw>
                </a:effectLst>
                <a:latin typeface="Eurostile Bold" pitchFamily="34" charset="0"/>
              </a:rPr>
              <a:t>Passion</a:t>
            </a:r>
            <a:endParaRPr lang="en-US" altLang="en-US" b="1">
              <a:solidFill>
                <a:schemeClr val="bg1"/>
              </a:solidFill>
              <a:effectLst>
                <a:outerShdw blurRad="38100" dist="38100" dir="2700000" algn="tl">
                  <a:srgbClr val="000000">
                    <a:alpha val="43137"/>
                  </a:srgbClr>
                </a:outerShdw>
              </a:effectLst>
              <a:latin typeface="Eurostile Bold" pitchFamily="34" charset="0"/>
            </a:endParaRPr>
          </a:p>
        </p:txBody>
      </p:sp>
      <p:pic>
        <p:nvPicPr>
          <p:cNvPr id="5" name="Picture 2" descr="Image of a large lightening bolt from the sky too a 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32" y="-9659"/>
            <a:ext cx="5574632" cy="618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78" descr="Red arrow pointing down."/>
          <p:cNvSpPr/>
          <p:nvPr/>
        </p:nvSpPr>
        <p:spPr>
          <a:xfrm rot="10800000">
            <a:off x="7086599" y="2209799"/>
            <a:ext cx="762003" cy="291083"/>
          </a:xfrm>
          <a:prstGeom prst="rightArrow">
            <a:avLst>
              <a:gd name="adj1" fmla="val 50552"/>
              <a:gd name="adj2" fmla="val 107113"/>
            </a:avLst>
          </a:prstGeom>
          <a:solidFill>
            <a:srgbClr val="FF0000"/>
          </a:solidFill>
          <a:ln w="25400" cap="flat" cmpd="sng">
            <a:solidFill>
              <a:srgbClr val="FF0000"/>
            </a:solidFill>
            <a:prstDash val="solid"/>
            <a:round/>
            <a:headEnd type="none" w="med" len="med"/>
            <a:tailEnd type="none" w="med" len="med"/>
          </a:ln>
          <a:scene3d>
            <a:camera prst="orthographicFront">
              <a:rot lat="0" lon="1200000" rev="5400000"/>
            </a:camera>
            <a:lightRig rig="threePt" dir="t"/>
          </a:scene3d>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Shape 78" descr="Red arrow pointing down."/>
          <p:cNvSpPr/>
          <p:nvPr/>
        </p:nvSpPr>
        <p:spPr>
          <a:xfrm rot="10800000">
            <a:off x="7086598" y="3588258"/>
            <a:ext cx="762003" cy="291083"/>
          </a:xfrm>
          <a:prstGeom prst="rightArrow">
            <a:avLst>
              <a:gd name="adj1" fmla="val 50552"/>
              <a:gd name="adj2" fmla="val 107113"/>
            </a:avLst>
          </a:prstGeom>
          <a:solidFill>
            <a:srgbClr val="FF0000"/>
          </a:solidFill>
          <a:ln w="25400" cap="flat" cmpd="sng">
            <a:solidFill>
              <a:srgbClr val="FF0000"/>
            </a:solidFill>
            <a:prstDash val="solid"/>
            <a:round/>
            <a:headEnd type="none" w="med" len="med"/>
            <a:tailEnd type="none" w="med" len="med"/>
          </a:ln>
          <a:scene3d>
            <a:camera prst="orthographicFront">
              <a:rot lat="0" lon="1200000" rev="5400000"/>
            </a:camera>
            <a:lightRig rig="threePt" dir="t"/>
          </a:scene3d>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74561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0"/>
          <p:cNvSpPr txBox="1">
            <a:spLocks noGrp="1"/>
          </p:cNvSpPr>
          <p:nvPr>
            <p:ph type="title" idx="4294967295"/>
          </p:nvPr>
        </p:nvSpPr>
        <p:spPr>
          <a:xfrm>
            <a:off x="1447800" y="52552"/>
            <a:ext cx="6134100" cy="1030010"/>
          </a:xfrm>
          <a:prstGeom prst="rect">
            <a:avLst/>
          </a:prstGeom>
          <a:noFill/>
          <a:ln>
            <a:noFill/>
            <a:prstDash/>
          </a:ln>
          <a:effectLst/>
        </p:spPr>
        <p:txBody>
          <a:bodyPr rot="0" spcFirstLastPara="1" vertOverflow="overflow" horzOverflow="overflow" vert="horz" wrap="square" lIns="0" tIns="142225" rIns="0" bIns="0" numCol="1" spcCol="0" rtlCol="0" fromWordArt="0" anchor="t" anchorCtr="0" forceAA="0" compatLnSpc="1">
            <a:prstTxWarp prst="textNoShape">
              <a:avLst/>
            </a:prstTxWarp>
            <a:spAutoFit/>
          </a:bodyPr>
          <a:lstStyle/>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r>
              <a:rPr kumimoji="0" lang="en-US" sz="60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PARTNERSHIPS</a:t>
            </a:r>
          </a:p>
        </p:txBody>
      </p:sp>
      <p:sp>
        <p:nvSpPr>
          <p:cNvPr id="2" name="Google Shape;583;p80">
            <a:extLst>
              <a:ext uri="{FF2B5EF4-FFF2-40B4-BE49-F238E27FC236}">
                <a16:creationId xmlns:a16="http://schemas.microsoft.com/office/drawing/2014/main" id="{5D90E2D2-18CC-6CDB-B08A-AE5CA46080DC}"/>
              </a:ext>
            </a:extLst>
          </p:cNvPr>
          <p:cNvSpPr txBox="1"/>
          <p:nvPr/>
        </p:nvSpPr>
        <p:spPr>
          <a:xfrm>
            <a:off x="1600200" y="1295400"/>
            <a:ext cx="6724650" cy="3689200"/>
          </a:xfrm>
          <a:prstGeom prst="rect">
            <a:avLst/>
          </a:prstGeom>
          <a:noFill/>
          <a:ln>
            <a:noFill/>
          </a:ln>
        </p:spPr>
        <p:txBody>
          <a:bodyPr spcFirstLastPara="1" wrap="square" lIns="0" tIns="142225" rIns="0" bIns="0" anchor="t" anchorCtr="0">
            <a:spAutoFit/>
          </a:bodyPr>
          <a:lstStyle/>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kumimoji="0" lang="en-US" sz="40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National Weather Service</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4000" b="1" kern="0">
                <a:solidFill>
                  <a:schemeClr val="bg1"/>
                </a:solidFill>
                <a:effectLst>
                  <a:outerShdw blurRad="38100" dist="38100" dir="2700000" algn="tl">
                    <a:srgbClr val="000000">
                      <a:alpha val="43137"/>
                    </a:srgbClr>
                  </a:outerShdw>
                </a:effectLst>
                <a:latin typeface="Arial"/>
                <a:ea typeface="Arial"/>
                <a:cs typeface="Arial"/>
                <a:sym typeface="Arial"/>
              </a:rPr>
              <a:t>Emergency Management</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kumimoji="0" lang="en-US" sz="40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Local Resilience Office</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4000" b="1" kern="0">
                <a:solidFill>
                  <a:schemeClr val="bg1"/>
                </a:solidFill>
                <a:effectLst>
                  <a:outerShdw blurRad="38100" dist="38100" dir="2700000" algn="tl">
                    <a:srgbClr val="000000">
                      <a:alpha val="43137"/>
                    </a:srgbClr>
                  </a:outerShdw>
                </a:effectLst>
                <a:latin typeface="Arial"/>
                <a:ea typeface="Arial"/>
                <a:cs typeface="Arial"/>
                <a:sym typeface="Arial"/>
              </a:rPr>
              <a:t>Local University</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kumimoji="0" lang="en-US" sz="40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TV Meteorologist</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4000" b="1" kern="0">
                <a:solidFill>
                  <a:schemeClr val="bg1"/>
                </a:solidFill>
                <a:effectLst>
                  <a:outerShdw blurRad="38100" dist="38100" dir="2700000" algn="tl">
                    <a:srgbClr val="000000">
                      <a:alpha val="43137"/>
                    </a:srgbClr>
                  </a:outerShdw>
                </a:effectLst>
                <a:latin typeface="Arial"/>
                <a:ea typeface="Arial"/>
                <a:cs typeface="Arial"/>
                <a:sym typeface="Arial"/>
              </a:rPr>
              <a:t>Science Museum</a:t>
            </a:r>
            <a:endParaRPr kumimoji="0" sz="40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endParaRPr>
          </a:p>
        </p:txBody>
      </p:sp>
    </p:spTree>
    <p:extLst>
      <p:ext uri="{BB962C8B-B14F-4D97-AF65-F5344CB8AC3E}">
        <p14:creationId xmlns:p14="http://schemas.microsoft.com/office/powerpoint/2010/main" val="12203474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2" name="Title 1">
            <a:extLst>
              <a:ext uri="{FF2B5EF4-FFF2-40B4-BE49-F238E27FC236}">
                <a16:creationId xmlns:a16="http://schemas.microsoft.com/office/drawing/2014/main" id="{6CFAA165-7D80-0AAC-98F9-4D347CAA1EEF}"/>
              </a:ext>
            </a:extLst>
          </p:cNvPr>
          <p:cNvSpPr>
            <a:spLocks noGrp="1"/>
          </p:cNvSpPr>
          <p:nvPr>
            <p:ph type="ctrTitle"/>
          </p:nvPr>
        </p:nvSpPr>
        <p:spPr>
          <a:xfrm>
            <a:off x="1265300" y="-677108"/>
            <a:ext cx="6613398" cy="677108"/>
          </a:xfrm>
        </p:spPr>
        <p:txBody>
          <a:bodyPr spcFirstLastPara="1" wrap="square" lIns="0" tIns="0" rIns="0" bIns="0" anchor="b" anchorCtr="0">
            <a:spAutoFit/>
          </a:bodyPr>
          <a:lstStyle/>
          <a:p>
            <a:r>
              <a:rPr lang="en-US"/>
              <a:t>Program Ideas</a:t>
            </a:r>
          </a:p>
        </p:txBody>
      </p:sp>
      <p:sp>
        <p:nvSpPr>
          <p:cNvPr id="583" name="Google Shape;583;p80"/>
          <p:cNvSpPr txBox="1"/>
          <p:nvPr/>
        </p:nvSpPr>
        <p:spPr>
          <a:xfrm>
            <a:off x="1143000" y="152400"/>
            <a:ext cx="8343900" cy="3954978"/>
          </a:xfrm>
          <a:prstGeom prst="rect">
            <a:avLst/>
          </a:prstGeom>
          <a:noFill/>
          <a:ln>
            <a:noFill/>
          </a:ln>
        </p:spPr>
        <p:txBody>
          <a:bodyPr spcFirstLastPara="1" wrap="square" lIns="0" tIns="142225" rIns="0" bIns="0" anchor="t" anchorCtr="0">
            <a:spAutoFit/>
          </a:bodyPr>
          <a:lstStyle/>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r>
              <a:rPr lang="en-US" sz="6000" b="1" kern="0">
                <a:solidFill>
                  <a:schemeClr val="bg1"/>
                </a:solidFill>
                <a:effectLst>
                  <a:outerShdw blurRad="38100" dist="38100" dir="2700000" algn="tl">
                    <a:srgbClr val="000000">
                      <a:alpha val="43137"/>
                    </a:srgbClr>
                  </a:outerShdw>
                </a:effectLst>
                <a:latin typeface="Arial"/>
                <a:ea typeface="Arial"/>
                <a:cs typeface="Arial"/>
                <a:sym typeface="Arial"/>
              </a:rPr>
              <a:t>PROGRAM IDEAS</a:t>
            </a:r>
          </a:p>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endParaRPr lang="en-US" b="1" kern="0">
              <a:solidFill>
                <a:schemeClr val="bg1"/>
              </a:solidFill>
              <a:effectLst>
                <a:outerShdw blurRad="38100" dist="38100" dir="2700000" algn="tl">
                  <a:srgbClr val="000000">
                    <a:alpha val="43137"/>
                  </a:srgbClr>
                </a:outerShdw>
              </a:effectLst>
              <a:latin typeface="Arial"/>
              <a:ea typeface="Arial"/>
              <a:cs typeface="Arial"/>
              <a:sym typeface="Arial"/>
            </a:endParaRP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kumimoji="0" lang="en-US" sz="36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CERT Training</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3600" b="1" kern="0">
                <a:solidFill>
                  <a:schemeClr val="bg1"/>
                </a:solidFill>
                <a:effectLst>
                  <a:outerShdw blurRad="38100" dist="38100" dir="2700000" algn="tl">
                    <a:srgbClr val="000000">
                      <a:alpha val="43137"/>
                    </a:srgbClr>
                  </a:outerShdw>
                </a:effectLst>
                <a:latin typeface="Arial"/>
                <a:ea typeface="Arial"/>
                <a:cs typeface="Arial"/>
                <a:sym typeface="Arial"/>
              </a:rPr>
              <a:t>Hurricane or Tornado Seminar</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3600" b="1" kern="0">
                <a:solidFill>
                  <a:schemeClr val="bg1"/>
                </a:solidFill>
                <a:effectLst>
                  <a:outerShdw blurRad="38100" dist="38100" dir="2700000" algn="tl">
                    <a:srgbClr val="000000">
                      <a:alpha val="43137"/>
                    </a:srgbClr>
                  </a:outerShdw>
                </a:effectLst>
                <a:latin typeface="Arial"/>
                <a:ea typeface="Arial"/>
                <a:cs typeface="Arial"/>
                <a:sym typeface="Arial"/>
              </a:rPr>
              <a:t>Winter Storm Safety</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3600" b="1" kern="0">
                <a:solidFill>
                  <a:schemeClr val="bg1"/>
                </a:solidFill>
                <a:effectLst>
                  <a:outerShdw blurRad="38100" dist="38100" dir="2700000" algn="tl">
                    <a:srgbClr val="000000">
                      <a:alpha val="43137"/>
                    </a:srgbClr>
                  </a:outerShdw>
                </a:effectLst>
                <a:latin typeface="Arial"/>
                <a:ea typeface="Arial"/>
                <a:cs typeface="Arial"/>
                <a:sym typeface="Arial"/>
              </a:rPr>
              <a:t>Heat Safety</a:t>
            </a:r>
          </a:p>
          <a:p>
            <a:pPr marL="584200" marR="5080" lvl="0" indent="-5715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kumimoji="0" lang="en-US" sz="36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Small Vendor EXPO</a:t>
            </a:r>
            <a:endParaRPr kumimoji="0" sz="36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endParaRPr>
          </a:p>
        </p:txBody>
      </p:sp>
    </p:spTree>
    <p:extLst>
      <p:ext uri="{BB962C8B-B14F-4D97-AF65-F5344CB8AC3E}">
        <p14:creationId xmlns:p14="http://schemas.microsoft.com/office/powerpoint/2010/main" val="40751256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0"/>
          <p:cNvSpPr txBox="1">
            <a:spLocks noGrp="1"/>
          </p:cNvSpPr>
          <p:nvPr>
            <p:ph type="title" idx="4294967295"/>
          </p:nvPr>
        </p:nvSpPr>
        <p:spPr>
          <a:xfrm>
            <a:off x="2057400" y="2286000"/>
            <a:ext cx="5029200" cy="1030010"/>
          </a:xfrm>
          <a:prstGeom prst="rect">
            <a:avLst/>
          </a:prstGeom>
          <a:noFill/>
          <a:ln>
            <a:noFill/>
            <a:prstDash/>
          </a:ln>
          <a:effectLst/>
        </p:spPr>
        <p:txBody>
          <a:bodyPr rot="0" spcFirstLastPara="1" vertOverflow="overflow" horzOverflow="overflow" vert="horz" wrap="square" lIns="0" tIns="142225" rIns="0" bIns="0" numCol="1" spcCol="0" rtlCol="0" fromWordArt="0" anchor="t" anchorCtr="0" forceAA="0" compatLnSpc="1">
            <a:prstTxWarp prst="textNoShape">
              <a:avLst/>
            </a:prstTxWarp>
            <a:spAutoFit/>
          </a:bodyPr>
          <a:lstStyle/>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r>
              <a:rPr kumimoji="0" lang="en-US" sz="60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RESOURCES</a:t>
            </a:r>
          </a:p>
        </p:txBody>
      </p:sp>
    </p:spTree>
    <p:extLst>
      <p:ext uri="{BB962C8B-B14F-4D97-AF65-F5344CB8AC3E}">
        <p14:creationId xmlns:p14="http://schemas.microsoft.com/office/powerpoint/2010/main" val="17393062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7C3F-C0B0-C56F-69CE-9CCEF3999ECB}"/>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err="1"/>
              <a:t>Cybarium</a:t>
            </a:r>
            <a:r>
              <a:rPr lang="en-US"/>
              <a:t> Homestead Florida</a:t>
            </a:r>
          </a:p>
        </p:txBody>
      </p:sp>
      <p:pic>
        <p:nvPicPr>
          <p:cNvPr id="5" name="Picture 2" descr="Homestead Cybrarium | Homestead Cybrarium">
            <a:extLst>
              <a:ext uri="{FF2B5EF4-FFF2-40B4-BE49-F238E27FC236}">
                <a16:creationId xmlns:a16="http://schemas.microsoft.com/office/drawing/2014/main" id="{6A3EE7A3-D4C2-A578-6996-742E89A317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28600"/>
            <a:ext cx="85725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83;p80">
            <a:extLst>
              <a:ext uri="{FF2B5EF4-FFF2-40B4-BE49-F238E27FC236}">
                <a16:creationId xmlns:a16="http://schemas.microsoft.com/office/drawing/2014/main" id="{097416CB-F561-027F-4CBD-4015B101B528}"/>
              </a:ext>
            </a:extLst>
          </p:cNvPr>
          <p:cNvSpPr txBox="1"/>
          <p:nvPr/>
        </p:nvSpPr>
        <p:spPr>
          <a:xfrm>
            <a:off x="359979" y="1981200"/>
            <a:ext cx="8763000" cy="3452725"/>
          </a:xfrm>
          <a:prstGeom prst="rect">
            <a:avLst/>
          </a:prstGeom>
          <a:noFill/>
          <a:ln>
            <a:noFill/>
          </a:ln>
        </p:spPr>
        <p:txBody>
          <a:bodyPr spcFirstLastPara="1" wrap="square" lIns="0" tIns="142225" rIns="0" bIns="0" anchor="t" anchorCtr="0">
            <a:spAutoFit/>
          </a:bodyPr>
          <a:lstStyle/>
          <a:p>
            <a:pPr marL="355600" marR="5080" indent="-342900">
              <a:lnSpc>
                <a:spcPct val="96136"/>
              </a:lnSpc>
              <a:buClr>
                <a:srgbClr val="000000"/>
              </a:buClr>
              <a:defRPr/>
            </a:pP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The </a:t>
            </a:r>
            <a:r>
              <a:rPr lang="en-US" sz="2800" b="1" kern="0" err="1">
                <a:solidFill>
                  <a:srgbClr val="0000CC"/>
                </a:solidFill>
                <a:effectLst>
                  <a:outerShdw blurRad="38100" dist="38100" dir="2700000" algn="tl">
                    <a:srgbClr val="000000">
                      <a:alpha val="43137"/>
                    </a:srgbClr>
                  </a:outerShdw>
                </a:effectLst>
                <a:latin typeface="Arial"/>
                <a:ea typeface="Arial"/>
                <a:cs typeface="Arial"/>
                <a:sym typeface="Arial"/>
              </a:rPr>
              <a:t>Cybrarium</a:t>
            </a: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 a one-of-a-kind public library that</a:t>
            </a:r>
          </a:p>
          <a:p>
            <a:pPr marL="355600" marR="5080" indent="-342900">
              <a:lnSpc>
                <a:spcPct val="96136"/>
              </a:lnSpc>
              <a:buClr>
                <a:srgbClr val="000000"/>
              </a:buClr>
              <a:defRPr/>
            </a:pP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breaks the mold of traditional learning, offers an</a:t>
            </a:r>
          </a:p>
          <a:p>
            <a:pPr marL="355600" marR="5080" indent="-342900">
              <a:lnSpc>
                <a:spcPct val="96136"/>
              </a:lnSpc>
              <a:buClr>
                <a:srgbClr val="000000"/>
              </a:buClr>
              <a:defRPr/>
            </a:pP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exciting blend of cutting-edge technology and</a:t>
            </a:r>
          </a:p>
          <a:p>
            <a:pPr marL="355600" marR="5080" indent="-342900">
              <a:lnSpc>
                <a:spcPct val="96136"/>
              </a:lnSpc>
              <a:buClr>
                <a:srgbClr val="000000"/>
              </a:buClr>
              <a:defRPr/>
            </a:pP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service delivery. </a:t>
            </a:r>
          </a:p>
          <a:p>
            <a:pPr marL="355600" marR="5080" indent="-342900">
              <a:lnSpc>
                <a:spcPct val="96136"/>
              </a:lnSpc>
              <a:buClr>
                <a:srgbClr val="000000"/>
              </a:buClr>
              <a:defRPr/>
            </a:pPr>
            <a:endParaRPr lang="en-US" sz="2800" b="1" kern="0">
              <a:solidFill>
                <a:srgbClr val="0000CC"/>
              </a:solidFill>
              <a:effectLst>
                <a:outerShdw blurRad="38100" dist="38100" dir="2700000" algn="tl">
                  <a:srgbClr val="000000">
                    <a:alpha val="43137"/>
                  </a:srgbClr>
                </a:outerShdw>
              </a:effectLst>
              <a:latin typeface="Arial"/>
              <a:ea typeface="Arial"/>
              <a:cs typeface="Arial"/>
              <a:sym typeface="Arial"/>
            </a:endParaRPr>
          </a:p>
          <a:p>
            <a:pPr marL="355600" marR="5080" indent="-342900">
              <a:lnSpc>
                <a:spcPct val="96136"/>
              </a:lnSpc>
              <a:buClr>
                <a:srgbClr val="000000"/>
              </a:buClr>
              <a:defRPr/>
            </a:pP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Located in newly redeveloped Downtown</a:t>
            </a:r>
          </a:p>
          <a:p>
            <a:pPr marL="355600" marR="5080" indent="-342900">
              <a:lnSpc>
                <a:spcPct val="96136"/>
              </a:lnSpc>
              <a:buClr>
                <a:srgbClr val="000000"/>
              </a:buClr>
              <a:defRPr/>
            </a:pP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Homestead, the </a:t>
            </a:r>
            <a:r>
              <a:rPr lang="en-US" sz="2800" b="1" kern="0" err="1">
                <a:solidFill>
                  <a:srgbClr val="0000CC"/>
                </a:solidFill>
                <a:effectLst>
                  <a:outerShdw blurRad="38100" dist="38100" dir="2700000" algn="tl">
                    <a:srgbClr val="000000">
                      <a:alpha val="43137"/>
                    </a:srgbClr>
                  </a:outerShdw>
                </a:effectLst>
                <a:latin typeface="Arial"/>
                <a:ea typeface="Arial"/>
                <a:cs typeface="Arial"/>
                <a:sym typeface="Arial"/>
              </a:rPr>
              <a:t>Cybrarium</a:t>
            </a: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 presents a modern</a:t>
            </a:r>
          </a:p>
          <a:p>
            <a:pPr marL="355600" marR="5080" indent="-342900">
              <a:lnSpc>
                <a:spcPct val="96136"/>
              </a:lnSpc>
              <a:buClr>
                <a:srgbClr val="000000"/>
              </a:buClr>
              <a:defRPr/>
            </a:pPr>
            <a:r>
              <a:rPr lang="en-US" sz="2800" b="1" kern="0">
                <a:solidFill>
                  <a:srgbClr val="0000CC"/>
                </a:solidFill>
                <a:effectLst>
                  <a:outerShdw blurRad="38100" dist="38100" dir="2700000" algn="tl">
                    <a:srgbClr val="000000">
                      <a:alpha val="43137"/>
                    </a:srgbClr>
                  </a:outerShdw>
                </a:effectLst>
                <a:latin typeface="Arial"/>
                <a:ea typeface="Arial"/>
                <a:cs typeface="Arial"/>
                <a:sym typeface="Arial"/>
              </a:rPr>
              <a:t>approach to education and enrichment.</a:t>
            </a:r>
            <a:endParaRPr sz="2800" b="1" kern="0">
              <a:solidFill>
                <a:srgbClr val="0000CC"/>
              </a:solidFill>
              <a:effectLst>
                <a:outerShdw blurRad="38100" dist="38100" dir="2700000" algn="tl">
                  <a:srgbClr val="000000">
                    <a:alpha val="43137"/>
                  </a:srgbClr>
                </a:outerShdw>
              </a:effectLst>
              <a:latin typeface="Arial"/>
              <a:ea typeface="Arial"/>
              <a:cs typeface="Arial"/>
              <a:sym typeface="Arial"/>
            </a:endParaRPr>
          </a:p>
        </p:txBody>
      </p:sp>
    </p:spTree>
    <p:extLst>
      <p:ext uri="{BB962C8B-B14F-4D97-AF65-F5344CB8AC3E}">
        <p14:creationId xmlns:p14="http://schemas.microsoft.com/office/powerpoint/2010/main" val="6642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66936"/>
            <a:ext cx="8229600" cy="656492"/>
          </a:xfrm>
        </p:spPr>
        <p:txBody>
          <a:bodyPr>
            <a:noAutofit/>
          </a:bodyPr>
          <a:lstStyle/>
          <a:p>
            <a:r>
              <a:rPr lang="en-US" sz="2800">
                <a:solidFill>
                  <a:srgbClr val="000099"/>
                </a:solidFill>
              </a:rPr>
              <a:t>Spanish Hurricane Website</a:t>
            </a:r>
            <a:br>
              <a:rPr lang="en-US" sz="2800">
                <a:solidFill>
                  <a:srgbClr val="000099"/>
                </a:solidFill>
              </a:rPr>
            </a:br>
            <a:r>
              <a:rPr lang="en-US" sz="2800">
                <a:solidFill>
                  <a:srgbClr val="000099"/>
                </a:solidFill>
              </a:rPr>
              <a:t>https://huracanes.fiu.edu/</a:t>
            </a:r>
          </a:p>
        </p:txBody>
      </p:sp>
      <p:pic>
        <p:nvPicPr>
          <p:cNvPr id="8" name="Picture 7" descr="Screenshot of the Spanish Hurricane Website p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2688"/>
            <a:ext cx="9144000" cy="5068062"/>
          </a:xfrm>
          <a:prstGeom prst="rect">
            <a:avLst/>
          </a:prstGeom>
        </p:spPr>
      </p:pic>
    </p:spTree>
    <p:extLst>
      <p:ext uri="{BB962C8B-B14F-4D97-AF65-F5344CB8AC3E}">
        <p14:creationId xmlns:p14="http://schemas.microsoft.com/office/powerpoint/2010/main" val="90735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11376" y="12857"/>
            <a:ext cx="9155375" cy="6083144"/>
          </a:xfrm>
          <a:prstGeom prst="rect">
            <a:avLst/>
          </a:prstGeom>
          <a:gradFill>
            <a:gsLst>
              <a:gs pos="30000">
                <a:schemeClr val="bg1">
                  <a:lumMod val="95000"/>
                  <a:alpha val="90000"/>
                </a:schemeClr>
              </a:gs>
              <a:gs pos="49600">
                <a:schemeClr val="bg1">
                  <a:alpha val="90000"/>
                </a:schemeClr>
              </a:gs>
              <a:gs pos="70000">
                <a:schemeClr val="bg1">
                  <a:lumMod val="95000"/>
                  <a:alpha val="90000"/>
                </a:schemeClr>
              </a:gs>
              <a:gs pos="93000">
                <a:schemeClr val="bg1">
                  <a:lumMod val="85000"/>
                  <a:alpha val="92000"/>
                </a:schemeClr>
              </a:gs>
              <a:gs pos="7000">
                <a:schemeClr val="bg1">
                  <a:lumMod val="85000"/>
                  <a:alpha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p:cNvSpPr>
            <a:spLocks noGrp="1"/>
          </p:cNvSpPr>
          <p:nvPr>
            <p:ph type="title"/>
          </p:nvPr>
        </p:nvSpPr>
        <p:spPr>
          <a:xfrm>
            <a:off x="0" y="3013322"/>
            <a:ext cx="9144000" cy="820622"/>
          </a:xfrm>
        </p:spPr>
        <p:txBody>
          <a:bodyPr>
            <a:noAutofit/>
          </a:bodyPr>
          <a:lstStyle/>
          <a:p>
            <a:r>
              <a:rPr lang="en-US" sz="3400">
                <a:solidFill>
                  <a:srgbClr val="000099"/>
                </a:solidFill>
              </a:rPr>
              <a:t>12-Part Hurricane Education Video Series</a:t>
            </a:r>
            <a:br>
              <a:rPr lang="en-US" sz="3400">
                <a:solidFill>
                  <a:srgbClr val="000099"/>
                </a:solidFill>
              </a:rPr>
            </a:br>
            <a:r>
              <a:rPr lang="en-US" sz="2800">
                <a:solidFill>
                  <a:srgbClr val="000099"/>
                </a:solidFill>
              </a:rPr>
              <a:t>https://mods.org/eyeofthestorm/</a:t>
            </a:r>
          </a:p>
        </p:txBody>
      </p:sp>
      <p:pic>
        <p:nvPicPr>
          <p:cNvPr id="3" name="Picture 2" descr="Eye of the Storm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0"/>
            <a:ext cx="8839200" cy="2832206"/>
          </a:xfrm>
          <a:prstGeom prst="rect">
            <a:avLst/>
          </a:prstGeom>
        </p:spPr>
      </p:pic>
      <p:pic>
        <p:nvPicPr>
          <p:cNvPr id="5" name="Picture 4" descr="FDEM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2200" y="4355599"/>
            <a:ext cx="1600200" cy="1600200"/>
          </a:xfrm>
          <a:prstGeom prst="rect">
            <a:avLst/>
          </a:prstGeom>
        </p:spPr>
      </p:pic>
      <p:pic>
        <p:nvPicPr>
          <p:cNvPr id="6" name="Picture 5" descr="Museum of Discovery and Science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1600" y="4421681"/>
            <a:ext cx="1600200" cy="1468035"/>
          </a:xfrm>
          <a:prstGeom prst="rect">
            <a:avLst/>
          </a:prstGeom>
        </p:spPr>
      </p:pic>
    </p:spTree>
    <p:extLst>
      <p:ext uri="{BB962C8B-B14F-4D97-AF65-F5344CB8AC3E}">
        <p14:creationId xmlns:p14="http://schemas.microsoft.com/office/powerpoint/2010/main" val="419540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8F097B-0BCB-9FCB-628F-3B0DB731699F}"/>
              </a:ext>
            </a:extLst>
          </p:cNvPr>
          <p:cNvSpPr txBox="1">
            <a:spLocks noGrp="1"/>
          </p:cNvSpPr>
          <p:nvPr>
            <p:ph type="title" idx="4294967295"/>
          </p:nvPr>
        </p:nvSpPr>
        <p:spPr>
          <a:xfrm>
            <a:off x="2286000" y="-573249"/>
            <a:ext cx="434939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99"/>
                </a:solidFill>
                <a:effectLst/>
                <a:uLnTx/>
                <a:uFillTx/>
                <a:latin typeface="+mn-lt"/>
                <a:ea typeface="+mn-ea"/>
                <a:cs typeface="+mn-cs"/>
              </a:rPr>
              <a:t>12-Part Hurricane Education Video Series (2)</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Rectangle 11">
            <a:extLst>
              <a:ext uri="{C183D7F6-B498-43B3-948B-1728B52AA6E4}">
                <adec:decorative xmlns:adec="http://schemas.microsoft.com/office/drawing/2017/decorative" val="1"/>
              </a:ext>
            </a:extLst>
          </p:cNvPr>
          <p:cNvSpPr/>
          <p:nvPr/>
        </p:nvSpPr>
        <p:spPr>
          <a:xfrm>
            <a:off x="-11376" y="12857"/>
            <a:ext cx="9155375" cy="6171630"/>
          </a:xfrm>
          <a:prstGeom prst="rect">
            <a:avLst/>
          </a:prstGeom>
          <a:gradFill>
            <a:gsLst>
              <a:gs pos="30000">
                <a:schemeClr val="bg1">
                  <a:lumMod val="95000"/>
                  <a:alpha val="90000"/>
                </a:schemeClr>
              </a:gs>
              <a:gs pos="49600">
                <a:schemeClr val="bg1">
                  <a:alpha val="90000"/>
                </a:schemeClr>
              </a:gs>
              <a:gs pos="70000">
                <a:schemeClr val="bg1">
                  <a:lumMod val="95000"/>
                  <a:alpha val="90000"/>
                </a:schemeClr>
              </a:gs>
              <a:gs pos="93000">
                <a:schemeClr val="bg1">
                  <a:lumMod val="85000"/>
                  <a:alpha val="92000"/>
                </a:schemeClr>
              </a:gs>
              <a:gs pos="7000">
                <a:schemeClr val="bg1">
                  <a:lumMod val="85000"/>
                  <a:alpha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C183D7F6-B498-43B3-948B-1728B52AA6E4}">
                <adec:decorative xmlns:adec="http://schemas.microsoft.com/office/drawing/2017/decorative" val="1"/>
              </a:ext>
            </a:extLst>
          </p:cNvPr>
          <p:cNvSpPr/>
          <p:nvPr/>
        </p:nvSpPr>
        <p:spPr>
          <a:xfrm>
            <a:off x="44399" y="1"/>
            <a:ext cx="9155375" cy="6096000"/>
          </a:xfrm>
          <a:prstGeom prst="rect">
            <a:avLst/>
          </a:prstGeom>
          <a:gradFill>
            <a:gsLst>
              <a:gs pos="30000">
                <a:schemeClr val="bg1">
                  <a:lumMod val="95000"/>
                  <a:alpha val="90000"/>
                </a:schemeClr>
              </a:gs>
              <a:gs pos="49600">
                <a:schemeClr val="bg1">
                  <a:alpha val="90000"/>
                </a:schemeClr>
              </a:gs>
              <a:gs pos="70000">
                <a:schemeClr val="bg1">
                  <a:lumMod val="95000"/>
                  <a:alpha val="90000"/>
                </a:schemeClr>
              </a:gs>
              <a:gs pos="93000">
                <a:schemeClr val="bg1">
                  <a:lumMod val="85000"/>
                  <a:alpha val="92000"/>
                </a:schemeClr>
              </a:gs>
              <a:gs pos="7000">
                <a:schemeClr val="bg1">
                  <a:lumMod val="85000"/>
                  <a:alpha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descr="Screenshot of the 12-Part Hurricane Education Video Seri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02890"/>
            <a:ext cx="9223786" cy="5188379"/>
          </a:xfrm>
          <a:prstGeom prst="rect">
            <a:avLst/>
          </a:prstGeom>
        </p:spPr>
      </p:pic>
      <p:sp>
        <p:nvSpPr>
          <p:cNvPr id="11" name="Title 1"/>
          <p:cNvSpPr>
            <a:spLocks/>
          </p:cNvSpPr>
          <p:nvPr/>
        </p:nvSpPr>
        <p:spPr>
          <a:xfrm>
            <a:off x="39893" y="87000"/>
            <a:ext cx="9144000" cy="8206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0099"/>
                </a:solidFill>
                <a:effectLst/>
                <a:uLnTx/>
                <a:uFillTx/>
                <a:latin typeface="Arial"/>
                <a:ea typeface="+mj-ea"/>
                <a:cs typeface="Arial"/>
              </a:rPr>
              <a:t>12-Part Hurricane Education Video Series</a:t>
            </a:r>
            <a:br>
              <a:rPr kumimoji="0" lang="en-US" sz="3400" b="1" i="0" u="none" strike="noStrike" kern="1200" cap="none" spc="0" normalizeH="0" baseline="0" noProof="0">
                <a:ln>
                  <a:noFill/>
                </a:ln>
                <a:solidFill>
                  <a:srgbClr val="000099"/>
                </a:solidFill>
                <a:effectLst/>
                <a:uLnTx/>
                <a:uFillTx/>
                <a:latin typeface="Arial"/>
                <a:ea typeface="+mj-ea"/>
                <a:cs typeface="Arial"/>
              </a:rPr>
            </a:br>
            <a:r>
              <a:rPr kumimoji="0" lang="en-US" sz="2800" b="1" i="0" u="none" strike="noStrike" kern="1200" cap="none" spc="0" normalizeH="0" baseline="0" noProof="0">
                <a:ln>
                  <a:noFill/>
                </a:ln>
                <a:solidFill>
                  <a:srgbClr val="000099"/>
                </a:solidFill>
                <a:effectLst/>
                <a:uLnTx/>
                <a:uFillTx/>
                <a:latin typeface="Arial"/>
                <a:ea typeface="+mj-ea"/>
                <a:cs typeface="Arial"/>
              </a:rPr>
              <a:t>https://mods.org/eyeofthestorm/</a:t>
            </a:r>
          </a:p>
        </p:txBody>
      </p:sp>
    </p:spTree>
    <p:extLst>
      <p:ext uri="{BB962C8B-B14F-4D97-AF65-F5344CB8AC3E}">
        <p14:creationId xmlns:p14="http://schemas.microsoft.com/office/powerpoint/2010/main" val="3184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0827D-BED2-8C9E-3B01-BA1E4079CB72}"/>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a:t>Eye of the Storm</a:t>
            </a:r>
          </a:p>
        </p:txBody>
      </p:sp>
      <p:sp>
        <p:nvSpPr>
          <p:cNvPr id="10" name="Rectangle 9">
            <a:extLst>
              <a:ext uri="{C183D7F6-B498-43B3-948B-1728B52AA6E4}">
                <adec:decorative xmlns:adec="http://schemas.microsoft.com/office/drawing/2017/decorative" val="1"/>
              </a:ext>
            </a:extLst>
          </p:cNvPr>
          <p:cNvSpPr/>
          <p:nvPr/>
        </p:nvSpPr>
        <p:spPr>
          <a:xfrm>
            <a:off x="-11376" y="12857"/>
            <a:ext cx="9155375" cy="6113308"/>
          </a:xfrm>
          <a:prstGeom prst="rect">
            <a:avLst/>
          </a:prstGeom>
          <a:gradFill>
            <a:gsLst>
              <a:gs pos="30000">
                <a:schemeClr val="bg1">
                  <a:lumMod val="95000"/>
                  <a:alpha val="90000"/>
                </a:schemeClr>
              </a:gs>
              <a:gs pos="49600">
                <a:schemeClr val="bg1">
                  <a:alpha val="90000"/>
                </a:schemeClr>
              </a:gs>
              <a:gs pos="70000">
                <a:schemeClr val="bg1">
                  <a:lumMod val="95000"/>
                  <a:alpha val="90000"/>
                </a:schemeClr>
              </a:gs>
              <a:gs pos="93000">
                <a:schemeClr val="bg1">
                  <a:lumMod val="85000"/>
                  <a:alpha val="92000"/>
                </a:schemeClr>
              </a:gs>
              <a:gs pos="7000">
                <a:schemeClr val="bg1">
                  <a:lumMod val="85000"/>
                  <a:alpha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FDEM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078" y="59205"/>
            <a:ext cx="883997" cy="877900"/>
          </a:xfrm>
          <a:prstGeom prst="rect">
            <a:avLst/>
          </a:prstGeom>
        </p:spPr>
      </p:pic>
      <p:pic>
        <p:nvPicPr>
          <p:cNvPr id="6" name="Picture 5" descr="Eye of the Storm logo.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4316" y="-85849"/>
            <a:ext cx="3645309" cy="1168009"/>
          </a:xfrm>
          <a:prstGeom prst="rect">
            <a:avLst/>
          </a:prstGeom>
        </p:spPr>
      </p:pic>
      <p:pic>
        <p:nvPicPr>
          <p:cNvPr id="9" name="Picture 8" descr="Museum of Discovery &amp; Science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5969" y="59205"/>
            <a:ext cx="896190" cy="829128"/>
          </a:xfrm>
          <a:prstGeom prst="rect">
            <a:avLst/>
          </a:prstGeom>
        </p:spPr>
      </p:pic>
      <p:sp>
        <p:nvSpPr>
          <p:cNvPr id="5" name="Content Placeholder 4">
            <a:extLst>
              <a:ext uri="{FF2B5EF4-FFF2-40B4-BE49-F238E27FC236}">
                <a16:creationId xmlns:a16="http://schemas.microsoft.com/office/drawing/2014/main" id="{7C01BA20-A2B7-44A8-8D13-09894A626B25}"/>
              </a:ext>
            </a:extLst>
          </p:cNvPr>
          <p:cNvSpPr>
            <a:spLocks noGrp="1"/>
          </p:cNvSpPr>
          <p:nvPr>
            <p:ph idx="1"/>
          </p:nvPr>
        </p:nvSpPr>
        <p:spPr/>
        <p:txBody>
          <a:bodyPr/>
          <a:lstStyle/>
          <a:p>
            <a:endParaRPr lang="en-US"/>
          </a:p>
        </p:txBody>
      </p:sp>
      <p:pic>
        <p:nvPicPr>
          <p:cNvPr id="7" name="Picture 6" descr="photograph from space of hurricane katrina">
            <a:extLst>
              <a:ext uri="{FF2B5EF4-FFF2-40B4-BE49-F238E27FC236}">
                <a16:creationId xmlns:a16="http://schemas.microsoft.com/office/drawing/2014/main" id="{D9A9F127-7606-4D78-816E-AE621AEF0060}"/>
              </a:ext>
            </a:extLst>
          </p:cNvPr>
          <p:cNvPicPr>
            <a:picLocks noChangeAspect="1"/>
          </p:cNvPicPr>
          <p:nvPr/>
        </p:nvPicPr>
        <p:blipFill>
          <a:blip r:embed="rId5"/>
          <a:stretch>
            <a:fillRect/>
          </a:stretch>
        </p:blipFill>
        <p:spPr>
          <a:xfrm>
            <a:off x="0" y="1013802"/>
            <a:ext cx="9144000" cy="5145024"/>
          </a:xfrm>
          <a:prstGeom prst="rect">
            <a:avLst/>
          </a:prstGeom>
        </p:spPr>
      </p:pic>
    </p:spTree>
    <p:extLst>
      <p:ext uri="{BB962C8B-B14F-4D97-AF65-F5344CB8AC3E}">
        <p14:creationId xmlns:p14="http://schemas.microsoft.com/office/powerpoint/2010/main" val="14078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357344"/>
            <a:ext cx="4470238" cy="1051560"/>
          </a:xfrm>
        </p:spPr>
        <p:txBody>
          <a:bodyPr>
            <a:noAutofit/>
          </a:bodyPr>
          <a:lstStyle/>
          <a:p>
            <a:pPr algn="ctr"/>
            <a:r>
              <a:rPr lang="en-US">
                <a:solidFill>
                  <a:srgbClr val="000099"/>
                </a:solidFill>
              </a:rPr>
              <a:t>THANK YOU!!</a:t>
            </a:r>
          </a:p>
        </p:txBody>
      </p:sp>
      <p:pic>
        <p:nvPicPr>
          <p:cNvPr id="3" name="Picture 2" descr="Ambassador WRN Weather-Ready Nation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4648200"/>
            <a:ext cx="1718064" cy="130554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 name="AutoShape 4" descr="The X logo appears to be based on a glyph from Special Alphabets 4. ">
            <a:extLst>
              <a:ext uri="{FF2B5EF4-FFF2-40B4-BE49-F238E27FC236}">
                <a16:creationId xmlns:a16="http://schemas.microsoft.com/office/drawing/2014/main" id="{74648F5E-9FE7-CFDF-CA2B-440230F36F02}"/>
              </a:ext>
            </a:extLst>
          </p:cNvPr>
          <p:cNvSpPr>
            <a:spLocks noChangeAspect="1" noChangeArrowheads="1"/>
          </p:cNvSpPr>
          <p:nvPr/>
        </p:nvSpPr>
        <p:spPr bwMode="auto">
          <a:xfrm>
            <a:off x="4419599" y="2793703"/>
            <a:ext cx="787697" cy="7876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Graphics for social media links.">
            <a:extLst>
              <a:ext uri="{FF2B5EF4-FFF2-40B4-BE49-F238E27FC236}">
                <a16:creationId xmlns:a16="http://schemas.microsoft.com/office/drawing/2014/main" id="{6E97A474-B883-461B-F200-6F1C06297DB1}"/>
              </a:ext>
            </a:extLst>
          </p:cNvPr>
          <p:cNvPicPr>
            <a:picLocks noChangeAspect="1"/>
          </p:cNvPicPr>
          <p:nvPr/>
        </p:nvPicPr>
        <p:blipFill>
          <a:blip r:embed="rId3"/>
          <a:stretch>
            <a:fillRect/>
          </a:stretch>
        </p:blipFill>
        <p:spPr>
          <a:xfrm>
            <a:off x="2895600" y="1919444"/>
            <a:ext cx="6203152" cy="2698276"/>
          </a:xfrm>
          <a:prstGeom prst="rect">
            <a:avLst/>
          </a:prstGeom>
        </p:spPr>
      </p:pic>
      <p:sp>
        <p:nvSpPr>
          <p:cNvPr id="4" name="Title 1">
            <a:extLst>
              <a:ext uri="{FF2B5EF4-FFF2-40B4-BE49-F238E27FC236}">
                <a16:creationId xmlns:a16="http://schemas.microsoft.com/office/drawing/2014/main" id="{8B8803ED-F1C4-269B-302F-E96A74898717}"/>
              </a:ext>
            </a:extLst>
          </p:cNvPr>
          <p:cNvSpPr txBox="1">
            <a:spLocks/>
          </p:cNvSpPr>
          <p:nvPr/>
        </p:nvSpPr>
        <p:spPr>
          <a:xfrm>
            <a:off x="4572000" y="4663440"/>
            <a:ext cx="3200400" cy="14197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chemeClr val="tx1"/>
                </a:solidFill>
                <a:latin typeface="Arial"/>
                <a:ea typeface="+mj-ea"/>
                <a:cs typeface="Arial"/>
              </a:defRPr>
            </a:lvl1pPr>
          </a:lstStyle>
          <a:p>
            <a:pPr algn="ctr"/>
            <a:r>
              <a:rPr lang="en-US" sz="2800">
                <a:solidFill>
                  <a:srgbClr val="000099"/>
                </a:solidFill>
              </a:rPr>
              <a:t>Erik Salna</a:t>
            </a:r>
            <a:br>
              <a:rPr lang="en-US" sz="2800">
                <a:solidFill>
                  <a:srgbClr val="000099"/>
                </a:solidFill>
              </a:rPr>
            </a:br>
            <a:r>
              <a:rPr lang="en-US" sz="2800">
                <a:hlinkClick r:id="rId4"/>
              </a:rPr>
              <a:t>esalna@fiu.edu</a:t>
            </a:r>
            <a:br>
              <a:rPr lang="en-US" sz="2800"/>
            </a:br>
            <a:r>
              <a:rPr lang="en-US" sz="2800">
                <a:solidFill>
                  <a:srgbClr val="000099"/>
                </a:solidFill>
              </a:rPr>
              <a:t>305-348-1146</a:t>
            </a:r>
          </a:p>
        </p:txBody>
      </p:sp>
    </p:spTree>
    <p:extLst>
      <p:ext uri="{BB962C8B-B14F-4D97-AF65-F5344CB8AC3E}">
        <p14:creationId xmlns:p14="http://schemas.microsoft.com/office/powerpoint/2010/main" val="113320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4F3B0E-857F-F5A5-1E2F-741776BD3477}"/>
              </a:ext>
            </a:extLst>
          </p:cNvPr>
          <p:cNvSpPr>
            <a:spLocks noGrp="1"/>
          </p:cNvSpPr>
          <p:nvPr>
            <p:ph type="title"/>
          </p:nvPr>
        </p:nvSpPr>
        <p:spPr>
          <a:xfrm>
            <a:off x="464399" y="623786"/>
            <a:ext cx="7406640" cy="557706"/>
          </a:xfrm>
        </p:spPr>
        <p:txBody>
          <a:bodyPr>
            <a:normAutofit/>
          </a:bodyPr>
          <a:lstStyle/>
          <a:p>
            <a:r>
              <a:rPr lang="en-US" sz="3000">
                <a:solidFill>
                  <a:schemeClr val="tx1"/>
                </a:solidFill>
              </a:rPr>
              <a:t>Thank you!</a:t>
            </a:r>
          </a:p>
        </p:txBody>
      </p:sp>
      <p:graphicFrame>
        <p:nvGraphicFramePr>
          <p:cNvPr id="4" name="Content Placeholder 2">
            <a:extLst>
              <a:ext uri="{FF2B5EF4-FFF2-40B4-BE49-F238E27FC236}">
                <a16:creationId xmlns:a16="http://schemas.microsoft.com/office/drawing/2014/main" id="{330F3754-5108-07D8-EBE5-9C1EEB48981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196462402"/>
              </p:ext>
            </p:extLst>
          </p:nvPr>
        </p:nvGraphicFramePr>
        <p:xfrm>
          <a:off x="600929" y="1326831"/>
          <a:ext cx="7886700" cy="2479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CF3F3BCD-CB69-DA5A-AFE4-D85D1BBC9F4B}"/>
              </a:ext>
              <a:ext uri="{C183D7F6-B498-43B3-948B-1728B52AA6E4}">
                <adec:decorative xmlns:adec="http://schemas.microsoft.com/office/drawing/2017/decorative" val="1"/>
              </a:ext>
            </a:extLst>
          </p:cNvPr>
          <p:cNvSpPr/>
          <p:nvPr/>
        </p:nvSpPr>
        <p:spPr>
          <a:xfrm>
            <a:off x="632591" y="3956518"/>
            <a:ext cx="7886700" cy="874701"/>
          </a:xfrm>
          <a:prstGeom prst="roundRect">
            <a:avLst>
              <a:gd name="adj" fmla="val 10000"/>
            </a:avLst>
          </a:prstGeom>
          <a:solidFill>
            <a:srgbClr val="ED7D31">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7" name="Rectangle 6" descr="Checkbox Checked with solid fill">
            <a:extLst>
              <a:ext uri="{FF2B5EF4-FFF2-40B4-BE49-F238E27FC236}">
                <a16:creationId xmlns:a16="http://schemas.microsoft.com/office/drawing/2014/main" id="{3FF26200-D812-5057-62CA-CC63A6372CFA}"/>
              </a:ext>
            </a:extLst>
          </p:cNvPr>
          <p:cNvSpPr/>
          <p:nvPr/>
        </p:nvSpPr>
        <p:spPr>
          <a:xfrm>
            <a:off x="909402" y="4135683"/>
            <a:ext cx="460322" cy="460322"/>
          </a:xfrm>
          <a:prstGeom prst="rect">
            <a:avLst/>
          </a:pr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6" name="TextBox 5">
            <a:extLst>
              <a:ext uri="{FF2B5EF4-FFF2-40B4-BE49-F238E27FC236}">
                <a16:creationId xmlns:a16="http://schemas.microsoft.com/office/drawing/2014/main" id="{16238715-B9C9-2CD8-83FD-79A053C91477}"/>
              </a:ext>
            </a:extLst>
          </p:cNvPr>
          <p:cNvSpPr txBox="1"/>
          <p:nvPr/>
        </p:nvSpPr>
        <p:spPr>
          <a:xfrm>
            <a:off x="1615357" y="4177226"/>
            <a:ext cx="6893543" cy="415498"/>
          </a:xfrm>
          <a:prstGeom prst="rect">
            <a:avLst/>
          </a:prstGeom>
          <a:noFill/>
        </p:spPr>
        <p:txBody>
          <a:bodyPr wrap="square" rtlCol="0">
            <a:spAutoFit/>
          </a:bodyPr>
          <a:lstStyle/>
          <a:p>
            <a:pPr lvl="0">
              <a:lnSpc>
                <a:spcPct val="100000"/>
              </a:lnSpc>
              <a:buNone/>
            </a:pPr>
            <a:r>
              <a:rPr lang="en-US" sz="2100">
                <a:latin typeface="+mn-lt"/>
                <a:ea typeface="Calibri" panose="020F0502020204030204" pitchFamily="34" charset="0"/>
                <a:cs typeface="Calibri" panose="020F0502020204030204" pitchFamily="34" charset="0"/>
              </a:rPr>
              <a:t>NNLM </a:t>
            </a:r>
            <a:r>
              <a:rPr lang="en-US" sz="2100">
                <a:solidFill>
                  <a:srgbClr val="333333"/>
                </a:solidFill>
                <a:latin typeface="+mn-lt"/>
              </a:rPr>
              <a:t>Emergency and Disaster Resources Guide</a:t>
            </a:r>
            <a:endParaRPr lang="en-US" sz="2100" b="1">
              <a:solidFill>
                <a:srgbClr val="0070C0"/>
              </a:solidFill>
              <a:latin typeface="+mn-lt"/>
            </a:endParaRPr>
          </a:p>
        </p:txBody>
      </p:sp>
      <p:sp>
        <p:nvSpPr>
          <p:cNvPr id="5" name="Content Placeholder 4">
            <a:extLst>
              <a:ext uri="{FF2B5EF4-FFF2-40B4-BE49-F238E27FC236}">
                <a16:creationId xmlns:a16="http://schemas.microsoft.com/office/drawing/2014/main" id="{B7A1B42E-2694-8D21-EF70-D5082D848BE9}"/>
              </a:ext>
            </a:extLst>
          </p:cNvPr>
          <p:cNvSpPr txBox="1">
            <a:spLocks/>
          </p:cNvSpPr>
          <p:nvPr/>
        </p:nvSpPr>
        <p:spPr>
          <a:xfrm>
            <a:off x="560617" y="5171678"/>
            <a:ext cx="7961180" cy="461606"/>
          </a:xfrm>
          <a:prstGeom prst="rect">
            <a:avLst/>
          </a:prstGeom>
          <a:noFill/>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tabLst>
                <a:tab pos="2228850" algn="ctr"/>
                <a:tab pos="4457700" algn="r"/>
              </a:tabLst>
            </a:pPr>
            <a:r>
              <a:rPr lang="en-US" sz="1200">
                <a:solidFill>
                  <a:prstClr val="black"/>
                </a:solidFill>
                <a:latin typeface="Calibri" panose="020F0502020204030204" pitchFamily="34" charset="0"/>
                <a:ea typeface="Century Gothic" panose="020B0502020202020204" pitchFamily="34" charset="0"/>
                <a:cs typeface="Calibri" panose="020F0502020204030204" pitchFamily="34" charset="0"/>
              </a:rPr>
              <a:t>Funded by the National Library of Medicine. NLM and NNLM are service marks </a:t>
            </a:r>
          </a:p>
          <a:p>
            <a:pPr marL="0" indent="0" algn="r">
              <a:spcBef>
                <a:spcPts val="0"/>
              </a:spcBef>
              <a:buNone/>
              <a:tabLst>
                <a:tab pos="2228850" algn="ctr"/>
                <a:tab pos="4457700" algn="r"/>
              </a:tabLst>
            </a:pPr>
            <a:r>
              <a:rPr lang="en-US" sz="1200">
                <a:solidFill>
                  <a:prstClr val="black"/>
                </a:solidFill>
                <a:latin typeface="Calibri" panose="020F0502020204030204" pitchFamily="34" charset="0"/>
                <a:ea typeface="Century Gothic" panose="020B0502020202020204" pitchFamily="34" charset="0"/>
                <a:cs typeface="Calibri" panose="020F0502020204030204" pitchFamily="34" charset="0"/>
              </a:rPr>
              <a:t>of the US Department of Health and Human Services. Updated July 2022.</a:t>
            </a:r>
          </a:p>
        </p:txBody>
      </p:sp>
    </p:spTree>
    <p:extLst>
      <p:ext uri="{BB962C8B-B14F-4D97-AF65-F5344CB8AC3E}">
        <p14:creationId xmlns:p14="http://schemas.microsoft.com/office/powerpoint/2010/main" val="220884585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638800" y="620335"/>
            <a:ext cx="3390900" cy="762000"/>
          </a:xfrm>
        </p:spPr>
        <p:txBody>
          <a:bodyPr>
            <a:normAutofit/>
          </a:bodyPr>
          <a:lstStyle/>
          <a:p>
            <a:pPr eaLnBrk="1" hangingPunct="1"/>
            <a:r>
              <a:rPr lang="en-US" altLang="en-US">
                <a:solidFill>
                  <a:schemeClr val="bg1"/>
                </a:solidFill>
                <a:effectLst>
                  <a:outerShdw blurRad="38100" dist="38100" dir="2700000" algn="tl">
                    <a:srgbClr val="000000">
                      <a:alpha val="43137"/>
                    </a:srgbClr>
                  </a:outerShdw>
                </a:effectLst>
                <a:latin typeface="Eurostile Bold" pitchFamily="34" charset="0"/>
              </a:rPr>
              <a:t>Meteorology</a:t>
            </a:r>
            <a:endParaRPr lang="en-US" altLang="en-US" b="1">
              <a:solidFill>
                <a:schemeClr val="bg1"/>
              </a:solidFill>
              <a:effectLst>
                <a:outerShdw blurRad="38100" dist="38100" dir="2700000" algn="tl">
                  <a:srgbClr val="000000">
                    <a:alpha val="43137"/>
                  </a:srgbClr>
                </a:outerShdw>
              </a:effectLst>
              <a:latin typeface="Eurostile Bold" pitchFamily="34" charset="0"/>
            </a:endParaRPr>
          </a:p>
        </p:txBody>
      </p:sp>
      <p:pic>
        <p:nvPicPr>
          <p:cNvPr id="5" name="Picture 2" descr="Image of a lightening bolt from the sky to a tree in a fie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32" y="-9659"/>
            <a:ext cx="5574632" cy="618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5528912" y="1742542"/>
            <a:ext cx="352044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STEM Career</a:t>
            </a:r>
          </a:p>
        </p:txBody>
      </p:sp>
      <p:sp>
        <p:nvSpPr>
          <p:cNvPr id="8" name="Text Placeholder 2"/>
          <p:cNvSpPr txBox="1">
            <a:spLocks/>
          </p:cNvSpPr>
          <p:nvPr/>
        </p:nvSpPr>
        <p:spPr>
          <a:xfrm>
            <a:off x="5622758" y="2504542"/>
            <a:ext cx="3657600" cy="3251921"/>
          </a:xfrm>
          <a:prstGeom prst="rect">
            <a:avLst/>
          </a:prstGeom>
        </p:spPr>
        <p:txBody>
          <a:bodyPr>
            <a:noAutofit/>
          </a:bodyPr>
          <a:lst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a:lstStyle>
          <a:p>
            <a:pPr marL="257175" marR="0" lvl="0" indent="-257175" algn="l" defTabSz="342900" rtl="0" eaLnBrk="1" fontAlgn="auto" latinLnBrk="0" hangingPunct="1">
              <a:lnSpc>
                <a:spcPct val="100000"/>
              </a:lnSpc>
              <a:spcBef>
                <a:spcPct val="20000"/>
              </a:spcBef>
              <a:spcAft>
                <a:spcPts val="450"/>
              </a:spcAft>
              <a:buClr>
                <a:prstClr val="white"/>
              </a:buClr>
              <a:buSzPct val="80000"/>
              <a:buFont typeface="Wingdings" panose="05000000000000000000" pitchFamily="2" charset="2"/>
              <a:buChar char="Ø"/>
              <a:tabLst/>
              <a:defRPr/>
            </a:pPr>
            <a:r>
              <a:rPr kumimoji="0" lang="en-US" sz="3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SCIENCE</a:t>
            </a:r>
          </a:p>
          <a:p>
            <a:pPr marL="257175" marR="0" lvl="0" indent="-257175" algn="l" defTabSz="342900" rtl="0" eaLnBrk="1" fontAlgn="auto" latinLnBrk="0" hangingPunct="1">
              <a:lnSpc>
                <a:spcPct val="100000"/>
              </a:lnSpc>
              <a:spcBef>
                <a:spcPct val="20000"/>
              </a:spcBef>
              <a:spcAft>
                <a:spcPts val="450"/>
              </a:spcAft>
              <a:buClr>
                <a:prstClr val="white"/>
              </a:buClr>
              <a:buSzPct val="80000"/>
              <a:buFont typeface="Wingdings" panose="05000000000000000000" pitchFamily="2" charset="2"/>
              <a:buChar char="Ø"/>
              <a:tabLst/>
              <a:defRPr/>
            </a:pPr>
            <a:r>
              <a:rPr kumimoji="0" lang="en-US" sz="3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TECHNOLOGY</a:t>
            </a:r>
          </a:p>
          <a:p>
            <a:pPr marL="257175" marR="0" lvl="0" indent="-257175" algn="l" defTabSz="342900" rtl="0" eaLnBrk="1" fontAlgn="auto" latinLnBrk="0" hangingPunct="1">
              <a:lnSpc>
                <a:spcPct val="100000"/>
              </a:lnSpc>
              <a:spcBef>
                <a:spcPct val="20000"/>
              </a:spcBef>
              <a:spcAft>
                <a:spcPts val="450"/>
              </a:spcAft>
              <a:buClr>
                <a:prstClr val="white"/>
              </a:buClr>
              <a:buSzPct val="80000"/>
              <a:buFont typeface="Wingdings" panose="05000000000000000000" pitchFamily="2" charset="2"/>
              <a:buChar char="Ø"/>
              <a:tabLst/>
              <a:defRPr/>
            </a:pPr>
            <a:r>
              <a:rPr kumimoji="0" lang="en-US" sz="3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ENGINEERING</a:t>
            </a:r>
          </a:p>
          <a:p>
            <a:pPr marL="257175" marR="0" lvl="0" indent="-257175" algn="l" defTabSz="342900" rtl="0" eaLnBrk="1" fontAlgn="auto" latinLnBrk="0" hangingPunct="1">
              <a:lnSpc>
                <a:spcPct val="100000"/>
              </a:lnSpc>
              <a:spcBef>
                <a:spcPct val="20000"/>
              </a:spcBef>
              <a:spcAft>
                <a:spcPts val="450"/>
              </a:spcAft>
              <a:buClr>
                <a:prstClr val="white"/>
              </a:buClr>
              <a:buSzPct val="80000"/>
              <a:buFont typeface="Wingdings" panose="05000000000000000000" pitchFamily="2" charset="2"/>
              <a:buChar char="Ø"/>
              <a:tabLst/>
              <a:defRPr/>
            </a:pPr>
            <a:r>
              <a:rPr kumimoji="0" lang="en-US" sz="3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MATH</a:t>
            </a:r>
          </a:p>
          <a:p>
            <a:pPr marL="0" marR="0" lvl="0" indent="0" algn="l" defTabSz="342900" rtl="0" eaLnBrk="1" fontAlgn="auto" latinLnBrk="0" hangingPunct="1">
              <a:lnSpc>
                <a:spcPct val="100000"/>
              </a:lnSpc>
              <a:spcBef>
                <a:spcPct val="20000"/>
              </a:spcBef>
              <a:spcAft>
                <a:spcPts val="450"/>
              </a:spcAft>
              <a:buClr>
                <a:prstClr val="white"/>
              </a:buClr>
              <a:buSzPct val="80000"/>
              <a:buFont typeface="Wingdings 3" panose="05040102010807070707" pitchFamily="18" charset="2"/>
              <a:buNone/>
              <a:tabLst/>
              <a:defRPr/>
            </a:pPr>
            <a:endParaRPr kumimoji="0" lang="en-US" sz="21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9138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43" y="0"/>
            <a:ext cx="8229600" cy="914400"/>
          </a:xfrm>
        </p:spPr>
        <p:txBody>
          <a:bodyPr>
            <a:normAutofit/>
          </a:bodyPr>
          <a:lstStyle/>
          <a:p>
            <a:r>
              <a:rPr lang="en-US" sz="3600">
                <a:solidFill>
                  <a:srgbClr val="000099"/>
                </a:solidFill>
              </a:rPr>
              <a:t>“The Wizard of Oz”</a:t>
            </a:r>
          </a:p>
        </p:txBody>
      </p:sp>
      <p:sp>
        <p:nvSpPr>
          <p:cNvPr id="7" name="Content Placeholder 6">
            <a:extLst>
              <a:ext uri="{FF2B5EF4-FFF2-40B4-BE49-F238E27FC236}">
                <a16:creationId xmlns:a16="http://schemas.microsoft.com/office/drawing/2014/main" id="{83B3BB6C-7BF3-4E80-8C20-DF062770D729}"/>
              </a:ext>
            </a:extLst>
          </p:cNvPr>
          <p:cNvSpPr>
            <a:spLocks noGrp="1"/>
          </p:cNvSpPr>
          <p:nvPr>
            <p:ph idx="1"/>
          </p:nvPr>
        </p:nvSpPr>
        <p:spPr/>
        <p:txBody>
          <a:bodyPr/>
          <a:lstStyle/>
          <a:p>
            <a:endParaRPr lang="en-US"/>
          </a:p>
        </p:txBody>
      </p:sp>
      <p:pic>
        <p:nvPicPr>
          <p:cNvPr id="8" name="Picture 7" descr="Dorothy Gale singing somewhere over the rainbow&#10;">
            <a:extLst>
              <a:ext uri="{FF2B5EF4-FFF2-40B4-BE49-F238E27FC236}">
                <a16:creationId xmlns:a16="http://schemas.microsoft.com/office/drawing/2014/main" id="{908B6F39-9905-47EA-A3E5-8F58037EEB87}"/>
              </a:ext>
            </a:extLst>
          </p:cNvPr>
          <p:cNvPicPr>
            <a:picLocks noChangeAspect="1"/>
          </p:cNvPicPr>
          <p:nvPr/>
        </p:nvPicPr>
        <p:blipFill>
          <a:blip r:embed="rId2"/>
          <a:stretch>
            <a:fillRect/>
          </a:stretch>
        </p:blipFill>
        <p:spPr>
          <a:xfrm>
            <a:off x="5700" y="937971"/>
            <a:ext cx="9132600" cy="5139373"/>
          </a:xfrm>
          <a:prstGeom prst="rect">
            <a:avLst/>
          </a:prstGeom>
        </p:spPr>
      </p:pic>
    </p:spTree>
    <p:extLst>
      <p:ext uri="{BB962C8B-B14F-4D97-AF65-F5344CB8AC3E}">
        <p14:creationId xmlns:p14="http://schemas.microsoft.com/office/powerpoint/2010/main" val="189148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38E3F3-B5E4-DEDB-F69C-C8AD27536CCA}"/>
              </a:ext>
            </a:extLst>
          </p:cNvPr>
          <p:cNvSpPr>
            <a:spLocks noGrp="1"/>
          </p:cNvSpPr>
          <p:nvPr>
            <p:ph type="title"/>
          </p:nvPr>
        </p:nvSpPr>
        <p:spPr>
          <a:xfrm>
            <a:off x="449743" y="0"/>
            <a:ext cx="8229600" cy="914400"/>
          </a:xfrm>
        </p:spPr>
        <p:txBody>
          <a:bodyPr>
            <a:normAutofit/>
          </a:bodyPr>
          <a:lstStyle/>
          <a:p>
            <a:r>
              <a:rPr lang="en-US" sz="3600">
                <a:solidFill>
                  <a:schemeClr val="bg1"/>
                </a:solidFill>
                <a:effectLst>
                  <a:outerShdw blurRad="38100" dist="38100" dir="2700000" algn="tl">
                    <a:srgbClr val="000000">
                      <a:alpha val="43137"/>
                    </a:srgbClr>
                  </a:outerShdw>
                </a:effectLst>
              </a:rPr>
              <a:t>“The Wizard of Oz” Tornado</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8194" name="Picture 2" descr="https://cdn.shopify.com/s/files/1/0432/1981/files/unnamed_6b7d4be6-bb40-45b7-ad06-34cd401bc315_large.jpg?108025491827409787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379" y="914400"/>
            <a:ext cx="775564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13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43" y="0"/>
            <a:ext cx="8229600" cy="914400"/>
          </a:xfrm>
        </p:spPr>
        <p:txBody>
          <a:bodyPr>
            <a:normAutofit/>
          </a:bodyPr>
          <a:lstStyle/>
          <a:p>
            <a:r>
              <a:rPr lang="en-US" sz="4800">
                <a:solidFill>
                  <a:srgbClr val="000099"/>
                </a:solidFill>
              </a:rPr>
              <a:t>“Twister” Tornado</a:t>
            </a:r>
          </a:p>
        </p:txBody>
      </p:sp>
      <p:sp>
        <p:nvSpPr>
          <p:cNvPr id="3" name="Content Placeholder 2"/>
          <p:cNvSpPr>
            <a:spLocks noGrp="1"/>
          </p:cNvSpPr>
          <p:nvPr>
            <p:ph idx="1"/>
          </p:nvPr>
        </p:nvSpPr>
        <p:spPr/>
        <p:txBody>
          <a:bodyPr/>
          <a:lstStyle/>
          <a:p>
            <a:endParaRPr lang="en-US"/>
          </a:p>
        </p:txBody>
      </p:sp>
      <p:pic>
        <p:nvPicPr>
          <p:cNvPr id="1026" name="Picture 2" descr="See the source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0355"/>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6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752600"/>
          </a:xfrm>
        </p:spPr>
        <p:txBody>
          <a:bodyPr>
            <a:normAutofit/>
          </a:bodyPr>
          <a:lstStyle/>
          <a:p>
            <a:r>
              <a:rPr lang="en-US">
                <a:solidFill>
                  <a:srgbClr val="000099"/>
                </a:solidFill>
              </a:rPr>
              <a:t>How did Hollywood creates these tornadoes?</a:t>
            </a:r>
          </a:p>
        </p:txBody>
      </p:sp>
      <p:pic>
        <p:nvPicPr>
          <p:cNvPr id="4" name="Picture 2" descr="https://cdn.shopify.com/s/files/1/0432/1981/files/unnamed_6b7d4be6-bb40-45b7-ad06-34cd401bc315_large.jpg?10802549182740978784">
            <a:extLst>
              <a:ext uri="{FF2B5EF4-FFF2-40B4-BE49-F238E27FC236}">
                <a16:creationId xmlns:a16="http://schemas.microsoft.com/office/drawing/2014/main" id="{26DDD809-D7C1-EBE4-6C45-B5073E5627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159" y="2209800"/>
            <a:ext cx="4426874" cy="30011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8266" y="2209800"/>
            <a:ext cx="4732596" cy="300112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D576CE8-6D0F-FBBF-88FD-AEF782B638B5}"/>
              </a:ext>
            </a:extLst>
          </p:cNvPr>
          <p:cNvSpPr txBox="1">
            <a:spLocks/>
          </p:cNvSpPr>
          <p:nvPr/>
        </p:nvSpPr>
        <p:spPr>
          <a:xfrm>
            <a:off x="1219200" y="5410200"/>
            <a:ext cx="7315200" cy="533401"/>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algn="l"/>
            <a:r>
              <a:rPr lang="en-US" sz="4000">
                <a:solidFill>
                  <a:srgbClr val="000099"/>
                </a:solidFill>
              </a:rPr>
              <a:t>1939                                 1996</a:t>
            </a:r>
          </a:p>
        </p:txBody>
      </p:sp>
    </p:spTree>
    <p:extLst>
      <p:ext uri="{BB962C8B-B14F-4D97-AF65-F5344CB8AC3E}">
        <p14:creationId xmlns:p14="http://schemas.microsoft.com/office/powerpoint/2010/main" val="181197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05BC57-A1BD-CE78-C172-204C6CC145CD}"/>
              </a:ext>
            </a:extLst>
          </p:cNvPr>
          <p:cNvSpPr>
            <a:spLocks noGrp="1"/>
          </p:cNvSpPr>
          <p:nvPr>
            <p:ph type="title"/>
          </p:nvPr>
        </p:nvSpPr>
        <p:spPr>
          <a:xfrm>
            <a:off x="449743" y="0"/>
            <a:ext cx="8008457" cy="609600"/>
          </a:xfrm>
        </p:spPr>
        <p:txBody>
          <a:bodyPr>
            <a:normAutofit fontScale="90000"/>
          </a:bodyPr>
          <a:lstStyle/>
          <a:p>
            <a:r>
              <a:rPr lang="en-US" sz="3600">
                <a:solidFill>
                  <a:schemeClr val="bg1"/>
                </a:solidFill>
                <a:effectLst>
                  <a:outerShdw blurRad="38100" dist="38100" dir="2700000" algn="tl">
                    <a:srgbClr val="000000">
                      <a:alpha val="43137"/>
                    </a:srgbClr>
                  </a:outerShdw>
                </a:effectLst>
              </a:rPr>
              <a:t>Summer 2023: Record Heat Wave</a:t>
            </a:r>
          </a:p>
        </p:txBody>
      </p:sp>
      <p:pic>
        <p:nvPicPr>
          <p:cNvPr id="2" name="Picture 2" descr="What a Heat Dome? - NBC News">
            <a:extLst>
              <a:ext uri="{FF2B5EF4-FFF2-40B4-BE49-F238E27FC236}">
                <a16:creationId xmlns:a16="http://schemas.microsoft.com/office/drawing/2014/main" id="{DDB679E5-8BE7-B176-4D0E-295DB2CBA7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03" y="609600"/>
            <a:ext cx="91440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30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06A1A-3706-43FF-9752-8D923AB048A2}"/>
              </a:ext>
            </a:extLst>
          </p:cNvPr>
          <p:cNvSpPr>
            <a:spLocks noGrp="1"/>
          </p:cNvSpPr>
          <p:nvPr>
            <p:ph type="title"/>
          </p:nvPr>
        </p:nvSpPr>
        <p:spPr>
          <a:xfrm>
            <a:off x="533400" y="-1371600"/>
            <a:ext cx="8229600" cy="1143000"/>
          </a:xfrm>
        </p:spPr>
        <p:txBody>
          <a:bodyPr/>
          <a:lstStyle/>
          <a:p>
            <a:r>
              <a:rPr lang="en-US"/>
              <a:t>Hot</a:t>
            </a:r>
          </a:p>
        </p:txBody>
      </p:sp>
      <p:pic>
        <p:nvPicPr>
          <p:cNvPr id="4098" name="Picture 2" descr="Kansas Kayaking">
            <a:extLst>
              <a:ext uri="{FF2B5EF4-FFF2-40B4-BE49-F238E27FC236}">
                <a16:creationId xmlns:a16="http://schemas.microsoft.com/office/drawing/2014/main" id="{A213B58E-47BC-F609-E8A4-3E0B6FBBEC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296400" cy="610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57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C56BC89-38EC-1749-A1EE-914C013F5CAE}"/>
              </a:ext>
            </a:extLst>
          </p:cNvPr>
          <p:cNvSpPr>
            <a:spLocks noGrp="1"/>
          </p:cNvSpPr>
          <p:nvPr>
            <p:ph type="title"/>
          </p:nvPr>
        </p:nvSpPr>
        <p:spPr>
          <a:xfrm>
            <a:off x="490833" y="1200145"/>
            <a:ext cx="8162334" cy="660695"/>
          </a:xfrm>
        </p:spPr>
        <p:txBody>
          <a:bodyPr>
            <a:normAutofit/>
          </a:bodyPr>
          <a:lstStyle/>
          <a:p>
            <a:r>
              <a:rPr lang="en-US" sz="3000">
                <a:solidFill>
                  <a:schemeClr val="tx1"/>
                </a:solidFill>
              </a:rPr>
              <a:t>Today’s session</a:t>
            </a:r>
            <a:endParaRPr lang="en-US" sz="30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6908008" y="5624516"/>
            <a:ext cx="621506" cy="273844"/>
          </a:xfrm>
        </p:spPr>
        <p:txBody>
          <a:bodyPr anchor="ctr">
            <a:normAutofit/>
          </a:bodyPr>
          <a:lstStyle/>
          <a:p>
            <a:pPr>
              <a:spcAft>
                <a:spcPts val="450"/>
              </a:spcAft>
              <a:defRPr/>
            </a:pPr>
            <a:fld id="{025F9F99-9BD9-4422-B838-F0A597D458BC}" type="slidenum">
              <a:rPr lang="en-US" smtClean="0"/>
              <a:pPr>
                <a:spcAft>
                  <a:spcPts val="450"/>
                </a:spcAft>
                <a:defRPr/>
              </a:pPr>
              <a:t>2</a:t>
            </a:fld>
            <a:endParaRPr lang="en-US"/>
          </a:p>
        </p:txBody>
      </p:sp>
      <p:graphicFrame>
        <p:nvGraphicFramePr>
          <p:cNvPr id="10" name="Content Placeholder 2">
            <a:extLst>
              <a:ext uri="{FF2B5EF4-FFF2-40B4-BE49-F238E27FC236}">
                <a16:creationId xmlns:a16="http://schemas.microsoft.com/office/drawing/2014/main" id="{514D2F11-D583-A51E-9CDD-65AE3429327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049121964"/>
              </p:ext>
            </p:extLst>
          </p:nvPr>
        </p:nvGraphicFramePr>
        <p:xfrm>
          <a:off x="346424" y="2057598"/>
          <a:ext cx="8735242" cy="3783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3882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874940-C659-3D24-C5DB-B3501FD8999E}"/>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a:t>Urban Heat Island Effect</a:t>
            </a:r>
          </a:p>
        </p:txBody>
      </p:sp>
      <p:pic>
        <p:nvPicPr>
          <p:cNvPr id="2052" name="Picture 4" descr="Urban Heat Island – 7 Things You Should Know | Go Smart Bricks">
            <a:extLst>
              <a:ext uri="{FF2B5EF4-FFF2-40B4-BE49-F238E27FC236}">
                <a16:creationId xmlns:a16="http://schemas.microsoft.com/office/drawing/2014/main" id="{0E342D9A-096C-D11E-E09D-EA33236F9B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3694"/>
            <a:ext cx="9194800" cy="617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79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0DF0-5339-D7FD-1B69-3F36EB81B0B5}"/>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a:t>Excessive Heat Warning in Effect</a:t>
            </a:r>
          </a:p>
        </p:txBody>
      </p:sp>
      <p:pic>
        <p:nvPicPr>
          <p:cNvPr id="3" name="Picture 2" descr="Image of the website for extreme heat warning in effect from the Extreme Weather Institute.">
            <a:extLst>
              <a:ext uri="{FF2B5EF4-FFF2-40B4-BE49-F238E27FC236}">
                <a16:creationId xmlns:a16="http://schemas.microsoft.com/office/drawing/2014/main" id="{BE2F5D68-B80B-FF49-EC4A-06F88371395C}"/>
              </a:ext>
            </a:extLst>
          </p:cNvPr>
          <p:cNvPicPr>
            <a:picLocks noChangeAspect="1"/>
          </p:cNvPicPr>
          <p:nvPr/>
        </p:nvPicPr>
        <p:blipFill>
          <a:blip r:embed="rId3"/>
          <a:stretch>
            <a:fillRect/>
          </a:stretch>
        </p:blipFill>
        <p:spPr>
          <a:xfrm>
            <a:off x="0" y="533400"/>
            <a:ext cx="9207500" cy="5638800"/>
          </a:xfrm>
          <a:prstGeom prst="rect">
            <a:avLst/>
          </a:prstGeom>
        </p:spPr>
      </p:pic>
    </p:spTree>
    <p:extLst>
      <p:ext uri="{BB962C8B-B14F-4D97-AF65-F5344CB8AC3E}">
        <p14:creationId xmlns:p14="http://schemas.microsoft.com/office/powerpoint/2010/main" val="362333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idx="4294967295"/>
          </p:nvPr>
        </p:nvSpPr>
        <p:spPr>
          <a:xfrm>
            <a:off x="228600" y="76200"/>
            <a:ext cx="9067800" cy="609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Who is at higher risk?</a:t>
            </a:r>
          </a:p>
        </p:txBody>
      </p:sp>
    </p:spTree>
    <p:extLst>
      <p:ext uri="{BB962C8B-B14F-4D97-AF65-F5344CB8AC3E}">
        <p14:creationId xmlns:p14="http://schemas.microsoft.com/office/powerpoint/2010/main" val="126767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35"/>
          <p:cNvSpPr txBox="1">
            <a:spLocks noGrp="1"/>
          </p:cNvSpPr>
          <p:nvPr>
            <p:ph type="title"/>
          </p:nvPr>
        </p:nvSpPr>
        <p:spPr>
          <a:xfrm>
            <a:off x="628571" y="951548"/>
            <a:ext cx="8092865" cy="627721"/>
          </a:xfrm>
          <a:prstGeom prst="rect">
            <a:avLst/>
          </a:prstGeom>
          <a:noFill/>
          <a:ln>
            <a:noFill/>
          </a:ln>
        </p:spPr>
        <p:txBody>
          <a:bodyPr spcFirstLastPara="1" wrap="square" lIns="0" tIns="12050" rIns="0" bIns="0" anchor="t" anchorCtr="0">
            <a:spAutoFit/>
          </a:bodyPr>
          <a:lstStyle/>
          <a:p>
            <a:pPr marL="12700"/>
            <a:r>
              <a:rPr lang="en" sz="4000"/>
              <a:t>U.S. WEATHER SCOREBOARD</a:t>
            </a:r>
            <a:endParaRPr sz="4000"/>
          </a:p>
        </p:txBody>
      </p:sp>
      <p:sp>
        <p:nvSpPr>
          <p:cNvPr id="206" name="Google Shape;206;p35"/>
          <p:cNvSpPr txBox="1"/>
          <p:nvPr/>
        </p:nvSpPr>
        <p:spPr>
          <a:xfrm>
            <a:off x="159177" y="1870488"/>
            <a:ext cx="8447400" cy="3366932"/>
          </a:xfrm>
          <a:prstGeom prst="rect">
            <a:avLst/>
          </a:prstGeom>
          <a:noFill/>
          <a:ln>
            <a:noFill/>
          </a:ln>
        </p:spPr>
        <p:txBody>
          <a:bodyPr spcFirstLastPara="1" wrap="square" lIns="0" tIns="12050" rIns="0" bIns="0" anchor="t" anchorCtr="0">
            <a:spAutoFit/>
          </a:bodyPr>
          <a:lstStyle/>
          <a:p>
            <a:pPr marL="719455" marR="12192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3700" b="1" i="0" u="none" strike="noStrike" kern="0" cap="none" spc="0" normalizeH="0" baseline="0" noProof="0">
                <a:ln>
                  <a:noFill/>
                </a:ln>
                <a:solidFill>
                  <a:srgbClr val="FFFF00"/>
                </a:solidFill>
                <a:effectLst/>
                <a:uLnTx/>
                <a:uFillTx/>
                <a:latin typeface="Arial"/>
                <a:ea typeface="Arial"/>
                <a:cs typeface="Arial"/>
                <a:sym typeface="Arial"/>
              </a:rPr>
              <a:t>Rip Currents:  Florida Ranks #1  Waterspouts:  Florida Ranks #1</a:t>
            </a:r>
            <a:endParaRPr kumimoji="0" sz="3700" b="0" i="0" u="none" strike="noStrike" kern="0" cap="none" spc="0" normalizeH="0" baseline="0" noProof="0">
              <a:ln>
                <a:noFill/>
              </a:ln>
              <a:solidFill>
                <a:srgbClr val="000000"/>
              </a:solidFill>
              <a:effectLst/>
              <a:uLnTx/>
              <a:uFillTx/>
              <a:latin typeface="Arial"/>
              <a:ea typeface="Arial"/>
              <a:cs typeface="Arial"/>
              <a:sym typeface="Arial"/>
            </a:endParaRPr>
          </a:p>
          <a:p>
            <a:pPr marL="1143635" marR="295275" lvl="0" indent="-1131570" algn="l" defTabSz="914400" rtl="0" eaLnBrk="1" fontAlgn="auto" latinLnBrk="0" hangingPunct="1">
              <a:lnSpc>
                <a:spcPct val="100000"/>
              </a:lnSpc>
              <a:spcBef>
                <a:spcPts val="0"/>
              </a:spcBef>
              <a:spcAft>
                <a:spcPts val="0"/>
              </a:spcAft>
              <a:buClr>
                <a:srgbClr val="000000"/>
              </a:buClr>
              <a:buSzTx/>
              <a:buFontTx/>
              <a:buNone/>
              <a:tabLst/>
              <a:defRPr/>
            </a:pPr>
            <a:r>
              <a:rPr kumimoji="0" lang="en" sz="3700" b="1" i="0" u="none" strike="noStrike" kern="0" cap="none" spc="0" normalizeH="0" baseline="0" noProof="0">
                <a:ln>
                  <a:noFill/>
                </a:ln>
                <a:solidFill>
                  <a:srgbClr val="FFFF00"/>
                </a:solidFill>
                <a:effectLst/>
                <a:uLnTx/>
                <a:uFillTx/>
                <a:latin typeface="Arial"/>
                <a:ea typeface="+mn-ea"/>
                <a:cs typeface="Arial"/>
                <a:sym typeface="Arial"/>
              </a:rPr>
              <a:t> </a:t>
            </a:r>
            <a:r>
              <a:rPr kumimoji="0" lang="en" sz="3700" b="1" i="0" u="none" strike="noStrike" kern="0" cap="none" spc="0" normalizeH="0" baseline="0" noProof="0">
                <a:ln>
                  <a:noFill/>
                </a:ln>
                <a:solidFill>
                  <a:srgbClr val="FFFF00"/>
                </a:solidFill>
                <a:effectLst/>
                <a:uLnTx/>
                <a:uFillTx/>
                <a:latin typeface="Arial"/>
                <a:ea typeface="Arial"/>
                <a:cs typeface="Arial"/>
                <a:sym typeface="Arial"/>
              </a:rPr>
              <a:t>Thunderstorms:  Florida </a:t>
            </a:r>
            <a:r>
              <a:rPr kumimoji="0" lang="en" sz="3700" b="1" i="0" u="none" strike="noStrike" kern="0" cap="none" spc="0" normalizeH="0" baseline="0" noProof="0">
                <a:ln>
                  <a:noFill/>
                </a:ln>
                <a:solidFill>
                  <a:srgbClr val="FFFF00"/>
                </a:solidFill>
                <a:effectLst/>
                <a:uLnTx/>
                <a:uFillTx/>
                <a:latin typeface="Arial"/>
                <a:ea typeface="+mn-ea"/>
                <a:cs typeface="Arial"/>
                <a:sym typeface="Arial"/>
              </a:rPr>
              <a:t>R</a:t>
            </a:r>
            <a:r>
              <a:rPr kumimoji="0" lang="en" sz="3700" b="1" i="0" u="none" strike="noStrike" kern="0" cap="none" spc="0" normalizeH="0" baseline="0" noProof="0">
                <a:ln>
                  <a:noFill/>
                </a:ln>
                <a:solidFill>
                  <a:srgbClr val="FFFF00"/>
                </a:solidFill>
                <a:effectLst/>
                <a:uLnTx/>
                <a:uFillTx/>
                <a:latin typeface="Arial"/>
                <a:ea typeface="Arial"/>
                <a:cs typeface="Arial"/>
                <a:sym typeface="Arial"/>
              </a:rPr>
              <a:t>anks #1    Lightning:    Florida Ranks #1  Hurricanes:  Florida Ranks #1</a:t>
            </a:r>
            <a:endParaRPr kumimoji="0" sz="37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00000"/>
              </a:lnSpc>
              <a:spcBef>
                <a:spcPts val="5"/>
              </a:spcBef>
              <a:spcAft>
                <a:spcPts val="0"/>
              </a:spcAft>
              <a:buClr>
                <a:srgbClr val="000000"/>
              </a:buClr>
              <a:buSzTx/>
              <a:buFontTx/>
              <a:buNone/>
              <a:tabLst/>
              <a:defRPr/>
            </a:pPr>
            <a:endParaRPr kumimoji="0" sz="33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 name="Title 1">
            <a:extLst>
              <a:ext uri="{FF2B5EF4-FFF2-40B4-BE49-F238E27FC236}">
                <a16:creationId xmlns:a16="http://schemas.microsoft.com/office/drawing/2014/main" id="{C84252DF-68CD-5E74-AA50-BEDC399278A1}"/>
              </a:ext>
            </a:extLst>
          </p:cNvPr>
          <p:cNvSpPr>
            <a:spLocks noGrp="1"/>
          </p:cNvSpPr>
          <p:nvPr>
            <p:ph type="title" idx="4294967295"/>
          </p:nvPr>
        </p:nvSpPr>
        <p:spPr>
          <a:xfrm>
            <a:off x="637439" y="-677108"/>
            <a:ext cx="7869123" cy="677108"/>
          </a:xfrm>
        </p:spPr>
        <p:txBody>
          <a:bodyPr spcFirstLastPara="1" wrap="square" lIns="0" tIns="0" rIns="0" bIns="0" anchor="b" anchorCtr="0">
            <a:spAutoFit/>
          </a:bodyPr>
          <a:lstStyle/>
          <a:p>
            <a:r>
              <a:rPr lang="en-US"/>
              <a:t>Enough Was Enough</a:t>
            </a:r>
          </a:p>
        </p:txBody>
      </p:sp>
      <p:sp>
        <p:nvSpPr>
          <p:cNvPr id="222" name="Google Shape;222;p38" descr="Image of the United States with states defined below a conversation bubble with the words, &quot;Enough was enough.&quot;"/>
          <p:cNvSpPr/>
          <p:nvPr/>
        </p:nvSpPr>
        <p:spPr>
          <a:xfrm>
            <a:off x="0" y="857250"/>
            <a:ext cx="9144000" cy="46359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9786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 name="Title 1">
            <a:extLst>
              <a:ext uri="{FF2B5EF4-FFF2-40B4-BE49-F238E27FC236}">
                <a16:creationId xmlns:a16="http://schemas.microsoft.com/office/drawing/2014/main" id="{808A9B82-184B-6A65-8B4F-8D511FA37C68}"/>
              </a:ext>
            </a:extLst>
          </p:cNvPr>
          <p:cNvSpPr>
            <a:spLocks noGrp="1"/>
          </p:cNvSpPr>
          <p:nvPr>
            <p:ph type="title" idx="4294967295"/>
          </p:nvPr>
        </p:nvSpPr>
        <p:spPr>
          <a:xfrm>
            <a:off x="637439" y="-677108"/>
            <a:ext cx="7869123" cy="677108"/>
          </a:xfrm>
        </p:spPr>
        <p:txBody>
          <a:bodyPr spcFirstLastPara="1" wrap="square" lIns="0" tIns="0" rIns="0" bIns="0" anchor="b" anchorCtr="0">
            <a:spAutoFit/>
          </a:bodyPr>
          <a:lstStyle/>
          <a:p>
            <a:r>
              <a:rPr lang="en-US"/>
              <a:t>RIP Currents</a:t>
            </a:r>
          </a:p>
        </p:txBody>
      </p:sp>
      <p:pic>
        <p:nvPicPr>
          <p:cNvPr id="2050" name="Picture 2" descr="Lifesaving Cape Town | Facebook">
            <a:extLst>
              <a:ext uri="{FF2B5EF4-FFF2-40B4-BE49-F238E27FC236}">
                <a16:creationId xmlns:a16="http://schemas.microsoft.com/office/drawing/2014/main" id="{D7F2DEBC-608F-8537-4AE4-7C34488891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143000"/>
            <a:ext cx="6400800" cy="50369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AEA0AB2-1B42-FBFF-B869-7C9E6F42D636}"/>
              </a:ext>
            </a:extLst>
          </p:cNvPr>
          <p:cNvSpPr txBox="1">
            <a:spLocks/>
          </p:cNvSpPr>
          <p:nvPr/>
        </p:nvSpPr>
        <p:spPr>
          <a:xfrm>
            <a:off x="76200" y="76200"/>
            <a:ext cx="9144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Arial"/>
                <a:ea typeface="+mj-ea"/>
                <a:cs typeface="Arial"/>
              </a:rPr>
              <a:t>Over the last 10 years, rip currents have killed more people than tornadoes or hurricanes.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8600" y="-12355"/>
            <a:ext cx="8839200" cy="966700"/>
          </a:xfrm>
        </p:spPr>
        <p:txBody>
          <a:bodyPr>
            <a:noAutofit/>
          </a:bodyPr>
          <a:lstStyle/>
          <a:p>
            <a:r>
              <a:rPr lang="en-US" altLang="en-US" sz="3200" b="1">
                <a:solidFill>
                  <a:schemeClr val="bg1"/>
                </a:solidFill>
                <a:effectLst>
                  <a:outerShdw blurRad="38100" dist="38100" dir="2700000" algn="tl">
                    <a:srgbClr val="000000">
                      <a:alpha val="43137"/>
                    </a:srgbClr>
                  </a:outerShdw>
                </a:effectLst>
                <a:latin typeface="Eurostile Bold" pitchFamily="34" charset="0"/>
              </a:rPr>
              <a:t>Hurricanes are a way to release heat energy.  (air and ocean convection currents)</a:t>
            </a:r>
          </a:p>
        </p:txBody>
      </p:sp>
      <p:pic>
        <p:nvPicPr>
          <p:cNvPr id="16386" name="Picture 2" descr="https://assets.irinnews.org/nasa_irma.jpg?0h46MOUAQmhUnOX_7VjFo2uTvN_QQ.I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66700"/>
            <a:ext cx="9132455" cy="5205500"/>
          </a:xfrm>
          <a:prstGeom prst="rect">
            <a:avLst/>
          </a:prstGeom>
          <a:noFill/>
          <a:extLst>
            <a:ext uri="{909E8E84-426E-40DD-AFC4-6F175D3DCCD1}">
              <a14:hiddenFill xmlns:a14="http://schemas.microsoft.com/office/drawing/2010/main">
                <a:solidFill>
                  <a:srgbClr val="FFFFFF"/>
                </a:solidFill>
              </a14:hiddenFill>
            </a:ext>
          </a:extLst>
        </p:spPr>
      </p:pic>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spTree>
    <p:extLst>
      <p:ext uri="{BB962C8B-B14F-4D97-AF65-F5344CB8AC3E}">
        <p14:creationId xmlns:p14="http://schemas.microsoft.com/office/powerpoint/2010/main" val="46790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Title 1">
            <a:extLst>
              <a:ext uri="{FF2B5EF4-FFF2-40B4-BE49-F238E27FC236}">
                <a16:creationId xmlns:a16="http://schemas.microsoft.com/office/drawing/2014/main" id="{7726F02C-C639-694F-1BB3-E417C0EABC12}"/>
              </a:ext>
            </a:extLst>
          </p:cNvPr>
          <p:cNvSpPr>
            <a:spLocks noGrp="1"/>
          </p:cNvSpPr>
          <p:nvPr>
            <p:ph type="title" idx="4294967295"/>
          </p:nvPr>
        </p:nvSpPr>
        <p:spPr>
          <a:xfrm>
            <a:off x="637438" y="-762000"/>
            <a:ext cx="7869123" cy="677108"/>
          </a:xfrm>
        </p:spPr>
        <p:txBody>
          <a:bodyPr/>
          <a:lstStyle/>
          <a:p>
            <a:r>
              <a:rPr lang="en-US" altLang="en-US" kern="120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Change?</a:t>
            </a:r>
            <a:endParaRPr lang="en-US"/>
          </a:p>
        </p:txBody>
      </p:sp>
      <p:sp>
        <p:nvSpPr>
          <p:cNvPr id="191" name="Google Shape;191;p33"/>
          <p:cNvSpPr txBox="1"/>
          <p:nvPr/>
        </p:nvSpPr>
        <p:spPr>
          <a:xfrm>
            <a:off x="473660" y="0"/>
            <a:ext cx="8680500" cy="61862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4400" b="1" i="0" u="none" strike="noStrike" kern="0" cap="none" spc="0" normalizeH="0" baseline="0" noProof="0">
                <a:ln>
                  <a:noFill/>
                </a:ln>
                <a:solidFill>
                  <a:srgbClr val="FFFFFF"/>
                </a:solidFill>
                <a:effectLst/>
                <a:uLnTx/>
                <a:uFillTx/>
                <a:latin typeface="Calibri"/>
                <a:ea typeface="Calibri"/>
                <a:cs typeface="Calibri"/>
                <a:sym typeface="Calibri"/>
              </a:rPr>
              <a:t>Climate Change:</a:t>
            </a: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 sz="3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a:ln>
                  <a:noFill/>
                </a:ln>
                <a:solidFill>
                  <a:srgbClr val="FFFFFF"/>
                </a:solidFill>
                <a:effectLst/>
                <a:uLnTx/>
                <a:uFillTx/>
                <a:latin typeface="Calibri"/>
                <a:ea typeface="Calibri"/>
                <a:cs typeface="Calibri"/>
                <a:sym typeface="Calibri"/>
              </a:rPr>
              <a:t>Hurricanes will be:</a:t>
            </a:r>
            <a:br>
              <a:rPr kumimoji="0" lang="en" sz="3200" b="1" i="0" u="none" strike="noStrike" kern="0" cap="none" spc="0" normalizeH="0" baseline="0" noProof="0">
                <a:ln>
                  <a:noFill/>
                </a:ln>
                <a:solidFill>
                  <a:srgbClr val="FFFFFF"/>
                </a:solidFill>
                <a:effectLst/>
                <a:uLnTx/>
                <a:uFillTx/>
                <a:latin typeface="Calibri"/>
                <a:ea typeface="Calibri"/>
                <a:cs typeface="Calibri"/>
                <a:sym typeface="Calibri"/>
              </a:rPr>
            </a:b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1. </a:t>
            </a:r>
            <a:r>
              <a:rPr kumimoji="0" lang="en" sz="3200" b="0" i="0" u="sng" strike="noStrike" kern="0" cap="none" spc="0" normalizeH="0" baseline="0" noProof="0">
                <a:ln>
                  <a:noFill/>
                </a:ln>
                <a:solidFill>
                  <a:srgbClr val="FFFFFF"/>
                </a:solidFill>
                <a:effectLst/>
                <a:uLnTx/>
                <a:uFillTx/>
                <a:latin typeface="Calibri"/>
                <a:ea typeface="Calibri"/>
                <a:cs typeface="Calibri"/>
                <a:sym typeface="Calibri"/>
              </a:rPr>
              <a:t>Wetter</a:t>
            </a: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 because of more moisture in the atmosphere.</a:t>
            </a:r>
            <a:b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b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2. </a:t>
            </a:r>
            <a:r>
              <a:rPr kumimoji="0" lang="en" sz="3200" b="0" i="0" u="sng" strike="noStrike" kern="0" cap="none" spc="0" normalizeH="0" baseline="0" noProof="0">
                <a:ln>
                  <a:noFill/>
                </a:ln>
                <a:solidFill>
                  <a:srgbClr val="FFFFFF"/>
                </a:solidFill>
                <a:effectLst/>
                <a:uLnTx/>
                <a:uFillTx/>
                <a:latin typeface="Calibri"/>
                <a:ea typeface="Calibri"/>
                <a:cs typeface="Calibri"/>
                <a:sym typeface="Calibri"/>
              </a:rPr>
              <a:t>Slower moving </a:t>
            </a: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because of slower steering currents; thus, the hurricane will </a:t>
            </a:r>
            <a:r>
              <a:rPr kumimoji="0" lang="en" sz="3200" b="0" i="0" u="sng" strike="noStrike" kern="0" cap="none" spc="0" normalizeH="0" baseline="0" noProof="0">
                <a:ln>
                  <a:noFill/>
                </a:ln>
                <a:solidFill>
                  <a:srgbClr val="FFFFFF"/>
                </a:solidFill>
                <a:effectLst/>
                <a:uLnTx/>
                <a:uFillTx/>
                <a:latin typeface="Calibri"/>
                <a:ea typeface="Calibri"/>
                <a:cs typeface="Calibri"/>
                <a:sym typeface="Calibri"/>
              </a:rPr>
              <a:t>drop more rain</a:t>
            </a: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a:t>
            </a:r>
            <a:b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b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3. </a:t>
            </a:r>
            <a:r>
              <a:rPr kumimoji="0" lang="en" sz="3200" b="0" i="0" u="sng" strike="noStrike" kern="0" cap="none" spc="0" normalizeH="0" baseline="0" noProof="0">
                <a:ln>
                  <a:noFill/>
                </a:ln>
                <a:solidFill>
                  <a:srgbClr val="FFFFFF"/>
                </a:solidFill>
                <a:effectLst/>
                <a:uLnTx/>
                <a:uFillTx/>
                <a:latin typeface="Calibri"/>
                <a:ea typeface="Calibri"/>
                <a:cs typeface="Calibri"/>
                <a:sym typeface="Calibri"/>
              </a:rPr>
              <a:t>Rapid Intensification </a:t>
            </a: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due to warmer sea surface temperatures near coastlines.</a:t>
            </a:r>
            <a:b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br>
            <a:b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br>
            <a:r>
              <a:rPr kumimoji="0" lang="en" sz="3200" b="1" i="0" u="none" strike="noStrike" kern="0" cap="none" spc="0" normalizeH="0" baseline="0" noProof="0">
                <a:ln>
                  <a:noFill/>
                </a:ln>
                <a:solidFill>
                  <a:srgbClr val="FFFFFF"/>
                </a:solidFill>
                <a:effectLst/>
                <a:uLnTx/>
                <a:uFillTx/>
                <a:latin typeface="Calibri"/>
                <a:ea typeface="Calibri"/>
                <a:cs typeface="Calibri"/>
                <a:sym typeface="Calibri"/>
              </a:rPr>
              <a:t>Sea Level Rise:</a:t>
            </a:r>
            <a:br>
              <a:rPr kumimoji="0" lang="en" sz="3200" b="1" i="0" u="none" strike="noStrike" kern="0" cap="none" spc="0" normalizeH="0" baseline="0" noProof="0">
                <a:ln>
                  <a:noFill/>
                </a:ln>
                <a:solidFill>
                  <a:srgbClr val="FFFFFF"/>
                </a:solidFill>
                <a:effectLst/>
                <a:uLnTx/>
                <a:uFillTx/>
                <a:latin typeface="Calibri"/>
                <a:ea typeface="Calibri"/>
                <a:cs typeface="Calibri"/>
                <a:sym typeface="Calibri"/>
              </a:rPr>
            </a:b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1. </a:t>
            </a:r>
            <a:r>
              <a:rPr kumimoji="0" lang="en" sz="3200" b="0" i="0" u="sng" strike="noStrike" kern="0" cap="none" spc="0" normalizeH="0" baseline="0" noProof="0">
                <a:ln>
                  <a:noFill/>
                </a:ln>
                <a:solidFill>
                  <a:srgbClr val="FFFFFF"/>
                </a:solidFill>
                <a:effectLst/>
                <a:uLnTx/>
                <a:uFillTx/>
                <a:latin typeface="Calibri"/>
                <a:ea typeface="Calibri"/>
                <a:cs typeface="Calibri"/>
                <a:sym typeface="Calibri"/>
              </a:rPr>
              <a:t>Increases Storm Surge </a:t>
            </a: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along the coastlines.</a:t>
            </a:r>
            <a:endParaRPr kumimoji="0" sz="3200" b="0"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58DD-6512-AD62-72D4-269D7D24328E}"/>
              </a:ext>
            </a:extLst>
          </p:cNvPr>
          <p:cNvSpPr>
            <a:spLocks noGrp="1"/>
          </p:cNvSpPr>
          <p:nvPr>
            <p:ph type="ctrTitle"/>
          </p:nvPr>
        </p:nvSpPr>
        <p:spPr>
          <a:xfrm>
            <a:off x="685800" y="-1470025"/>
            <a:ext cx="7772400" cy="1470025"/>
          </a:xfrm>
        </p:spPr>
        <p:txBody>
          <a:bodyPr vert="horz" lIns="91440" tIns="45720" rIns="91440" bIns="45720" rtlCol="0" anchor="b">
            <a:normAutofit/>
          </a:bodyPr>
          <a:lstStyle/>
          <a:p>
            <a:r>
              <a:rPr lang="en-US"/>
              <a:t>Hurricane Andrew</a:t>
            </a:r>
          </a:p>
        </p:txBody>
      </p:sp>
      <p:pic>
        <p:nvPicPr>
          <p:cNvPr id="4" name="Picture 5" descr="Image of Hurricane Andrew hitting the coast of Florida with heat map colo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8473"/>
            <a:ext cx="8204061" cy="614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43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340019" y="228600"/>
            <a:ext cx="8963551" cy="5486400"/>
          </a:xfrm>
        </p:spPr>
        <p:txBody>
          <a:bodyPr>
            <a:noAutofit/>
          </a:bodyPr>
          <a:lstStyle/>
          <a:p>
            <a:pPr algn="l"/>
            <a:r>
              <a:rPr lang="en-US" sz="5000">
                <a:solidFill>
                  <a:srgbClr val="000099"/>
                </a:solidFill>
                <a:effectLst>
                  <a:outerShdw blurRad="38100" dist="38100" dir="2700000" algn="tl">
                    <a:srgbClr val="000000">
                      <a:alpha val="43137"/>
                    </a:srgbClr>
                  </a:outerShdw>
                </a:effectLst>
              </a:rPr>
              <a:t>Andrew Legacy (1992)</a:t>
            </a:r>
            <a:endParaRPr lang="en-US" sz="3200" b="0" i="1">
              <a:solidFill>
                <a:srgbClr val="0033CC"/>
              </a:solidFill>
              <a:effectLst>
                <a:outerShdw blurRad="38100" dist="38100" dir="2700000" algn="tl">
                  <a:srgbClr val="000000">
                    <a:alpha val="43137"/>
                  </a:srgbClr>
                </a:outerShdw>
              </a:effectLst>
            </a:endParaRP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8020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1707403" y="2701801"/>
            <a:ext cx="5915025" cy="994172"/>
          </a:xfrm>
        </p:spPr>
        <p:txBody>
          <a:bodyPr/>
          <a:lstStyle/>
          <a:p>
            <a:r>
              <a:rPr lang="en-US"/>
              <a:t>NNLM</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3756" y="3724375"/>
            <a:ext cx="2714664" cy="1809776"/>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73920" y="3350210"/>
            <a:ext cx="2345066" cy="218637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44"/>
          <a:stretch/>
        </p:blipFill>
        <p:spPr>
          <a:xfrm>
            <a:off x="1136704" y="857250"/>
            <a:ext cx="2438403" cy="3308235"/>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46321" y="857250"/>
            <a:ext cx="1872665" cy="2705418"/>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53980" y="842188"/>
            <a:ext cx="2592341" cy="165411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25014" y="3562668"/>
            <a:ext cx="2518742" cy="1976207"/>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79864" y="2219110"/>
            <a:ext cx="5739964" cy="1586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8868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 y="0"/>
            <a:ext cx="9143999" cy="2359152"/>
          </a:xfrm>
        </p:spPr>
        <p:txBody>
          <a:bodyPr>
            <a:normAutofit/>
          </a:bodyPr>
          <a:lstStyle/>
          <a:p>
            <a:pPr algn="l"/>
            <a:r>
              <a:rPr lang="en-US">
                <a:solidFill>
                  <a:srgbClr val="000099"/>
                </a:solidFill>
              </a:rPr>
              <a:t>              </a:t>
            </a:r>
            <a:r>
              <a:rPr lang="en-US" sz="3600">
                <a:solidFill>
                  <a:srgbClr val="000099"/>
                </a:solidFill>
              </a:rPr>
              <a:t>Extreme Events Institute</a:t>
            </a:r>
            <a:br>
              <a:rPr lang="en-US" sz="3600">
                <a:solidFill>
                  <a:srgbClr val="000099"/>
                </a:solidFill>
              </a:rPr>
            </a:br>
            <a:r>
              <a:rPr lang="en-US" sz="3600">
                <a:solidFill>
                  <a:srgbClr val="000099"/>
                </a:solidFill>
              </a:rPr>
              <a:t>     International Hurricane Research Center</a:t>
            </a:r>
            <a:endParaRPr lang="en-US" sz="3100">
              <a:solidFill>
                <a:srgbClr val="000099"/>
              </a:solidFill>
            </a:endParaRPr>
          </a:p>
        </p:txBody>
      </p:sp>
      <p:pic>
        <p:nvPicPr>
          <p:cNvPr id="5" name="Picture 4" descr="Image of a modern buildi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2410499"/>
            <a:ext cx="5464629" cy="3778185"/>
          </a:xfrm>
          <a:prstGeom prst="rect">
            <a:avLst/>
          </a:prstGeom>
        </p:spPr>
      </p:pic>
      <p:pic>
        <p:nvPicPr>
          <p:cNvPr id="12" name="Picture 2" descr="Logo for Ambassador Weather-Ready Na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0245" y="2952880"/>
            <a:ext cx="3485784" cy="264883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03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76D663C3-5164-6535-AA97-21FFF3CE6F28}"/>
              </a:ext>
            </a:extLst>
          </p:cNvPr>
          <p:cNvSpPr txBox="1">
            <a:spLocks noGrp="1"/>
          </p:cNvSpPr>
          <p:nvPr>
            <p:ph type="title" idx="4294967295"/>
          </p:nvPr>
        </p:nvSpPr>
        <p:spPr>
          <a:xfrm>
            <a:off x="2397625" y="-522962"/>
            <a:ext cx="6289175" cy="4703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NHERI Experimental Facility (3)</a:t>
            </a:r>
          </a:p>
        </p:txBody>
      </p:sp>
      <p:pic>
        <p:nvPicPr>
          <p:cNvPr id="2050" name="Picture 2" descr="Logo for FIU NHERI Wall of Wi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896" y="36871"/>
            <a:ext cx="18748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7"/>
          <p:cNvSpPr txBox="1">
            <a:spLocks/>
          </p:cNvSpPr>
          <p:nvPr/>
        </p:nvSpPr>
        <p:spPr>
          <a:xfrm>
            <a:off x="2305549" y="277948"/>
            <a:ext cx="6289175" cy="4703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NHERI Experimental Facility</a:t>
            </a:r>
          </a:p>
        </p:txBody>
      </p:sp>
      <p:pic>
        <p:nvPicPr>
          <p:cNvPr id="2051" name="Picture 3" descr="NSF Glob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58430" y="32426"/>
            <a:ext cx="1072589" cy="107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p:txBody>
          <a:bodyPr/>
          <a:lstStyle/>
          <a:p>
            <a:endParaRPr lang="en-US"/>
          </a:p>
        </p:txBody>
      </p:sp>
      <p:pic>
        <p:nvPicPr>
          <p:cNvPr id="9" name="Picture 2" descr="Image of large yellow speakers."/>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bwMode="auto">
          <a:xfrm>
            <a:off x="2458" y="1234893"/>
            <a:ext cx="9144000" cy="490356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7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81000" y="101008"/>
            <a:ext cx="853440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99"/>
                </a:solidFill>
                <a:effectLst/>
                <a:uLnTx/>
                <a:uFillTx/>
                <a:latin typeface="Lora"/>
                <a:ea typeface="+mn-ea"/>
                <a:cs typeface="+mn-cs"/>
              </a:rPr>
              <a:t>Mellon Foundation awarded FIU $4.63M to help vulnerable communities prepare for, recover from disasters.</a:t>
            </a:r>
          </a:p>
        </p:txBody>
      </p:sp>
      <p:pic>
        <p:nvPicPr>
          <p:cNvPr id="4" name="Picture 3" descr="Logo for the Andrew W. Mellon Foundation."/>
          <p:cNvPicPr>
            <a:picLocks noChangeAspect="1"/>
          </p:cNvPicPr>
          <p:nvPr/>
        </p:nvPicPr>
        <p:blipFill>
          <a:blip r:embed="rId2"/>
          <a:stretch>
            <a:fillRect/>
          </a:stretch>
        </p:blipFill>
        <p:spPr>
          <a:xfrm>
            <a:off x="3266164" y="944881"/>
            <a:ext cx="3159619" cy="1809600"/>
          </a:xfrm>
          <a:prstGeom prst="rect">
            <a:avLst/>
          </a:prstGeom>
        </p:spPr>
      </p:pic>
      <p:pic>
        <p:nvPicPr>
          <p:cNvPr id="2" name="Picture 1" descr="Image of a flooded street with cards stuck in the wat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09520"/>
            <a:ext cx="9144000" cy="3651250"/>
          </a:xfrm>
          <a:prstGeom prst="rect">
            <a:avLst/>
          </a:prstGeom>
        </p:spPr>
      </p:pic>
    </p:spTree>
    <p:extLst>
      <p:ext uri="{BB962C8B-B14F-4D97-AF65-F5344CB8AC3E}">
        <p14:creationId xmlns:p14="http://schemas.microsoft.com/office/powerpoint/2010/main" val="348543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52424" y="85725"/>
            <a:ext cx="9143999" cy="1377316"/>
          </a:xfrm>
        </p:spPr>
        <p:txBody>
          <a:bodyPr>
            <a:normAutofit fontScale="90000"/>
          </a:bodyPr>
          <a:lstStyle/>
          <a:p>
            <a:pPr algn="l"/>
            <a:r>
              <a:rPr lang="en-US">
                <a:solidFill>
                  <a:srgbClr val="000099"/>
                </a:solidFill>
              </a:rPr>
              <a:t>              </a:t>
            </a:r>
            <a:r>
              <a:rPr lang="en-US" sz="3300">
                <a:solidFill>
                  <a:srgbClr val="000099"/>
                </a:solidFill>
              </a:rPr>
              <a:t>Extreme Events Institute</a:t>
            </a:r>
            <a:br>
              <a:rPr lang="en-US" sz="3300">
                <a:solidFill>
                  <a:srgbClr val="000099"/>
                </a:solidFill>
              </a:rPr>
            </a:br>
            <a:r>
              <a:rPr lang="en-US" sz="3300">
                <a:solidFill>
                  <a:srgbClr val="000099"/>
                </a:solidFill>
              </a:rPr>
              <a:t>      International Hurricane Research Center</a:t>
            </a:r>
            <a:br>
              <a:rPr lang="en-US" sz="3600">
                <a:solidFill>
                  <a:srgbClr val="000099"/>
                </a:solidFill>
              </a:rPr>
            </a:br>
            <a:endParaRPr lang="en-US" sz="2000">
              <a:solidFill>
                <a:srgbClr val="000099"/>
              </a:solidFill>
            </a:endParaRPr>
          </a:p>
        </p:txBody>
      </p:sp>
      <p:pic>
        <p:nvPicPr>
          <p:cNvPr id="12" name="Picture 2" descr="Logo for Ambassador WRN Weather-Ready Nat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9385" y="1233332"/>
            <a:ext cx="6414135" cy="4874072"/>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3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66699" y="152400"/>
            <a:ext cx="8229600" cy="656492"/>
          </a:xfrm>
        </p:spPr>
        <p:txBody>
          <a:bodyPr>
            <a:normAutofit/>
          </a:bodyPr>
          <a:lstStyle/>
          <a:p>
            <a:r>
              <a:rPr lang="en-US" sz="3600">
                <a:solidFill>
                  <a:srgbClr val="000099"/>
                </a:solidFill>
              </a:rPr>
              <a:t>Risk Equation</a:t>
            </a:r>
          </a:p>
        </p:txBody>
      </p:sp>
      <p:sp>
        <p:nvSpPr>
          <p:cNvPr id="3" name="Rectangle 2">
            <a:extLst>
              <a:ext uri="{C183D7F6-B498-43B3-948B-1728B52AA6E4}">
                <adec:decorative xmlns:adec="http://schemas.microsoft.com/office/drawing/2017/decorative" val="1"/>
              </a:ext>
            </a:extLst>
          </p:cNvPr>
          <p:cNvSpPr/>
          <p:nvPr/>
        </p:nvSpPr>
        <p:spPr>
          <a:xfrm>
            <a:off x="0" y="-762000"/>
            <a:ext cx="9155375" cy="6892879"/>
          </a:xfrm>
          <a:prstGeom prst="rect">
            <a:avLst/>
          </a:prstGeom>
          <a:gradFill>
            <a:gsLst>
              <a:gs pos="30000">
                <a:schemeClr val="bg1">
                  <a:lumMod val="95000"/>
                  <a:alpha val="90000"/>
                </a:schemeClr>
              </a:gs>
              <a:gs pos="49600">
                <a:schemeClr val="bg1">
                  <a:alpha val="90000"/>
                </a:schemeClr>
              </a:gs>
              <a:gs pos="70000">
                <a:schemeClr val="bg1">
                  <a:lumMod val="95000"/>
                  <a:alpha val="90000"/>
                </a:schemeClr>
              </a:gs>
              <a:gs pos="93000">
                <a:schemeClr val="bg1">
                  <a:lumMod val="85000"/>
                  <a:alpha val="92000"/>
                </a:schemeClr>
              </a:gs>
              <a:gs pos="7000">
                <a:schemeClr val="bg1">
                  <a:lumMod val="85000"/>
                  <a:alpha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Picture 7" descr="Screenshot of Risk Equation page from the Extreme Weather Network."/>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4753"/>
            <a:ext cx="9285025" cy="5143500"/>
          </a:xfrm>
          <a:prstGeom prst="rect">
            <a:avLst/>
          </a:prstGeom>
        </p:spPr>
      </p:pic>
    </p:spTree>
    <p:extLst>
      <p:ext uri="{BB962C8B-B14F-4D97-AF65-F5344CB8AC3E}">
        <p14:creationId xmlns:p14="http://schemas.microsoft.com/office/powerpoint/2010/main" val="163552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6944" y="0"/>
            <a:ext cx="8229600" cy="6096001"/>
          </a:xfrm>
        </p:spPr>
        <p:txBody>
          <a:bodyPr>
            <a:noAutofit/>
          </a:bodyPr>
          <a:lstStyle/>
          <a:p>
            <a:pPr algn="l"/>
            <a:r>
              <a:rPr lang="en-US" sz="5000" i="1">
                <a:solidFill>
                  <a:srgbClr val="000099"/>
                </a:solidFill>
                <a:effectLst>
                  <a:outerShdw blurRad="38100" dist="38100" dir="2700000" algn="tl">
                    <a:srgbClr val="000000">
                      <a:alpha val="43137"/>
                    </a:srgbClr>
                  </a:outerShdw>
                </a:effectLst>
              </a:rPr>
              <a:t>Are there natural disasters occurring around the world?</a:t>
            </a:r>
            <a:br>
              <a:rPr lang="en-US" sz="5000" i="1">
                <a:solidFill>
                  <a:srgbClr val="000099"/>
                </a:solidFill>
                <a:effectLst>
                  <a:outerShdw blurRad="38100" dist="38100" dir="2700000" algn="tl">
                    <a:srgbClr val="000000">
                      <a:alpha val="43137"/>
                    </a:srgbClr>
                  </a:outerShdw>
                </a:effectLst>
              </a:rPr>
            </a:br>
            <a:br>
              <a:rPr lang="en-US" sz="3400" i="1" u="sng">
                <a:solidFill>
                  <a:srgbClr val="000099"/>
                </a:solidFill>
                <a:effectLst>
                  <a:outerShdw blurRad="38100" dist="38100" dir="2700000" algn="tl">
                    <a:srgbClr val="000000">
                      <a:alpha val="43137"/>
                    </a:srgbClr>
                  </a:outerShdw>
                </a:effectLst>
              </a:rPr>
            </a:br>
            <a:endParaRPr lang="en-US" sz="3000" b="0">
              <a:solidFill>
                <a:srgbClr val="000099"/>
              </a:solidFill>
              <a:effectLst>
                <a:outerShdw blurRad="38100" dist="38100" dir="2700000" algn="tl">
                  <a:srgbClr val="000000">
                    <a:alpha val="43137"/>
                  </a:srgbClr>
                </a:outerShdw>
              </a:effectLst>
            </a:endParaRP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a:extLst>
                <a:ext uri="{C183D7F6-B498-43B3-948B-1728B52AA6E4}">
                  <adec:decorative xmlns:adec="http://schemas.microsoft.com/office/drawing/2017/decorative" val="1"/>
                </a:ext>
              </a:extLst>
            </p:cNvPr>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a:extLst>
                <a:ext uri="{C183D7F6-B498-43B3-948B-1728B52AA6E4}">
                  <adec:decorative xmlns:adec="http://schemas.microsoft.com/office/drawing/2017/decorative" val="1"/>
                </a:ext>
              </a:extLst>
            </p:cNvPr>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167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6944" y="0"/>
            <a:ext cx="8229600" cy="6096001"/>
          </a:xfrm>
        </p:spPr>
        <p:txBody>
          <a:bodyPr>
            <a:noAutofit/>
          </a:bodyPr>
          <a:lstStyle/>
          <a:p>
            <a:pPr algn="l"/>
            <a:r>
              <a:rPr lang="en-US" sz="5000" i="1">
                <a:solidFill>
                  <a:srgbClr val="000099"/>
                </a:solidFill>
                <a:effectLst>
                  <a:outerShdw blurRad="38100" dist="38100" dir="2700000" algn="tl">
                    <a:srgbClr val="000000">
                      <a:alpha val="43137"/>
                    </a:srgbClr>
                  </a:outerShdw>
                </a:effectLst>
              </a:rPr>
              <a:t>Are there natural disasters occurring around the world?  </a:t>
            </a:r>
            <a:r>
              <a:rPr lang="en-US" sz="5000" i="1" u="sng">
                <a:solidFill>
                  <a:srgbClr val="FF0000"/>
                </a:solidFill>
                <a:effectLst>
                  <a:outerShdw blurRad="38100" dist="38100" dir="2700000" algn="tl">
                    <a:srgbClr val="000000">
                      <a:alpha val="43137"/>
                    </a:srgbClr>
                  </a:outerShdw>
                </a:effectLst>
              </a:rPr>
              <a:t>NO</a:t>
            </a:r>
            <a:br>
              <a:rPr lang="en-US" sz="5000" i="1">
                <a:solidFill>
                  <a:srgbClr val="000099"/>
                </a:solidFill>
                <a:effectLst>
                  <a:outerShdw blurRad="38100" dist="38100" dir="2700000" algn="tl">
                    <a:srgbClr val="000000">
                      <a:alpha val="43137"/>
                    </a:srgbClr>
                  </a:outerShdw>
                </a:effectLst>
              </a:rPr>
            </a:br>
            <a:br>
              <a:rPr lang="en-US" sz="3400" i="1" u="sng">
                <a:solidFill>
                  <a:srgbClr val="000099"/>
                </a:solidFill>
                <a:effectLst>
                  <a:outerShdw blurRad="38100" dist="38100" dir="2700000" algn="tl">
                    <a:srgbClr val="000000">
                      <a:alpha val="43137"/>
                    </a:srgbClr>
                  </a:outerShdw>
                </a:effectLst>
              </a:rPr>
            </a:br>
            <a:endParaRPr lang="en-US" sz="3000" b="0">
              <a:solidFill>
                <a:srgbClr val="000099"/>
              </a:solidFill>
              <a:effectLst>
                <a:outerShdw blurRad="38100" dist="38100" dir="2700000" algn="tl">
                  <a:srgbClr val="000000">
                    <a:alpha val="43137"/>
                  </a:srgbClr>
                </a:outerShdw>
              </a:effectLst>
            </a:endParaRP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529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6944" y="0"/>
            <a:ext cx="8229600" cy="6096001"/>
          </a:xfrm>
        </p:spPr>
        <p:txBody>
          <a:bodyPr>
            <a:noAutofit/>
          </a:bodyPr>
          <a:lstStyle/>
          <a:p>
            <a:pPr algn="l"/>
            <a:r>
              <a:rPr lang="en-US" sz="3400" i="1" u="sng">
                <a:solidFill>
                  <a:srgbClr val="000099"/>
                </a:solidFill>
                <a:effectLst>
                  <a:outerShdw blurRad="38100" dist="38100" dir="2700000" algn="tl">
                    <a:srgbClr val="000000">
                      <a:alpha val="43137"/>
                    </a:srgbClr>
                  </a:outerShdw>
                </a:effectLst>
              </a:rPr>
              <a:t>There are no “natural” disasters.</a:t>
            </a:r>
            <a:br>
              <a:rPr lang="en-US" sz="3400" i="1" u="sng">
                <a:solidFill>
                  <a:srgbClr val="000099"/>
                </a:solidFill>
                <a:effectLst>
                  <a:outerShdw blurRad="38100" dist="38100" dir="2700000" algn="tl">
                    <a:srgbClr val="000000">
                      <a:alpha val="43137"/>
                    </a:srgbClr>
                  </a:outerShdw>
                </a:effectLst>
              </a:rPr>
            </a:br>
            <a:r>
              <a:rPr lang="en-US" sz="3400" i="1" u="sng">
                <a:solidFill>
                  <a:srgbClr val="000099"/>
                </a:solidFill>
                <a:effectLst>
                  <a:outerShdw blurRad="38100" dist="38100" dir="2700000" algn="tl">
                    <a:srgbClr val="000000">
                      <a:alpha val="43137"/>
                    </a:srgbClr>
                  </a:outerShdw>
                </a:effectLst>
              </a:rPr>
              <a:t>There are only natural hazards.</a:t>
            </a:r>
            <a:br>
              <a:rPr lang="en-US" sz="3400" i="1" u="sng">
                <a:solidFill>
                  <a:srgbClr val="000099"/>
                </a:solidFill>
                <a:effectLst>
                  <a:outerShdw blurRad="38100" dist="38100" dir="2700000" algn="tl">
                    <a:srgbClr val="000000">
                      <a:alpha val="43137"/>
                    </a:srgbClr>
                  </a:outerShdw>
                </a:effectLst>
              </a:rPr>
            </a:br>
            <a:br>
              <a:rPr lang="en-US" sz="3400" i="1" u="sng">
                <a:solidFill>
                  <a:srgbClr val="000099"/>
                </a:solidFill>
                <a:effectLst>
                  <a:outerShdw blurRad="38100" dist="38100" dir="2700000" algn="tl">
                    <a:srgbClr val="000000">
                      <a:alpha val="43137"/>
                    </a:srgbClr>
                  </a:outerShdw>
                </a:effectLst>
              </a:rPr>
            </a:br>
            <a:r>
              <a:rPr lang="en-US" sz="2600" b="0">
                <a:solidFill>
                  <a:srgbClr val="000099"/>
                </a:solidFill>
                <a:effectLst>
                  <a:outerShdw blurRad="38100" dist="38100" dir="2700000" algn="tl">
                    <a:srgbClr val="000000">
                      <a:alpha val="43137"/>
                    </a:srgbClr>
                  </a:outerShdw>
                </a:effectLst>
              </a:rPr>
              <a:t>1. Natural hazards occur all the time, but they only </a:t>
            </a:r>
            <a:r>
              <a:rPr lang="en-US" sz="2600" b="0" u="sng">
                <a:solidFill>
                  <a:srgbClr val="000099"/>
                </a:solidFill>
                <a:effectLst>
                  <a:outerShdw blurRad="38100" dist="38100" dir="2700000" algn="tl">
                    <a:srgbClr val="000000">
                      <a:alpha val="43137"/>
                    </a:srgbClr>
                  </a:outerShdw>
                </a:effectLst>
              </a:rPr>
              <a:t>become disasters when they collide with our human, physical, and economic systems. </a:t>
            </a:r>
            <a:br>
              <a:rPr lang="en-US" sz="2600" b="0" u="sng">
                <a:solidFill>
                  <a:srgbClr val="000099"/>
                </a:solidFill>
                <a:effectLst>
                  <a:outerShdw blurRad="38100" dist="38100" dir="2700000" algn="tl">
                    <a:srgbClr val="000000">
                      <a:alpha val="43137"/>
                    </a:srgbClr>
                  </a:outerShdw>
                </a:effectLst>
              </a:rPr>
            </a:br>
            <a:br>
              <a:rPr lang="en-US" sz="2600" b="0">
                <a:solidFill>
                  <a:srgbClr val="000099"/>
                </a:solidFill>
                <a:effectLst>
                  <a:outerShdw blurRad="38100" dist="38100" dir="2700000" algn="tl">
                    <a:srgbClr val="000000">
                      <a:alpha val="43137"/>
                    </a:srgbClr>
                  </a:outerShdw>
                </a:effectLst>
              </a:rPr>
            </a:br>
            <a:r>
              <a:rPr lang="en-US" sz="2600" b="0">
                <a:solidFill>
                  <a:srgbClr val="000099"/>
                </a:solidFill>
                <a:effectLst>
                  <a:outerShdw blurRad="38100" dist="38100" dir="2700000" algn="tl">
                    <a:srgbClr val="000000">
                      <a:alpha val="43137"/>
                    </a:srgbClr>
                  </a:outerShdw>
                </a:effectLst>
              </a:rPr>
              <a:t>2. We have built towns and cities where natural hazards occur.</a:t>
            </a:r>
            <a:br>
              <a:rPr lang="en-US" sz="2600" b="0">
                <a:solidFill>
                  <a:srgbClr val="000099"/>
                </a:solidFill>
                <a:effectLst>
                  <a:outerShdw blurRad="38100" dist="38100" dir="2700000" algn="tl">
                    <a:srgbClr val="000000">
                      <a:alpha val="43137"/>
                    </a:srgbClr>
                  </a:outerShdw>
                </a:effectLst>
              </a:rPr>
            </a:br>
            <a:br>
              <a:rPr lang="en-US" sz="2600" b="0">
                <a:solidFill>
                  <a:srgbClr val="000099"/>
                </a:solidFill>
                <a:effectLst>
                  <a:outerShdw blurRad="38100" dist="38100" dir="2700000" algn="tl">
                    <a:srgbClr val="000000">
                      <a:alpha val="43137"/>
                    </a:srgbClr>
                  </a:outerShdw>
                </a:effectLst>
              </a:rPr>
            </a:br>
            <a:r>
              <a:rPr lang="en-US" sz="2600" b="0">
                <a:solidFill>
                  <a:srgbClr val="000099"/>
                </a:solidFill>
                <a:effectLst>
                  <a:outerShdw blurRad="38100" dist="38100" dir="2700000" algn="tl">
                    <a:srgbClr val="000000">
                      <a:alpha val="43137"/>
                    </a:srgbClr>
                  </a:outerShdw>
                </a:effectLst>
              </a:rPr>
              <a:t>3. The term puts too much blame on nature and not enough on how and where we have built our communities, and how </a:t>
            </a:r>
            <a:r>
              <a:rPr lang="en-US" sz="2600" u="sng">
                <a:solidFill>
                  <a:srgbClr val="000099"/>
                </a:solidFill>
                <a:effectLst>
                  <a:outerShdw blurRad="38100" dist="38100" dir="2700000" algn="tl">
                    <a:srgbClr val="000000">
                      <a:alpha val="43137"/>
                    </a:srgbClr>
                  </a:outerShdw>
                </a:effectLst>
              </a:rPr>
              <a:t>we have created our own exposures and vulnerabilities</a:t>
            </a:r>
            <a:r>
              <a:rPr lang="en-US" sz="2600" b="0">
                <a:solidFill>
                  <a:srgbClr val="000099"/>
                </a:solidFill>
                <a:effectLst>
                  <a:outerShdw blurRad="38100" dist="38100" dir="2700000" algn="tl">
                    <a:srgbClr val="000000">
                      <a:alpha val="43137"/>
                    </a:srgbClr>
                  </a:outerShdw>
                </a:effectLst>
              </a:rPr>
              <a:t>.</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0066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6944" y="0"/>
            <a:ext cx="8229600" cy="6096001"/>
          </a:xfrm>
        </p:spPr>
        <p:txBody>
          <a:bodyPr>
            <a:noAutofit/>
          </a:bodyPr>
          <a:lstStyle/>
          <a:p>
            <a:pPr algn="l"/>
            <a:r>
              <a:rPr lang="en-US" i="1">
                <a:solidFill>
                  <a:srgbClr val="000099"/>
                </a:solidFill>
                <a:effectLst>
                  <a:outerShdw blurRad="38100" dist="38100" dir="2700000" algn="tl">
                    <a:srgbClr val="000000">
                      <a:alpha val="43137"/>
                    </a:srgbClr>
                  </a:outerShdw>
                </a:effectLst>
              </a:rPr>
              <a:t>Florida rank in population?</a:t>
            </a:r>
            <a:br>
              <a:rPr lang="en-US" i="1">
                <a:solidFill>
                  <a:srgbClr val="000099"/>
                </a:solidFill>
                <a:effectLst>
                  <a:outerShdw blurRad="38100" dist="38100" dir="2700000" algn="tl">
                    <a:srgbClr val="000000">
                      <a:alpha val="43137"/>
                    </a:srgbClr>
                  </a:outerShdw>
                </a:effectLst>
              </a:rPr>
            </a:br>
            <a:r>
              <a:rPr lang="en-US" i="1">
                <a:solidFill>
                  <a:srgbClr val="FF0000"/>
                </a:solidFill>
                <a:effectLst>
                  <a:outerShdw blurRad="38100" dist="38100" dir="2700000" algn="tl">
                    <a:srgbClr val="000000">
                      <a:alpha val="43137"/>
                    </a:srgbClr>
                  </a:outerShdw>
                </a:effectLst>
              </a:rPr>
              <a:t>3</a:t>
            </a:r>
            <a:r>
              <a:rPr lang="en-US" i="1" baseline="30000">
                <a:solidFill>
                  <a:srgbClr val="FF0000"/>
                </a:solidFill>
                <a:effectLst>
                  <a:outerShdw blurRad="38100" dist="38100" dir="2700000" algn="tl">
                    <a:srgbClr val="000000">
                      <a:alpha val="43137"/>
                    </a:srgbClr>
                  </a:outerShdw>
                </a:effectLst>
              </a:rPr>
              <a:t>rd</a:t>
            </a:r>
            <a:r>
              <a:rPr lang="en-US" i="1">
                <a:solidFill>
                  <a:srgbClr val="FF0000"/>
                </a:solidFill>
                <a:effectLst>
                  <a:outerShdw blurRad="38100" dist="38100" dir="2700000" algn="tl">
                    <a:srgbClr val="000000">
                      <a:alpha val="43137"/>
                    </a:srgbClr>
                  </a:outerShdw>
                </a:effectLst>
              </a:rPr>
              <a:t> Most Populous US State</a:t>
            </a:r>
            <a:br>
              <a:rPr lang="en-US" i="1">
                <a:solidFill>
                  <a:srgbClr val="FF0000"/>
                </a:solidFill>
                <a:effectLst>
                  <a:outerShdw blurRad="38100" dist="38100" dir="2700000" algn="tl">
                    <a:srgbClr val="000000">
                      <a:alpha val="43137"/>
                    </a:srgbClr>
                  </a:outerShdw>
                </a:effectLst>
              </a:rPr>
            </a:br>
            <a:br>
              <a:rPr lang="en-US" i="1">
                <a:solidFill>
                  <a:srgbClr val="FF0000"/>
                </a:solidFill>
                <a:effectLst>
                  <a:outerShdw blurRad="38100" dist="38100" dir="2700000" algn="tl">
                    <a:srgbClr val="000000">
                      <a:alpha val="43137"/>
                    </a:srgbClr>
                  </a:outerShdw>
                </a:effectLst>
              </a:rPr>
            </a:br>
            <a:r>
              <a:rPr lang="en-US" i="1">
                <a:solidFill>
                  <a:srgbClr val="000099"/>
                </a:solidFill>
                <a:effectLst>
                  <a:outerShdw blurRad="38100" dist="38100" dir="2700000" algn="tl">
                    <a:srgbClr val="000000">
                      <a:alpha val="43137"/>
                    </a:srgbClr>
                  </a:outerShdw>
                </a:effectLst>
              </a:rPr>
              <a:t>Which State ranks 1</a:t>
            </a:r>
            <a:r>
              <a:rPr lang="en-US" i="1" baseline="30000">
                <a:solidFill>
                  <a:srgbClr val="000099"/>
                </a:solidFill>
                <a:effectLst>
                  <a:outerShdw blurRad="38100" dist="38100" dir="2700000" algn="tl">
                    <a:srgbClr val="000000">
                      <a:alpha val="43137"/>
                    </a:srgbClr>
                  </a:outerShdw>
                </a:effectLst>
              </a:rPr>
              <a:t>st</a:t>
            </a:r>
            <a:r>
              <a:rPr lang="en-US" i="1">
                <a:solidFill>
                  <a:srgbClr val="000099"/>
                </a:solidFill>
                <a:effectLst>
                  <a:outerShdw blurRad="38100" dist="38100" dir="2700000" algn="tl">
                    <a:srgbClr val="000000">
                      <a:alpha val="43137"/>
                    </a:srgbClr>
                  </a:outerShdw>
                </a:effectLst>
              </a:rPr>
              <a:t> for hurricanes?</a:t>
            </a:r>
            <a:br>
              <a:rPr lang="en-US" i="1">
                <a:solidFill>
                  <a:srgbClr val="000099"/>
                </a:solidFill>
                <a:effectLst>
                  <a:outerShdw blurRad="38100" dist="38100" dir="2700000" algn="tl">
                    <a:srgbClr val="000000">
                      <a:alpha val="43137"/>
                    </a:srgbClr>
                  </a:outerShdw>
                </a:effectLst>
              </a:rPr>
            </a:br>
            <a:r>
              <a:rPr lang="en-US" i="1">
                <a:solidFill>
                  <a:srgbClr val="FF0000"/>
                </a:solidFill>
                <a:effectLst>
                  <a:outerShdw blurRad="38100" dist="38100" dir="2700000" algn="tl">
                    <a:srgbClr val="000000">
                      <a:alpha val="43137"/>
                    </a:srgbClr>
                  </a:outerShdw>
                </a:effectLst>
              </a:rPr>
              <a:t>Florida is Hurricane Capitol of US</a:t>
            </a:r>
            <a:br>
              <a:rPr lang="en-US" i="1">
                <a:solidFill>
                  <a:srgbClr val="000099"/>
                </a:solidFill>
                <a:effectLst>
                  <a:outerShdw blurRad="38100" dist="38100" dir="2700000" algn="tl">
                    <a:srgbClr val="000000">
                      <a:alpha val="43137"/>
                    </a:srgbClr>
                  </a:outerShdw>
                </a:effectLst>
              </a:rPr>
            </a:br>
            <a:br>
              <a:rPr lang="en-US" sz="3400" i="1" u="sng">
                <a:solidFill>
                  <a:srgbClr val="000099"/>
                </a:solidFill>
                <a:effectLst>
                  <a:outerShdw blurRad="38100" dist="38100" dir="2700000" algn="tl">
                    <a:srgbClr val="000000">
                      <a:alpha val="43137"/>
                    </a:srgbClr>
                  </a:outerShdw>
                </a:effectLst>
              </a:rPr>
            </a:br>
            <a:endParaRPr lang="en-US" sz="3000" b="0">
              <a:solidFill>
                <a:srgbClr val="000099"/>
              </a:solidFill>
              <a:effectLst>
                <a:outerShdw blurRad="38100" dist="38100" dir="2700000" algn="tl">
                  <a:srgbClr val="000000">
                    <a:alpha val="43137"/>
                  </a:srgbClr>
                </a:outerShdw>
              </a:effectLst>
            </a:endParaRP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5782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6944" y="0"/>
            <a:ext cx="8229600" cy="6096001"/>
          </a:xfrm>
        </p:spPr>
        <p:txBody>
          <a:bodyPr>
            <a:noAutofit/>
          </a:bodyPr>
          <a:lstStyle/>
          <a:p>
            <a:pPr algn="l"/>
            <a:r>
              <a:rPr lang="en-US" i="1">
                <a:solidFill>
                  <a:srgbClr val="FF0000"/>
                </a:solidFill>
                <a:effectLst>
                  <a:outerShdw blurRad="38100" dist="38100" dir="2700000" algn="tl">
                    <a:srgbClr val="000000">
                      <a:alpha val="43137"/>
                    </a:srgbClr>
                  </a:outerShdw>
                </a:effectLst>
              </a:rPr>
              <a:t>3</a:t>
            </a:r>
            <a:r>
              <a:rPr lang="en-US" i="1" baseline="30000">
                <a:solidFill>
                  <a:srgbClr val="FF0000"/>
                </a:solidFill>
                <a:effectLst>
                  <a:outerShdw blurRad="38100" dist="38100" dir="2700000" algn="tl">
                    <a:srgbClr val="000000">
                      <a:alpha val="43137"/>
                    </a:srgbClr>
                  </a:outerShdw>
                </a:effectLst>
              </a:rPr>
              <a:t>rd</a:t>
            </a:r>
            <a:r>
              <a:rPr lang="en-US" i="1">
                <a:solidFill>
                  <a:srgbClr val="FF0000"/>
                </a:solidFill>
                <a:effectLst>
                  <a:outerShdw blurRad="38100" dist="38100" dir="2700000" algn="tl">
                    <a:srgbClr val="000000">
                      <a:alpha val="43137"/>
                    </a:srgbClr>
                  </a:outerShdw>
                </a:effectLst>
              </a:rPr>
              <a:t> Most Populous US State</a:t>
            </a:r>
            <a:br>
              <a:rPr lang="en-US" i="1">
                <a:solidFill>
                  <a:srgbClr val="FF0000"/>
                </a:solidFill>
                <a:effectLst>
                  <a:outerShdw blurRad="38100" dist="38100" dir="2700000" algn="tl">
                    <a:srgbClr val="000000">
                      <a:alpha val="43137"/>
                    </a:srgbClr>
                  </a:outerShdw>
                </a:effectLst>
              </a:rPr>
            </a:br>
            <a:r>
              <a:rPr lang="en-US" i="1">
                <a:solidFill>
                  <a:srgbClr val="FF0000"/>
                </a:solidFill>
                <a:effectLst>
                  <a:outerShdw blurRad="38100" dist="38100" dir="2700000" algn="tl">
                    <a:srgbClr val="000000">
                      <a:alpha val="43137"/>
                    </a:srgbClr>
                  </a:outerShdw>
                </a:effectLst>
              </a:rPr>
              <a:t>And</a:t>
            </a:r>
            <a:br>
              <a:rPr lang="en-US" i="1">
                <a:solidFill>
                  <a:srgbClr val="FF0000"/>
                </a:solidFill>
                <a:effectLst>
                  <a:outerShdw blurRad="38100" dist="38100" dir="2700000" algn="tl">
                    <a:srgbClr val="000000">
                      <a:alpha val="43137"/>
                    </a:srgbClr>
                  </a:outerShdw>
                </a:effectLst>
              </a:rPr>
            </a:br>
            <a:r>
              <a:rPr lang="en-US" i="1">
                <a:solidFill>
                  <a:srgbClr val="FF0000"/>
                </a:solidFill>
                <a:effectLst>
                  <a:outerShdw blurRad="38100" dist="38100" dir="2700000" algn="tl">
                    <a:srgbClr val="000000">
                      <a:alpha val="43137"/>
                    </a:srgbClr>
                  </a:outerShdw>
                </a:effectLst>
              </a:rPr>
              <a:t>Hurricane Capitol of US</a:t>
            </a:r>
            <a:br>
              <a:rPr lang="en-US" i="1">
                <a:solidFill>
                  <a:srgbClr val="FF0000"/>
                </a:solidFill>
                <a:effectLst>
                  <a:outerShdw blurRad="38100" dist="38100" dir="2700000" algn="tl">
                    <a:srgbClr val="000000">
                      <a:alpha val="43137"/>
                    </a:srgbClr>
                  </a:outerShdw>
                </a:effectLst>
              </a:rPr>
            </a:br>
            <a:br>
              <a:rPr lang="en-US" i="1">
                <a:solidFill>
                  <a:srgbClr val="FF0000"/>
                </a:solidFill>
                <a:effectLst>
                  <a:outerShdw blurRad="38100" dist="38100" dir="2700000" algn="tl">
                    <a:srgbClr val="000000">
                      <a:alpha val="43137"/>
                    </a:srgbClr>
                  </a:outerShdw>
                </a:effectLst>
              </a:rPr>
            </a:br>
            <a:r>
              <a:rPr lang="en-US" i="1" u="sng">
                <a:solidFill>
                  <a:srgbClr val="FF0000"/>
                </a:solidFill>
                <a:effectLst>
                  <a:outerShdw blurRad="38100" dist="38100" dir="2700000" algn="tl">
                    <a:srgbClr val="000000">
                      <a:alpha val="43137"/>
                    </a:srgbClr>
                  </a:outerShdw>
                </a:effectLst>
              </a:rPr>
              <a:t>Is this a collision (disaster) waiting to happen?</a:t>
            </a:r>
            <a:br>
              <a:rPr lang="en-US" i="1" u="sng">
                <a:solidFill>
                  <a:srgbClr val="000099"/>
                </a:solidFill>
                <a:effectLst>
                  <a:outerShdw blurRad="38100" dist="38100" dir="2700000" algn="tl">
                    <a:srgbClr val="000000">
                      <a:alpha val="43137"/>
                    </a:srgbClr>
                  </a:outerShdw>
                </a:effectLst>
              </a:rPr>
            </a:br>
            <a:br>
              <a:rPr lang="en-US" sz="3400" i="1" u="sng">
                <a:solidFill>
                  <a:srgbClr val="000099"/>
                </a:solidFill>
                <a:effectLst>
                  <a:outerShdw blurRad="38100" dist="38100" dir="2700000" algn="tl">
                    <a:srgbClr val="000000">
                      <a:alpha val="43137"/>
                    </a:srgbClr>
                  </a:outerShdw>
                </a:effectLst>
              </a:rPr>
            </a:br>
            <a:endParaRPr lang="en-US" sz="3000" b="0">
              <a:solidFill>
                <a:srgbClr val="000099"/>
              </a:solidFill>
              <a:effectLst>
                <a:outerShdw blurRad="38100" dist="38100" dir="2700000" algn="tl">
                  <a:srgbClr val="000000">
                    <a:alpha val="43137"/>
                  </a:srgbClr>
                </a:outerShdw>
              </a:effectLst>
            </a:endParaRP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324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027E-8098-BCDC-6475-AB0BFA6FD0F2}"/>
              </a:ext>
            </a:extLst>
          </p:cNvPr>
          <p:cNvSpPr>
            <a:spLocks noGrp="1"/>
          </p:cNvSpPr>
          <p:nvPr>
            <p:ph type="title"/>
          </p:nvPr>
        </p:nvSpPr>
        <p:spPr>
          <a:xfrm>
            <a:off x="1614488" y="458325"/>
            <a:ext cx="5915025" cy="994172"/>
          </a:xfrm>
        </p:spPr>
        <p:txBody>
          <a:bodyPr vert="horz" wrap="square" lIns="68580" tIns="34290" rIns="68580" bIns="34290" numCol="1" anchor="b" anchorCtr="0" compatLnSpc="1">
            <a:prstTxWarp prst="textNoShape">
              <a:avLst/>
            </a:prstTxWarp>
          </a:bodyPr>
          <a:lstStyle/>
          <a:p>
            <a:r>
              <a:rPr lang="en-US"/>
              <a:t>Hierarchy of NIH, NLM, and NNLM</a:t>
            </a:r>
          </a:p>
        </p:txBody>
      </p:sp>
      <p:graphicFrame>
        <p:nvGraphicFramePr>
          <p:cNvPr id="4" name="Content Placeholder 3" descr="NIH NLM NNLM breakdown">
            <a:extLst>
              <a:ext uri="{FF2B5EF4-FFF2-40B4-BE49-F238E27FC236}">
                <a16:creationId xmlns:a16="http://schemas.microsoft.com/office/drawing/2014/main" id="{A04AB903-A4F7-4975-B078-D025E9603A93}"/>
              </a:ext>
            </a:extLst>
          </p:cNvPr>
          <p:cNvGraphicFramePr>
            <a:graphicFrameLocks noGrp="1"/>
          </p:cNvGraphicFramePr>
          <p:nvPr>
            <p:ph idx="1"/>
            <p:extLst>
              <p:ext uri="{D42A27DB-BD31-4B8C-83A1-F6EECF244321}">
                <p14:modId xmlns:p14="http://schemas.microsoft.com/office/powerpoint/2010/main" val="3593068527"/>
              </p:ext>
            </p:extLst>
          </p:nvPr>
        </p:nvGraphicFramePr>
        <p:xfrm>
          <a:off x="1764506" y="1813635"/>
          <a:ext cx="6122312" cy="2901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EC98765-4A5E-46C6-8E24-AFB567CD5CFC}"/>
              </a:ext>
            </a:extLst>
          </p:cNvPr>
          <p:cNvSpPr txBox="1"/>
          <p:nvPr/>
        </p:nvSpPr>
        <p:spPr>
          <a:xfrm>
            <a:off x="464953" y="1702725"/>
            <a:ext cx="3460734" cy="1061829"/>
          </a:xfrm>
          <a:prstGeom prst="rect">
            <a:avLst/>
          </a:prstGeom>
          <a:noFill/>
        </p:spPr>
        <p:txBody>
          <a:bodyPr wrap="square" rtlCol="0">
            <a:spAutoFit/>
          </a:bodyPr>
          <a:lstStyle/>
          <a:p>
            <a:pPr algn="ctr"/>
            <a:r>
              <a:rPr lang="en-US" sz="2100" b="1"/>
              <a:t>National Institutes of Health</a:t>
            </a:r>
          </a:p>
          <a:p>
            <a:pPr algn="ctr"/>
            <a:r>
              <a:rPr lang="en-US" sz="2100"/>
              <a:t>Nation’s leading research agency</a:t>
            </a:r>
          </a:p>
        </p:txBody>
      </p:sp>
      <p:sp>
        <p:nvSpPr>
          <p:cNvPr id="6" name="TextBox 5">
            <a:extLst>
              <a:ext uri="{FF2B5EF4-FFF2-40B4-BE49-F238E27FC236}">
                <a16:creationId xmlns:a16="http://schemas.microsoft.com/office/drawing/2014/main" id="{156E199F-9EFD-4A86-83B6-A1931B2FAC8E}"/>
              </a:ext>
            </a:extLst>
          </p:cNvPr>
          <p:cNvSpPr txBox="1"/>
          <p:nvPr/>
        </p:nvSpPr>
        <p:spPr>
          <a:xfrm>
            <a:off x="5225241" y="2432838"/>
            <a:ext cx="3460733" cy="1061829"/>
          </a:xfrm>
          <a:prstGeom prst="rect">
            <a:avLst/>
          </a:prstGeom>
          <a:noFill/>
        </p:spPr>
        <p:txBody>
          <a:bodyPr wrap="square" rtlCol="0">
            <a:spAutoFit/>
          </a:bodyPr>
          <a:lstStyle/>
          <a:p>
            <a:pPr lvl="0" algn="ctr"/>
            <a:r>
              <a:rPr lang="en-US" sz="2100" b="1"/>
              <a:t>National Library of Medicine</a:t>
            </a:r>
          </a:p>
          <a:p>
            <a:pPr lvl="0" algn="ctr"/>
            <a:r>
              <a:rPr lang="en-US" sz="2100"/>
              <a:t>World’s largest biomedical library</a:t>
            </a:r>
          </a:p>
        </p:txBody>
      </p:sp>
      <p:sp>
        <p:nvSpPr>
          <p:cNvPr id="7" name="TextBox 6">
            <a:extLst>
              <a:ext uri="{FF2B5EF4-FFF2-40B4-BE49-F238E27FC236}">
                <a16:creationId xmlns:a16="http://schemas.microsoft.com/office/drawing/2014/main" id="{3DEAB46B-8672-46E6-A014-15DCEF8047BF}"/>
              </a:ext>
            </a:extLst>
          </p:cNvPr>
          <p:cNvSpPr txBox="1"/>
          <p:nvPr/>
        </p:nvSpPr>
        <p:spPr>
          <a:xfrm>
            <a:off x="458026" y="3231160"/>
            <a:ext cx="3460735" cy="1061829"/>
          </a:xfrm>
          <a:prstGeom prst="rect">
            <a:avLst/>
          </a:prstGeom>
          <a:noFill/>
        </p:spPr>
        <p:txBody>
          <a:bodyPr wrap="square" rtlCol="0">
            <a:spAutoFit/>
          </a:bodyPr>
          <a:lstStyle/>
          <a:p>
            <a:pPr lvl="0" algn="ctr"/>
            <a:r>
              <a:rPr lang="en-US" sz="2100" b="1"/>
              <a:t>Network of the </a:t>
            </a:r>
          </a:p>
          <a:p>
            <a:pPr lvl="0" algn="ctr"/>
            <a:r>
              <a:rPr lang="en-US" sz="2100" b="1"/>
              <a:t>National Library of Medicine</a:t>
            </a:r>
          </a:p>
          <a:p>
            <a:pPr lvl="0" algn="ctr"/>
            <a:r>
              <a:rPr lang="en-US" sz="2100"/>
              <a:t>Outreach program of the NLM</a:t>
            </a:r>
          </a:p>
        </p:txBody>
      </p:sp>
      <p:sp>
        <p:nvSpPr>
          <p:cNvPr id="8" name="TextBox 7">
            <a:extLst>
              <a:ext uri="{FF2B5EF4-FFF2-40B4-BE49-F238E27FC236}">
                <a16:creationId xmlns:a16="http://schemas.microsoft.com/office/drawing/2014/main" id="{2758BEF2-2553-4244-A180-81067B7CB1B2}"/>
              </a:ext>
            </a:extLst>
          </p:cNvPr>
          <p:cNvSpPr txBox="1"/>
          <p:nvPr/>
        </p:nvSpPr>
        <p:spPr>
          <a:xfrm>
            <a:off x="5156607" y="3750533"/>
            <a:ext cx="3529367" cy="1384995"/>
          </a:xfrm>
          <a:prstGeom prst="rect">
            <a:avLst/>
          </a:prstGeom>
          <a:noFill/>
        </p:spPr>
        <p:txBody>
          <a:bodyPr wrap="square" rtlCol="0">
            <a:spAutoFit/>
          </a:bodyPr>
          <a:lstStyle/>
          <a:p>
            <a:pPr lvl="0" algn="ctr"/>
            <a:r>
              <a:rPr lang="en-US" sz="2100" b="1"/>
              <a:t>Regions, Offices, and Centers</a:t>
            </a:r>
          </a:p>
          <a:p>
            <a:pPr lvl="0" algn="ctr"/>
            <a:r>
              <a:rPr lang="en-US" sz="2100"/>
              <a:t>7 regional medical libraries </a:t>
            </a:r>
          </a:p>
          <a:p>
            <a:pPr lvl="0" algn="ctr"/>
            <a:r>
              <a:rPr lang="en-US" sz="2100"/>
              <a:t>4 national centers</a:t>
            </a:r>
          </a:p>
          <a:p>
            <a:pPr lvl="0" algn="ctr"/>
            <a:r>
              <a:rPr lang="en-US" sz="2100"/>
              <a:t>3 national offices </a:t>
            </a:r>
          </a:p>
        </p:txBody>
      </p:sp>
      <p:sp>
        <p:nvSpPr>
          <p:cNvPr id="9" name="TextBox 8">
            <a:extLst>
              <a:ext uri="{FF2B5EF4-FFF2-40B4-BE49-F238E27FC236}">
                <a16:creationId xmlns:a16="http://schemas.microsoft.com/office/drawing/2014/main" id="{05BA194C-E9CA-4885-9071-A424A910972F}"/>
              </a:ext>
            </a:extLst>
          </p:cNvPr>
          <p:cNvSpPr txBox="1"/>
          <p:nvPr/>
        </p:nvSpPr>
        <p:spPr>
          <a:xfrm>
            <a:off x="5875957" y="5475608"/>
            <a:ext cx="2090665" cy="415498"/>
          </a:xfrm>
          <a:prstGeom prst="rect">
            <a:avLst/>
          </a:prstGeom>
          <a:solidFill>
            <a:schemeClr val="bg1"/>
          </a:solidFill>
        </p:spPr>
        <p:txBody>
          <a:bodyPr wrap="square" rtlCol="0">
            <a:spAutoFit/>
          </a:bodyPr>
          <a:lstStyle/>
          <a:p>
            <a:pPr algn="ctr"/>
            <a:r>
              <a:rPr lang="en-US" sz="2100" b="1">
                <a:solidFill>
                  <a:srgbClr val="616265"/>
                </a:solidFill>
                <a:hlinkClick r:id="rId8"/>
              </a:rPr>
              <a:t>www.nnlm.gov</a:t>
            </a:r>
            <a:r>
              <a:rPr lang="en-US" sz="2100" b="1">
                <a:solidFill>
                  <a:srgbClr val="616265"/>
                </a:solidFill>
              </a:rPr>
              <a:t> </a:t>
            </a:r>
            <a:endParaRPr lang="en-US" sz="2100"/>
          </a:p>
        </p:txBody>
      </p:sp>
    </p:spTree>
    <p:extLst>
      <p:ext uri="{BB962C8B-B14F-4D97-AF65-F5344CB8AC3E}">
        <p14:creationId xmlns:p14="http://schemas.microsoft.com/office/powerpoint/2010/main" val="3243140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52400" y="304803"/>
            <a:ext cx="9077850" cy="475316"/>
          </a:xfrm>
        </p:spPr>
        <p:txBody>
          <a:bodyPr>
            <a:noAutofit/>
          </a:bodyPr>
          <a:lstStyle/>
          <a:p>
            <a:r>
              <a:rPr lang="en-US" sz="3600">
                <a:solidFill>
                  <a:srgbClr val="000099"/>
                </a:solidFill>
              </a:rPr>
              <a:t>H = Hurricane Irma</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Content Placeholder 14">
            <a:extLst>
              <a:ext uri="{C183D7F6-B498-43B3-948B-1728B52AA6E4}">
                <adec:decorative xmlns:adec="http://schemas.microsoft.com/office/drawing/2017/decorative" val="1"/>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562" y="981299"/>
            <a:ext cx="9152562" cy="5145267"/>
          </a:xfrm>
        </p:spPr>
      </p:pic>
    </p:spTree>
    <p:extLst>
      <p:ext uri="{BB962C8B-B14F-4D97-AF65-F5344CB8AC3E}">
        <p14:creationId xmlns:p14="http://schemas.microsoft.com/office/powerpoint/2010/main" val="330774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6700" y="1"/>
            <a:ext cx="8686800" cy="1085636"/>
          </a:xfrm>
        </p:spPr>
        <p:txBody>
          <a:bodyPr>
            <a:normAutofit/>
          </a:bodyPr>
          <a:lstStyle/>
          <a:p>
            <a:r>
              <a:rPr lang="en-US" sz="3100">
                <a:solidFill>
                  <a:srgbClr val="000099"/>
                </a:solidFill>
              </a:rPr>
              <a:t>V = BUILDING CODE</a:t>
            </a:r>
            <a:br>
              <a:rPr lang="en-US" sz="3100">
                <a:solidFill>
                  <a:srgbClr val="000099"/>
                </a:solidFill>
              </a:rPr>
            </a:br>
            <a:r>
              <a:rPr lang="en-US" sz="2000">
                <a:solidFill>
                  <a:srgbClr val="000099"/>
                </a:solidFill>
              </a:rPr>
              <a:t>1980s building codes on Left and Right; 2014 Building Code in Center</a:t>
            </a:r>
          </a:p>
        </p:txBody>
      </p:sp>
      <p:pic>
        <p:nvPicPr>
          <p:cNvPr id="3" name="Picture 2" descr="Image of a folded coastline and destroyed homes."/>
          <p:cNvPicPr>
            <a:picLocks noChangeAspect="1"/>
          </p:cNvPicPr>
          <p:nvPr/>
        </p:nvPicPr>
        <p:blipFill>
          <a:blip r:embed="rId3"/>
          <a:stretch>
            <a:fillRect/>
          </a:stretch>
        </p:blipFill>
        <p:spPr>
          <a:xfrm>
            <a:off x="457200" y="1066800"/>
            <a:ext cx="8305800" cy="5057217"/>
          </a:xfrm>
          <a:prstGeom prst="rect">
            <a:avLst/>
          </a:prstGeom>
        </p:spPr>
      </p:pic>
      <p:sp>
        <p:nvSpPr>
          <p:cNvPr id="6" name="Text Placeholder 4"/>
          <p:cNvSpPr txBox="1">
            <a:spLocks/>
          </p:cNvSpPr>
          <p:nvPr/>
        </p:nvSpPr>
        <p:spPr>
          <a:xfrm>
            <a:off x="470899" y="5483881"/>
            <a:ext cx="2895600" cy="6401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Florida Keys Irma Damage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Picture Credit:  Andy Newman</a:t>
            </a: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 Placeholder 4"/>
          <p:cNvSpPr txBox="1">
            <a:spLocks/>
          </p:cNvSpPr>
          <p:nvPr/>
        </p:nvSpPr>
        <p:spPr>
          <a:xfrm>
            <a:off x="457200" y="5483881"/>
            <a:ext cx="2895600" cy="6401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Florida Keys Irma Damage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Picture Credit:  Andy Newman</a:t>
            </a: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77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42350" y="3632"/>
            <a:ext cx="9057077" cy="883245"/>
          </a:xfrm>
        </p:spPr>
        <p:txBody>
          <a:bodyPr>
            <a:normAutofit fontScale="90000"/>
          </a:bodyPr>
          <a:lstStyle/>
          <a:p>
            <a:r>
              <a:rPr lang="en-US" sz="3600">
                <a:solidFill>
                  <a:srgbClr val="000099"/>
                </a:solidFill>
              </a:rPr>
              <a:t>H = Hurricane Michael</a:t>
            </a:r>
            <a:br>
              <a:rPr lang="en-US" sz="3600">
                <a:solidFill>
                  <a:srgbClr val="000099"/>
                </a:solidFill>
              </a:rPr>
            </a:br>
            <a:r>
              <a:rPr lang="en-US" sz="2400">
                <a:solidFill>
                  <a:srgbClr val="000099"/>
                </a:solidFill>
              </a:rPr>
              <a:t>Category 5 (160 mph) in the Florida Panhandle, October 10</a:t>
            </a:r>
            <a:r>
              <a:rPr lang="en-US" sz="2400" baseline="30000">
                <a:solidFill>
                  <a:srgbClr val="000099"/>
                </a:solidFill>
              </a:rPr>
              <a:t>th</a:t>
            </a:r>
            <a:r>
              <a:rPr lang="en-US" sz="2400">
                <a:solidFill>
                  <a:srgbClr val="000099"/>
                </a:solidFill>
              </a:rPr>
              <a:t>, 2018</a:t>
            </a:r>
          </a:p>
        </p:txBody>
      </p:sp>
      <p:grpSp>
        <p:nvGrpSpPr>
          <p:cNvPr id="2" name="Group 3">
            <a:extLst>
              <a:ext uri="{C183D7F6-B498-43B3-948B-1728B52AA6E4}">
                <adec:decorative xmlns:adec="http://schemas.microsoft.com/office/drawing/2017/decorative" val="1"/>
              </a:ext>
            </a:extLst>
          </p:cNvPr>
          <p:cNvGrpSpPr/>
          <p:nvPr/>
        </p:nvGrpSpPr>
        <p:grpSpPr>
          <a:xfrm>
            <a:off x="-76200" y="6154093"/>
            <a:ext cx="9296400" cy="711259"/>
            <a:chOff x="-76200" y="6324556"/>
            <a:chExt cx="9296400" cy="533444"/>
          </a:xfrm>
        </p:grpSpPr>
        <p:sp>
          <p:nvSpPr>
            <p:cNvPr id="5" name="Rectangle 4"/>
            <p:cNvSpPr/>
            <p:nvPr/>
          </p:nvSpPr>
          <p:spPr>
            <a:xfrm>
              <a:off x="0" y="6324556"/>
              <a:ext cx="9144000" cy="533444"/>
            </a:xfrm>
            <a:prstGeom prst="rect">
              <a:avLst/>
            </a:prstGeom>
            <a:solidFill>
              <a:srgbClr val="003062"/>
            </a:solidFill>
            <a:ln>
              <a:solidFill>
                <a:srgbClr val="003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198" y="6452435"/>
              <a:ext cx="2133600" cy="2857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76200" y="6324556"/>
              <a:ext cx="9296400" cy="0"/>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gr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Content Placeholder 10"/>
          <p:cNvSpPr>
            <a:spLocks noGrp="1"/>
          </p:cNvSpPr>
          <p:nvPr>
            <p:ph sz="half" idx="1"/>
          </p:nvPr>
        </p:nvSpPr>
        <p:spPr/>
        <p:txBody>
          <a:bodyPr/>
          <a:lstStyle/>
          <a:p>
            <a:endParaRPr lang="en-US"/>
          </a:p>
        </p:txBody>
      </p:sp>
      <p:pic>
        <p:nvPicPr>
          <p:cNvPr id="15" name="Content Placeholder 5" descr="Image of a hurricane map behind the outline of the southeast United States."/>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973" y="914404"/>
            <a:ext cx="9132930" cy="5213146"/>
          </a:xfrm>
        </p:spPr>
      </p:pic>
    </p:spTree>
    <p:extLst>
      <p:ext uri="{BB962C8B-B14F-4D97-AF65-F5344CB8AC3E}">
        <p14:creationId xmlns:p14="http://schemas.microsoft.com/office/powerpoint/2010/main" val="218186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idx="4294967295"/>
          </p:nvPr>
        </p:nvSpPr>
        <p:spPr>
          <a:xfrm>
            <a:off x="228600" y="152400"/>
            <a:ext cx="8686800" cy="9793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a:ln>
                  <a:noFill/>
                </a:ln>
                <a:solidFill>
                  <a:srgbClr val="000099"/>
                </a:solidFill>
                <a:effectLst/>
                <a:uLnTx/>
                <a:uFillTx/>
                <a:latin typeface="Arial"/>
                <a:ea typeface="+mj-ea"/>
                <a:cs typeface="Arial"/>
              </a:rPr>
              <a:t>V = BUILDING CODE</a:t>
            </a:r>
            <a:br>
              <a:rPr kumimoji="0" lang="en-US" sz="3100" b="1" i="0" u="none" strike="noStrike" kern="1200" cap="none" spc="0" normalizeH="0" baseline="0" noProof="0">
                <a:ln>
                  <a:noFill/>
                </a:ln>
                <a:solidFill>
                  <a:srgbClr val="000099"/>
                </a:solidFill>
                <a:effectLst/>
                <a:uLnTx/>
                <a:uFillTx/>
                <a:latin typeface="Arial"/>
                <a:ea typeface="+mj-ea"/>
                <a:cs typeface="Arial"/>
              </a:rPr>
            </a:br>
            <a:r>
              <a:rPr kumimoji="0" lang="en-US" sz="2000" b="1" i="0" u="none" strike="noStrike" kern="1200" cap="none" spc="0" normalizeH="0" baseline="0" noProof="0">
                <a:ln>
                  <a:noFill/>
                </a:ln>
                <a:solidFill>
                  <a:srgbClr val="000099"/>
                </a:solidFill>
                <a:effectLst/>
                <a:uLnTx/>
                <a:uFillTx/>
                <a:latin typeface="Arial"/>
                <a:ea typeface="+mj-ea"/>
                <a:cs typeface="Arial"/>
              </a:rPr>
              <a:t>1980s building codes on Left and Right; 2017 Building Code in Center</a:t>
            </a:r>
          </a:p>
        </p:txBody>
      </p:sp>
      <p:pic>
        <p:nvPicPr>
          <p:cNvPr id="3" name="Picture 2" descr="Image of a beach home standing on a coastline with destroyed homes on either sid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81834"/>
            <a:ext cx="9144000" cy="4249638"/>
          </a:xfrm>
          <a:prstGeom prst="rect">
            <a:avLst/>
          </a:prstGeom>
        </p:spPr>
      </p:pic>
      <p:sp>
        <p:nvSpPr>
          <p:cNvPr id="6" name="Rectangle 5"/>
          <p:cNvSpPr/>
          <p:nvPr/>
        </p:nvSpPr>
        <p:spPr>
          <a:xfrm>
            <a:off x="21074" y="5174867"/>
            <a:ext cx="455092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Florida Panhandle Hurricane Michael Damage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Picture Credit:  DeVoreDesign.com</a:t>
            </a:r>
          </a:p>
        </p:txBody>
      </p:sp>
    </p:spTree>
    <p:extLst>
      <p:ext uri="{BB962C8B-B14F-4D97-AF65-F5344CB8AC3E}">
        <p14:creationId xmlns:p14="http://schemas.microsoft.com/office/powerpoint/2010/main" val="1942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 name="Title 1">
            <a:extLst>
              <a:ext uri="{FF2B5EF4-FFF2-40B4-BE49-F238E27FC236}">
                <a16:creationId xmlns:a16="http://schemas.microsoft.com/office/drawing/2014/main" id="{A7C4D507-A9DC-8844-02E9-B748F01C00FD}"/>
              </a:ext>
            </a:extLst>
          </p:cNvPr>
          <p:cNvSpPr>
            <a:spLocks noGrp="1"/>
          </p:cNvSpPr>
          <p:nvPr>
            <p:ph type="title" idx="4294967295"/>
          </p:nvPr>
        </p:nvSpPr>
        <p:spPr>
          <a:xfrm>
            <a:off x="637439" y="-1354217"/>
            <a:ext cx="7869123" cy="1354217"/>
          </a:xfrm>
        </p:spPr>
        <p:txBody>
          <a:bodyPr spcFirstLastPara="1" wrap="square" lIns="0" tIns="0" rIns="0" bIns="0" anchor="b" anchorCtr="0">
            <a:spAutoFit/>
          </a:bodyPr>
          <a:lstStyle/>
          <a:p>
            <a:r>
              <a:rPr lang="en-US"/>
              <a:t>2023 Atlantic Hurricane Season Outlook</a:t>
            </a:r>
          </a:p>
        </p:txBody>
      </p:sp>
      <p:pic>
        <p:nvPicPr>
          <p:cNvPr id="4" name="Picture 3" descr="Image of the 2023 Atlantic Hurricane Season Outlook page from NOAA.">
            <a:extLst>
              <a:ext uri="{FF2B5EF4-FFF2-40B4-BE49-F238E27FC236}">
                <a16:creationId xmlns:a16="http://schemas.microsoft.com/office/drawing/2014/main" id="{9095F0BB-2930-B312-AE2A-124C003AD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172200"/>
          </a:xfrm>
          <a:prstGeom prst="rect">
            <a:avLst/>
          </a:prstGeom>
        </p:spPr>
      </p:pic>
    </p:spTree>
    <p:extLst>
      <p:ext uri="{BB962C8B-B14F-4D97-AF65-F5344CB8AC3E}">
        <p14:creationId xmlns:p14="http://schemas.microsoft.com/office/powerpoint/2010/main" val="1180513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83551"/>
            <a:ext cx="8229600" cy="658761"/>
          </a:xfrm>
        </p:spPr>
        <p:txBody>
          <a:bodyPr>
            <a:noAutofit/>
          </a:bodyPr>
          <a:lstStyle/>
          <a:p>
            <a:r>
              <a:rPr lang="en-US"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“Tug of War”</a:t>
            </a:r>
          </a:p>
        </p:txBody>
      </p:sp>
      <p:sp>
        <p:nvSpPr>
          <p:cNvPr id="2" name="Content Placeholder 1"/>
          <p:cNvSpPr>
            <a:spLocks noGrp="1"/>
          </p:cNvSpPr>
          <p:nvPr>
            <p:ph idx="1"/>
          </p:nvPr>
        </p:nvSpPr>
        <p:spPr/>
        <p:txBody>
          <a:bodyPr/>
          <a:lstStyle/>
          <a:p>
            <a:endParaRPr lang="en-US"/>
          </a:p>
        </p:txBody>
      </p:sp>
      <p:pic>
        <p:nvPicPr>
          <p:cNvPr id="4098" name="Picture 2" descr="Image of Sea Surface Temperature Anomaly with geographic map and the words &quot;El Niño&quot; and Warm water.">
            <a:extLst>
              <a:ext uri="{FF2B5EF4-FFF2-40B4-BE49-F238E27FC236}">
                <a16:creationId xmlns:a16="http://schemas.microsoft.com/office/drawing/2014/main" id="{B34202DF-ABF6-9B19-0A8E-1131797B7D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87427"/>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B1AC1D-2576-F907-A942-21E1AECBABDF}"/>
              </a:ext>
            </a:extLst>
          </p:cNvPr>
          <p:cNvSpPr txBox="1">
            <a:spLocks noChangeArrowheads="1"/>
          </p:cNvSpPr>
          <p:nvPr/>
        </p:nvSpPr>
        <p:spPr>
          <a:xfrm>
            <a:off x="4114800" y="3352800"/>
            <a:ext cx="3733800" cy="658761"/>
          </a:xfrm>
          <a:prstGeom prst="rect">
            <a:avLst/>
          </a:prstGeom>
          <a:solidFill>
            <a:srgbClr val="FFFF00">
              <a:alpha val="59000"/>
            </a:srgbClr>
          </a:solidFill>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r>
              <a:rPr lang="en-US" altLang="en-US">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Warm Water</a:t>
            </a:r>
          </a:p>
        </p:txBody>
      </p:sp>
      <p:sp>
        <p:nvSpPr>
          <p:cNvPr id="5" name="Rectangle 2">
            <a:extLst>
              <a:ext uri="{FF2B5EF4-FFF2-40B4-BE49-F238E27FC236}">
                <a16:creationId xmlns:a16="http://schemas.microsoft.com/office/drawing/2014/main" id="{446F4DA4-ABEF-D064-084A-0155EFA19810}"/>
              </a:ext>
            </a:extLst>
          </p:cNvPr>
          <p:cNvSpPr txBox="1">
            <a:spLocks noChangeArrowheads="1"/>
          </p:cNvSpPr>
          <p:nvPr/>
        </p:nvSpPr>
        <p:spPr>
          <a:xfrm>
            <a:off x="152400" y="4343400"/>
            <a:ext cx="2372360" cy="658761"/>
          </a:xfrm>
          <a:prstGeom prst="rect">
            <a:avLst/>
          </a:prstGeom>
          <a:solidFill>
            <a:srgbClr val="FFFF00">
              <a:alpha val="72000"/>
            </a:srgbClr>
          </a:solidFill>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r>
              <a:rPr lang="en-US" altLang="en-US">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 Niño</a:t>
            </a:r>
          </a:p>
        </p:txBody>
      </p:sp>
    </p:spTree>
    <p:extLst>
      <p:ext uri="{BB962C8B-B14F-4D97-AF65-F5344CB8AC3E}">
        <p14:creationId xmlns:p14="http://schemas.microsoft.com/office/powerpoint/2010/main" val="2788669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7" name="Title 6">
            <a:extLst>
              <a:ext uri="{FF2B5EF4-FFF2-40B4-BE49-F238E27FC236}">
                <a16:creationId xmlns:a16="http://schemas.microsoft.com/office/drawing/2014/main" id="{8DA9422E-713B-7E69-BEE1-9AE85D3EE8BF}"/>
              </a:ext>
            </a:extLst>
          </p:cNvPr>
          <p:cNvSpPr>
            <a:spLocks noGrp="1"/>
          </p:cNvSpPr>
          <p:nvPr>
            <p:ph type="title" idx="4294967295"/>
          </p:nvPr>
        </p:nvSpPr>
        <p:spPr>
          <a:xfrm>
            <a:off x="637439" y="-1354217"/>
            <a:ext cx="7869123" cy="1354217"/>
          </a:xfrm>
        </p:spPr>
        <p:txBody>
          <a:bodyPr spcFirstLastPara="1" wrap="square" lIns="0" tIns="0" rIns="0" bIns="0" anchor="b" anchorCtr="0">
            <a:spAutoFit/>
          </a:bodyPr>
          <a:lstStyle/>
          <a:p>
            <a:r>
              <a:rPr lang="en-US"/>
              <a:t>2023 Atlantic Tropical Cyclone Names</a:t>
            </a:r>
          </a:p>
        </p:txBody>
      </p:sp>
      <p:pic>
        <p:nvPicPr>
          <p:cNvPr id="3" name="Picture 2" descr="Image of the 2023 Atlantic Tropical Cycle Names.">
            <a:extLst>
              <a:ext uri="{FF2B5EF4-FFF2-40B4-BE49-F238E27FC236}">
                <a16:creationId xmlns:a16="http://schemas.microsoft.com/office/drawing/2014/main" id="{72049008-8454-6C36-3BF9-C6CD8A300E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0" y="0"/>
            <a:ext cx="9144000" cy="6143625"/>
          </a:xfrm>
          <a:prstGeom prst="rect">
            <a:avLst/>
          </a:prstGeom>
          <a:solidFill>
            <a:srgbClr val="FFFF00">
              <a:alpha val="67000"/>
            </a:srgbClr>
          </a:solidFill>
        </p:spPr>
      </p:pic>
      <p:sp>
        <p:nvSpPr>
          <p:cNvPr id="2" name="Rectangle 2">
            <a:extLst>
              <a:ext uri="{FF2B5EF4-FFF2-40B4-BE49-F238E27FC236}">
                <a16:creationId xmlns:a16="http://schemas.microsoft.com/office/drawing/2014/main" id="{6FB81A16-0477-7DB5-5A0C-B8922ECD7F1D}"/>
              </a:ext>
              <a:ext uri="{C183D7F6-B498-43B3-948B-1728B52AA6E4}">
                <adec:decorative xmlns:adec="http://schemas.microsoft.com/office/drawing/2017/decorative" val="1"/>
              </a:ext>
            </a:extLst>
          </p:cNvPr>
          <p:cNvSpPr txBox="1">
            <a:spLocks noChangeArrowheads="1"/>
          </p:cNvSpPr>
          <p:nvPr/>
        </p:nvSpPr>
        <p:spPr>
          <a:xfrm>
            <a:off x="228600" y="1447800"/>
            <a:ext cx="8229600" cy="6587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tLang="en-US" b="1" ker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00CDE263-A946-91D5-CE27-97167F88FA63}"/>
              </a:ext>
              <a:ext uri="{C183D7F6-B498-43B3-948B-1728B52AA6E4}">
                <adec:decorative xmlns:adec="http://schemas.microsoft.com/office/drawing/2017/decorative" val="1"/>
              </a:ext>
            </a:extLst>
          </p:cNvPr>
          <p:cNvSpPr txBox="1">
            <a:spLocks noChangeArrowheads="1"/>
          </p:cNvSpPr>
          <p:nvPr/>
        </p:nvSpPr>
        <p:spPr>
          <a:xfrm>
            <a:off x="533400" y="1676400"/>
            <a:ext cx="1905000" cy="3581400"/>
          </a:xfrm>
          <a:prstGeom prst="rect">
            <a:avLst/>
          </a:prstGeom>
          <a:solidFill>
            <a:srgbClr val="FFFF00">
              <a:alpha val="30000"/>
            </a:srgbClr>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tLang="en-US"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627A4A7C-A449-8772-12CB-D228A706267C}"/>
              </a:ext>
              <a:ext uri="{C183D7F6-B498-43B3-948B-1728B52AA6E4}">
                <adec:decorative xmlns:adec="http://schemas.microsoft.com/office/drawing/2017/decorative" val="1"/>
              </a:ext>
            </a:extLst>
          </p:cNvPr>
          <p:cNvSpPr txBox="1">
            <a:spLocks noChangeArrowheads="1"/>
          </p:cNvSpPr>
          <p:nvPr/>
        </p:nvSpPr>
        <p:spPr>
          <a:xfrm>
            <a:off x="3543300" y="1676400"/>
            <a:ext cx="1905000" cy="3581399"/>
          </a:xfrm>
          <a:prstGeom prst="rect">
            <a:avLst/>
          </a:prstGeom>
          <a:solidFill>
            <a:srgbClr val="FFFF00">
              <a:alpha val="30000"/>
            </a:srgbClr>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tLang="en-US" b="1" ker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791CC8C2-4CB3-5F93-A132-B378C6161383}"/>
              </a:ext>
              <a:ext uri="{C183D7F6-B498-43B3-948B-1728B52AA6E4}">
                <adec:decorative xmlns:adec="http://schemas.microsoft.com/office/drawing/2017/decorative" val="1"/>
              </a:ext>
            </a:extLst>
          </p:cNvPr>
          <p:cNvSpPr txBox="1">
            <a:spLocks noChangeArrowheads="1"/>
          </p:cNvSpPr>
          <p:nvPr/>
        </p:nvSpPr>
        <p:spPr>
          <a:xfrm>
            <a:off x="6705600" y="1676400"/>
            <a:ext cx="1905000" cy="1066800"/>
          </a:xfrm>
          <a:prstGeom prst="rect">
            <a:avLst/>
          </a:prstGeom>
          <a:solidFill>
            <a:srgbClr val="FFFF00">
              <a:alpha val="30000"/>
            </a:srgbClr>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tLang="en-US" b="1" ker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954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685655"/>
            <a:ext cx="8229600" cy="658761"/>
          </a:xfrm>
        </p:spPr>
        <p:txBody>
          <a:bodyPr>
            <a:noAutofit/>
          </a:bodyPr>
          <a:lstStyle/>
          <a:p>
            <a:r>
              <a:rPr lang="en-US" altLang="en-US" sz="3800" b="1">
                <a:solidFill>
                  <a:schemeClr val="bg1"/>
                </a:solidFill>
                <a:effectLst>
                  <a:outerShdw blurRad="38100" dist="38100" dir="2700000" algn="tl">
                    <a:srgbClr val="000000">
                      <a:alpha val="43137"/>
                    </a:srgbClr>
                  </a:outerShdw>
                </a:effectLst>
                <a:latin typeface="Eurostile Bold" pitchFamily="34" charset="0"/>
              </a:rPr>
              <a:t>Steering Currents 2</a:t>
            </a:r>
          </a:p>
        </p:txBody>
      </p:sp>
      <p:sp>
        <p:nvSpPr>
          <p:cNvPr id="2" name="Content Placeholder 1"/>
          <p:cNvSpPr>
            <a:spLocks noGrp="1"/>
          </p:cNvSpPr>
          <p:nvPr>
            <p:ph idx="1"/>
          </p:nvPr>
        </p:nvSpPr>
        <p:spPr/>
        <p:txBody>
          <a:bodyPr/>
          <a:lstStyle/>
          <a:p>
            <a:endParaRPr lang="en-US"/>
          </a:p>
        </p:txBody>
      </p:sp>
      <p:pic>
        <p:nvPicPr>
          <p:cNvPr id="3" name="Picture 2" descr="Image of Peak Hurricane Season from the University of Miami. Graph indicates named storms, hurricanes, and cat 3+ hurrica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7" y="0"/>
            <a:ext cx="9189246" cy="612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056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35858" y="0"/>
            <a:ext cx="8229600" cy="658761"/>
          </a:xfrm>
        </p:spPr>
        <p:txBody>
          <a:bodyPr>
            <a:noAutofit/>
          </a:bodyPr>
          <a:lstStyle/>
          <a:p>
            <a:r>
              <a:rPr lang="en-US" altLang="en-US" sz="3800" b="1">
                <a:solidFill>
                  <a:schemeClr val="bg1"/>
                </a:solidFill>
                <a:effectLst>
                  <a:outerShdw blurRad="38100" dist="38100" dir="2700000" algn="tl">
                    <a:srgbClr val="000000">
                      <a:alpha val="43137"/>
                    </a:srgbClr>
                  </a:outerShdw>
                </a:effectLst>
                <a:latin typeface="Eurostile Bold" pitchFamily="34" charset="0"/>
              </a:rPr>
              <a:t>Steering Currents</a:t>
            </a:r>
          </a:p>
        </p:txBody>
      </p:sp>
      <p:sp>
        <p:nvSpPr>
          <p:cNvPr id="2" name="Content Placeholder 1"/>
          <p:cNvSpPr>
            <a:spLocks noGrp="1"/>
          </p:cNvSpPr>
          <p:nvPr>
            <p:ph idx="1"/>
          </p:nvPr>
        </p:nvSpPr>
        <p:spPr/>
        <p:txBody>
          <a:bodyPr/>
          <a:lstStyle/>
          <a:p>
            <a:endParaRPr lang="en-US"/>
          </a:p>
        </p:txBody>
      </p:sp>
      <p:pic>
        <p:nvPicPr>
          <p:cNvPr id="2050" name="Picture 2" descr="https://wordpress.accuweather.com/wp-content/uploads/2020/07/image-2.png?w=6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36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382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9">
            <a:extLst>
              <a:ext uri="{C183D7F6-B498-43B3-948B-1728B52AA6E4}">
                <adec:decorative xmlns:adec="http://schemas.microsoft.com/office/drawing/2017/decorative" val="1"/>
              </a:ext>
            </a:extLst>
          </p:cNvPr>
          <p:cNvSpPr/>
          <p:nvPr/>
        </p:nvSpPr>
        <p:spPr>
          <a:xfrm>
            <a:off x="1098727" y="2057400"/>
            <a:ext cx="7103400" cy="4103325"/>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a:buClr>
                <a:srgbClr val="000000"/>
              </a:buClr>
            </a:pPr>
            <a:endParaRPr kern="0">
              <a:solidFill>
                <a:srgbClr val="000000"/>
              </a:solidFill>
              <a:latin typeface="Calibri"/>
              <a:ea typeface="Calibri"/>
              <a:cs typeface="Calibri"/>
              <a:sym typeface="Calibri"/>
            </a:endParaRPr>
          </a:p>
        </p:txBody>
      </p:sp>
      <p:sp>
        <p:nvSpPr>
          <p:cNvPr id="5" name="Google Shape;414;p60"/>
          <p:cNvSpPr txBox="1">
            <a:spLocks noGrp="1"/>
          </p:cNvSpPr>
          <p:nvPr>
            <p:ph type="title" idx="4294967295"/>
          </p:nvPr>
        </p:nvSpPr>
        <p:spPr>
          <a:xfrm>
            <a:off x="381000" y="76200"/>
            <a:ext cx="9395266" cy="629008"/>
          </a:xfrm>
          <a:prstGeom prst="rect">
            <a:avLst/>
          </a:prstGeom>
          <a:noFill/>
          <a:ln>
            <a:noFill/>
            <a:prstDash/>
          </a:ln>
          <a:effectLst/>
        </p:spPr>
        <p:txBody>
          <a:bodyPr rot="0" spcFirstLastPara="1" vertOverflow="overflow" horzOverflow="overflow" vert="horz" wrap="square" lIns="0" tIns="1332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2141855" marR="5080" lvl="0" indent="-212979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1" i="0" u="none" strike="noStrike" kern="0" cap="none" spc="0" normalizeH="0" baseline="0" noProof="0">
                <a:ln>
                  <a:noFill/>
                </a:ln>
                <a:solidFill>
                  <a:schemeClr val="lt1"/>
                </a:solidFill>
                <a:effectLst/>
                <a:uLnTx/>
                <a:uFillTx/>
                <a:latin typeface="Arial"/>
                <a:ea typeface="Arial"/>
                <a:cs typeface="Arial"/>
                <a:sym typeface="Arial"/>
              </a:rPr>
              <a:t>How is the forecast cone created?</a:t>
            </a:r>
          </a:p>
        </p:txBody>
      </p:sp>
      <p:sp>
        <p:nvSpPr>
          <p:cNvPr id="6" name="Google Shape;415;p60"/>
          <p:cNvSpPr txBox="1"/>
          <p:nvPr/>
        </p:nvSpPr>
        <p:spPr>
          <a:xfrm>
            <a:off x="381000" y="737535"/>
            <a:ext cx="8848200" cy="1244561"/>
          </a:xfrm>
          <a:prstGeom prst="rect">
            <a:avLst/>
          </a:prstGeom>
          <a:noFill/>
          <a:ln>
            <a:noFill/>
          </a:ln>
        </p:spPr>
        <p:txBody>
          <a:bodyPr spcFirstLastPara="1" wrap="square" lIns="0" tIns="13325" rIns="0" bIns="0" anchor="t" anchorCtr="0">
            <a:spAutoFit/>
          </a:bodyPr>
          <a:lstStyle/>
          <a:p>
            <a:pPr marL="930275" marR="5080" indent="-918210">
              <a:buClr>
                <a:srgbClr val="000000"/>
              </a:buClr>
            </a:pPr>
            <a:r>
              <a:rPr lang="en" sz="4000" b="1" kern="0">
                <a:solidFill>
                  <a:srgbClr val="FFFFFF"/>
                </a:solidFill>
                <a:latin typeface="Arial"/>
                <a:ea typeface="Arial"/>
                <a:cs typeface="Arial"/>
                <a:sym typeface="Arial"/>
              </a:rPr>
              <a:t>What does the cone show us and  what does it not show us?</a:t>
            </a:r>
            <a:endParaRPr sz="40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50483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0EC5-B0ED-F400-DBFD-B116BC012156}"/>
              </a:ext>
            </a:extLst>
          </p:cNvPr>
          <p:cNvSpPr>
            <a:spLocks noGrp="1"/>
          </p:cNvSpPr>
          <p:nvPr>
            <p:ph type="title"/>
          </p:nvPr>
        </p:nvSpPr>
        <p:spPr>
          <a:xfrm>
            <a:off x="629841" y="-370703"/>
            <a:ext cx="7885509" cy="1215025"/>
          </a:xfrm>
        </p:spPr>
        <p:txBody>
          <a:bodyPr/>
          <a:lstStyle/>
          <a:p>
            <a:r>
              <a:rPr lang="en-US"/>
              <a:t>NNLM Virtual</a:t>
            </a:r>
            <a:r>
              <a:rPr lang="en-US" baseline="0"/>
              <a:t> Disaster Preparedness Forum, September 12-18, 2023</a:t>
            </a:r>
            <a:endParaRPr lang="en-US"/>
          </a:p>
        </p:txBody>
      </p:sp>
      <p:sp>
        <p:nvSpPr>
          <p:cNvPr id="4" name="Slide Number Placeholder 3">
            <a:extLst>
              <a:ext uri="{FF2B5EF4-FFF2-40B4-BE49-F238E27FC236}">
                <a16:creationId xmlns:a16="http://schemas.microsoft.com/office/drawing/2014/main" id="{5150E699-44E0-A440-27B8-FBC51ADEFC72}"/>
              </a:ext>
            </a:extLst>
          </p:cNvPr>
          <p:cNvSpPr>
            <a:spLocks noGrp="1"/>
          </p:cNvSpPr>
          <p:nvPr>
            <p:ph type="sldNum" sz="quarter" idx="10"/>
          </p:nvPr>
        </p:nvSpPr>
        <p:spPr>
          <a:xfrm>
            <a:off x="7686675" y="5624513"/>
            <a:ext cx="828675" cy="273844"/>
          </a:xfrm>
        </p:spPr>
        <p:txBody>
          <a:bodyPr vert="horz" lIns="68580" tIns="34290" rIns="68580" bIns="34290" rtlCol="0" anchor="ctr">
            <a:normAutofit/>
          </a:bodyPr>
          <a:lstStyle/>
          <a:p>
            <a:pPr>
              <a:spcAft>
                <a:spcPts val="450"/>
              </a:spcAft>
              <a:defRPr/>
            </a:pPr>
            <a:fld id="{025F9F99-9BD9-4422-B838-F0A597D458BC}" type="slidenum">
              <a:rPr lang="en-US" kern="1200">
                <a:latin typeface="+mn-lt"/>
                <a:ea typeface="+mn-ea"/>
                <a:cs typeface="+mn-cs"/>
              </a:rPr>
              <a:pPr>
                <a:spcAft>
                  <a:spcPts val="450"/>
                </a:spcAft>
                <a:defRPr/>
              </a:pPr>
              <a:t>5</a:t>
            </a:fld>
            <a:endParaRPr lang="en-US" kern="1200">
              <a:latin typeface="+mn-lt"/>
              <a:ea typeface="+mn-ea"/>
              <a:cs typeface="+mn-cs"/>
            </a:endParaRPr>
          </a:p>
        </p:txBody>
      </p:sp>
      <p:sp>
        <p:nvSpPr>
          <p:cNvPr id="11" name="TextBox 10">
            <a:extLst>
              <a:ext uri="{FF2B5EF4-FFF2-40B4-BE49-F238E27FC236}">
                <a16:creationId xmlns:a16="http://schemas.microsoft.com/office/drawing/2014/main" id="{3B0053F2-971C-F08E-59BA-500A431171A0}"/>
              </a:ext>
              <a:ext uri="{C183D7F6-B498-43B3-948B-1728B52AA6E4}">
                <adec:decorative xmlns:adec="http://schemas.microsoft.com/office/drawing/2017/decorative" val="1"/>
              </a:ext>
            </a:extLst>
          </p:cNvPr>
          <p:cNvSpPr txBox="1"/>
          <p:nvPr/>
        </p:nvSpPr>
        <p:spPr>
          <a:xfrm>
            <a:off x="998973" y="5021381"/>
            <a:ext cx="7108372" cy="923330"/>
          </a:xfrm>
          <a:prstGeom prst="rect">
            <a:avLst/>
          </a:prstGeom>
          <a:noFill/>
        </p:spPr>
        <p:txBody>
          <a:bodyPr wrap="square" rtlCol="0">
            <a:spAutoFit/>
          </a:bodyPr>
          <a:lstStyle/>
          <a:p>
            <a:pPr algn="ctr" defTabSz="685800"/>
            <a:r>
              <a:rPr lang="en-US" sz="2700" b="1">
                <a:solidFill>
                  <a:prstClr val="black"/>
                </a:solidFill>
                <a:latin typeface="Calibri" panose="020F0502020204030204"/>
              </a:rPr>
              <a:t>NNLM Training Calendar </a:t>
            </a:r>
            <a:r>
              <a:rPr lang="en-US" sz="2700" b="1" u="sng">
                <a:solidFill>
                  <a:srgbClr val="000000"/>
                </a:solidFill>
                <a:latin typeface="Calibri" panose="020F0502020204030204"/>
                <a:ea typeface="Calibri" panose="020F0502020204030204" pitchFamily="34" charset="0"/>
                <a:cs typeface="Calibri" panose="020F0502020204030204" pitchFamily="34" charset="0"/>
                <a:hlinkClick r:id="rId3"/>
              </a:rPr>
              <a:t>www.nnlm.gov/training</a:t>
            </a:r>
            <a:endParaRPr lang="en-US" sz="2700" b="1" u="sng">
              <a:solidFill>
                <a:srgbClr val="000000"/>
              </a:solidFill>
              <a:latin typeface="Calibri" panose="020F0502020204030204"/>
              <a:ea typeface="Calibri" panose="020F0502020204030204" pitchFamily="34" charset="0"/>
              <a:cs typeface="Calibri" panose="020F0502020204030204" pitchFamily="34" charset="0"/>
            </a:endParaRPr>
          </a:p>
        </p:txBody>
      </p:sp>
      <p:pic>
        <p:nvPicPr>
          <p:cNvPr id="13" name="Picture 12" descr="NNLM Virtual Disaster Preparedness Forum flyer.">
            <a:extLst>
              <a:ext uri="{FF2B5EF4-FFF2-40B4-BE49-F238E27FC236}">
                <a16:creationId xmlns:a16="http://schemas.microsoft.com/office/drawing/2014/main" id="{2D73B775-CAA0-5789-BE11-C01CE5A037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984136"/>
            <a:ext cx="8572500" cy="4500563"/>
          </a:xfrm>
          <a:prstGeom prst="rect">
            <a:avLst/>
          </a:prstGeom>
        </p:spPr>
      </p:pic>
    </p:spTree>
    <p:extLst>
      <p:ext uri="{BB962C8B-B14F-4D97-AF65-F5344CB8AC3E}">
        <p14:creationId xmlns:p14="http://schemas.microsoft.com/office/powerpoint/2010/main" val="3442654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1">
            <a:extLst>
              <a:ext uri="{C183D7F6-B498-43B3-948B-1728B52AA6E4}">
                <adec:decorative xmlns:adec="http://schemas.microsoft.com/office/drawing/2017/decorative" val="1"/>
              </a:ext>
            </a:extLst>
          </p:cNvPr>
          <p:cNvSpPr/>
          <p:nvPr/>
        </p:nvSpPr>
        <p:spPr>
          <a:xfrm>
            <a:off x="597408" y="857250"/>
            <a:ext cx="8137500" cy="71160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a:buClr>
                <a:srgbClr val="000000"/>
              </a:buClr>
            </a:pPr>
            <a:endParaRPr kern="0">
              <a:solidFill>
                <a:srgbClr val="000000"/>
              </a:solidFill>
              <a:latin typeface="Calibri"/>
              <a:ea typeface="Calibri"/>
              <a:cs typeface="Calibri"/>
              <a:sym typeface="Calibri"/>
            </a:endParaRPr>
          </a:p>
        </p:txBody>
      </p:sp>
      <p:sp>
        <p:nvSpPr>
          <p:cNvPr id="421" name="Google Shape;421;p61"/>
          <p:cNvSpPr txBox="1">
            <a:spLocks noGrp="1"/>
          </p:cNvSpPr>
          <p:nvPr>
            <p:ph type="title"/>
          </p:nvPr>
        </p:nvSpPr>
        <p:spPr>
          <a:xfrm>
            <a:off x="883716" y="867348"/>
            <a:ext cx="7534800" cy="597599"/>
          </a:xfrm>
          <a:prstGeom prst="rect">
            <a:avLst/>
          </a:prstGeom>
          <a:noFill/>
          <a:ln>
            <a:noFill/>
          </a:ln>
        </p:spPr>
        <p:txBody>
          <a:bodyPr spcFirstLastPara="1" wrap="square" lIns="0" tIns="12700" rIns="0" bIns="0" anchor="t" anchorCtr="0">
            <a:spAutoFit/>
          </a:bodyPr>
          <a:lstStyle/>
          <a:p>
            <a:pPr marL="12700"/>
            <a:r>
              <a:rPr lang="en" sz="3800"/>
              <a:t>Hazards Extend Far From Center</a:t>
            </a:r>
            <a:endParaRPr sz="3800"/>
          </a:p>
        </p:txBody>
      </p:sp>
      <p:sp>
        <p:nvSpPr>
          <p:cNvPr id="422" name="Google Shape;422;p61">
            <a:extLst>
              <a:ext uri="{C183D7F6-B498-43B3-948B-1728B52AA6E4}">
                <adec:decorative xmlns:adec="http://schemas.microsoft.com/office/drawing/2017/decorative" val="1"/>
              </a:ext>
            </a:extLst>
          </p:cNvPr>
          <p:cNvSpPr/>
          <p:nvPr/>
        </p:nvSpPr>
        <p:spPr>
          <a:xfrm>
            <a:off x="0" y="-6928"/>
            <a:ext cx="9144000" cy="6102927"/>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a:buClr>
                <a:srgbClr val="000000"/>
              </a:buClr>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65307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33966"/>
            <a:ext cx="9674942" cy="658761"/>
          </a:xfrm>
        </p:spPr>
        <p:txBody>
          <a:bodyPr>
            <a:noAutofit/>
          </a:bodyPr>
          <a:lstStyle/>
          <a:p>
            <a:r>
              <a:rPr lang="en-US" altLang="en-US" sz="3800" b="1">
                <a:solidFill>
                  <a:schemeClr val="bg1"/>
                </a:solidFill>
                <a:effectLst>
                  <a:outerShdw blurRad="38100" dist="38100" dir="2700000" algn="tl">
                    <a:srgbClr val="000000">
                      <a:alpha val="43137"/>
                    </a:srgbClr>
                  </a:outerShdw>
                </a:effectLst>
                <a:latin typeface="Eurostile Bold" pitchFamily="34" charset="0"/>
              </a:rPr>
              <a:t>Cone Shows Location but Not Hazards</a:t>
            </a:r>
          </a:p>
        </p:txBody>
      </p:sp>
      <p:pic>
        <p:nvPicPr>
          <p:cNvPr id="3" name="Content Placeholder 2">
            <a:extLst>
              <a:ext uri="{C183D7F6-B498-43B3-948B-1728B52AA6E4}">
                <adec:decorative xmlns:adec="http://schemas.microsoft.com/office/drawing/2017/decorative" val="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18960" y="658761"/>
            <a:ext cx="6663396" cy="5467402"/>
          </a:xfrm>
        </p:spPr>
      </p:pic>
      <p:pic>
        <p:nvPicPr>
          <p:cNvPr id="5" name="Content Placeholder 6" descr="Image of a cone and its probable path up the southeast coast of Florida through Florid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98754" y="658761"/>
            <a:ext cx="7103807" cy="547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83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22" name="Shape 563"/>
          <p:cNvSpPr txBox="1">
            <a:spLocks noGrp="1"/>
          </p:cNvSpPr>
          <p:nvPr>
            <p:ph type="title" idx="4294967295"/>
          </p:nvPr>
        </p:nvSpPr>
        <p:spPr>
          <a:xfrm>
            <a:off x="529158" y="0"/>
            <a:ext cx="8475044" cy="75671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Calibri"/>
              <a:buNone/>
              <a:tabLst/>
              <a:defRPr/>
            </a:pPr>
            <a:r>
              <a:rPr kumimoji="0" lang="en-US" sz="4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a:sym typeface="Arial"/>
              </a:rPr>
              <a:t>Hurricane Hazard Graphics</a:t>
            </a:r>
          </a:p>
        </p:txBody>
      </p:sp>
      <p:sp>
        <p:nvSpPr>
          <p:cNvPr id="17" name="Content Placeholder 2"/>
          <p:cNvSpPr txBox="1">
            <a:spLocks/>
          </p:cNvSpPr>
          <p:nvPr/>
        </p:nvSpPr>
        <p:spPr>
          <a:xfrm>
            <a:off x="510364" y="754020"/>
            <a:ext cx="2220680" cy="568288"/>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450"/>
              </a:spcAft>
              <a:buClrTx/>
              <a:buSzTx/>
              <a:buFont typeface="Arial" pitchFamily="34" charset="0"/>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Forecast Cone Watches / Warnings</a:t>
            </a:r>
          </a:p>
        </p:txBody>
      </p:sp>
      <p:sp>
        <p:nvSpPr>
          <p:cNvPr id="11" name="Content Placeholder 2"/>
          <p:cNvSpPr txBox="1">
            <a:spLocks/>
          </p:cNvSpPr>
          <p:nvPr/>
        </p:nvSpPr>
        <p:spPr>
          <a:xfrm>
            <a:off x="3337057" y="759067"/>
            <a:ext cx="2220680" cy="568288"/>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450"/>
              </a:spcAft>
              <a:buClrTx/>
              <a:buSzTx/>
              <a:buFont typeface="Arial" pitchFamily="34" charset="0"/>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Wind Speed Probabilities</a:t>
            </a:r>
          </a:p>
        </p:txBody>
      </p:sp>
      <p:sp>
        <p:nvSpPr>
          <p:cNvPr id="14" name="Content Placeholder 2"/>
          <p:cNvSpPr txBox="1">
            <a:spLocks/>
          </p:cNvSpPr>
          <p:nvPr/>
        </p:nvSpPr>
        <p:spPr>
          <a:xfrm>
            <a:off x="6100514" y="804411"/>
            <a:ext cx="2263413" cy="582793"/>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450"/>
              </a:spcAft>
              <a:buClrTx/>
              <a:buSzTx/>
              <a:buFont typeface="Arial" pitchFamily="34" charset="0"/>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 </a:t>
            </a: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Arrival Time of Winds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268" y="1457678"/>
            <a:ext cx="2252568" cy="1848261"/>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0106" y="1457678"/>
            <a:ext cx="2273240" cy="1870291"/>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1903" y="1474233"/>
            <a:ext cx="2259241" cy="1853736"/>
          </a:xfrm>
          <a:prstGeom prst="rect">
            <a:avLst/>
          </a:prstGeom>
        </p:spPr>
      </p:pic>
      <p:sp>
        <p:nvSpPr>
          <p:cNvPr id="21" name="Content Placeholder 2"/>
          <p:cNvSpPr txBox="1">
            <a:spLocks/>
          </p:cNvSpPr>
          <p:nvPr/>
        </p:nvSpPr>
        <p:spPr>
          <a:xfrm>
            <a:off x="479504" y="3650077"/>
            <a:ext cx="2282399" cy="381799"/>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450"/>
              </a:spcAft>
              <a:buClrTx/>
              <a:buSzTx/>
              <a:buFont typeface="Arial" pitchFamily="34" charset="0"/>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Storm Surge Warnings</a:t>
            </a:r>
          </a:p>
        </p:txBody>
      </p:sp>
      <p:sp>
        <p:nvSpPr>
          <p:cNvPr id="24" name="Content Placeholder 2"/>
          <p:cNvSpPr txBox="1">
            <a:spLocks/>
          </p:cNvSpPr>
          <p:nvPr/>
        </p:nvSpPr>
        <p:spPr>
          <a:xfrm>
            <a:off x="3168843" y="3538074"/>
            <a:ext cx="2635766" cy="589251"/>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450"/>
              </a:spcAft>
              <a:buClrTx/>
              <a:buSzTx/>
              <a:buFont typeface="Arial" pitchFamily="34" charset="0"/>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Storm Surge Potential Inundation</a:t>
            </a:r>
          </a:p>
        </p:txBody>
      </p:sp>
      <p:sp>
        <p:nvSpPr>
          <p:cNvPr id="25" name="Content Placeholder 2"/>
          <p:cNvSpPr txBox="1">
            <a:spLocks/>
          </p:cNvSpPr>
          <p:nvPr/>
        </p:nvSpPr>
        <p:spPr>
          <a:xfrm>
            <a:off x="5914338" y="3538074"/>
            <a:ext cx="2635766" cy="60580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450"/>
              </a:spcAft>
              <a:buClrTx/>
              <a:buSzTx/>
              <a:buFont typeface="Arial" pitchFamily="34" charset="0"/>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Weather Prediction Center Rainfall</a:t>
            </a:r>
          </a:p>
        </p:txBody>
      </p:sp>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3340" y="4206860"/>
            <a:ext cx="2562423" cy="1877684"/>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55950" y="4218698"/>
            <a:ext cx="2635766" cy="1865846"/>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81903" y="4192195"/>
            <a:ext cx="2383766" cy="1907013"/>
          </a:xfrm>
          <a:prstGeom prst="rect">
            <a:avLst/>
          </a:prstGeom>
        </p:spPr>
      </p:pic>
    </p:spTree>
    <p:extLst>
      <p:ext uri="{BB962C8B-B14F-4D97-AF65-F5344CB8AC3E}">
        <p14:creationId xmlns:p14="http://schemas.microsoft.com/office/powerpoint/2010/main" val="1992858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01650" y="0"/>
            <a:ext cx="8229600" cy="1076632"/>
          </a:xfrm>
        </p:spPr>
        <p:txBody>
          <a:bodyPr>
            <a:normAutofit/>
          </a:bodyPr>
          <a:lstStyle/>
          <a:p>
            <a:pPr eaLnBrk="1" hangingPunct="1"/>
            <a:r>
              <a:rPr lang="en-US" altLang="en-US" sz="3200" b="1">
                <a:solidFill>
                  <a:schemeClr val="bg1"/>
                </a:solidFill>
                <a:effectLst>
                  <a:outerShdw blurRad="38100" dist="38100" dir="2700000" algn="tl">
                    <a:srgbClr val="000000">
                      <a:alpha val="43137"/>
                    </a:srgbClr>
                  </a:outerShdw>
                </a:effectLst>
              </a:rPr>
              <a:t>National Weather Service – Miami</a:t>
            </a:r>
            <a:br>
              <a:rPr lang="en-US" altLang="en-US" sz="3200" b="1">
                <a:solidFill>
                  <a:schemeClr val="bg1"/>
                </a:solidFill>
                <a:effectLst>
                  <a:outerShdw blurRad="38100" dist="38100" dir="2700000" algn="tl">
                    <a:srgbClr val="000000">
                      <a:alpha val="43137"/>
                    </a:srgbClr>
                  </a:outerShdw>
                </a:effectLst>
              </a:rPr>
            </a:br>
            <a:r>
              <a:rPr lang="en-US" altLang="en-US" sz="3200">
                <a:solidFill>
                  <a:schemeClr val="bg1"/>
                </a:solidFill>
                <a:effectLst>
                  <a:outerShdw blurRad="38100" dist="38100" dir="2700000" algn="tl">
                    <a:srgbClr val="000000">
                      <a:alpha val="43137"/>
                    </a:srgbClr>
                  </a:outerShdw>
                </a:effectLst>
              </a:rPr>
              <a:t>Best for Local Information</a:t>
            </a:r>
            <a:endParaRPr lang="en-US" altLang="en-US" sz="3200">
              <a:solidFill>
                <a:schemeClr val="bg1"/>
              </a:solidFill>
              <a:effectLst>
                <a:outerShdw blurRad="38100" dist="38100" dir="2700000" algn="tl">
                  <a:srgbClr val="000000">
                    <a:alpha val="43137"/>
                  </a:srgbClr>
                </a:outerShdw>
              </a:effectLst>
              <a:latin typeface="Eurostile Bold" pitchFamily="34" charset="0"/>
            </a:endParaRPr>
          </a:p>
        </p:txBody>
      </p:sp>
      <p:pic>
        <p:nvPicPr>
          <p:cNvPr id="105475" name="Picture 2" descr="National Weather Service screenshot of Miami -  South Florid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73279"/>
            <a:ext cx="9144000" cy="505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1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57F3D-E753-BC21-A8B7-98FD315BF55B}"/>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a:t>NWS Forecast Office Miami – South Florida</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2" name="Picture 1" descr="Screenshot of NWS Forecast Officer Miami -  South Florid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9" y="533400"/>
            <a:ext cx="9153269" cy="5224915"/>
          </a:xfrm>
          <a:prstGeom prst="rect">
            <a:avLst/>
          </a:prstGeom>
        </p:spPr>
      </p:pic>
    </p:spTree>
    <p:extLst>
      <p:ext uri="{BB962C8B-B14F-4D97-AF65-F5344CB8AC3E}">
        <p14:creationId xmlns:p14="http://schemas.microsoft.com/office/powerpoint/2010/main" val="30255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990600" y="1676400"/>
            <a:ext cx="8225954" cy="1411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Does anyone fly into hurricanes?</a:t>
            </a:r>
            <a:br>
              <a:rPr kumimoji="0" lang="en-US" altLang="en-US" sz="4400" b="1" i="0" u="none" strike="noStrike" kern="1200" cap="all" spc="0" normalizeH="0" baseline="0" noProof="0">
                <a:ln w="3175" cmpd="sng">
                  <a:noFill/>
                </a:ln>
                <a:solidFill>
                  <a:prstClr val="white"/>
                </a:solidFill>
                <a:effectLst/>
                <a:uLnTx/>
                <a:uFillTx/>
                <a:latin typeface="Century Gothic" panose="020B0502020202020204"/>
                <a:ea typeface="+mj-ea"/>
                <a:cs typeface="+mj-cs"/>
              </a:rPr>
            </a:b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365881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idx="4294967295"/>
          </p:nvPr>
        </p:nvSpPr>
        <p:spPr>
          <a:xfrm>
            <a:off x="480461" y="106332"/>
            <a:ext cx="8229600" cy="6587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NOAA Hurricane Hunters</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4" name="Shape 183" descr="Image of two planes flying in the sky through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3130" y="727394"/>
            <a:ext cx="8024261" cy="5414326"/>
          </a:xfrm>
          <a:prstGeom prst="rect">
            <a:avLst/>
          </a:prstGeom>
          <a:noFill/>
          <a:ln>
            <a:noFill/>
          </a:ln>
        </p:spPr>
      </p:pic>
    </p:spTree>
    <p:extLst>
      <p:ext uri="{BB962C8B-B14F-4D97-AF65-F5344CB8AC3E}">
        <p14:creationId xmlns:p14="http://schemas.microsoft.com/office/powerpoint/2010/main" val="151687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idx="4294967295"/>
          </p:nvPr>
        </p:nvSpPr>
        <p:spPr>
          <a:xfrm>
            <a:off x="480461" y="106332"/>
            <a:ext cx="8229600" cy="6587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Air Force Reserve Hurricane Hunters</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2" name="Picture 1" descr="Image of a large plane on a tarmac with people around it.">
            <a:extLst>
              <a:ext uri="{FF2B5EF4-FFF2-40B4-BE49-F238E27FC236}">
                <a16:creationId xmlns:a16="http://schemas.microsoft.com/office/drawing/2014/main" id="{C007A25E-A957-B299-4B32-DE36E24907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914400"/>
            <a:ext cx="9190079" cy="5257214"/>
          </a:xfrm>
          <a:prstGeom prst="rect">
            <a:avLst/>
          </a:prstGeom>
        </p:spPr>
      </p:pic>
    </p:spTree>
    <p:extLst>
      <p:ext uri="{BB962C8B-B14F-4D97-AF65-F5344CB8AC3E}">
        <p14:creationId xmlns:p14="http://schemas.microsoft.com/office/powerpoint/2010/main" val="379250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A436-0BBB-257F-59E6-3A803C3D6C58}"/>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The Eye</a:t>
            </a:r>
          </a:p>
        </p:txBody>
      </p:sp>
      <p:pic>
        <p:nvPicPr>
          <p:cNvPr id="4" name="Picture 4" descr="DEAN#2_SHUTT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14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7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95FE-1A0C-2F45-5D9E-1AFDF375757E}"/>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a:t>Photo</a:t>
            </a:r>
          </a:p>
        </p:txBody>
      </p:sp>
      <p:sp>
        <p:nvSpPr>
          <p:cNvPr id="48130" name="Text Box 2"/>
          <p:cNvSpPr txBox="1">
            <a:spLocks noChangeArrowheads="1"/>
          </p:cNvSpPr>
          <p:nvPr/>
        </p:nvSpPr>
        <p:spPr bwMode="auto">
          <a:xfrm>
            <a:off x="0" y="647700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CCCCFF"/>
                </a:solidFill>
                <a:effectLst/>
                <a:uLnTx/>
                <a:uFillTx/>
                <a:latin typeface="Times New Roman" panose="02020603050405020304" pitchFamily="18" charset="0"/>
                <a:ea typeface="+mn-ea"/>
                <a:cs typeface="+mn-cs"/>
              </a:rPr>
              <a:t>Photo: M. Black HRD</a:t>
            </a:r>
          </a:p>
        </p:txBody>
      </p:sp>
    </p:spTree>
    <p:extLst>
      <p:ext uri="{BB962C8B-B14F-4D97-AF65-F5344CB8AC3E}">
        <p14:creationId xmlns:p14="http://schemas.microsoft.com/office/powerpoint/2010/main" val="31020664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EE51-66B4-64FF-C7F3-A0A17140AB03}"/>
              </a:ext>
            </a:extLst>
          </p:cNvPr>
          <p:cNvSpPr>
            <a:spLocks noGrp="1"/>
          </p:cNvSpPr>
          <p:nvPr>
            <p:ph type="title"/>
          </p:nvPr>
        </p:nvSpPr>
        <p:spPr>
          <a:xfrm>
            <a:off x="629840" y="457200"/>
            <a:ext cx="7885509" cy="247135"/>
          </a:xfrm>
        </p:spPr>
        <p:txBody>
          <a:bodyPr/>
          <a:lstStyle/>
          <a:p>
            <a:r>
              <a:rPr lang="en-US"/>
              <a:t>NNLM Reading Club</a:t>
            </a:r>
          </a:p>
        </p:txBody>
      </p:sp>
      <p:pic>
        <p:nvPicPr>
          <p:cNvPr id="7" name="Picture 6" descr="NNLM Reading Club September 2023 Disasters and Emergencies flyer with 3 book covers below.">
            <a:extLst>
              <a:ext uri="{FF2B5EF4-FFF2-40B4-BE49-F238E27FC236}">
                <a16:creationId xmlns:a16="http://schemas.microsoft.com/office/drawing/2014/main" id="{8F06E083-244F-2C28-2545-0DA8808DCA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4177" y="1055370"/>
            <a:ext cx="6135647" cy="4450080"/>
          </a:xfrm>
          <a:prstGeom prst="rect">
            <a:avLst/>
          </a:prstGeom>
        </p:spPr>
      </p:pic>
      <p:sp>
        <p:nvSpPr>
          <p:cNvPr id="5" name="Slide Number Placeholder 4">
            <a:extLst>
              <a:ext uri="{FF2B5EF4-FFF2-40B4-BE49-F238E27FC236}">
                <a16:creationId xmlns:a16="http://schemas.microsoft.com/office/drawing/2014/main" id="{D42C0954-5F0D-3874-3871-C9F0BF0BD129}"/>
              </a:ext>
            </a:extLst>
          </p:cNvPr>
          <p:cNvSpPr>
            <a:spLocks noGrp="1"/>
          </p:cNvSpPr>
          <p:nvPr>
            <p:ph type="sldNum" sz="quarter" idx="10"/>
          </p:nvPr>
        </p:nvSpPr>
        <p:spPr/>
        <p:txBody>
          <a:bodyPr/>
          <a:lstStyle/>
          <a:p>
            <a:pPr>
              <a:defRPr/>
            </a:pPr>
            <a:fld id="{73EC528A-CA5A-46BB-8272-1C12E9D32C74}" type="slidenum">
              <a:rPr lang="en-US" smtClean="0"/>
              <a:pPr>
                <a:defRPr/>
              </a:pPr>
              <a:t>6</a:t>
            </a:fld>
            <a:endParaRPr lang="en-US"/>
          </a:p>
        </p:txBody>
      </p:sp>
    </p:spTree>
    <p:extLst>
      <p:ext uri="{BB962C8B-B14F-4D97-AF65-F5344CB8AC3E}">
        <p14:creationId xmlns:p14="http://schemas.microsoft.com/office/powerpoint/2010/main" val="2246531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0E3D-0181-3293-A4DA-2077469B7341}"/>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a:t>Photo (2)</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3" name="Picture 2" descr="Rounded image of a cloud, the sky, and a plane propell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172200"/>
          </a:xfrm>
          <a:prstGeom prst="rect">
            <a:avLst/>
          </a:prstGeom>
        </p:spPr>
      </p:pic>
    </p:spTree>
    <p:extLst>
      <p:ext uri="{BB962C8B-B14F-4D97-AF65-F5344CB8AC3E}">
        <p14:creationId xmlns:p14="http://schemas.microsoft.com/office/powerpoint/2010/main" val="382574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933700" y="-76200"/>
            <a:ext cx="3124200" cy="658761"/>
          </a:xfrm>
        </p:spPr>
        <p:txBody>
          <a:bodyPr>
            <a:noAutofit/>
          </a:bodyPr>
          <a:lstStyle/>
          <a:p>
            <a:r>
              <a:rPr lang="en-US" altLang="en-US" sz="3800" b="1" err="1">
                <a:solidFill>
                  <a:schemeClr val="bg1"/>
                </a:solidFill>
                <a:effectLst>
                  <a:outerShdw blurRad="38100" dist="38100" dir="2700000" algn="tl">
                    <a:srgbClr val="000000">
                      <a:alpha val="43137"/>
                    </a:srgbClr>
                  </a:outerShdw>
                </a:effectLst>
                <a:latin typeface="Eurostile Bold" pitchFamily="34" charset="0"/>
              </a:rPr>
              <a:t>Dropsonde</a:t>
            </a:r>
            <a:endParaRPr lang="en-US" altLang="en-US" sz="3800" b="1">
              <a:solidFill>
                <a:schemeClr val="bg1"/>
              </a:solidFill>
              <a:effectLst>
                <a:outerShdw blurRad="38100" dist="38100" dir="2700000" algn="tl">
                  <a:srgbClr val="000000">
                    <a:alpha val="43137"/>
                  </a:srgbClr>
                </a:outerShdw>
              </a:effectLst>
              <a:latin typeface="Eurostile Bold" pitchFamily="34" charset="0"/>
            </a:endParaRP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3074" name="Picture 2" descr="Image of dropsonde with dimensions and descriptions of each p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533400"/>
            <a:ext cx="6096000" cy="560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0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C183D7F6-B498-43B3-948B-1728B52AA6E4}">
                <adec:decorative xmlns:adec="http://schemas.microsoft.com/office/drawing/2017/decorative" val="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098754" y="658761"/>
            <a:ext cx="7103807" cy="54700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a:xfrm>
            <a:off x="535858" y="0"/>
            <a:ext cx="8229600" cy="658761"/>
          </a:xfrm>
        </p:spPr>
        <p:txBody>
          <a:bodyPr>
            <a:normAutofit fontScale="90000"/>
          </a:bodyPr>
          <a:lstStyle/>
          <a:p>
            <a:r>
              <a:rPr lang="en-US" altLang="en-US" b="1">
                <a:solidFill>
                  <a:schemeClr val="bg1"/>
                </a:solidFill>
                <a:effectLst>
                  <a:outerShdw blurRad="38100" dist="38100" dir="2700000" algn="tl">
                    <a:srgbClr val="000000">
                      <a:alpha val="43137"/>
                    </a:srgbClr>
                  </a:outerShdw>
                </a:effectLst>
                <a:latin typeface="Eurostile Bold" pitchFamily="34" charset="0"/>
              </a:rPr>
              <a:t>End </a:t>
            </a:r>
            <a:r>
              <a:rPr lang="en-US" altLang="en-US">
                <a:solidFill>
                  <a:schemeClr val="bg1"/>
                </a:solidFill>
                <a:effectLst>
                  <a:outerShdw blurRad="38100" dist="38100" dir="2700000" algn="tl">
                    <a:srgbClr val="000000">
                      <a:alpha val="43137"/>
                    </a:srgbClr>
                  </a:outerShdw>
                </a:effectLst>
                <a:latin typeface="Eurostile Bold" pitchFamily="34" charset="0"/>
              </a:rPr>
              <a:t>Result: </a:t>
            </a:r>
            <a:r>
              <a:rPr lang="en-US" altLang="en-US" b="1">
                <a:solidFill>
                  <a:schemeClr val="bg1"/>
                </a:solidFill>
                <a:effectLst>
                  <a:outerShdw blurRad="38100" dist="38100" dir="2700000" algn="tl">
                    <a:srgbClr val="000000">
                      <a:alpha val="43137"/>
                    </a:srgbClr>
                  </a:outerShdw>
                </a:effectLst>
                <a:latin typeface="Eurostile Bold" pitchFamily="34" charset="0"/>
              </a:rPr>
              <a:t>Forecast Cone</a:t>
            </a:r>
          </a:p>
        </p:txBody>
      </p:sp>
    </p:spTree>
    <p:extLst>
      <p:ext uri="{BB962C8B-B14F-4D97-AF65-F5344CB8AC3E}">
        <p14:creationId xmlns:p14="http://schemas.microsoft.com/office/powerpoint/2010/main" val="363211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txBox="1">
            <a:spLocks noGrp="1"/>
          </p:cNvSpPr>
          <p:nvPr>
            <p:ph type="title" idx="4294967295"/>
          </p:nvPr>
        </p:nvSpPr>
        <p:spPr>
          <a:xfrm>
            <a:off x="1305232" y="109522"/>
            <a:ext cx="7686368" cy="6748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mj-ea"/>
                <a:cs typeface="Arial"/>
              </a:rPr>
              <a:t>NOAA Hurricane Awareness Tour</a:t>
            </a:r>
          </a:p>
        </p:txBody>
      </p:sp>
      <p:pic>
        <p:nvPicPr>
          <p:cNvPr id="2" name="Picture 1" descr="Image of two pilots talking to a crowd under a sign reading, &quot;53rd Weather Reconnaissance Sq. The Hurricane Hunters.&quo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713863"/>
            <a:ext cx="8229600" cy="5430274"/>
          </a:xfrm>
          <a:prstGeom prst="rect">
            <a:avLst/>
          </a:prstGeom>
        </p:spPr>
      </p:pic>
    </p:spTree>
    <p:extLst>
      <p:ext uri="{BB962C8B-B14F-4D97-AF65-F5344CB8AC3E}">
        <p14:creationId xmlns:p14="http://schemas.microsoft.com/office/powerpoint/2010/main" val="241338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B72DB-B134-C449-4FE9-EBBB95400F6F}"/>
              </a:ext>
            </a:extLst>
          </p:cNvPr>
          <p:cNvSpPr txBox="1">
            <a:spLocks noGrp="1"/>
          </p:cNvSpPr>
          <p:nvPr>
            <p:ph type="title" idx="4294967295"/>
          </p:nvPr>
        </p:nvSpPr>
        <p:spPr>
          <a:xfrm>
            <a:off x="1676400" y="-541869"/>
            <a:ext cx="465968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mj-ea"/>
                <a:cs typeface="Arial"/>
              </a:rPr>
              <a:t>NOAA Hurricane Awareness Tour (2)</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Title 7"/>
          <p:cNvSpPr txBox="1">
            <a:spLocks/>
          </p:cNvSpPr>
          <p:nvPr/>
        </p:nvSpPr>
        <p:spPr>
          <a:xfrm>
            <a:off x="1305232" y="109522"/>
            <a:ext cx="6533535" cy="6748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5000" lnSpcReduction="200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mj-ea"/>
                <a:cs typeface="Arial"/>
              </a:rPr>
              <a:t>NOAA Hurricane Awareness Tour</a:t>
            </a:r>
          </a:p>
        </p:txBody>
      </p:sp>
      <p:pic>
        <p:nvPicPr>
          <p:cNvPr id="3" name="Picture 2" descr="Image of an adult in front of a sign reading &quot;Wall of Wind, FIU&quot; and behind multiple smiling children.">
            <a:extLst>
              <a:ext uri="{FF2B5EF4-FFF2-40B4-BE49-F238E27FC236}">
                <a16:creationId xmlns:a16="http://schemas.microsoft.com/office/drawing/2014/main" id="{0C88B269-61EE-4BFB-F6F2-979D74B0EE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66" y="914400"/>
            <a:ext cx="9144000" cy="5209253"/>
          </a:xfrm>
          <a:prstGeom prst="rect">
            <a:avLst/>
          </a:prstGeom>
        </p:spPr>
      </p:pic>
    </p:spTree>
    <p:extLst>
      <p:ext uri="{BB962C8B-B14F-4D97-AF65-F5344CB8AC3E}">
        <p14:creationId xmlns:p14="http://schemas.microsoft.com/office/powerpoint/2010/main" val="134995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107951" y="609600"/>
            <a:ext cx="6928097" cy="2684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What’s the difference between a HURRICANE WATCH and HURRICANE WARNING?</a:t>
            </a:r>
            <a:br>
              <a:rPr kumimoji="0" lang="en-US" alt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br>
            <a:br>
              <a:rPr kumimoji="0" lang="en-US" altLang="en-US" sz="4400" b="1" i="0" u="none" strike="noStrike" kern="1200" cap="all" spc="0" normalizeH="0" baseline="0" noProof="0">
                <a:ln w="3175" cmpd="sng">
                  <a:noFill/>
                </a:ln>
                <a:solidFill>
                  <a:prstClr val="white"/>
                </a:solidFill>
                <a:effectLst/>
                <a:uLnTx/>
                <a:uFillTx/>
                <a:latin typeface="Century Gothic" panose="020B0502020202020204"/>
                <a:ea typeface="+mj-ea"/>
                <a:cs typeface="+mj-cs"/>
              </a:rPr>
            </a:b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2149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50780" y="327963"/>
            <a:ext cx="6928097" cy="60087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sng" strike="noStrike" kern="1200" cap="all" spc="0" normalizeH="0" baseline="0" noProof="0">
                <a:ln w="3175" cmpd="sng">
                  <a:noFill/>
                </a:ln>
                <a:solidFill>
                  <a:srgbClr val="FFFF00"/>
                </a:solidFill>
                <a:effectLst>
                  <a:outerShdw blurRad="38100" dist="38100" dir="2700000" algn="tl">
                    <a:srgbClr val="000000">
                      <a:alpha val="43137"/>
                    </a:srgbClr>
                  </a:outerShdw>
                </a:effectLst>
                <a:uLnTx/>
                <a:uFillTx/>
                <a:latin typeface="Century Gothic" panose="020B0502020202020204"/>
                <a:ea typeface="+mj-ea"/>
                <a:cs typeface="+mj-cs"/>
              </a:rPr>
              <a:t>HURRICANE WATCH:</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1" u="none" strike="noStrike" kern="1200" cap="all" spc="0" normalizeH="0" baseline="0" noProof="0">
                <a:ln w="3175" cmpd="sng">
                  <a:noFill/>
                </a:ln>
                <a:solidFill>
                  <a:srgbClr val="FFFF00"/>
                </a:solidFill>
                <a:effectLst>
                  <a:outerShdw blurRad="38100" dist="38100" dir="2700000" algn="tl">
                    <a:srgbClr val="000000">
                      <a:alpha val="43137"/>
                    </a:srgbClr>
                  </a:outerShdw>
                </a:effectLst>
                <a:uLnTx/>
                <a:uFillTx/>
                <a:latin typeface="Century Gothic" panose="020B0502020202020204"/>
                <a:ea typeface="+mj-ea"/>
                <a:cs typeface="+mj-cs"/>
              </a:rPr>
              <a:t>Hurricane conditions are possible in 48 hours.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sng" strike="noStrike" kern="1200" cap="all" spc="0" normalizeH="0" baseline="0" noProof="0">
                <a:ln w="3175" cmpd="sng">
                  <a:noFill/>
                </a:ln>
                <a:solidFill>
                  <a:srgbClr val="FF0000"/>
                </a:solidFill>
                <a:effectLst>
                  <a:outerShdw blurRad="38100" dist="38100" dir="2700000" algn="tl">
                    <a:srgbClr val="000000">
                      <a:alpha val="43137"/>
                    </a:srgbClr>
                  </a:outerShdw>
                </a:effectLst>
                <a:uLnTx/>
                <a:uFillTx/>
                <a:latin typeface="Century Gothic" panose="020B0502020202020204"/>
                <a:ea typeface="+mj-ea"/>
                <a:cs typeface="+mj-cs"/>
              </a:rPr>
              <a:t>HURRICANE WARNING:</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1" u="none" strike="noStrike" kern="1200" cap="all" spc="0" normalizeH="0" baseline="0" noProof="0">
                <a:ln w="3175" cmpd="sng">
                  <a:noFill/>
                </a:ln>
                <a:solidFill>
                  <a:srgbClr val="FF0000"/>
                </a:solidFill>
                <a:effectLst>
                  <a:outerShdw blurRad="38100" dist="38100" dir="2700000" algn="tl">
                    <a:srgbClr val="000000">
                      <a:alpha val="43137"/>
                    </a:srgbClr>
                  </a:outerShdw>
                </a:effectLst>
                <a:uLnTx/>
                <a:uFillTx/>
                <a:latin typeface="Century Gothic" panose="020B0502020202020204"/>
                <a:ea typeface="+mj-ea"/>
                <a:cs typeface="+mj-cs"/>
              </a:rPr>
              <a:t>Hurricane conditions are expected in 36 hours.</a:t>
            </a:r>
          </a:p>
          <a:p>
            <a:pPr marL="0" marR="0" lvl="0" indent="0" algn="l" defTabSz="457200" rtl="0" eaLnBrk="1" fontAlgn="auto" latinLnBrk="0" hangingPunct="1">
              <a:lnSpc>
                <a:spcPct val="100000"/>
              </a:lnSpc>
              <a:spcBef>
                <a:spcPct val="0"/>
              </a:spcBef>
              <a:spcAft>
                <a:spcPts val="0"/>
              </a:spcAft>
              <a:buClrTx/>
              <a:buSzTx/>
              <a:buFontTx/>
              <a:buNone/>
              <a:tabLst/>
              <a:defRPr/>
            </a:pPr>
            <a:br>
              <a:rPr kumimoji="0" lang="en-US" altLang="en-US" sz="4400" b="1" i="0" u="none" strike="noStrike" kern="1200" cap="all" spc="0" normalizeH="0" baseline="0" noProof="0">
                <a:ln w="3175" cmpd="sng">
                  <a:noFill/>
                </a:ln>
                <a:solidFill>
                  <a:prstClr val="white"/>
                </a:solidFill>
                <a:effectLst/>
                <a:uLnTx/>
                <a:uFillTx/>
                <a:latin typeface="Century Gothic" panose="020B0502020202020204"/>
                <a:ea typeface="+mj-ea"/>
                <a:cs typeface="+mj-cs"/>
              </a:rPr>
            </a:b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203499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0"/>
          <p:cNvSpPr txBox="1">
            <a:spLocks noGrp="1"/>
          </p:cNvSpPr>
          <p:nvPr>
            <p:ph type="title"/>
          </p:nvPr>
        </p:nvSpPr>
        <p:spPr>
          <a:xfrm>
            <a:off x="76200" y="1752600"/>
            <a:ext cx="8811312" cy="1367672"/>
          </a:xfrm>
          <a:prstGeom prst="rect">
            <a:avLst/>
          </a:prstGeom>
          <a:noFill/>
          <a:ln>
            <a:noFill/>
          </a:ln>
        </p:spPr>
        <p:txBody>
          <a:bodyPr spcFirstLastPara="1" wrap="square" lIns="0" tIns="13325" rIns="0" bIns="0" anchor="t" anchorCtr="0">
            <a:spAutoFit/>
          </a:bodyPr>
          <a:lstStyle/>
          <a:p>
            <a:pPr marL="2480945" marR="5080" indent="-2080895"/>
            <a:r>
              <a:rPr lang="en"/>
              <a:t>WHAT ARE THE WEAPONS OF A HURRICANE?</a:t>
            </a:r>
            <a:endParaRPr/>
          </a:p>
        </p:txBody>
      </p:sp>
    </p:spTree>
    <p:extLst>
      <p:ext uri="{BB962C8B-B14F-4D97-AF65-F5344CB8AC3E}">
        <p14:creationId xmlns:p14="http://schemas.microsoft.com/office/powerpoint/2010/main" val="2896571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139230" y="194925"/>
            <a:ext cx="6865538" cy="845165"/>
          </a:xfrm>
        </p:spPr>
        <p:txBody>
          <a:bodyPr>
            <a:normAutofit/>
          </a:bodyPr>
          <a:lstStyle/>
          <a:p>
            <a:r>
              <a:rPr lang="en-US" altLang="en-US" b="1">
                <a:solidFill>
                  <a:schemeClr val="bg1"/>
                </a:solidFill>
                <a:effectLst>
                  <a:outerShdw blurRad="38100" dist="38100" dir="2700000" algn="tl">
                    <a:srgbClr val="000000">
                      <a:alpha val="43137"/>
                    </a:srgbClr>
                  </a:outerShdw>
                </a:effectLst>
                <a:latin typeface="Eurostile Bold" pitchFamily="34" charset="0"/>
              </a:rPr>
              <a:t>Weapons of a </a:t>
            </a:r>
            <a:r>
              <a:rPr lang="en-US" altLang="en-US">
                <a:solidFill>
                  <a:schemeClr val="bg1"/>
                </a:solidFill>
                <a:effectLst>
                  <a:outerShdw blurRad="38100" dist="38100" dir="2700000" algn="tl">
                    <a:srgbClr val="000000">
                      <a:alpha val="43137"/>
                    </a:srgbClr>
                  </a:outerShdw>
                </a:effectLst>
                <a:latin typeface="Eurostile Bold" pitchFamily="34" charset="0"/>
              </a:rPr>
              <a:t>H</a:t>
            </a:r>
            <a:r>
              <a:rPr lang="en-US" altLang="en-US" b="1">
                <a:solidFill>
                  <a:schemeClr val="bg1"/>
                </a:solidFill>
                <a:effectLst>
                  <a:outerShdw blurRad="38100" dist="38100" dir="2700000" algn="tl">
                    <a:srgbClr val="000000">
                      <a:alpha val="43137"/>
                    </a:srgbClr>
                  </a:outerShdw>
                </a:effectLst>
                <a:latin typeface="Eurostile Bold" pitchFamily="34" charset="0"/>
              </a:rPr>
              <a:t>urricane</a:t>
            </a:r>
          </a:p>
        </p:txBody>
      </p:sp>
      <p:pic>
        <p:nvPicPr>
          <p:cNvPr id="3" name="Picture 2" descr="Graphic of how to determine your risk with icons representing storm surge, rip currents, tornadoes, inland flooding, and strong win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229360"/>
            <a:ext cx="9144001" cy="4894681"/>
          </a:xfrm>
          <a:prstGeom prst="rect">
            <a:avLst/>
          </a:prstGeom>
        </p:spPr>
      </p:pic>
    </p:spTree>
    <p:extLst>
      <p:ext uri="{BB962C8B-B14F-4D97-AF65-F5344CB8AC3E}">
        <p14:creationId xmlns:p14="http://schemas.microsoft.com/office/powerpoint/2010/main" val="39955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535858" y="196646"/>
            <a:ext cx="8229600" cy="658761"/>
          </a:xfrm>
        </p:spPr>
        <p:txBody>
          <a:bodyPr>
            <a:normAutofit fontScale="90000"/>
          </a:bodyPr>
          <a:lstStyle/>
          <a:p>
            <a:r>
              <a:rPr lang="en-US" altLang="en-US" b="1">
                <a:solidFill>
                  <a:schemeClr val="bg1"/>
                </a:solidFill>
                <a:effectLst>
                  <a:outerShdw blurRad="38100" dist="38100" dir="2700000" algn="tl">
                    <a:srgbClr val="000000">
                      <a:alpha val="43137"/>
                    </a:srgbClr>
                  </a:outerShdw>
                </a:effectLst>
                <a:latin typeface="Eurostile Bold" pitchFamily="34" charset="0"/>
              </a:rPr>
              <a:t>Hurricane </a:t>
            </a:r>
            <a:r>
              <a:rPr lang="en-US" altLang="en-US">
                <a:solidFill>
                  <a:schemeClr val="bg1"/>
                </a:solidFill>
                <a:effectLst>
                  <a:outerShdw blurRad="38100" dist="38100" dir="2700000" algn="tl">
                    <a:srgbClr val="000000">
                      <a:alpha val="43137"/>
                    </a:srgbClr>
                  </a:outerShdw>
                </a:effectLst>
                <a:latin typeface="Eurostile Bold" pitchFamily="34" charset="0"/>
              </a:rPr>
              <a:t>Categories</a:t>
            </a:r>
            <a:endParaRPr lang="en-US" altLang="en-US" b="1">
              <a:solidFill>
                <a:schemeClr val="bg1"/>
              </a:solidFill>
              <a:effectLst>
                <a:outerShdw blurRad="38100" dist="38100" dir="2700000" algn="tl">
                  <a:srgbClr val="000000">
                    <a:alpha val="43137"/>
                  </a:srgbClr>
                </a:outerShdw>
              </a:effectLst>
              <a:latin typeface="Eurostile Bold" pitchFamily="34" charset="0"/>
            </a:endParaRPr>
          </a:p>
        </p:txBody>
      </p:sp>
      <p:sp>
        <p:nvSpPr>
          <p:cNvPr id="2" name="Content Placeholder 1"/>
          <p:cNvSpPr>
            <a:spLocks noGrp="1"/>
          </p:cNvSpPr>
          <p:nvPr>
            <p:ph idx="1"/>
          </p:nvPr>
        </p:nvSpPr>
        <p:spPr/>
        <p:txBody>
          <a:bodyPr/>
          <a:lstStyle/>
          <a:p>
            <a:endParaRPr lang="en-US"/>
          </a:p>
        </p:txBody>
      </p:sp>
      <p:pic>
        <p:nvPicPr>
          <p:cNvPr id="6" name="Picture 2" descr="Image resul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30711"/>
            <a:ext cx="9175547" cy="4995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67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9D32A-448E-4A9B-B5CF-C0A3B38CCAA3}"/>
              </a:ext>
            </a:extLst>
          </p:cNvPr>
          <p:cNvSpPr>
            <a:spLocks noGrp="1"/>
          </p:cNvSpPr>
          <p:nvPr>
            <p:ph type="title"/>
          </p:nvPr>
        </p:nvSpPr>
        <p:spPr>
          <a:xfrm>
            <a:off x="629840" y="457200"/>
            <a:ext cx="7701711" cy="135924"/>
          </a:xfrm>
        </p:spPr>
        <p:txBody>
          <a:bodyPr/>
          <a:lstStyle/>
          <a:p>
            <a:r>
              <a:rPr lang="en-US"/>
              <a:t>NNLM Disaster Preparedness</a:t>
            </a:r>
            <a:r>
              <a:rPr lang="en-US" baseline="0"/>
              <a:t> Forum #Be Ready</a:t>
            </a:r>
            <a:endParaRPr lang="en-US"/>
          </a:p>
        </p:txBody>
      </p:sp>
      <p:pic>
        <p:nvPicPr>
          <p:cNvPr id="8" name="Picture 7" descr="NNLM virtual Disaster Preparedness Forum flyer with people sitting at desks.">
            <a:extLst>
              <a:ext uri="{FF2B5EF4-FFF2-40B4-BE49-F238E27FC236}">
                <a16:creationId xmlns:a16="http://schemas.microsoft.com/office/drawing/2014/main" id="{94CDF7D5-48A1-FCD3-D50E-F2AB0B813BA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2073" y="1855545"/>
            <a:ext cx="5137571" cy="2811780"/>
          </a:xfrm>
          <a:prstGeom prst="rect">
            <a:avLst/>
          </a:prstGeom>
          <a:noFill/>
        </p:spPr>
      </p:pic>
      <p:sp>
        <p:nvSpPr>
          <p:cNvPr id="11" name="TextBox 10">
            <a:extLst>
              <a:ext uri="{FF2B5EF4-FFF2-40B4-BE49-F238E27FC236}">
                <a16:creationId xmlns:a16="http://schemas.microsoft.com/office/drawing/2014/main" id="{245B2BCF-4875-F706-423C-F7394182F295}"/>
              </a:ext>
              <a:ext uri="{C183D7F6-B498-43B3-948B-1728B52AA6E4}">
                <adec:decorative xmlns:adec="http://schemas.microsoft.com/office/drawing/2017/decorative" val="1"/>
              </a:ext>
            </a:extLst>
          </p:cNvPr>
          <p:cNvSpPr txBox="1"/>
          <p:nvPr/>
        </p:nvSpPr>
        <p:spPr>
          <a:xfrm>
            <a:off x="779398" y="4318724"/>
            <a:ext cx="1666301" cy="369332"/>
          </a:xfrm>
          <a:prstGeom prst="rect">
            <a:avLst/>
          </a:prstGeom>
          <a:solidFill>
            <a:schemeClr val="bg1"/>
          </a:solidFill>
        </p:spPr>
        <p:txBody>
          <a:bodyPr wrap="square" rtlCol="0">
            <a:spAutoFit/>
          </a:bodyPr>
          <a:lstStyle/>
          <a:p>
            <a:endParaRPr lang="en-US"/>
          </a:p>
        </p:txBody>
      </p:sp>
      <p:pic>
        <p:nvPicPr>
          <p:cNvPr id="10" name="Picture 9" descr="Image of a man in a suit smiling at camera.">
            <a:extLst>
              <a:ext uri="{FF2B5EF4-FFF2-40B4-BE49-F238E27FC236}">
                <a16:creationId xmlns:a16="http://schemas.microsoft.com/office/drawing/2014/main" id="{0A213423-71F2-F0E2-848F-CB39846A77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966593" y="1727474"/>
            <a:ext cx="2364959" cy="3009089"/>
          </a:xfrm>
          <a:prstGeom prst="rect">
            <a:avLst/>
          </a:prstGeom>
          <a:ln w="38100" cap="sq">
            <a:solidFill>
              <a:srgbClr val="25488D"/>
            </a:solidFill>
          </a:ln>
        </p:spPr>
      </p:pic>
      <p:sp>
        <p:nvSpPr>
          <p:cNvPr id="4" name="Slide Number Placeholder 3">
            <a:extLst>
              <a:ext uri="{FF2B5EF4-FFF2-40B4-BE49-F238E27FC236}">
                <a16:creationId xmlns:a16="http://schemas.microsoft.com/office/drawing/2014/main" id="{E71D9073-BA2D-43D4-A179-ECB6A5E1118B}"/>
              </a:ext>
            </a:extLst>
          </p:cNvPr>
          <p:cNvSpPr>
            <a:spLocks noGrp="1"/>
          </p:cNvSpPr>
          <p:nvPr>
            <p:ph type="sldNum" sz="quarter" idx="10"/>
          </p:nvPr>
        </p:nvSpPr>
        <p:spPr>
          <a:xfrm>
            <a:off x="7686675" y="5624513"/>
            <a:ext cx="828675" cy="273844"/>
          </a:xfrm>
        </p:spPr>
        <p:txBody>
          <a:bodyPr anchor="ctr">
            <a:normAutofit/>
          </a:bodyPr>
          <a:lstStyle/>
          <a:p>
            <a:pPr>
              <a:spcAft>
                <a:spcPts val="450"/>
              </a:spcAft>
              <a:defRPr/>
            </a:pPr>
            <a:fld id="{025F9F99-9BD9-4422-B838-F0A597D458BC}" type="slidenum">
              <a:rPr lang="en-US" smtClean="0"/>
              <a:pPr>
                <a:spcAft>
                  <a:spcPts val="450"/>
                </a:spcAft>
                <a:defRPr/>
              </a:pPr>
              <a:t>7</a:t>
            </a:fld>
            <a:endParaRPr lang="en-US"/>
          </a:p>
        </p:txBody>
      </p:sp>
    </p:spTree>
    <p:extLst>
      <p:ext uri="{BB962C8B-B14F-4D97-AF65-F5344CB8AC3E}">
        <p14:creationId xmlns:p14="http://schemas.microsoft.com/office/powerpoint/2010/main" val="1317488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52" descr="Pie chart of storm surge and rain flooding accounting for 76% of deaths."/>
          <p:cNvGrpSpPr/>
          <p:nvPr/>
        </p:nvGrpSpPr>
        <p:grpSpPr>
          <a:xfrm>
            <a:off x="457200" y="1752600"/>
            <a:ext cx="8229600" cy="4451528"/>
            <a:chOff x="1446275" y="989075"/>
            <a:chExt cx="6237600" cy="5361300"/>
          </a:xfrm>
        </p:grpSpPr>
        <p:sp>
          <p:nvSpPr>
            <p:cNvPr id="363" name="Google Shape;363;p52" descr="pie chart of storm surge flooding deaths."/>
            <p:cNvSpPr/>
            <p:nvPr/>
          </p:nvSpPr>
          <p:spPr>
            <a:xfrm>
              <a:off x="1446275" y="989075"/>
              <a:ext cx="6237600" cy="5361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64;p52">
              <a:extLst>
                <a:ext uri="{C183D7F6-B498-43B3-948B-1728B52AA6E4}">
                  <adec:decorative xmlns:adec="http://schemas.microsoft.com/office/drawing/2017/decorative" val="1"/>
                </a:ext>
              </a:extLst>
            </p:cNvPr>
            <p:cNvSpPr/>
            <p:nvPr/>
          </p:nvSpPr>
          <p:spPr>
            <a:xfrm>
              <a:off x="1638299" y="1171955"/>
              <a:ext cx="5867400" cy="4991100"/>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65" name="Google Shape;365;p52"/>
          <p:cNvSpPr txBox="1">
            <a:spLocks noGrp="1"/>
          </p:cNvSpPr>
          <p:nvPr>
            <p:ph type="title"/>
          </p:nvPr>
        </p:nvSpPr>
        <p:spPr>
          <a:xfrm>
            <a:off x="76200" y="803104"/>
            <a:ext cx="9372600" cy="1019505"/>
          </a:xfrm>
          <a:prstGeom prst="rect">
            <a:avLst/>
          </a:prstGeom>
          <a:noFill/>
          <a:ln>
            <a:noFill/>
          </a:ln>
        </p:spPr>
        <p:txBody>
          <a:bodyPr spcFirstLastPara="1" wrap="square" lIns="0" tIns="74925" rIns="0" bIns="0" anchor="t" anchorCtr="0">
            <a:spAutoFit/>
          </a:bodyPr>
          <a:lstStyle/>
          <a:p>
            <a:pPr marL="12700"/>
            <a:r>
              <a:rPr lang="en" sz="3400"/>
              <a:t>Atlantic Tropical Cyclone Deaths by Hazard</a:t>
            </a:r>
            <a:endParaRPr sz="3400"/>
          </a:p>
          <a:p>
            <a:pPr marL="986155">
              <a:spcBef>
                <a:spcPts val="350"/>
              </a:spcBef>
            </a:pPr>
            <a:r>
              <a:rPr lang="en" sz="2400" b="0"/>
              <a:t>Storm Surge and Rain Flooding Account for 76% of Deaths</a:t>
            </a:r>
            <a:endParaRPr sz="2400"/>
          </a:p>
        </p:txBody>
      </p:sp>
    </p:spTree>
    <p:extLst>
      <p:ext uri="{BB962C8B-B14F-4D97-AF65-F5344CB8AC3E}">
        <p14:creationId xmlns:p14="http://schemas.microsoft.com/office/powerpoint/2010/main" val="12554083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idx="4294967295"/>
          </p:nvPr>
        </p:nvSpPr>
        <p:spPr>
          <a:xfrm>
            <a:off x="380144" y="107948"/>
            <a:ext cx="8229600" cy="6587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Eurostile Bold" pitchFamily="34" charset="0"/>
                <a:ea typeface="+mj-ea"/>
                <a:cs typeface="Arial"/>
              </a:rPr>
              <a:t>Storm Surge</a:t>
            </a:r>
          </a:p>
        </p:txBody>
      </p:sp>
      <p:pic>
        <p:nvPicPr>
          <p:cNvPr id="6" name="Picture 1" descr="Image of storm surge hitting a tropical coast and trees bending in strong wind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854" y="757473"/>
            <a:ext cx="9130145" cy="537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4A42D2-5C0E-A0FF-F9DD-D8745B92AD7F}"/>
              </a:ext>
            </a:extLst>
          </p:cNvPr>
          <p:cNvSpPr txBox="1">
            <a:spLocks noGrp="1"/>
          </p:cNvSpPr>
          <p:nvPr>
            <p:ph type="title" idx="4294967295"/>
          </p:nvPr>
        </p:nvSpPr>
        <p:spPr>
          <a:xfrm>
            <a:off x="2133600" y="-401598"/>
            <a:ext cx="465968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Storm Surge (2)</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 name="Rectangle 2"/>
          <p:cNvSpPr txBox="1">
            <a:spLocks noChangeArrowheads="1"/>
          </p:cNvSpPr>
          <p:nvPr/>
        </p:nvSpPr>
        <p:spPr>
          <a:xfrm>
            <a:off x="457200" y="152400"/>
            <a:ext cx="8229600" cy="6587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lnSpcReduction="100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Storm Surge</a:t>
            </a:r>
          </a:p>
        </p:txBody>
      </p:sp>
      <p:pic>
        <p:nvPicPr>
          <p:cNvPr id="2050" name="Picture 2"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1162"/>
            <a:ext cx="9144000" cy="536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2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idx="4294967295"/>
          </p:nvPr>
        </p:nvSpPr>
        <p:spPr>
          <a:xfrm>
            <a:off x="457200" y="88076"/>
            <a:ext cx="8229600" cy="6587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Eurostile Bold" pitchFamily="34" charset="0"/>
                <a:ea typeface="+mj-ea"/>
                <a:cs typeface="Arial"/>
              </a:rPr>
              <a:t>Evacuate When Told To Do So</a:t>
            </a:r>
          </a:p>
        </p:txBody>
      </p:sp>
      <p:pic>
        <p:nvPicPr>
          <p:cNvPr id="7" name="Picture 5" descr="Image of heavy traffic on one side of a 2 side highwa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567" y="742578"/>
            <a:ext cx="8858865" cy="538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13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idx="4294967295"/>
          </p:nvPr>
        </p:nvSpPr>
        <p:spPr>
          <a:xfrm>
            <a:off x="5181600" y="1600200"/>
            <a:ext cx="3810000" cy="6587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Eurostile Bold" pitchFamily="34" charset="0"/>
                <a:ea typeface="+mj-ea"/>
                <a:cs typeface="Arial"/>
              </a:rPr>
              <a:t>Know Your Zone</a:t>
            </a:r>
          </a:p>
        </p:txBody>
      </p:sp>
      <p:graphicFrame>
        <p:nvGraphicFramePr>
          <p:cNvPr id="3" name="Object 2" descr="Image of Broward County Florida Emergency Evacuation Map.">
            <a:extLst>
              <a:ext uri="{FF2B5EF4-FFF2-40B4-BE49-F238E27FC236}">
                <a16:creationId xmlns:a16="http://schemas.microsoft.com/office/drawing/2014/main" id="{75E565C5-3306-77D6-B208-C8205C98C967}"/>
              </a:ext>
            </a:extLst>
          </p:cNvPr>
          <p:cNvGraphicFramePr>
            <a:graphicFrameLocks noChangeAspect="1"/>
          </p:cNvGraphicFramePr>
          <p:nvPr>
            <p:extLst>
              <p:ext uri="{D42A27DB-BD31-4B8C-83A1-F6EECF244321}">
                <p14:modId xmlns:p14="http://schemas.microsoft.com/office/powerpoint/2010/main" val="151549347"/>
              </p:ext>
            </p:extLst>
          </p:nvPr>
        </p:nvGraphicFramePr>
        <p:xfrm>
          <a:off x="0" y="-40341"/>
          <a:ext cx="5029200" cy="6212541"/>
        </p:xfrm>
        <a:graphic>
          <a:graphicData uri="http://schemas.openxmlformats.org/presentationml/2006/ole">
            <mc:AlternateContent xmlns:mc="http://schemas.openxmlformats.org/markup-compatibility/2006">
              <mc:Choice xmlns:v="urn:schemas-microsoft-com:vml" Requires="v">
                <p:oleObj spid="_x0000_s1035" name="Acrobat Document" r:id="rId4" imgW="3886052" imgH="5029200" progId="Acrobat.Document.11">
                  <p:embed/>
                </p:oleObj>
              </mc:Choice>
              <mc:Fallback>
                <p:oleObj name="Acrobat Document" r:id="rId4" imgW="3886052" imgH="5029200" progId="Acrobat.Document.11">
                  <p:embed/>
                  <p:pic>
                    <p:nvPicPr>
                      <p:cNvPr id="3" name="Object 2" descr="Image of Broward County Florida Emergency Evacuation Map.">
                        <a:extLst>
                          <a:ext uri="{FF2B5EF4-FFF2-40B4-BE49-F238E27FC236}">
                            <a16:creationId xmlns:a16="http://schemas.microsoft.com/office/drawing/2014/main" id="{75E565C5-3306-77D6-B208-C8205C98C967}"/>
                          </a:ext>
                        </a:extLst>
                      </p:cNvPr>
                      <p:cNvPicPr/>
                      <p:nvPr/>
                    </p:nvPicPr>
                    <p:blipFill>
                      <a:blip r:embed="rId5"/>
                      <a:stretch>
                        <a:fillRect/>
                      </a:stretch>
                    </p:blipFill>
                    <p:spPr>
                      <a:xfrm>
                        <a:off x="0" y="-40341"/>
                        <a:ext cx="5029200" cy="6212541"/>
                      </a:xfrm>
                      <a:prstGeom prst="rect">
                        <a:avLst/>
                      </a:prstGeom>
                    </p:spPr>
                  </p:pic>
                </p:oleObj>
              </mc:Fallback>
            </mc:AlternateContent>
          </a:graphicData>
        </a:graphic>
      </p:graphicFrame>
    </p:spTree>
    <p:extLst>
      <p:ext uri="{BB962C8B-B14F-4D97-AF65-F5344CB8AC3E}">
        <p14:creationId xmlns:p14="http://schemas.microsoft.com/office/powerpoint/2010/main" val="52455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0A74-7FDE-7A2F-179D-B2E161BB1489}"/>
              </a:ext>
            </a:extLst>
          </p:cNvPr>
          <p:cNvSpPr>
            <a:spLocks noGrp="1"/>
          </p:cNvSpPr>
          <p:nvPr>
            <p:ph type="title"/>
          </p:nvPr>
        </p:nvSpPr>
        <p:spPr>
          <a:xfrm>
            <a:off x="304800" y="-76200"/>
            <a:ext cx="8229600" cy="914400"/>
          </a:xfrm>
        </p:spPr>
        <p:txBody>
          <a:bodyPr>
            <a:normAutofit/>
          </a:bodyPr>
          <a:lstStyle/>
          <a:p>
            <a:r>
              <a:rPr lang="en-US" sz="4800">
                <a:solidFill>
                  <a:schemeClr val="bg1"/>
                </a:solidFill>
                <a:effectLst>
                  <a:outerShdw blurRad="38100" dist="38100" dir="2700000" algn="tl">
                    <a:srgbClr val="000000">
                      <a:alpha val="43137"/>
                    </a:srgbClr>
                  </a:outerShdw>
                </a:effectLst>
              </a:rPr>
              <a:t>Hurricane Ian</a:t>
            </a:r>
          </a:p>
        </p:txBody>
      </p:sp>
      <p:pic>
        <p:nvPicPr>
          <p:cNvPr id="7" name="Content Placeholder 6" descr="A satellite image of a hurricane.">
            <a:extLst>
              <a:ext uri="{FF2B5EF4-FFF2-40B4-BE49-F238E27FC236}">
                <a16:creationId xmlns:a16="http://schemas.microsoft.com/office/drawing/2014/main" id="{C2D3ABB1-1706-F967-D748-3D14C04E36F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990600"/>
            <a:ext cx="9144000" cy="5211763"/>
          </a:xfrm>
        </p:spPr>
      </p:pic>
    </p:spTree>
    <p:extLst>
      <p:ext uri="{BB962C8B-B14F-4D97-AF65-F5344CB8AC3E}">
        <p14:creationId xmlns:p14="http://schemas.microsoft.com/office/powerpoint/2010/main" val="380168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228600" y="541282"/>
            <a:ext cx="8915400" cy="56309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j-ea"/>
                <a:cs typeface="Arial"/>
              </a:rPr>
              <a:t>Why did so many people not evacuate Fort Myers Beach and Sanibel Island?</a:t>
            </a:r>
          </a:p>
        </p:txBody>
      </p:sp>
    </p:spTree>
    <p:extLst>
      <p:ext uri="{BB962C8B-B14F-4D97-AF65-F5344CB8AC3E}">
        <p14:creationId xmlns:p14="http://schemas.microsoft.com/office/powerpoint/2010/main" val="327231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idx="4294967295"/>
          </p:nvPr>
        </p:nvSpPr>
        <p:spPr>
          <a:xfrm>
            <a:off x="461211" y="152400"/>
            <a:ext cx="8229600" cy="6587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Eurostile Bold" pitchFamily="34" charset="0"/>
                <a:ea typeface="+mj-ea"/>
                <a:cs typeface="Arial"/>
              </a:rPr>
              <a:t>Flooding</a:t>
            </a:r>
          </a:p>
        </p:txBody>
      </p:sp>
      <p:pic>
        <p:nvPicPr>
          <p:cNvPr id="1026" name="Picture 2" descr="Image of a flooded road behind a yellow diamond sign with the words &quot;when flooded turn around don't drown.&qu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1" y="1066800"/>
            <a:ext cx="9144000" cy="46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2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371600" y="78870"/>
            <a:ext cx="6248400" cy="475316"/>
          </a:xfrm>
        </p:spPr>
        <p:txBody>
          <a:bodyPr>
            <a:noAutofit/>
          </a:bodyPr>
          <a:lstStyle/>
          <a:p>
            <a:r>
              <a:rPr lang="en-US" sz="3600">
                <a:solidFill>
                  <a:schemeClr val="bg1"/>
                </a:solidFill>
                <a:effectLst>
                  <a:outerShdw blurRad="38100" dist="38100" dir="2700000" algn="tl">
                    <a:srgbClr val="000000">
                      <a:alpha val="43137"/>
                    </a:srgbClr>
                  </a:outerShdw>
                </a:effectLst>
              </a:rPr>
              <a:t>Consider Flood Insurance</a:t>
            </a:r>
          </a:p>
        </p:txBody>
      </p:sp>
      <p:grpSp>
        <p:nvGrpSpPr>
          <p:cNvPr id="4" name="Group 7" descr="Image of 3 adults running through water as a home is washed away into high waters."/>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6" descr="3056533_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09604"/>
            <a:ext cx="7760192" cy="5520586"/>
          </a:xfrm>
          <a:prstGeom prst="rect">
            <a:avLst/>
          </a:prstGeom>
          <a:noFill/>
          <a:ln w="9525">
            <a:noFill/>
            <a:miter lim="800000"/>
            <a:headEnd/>
            <a:tailEnd/>
          </a:ln>
        </p:spPr>
      </p:pic>
    </p:spTree>
    <p:extLst>
      <p:ext uri="{BB962C8B-B14F-4D97-AF65-F5344CB8AC3E}">
        <p14:creationId xmlns:p14="http://schemas.microsoft.com/office/powerpoint/2010/main" val="398355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2" name="Title 1">
            <a:extLst>
              <a:ext uri="{FF2B5EF4-FFF2-40B4-BE49-F238E27FC236}">
                <a16:creationId xmlns:a16="http://schemas.microsoft.com/office/drawing/2014/main" id="{1E78F748-8925-9BD9-A793-D1D0CFFC5CF3}"/>
              </a:ext>
            </a:extLst>
          </p:cNvPr>
          <p:cNvSpPr>
            <a:spLocks noGrp="1"/>
          </p:cNvSpPr>
          <p:nvPr>
            <p:ph type="ctrTitle"/>
          </p:nvPr>
        </p:nvSpPr>
        <p:spPr>
          <a:xfrm>
            <a:off x="1265300" y="-3250249"/>
            <a:ext cx="6613398" cy="3250249"/>
          </a:xfrm>
        </p:spPr>
        <p:txBody>
          <a:bodyPr spcFirstLastPara="1" wrap="square" lIns="0" tIns="0" rIns="0" bIns="0" anchor="b" anchorCtr="0">
            <a:spAutoFit/>
          </a:bodyPr>
          <a:lstStyle/>
          <a:p>
            <a:pPr marL="355600" marR="5080" lvl="0" indent="-342900">
              <a:lnSpc>
                <a:spcPct val="96136"/>
              </a:lnSpc>
              <a:defRPr/>
            </a:pPr>
            <a:r>
              <a:rPr lang="en-US">
                <a:solidFill>
                  <a:schemeClr val="bg1"/>
                </a:solidFill>
                <a:effectLst>
                  <a:outerShdw blurRad="38100" dist="38100" dir="2700000" algn="tl">
                    <a:srgbClr val="000000">
                      <a:alpha val="43137"/>
                    </a:srgbClr>
                  </a:outerShdw>
                </a:effectLst>
              </a:rPr>
              <a:t>Over the past 10 years there has been nearly an equal number of indirect deaths as direct fatalities. </a:t>
            </a:r>
          </a:p>
        </p:txBody>
      </p:sp>
      <p:sp>
        <p:nvSpPr>
          <p:cNvPr id="583" name="Google Shape;583;p80"/>
          <p:cNvSpPr txBox="1"/>
          <p:nvPr/>
        </p:nvSpPr>
        <p:spPr>
          <a:xfrm>
            <a:off x="381000" y="304800"/>
            <a:ext cx="8686800" cy="5107280"/>
          </a:xfrm>
          <a:prstGeom prst="rect">
            <a:avLst/>
          </a:prstGeom>
          <a:noFill/>
          <a:ln>
            <a:noFill/>
          </a:ln>
        </p:spPr>
        <p:txBody>
          <a:bodyPr spcFirstLastPara="1" wrap="square" lIns="0" tIns="142225" rIns="0" bIns="0" anchor="t" anchorCtr="0">
            <a:spAutoFit/>
          </a:bodyPr>
          <a:lstStyle/>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Over the past 10 years there has been nearly an equal number of indirect deaths as direct fatalities. </a:t>
            </a:r>
          </a:p>
          <a:p>
            <a:pPr marL="355600" marR="5080" lvl="0" indent="-342900" algn="l" defTabSz="914400" rtl="0" eaLnBrk="1" fontAlgn="auto" latinLnBrk="0" hangingPunct="1">
              <a:lnSpc>
                <a:spcPct val="96136"/>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endParaRPr>
          </a:p>
          <a:p>
            <a:pPr marL="469900" marR="5080" lvl="0" indent="-4572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2800" b="1" kern="0">
                <a:solidFill>
                  <a:schemeClr val="bg1"/>
                </a:solidFill>
                <a:effectLst>
                  <a:outerShdw blurRad="38100" dist="38100" dir="2700000" algn="tl">
                    <a:srgbClr val="000000">
                      <a:alpha val="43137"/>
                    </a:srgbClr>
                  </a:outerShdw>
                </a:effectLst>
                <a:latin typeface="Arial"/>
                <a:ea typeface="Arial"/>
                <a:cs typeface="Arial"/>
                <a:sym typeface="Arial"/>
              </a:rPr>
              <a:t>T</a:t>
            </a:r>
            <a:r>
              <a:rPr kumimoji="0" lang="en-US" sz="2800" b="1" i="0" u="none" strike="noStrike" kern="0" cap="none" spc="0" normalizeH="0" baseline="0" noProof="0" err="1">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raffic</a:t>
            </a: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 Accidents (16%)</a:t>
            </a:r>
          </a:p>
          <a:p>
            <a:pPr marL="469900" marR="5080" lvl="0" indent="-4572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2800" b="1" kern="0">
                <a:solidFill>
                  <a:schemeClr val="bg1"/>
                </a:solidFill>
                <a:effectLst>
                  <a:outerShdw blurRad="38100" dist="38100" dir="2700000" algn="tl">
                    <a:srgbClr val="000000">
                      <a:alpha val="43137"/>
                    </a:srgbClr>
                  </a:outerShdw>
                </a:effectLst>
                <a:latin typeface="Arial"/>
                <a:ea typeface="Arial"/>
                <a:cs typeface="Arial"/>
                <a:sym typeface="Arial"/>
              </a:rPr>
              <a:t>P</a:t>
            </a: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reparation/Cleanup Accidents (15%)</a:t>
            </a:r>
          </a:p>
          <a:p>
            <a:pPr marL="469900" marR="5080" lvl="0" indent="-4572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2800" b="1" kern="0">
                <a:solidFill>
                  <a:schemeClr val="bg1"/>
                </a:solidFill>
                <a:effectLst>
                  <a:outerShdw blurRad="38100" dist="38100" dir="2700000" algn="tl">
                    <a:srgbClr val="000000">
                      <a:alpha val="43137"/>
                    </a:srgbClr>
                  </a:outerShdw>
                </a:effectLst>
                <a:latin typeface="Arial"/>
                <a:ea typeface="Arial"/>
                <a:cs typeface="Arial"/>
                <a:sym typeface="Arial"/>
              </a:rPr>
              <a:t>C</a:t>
            </a:r>
            <a:r>
              <a:rPr kumimoji="0" lang="en-US" sz="2800" b="1" i="0" u="none" strike="noStrike" kern="0" cap="none" spc="0" normalizeH="0" baseline="0" noProof="0" err="1">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arbon</a:t>
            </a: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 Monoxide Poisoning (12%)</a:t>
            </a:r>
          </a:p>
          <a:p>
            <a:pPr marL="469900" marR="5080" lvl="0" indent="-4572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2800" b="1" kern="0">
                <a:solidFill>
                  <a:schemeClr val="bg1"/>
                </a:solidFill>
                <a:effectLst>
                  <a:outerShdw blurRad="38100" dist="38100" dir="2700000" algn="tl">
                    <a:srgbClr val="000000">
                      <a:alpha val="43137"/>
                    </a:srgbClr>
                  </a:outerShdw>
                </a:effectLst>
                <a:latin typeface="Arial"/>
                <a:ea typeface="Arial"/>
                <a:cs typeface="Arial"/>
                <a:sym typeface="Arial"/>
              </a:rPr>
              <a:t>L</a:t>
            </a: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ack of Medical Care (11%)</a:t>
            </a:r>
          </a:p>
          <a:p>
            <a:pPr marL="469900" marR="5080" lvl="0" indent="-4572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2800" b="1" kern="0">
                <a:solidFill>
                  <a:schemeClr val="bg1"/>
                </a:solidFill>
                <a:effectLst>
                  <a:outerShdw blurRad="38100" dist="38100" dir="2700000" algn="tl">
                    <a:srgbClr val="000000">
                      <a:alpha val="43137"/>
                    </a:srgbClr>
                  </a:outerShdw>
                </a:effectLst>
                <a:latin typeface="Arial"/>
                <a:ea typeface="Arial"/>
                <a:cs typeface="Arial"/>
                <a:sym typeface="Arial"/>
              </a:rPr>
              <a:t>P</a:t>
            </a:r>
            <a:r>
              <a:rPr kumimoji="0" lang="en-US" sz="2800" b="1" i="0" u="none" strike="noStrike" kern="0" cap="none" spc="0" normalizeH="0" baseline="0" noProof="0" err="1">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ower</a:t>
            </a: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 Problem/Electrocution (11%)</a:t>
            </a:r>
          </a:p>
          <a:p>
            <a:pPr marL="469900" marR="5080" lvl="0" indent="-4572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2800" b="1" kern="0">
                <a:solidFill>
                  <a:schemeClr val="bg1"/>
                </a:solidFill>
                <a:effectLst>
                  <a:outerShdw blurRad="38100" dist="38100" dir="2700000" algn="tl">
                    <a:srgbClr val="000000">
                      <a:alpha val="43137"/>
                    </a:srgbClr>
                  </a:outerShdw>
                </a:effectLst>
                <a:latin typeface="Arial"/>
                <a:ea typeface="Arial"/>
                <a:cs typeface="Arial"/>
                <a:sym typeface="Arial"/>
              </a:rPr>
              <a:t>P</a:t>
            </a:r>
            <a:r>
              <a:rPr kumimoji="0" lang="en-US" sz="2800" b="1" i="0" u="none" strike="noStrike" kern="0" cap="none" spc="0" normalizeH="0" baseline="0" noProof="0" err="1">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ost</a:t>
            </a: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-Storm Heat (9%)</a:t>
            </a:r>
          </a:p>
          <a:p>
            <a:pPr marL="469900" marR="5080" lvl="0" indent="-4572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2800" b="1" kern="0">
                <a:solidFill>
                  <a:schemeClr val="bg1"/>
                </a:solidFill>
                <a:effectLst>
                  <a:outerShdw blurRad="38100" dist="38100" dir="2700000" algn="tl">
                    <a:srgbClr val="000000">
                      <a:alpha val="43137"/>
                    </a:srgbClr>
                  </a:outerShdw>
                </a:effectLst>
                <a:latin typeface="Arial"/>
                <a:ea typeface="Arial"/>
                <a:cs typeface="Arial"/>
                <a:sym typeface="Arial"/>
              </a:rPr>
              <a:t>C</a:t>
            </a:r>
            <a:r>
              <a:rPr kumimoji="0" lang="en-US" sz="2800" b="1" i="0" u="none" strike="noStrike" kern="0" cap="none" spc="0" normalizeH="0" baseline="0" noProof="0" err="1">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ardiac</a:t>
            </a: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-Related (7%)</a:t>
            </a:r>
          </a:p>
          <a:p>
            <a:pPr marL="469900" marR="5080" lvl="0" indent="-457200" algn="l" defTabSz="914400" rtl="0" eaLnBrk="1" fontAlgn="auto" latinLnBrk="0" hangingPunct="1">
              <a:lnSpc>
                <a:spcPct val="96136"/>
              </a:lnSpc>
              <a:spcBef>
                <a:spcPts val="0"/>
              </a:spcBef>
              <a:spcAft>
                <a:spcPts val="0"/>
              </a:spcAft>
              <a:buClr>
                <a:schemeClr val="bg1"/>
              </a:buClr>
              <a:buSzTx/>
              <a:buFont typeface="Arial" panose="020B0604020202020204" pitchFamily="34" charset="0"/>
              <a:buChar char="•"/>
              <a:tabLst/>
              <a:defRPr/>
            </a:pPr>
            <a:r>
              <a:rPr lang="en-US" sz="2800" b="1" kern="0">
                <a:solidFill>
                  <a:schemeClr val="bg1"/>
                </a:solidFill>
                <a:effectLst>
                  <a:outerShdw blurRad="38100" dist="38100" dir="2700000" algn="tl">
                    <a:srgbClr val="000000">
                      <a:alpha val="43137"/>
                    </a:srgbClr>
                  </a:outerShdw>
                </a:effectLst>
                <a:latin typeface="Arial"/>
                <a:ea typeface="Arial"/>
                <a:cs typeface="Arial"/>
                <a:sym typeface="Arial"/>
              </a:rPr>
              <a:t>E</a:t>
            </a:r>
            <a:r>
              <a:rPr kumimoji="0" lang="en-US" sz="2800" b="1" i="0" u="none" strike="noStrike" kern="0" cap="none" spc="0" normalizeH="0" baseline="0" noProof="0" err="1">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vacuation</a:t>
            </a:r>
            <a:r>
              <a:rPr kumimoji="0" lang="en-US"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rPr>
              <a:t>-Related (5%)</a:t>
            </a:r>
            <a:endParaRPr kumimoji="0"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Arial"/>
              <a:cs typeface="Arial"/>
              <a:sym typeface="Arial"/>
            </a:endParaRPr>
          </a:p>
        </p:txBody>
      </p:sp>
    </p:spTree>
    <p:extLst>
      <p:ext uri="{BB962C8B-B14F-4D97-AF65-F5344CB8AC3E}">
        <p14:creationId xmlns:p14="http://schemas.microsoft.com/office/powerpoint/2010/main" val="253340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5534D9-AA98-C174-EAA6-EBA641439BCD}"/>
              </a:ext>
            </a:extLst>
          </p:cNvPr>
          <p:cNvSpPr txBox="1">
            <a:spLocks noGrp="1"/>
          </p:cNvSpPr>
          <p:nvPr>
            <p:ph type="title" idx="4294967295"/>
          </p:nvPr>
        </p:nvSpPr>
        <p:spPr>
          <a:xfrm>
            <a:off x="3276600" y="-625549"/>
            <a:ext cx="3756157"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99"/>
                </a:solidFill>
                <a:effectLst/>
                <a:uLnTx/>
                <a:uFillTx/>
                <a:latin typeface="+mn-lt"/>
                <a:ea typeface="+mn-ea"/>
                <a:cs typeface="+mn-cs"/>
              </a:rPr>
              <a:t>Informal Weather Education Outreach</a:t>
            </a:r>
            <a:endParaRPr kumimoji="0" lang="en-US" sz="1400" b="0" i="0" u="none" strike="noStrike" kern="1200" cap="none" spc="0" normalizeH="0" baseline="0" noProof="0">
              <a:ln>
                <a:noFill/>
              </a:ln>
              <a:solidFill>
                <a:srgbClr val="000099"/>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3" name="Picture 2" descr="Logo for Weather-Ready Na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4648200"/>
            <a:ext cx="1718064" cy="130554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C902E27-AC7D-A728-86D8-EC1EC7196211}"/>
              </a:ext>
            </a:extLst>
          </p:cNvPr>
          <p:cNvSpPr txBox="1">
            <a:spLocks/>
          </p:cNvSpPr>
          <p:nvPr/>
        </p:nvSpPr>
        <p:spPr>
          <a:xfrm>
            <a:off x="2895599" y="448541"/>
            <a:ext cx="6248399" cy="7876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chemeClr val="tx1"/>
                </a:solidFill>
                <a:latin typeface="Arial"/>
                <a:ea typeface="+mj-ea"/>
                <a:cs typeface="Arial"/>
              </a:defRPr>
            </a:lvl1pPr>
          </a:lstStyle>
          <a:p>
            <a:pPr algn="ctr"/>
            <a:r>
              <a:rPr lang="en-US" sz="3400">
                <a:solidFill>
                  <a:srgbClr val="000099"/>
                </a:solidFill>
              </a:rPr>
              <a:t>Informal Weather Education Outreach</a:t>
            </a:r>
            <a:endParaRPr lang="en-US" sz="2800">
              <a:solidFill>
                <a:srgbClr val="000099"/>
              </a:solidFill>
            </a:endParaRPr>
          </a:p>
        </p:txBody>
      </p:sp>
      <p:sp>
        <p:nvSpPr>
          <p:cNvPr id="2" name="Title 1"/>
          <p:cNvSpPr>
            <a:spLocks/>
          </p:cNvSpPr>
          <p:nvPr/>
        </p:nvSpPr>
        <p:spPr>
          <a:xfrm>
            <a:off x="4419599" y="1905000"/>
            <a:ext cx="3200400" cy="14197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99"/>
                </a:solidFill>
                <a:effectLst/>
                <a:uLnTx/>
                <a:uFillTx/>
                <a:latin typeface="Arial"/>
                <a:ea typeface="+mj-ea"/>
                <a:cs typeface="Arial"/>
              </a:rPr>
              <a:t>Erik Salna</a:t>
            </a:r>
            <a:br>
              <a:rPr kumimoji="0" lang="en-US" sz="2400" b="1" i="0" u="none" strike="noStrike" kern="1200" cap="none" spc="0" normalizeH="0" baseline="0" noProof="0">
                <a:ln>
                  <a:noFill/>
                </a:ln>
                <a:solidFill>
                  <a:srgbClr val="000099"/>
                </a:solidFill>
                <a:effectLst/>
                <a:uLnTx/>
                <a:uFillTx/>
                <a:latin typeface="Arial"/>
                <a:ea typeface="+mj-ea"/>
                <a:cs typeface="Arial"/>
              </a:rPr>
            </a:br>
            <a:r>
              <a:rPr kumimoji="0" lang="en-US" sz="2400" b="1" i="0" u="none" strike="noStrike" kern="1200" cap="none" spc="0" normalizeH="0" baseline="0" noProof="0">
                <a:ln>
                  <a:noFill/>
                </a:ln>
                <a:solidFill>
                  <a:schemeClr val="tx1"/>
                </a:solidFill>
                <a:effectLst/>
                <a:uLnTx/>
                <a:uFillTx/>
                <a:latin typeface="Arial"/>
                <a:ea typeface="+mj-ea"/>
                <a:cs typeface="Arial"/>
                <a:hlinkClick r:id="rId4"/>
              </a:rPr>
              <a:t>esalna@fiu.edu</a:t>
            </a:r>
            <a:br>
              <a:rPr kumimoji="0" lang="en-US" sz="2400" b="1" i="0" u="none" strike="noStrike" kern="1200" cap="none" spc="0" normalizeH="0" baseline="0" noProof="0">
                <a:ln>
                  <a:noFill/>
                </a:ln>
                <a:solidFill>
                  <a:schemeClr val="tx1"/>
                </a:solidFill>
                <a:effectLst/>
                <a:uLnTx/>
                <a:uFillTx/>
                <a:latin typeface="Arial"/>
                <a:ea typeface="+mj-ea"/>
                <a:cs typeface="Arial"/>
              </a:rPr>
            </a:br>
            <a:r>
              <a:rPr kumimoji="0" lang="en-US" sz="2400" b="1" i="0" u="none" strike="noStrike" kern="1200" cap="none" spc="0" normalizeH="0" baseline="0" noProof="0">
                <a:ln>
                  <a:noFill/>
                </a:ln>
                <a:solidFill>
                  <a:srgbClr val="000099"/>
                </a:solidFill>
                <a:effectLst/>
                <a:uLnTx/>
                <a:uFillTx/>
                <a:latin typeface="Arial"/>
                <a:ea typeface="+mj-ea"/>
                <a:cs typeface="Arial"/>
              </a:rPr>
              <a:t>305-348-1146</a:t>
            </a:r>
          </a:p>
        </p:txBody>
      </p:sp>
      <p:pic>
        <p:nvPicPr>
          <p:cNvPr id="11" name="Picture 10" descr="Images of social media icons for the Extreme Events Institute.">
            <a:extLst>
              <a:ext uri="{FF2B5EF4-FFF2-40B4-BE49-F238E27FC236}">
                <a16:creationId xmlns:a16="http://schemas.microsoft.com/office/drawing/2014/main" id="{6E97A474-B883-461B-F200-6F1C06297DB1}"/>
              </a:ext>
            </a:extLst>
          </p:cNvPr>
          <p:cNvPicPr>
            <a:picLocks noChangeAspect="1"/>
          </p:cNvPicPr>
          <p:nvPr/>
        </p:nvPicPr>
        <p:blipFill>
          <a:blip r:embed="rId5"/>
          <a:stretch>
            <a:fillRect/>
          </a:stretch>
        </p:blipFill>
        <p:spPr>
          <a:xfrm>
            <a:off x="2895600" y="3450021"/>
            <a:ext cx="6248400" cy="2698276"/>
          </a:xfrm>
          <a:prstGeom prst="rect">
            <a:avLst/>
          </a:prstGeom>
        </p:spPr>
      </p:pic>
    </p:spTree>
    <p:extLst>
      <p:ext uri="{BB962C8B-B14F-4D97-AF65-F5344CB8AC3E}">
        <p14:creationId xmlns:p14="http://schemas.microsoft.com/office/powerpoint/2010/main" val="153728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1670214" y="113817"/>
            <a:ext cx="5644988" cy="8559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GENERATOR SAFETY</a:t>
            </a:r>
            <a:br>
              <a:rPr kumimoji="0" lang="en-US" altLang="en-US" sz="4400" b="1" i="0" u="none" strike="noStrike" kern="1200" cap="all" spc="0" normalizeH="0" baseline="0" noProof="0">
                <a:ln w="3175" cmpd="sng">
                  <a:noFill/>
                </a:ln>
                <a:solidFill>
                  <a:prstClr val="white"/>
                </a:solidFill>
                <a:effectLst/>
                <a:uLnTx/>
                <a:uFillTx/>
                <a:latin typeface="Century Gothic" panose="020B0502020202020204"/>
                <a:ea typeface="+mj-ea"/>
                <a:cs typeface="+mj-cs"/>
              </a:rPr>
            </a:b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sp>
        <p:nvSpPr>
          <p:cNvPr id="7" name="Title 1"/>
          <p:cNvSpPr txBox="1">
            <a:spLocks/>
          </p:cNvSpPr>
          <p:nvPr/>
        </p:nvSpPr>
        <p:spPr>
          <a:xfrm>
            <a:off x="324465" y="1015964"/>
            <a:ext cx="8524568" cy="733074"/>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sng"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NEVER</a:t>
            </a:r>
            <a:r>
              <a:rPr kumimoji="0" lang="en-US" altLang="en-US" sz="32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 RUN A GENERATOR INSIDE A HOME.</a:t>
            </a:r>
            <a:br>
              <a:rPr kumimoji="0" lang="en-US" altLang="en-US" sz="4400" b="1" i="0" u="none" strike="noStrike" kern="1200" cap="all" spc="0" normalizeH="0" baseline="0" noProof="0">
                <a:ln w="3175" cmpd="sng">
                  <a:noFill/>
                </a:ln>
                <a:solidFill>
                  <a:prstClr val="white"/>
                </a:solidFill>
                <a:effectLst/>
                <a:uLnTx/>
                <a:uFillTx/>
                <a:latin typeface="Century Gothic" panose="020B0502020202020204"/>
                <a:ea typeface="+mj-ea"/>
                <a:cs typeface="+mj-cs"/>
              </a:rPr>
            </a:b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pic>
        <p:nvPicPr>
          <p:cNvPr id="8" name="Picture 5" descr="Image of yellow Champion genera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120" y="1795207"/>
            <a:ext cx="3564193" cy="3564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Image of orange generat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1778000"/>
            <a:ext cx="3581400"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762000" y="5405569"/>
            <a:ext cx="7089057" cy="733074"/>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sng"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DEADLY</a:t>
            </a:r>
            <a:r>
              <a:rPr kumimoji="0" lang="en-US" altLang="en-US" sz="32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 CARBON MONOXIDE GAS!</a:t>
            </a:r>
            <a:br>
              <a:rPr kumimoji="0" lang="en-US" altLang="en-US" sz="4400" b="1" i="0" u="none" strike="noStrike" kern="1200" cap="all" spc="0" normalizeH="0" baseline="0" noProof="0">
                <a:ln w="3175" cmpd="sng">
                  <a:noFill/>
                </a:ln>
                <a:solidFill>
                  <a:prstClr val="white"/>
                </a:solidFill>
                <a:effectLst/>
                <a:uLnTx/>
                <a:uFillTx/>
                <a:latin typeface="Century Gothic" panose="020B0502020202020204"/>
                <a:ea typeface="+mj-ea"/>
                <a:cs typeface="+mj-cs"/>
              </a:rPr>
            </a:br>
            <a:endParaRPr kumimoji="0" 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21544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237593" y="117415"/>
            <a:ext cx="7070665" cy="21735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all" spc="0" normalizeH="0" baseline="0" noProof="0">
                <a:ln w="3175" cmpd="sng">
                  <a:noFill/>
                </a:ln>
                <a:solidFill>
                  <a:prstClr val="white"/>
                </a:solidFill>
                <a:effectLst>
                  <a:outerShdw blurRad="38100" dist="38100" dir="2700000" algn="tl">
                    <a:srgbClr val="000000">
                      <a:alpha val="43137"/>
                    </a:srgbClr>
                  </a:outerShdw>
                </a:effectLst>
                <a:uLnTx/>
                <a:uFillTx/>
                <a:latin typeface="Century Gothic" panose="020B0502020202020204"/>
                <a:ea typeface="+mj-ea"/>
                <a:cs typeface="+mj-cs"/>
              </a:rPr>
              <a:t>When the power goes out, how do you see in your house at night?</a:t>
            </a:r>
          </a:p>
        </p:txBody>
      </p:sp>
    </p:spTree>
    <p:extLst>
      <p:ext uri="{BB962C8B-B14F-4D97-AF65-F5344CB8AC3E}">
        <p14:creationId xmlns:p14="http://schemas.microsoft.com/office/powerpoint/2010/main" val="10557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noGrp="1"/>
          </p:cNvSpPr>
          <p:nvPr>
            <p:ph type="title" idx="4294967295"/>
          </p:nvPr>
        </p:nvSpPr>
        <p:spPr>
          <a:xfrm>
            <a:off x="2305549" y="277948"/>
            <a:ext cx="6289175" cy="4703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NHERI Experimental Facility</a:t>
            </a:r>
          </a:p>
        </p:txBody>
      </p:sp>
      <p:pic>
        <p:nvPicPr>
          <p:cNvPr id="2050" name="Picture 2" descr="FIU NHERI Wall of Wind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896" y="36871"/>
            <a:ext cx="18748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NSF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58430" y="32426"/>
            <a:ext cx="1072589" cy="107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p:txBody>
          <a:bodyPr/>
          <a:lstStyle/>
          <a:p>
            <a:endParaRPr lang="en-US"/>
          </a:p>
        </p:txBody>
      </p:sp>
      <p:pic>
        <p:nvPicPr>
          <p:cNvPr id="9" name="Picture 2" descr="Image of large yellow speakers."/>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bwMode="auto">
          <a:xfrm>
            <a:off x="2458" y="1234893"/>
            <a:ext cx="9144000" cy="490356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94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7DBE93-D6BB-CE62-5D8C-82870FE6F1F4}"/>
              </a:ext>
            </a:extLst>
          </p:cNvPr>
          <p:cNvSpPr txBox="1">
            <a:spLocks noGrp="1"/>
          </p:cNvSpPr>
          <p:nvPr>
            <p:ph type="title" idx="4294967295"/>
          </p:nvPr>
        </p:nvSpPr>
        <p:spPr>
          <a:xfrm>
            <a:off x="2148593" y="-397133"/>
            <a:ext cx="465968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99"/>
                </a:solidFill>
                <a:effectLst/>
                <a:uLnTx/>
                <a:uFillTx/>
                <a:latin typeface="Arial"/>
                <a:ea typeface="+mj-ea"/>
                <a:cs typeface="Arial"/>
              </a:rPr>
              <a:t> NHERI Experimental Facility (2)</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0" name="Picture 2" descr="FIU NHERI Wall of Wind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896" y="36871"/>
            <a:ext cx="18748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7"/>
          <p:cNvSpPr txBox="1">
            <a:spLocks/>
          </p:cNvSpPr>
          <p:nvPr/>
        </p:nvSpPr>
        <p:spPr>
          <a:xfrm>
            <a:off x="2305549" y="277948"/>
            <a:ext cx="6289175" cy="4703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NHERI Experimental Facility</a:t>
            </a:r>
          </a:p>
        </p:txBody>
      </p:sp>
      <p:pic>
        <p:nvPicPr>
          <p:cNvPr id="2051" name="Picture 3" descr="NSF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7200" y="0"/>
            <a:ext cx="953421" cy="95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138CEA75-0427-4FBB-8CA7-0659F64EC871}"/>
              </a:ext>
            </a:extLst>
          </p:cNvPr>
          <p:cNvSpPr>
            <a:spLocks noGrp="1"/>
          </p:cNvSpPr>
          <p:nvPr>
            <p:ph idx="1"/>
          </p:nvPr>
        </p:nvSpPr>
        <p:spPr/>
        <p:txBody>
          <a:bodyPr/>
          <a:lstStyle/>
          <a:p>
            <a:endParaRPr lang="en-US"/>
          </a:p>
        </p:txBody>
      </p:sp>
      <p:pic>
        <p:nvPicPr>
          <p:cNvPr id="8" name="Picture 7" descr="wall of wind">
            <a:extLst>
              <a:ext uri="{FF2B5EF4-FFF2-40B4-BE49-F238E27FC236}">
                <a16:creationId xmlns:a16="http://schemas.microsoft.com/office/drawing/2014/main" id="{E49AF4AD-7ABC-4119-B783-B923E6241178}"/>
              </a:ext>
            </a:extLst>
          </p:cNvPr>
          <p:cNvPicPr>
            <a:picLocks noChangeAspect="1"/>
          </p:cNvPicPr>
          <p:nvPr/>
        </p:nvPicPr>
        <p:blipFill>
          <a:blip r:embed="rId5"/>
          <a:stretch>
            <a:fillRect/>
          </a:stretch>
        </p:blipFill>
        <p:spPr>
          <a:xfrm>
            <a:off x="0" y="994137"/>
            <a:ext cx="9144000" cy="5145024"/>
          </a:xfrm>
          <a:prstGeom prst="rect">
            <a:avLst/>
          </a:prstGeom>
        </p:spPr>
      </p:pic>
    </p:spTree>
    <p:extLst>
      <p:ext uri="{BB962C8B-B14F-4D97-AF65-F5344CB8AC3E}">
        <p14:creationId xmlns:p14="http://schemas.microsoft.com/office/powerpoint/2010/main" val="94602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noGrp="1"/>
          </p:cNvSpPr>
          <p:nvPr>
            <p:ph type="title" idx="4294967295"/>
          </p:nvPr>
        </p:nvSpPr>
        <p:spPr>
          <a:xfrm>
            <a:off x="2667000" y="244763"/>
            <a:ext cx="4708307" cy="4703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a:t>
            </a:r>
            <a:r>
              <a:rPr kumimoji="0" lang="en-US" sz="3400" b="1" i="0" u="none" strike="noStrike" kern="1200" cap="none" spc="0" normalizeH="0" baseline="0" noProof="0">
                <a:ln>
                  <a:noFill/>
                </a:ln>
                <a:solidFill>
                  <a:srgbClr val="000099"/>
                </a:solidFill>
                <a:effectLst/>
                <a:uLnTx/>
                <a:uFillTx/>
                <a:latin typeface="Arial"/>
                <a:ea typeface="+mj-ea"/>
                <a:cs typeface="Arial"/>
              </a:rPr>
              <a:t>Media Demonstration</a:t>
            </a:r>
          </a:p>
        </p:txBody>
      </p:sp>
      <p:pic>
        <p:nvPicPr>
          <p:cNvPr id="2050" name="Picture 2" descr="Image of FIU NHERI Wall of Wind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896" y="36871"/>
            <a:ext cx="18748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NSF glob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7200" y="0"/>
            <a:ext cx="953421" cy="95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a:extLst>
              <a:ext uri="{FF2B5EF4-FFF2-40B4-BE49-F238E27FC236}">
                <a16:creationId xmlns:a16="http://schemas.microsoft.com/office/drawing/2014/main" id="{1FACAB22-71AD-4DB0-9576-F9044FE81226}"/>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550113" y="1600200"/>
            <a:ext cx="8043773" cy="4525963"/>
          </a:xfrm>
          <a:prstGeom prst="rect">
            <a:avLst/>
          </a:prstGeom>
        </p:spPr>
      </p:pic>
    </p:spTree>
    <p:extLst>
      <p:ext uri="{BB962C8B-B14F-4D97-AF65-F5344CB8AC3E}">
        <p14:creationId xmlns:p14="http://schemas.microsoft.com/office/powerpoint/2010/main" val="301840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noGrp="1"/>
          </p:cNvSpPr>
          <p:nvPr>
            <p:ph type="title" idx="4294967295"/>
          </p:nvPr>
        </p:nvSpPr>
        <p:spPr>
          <a:xfrm>
            <a:off x="351692" y="6927"/>
            <a:ext cx="8440616" cy="12972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99"/>
                </a:solidFill>
                <a:effectLst/>
                <a:uLnTx/>
                <a:uFillTx/>
                <a:latin typeface="Arial"/>
                <a:ea typeface="+mj-ea"/>
                <a:cs typeface="Arial"/>
              </a:rPr>
              <a:t>NSF-NHERI Wall of Wind Exhibit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99"/>
                </a:solidFill>
                <a:effectLst/>
                <a:uLnTx/>
                <a:uFillTx/>
                <a:latin typeface="Arial"/>
                <a:ea typeface="+mj-ea"/>
                <a:cs typeface="Arial"/>
              </a:rPr>
              <a:t>Museum of Discovery &amp; Science (MODS)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99"/>
                </a:solidFill>
                <a:effectLst/>
                <a:uLnTx/>
                <a:uFillTx/>
                <a:latin typeface="Arial"/>
                <a:ea typeface="+mj-ea"/>
                <a:cs typeface="Arial"/>
              </a:rPr>
              <a:t>Fort Lauderdale, FL</a:t>
            </a:r>
          </a:p>
        </p:txBody>
      </p:sp>
      <p:pic>
        <p:nvPicPr>
          <p:cNvPr id="4" name="Content Placeholder 3" descr="Image of a display of the Wall of Wind at FIU."/>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5778" y="1304163"/>
            <a:ext cx="8572444" cy="4822000"/>
          </a:xfrm>
        </p:spPr>
      </p:pic>
    </p:spTree>
    <p:extLst>
      <p:ext uri="{BB962C8B-B14F-4D97-AF65-F5344CB8AC3E}">
        <p14:creationId xmlns:p14="http://schemas.microsoft.com/office/powerpoint/2010/main" val="191677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14041" y="253398"/>
            <a:ext cx="9077850" cy="475316"/>
          </a:xfrm>
        </p:spPr>
        <p:txBody>
          <a:bodyPr>
            <a:noAutofit/>
          </a:bodyPr>
          <a:lstStyle/>
          <a:p>
            <a:r>
              <a:rPr lang="en-US" sz="3600">
                <a:solidFill>
                  <a:schemeClr val="bg1"/>
                </a:solidFill>
                <a:effectLst>
                  <a:outerShdw blurRad="38100" dist="38100" dir="2700000" algn="tl">
                    <a:srgbClr val="000000">
                      <a:alpha val="43137"/>
                    </a:srgbClr>
                  </a:outerShdw>
                </a:effectLst>
              </a:rPr>
              <a:t>Positive and Negative Forces </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 name="Picture 1" descr="Chart of Wind and its positive and negative forces with arrows indicating suction direc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 y="1066800"/>
            <a:ext cx="9143996" cy="5062486"/>
          </a:xfrm>
          <a:prstGeom prst="rect">
            <a:avLst/>
          </a:prstGeom>
        </p:spPr>
      </p:pic>
    </p:spTree>
    <p:extLst>
      <p:ext uri="{BB962C8B-B14F-4D97-AF65-F5344CB8AC3E}">
        <p14:creationId xmlns:p14="http://schemas.microsoft.com/office/powerpoint/2010/main" val="278159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5C12B-7A68-31F9-6FDA-75B570F6FAAE}"/>
              </a:ext>
            </a:extLst>
          </p:cNvPr>
          <p:cNvSpPr txBox="1">
            <a:spLocks noGrp="1"/>
          </p:cNvSpPr>
          <p:nvPr>
            <p:ph type="title" idx="4294967295"/>
          </p:nvPr>
        </p:nvSpPr>
        <p:spPr>
          <a:xfrm>
            <a:off x="2057400" y="-794266"/>
            <a:ext cx="591378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n-lt"/>
                <a:ea typeface="+mn-ea"/>
                <a:cs typeface="+mn-cs"/>
              </a:rPr>
              <a:t>Which roof shape is best in a hurricane? (2)</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 name="Title 1"/>
          <p:cNvSpPr>
            <a:spLocks/>
          </p:cNvSpPr>
          <p:nvPr/>
        </p:nvSpPr>
        <p:spPr>
          <a:xfrm>
            <a:off x="121924" y="134288"/>
            <a:ext cx="9077850" cy="4753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a:ea typeface="+mj-ea"/>
                <a:cs typeface="Arial"/>
              </a:rPr>
              <a:t>Which roof shape is best in a hurricane? </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819" y="769092"/>
            <a:ext cx="6798361" cy="5395754"/>
          </a:xfrm>
          <a:prstGeom prst="rect">
            <a:avLst/>
          </a:prstGeom>
        </p:spPr>
      </p:pic>
    </p:spTree>
    <p:extLst>
      <p:ext uri="{BB962C8B-B14F-4D97-AF65-F5344CB8AC3E}">
        <p14:creationId xmlns:p14="http://schemas.microsoft.com/office/powerpoint/2010/main" val="381920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21924" y="146320"/>
            <a:ext cx="9077850" cy="475316"/>
          </a:xfrm>
        </p:spPr>
        <p:txBody>
          <a:bodyPr>
            <a:noAutofit/>
          </a:bodyPr>
          <a:lstStyle/>
          <a:p>
            <a:r>
              <a:rPr lang="en-US" sz="3600">
                <a:solidFill>
                  <a:schemeClr val="bg1"/>
                </a:solidFill>
                <a:effectLst>
                  <a:outerShdw blurRad="38100" dist="38100" dir="2700000" algn="tl">
                    <a:srgbClr val="000000">
                      <a:alpha val="43137"/>
                    </a:srgbClr>
                  </a:outerShdw>
                </a:effectLst>
              </a:rPr>
              <a:t>Which roof shape is best in a hurricane? </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1" name="Picture 10" descr="Image of 3 roof types: gable, hip, and fla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819" y="769092"/>
            <a:ext cx="6798361" cy="5395754"/>
          </a:xfrm>
          <a:prstGeom prst="rect">
            <a:avLst/>
          </a:prstGeom>
        </p:spPr>
      </p:pic>
      <p:sp>
        <p:nvSpPr>
          <p:cNvPr id="2" name="Oval 1">
            <a:extLst>
              <a:ext uri="{C183D7F6-B498-43B3-948B-1728B52AA6E4}">
                <adec:decorative xmlns:adec="http://schemas.microsoft.com/office/drawing/2017/decorative" val="1"/>
              </a:ext>
            </a:extLst>
          </p:cNvPr>
          <p:cNvSpPr/>
          <p:nvPr/>
        </p:nvSpPr>
        <p:spPr>
          <a:xfrm>
            <a:off x="4724400" y="1676400"/>
            <a:ext cx="2971800" cy="26670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4920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noGrp="1"/>
          </p:cNvSpPr>
          <p:nvPr>
            <p:ph type="title" idx="4294967295"/>
          </p:nvPr>
        </p:nvSpPr>
        <p:spPr>
          <a:xfrm>
            <a:off x="1646281" y="-103217"/>
            <a:ext cx="6960371" cy="11663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99"/>
                </a:solidFill>
                <a:effectLst/>
                <a:uLnTx/>
                <a:uFillTx/>
                <a:latin typeface="Arial"/>
                <a:ea typeface="+mj-ea"/>
                <a:cs typeface="Arial"/>
              </a:rPr>
              <a:t> </a:t>
            </a:r>
            <a:r>
              <a:rPr kumimoji="0" lang="en-US" sz="3600" b="1" i="0" u="none" strike="noStrike" kern="1200" cap="none" spc="0" normalizeH="0" baseline="0" noProof="0">
                <a:ln>
                  <a:noFill/>
                </a:ln>
                <a:solidFill>
                  <a:srgbClr val="000099"/>
                </a:solidFill>
                <a:effectLst/>
                <a:uLnTx/>
                <a:uFillTx/>
                <a:latin typeface="Arial"/>
                <a:ea typeface="+mj-ea"/>
                <a:cs typeface="Arial"/>
              </a:rPr>
              <a:t>Future Research Facility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0099"/>
                </a:solidFill>
                <a:effectLst/>
                <a:uLnTx/>
                <a:uFillTx/>
                <a:latin typeface="Arial"/>
                <a:ea typeface="+mj-ea"/>
                <a:cs typeface="Arial"/>
              </a:rPr>
              <a:t>200 mph and Wave Tank</a:t>
            </a:r>
          </a:p>
        </p:txBody>
      </p:sp>
      <p:pic>
        <p:nvPicPr>
          <p:cNvPr id="2050" name="Picture 2" descr="FIU NHERI Wall of Wind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896" y="36871"/>
            <a:ext cx="18748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NSF glob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0"/>
            <a:ext cx="953421" cy="95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7">
            <a:extLst>
              <a:ext uri="{FF2B5EF4-FFF2-40B4-BE49-F238E27FC236}">
                <a16:creationId xmlns:a16="http://schemas.microsoft.com/office/drawing/2014/main" id="{7DCAD458-4698-0328-65D1-ADF8598C572E}"/>
              </a:ext>
            </a:extLst>
          </p:cNvPr>
          <p:cNvSpPr txBox="1">
            <a:spLocks/>
          </p:cNvSpPr>
          <p:nvPr/>
        </p:nvSpPr>
        <p:spPr>
          <a:xfrm>
            <a:off x="5535017" y="4824354"/>
            <a:ext cx="3710583" cy="11663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j-ea"/>
                <a:cs typeface="Arial"/>
              </a:rPr>
              <a:t> Artist Abstract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j-ea"/>
                <a:cs typeface="Arial"/>
              </a:rPr>
              <a:t>Concept Image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j-ea"/>
                <a:cs typeface="Arial"/>
              </a:rPr>
              <a:t>NOT FOR PUBLIC</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j-ea"/>
              <a:cs typeface="Arial"/>
            </a:endParaRPr>
          </a:p>
        </p:txBody>
      </p:sp>
      <p:pic>
        <p:nvPicPr>
          <p:cNvPr id="3" name="Picture 2" descr="Images demonstrating the conceptual design of NICHE facility including isometric, plain, and elevation views.">
            <a:extLst>
              <a:ext uri="{FF2B5EF4-FFF2-40B4-BE49-F238E27FC236}">
                <a16:creationId xmlns:a16="http://schemas.microsoft.com/office/drawing/2014/main" id="{27B5071B-5B42-4D26-70CC-87127766E870}"/>
              </a:ext>
            </a:extLst>
          </p:cNvPr>
          <p:cNvPicPr>
            <a:picLocks noChangeAspect="1"/>
          </p:cNvPicPr>
          <p:nvPr/>
        </p:nvPicPr>
        <p:blipFill>
          <a:blip r:embed="rId4"/>
          <a:stretch>
            <a:fillRect/>
          </a:stretch>
        </p:blipFill>
        <p:spPr>
          <a:xfrm>
            <a:off x="190500" y="1099960"/>
            <a:ext cx="8763000" cy="5006285"/>
          </a:xfrm>
          <a:prstGeom prst="rect">
            <a:avLst/>
          </a:prstGeom>
        </p:spPr>
      </p:pic>
    </p:spTree>
    <p:extLst>
      <p:ext uri="{BB962C8B-B14F-4D97-AF65-F5344CB8AC3E}">
        <p14:creationId xmlns:p14="http://schemas.microsoft.com/office/powerpoint/2010/main" val="353164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7200" y="57883"/>
            <a:ext cx="8229600" cy="820622"/>
          </a:xfrm>
        </p:spPr>
        <p:txBody>
          <a:bodyPr>
            <a:normAutofit/>
          </a:bodyPr>
          <a:lstStyle/>
          <a:p>
            <a:r>
              <a:rPr lang="en-US" sz="3600">
                <a:solidFill>
                  <a:srgbClr val="000099"/>
                </a:solidFill>
              </a:rPr>
              <a:t>Florida International University</a:t>
            </a:r>
          </a:p>
        </p:txBody>
      </p:sp>
      <p:sp>
        <p:nvSpPr>
          <p:cNvPr id="15" name="Title 1"/>
          <p:cNvSpPr txBox="1">
            <a:spLocks/>
          </p:cNvSpPr>
          <p:nvPr/>
        </p:nvSpPr>
        <p:spPr>
          <a:xfrm>
            <a:off x="0" y="929526"/>
            <a:ext cx="9143995" cy="49193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algn="l"/>
            <a:endParaRPr lang="en-US" sz="1600">
              <a:solidFill>
                <a:srgbClr val="000099"/>
              </a:solidFill>
            </a:endParaRPr>
          </a:p>
          <a:p>
            <a:pPr marL="285750" indent="-285750" algn="l">
              <a:buFont typeface="Arial" panose="020B0604020202020204" pitchFamily="34" charset="0"/>
              <a:buChar char="•"/>
            </a:pPr>
            <a:r>
              <a:rPr lang="en-US" sz="2000">
                <a:solidFill>
                  <a:srgbClr val="000099"/>
                </a:solidFill>
              </a:rPr>
              <a:t>Florida International University (FIU), located in Miami, Florida, is part of the 12-member State University System of Florida.</a:t>
            </a:r>
            <a:br>
              <a:rPr lang="en-US" sz="2000">
                <a:solidFill>
                  <a:srgbClr val="000099"/>
                </a:solidFill>
              </a:rPr>
            </a:br>
            <a:endParaRPr lang="en-US" sz="2000">
              <a:solidFill>
                <a:srgbClr val="000099"/>
              </a:solidFill>
            </a:endParaRPr>
          </a:p>
          <a:p>
            <a:pPr marL="285750" indent="-285750" algn="l">
              <a:buFont typeface="Arial" panose="020B0604020202020204" pitchFamily="34" charset="0"/>
              <a:buChar char="•"/>
            </a:pPr>
            <a:r>
              <a:rPr lang="en-US" sz="2000">
                <a:solidFill>
                  <a:srgbClr val="000099"/>
                </a:solidFill>
              </a:rPr>
              <a:t>FIU is a majority-minority institution with a very diverse (predominantly Hispanic) student body.</a:t>
            </a:r>
            <a:br>
              <a:rPr lang="en-US" sz="2000">
                <a:solidFill>
                  <a:srgbClr val="000099"/>
                </a:solidFill>
              </a:rPr>
            </a:br>
            <a:endParaRPr lang="en-US" sz="2000">
              <a:solidFill>
                <a:srgbClr val="000099"/>
              </a:solidFill>
            </a:endParaRPr>
          </a:p>
          <a:p>
            <a:pPr marL="285750" indent="-285750" algn="l">
              <a:buFont typeface="Arial" panose="020B0604020202020204" pitchFamily="34" charset="0"/>
              <a:buChar char="•"/>
            </a:pPr>
            <a:r>
              <a:rPr lang="en-US" sz="2000">
                <a:solidFill>
                  <a:srgbClr val="000099"/>
                </a:solidFill>
              </a:rPr>
              <a:t>FIU is recognized as an “R1: Doctoral Universities - Highest Research Activity” classification by the Carnegie Institute and as a Carnegie Community Engaged university.</a:t>
            </a:r>
          </a:p>
          <a:p>
            <a:pPr marL="285750" indent="-285750" algn="l">
              <a:buFont typeface="Arial" panose="020B0604020202020204" pitchFamily="34" charset="0"/>
              <a:buChar char="•"/>
            </a:pPr>
            <a:endParaRPr lang="en-US" sz="2000">
              <a:solidFill>
                <a:srgbClr val="000099"/>
              </a:solidFill>
            </a:endParaRPr>
          </a:p>
          <a:p>
            <a:pPr marL="285750" indent="-285750" algn="l">
              <a:buFont typeface="Arial" panose="020B0604020202020204" pitchFamily="34" charset="0"/>
              <a:buChar char="•"/>
            </a:pPr>
            <a:r>
              <a:rPr lang="en-US" sz="2000">
                <a:solidFill>
                  <a:srgbClr val="000099"/>
                </a:solidFill>
              </a:rPr>
              <a:t>FIU ranks as the 8th largest public university by enrollment in the nation, with over 55,000 students. </a:t>
            </a:r>
          </a:p>
          <a:p>
            <a:pPr marL="285750" indent="-285750" algn="l">
              <a:buFont typeface="Arial" panose="020B0604020202020204" pitchFamily="34" charset="0"/>
              <a:buChar char="•"/>
            </a:pPr>
            <a:endParaRPr lang="en-US" sz="2000">
              <a:solidFill>
                <a:srgbClr val="000099"/>
              </a:solidFill>
            </a:endParaRPr>
          </a:p>
          <a:p>
            <a:pPr marL="285750" indent="-285750" algn="l">
              <a:buFont typeface="Arial" panose="020B0604020202020204" pitchFamily="34" charset="0"/>
              <a:buChar char="•"/>
            </a:pPr>
            <a:r>
              <a:rPr lang="en-US" sz="2000">
                <a:solidFill>
                  <a:srgbClr val="000099"/>
                </a:solidFill>
              </a:rPr>
              <a:t>Ranked No. 29 university in the nation and the fourth-ranked public university, according to the America’s Best Colleges 2024 rankings.</a:t>
            </a:r>
          </a:p>
          <a:p>
            <a:pPr algn="l"/>
            <a:endParaRPr lang="en-US" sz="800">
              <a:solidFill>
                <a:srgbClr val="000099"/>
              </a:solidFill>
            </a:endParaRPr>
          </a:p>
        </p:txBody>
      </p:sp>
      <p:grpSp>
        <p:nvGrpSpPr>
          <p:cNvPr id="2" name="Group 3" descr="Screenshot o Florida International University enrollment information."/>
          <p:cNvGrpSpPr/>
          <p:nvPr/>
        </p:nvGrpSpPr>
        <p:grpSpPr>
          <a:xfrm>
            <a:off x="-76200" y="6154093"/>
            <a:ext cx="9296400" cy="711259"/>
            <a:chOff x="-76200" y="6324556"/>
            <a:chExt cx="9296400" cy="533444"/>
          </a:xfrm>
        </p:grpSpPr>
        <p:sp>
          <p:nvSpPr>
            <p:cNvPr id="5" name="Rectangle 4"/>
            <p:cNvSpPr/>
            <p:nvPr/>
          </p:nvSpPr>
          <p:spPr>
            <a:xfrm>
              <a:off x="0" y="6324556"/>
              <a:ext cx="9144000" cy="533444"/>
            </a:xfrm>
            <a:prstGeom prst="rect">
              <a:avLst/>
            </a:prstGeom>
            <a:solidFill>
              <a:srgbClr val="003062"/>
            </a:solidFill>
            <a:ln>
              <a:solidFill>
                <a:srgbClr val="003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198" y="6452435"/>
              <a:ext cx="2133600" cy="2857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76200" y="6324556"/>
              <a:ext cx="9296400" cy="0"/>
            </a:xfrm>
            <a:prstGeom prst="line">
              <a:avLst/>
            </a:prstGeom>
            <a:ln w="38100">
              <a:solidFill>
                <a:srgbClr val="C59F0C"/>
              </a:solidFill>
            </a:ln>
          </p:spPr>
          <p:style>
            <a:lnRef idx="1">
              <a:schemeClr val="accent1"/>
            </a:lnRef>
            <a:fillRef idx="0">
              <a:schemeClr val="accent1"/>
            </a:fillRef>
            <a:effectRef idx="0">
              <a:schemeClr val="accent1"/>
            </a:effectRef>
            <a:fontRef idx="minor">
              <a:schemeClr val="tx1"/>
            </a:fontRef>
          </p:style>
        </p:cxnSp>
      </p:gr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44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p:cNvSpPr txBox="1">
            <a:spLocks noGrp="1"/>
          </p:cNvSpPr>
          <p:nvPr>
            <p:ph type="title" idx="4294967295"/>
          </p:nvPr>
        </p:nvSpPr>
        <p:spPr>
          <a:xfrm>
            <a:off x="1" y="146304"/>
            <a:ext cx="9144000"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Arial"/>
                <a:ea typeface="+mj-ea"/>
                <a:cs typeface="Arial"/>
              </a:rPr>
              <a:t>On the FIU Campus: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Arial"/>
                <a:ea typeface="+mj-ea"/>
                <a:cs typeface="Arial"/>
              </a:rPr>
              <a:t>NOAA National Hurricane Center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Arial"/>
                <a:ea typeface="+mj-ea"/>
                <a:cs typeface="Arial"/>
              </a:rPr>
              <a:t>Miami National Weather Service</a:t>
            </a:r>
          </a:p>
        </p:txBody>
      </p:sp>
      <p:pic>
        <p:nvPicPr>
          <p:cNvPr id="4" name="Content Placeholder 3" descr="Image of a building with a car parked in front."/>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38200" y="1447800"/>
            <a:ext cx="7570797" cy="4676631"/>
          </a:xfrm>
        </p:spPr>
      </p:pic>
      <p:pic>
        <p:nvPicPr>
          <p:cNvPr id="3" name="Picture 2" descr="Logo for the National Hurricane Cente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137" y="210081"/>
            <a:ext cx="1548050" cy="884797"/>
          </a:xfrm>
          <a:prstGeom prst="rect">
            <a:avLst/>
          </a:prstGeom>
        </p:spPr>
      </p:pic>
      <p:pic>
        <p:nvPicPr>
          <p:cNvPr id="2" name="Picture 1" descr="Image of a building with a car in front."/>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8590" y="210081"/>
            <a:ext cx="1163347" cy="1124943"/>
          </a:xfrm>
          <a:prstGeom prst="rect">
            <a:avLst/>
          </a:prstGeom>
        </p:spPr>
      </p:pic>
    </p:spTree>
    <p:extLst>
      <p:ext uri="{BB962C8B-B14F-4D97-AF65-F5344CB8AC3E}">
        <p14:creationId xmlns:p14="http://schemas.microsoft.com/office/powerpoint/2010/main" val="90644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p:cNvSpPr txBox="1">
            <a:spLocks noGrp="1"/>
          </p:cNvSpPr>
          <p:nvPr>
            <p:ph type="title" idx="4294967295"/>
          </p:nvPr>
        </p:nvSpPr>
        <p:spPr>
          <a:xfrm>
            <a:off x="1" y="146304"/>
            <a:ext cx="9144000"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Arial"/>
                <a:ea typeface="+mj-ea"/>
                <a:cs typeface="Arial"/>
              </a:rPr>
              <a:t>    What building material was used?</a:t>
            </a:r>
          </a:p>
        </p:txBody>
      </p:sp>
      <p:pic>
        <p:nvPicPr>
          <p:cNvPr id="3" name="Picture 2" descr="National Hurricane Center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016" y="304800"/>
            <a:ext cx="982368" cy="561478"/>
          </a:xfrm>
          <a:prstGeom prst="rect">
            <a:avLst/>
          </a:prstGeom>
        </p:spPr>
      </p:pic>
      <p:pic>
        <p:nvPicPr>
          <p:cNvPr id="2" name="Picture 1" descr="Logo for the National Weather Servic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29600" y="304800"/>
            <a:ext cx="777210" cy="751553"/>
          </a:xfrm>
          <a:prstGeom prst="rect">
            <a:avLst/>
          </a:prstGeom>
        </p:spPr>
      </p:pic>
      <p:pic>
        <p:nvPicPr>
          <p:cNvPr id="4" name="Content Placeholder 3">
            <a:extLst>
              <a:ext uri="{C183D7F6-B498-43B3-948B-1728B52AA6E4}">
                <adec:decorative xmlns:adec="http://schemas.microsoft.com/office/drawing/2017/decorative" val="1"/>
              </a:ext>
            </a:extLst>
          </p:cNvPr>
          <p:cNvPicPr>
            <a:picLocks noGrp="1" noChangeAspect="1"/>
          </p:cNvPicPr>
          <p:nvPr>
            <p:ph idx="4294967295"/>
          </p:nvPr>
        </p:nvPicPr>
        <p:blipFill>
          <a:blip r:embed="rId5" cstate="email">
            <a:extLst>
              <a:ext uri="{28A0092B-C50C-407E-A947-70E740481C1C}">
                <a14:useLocalDpi xmlns:a14="http://schemas.microsoft.com/office/drawing/2010/main"/>
              </a:ext>
            </a:extLst>
          </a:blip>
          <a:stretch>
            <a:fillRect/>
          </a:stretch>
        </p:blipFill>
        <p:spPr>
          <a:xfrm>
            <a:off x="838200" y="1447800"/>
            <a:ext cx="7570797" cy="4676631"/>
          </a:xfrm>
        </p:spPr>
      </p:pic>
    </p:spTree>
    <p:extLst>
      <p:ext uri="{BB962C8B-B14F-4D97-AF65-F5344CB8AC3E}">
        <p14:creationId xmlns:p14="http://schemas.microsoft.com/office/powerpoint/2010/main" val="42513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0"/>
          <p:cNvSpPr txBox="1">
            <a:spLocks noGrp="1"/>
          </p:cNvSpPr>
          <p:nvPr>
            <p:ph type="title"/>
          </p:nvPr>
        </p:nvSpPr>
        <p:spPr>
          <a:xfrm>
            <a:off x="457200" y="2133600"/>
            <a:ext cx="8811312" cy="690564"/>
          </a:xfrm>
          <a:prstGeom prst="rect">
            <a:avLst/>
          </a:prstGeom>
          <a:noFill/>
          <a:ln>
            <a:noFill/>
          </a:ln>
        </p:spPr>
        <p:txBody>
          <a:bodyPr spcFirstLastPara="1" wrap="square" lIns="0" tIns="13325" rIns="0" bIns="0" anchor="t" anchorCtr="0">
            <a:spAutoFit/>
          </a:bodyPr>
          <a:lstStyle/>
          <a:p>
            <a:pPr marL="2480945" marR="5080" indent="-2080895"/>
            <a:r>
              <a:rPr lang="en"/>
              <a:t>WHAT IS WIND MITIGATION?</a:t>
            </a:r>
            <a:endParaRPr/>
          </a:p>
        </p:txBody>
      </p:sp>
    </p:spTree>
    <p:extLst>
      <p:ext uri="{BB962C8B-B14F-4D97-AF65-F5344CB8AC3E}">
        <p14:creationId xmlns:p14="http://schemas.microsoft.com/office/powerpoint/2010/main" val="1777075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585735" y="838200"/>
            <a:ext cx="2558265" cy="3276600"/>
          </a:xfrm>
        </p:spPr>
        <p:txBody>
          <a:bodyPr>
            <a:noAutofit/>
          </a:bodyPr>
          <a:lstStyle/>
          <a:p>
            <a:r>
              <a:rPr lang="en-US" sz="2800">
                <a:solidFill>
                  <a:schemeClr val="bg1"/>
                </a:solidFill>
                <a:effectLst>
                  <a:outerShdw blurRad="38100" dist="38100" dir="2700000" algn="tl">
                    <a:srgbClr val="000000">
                      <a:alpha val="43137"/>
                    </a:srgbClr>
                  </a:outerShdw>
                </a:effectLst>
              </a:rPr>
              <a:t>Every one dollar spent on mitigation, saves at least six dollars in damage and clean-up.</a:t>
            </a:r>
          </a:p>
        </p:txBody>
      </p:sp>
      <p:pic>
        <p:nvPicPr>
          <p:cNvPr id="8" name="Picture 4" descr="Image of Hurricane Ike damage with one house along a beach and complete destruction around 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829" y="-42056"/>
            <a:ext cx="6578029" cy="619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973" y="5508307"/>
            <a:ext cx="3460756" cy="646331"/>
          </a:xfrm>
          <a:prstGeom prst="rect">
            <a:avLst/>
          </a:prstGeom>
          <a:solidFill>
            <a:schemeClr val="tx1">
              <a:lumMod val="50000"/>
              <a:lumOff val="50000"/>
              <a:alpha val="72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a:ea typeface="+mn-ea"/>
                <a:cs typeface="+mn-cs"/>
              </a:rPr>
              <a:t>2008 Hurricane Ike Damage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a:ea typeface="+mn-ea"/>
                <a:cs typeface="+mn-cs"/>
              </a:rPr>
              <a:t>Gilchrist</a:t>
            </a:r>
            <a:r>
              <a:rPr kumimoji="0" lang="en-US" sz="18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a:ea typeface="+mn-ea"/>
                <a:cs typeface="+mn-cs"/>
              </a:rPr>
              <a:t>, </a:t>
            </a:r>
            <a:r>
              <a:rPr kumimoji="0" lang="en-US"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a:ea typeface="+mn-ea"/>
                <a:cs typeface="+mn-cs"/>
              </a:rPr>
              <a:t>Texas, Houston Chronicle</a:t>
            </a:r>
          </a:p>
        </p:txBody>
      </p:sp>
      <p:sp>
        <p:nvSpPr>
          <p:cNvPr id="5" name="Content Placeholder 1"/>
          <p:cNvSpPr txBox="1">
            <a:spLocks/>
          </p:cNvSpPr>
          <p:nvPr/>
        </p:nvSpPr>
        <p:spPr bwMode="auto">
          <a:xfrm>
            <a:off x="-36786" y="-52566"/>
            <a:ext cx="3657601" cy="1524000"/>
          </a:xfrm>
          <a:prstGeom prst="rect">
            <a:avLst/>
          </a:prstGeom>
          <a:solidFill>
            <a:schemeClr val="tx1">
              <a:lumMod val="50000"/>
              <a:lumOff val="50000"/>
              <a:alpha val="60000"/>
            </a:schemeClr>
          </a:solidFill>
          <a:ln>
            <a:noFill/>
          </a:ln>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4800" b="1" i="0" u="none" strike="noStrike" kern="0" cap="none" spc="0" normalizeH="0" baseline="0" noProof="0">
                <a:ln>
                  <a:noFill/>
                </a:ln>
                <a:solidFill>
                  <a:srgbClr val="FFFFFF"/>
                </a:solidFill>
                <a:effectLst/>
                <a:uLnTx/>
                <a:uFillTx/>
                <a:latin typeface="Arial"/>
                <a:ea typeface="+mn-ea"/>
                <a:cs typeface="+mn-cs"/>
              </a:rPr>
              <a:t>    </a:t>
            </a:r>
            <a:r>
              <a:rPr kumimoji="0" lang="en-US" altLang="en-US" sz="4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W</a:t>
            </a:r>
            <a:r>
              <a:rPr kumimoji="0" lang="en-US" altLang="en-US" sz="4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ind Mitigation</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      2005 - Rita</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      2008 - Ike</a:t>
            </a:r>
          </a:p>
        </p:txBody>
      </p:sp>
    </p:spTree>
    <p:extLst>
      <p:ext uri="{BB962C8B-B14F-4D97-AF65-F5344CB8AC3E}">
        <p14:creationId xmlns:p14="http://schemas.microsoft.com/office/powerpoint/2010/main" val="54187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274479"/>
            <a:ext cx="8915400" cy="1401921"/>
          </a:xfrm>
        </p:spPr>
        <p:txBody>
          <a:bodyPr>
            <a:normAutofit/>
          </a:bodyPr>
          <a:lstStyle/>
          <a:p>
            <a:pPr eaLnBrk="1" hangingPunct="1"/>
            <a:r>
              <a:rPr lang="en-US" altLang="en-US" sz="3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White House and FEMA</a:t>
            </a:r>
            <a:br>
              <a:rPr lang="en-US" altLang="en-US" sz="3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National Building Code Initiative</a:t>
            </a:r>
          </a:p>
        </p:txBody>
      </p:sp>
      <p:sp>
        <p:nvSpPr>
          <p:cNvPr id="92163" name="Rectangle 3"/>
          <p:cNvSpPr>
            <a:spLocks noGrp="1" noChangeArrowheads="1"/>
          </p:cNvSpPr>
          <p:nvPr>
            <p:ph type="body" idx="1"/>
          </p:nvPr>
        </p:nvSpPr>
        <p:spPr>
          <a:xfrm>
            <a:off x="457200" y="1600200"/>
            <a:ext cx="8382000" cy="45720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4" name="Picture 3" descr="A group of people standing in front of large yellow fans.">
            <a:extLst>
              <a:ext uri="{FF2B5EF4-FFF2-40B4-BE49-F238E27FC236}">
                <a16:creationId xmlns:a16="http://schemas.microsoft.com/office/drawing/2014/main" id="{324FCB12-FFFF-F1A1-C1E5-704E2CA695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05000"/>
            <a:ext cx="9144000" cy="4000500"/>
          </a:xfrm>
          <a:prstGeom prst="rect">
            <a:avLst/>
          </a:prstGeom>
        </p:spPr>
      </p:pic>
    </p:spTree>
    <p:extLst>
      <p:ext uri="{BB962C8B-B14F-4D97-AF65-F5344CB8AC3E}">
        <p14:creationId xmlns:p14="http://schemas.microsoft.com/office/powerpoint/2010/main" val="234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1660-03E3-0820-5EB0-C91391E18F49}"/>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a:t>Rating the 2021 States</a:t>
            </a:r>
          </a:p>
        </p:txBody>
      </p:sp>
      <p:sp>
        <p:nvSpPr>
          <p:cNvPr id="92163" name="Rectangle 3"/>
          <p:cNvSpPr>
            <a:spLocks noGrp="1" noChangeArrowheads="1"/>
          </p:cNvSpPr>
          <p:nvPr>
            <p:ph type="body" idx="1"/>
          </p:nvPr>
        </p:nvSpPr>
        <p:spPr>
          <a:xfrm>
            <a:off x="457200" y="1600200"/>
            <a:ext cx="8382000" cy="45720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1026" name="Picture 2" descr="Graphic of Rating the 2021 States with scores indicated by color.">
            <a:extLst>
              <a:ext uri="{FF2B5EF4-FFF2-40B4-BE49-F238E27FC236}">
                <a16:creationId xmlns:a16="http://schemas.microsoft.com/office/drawing/2014/main" id="{A2542A39-8959-964E-1DB3-9D8A7EF0DD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5177"/>
            <a:ext cx="8382000" cy="617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0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991360" y="91759"/>
            <a:ext cx="5059680" cy="792161"/>
          </a:xfrm>
        </p:spPr>
        <p:txBody>
          <a:bodyPr/>
          <a:lstStyle/>
          <a:p>
            <a:pPr eaLnBrk="1" hangingPunct="1"/>
            <a:r>
              <a:rPr lang="en-US" altLang="en-US" b="1">
                <a:solidFill>
                  <a:schemeClr val="bg1"/>
                </a:solidFill>
                <a:effectLst>
                  <a:outerShdw blurRad="38100" dist="38100" dir="2700000" algn="tl">
                    <a:srgbClr val="000000">
                      <a:alpha val="43137"/>
                    </a:srgbClr>
                  </a:outerShdw>
                </a:effectLst>
                <a:latin typeface="Eurostile Bold" pitchFamily="34" charset="0"/>
              </a:rPr>
              <a:t>Hurricane Straps</a:t>
            </a:r>
          </a:p>
        </p:txBody>
      </p:sp>
      <p:sp>
        <p:nvSpPr>
          <p:cNvPr id="92163" name="Rectangle 3"/>
          <p:cNvSpPr>
            <a:spLocks noGrp="1" noChangeArrowheads="1"/>
          </p:cNvSpPr>
          <p:nvPr>
            <p:ph type="body" idx="1"/>
          </p:nvPr>
        </p:nvSpPr>
        <p:spPr>
          <a:xfrm>
            <a:off x="457200" y="1295400"/>
            <a:ext cx="8382000" cy="4876800"/>
          </a:xfrm>
        </p:spPr>
        <p:txBody>
          <a:bodyPr/>
          <a:lstStyle/>
          <a:p>
            <a:pPr algn="ctr" eaLnBrk="1" hangingPunct="1">
              <a:buClr>
                <a:srgbClr val="FFFF00"/>
              </a:buClr>
              <a:buFont typeface="Monotype Sorts" pitchFamily="2" charset="2"/>
              <a:buNone/>
            </a:pPr>
            <a:r>
              <a:rPr lang="en-US" altLang="en-US" sz="4800">
                <a:solidFill>
                  <a:srgbClr val="FFFF00"/>
                </a:solidFill>
              </a:rPr>
              <a:t>		</a:t>
            </a:r>
            <a:r>
              <a:rPr lang="en-US" altLang="en-US" sz="3600">
                <a:solidFill>
                  <a:srgbClr val="FFFF00"/>
                </a:solidFill>
              </a:rPr>
              <a:t>		</a:t>
            </a:r>
          </a:p>
        </p:txBody>
      </p:sp>
      <p:pic>
        <p:nvPicPr>
          <p:cNvPr id="2" name="Picture 1" descr="Image of metal hurricane straps on a wooden roo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26160"/>
            <a:ext cx="9144000" cy="5146040"/>
          </a:xfrm>
          <a:prstGeom prst="rect">
            <a:avLst/>
          </a:prstGeom>
        </p:spPr>
      </p:pic>
    </p:spTree>
    <p:extLst>
      <p:ext uri="{BB962C8B-B14F-4D97-AF65-F5344CB8AC3E}">
        <p14:creationId xmlns:p14="http://schemas.microsoft.com/office/powerpoint/2010/main" val="196746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0052" y="134288"/>
            <a:ext cx="9077850" cy="475316"/>
          </a:xfrm>
        </p:spPr>
        <p:txBody>
          <a:bodyPr>
            <a:noAutofit/>
          </a:bodyPr>
          <a:lstStyle/>
          <a:p>
            <a:r>
              <a:rPr lang="en-US" sz="3600">
                <a:solidFill>
                  <a:schemeClr val="bg1"/>
                </a:solidFill>
                <a:effectLst>
                  <a:outerShdw blurRad="38100" dist="38100" dir="2700000" algn="tl">
                    <a:srgbClr val="000000">
                      <a:alpha val="43137"/>
                    </a:srgbClr>
                  </a:outerShdw>
                </a:effectLst>
              </a:rPr>
              <a:t>Garage Door Failure</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1" name="Picture 10" descr="Image of a home with the garage door bashed i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3185" y="751593"/>
            <a:ext cx="7477652" cy="5402499"/>
          </a:xfrm>
          <a:prstGeom prst="rect">
            <a:avLst/>
          </a:prstGeom>
        </p:spPr>
      </p:pic>
    </p:spTree>
    <p:extLst>
      <p:ext uri="{BB962C8B-B14F-4D97-AF65-F5344CB8AC3E}">
        <p14:creationId xmlns:p14="http://schemas.microsoft.com/office/powerpoint/2010/main" val="411106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0052" y="134288"/>
            <a:ext cx="9077850" cy="475316"/>
          </a:xfrm>
        </p:spPr>
        <p:txBody>
          <a:bodyPr>
            <a:noAutofit/>
          </a:bodyPr>
          <a:lstStyle/>
          <a:p>
            <a:r>
              <a:rPr lang="en-US" sz="3600">
                <a:solidFill>
                  <a:schemeClr val="bg1"/>
                </a:solidFill>
                <a:effectLst>
                  <a:outerShdw blurRad="38100" dist="38100" dir="2700000" algn="tl">
                    <a:srgbClr val="000000">
                      <a:alpha val="43137"/>
                    </a:srgbClr>
                  </a:outerShdw>
                </a:effectLst>
              </a:rPr>
              <a:t>Code-Approved Garage Door</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descr="Image of a garage door reinforced by metal beam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166" y="698171"/>
            <a:ext cx="7705089" cy="5455921"/>
          </a:xfrm>
          <a:prstGeom prst="rect">
            <a:avLst/>
          </a:prstGeom>
        </p:spPr>
      </p:pic>
    </p:spTree>
    <p:extLst>
      <p:ext uri="{BB962C8B-B14F-4D97-AF65-F5344CB8AC3E}">
        <p14:creationId xmlns:p14="http://schemas.microsoft.com/office/powerpoint/2010/main" val="125199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52400" y="304803"/>
            <a:ext cx="9077850" cy="475316"/>
          </a:xfrm>
        </p:spPr>
        <p:txBody>
          <a:bodyPr>
            <a:noAutofit/>
          </a:bodyPr>
          <a:lstStyle/>
          <a:p>
            <a:r>
              <a:rPr lang="en-US" sz="3600">
                <a:solidFill>
                  <a:schemeClr val="bg1"/>
                </a:solidFill>
                <a:effectLst>
                  <a:outerShdw blurRad="38100" dist="38100" dir="2700000" algn="tl">
                    <a:srgbClr val="000000">
                      <a:alpha val="43137"/>
                    </a:srgbClr>
                  </a:outerShdw>
                </a:effectLst>
              </a:rPr>
              <a:t>Hurricane Maria</a:t>
            </a:r>
          </a:p>
        </p:txBody>
      </p:sp>
      <p:grpSp>
        <p:nvGrpSpPr>
          <p:cNvPr id="4" name="Group 7">
            <a:extLst>
              <a:ext uri="{C183D7F6-B498-43B3-948B-1728B52AA6E4}">
                <adec:decorative xmlns:adec="http://schemas.microsoft.com/office/drawing/2017/decorative" val="1"/>
              </a:ext>
            </a:extLst>
          </p:cNvPr>
          <p:cNvGrpSpPr/>
          <p:nvPr/>
        </p:nvGrpSpPr>
        <p:grpSpPr>
          <a:xfrm>
            <a:off x="5" y="304804"/>
            <a:ext cx="236219" cy="609601"/>
            <a:chOff x="0" y="228599"/>
            <a:chExt cx="236219" cy="457201"/>
          </a:xfrm>
          <a:effectLst>
            <a:outerShdw blurRad="50800" dist="38100" dir="2700000" algn="tl" rotWithShape="0">
              <a:prstClr val="black">
                <a:alpha val="40000"/>
              </a:prstClr>
            </a:outerShdw>
          </a:effectLst>
        </p:grpSpPr>
        <p:sp>
          <p:nvSpPr>
            <p:cNvPr id="9" name="Rectangle 8"/>
            <p:cNvSpPr/>
            <p:nvPr/>
          </p:nvSpPr>
          <p:spPr>
            <a:xfrm>
              <a:off x="0" y="228600"/>
              <a:ext cx="121919" cy="457200"/>
            </a:xfrm>
            <a:prstGeom prst="rect">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rot="5400000">
              <a:off x="-49531" y="400049"/>
              <a:ext cx="457200" cy="114300"/>
            </a:xfrm>
            <a:prstGeom prst="triangle">
              <a:avLst>
                <a:gd name="adj" fmla="val 49653"/>
              </a:avLst>
            </a:prstGeom>
            <a:solidFill>
              <a:srgbClr val="003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descr="Image of a palm tree split by a wooden piece in a front yard of a hom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1116" y="809671"/>
            <a:ext cx="5183082" cy="5314870"/>
          </a:xfrm>
          <a:prstGeom prst="rect">
            <a:avLst/>
          </a:prstGeom>
        </p:spPr>
      </p:pic>
    </p:spTree>
    <p:extLst>
      <p:ext uri="{BB962C8B-B14F-4D97-AF65-F5344CB8AC3E}">
        <p14:creationId xmlns:p14="http://schemas.microsoft.com/office/powerpoint/2010/main" val="33422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8_DSSTheme">
  <a:themeElements>
    <a:clrScheme name="Custom 2">
      <a:dk1>
        <a:sysClr val="windowText" lastClr="000000"/>
      </a:dk1>
      <a:lt1>
        <a:sysClr val="window" lastClr="FFFFFF"/>
      </a:lt1>
      <a:dk2>
        <a:srgbClr val="212613"/>
      </a:dk2>
      <a:lt2>
        <a:srgbClr val="FFFFFF"/>
      </a:lt2>
      <a:accent1>
        <a:srgbClr val="365172"/>
      </a:accent1>
      <a:accent2>
        <a:srgbClr val="4EA0A4"/>
      </a:accent2>
      <a:accent3>
        <a:srgbClr val="E7BC29"/>
      </a:accent3>
      <a:accent4>
        <a:srgbClr val="C67A9E"/>
      </a:accent4>
      <a:accent5>
        <a:srgbClr val="7D4747"/>
      </a:accent5>
      <a:accent6>
        <a:srgbClr val="657751"/>
      </a:accent6>
      <a:hlink>
        <a:srgbClr val="000000"/>
      </a:hlink>
      <a:folHlink>
        <a:srgbClr val="8E58B6"/>
      </a:folHlink>
    </a:clrScheme>
    <a:fontScheme name="Custom 1">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_DSSTheme" id="{C0DEEAF4-B8D4-4510-ACCB-42F8D5C5CC7A}" vid="{0DF86C9D-8475-4AB2-98A7-8C4F47EC9C96}"/>
    </a:ext>
  </a:ext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HRC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HRC Presentation Template" id="{1F41A565-788D-4445-85F5-D610F1AD7D84}" vid="{D03B7AAB-8664-7448-81F5-28F6DEB33F65}"/>
    </a:ext>
  </a:extLst>
</a:theme>
</file>

<file path=ppt/theme/theme3.xml><?xml version="1.0" encoding="utf-8"?>
<a:theme xmlns:a="http://schemas.openxmlformats.org/drawingml/2006/main" name="5_IHRC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HRC Presentation Template" id="{1F41A565-788D-4445-85F5-D610F1AD7D84}" vid="{D03B7AAB-8664-7448-81F5-28F6DEB33F65}"/>
    </a:ext>
  </a:ext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IHRC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HRC Presentation Template" id="{1F41A565-788D-4445-85F5-D610F1AD7D84}" vid="{D03B7AAB-8664-7448-81F5-28F6DEB33F65}"/>
    </a:ext>
  </a:extLst>
</a:theme>
</file>

<file path=ppt/theme/theme8.xml><?xml version="1.0" encoding="utf-8"?>
<a:theme xmlns:a="http://schemas.openxmlformats.org/drawingml/2006/main" name="IHRC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HRC Presentation Template" id="{1F41A565-788D-4445-85F5-D610F1AD7D84}" vid="{D03B7AAB-8664-7448-81F5-28F6DEB33F65}"/>
    </a:ext>
  </a:extLst>
</a:theme>
</file>

<file path=ppt/theme/theme9.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e16bbc6-2711-4f6e-be08-5d63a690c44d">
      <Terms xmlns="http://schemas.microsoft.com/office/infopath/2007/PartnerControls"/>
    </lcf76f155ced4ddcb4097134ff3c332f>
    <TaxCatchAll xmlns="1565ad16-ba8c-46f6-bb56-a27f08d58a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BAACD1E758184AA6241131C1F80B0D" ma:contentTypeVersion="17" ma:contentTypeDescription="Create a new document." ma:contentTypeScope="" ma:versionID="4411559aeb328952f03577a9842fcc48">
  <xsd:schema xmlns:xsd="http://www.w3.org/2001/XMLSchema" xmlns:xs="http://www.w3.org/2001/XMLSchema" xmlns:p="http://schemas.microsoft.com/office/2006/metadata/properties" xmlns:ns2="3e16bbc6-2711-4f6e-be08-5d63a690c44d" xmlns:ns3="1565ad16-ba8c-46f6-bb56-a27f08d58ad6" targetNamespace="http://schemas.microsoft.com/office/2006/metadata/properties" ma:root="true" ma:fieldsID="e85fa1f9fd3fd831c58b8d0b0f52a93d" ns2:_="" ns3:_="">
    <xsd:import namespace="3e16bbc6-2711-4f6e-be08-5d63a690c44d"/>
    <xsd:import namespace="1565ad16-ba8c-46f6-bb56-a27f08d58a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16bbc6-2711-4f6e-be08-5d63a690c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03f6bb-d38c-4ceb-b0ba-10cc30df16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65ad16-ba8c-46f6-bb56-a27f08d58ad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76a13e-a845-417d-b6a8-bb86042ebf3a}" ma:internalName="TaxCatchAll" ma:showField="CatchAllData" ma:web="1565ad16-ba8c-46f6-bb56-a27f08d58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AA5C1A-8486-4B52-8C82-08CED093B406}">
  <ds:schemaRefs>
    <ds:schemaRef ds:uri="http://schemas.microsoft.com/sharepoint/v3/contenttype/forms"/>
  </ds:schemaRefs>
</ds:datastoreItem>
</file>

<file path=customXml/itemProps2.xml><?xml version="1.0" encoding="utf-8"?>
<ds:datastoreItem xmlns:ds="http://schemas.openxmlformats.org/officeDocument/2006/customXml" ds:itemID="{0E3DF930-7791-47EB-B374-6853647DE7AA}">
  <ds:schemaRefs>
    <ds:schemaRef ds:uri="3e16bbc6-2711-4f6e-be08-5d63a690c44d"/>
    <ds:schemaRef ds:uri="http://schemas.microsoft.com/office/2006/documentManagement/types"/>
    <ds:schemaRef ds:uri="http://purl.org/dc/elements/1.1/"/>
    <ds:schemaRef ds:uri="1565ad16-ba8c-46f6-bb56-a27f08d58ad6"/>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0F1B804A-25CC-4287-B607-3058999113DA}">
  <ds:schemaRefs>
    <ds:schemaRef ds:uri="1565ad16-ba8c-46f6-bb56-a27f08d58ad6"/>
    <ds:schemaRef ds:uri="3e16bbc6-2711-4f6e-be08-5d63a690c4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TotalTime>
  <Words>2993</Words>
  <Application>Microsoft Office PowerPoint</Application>
  <PresentationFormat>On-screen Show (4:3)</PresentationFormat>
  <Paragraphs>484</Paragraphs>
  <Slides>129</Slides>
  <Notes>100</Notes>
  <HiddenSlides>0</HiddenSlides>
  <MMClips>0</MMClips>
  <ScaleCrop>false</ScaleCrop>
  <HeadingPairs>
    <vt:vector size="8" baseType="variant">
      <vt:variant>
        <vt:lpstr>Fonts Used</vt:lpstr>
      </vt:variant>
      <vt:variant>
        <vt:i4>17</vt:i4>
      </vt:variant>
      <vt:variant>
        <vt:lpstr>Theme</vt:lpstr>
      </vt:variant>
      <vt:variant>
        <vt:i4>11</vt:i4>
      </vt:variant>
      <vt:variant>
        <vt:lpstr>Embedded OLE Servers</vt:lpstr>
      </vt:variant>
      <vt:variant>
        <vt:i4>1</vt:i4>
      </vt:variant>
      <vt:variant>
        <vt:lpstr>Slide Titles</vt:lpstr>
      </vt:variant>
      <vt:variant>
        <vt:i4>129</vt:i4>
      </vt:variant>
    </vt:vector>
  </HeadingPairs>
  <TitlesOfParts>
    <vt:vector size="158" baseType="lpstr">
      <vt:lpstr>Arial</vt:lpstr>
      <vt:lpstr>Arial Narrow</vt:lpstr>
      <vt:lpstr>Calibri</vt:lpstr>
      <vt:lpstr>Cambria</vt:lpstr>
      <vt:lpstr>Century Gothic</vt:lpstr>
      <vt:lpstr>Eurostile Bold</vt:lpstr>
      <vt:lpstr>Franklin Gothic Demi</vt:lpstr>
      <vt:lpstr>Franklin Gothic Medium</vt:lpstr>
      <vt:lpstr>Franklin Gothic Medium Cond</vt:lpstr>
      <vt:lpstr>Lora</vt:lpstr>
      <vt:lpstr>Monotype Sorts</vt:lpstr>
      <vt:lpstr>Symbol</vt:lpstr>
      <vt:lpstr>system-ui</vt:lpstr>
      <vt:lpstr>Tahoma</vt:lpstr>
      <vt:lpstr>Times New Roman</vt:lpstr>
      <vt:lpstr>Wingdings</vt:lpstr>
      <vt:lpstr>Wingdings 3</vt:lpstr>
      <vt:lpstr>2018_DSSTheme</vt:lpstr>
      <vt:lpstr>1_IHRC Presentation Template</vt:lpstr>
      <vt:lpstr>5_IHRC Presentation Template</vt:lpstr>
      <vt:lpstr>1_Office Theme</vt:lpstr>
      <vt:lpstr>3_Office Theme</vt:lpstr>
      <vt:lpstr>4_Office Theme</vt:lpstr>
      <vt:lpstr>11_IHRC Presentation Template</vt:lpstr>
      <vt:lpstr>IHRC Presentation Template</vt:lpstr>
      <vt:lpstr>5_Default Design</vt:lpstr>
      <vt:lpstr>Office Theme</vt:lpstr>
      <vt:lpstr>NTO White w gray text</vt:lpstr>
      <vt:lpstr>Acrobat Document</vt:lpstr>
      <vt:lpstr>Informal Weather Education Outreach</vt:lpstr>
      <vt:lpstr>Today’s session</vt:lpstr>
      <vt:lpstr>NNLM</vt:lpstr>
      <vt:lpstr>Hierarchy of NIH, NLM, and NNLM</vt:lpstr>
      <vt:lpstr>NNLM Virtual Disaster Preparedness Forum, September 12-18, 2023</vt:lpstr>
      <vt:lpstr>NNLM Reading Club</vt:lpstr>
      <vt:lpstr>NNLM Disaster Preparedness Forum #Be Ready</vt:lpstr>
      <vt:lpstr>Informal Weather Education Outreach </vt:lpstr>
      <vt:lpstr>Florida International University</vt:lpstr>
      <vt:lpstr>Introduction</vt:lpstr>
      <vt:lpstr>Extreme Events Institute</vt:lpstr>
      <vt:lpstr>Fear  Curiosity   Passion</vt:lpstr>
      <vt:lpstr>Meteorology</vt:lpstr>
      <vt:lpstr>“The Wizard of Oz”</vt:lpstr>
      <vt:lpstr>“The Wizard of Oz” Tornado</vt:lpstr>
      <vt:lpstr>“Twister” Tornado</vt:lpstr>
      <vt:lpstr>How did Hollywood creates these tornadoes?</vt:lpstr>
      <vt:lpstr>Summer 2023: Record Heat Wave</vt:lpstr>
      <vt:lpstr>Hot</vt:lpstr>
      <vt:lpstr>Urban Heat Island Effect</vt:lpstr>
      <vt:lpstr>Excessive Heat Warning in Effect</vt:lpstr>
      <vt:lpstr>Who is at higher risk?</vt:lpstr>
      <vt:lpstr>U.S. WEATHER SCOREBOARD</vt:lpstr>
      <vt:lpstr>Enough Was Enough</vt:lpstr>
      <vt:lpstr>RIP Currents</vt:lpstr>
      <vt:lpstr>Hurricanes are a way to release heat energy.  (air and ocean convection currents)</vt:lpstr>
      <vt:lpstr>Climate Change?</vt:lpstr>
      <vt:lpstr>Hurricane Andrew</vt:lpstr>
      <vt:lpstr>Andrew Legacy (1992)</vt:lpstr>
      <vt:lpstr>              Extreme Events Institute      International Hurricane Research Center</vt:lpstr>
      <vt:lpstr> NHERI Experimental Facility (3)</vt:lpstr>
      <vt:lpstr>Mellon Foundation awarded FIU $4.63M to help vulnerable communities prepare for, recover from disasters.</vt:lpstr>
      <vt:lpstr>              Extreme Events Institute       International Hurricane Research Center </vt:lpstr>
      <vt:lpstr>Risk Equation</vt:lpstr>
      <vt:lpstr>Are there natural disasters occurring around the world?  </vt:lpstr>
      <vt:lpstr>Are there natural disasters occurring around the world?  NO  </vt:lpstr>
      <vt:lpstr>There are no “natural” disasters. There are only natural hazards.  1. Natural hazards occur all the time, but they only become disasters when they collide with our human, physical, and economic systems.   2. We have built towns and cities where natural hazards occur.  3. The term puts too much blame on nature and not enough on how and where we have built our communities, and how we have created our own exposures and vulnerabilities.</vt:lpstr>
      <vt:lpstr>Florida rank in population? 3rd Most Populous US State  Which State ranks 1st for hurricanes? Florida is Hurricane Capitol of US  </vt:lpstr>
      <vt:lpstr>3rd Most Populous US State And Hurricane Capitol of US  Is this a collision (disaster) waiting to happen?  </vt:lpstr>
      <vt:lpstr>H = Hurricane Irma</vt:lpstr>
      <vt:lpstr>V = BUILDING CODE 1980s building codes on Left and Right; 2014 Building Code in Center</vt:lpstr>
      <vt:lpstr>H = Hurricane Michael Category 5 (160 mph) in the Florida Panhandle, October 10th, 2018</vt:lpstr>
      <vt:lpstr>V = BUILDING CODE 1980s building codes on Left and Right; 2017 Building Code in Center</vt:lpstr>
      <vt:lpstr>2023 Atlantic Hurricane Season Outlook</vt:lpstr>
      <vt:lpstr>“Tug of War”</vt:lpstr>
      <vt:lpstr>2023 Atlantic Tropical Cyclone Names</vt:lpstr>
      <vt:lpstr>Steering Currents 2</vt:lpstr>
      <vt:lpstr>Steering Currents</vt:lpstr>
      <vt:lpstr>How is the forecast cone created?</vt:lpstr>
      <vt:lpstr>Hazards Extend Far From Center</vt:lpstr>
      <vt:lpstr>Cone Shows Location but Not Hazards</vt:lpstr>
      <vt:lpstr>Hurricane Hazard Graphics</vt:lpstr>
      <vt:lpstr>National Weather Service – Miami Best for Local Information</vt:lpstr>
      <vt:lpstr>NWS Forecast Office Miami – South Florida</vt:lpstr>
      <vt:lpstr>Does anyone fly into hurricanes? </vt:lpstr>
      <vt:lpstr>NOAA Hurricane Hunters</vt:lpstr>
      <vt:lpstr>Air Force Reserve Hurricane Hunters</vt:lpstr>
      <vt:lpstr>The Eye</vt:lpstr>
      <vt:lpstr>Photo</vt:lpstr>
      <vt:lpstr>Photo (2)</vt:lpstr>
      <vt:lpstr>Dropsonde</vt:lpstr>
      <vt:lpstr>End Result: Forecast Cone</vt:lpstr>
      <vt:lpstr>NOAA Hurricane Awareness Tour</vt:lpstr>
      <vt:lpstr>NOAA Hurricane Awareness Tour (2)</vt:lpstr>
      <vt:lpstr>What’s the difference between a HURRICANE WATCH and HURRICANE WARNING?  </vt:lpstr>
      <vt:lpstr>HURRICANE WATCH: Hurricane conditions are possible in 48 hours.  HURRICANE WARNING: Hurricane conditions are expected in 36 hours.  </vt:lpstr>
      <vt:lpstr>WHAT ARE THE WEAPONS OF A HURRICANE?</vt:lpstr>
      <vt:lpstr>Weapons of a Hurricane</vt:lpstr>
      <vt:lpstr>Hurricane Categories</vt:lpstr>
      <vt:lpstr>Atlantic Tropical Cyclone Deaths by Hazard Storm Surge and Rain Flooding Account for 76% of Deaths</vt:lpstr>
      <vt:lpstr>Storm Surge</vt:lpstr>
      <vt:lpstr>Storm Surge (2)</vt:lpstr>
      <vt:lpstr>Evacuate When Told To Do So</vt:lpstr>
      <vt:lpstr>Know Your Zone</vt:lpstr>
      <vt:lpstr>Hurricane Ian</vt:lpstr>
      <vt:lpstr>Why did so many people not evacuate Fort Myers Beach and Sanibel Island?</vt:lpstr>
      <vt:lpstr>Flooding</vt:lpstr>
      <vt:lpstr>Consider Flood Insurance</vt:lpstr>
      <vt:lpstr>Over the past 10 years there has been nearly an equal number of indirect deaths as direct fatalities. </vt:lpstr>
      <vt:lpstr>GENERATOR SAFETY </vt:lpstr>
      <vt:lpstr>When the power goes out, how do you see in your house at night?</vt:lpstr>
      <vt:lpstr> NHERI Experimental Facility</vt:lpstr>
      <vt:lpstr> NHERI Experimental Facility (2)</vt:lpstr>
      <vt:lpstr> Media Demonstration</vt:lpstr>
      <vt:lpstr>NSF-NHERI Wall of Wind Exhibit Museum of Discovery &amp; Science (MODS) Fort Lauderdale, FL</vt:lpstr>
      <vt:lpstr>Positive and Negative Forces </vt:lpstr>
      <vt:lpstr>Which roof shape is best in a hurricane? (2)</vt:lpstr>
      <vt:lpstr>Which roof shape is best in a hurricane? </vt:lpstr>
      <vt:lpstr> Future Research Facility 200 mph and Wave Tank</vt:lpstr>
      <vt:lpstr>On the FIU Campus: NOAA National Hurricane Center Miami National Weather Service</vt:lpstr>
      <vt:lpstr>    What building material was used?</vt:lpstr>
      <vt:lpstr>WHAT IS WIND MITIGATION?</vt:lpstr>
      <vt:lpstr>Every one dollar spent on mitigation, saves at least six dollars in damage and clean-up.</vt:lpstr>
      <vt:lpstr>White House and FEMA National Building Code Initiative</vt:lpstr>
      <vt:lpstr>Rating the 2021 States</vt:lpstr>
      <vt:lpstr>Hurricane Straps</vt:lpstr>
      <vt:lpstr>Garage Door Failure</vt:lpstr>
      <vt:lpstr>Code-Approved Garage Door</vt:lpstr>
      <vt:lpstr>Hurricane Maria</vt:lpstr>
      <vt:lpstr>Hurricane Shutters</vt:lpstr>
      <vt:lpstr>Tape Does Nothing!</vt:lpstr>
      <vt:lpstr>Close all doors inside your home during a hurricane.</vt:lpstr>
      <vt:lpstr>Identify Your Safe Room</vt:lpstr>
      <vt:lpstr>Wind Mitigation Inspection</vt:lpstr>
      <vt:lpstr>My Safe Home</vt:lpstr>
      <vt:lpstr>Fortified Roof</vt:lpstr>
      <vt:lpstr>NOW IS THE TIME TO REVIEW HURRICANE PLANS</vt:lpstr>
      <vt:lpstr>Cancers of Preparedness:</vt:lpstr>
      <vt:lpstr>Do you know how and when  your hurricane  plan activates at your library?</vt:lpstr>
      <vt:lpstr>5 Days to Landfall</vt:lpstr>
      <vt:lpstr>5-DAY HURRICANE PLAN</vt:lpstr>
      <vt:lpstr>AFTER LANDFALL</vt:lpstr>
      <vt:lpstr>AFTER LANDFALL (2)</vt:lpstr>
      <vt:lpstr>HURRICANE survival kit  </vt:lpstr>
      <vt:lpstr>What is Emergency Management?</vt:lpstr>
      <vt:lpstr>Emergency Management Structure</vt:lpstr>
      <vt:lpstr>Miami-Dade County Emergency Management</vt:lpstr>
      <vt:lpstr>CERT: Community Emergency Response Team</vt:lpstr>
      <vt:lpstr> Hurricane – Emergency Management               Free Learning Modules                    </vt:lpstr>
      <vt:lpstr>PARTNERSHIPS</vt:lpstr>
      <vt:lpstr>Program Ideas</vt:lpstr>
      <vt:lpstr>RESOURCES</vt:lpstr>
      <vt:lpstr>Cybarium Homestead Florida</vt:lpstr>
      <vt:lpstr>Spanish Hurricane Website https://huracanes.fiu.edu/</vt:lpstr>
      <vt:lpstr>12-Part Hurricane Education Video Series https://mods.org/eyeofthestorm/</vt:lpstr>
      <vt:lpstr>12-Part Hurricane Education Video Series (2)</vt:lpstr>
      <vt:lpstr>Eye of the Storm</vt:lpstr>
      <vt:lpstr>THANK YOU!!</vt:lpstr>
      <vt:lpstr>Thank you!</vt:lpstr>
    </vt:vector>
  </TitlesOfParts>
  <Company>SR-S-SMS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Molleda</dc:creator>
  <cp:lastModifiedBy>Molly Knapp</cp:lastModifiedBy>
  <cp:revision>9</cp:revision>
  <cp:lastPrinted>2015-06-17T20:58:36Z</cp:lastPrinted>
  <dcterms:created xsi:type="dcterms:W3CDTF">2015-01-27T02:17:29Z</dcterms:created>
  <dcterms:modified xsi:type="dcterms:W3CDTF">2023-09-27T22:09:11Z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0x0101002DBAACD1E758184AA6241131C1F80B0D</vt:lpwstr>
  </property>
  <property fmtid="{D5CDD505-2E9C-101B-9397-08002B2CF9AE}" pid="3" name="MediaServiceImageTags">
    <vt:lpwstr/>
  </property>
</Properties>
</file>