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9" r:id="rId10"/>
  </p:sldMasterIdLst>
  <p:notesMasterIdLst>
    <p:notesMasterId r:id="rId39"/>
  </p:notesMasterIdLst>
  <p:sldIdLst>
    <p:sldId id="4155" r:id="rId11"/>
    <p:sldId id="257" r:id="rId12"/>
    <p:sldId id="258" r:id="rId13"/>
    <p:sldId id="2145727149" r:id="rId14"/>
    <p:sldId id="337" r:id="rId15"/>
    <p:sldId id="4148" r:id="rId16"/>
    <p:sldId id="256" r:id="rId17"/>
    <p:sldId id="1216" r:id="rId18"/>
    <p:sldId id="2145726693" r:id="rId19"/>
    <p:sldId id="1724" r:id="rId20"/>
    <p:sldId id="1665" r:id="rId21"/>
    <p:sldId id="2145727146" r:id="rId22"/>
    <p:sldId id="259" r:id="rId23"/>
    <p:sldId id="2145726649" r:id="rId24"/>
    <p:sldId id="2145727118" r:id="rId25"/>
    <p:sldId id="271" r:id="rId26"/>
    <p:sldId id="267" r:id="rId27"/>
    <p:sldId id="269" r:id="rId28"/>
    <p:sldId id="266" r:id="rId29"/>
    <p:sldId id="273" r:id="rId30"/>
    <p:sldId id="277" r:id="rId31"/>
    <p:sldId id="278" r:id="rId32"/>
    <p:sldId id="280" r:id="rId33"/>
    <p:sldId id="281" r:id="rId34"/>
    <p:sldId id="276" r:id="rId35"/>
    <p:sldId id="282" r:id="rId36"/>
    <p:sldId id="2145726611" r:id="rId37"/>
    <p:sldId id="214572715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4972"/>
    <a:srgbClr val="006847"/>
    <a:srgbClr val="C693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E6E590-475F-4D21-A213-0ED9B8943415}" v="9" dt="2024-09-03T16:56:36.8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70715" autoAdjust="0"/>
  </p:normalViewPr>
  <p:slideViewPr>
    <p:cSldViewPr snapToGrid="0" showGuides="1">
      <p:cViewPr varScale="1">
        <p:scale>
          <a:sx n="69" d="100"/>
          <a:sy n="69" d="100"/>
        </p:scale>
        <p:origin x="96" y="150"/>
      </p:cViewPr>
      <p:guideLst>
        <p:guide orient="horz" pos="2160"/>
        <p:guide pos="3840"/>
      </p:guideLst>
    </p:cSldViewPr>
  </p:slideViewPr>
  <p:notesTextViewPr>
    <p:cViewPr>
      <p:scale>
        <a:sx n="1" d="1"/>
        <a:sy n="1" d="1"/>
      </p:scale>
      <p:origin x="0" y="0"/>
    </p:cViewPr>
  </p:notesTextViewPr>
  <p:sorterViewPr>
    <p:cViewPr varScale="1">
      <p:scale>
        <a:sx n="1" d="1"/>
        <a:sy n="1" d="1"/>
      </p:scale>
      <p:origin x="0" y="-92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FBB2B1-E09B-48B3-8984-232DD35B7C8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02A8C20-19DD-48E5-B805-8A6BB4B3EBE5}">
      <dgm:prSet custT="1"/>
      <dgm:spPr>
        <a:xfrm>
          <a:off x="839840" y="3413"/>
          <a:ext cx="9675759" cy="727134"/>
        </a:xfrm>
        <a:prstGeom prst="rect">
          <a:avLst/>
        </a:prstGeom>
        <a:noFill/>
        <a:ln>
          <a:noFill/>
        </a:ln>
        <a:effectLst/>
      </dgm:spPr>
      <dgm:t>
        <a:bodyPr/>
        <a:lstStyle/>
        <a:p>
          <a:pPr>
            <a:lnSpc>
              <a:spcPct val="100000"/>
            </a:lnSpc>
            <a:buNone/>
          </a:pPr>
          <a:r>
            <a:rPr lang="en-US" sz="2800" dirty="0">
              <a:solidFill>
                <a:sysClr val="windowText" lastClr="000000">
                  <a:hueOff val="0"/>
                  <a:satOff val="0"/>
                  <a:lumOff val="0"/>
                  <a:alphaOff val="0"/>
                </a:sysClr>
              </a:solidFill>
              <a:latin typeface="Calibri" panose="020F0502020204030204"/>
              <a:ea typeface="+mn-ea"/>
              <a:cs typeface="+mn-cs"/>
            </a:rPr>
            <a:t>Use Chat to share your comments</a:t>
          </a:r>
        </a:p>
      </dgm:t>
    </dgm:pt>
    <dgm:pt modelId="{A56EA87D-5D89-4AB0-A49B-14B0E7F0ABCA}" type="parTrans" cxnId="{1335D79C-66D9-49B4-B139-03C0E77D1972}">
      <dgm:prSet/>
      <dgm:spPr/>
      <dgm:t>
        <a:bodyPr/>
        <a:lstStyle/>
        <a:p>
          <a:endParaRPr lang="en-US"/>
        </a:p>
      </dgm:t>
    </dgm:pt>
    <dgm:pt modelId="{C06B04E5-69BE-483C-8977-102B08EC7AC7}" type="sibTrans" cxnId="{1335D79C-66D9-49B4-B139-03C0E77D1972}">
      <dgm:prSet/>
      <dgm:spPr/>
      <dgm:t>
        <a:bodyPr/>
        <a:lstStyle/>
        <a:p>
          <a:pPr>
            <a:lnSpc>
              <a:spcPct val="100000"/>
            </a:lnSpc>
          </a:pPr>
          <a:endParaRPr lang="en-US"/>
        </a:p>
      </dgm:t>
    </dgm:pt>
    <dgm:pt modelId="{B8115919-D7E9-44AC-966D-4685EF40E1A8}">
      <dgm:prSet custT="1"/>
      <dgm:spPr>
        <a:xfrm>
          <a:off x="839840" y="912332"/>
          <a:ext cx="9675759" cy="727134"/>
        </a:xfrm>
        <a:prstGeom prst="rect">
          <a:avLst/>
        </a:prstGeom>
        <a:noFill/>
        <a:ln>
          <a:noFill/>
        </a:ln>
        <a:effectLst/>
      </dgm:spPr>
      <dgm:t>
        <a:bodyPr/>
        <a:lstStyle/>
        <a:p>
          <a:pPr>
            <a:lnSpc>
              <a:spcPct val="100000"/>
            </a:lnSpc>
            <a:buNone/>
          </a:pPr>
          <a:r>
            <a:rPr lang="en-US" sz="2800" dirty="0">
              <a:solidFill>
                <a:sysClr val="windowText" lastClr="000000">
                  <a:hueOff val="0"/>
                  <a:satOff val="0"/>
                  <a:lumOff val="0"/>
                  <a:alphaOff val="0"/>
                </a:sysClr>
              </a:solidFill>
              <a:latin typeface="Calibri" panose="020F0502020204030204"/>
              <a:ea typeface="+mn-ea"/>
              <a:cs typeface="+mn-cs"/>
            </a:rPr>
            <a:t>Use Q&amp;A to submit your questions for our speaker </a:t>
          </a:r>
        </a:p>
      </dgm:t>
    </dgm:pt>
    <dgm:pt modelId="{B58B3D20-086A-420B-B1B7-E315A7FDCA6E}" type="parTrans" cxnId="{9099D018-6461-4124-B6A0-78E31D0BA386}">
      <dgm:prSet/>
      <dgm:spPr/>
      <dgm:t>
        <a:bodyPr/>
        <a:lstStyle/>
        <a:p>
          <a:endParaRPr lang="en-US"/>
        </a:p>
      </dgm:t>
    </dgm:pt>
    <dgm:pt modelId="{D5EA9366-4E69-404F-A625-1731DC74579A}" type="sibTrans" cxnId="{9099D018-6461-4124-B6A0-78E31D0BA386}">
      <dgm:prSet/>
      <dgm:spPr/>
      <dgm:t>
        <a:bodyPr/>
        <a:lstStyle/>
        <a:p>
          <a:pPr>
            <a:lnSpc>
              <a:spcPct val="100000"/>
            </a:lnSpc>
          </a:pPr>
          <a:endParaRPr lang="en-US"/>
        </a:p>
      </dgm:t>
    </dgm:pt>
    <dgm:pt modelId="{0A6969BE-A068-4FAF-BBAC-767218DFE78B}">
      <dgm:prSet custT="1"/>
      <dgm:spPr>
        <a:xfrm>
          <a:off x="839840" y="1863148"/>
          <a:ext cx="9675759" cy="727134"/>
        </a:xfrm>
        <a:prstGeom prst="rect">
          <a:avLst/>
        </a:prstGeom>
        <a:noFill/>
        <a:ln>
          <a:noFill/>
        </a:ln>
        <a:effectLst/>
      </dgm:spPr>
      <dgm:t>
        <a:bodyPr/>
        <a:lstStyle/>
        <a:p>
          <a:pPr>
            <a:lnSpc>
              <a:spcPct val="100000"/>
            </a:lnSpc>
            <a:buNone/>
          </a:pPr>
          <a:r>
            <a:rPr lang="en-US" sz="2800" dirty="0">
              <a:solidFill>
                <a:sysClr val="windowText" lastClr="000000">
                  <a:hueOff val="0"/>
                  <a:satOff val="0"/>
                  <a:lumOff val="0"/>
                  <a:alphaOff val="0"/>
                </a:sysClr>
              </a:solidFill>
              <a:latin typeface="Calibri" panose="020F0502020204030204"/>
              <a:ea typeface="+mn-ea"/>
              <a:cs typeface="+mn-cs"/>
            </a:rPr>
            <a:t>Closed Caption available</a:t>
          </a:r>
        </a:p>
      </dgm:t>
    </dgm:pt>
    <dgm:pt modelId="{FEBB8D6B-B330-4A1B-8E19-7D8D99BE05D4}" type="parTrans" cxnId="{530B7EA1-514A-424D-BCB2-1FE4530C01A1}">
      <dgm:prSet/>
      <dgm:spPr/>
      <dgm:t>
        <a:bodyPr/>
        <a:lstStyle/>
        <a:p>
          <a:endParaRPr lang="en-US"/>
        </a:p>
      </dgm:t>
    </dgm:pt>
    <dgm:pt modelId="{CBE0E26D-74DC-4FA0-81E5-A08C4D69A937}" type="sibTrans" cxnId="{530B7EA1-514A-424D-BCB2-1FE4530C01A1}">
      <dgm:prSet/>
      <dgm:spPr/>
      <dgm:t>
        <a:bodyPr/>
        <a:lstStyle/>
        <a:p>
          <a:pPr>
            <a:lnSpc>
              <a:spcPct val="100000"/>
            </a:lnSpc>
          </a:pPr>
          <a:endParaRPr lang="en-US"/>
        </a:p>
      </dgm:t>
    </dgm:pt>
    <dgm:pt modelId="{15EC92DE-87D1-402A-8231-5F37D2DC91A5}">
      <dgm:prSet custT="1"/>
      <dgm:spPr>
        <a:xfrm>
          <a:off x="839840" y="2730169"/>
          <a:ext cx="9675759" cy="727134"/>
        </a:xfrm>
        <a:prstGeom prst="rect">
          <a:avLst/>
        </a:prstGeom>
        <a:noFill/>
        <a:ln>
          <a:noFill/>
        </a:ln>
        <a:effectLst/>
      </dgm:spPr>
      <dgm:t>
        <a:bodyPr/>
        <a:lstStyle/>
        <a:p>
          <a:pPr>
            <a:lnSpc>
              <a:spcPct val="100000"/>
            </a:lnSpc>
            <a:buNone/>
          </a:pPr>
          <a:r>
            <a:rPr lang="en-US" sz="2800" dirty="0">
              <a:solidFill>
                <a:sysClr val="windowText" lastClr="000000">
                  <a:hueOff val="0"/>
                  <a:satOff val="0"/>
                  <a:lumOff val="0"/>
                  <a:alphaOff val="0"/>
                </a:sysClr>
              </a:solidFill>
              <a:latin typeface="Calibri" panose="020F0502020204030204"/>
              <a:ea typeface="+mn-ea"/>
              <a:cs typeface="+mn-cs"/>
            </a:rPr>
            <a:t>Session is being recorded</a:t>
          </a:r>
        </a:p>
      </dgm:t>
    </dgm:pt>
    <dgm:pt modelId="{4B503E4D-823A-40A9-9ABF-E2B53BA51837}" type="parTrans" cxnId="{F2BCE830-B8E0-4BA0-A2B7-FF436F9D0E94}">
      <dgm:prSet/>
      <dgm:spPr/>
      <dgm:t>
        <a:bodyPr/>
        <a:lstStyle/>
        <a:p>
          <a:endParaRPr lang="en-US"/>
        </a:p>
      </dgm:t>
    </dgm:pt>
    <dgm:pt modelId="{6195616E-C21C-469B-A880-B91885AEA10A}" type="sibTrans" cxnId="{F2BCE830-B8E0-4BA0-A2B7-FF436F9D0E94}">
      <dgm:prSet/>
      <dgm:spPr/>
      <dgm:t>
        <a:bodyPr/>
        <a:lstStyle/>
        <a:p>
          <a:pPr>
            <a:lnSpc>
              <a:spcPct val="100000"/>
            </a:lnSpc>
          </a:pPr>
          <a:endParaRPr lang="en-US"/>
        </a:p>
      </dgm:t>
    </dgm:pt>
    <dgm:pt modelId="{DA09C0E0-92BE-4FEE-824C-2CC95CFA4BDF}">
      <dgm:prSet custT="1"/>
      <dgm:spPr>
        <a:xfrm>
          <a:off x="839840" y="3639087"/>
          <a:ext cx="9675759" cy="727134"/>
        </a:xfrm>
        <a:prstGeom prst="rect">
          <a:avLst/>
        </a:prstGeom>
        <a:noFill/>
        <a:ln>
          <a:noFill/>
        </a:ln>
        <a:effectLst/>
      </dgm:spPr>
      <dgm:t>
        <a:bodyPr/>
        <a:lstStyle/>
        <a:p>
          <a:pPr>
            <a:lnSpc>
              <a:spcPct val="100000"/>
            </a:lnSpc>
            <a:buNone/>
          </a:pPr>
          <a:r>
            <a:rPr lang="en-US" sz="2800" dirty="0">
              <a:solidFill>
                <a:sysClr val="windowText" lastClr="000000">
                  <a:hueOff val="0"/>
                  <a:satOff val="0"/>
                  <a:lumOff val="0"/>
                  <a:alphaOff val="0"/>
                </a:sysClr>
              </a:solidFill>
              <a:latin typeface="Calibri" panose="020F0502020204030204"/>
              <a:ea typeface="+mn-ea"/>
              <a:cs typeface="+mn-cs"/>
            </a:rPr>
            <a:t>Continuing Education credit available</a:t>
          </a:r>
        </a:p>
      </dgm:t>
    </dgm:pt>
    <dgm:pt modelId="{CF964172-8F94-40A8-8FAA-05014308C144}" type="parTrans" cxnId="{18F55C3C-2F33-4C1C-94D0-8BBF1B601E00}">
      <dgm:prSet/>
      <dgm:spPr/>
      <dgm:t>
        <a:bodyPr/>
        <a:lstStyle/>
        <a:p>
          <a:endParaRPr lang="en-US"/>
        </a:p>
      </dgm:t>
    </dgm:pt>
    <dgm:pt modelId="{2529930C-AEB3-4D3B-976D-243E33921405}" type="sibTrans" cxnId="{18F55C3C-2F33-4C1C-94D0-8BBF1B601E00}">
      <dgm:prSet/>
      <dgm:spPr/>
      <dgm:t>
        <a:bodyPr/>
        <a:lstStyle/>
        <a:p>
          <a:endParaRPr lang="en-US"/>
        </a:p>
      </dgm:t>
    </dgm:pt>
    <dgm:pt modelId="{58452A0C-F80A-433D-9D48-67964DA0516A}" type="pres">
      <dgm:prSet presAssocID="{70FBB2B1-E09B-48B3-8984-232DD35B7C80}" presName="root" presStyleCnt="0">
        <dgm:presLayoutVars>
          <dgm:dir/>
          <dgm:resizeHandles val="exact"/>
        </dgm:presLayoutVars>
      </dgm:prSet>
      <dgm:spPr/>
    </dgm:pt>
    <dgm:pt modelId="{3A5F4318-3C9A-4404-A161-C8FA9E126900}" type="pres">
      <dgm:prSet presAssocID="{702A8C20-19DD-48E5-B805-8A6BB4B3EBE5}" presName="compNode" presStyleCnt="0"/>
      <dgm:spPr/>
    </dgm:pt>
    <dgm:pt modelId="{1C38767A-7CE7-475D-B361-CBB7F790299F}" type="pres">
      <dgm:prSet presAssocID="{702A8C20-19DD-48E5-B805-8A6BB4B3EBE5}" presName="bgRect" presStyleLbl="bgShp" presStyleIdx="0" presStyleCnt="5" custScaleY="92314" custLinFactNeighborY="6618"/>
      <dgm:spPr>
        <a:xfrm>
          <a:off x="0" y="79479"/>
          <a:ext cx="10515600" cy="671247"/>
        </a:xfrm>
        <a:prstGeom prst="roundRect">
          <a:avLst>
            <a:gd name="adj" fmla="val 10000"/>
          </a:avLst>
        </a:prstGeom>
        <a:solidFill>
          <a:srgbClr val="ED7D31">
            <a:tint val="40000"/>
            <a:hueOff val="0"/>
            <a:satOff val="0"/>
            <a:lumOff val="0"/>
            <a:alphaOff val="0"/>
          </a:srgbClr>
        </a:solidFill>
        <a:ln>
          <a:noFill/>
        </a:ln>
        <a:effectLst/>
      </dgm:spPr>
    </dgm:pt>
    <dgm:pt modelId="{0DB9D2E6-A7EC-4049-A8C3-BD81DA0E7419}" type="pres">
      <dgm:prSet presAssocID="{702A8C20-19DD-48E5-B805-8A6BB4B3EBE5}" presName="iconRect" presStyleLbl="node1" presStyleIdx="0" presStyleCnt="5"/>
      <dgm:spPr>
        <a:xfrm>
          <a:off x="219958" y="167019"/>
          <a:ext cx="399924" cy="3999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Chat"/>
        </a:ext>
      </dgm:extLst>
    </dgm:pt>
    <dgm:pt modelId="{535ACE4D-1BE4-4480-8A8E-7BFF9F621697}" type="pres">
      <dgm:prSet presAssocID="{702A8C20-19DD-48E5-B805-8A6BB4B3EBE5}" presName="spaceRect" presStyleCnt="0"/>
      <dgm:spPr/>
    </dgm:pt>
    <dgm:pt modelId="{881CC2F4-984A-4AFB-A097-7D0AD7549C7E}" type="pres">
      <dgm:prSet presAssocID="{702A8C20-19DD-48E5-B805-8A6BB4B3EBE5}" presName="parTx" presStyleLbl="revTx" presStyleIdx="0" presStyleCnt="5">
        <dgm:presLayoutVars>
          <dgm:chMax val="0"/>
          <dgm:chPref val="0"/>
        </dgm:presLayoutVars>
      </dgm:prSet>
      <dgm:spPr/>
    </dgm:pt>
    <dgm:pt modelId="{369EE273-B6D8-4005-B1B4-65906E772217}" type="pres">
      <dgm:prSet presAssocID="{C06B04E5-69BE-483C-8977-102B08EC7AC7}" presName="sibTrans" presStyleCnt="0"/>
      <dgm:spPr/>
    </dgm:pt>
    <dgm:pt modelId="{2F7F2569-95B0-4209-9624-601B35A7C0FE}" type="pres">
      <dgm:prSet presAssocID="{B8115919-D7E9-44AC-966D-4685EF40E1A8}" presName="compNode" presStyleCnt="0"/>
      <dgm:spPr/>
    </dgm:pt>
    <dgm:pt modelId="{E46FA2F6-53BC-429F-969B-E42705EE39AC}" type="pres">
      <dgm:prSet presAssocID="{B8115919-D7E9-44AC-966D-4685EF40E1A8}" presName="bgRect" presStyleLbl="bgShp" presStyleIdx="1" presStyleCnt="5" custLinFactNeighborY="6618"/>
      <dgm:spPr>
        <a:xfrm>
          <a:off x="0" y="960453"/>
          <a:ext cx="10515600" cy="727134"/>
        </a:xfrm>
        <a:prstGeom prst="roundRect">
          <a:avLst>
            <a:gd name="adj" fmla="val 10000"/>
          </a:avLst>
        </a:prstGeom>
        <a:solidFill>
          <a:srgbClr val="ED7D31">
            <a:tint val="40000"/>
            <a:hueOff val="0"/>
            <a:satOff val="0"/>
            <a:lumOff val="0"/>
            <a:alphaOff val="0"/>
          </a:srgbClr>
        </a:solidFill>
        <a:ln>
          <a:noFill/>
        </a:ln>
        <a:effectLst/>
      </dgm:spPr>
    </dgm:pt>
    <dgm:pt modelId="{2E834B45-2BBE-4BDB-9978-8CFBA74E360D}" type="pres">
      <dgm:prSet presAssocID="{B8115919-D7E9-44AC-966D-4685EF40E1A8}" presName="iconRect" presStyleLbl="node1" presStyleIdx="1" presStyleCnt="5"/>
      <dgm:spPr>
        <a:xfrm>
          <a:off x="219958" y="1075937"/>
          <a:ext cx="399924" cy="39992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gm:spPr>
      <dgm:extLst>
        <a:ext uri="{E40237B7-FDA0-4F09-8148-C483321AD2D9}">
          <dgm14:cNvPr xmlns:dgm14="http://schemas.microsoft.com/office/drawing/2010/diagram" id="0" name="" descr="Help with solid fill"/>
        </a:ext>
      </dgm:extLst>
    </dgm:pt>
    <dgm:pt modelId="{573DD23A-BFEE-4809-B1AB-CA5CAF455E8D}" type="pres">
      <dgm:prSet presAssocID="{B8115919-D7E9-44AC-966D-4685EF40E1A8}" presName="spaceRect" presStyleCnt="0"/>
      <dgm:spPr/>
    </dgm:pt>
    <dgm:pt modelId="{80B737BA-944D-4B5E-9062-3A77A7DA44AD}" type="pres">
      <dgm:prSet presAssocID="{B8115919-D7E9-44AC-966D-4685EF40E1A8}" presName="parTx" presStyleLbl="revTx" presStyleIdx="1" presStyleCnt="5">
        <dgm:presLayoutVars>
          <dgm:chMax val="0"/>
          <dgm:chPref val="0"/>
        </dgm:presLayoutVars>
      </dgm:prSet>
      <dgm:spPr/>
    </dgm:pt>
    <dgm:pt modelId="{83CA5B02-6066-4AD5-BF80-B26A2D268BDD}" type="pres">
      <dgm:prSet presAssocID="{D5EA9366-4E69-404F-A625-1731DC74579A}" presName="sibTrans" presStyleCnt="0"/>
      <dgm:spPr/>
    </dgm:pt>
    <dgm:pt modelId="{3D9108C4-37A2-4A1E-9E4D-B230D10AECD0}" type="pres">
      <dgm:prSet presAssocID="{0A6969BE-A068-4FAF-BBAC-767218DFE78B}" presName="compNode" presStyleCnt="0"/>
      <dgm:spPr/>
    </dgm:pt>
    <dgm:pt modelId="{2F4FCD94-00BF-47A0-9A42-992A9B02B1BA}" type="pres">
      <dgm:prSet presAssocID="{0A6969BE-A068-4FAF-BBAC-767218DFE78B}" presName="bgRect" presStyleLbl="bgShp" presStyleIdx="2" presStyleCnt="5" custLinFactNeighborY="6085"/>
      <dgm:spPr>
        <a:xfrm>
          <a:off x="0" y="1865496"/>
          <a:ext cx="10515600" cy="727134"/>
        </a:xfrm>
        <a:prstGeom prst="roundRect">
          <a:avLst>
            <a:gd name="adj" fmla="val 10000"/>
          </a:avLst>
        </a:prstGeom>
        <a:solidFill>
          <a:srgbClr val="ED7D31">
            <a:tint val="40000"/>
            <a:hueOff val="0"/>
            <a:satOff val="0"/>
            <a:lumOff val="0"/>
            <a:alphaOff val="0"/>
          </a:srgbClr>
        </a:solidFill>
        <a:ln>
          <a:noFill/>
        </a:ln>
        <a:effectLst/>
      </dgm:spPr>
    </dgm:pt>
    <dgm:pt modelId="{09419823-024F-4086-B2D9-003487C2A89B}" type="pres">
      <dgm:prSet presAssocID="{0A6969BE-A068-4FAF-BBAC-767218DFE78B}" presName="iconRect" presStyleLbl="node1" presStyleIdx="2" presStyleCnt="5"/>
      <dgm:spPr>
        <a:xfrm>
          <a:off x="219958" y="1984855"/>
          <a:ext cx="399924" cy="3999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Subtitles"/>
        </a:ext>
      </dgm:extLst>
    </dgm:pt>
    <dgm:pt modelId="{2A31B1CC-EA60-4201-9C86-74566C3604AC}" type="pres">
      <dgm:prSet presAssocID="{0A6969BE-A068-4FAF-BBAC-767218DFE78B}" presName="spaceRect" presStyleCnt="0"/>
      <dgm:spPr/>
    </dgm:pt>
    <dgm:pt modelId="{892DF596-CF79-4D7D-BF3E-B1A1CD99CE4D}" type="pres">
      <dgm:prSet presAssocID="{0A6969BE-A068-4FAF-BBAC-767218DFE78B}" presName="parTx" presStyleLbl="revTx" presStyleIdx="2" presStyleCnt="5" custLinFactNeighborY="5762">
        <dgm:presLayoutVars>
          <dgm:chMax val="0"/>
          <dgm:chPref val="0"/>
        </dgm:presLayoutVars>
      </dgm:prSet>
      <dgm:spPr/>
    </dgm:pt>
    <dgm:pt modelId="{873AED5B-0FEC-4B18-9A71-B145002520F0}" type="pres">
      <dgm:prSet presAssocID="{CBE0E26D-74DC-4FA0-81E5-A08C4D69A937}" presName="sibTrans" presStyleCnt="0"/>
      <dgm:spPr/>
    </dgm:pt>
    <dgm:pt modelId="{EDE933A7-E1B6-40CE-907F-D7A785925339}" type="pres">
      <dgm:prSet presAssocID="{15EC92DE-87D1-402A-8231-5F37D2DC91A5}" presName="compNode" presStyleCnt="0"/>
      <dgm:spPr/>
    </dgm:pt>
    <dgm:pt modelId="{45722781-E4FD-4895-A82A-4C68B7D43780}" type="pres">
      <dgm:prSet presAssocID="{15EC92DE-87D1-402A-8231-5F37D2DC91A5}" presName="bgRect" presStyleLbl="bgShp" presStyleIdx="3" presStyleCnt="5" custLinFactNeighborY="3309"/>
      <dgm:spPr>
        <a:xfrm>
          <a:off x="0" y="2754229"/>
          <a:ext cx="10515600" cy="727134"/>
        </a:xfrm>
        <a:prstGeom prst="roundRect">
          <a:avLst>
            <a:gd name="adj" fmla="val 10000"/>
          </a:avLst>
        </a:prstGeom>
        <a:solidFill>
          <a:srgbClr val="ED7D31">
            <a:tint val="40000"/>
            <a:hueOff val="0"/>
            <a:satOff val="0"/>
            <a:lumOff val="0"/>
            <a:alphaOff val="0"/>
          </a:srgbClr>
        </a:solidFill>
        <a:ln>
          <a:noFill/>
        </a:ln>
        <a:effectLst/>
      </dgm:spPr>
    </dgm:pt>
    <dgm:pt modelId="{35E03408-8A7F-4891-AD8F-8C009854F09C}" type="pres">
      <dgm:prSet presAssocID="{15EC92DE-87D1-402A-8231-5F37D2DC91A5}" presName="iconRect" presStyleLbl="node1" presStyleIdx="3" presStyleCnt="5"/>
      <dgm:spPr>
        <a:xfrm>
          <a:off x="219958" y="2893774"/>
          <a:ext cx="399924" cy="3999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Radio microphone"/>
        </a:ext>
      </dgm:extLst>
    </dgm:pt>
    <dgm:pt modelId="{434B5CB7-BBE0-4A20-9226-C4A03F9F8B40}" type="pres">
      <dgm:prSet presAssocID="{15EC92DE-87D1-402A-8231-5F37D2DC91A5}" presName="spaceRect" presStyleCnt="0"/>
      <dgm:spPr/>
    </dgm:pt>
    <dgm:pt modelId="{847DB8F6-08F1-48FC-8394-BF5D85045E5F}" type="pres">
      <dgm:prSet presAssocID="{15EC92DE-87D1-402A-8231-5F37D2DC91A5}" presName="parTx" presStyleLbl="revTx" presStyleIdx="3" presStyleCnt="5">
        <dgm:presLayoutVars>
          <dgm:chMax val="0"/>
          <dgm:chPref val="0"/>
        </dgm:presLayoutVars>
      </dgm:prSet>
      <dgm:spPr/>
    </dgm:pt>
    <dgm:pt modelId="{3314A6C3-9D12-480F-B0BB-714D5DF98074}" type="pres">
      <dgm:prSet presAssocID="{6195616E-C21C-469B-A880-B91885AEA10A}" presName="sibTrans" presStyleCnt="0"/>
      <dgm:spPr/>
    </dgm:pt>
    <dgm:pt modelId="{1A316CEC-F034-4B30-B800-5BEF82385C21}" type="pres">
      <dgm:prSet presAssocID="{DA09C0E0-92BE-4FEE-824C-2CC95CFA4BDF}" presName="compNode" presStyleCnt="0"/>
      <dgm:spPr/>
    </dgm:pt>
    <dgm:pt modelId="{0CD7992F-9FDB-45A9-9093-E6EBE0F45D7A}" type="pres">
      <dgm:prSet presAssocID="{DA09C0E0-92BE-4FEE-824C-2CC95CFA4BDF}" presName="bgRect" presStyleLbl="bgShp" presStyleIdx="4" presStyleCnt="5"/>
      <dgm:spPr>
        <a:xfrm>
          <a:off x="0" y="3639087"/>
          <a:ext cx="10515600" cy="727134"/>
        </a:xfrm>
        <a:prstGeom prst="roundRect">
          <a:avLst>
            <a:gd name="adj" fmla="val 10000"/>
          </a:avLst>
        </a:prstGeom>
        <a:solidFill>
          <a:srgbClr val="ED7D31">
            <a:tint val="40000"/>
            <a:hueOff val="0"/>
            <a:satOff val="0"/>
            <a:lumOff val="0"/>
            <a:alphaOff val="0"/>
          </a:srgbClr>
        </a:solidFill>
        <a:ln>
          <a:noFill/>
        </a:ln>
        <a:effectLst/>
      </dgm:spPr>
    </dgm:pt>
    <dgm:pt modelId="{B3341CF3-F81F-4FC2-9DEC-46EA7AC4C97E}" type="pres">
      <dgm:prSet presAssocID="{DA09C0E0-92BE-4FEE-824C-2CC95CFA4BDF}" presName="iconRect" presStyleLbl="node1" presStyleIdx="4" presStyleCnt="5"/>
      <dgm:spPr>
        <a:xfrm>
          <a:off x="219958" y="3802692"/>
          <a:ext cx="399924" cy="3999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Checkmark"/>
        </a:ext>
      </dgm:extLst>
    </dgm:pt>
    <dgm:pt modelId="{1A5E163F-F866-4CA9-BEFB-440D519536E6}" type="pres">
      <dgm:prSet presAssocID="{DA09C0E0-92BE-4FEE-824C-2CC95CFA4BDF}" presName="spaceRect" presStyleCnt="0"/>
      <dgm:spPr/>
    </dgm:pt>
    <dgm:pt modelId="{A5304891-4ED9-40B9-BB71-026A4D268CE0}" type="pres">
      <dgm:prSet presAssocID="{DA09C0E0-92BE-4FEE-824C-2CC95CFA4BDF}" presName="parTx" presStyleLbl="revTx" presStyleIdx="4" presStyleCnt="5">
        <dgm:presLayoutVars>
          <dgm:chMax val="0"/>
          <dgm:chPref val="0"/>
        </dgm:presLayoutVars>
      </dgm:prSet>
      <dgm:spPr/>
    </dgm:pt>
  </dgm:ptLst>
  <dgm:cxnLst>
    <dgm:cxn modelId="{9099D018-6461-4124-B6A0-78E31D0BA386}" srcId="{70FBB2B1-E09B-48B3-8984-232DD35B7C80}" destId="{B8115919-D7E9-44AC-966D-4685EF40E1A8}" srcOrd="1" destOrd="0" parTransId="{B58B3D20-086A-420B-B1B7-E315A7FDCA6E}" sibTransId="{D5EA9366-4E69-404F-A625-1731DC74579A}"/>
    <dgm:cxn modelId="{F2BCE830-B8E0-4BA0-A2B7-FF436F9D0E94}" srcId="{70FBB2B1-E09B-48B3-8984-232DD35B7C80}" destId="{15EC92DE-87D1-402A-8231-5F37D2DC91A5}" srcOrd="3" destOrd="0" parTransId="{4B503E4D-823A-40A9-9ABF-E2B53BA51837}" sibTransId="{6195616E-C21C-469B-A880-B91885AEA10A}"/>
    <dgm:cxn modelId="{18F55C3C-2F33-4C1C-94D0-8BBF1B601E00}" srcId="{70FBB2B1-E09B-48B3-8984-232DD35B7C80}" destId="{DA09C0E0-92BE-4FEE-824C-2CC95CFA4BDF}" srcOrd="4" destOrd="0" parTransId="{CF964172-8F94-40A8-8FAA-05014308C144}" sibTransId="{2529930C-AEB3-4D3B-976D-243E33921405}"/>
    <dgm:cxn modelId="{DA364261-A146-4C04-AC3C-A8F6B861BD30}" type="presOf" srcId="{702A8C20-19DD-48E5-B805-8A6BB4B3EBE5}" destId="{881CC2F4-984A-4AFB-A097-7D0AD7549C7E}" srcOrd="0" destOrd="0" presId="urn:microsoft.com/office/officeart/2018/2/layout/IconVerticalSolidList"/>
    <dgm:cxn modelId="{11E15E45-A66B-46D9-978C-D907C5DACF12}" type="presOf" srcId="{0A6969BE-A068-4FAF-BBAC-767218DFE78B}" destId="{892DF596-CF79-4D7D-BF3E-B1A1CD99CE4D}" srcOrd="0" destOrd="0" presId="urn:microsoft.com/office/officeart/2018/2/layout/IconVerticalSolidList"/>
    <dgm:cxn modelId="{1335D79C-66D9-49B4-B139-03C0E77D1972}" srcId="{70FBB2B1-E09B-48B3-8984-232DD35B7C80}" destId="{702A8C20-19DD-48E5-B805-8A6BB4B3EBE5}" srcOrd="0" destOrd="0" parTransId="{A56EA87D-5D89-4AB0-A49B-14B0E7F0ABCA}" sibTransId="{C06B04E5-69BE-483C-8977-102B08EC7AC7}"/>
    <dgm:cxn modelId="{0CEC9FA0-3228-4EEE-B406-1415D014F594}" type="presOf" srcId="{DA09C0E0-92BE-4FEE-824C-2CC95CFA4BDF}" destId="{A5304891-4ED9-40B9-BB71-026A4D268CE0}" srcOrd="0" destOrd="0" presId="urn:microsoft.com/office/officeart/2018/2/layout/IconVerticalSolidList"/>
    <dgm:cxn modelId="{530B7EA1-514A-424D-BCB2-1FE4530C01A1}" srcId="{70FBB2B1-E09B-48B3-8984-232DD35B7C80}" destId="{0A6969BE-A068-4FAF-BBAC-767218DFE78B}" srcOrd="2" destOrd="0" parTransId="{FEBB8D6B-B330-4A1B-8E19-7D8D99BE05D4}" sibTransId="{CBE0E26D-74DC-4FA0-81E5-A08C4D69A937}"/>
    <dgm:cxn modelId="{FD0B94B5-8560-4FBD-8C72-D4E89497D470}" type="presOf" srcId="{B8115919-D7E9-44AC-966D-4685EF40E1A8}" destId="{80B737BA-944D-4B5E-9062-3A77A7DA44AD}" srcOrd="0" destOrd="0" presId="urn:microsoft.com/office/officeart/2018/2/layout/IconVerticalSolidList"/>
    <dgm:cxn modelId="{54C2D8BC-86CF-4D3B-BFFC-0662C007D143}" type="presOf" srcId="{70FBB2B1-E09B-48B3-8984-232DD35B7C80}" destId="{58452A0C-F80A-433D-9D48-67964DA0516A}" srcOrd="0" destOrd="0" presId="urn:microsoft.com/office/officeart/2018/2/layout/IconVerticalSolidList"/>
    <dgm:cxn modelId="{2B0AB3CB-811A-40AA-A1E0-8E625CEB26D2}" type="presOf" srcId="{15EC92DE-87D1-402A-8231-5F37D2DC91A5}" destId="{847DB8F6-08F1-48FC-8394-BF5D85045E5F}" srcOrd="0" destOrd="0" presId="urn:microsoft.com/office/officeart/2018/2/layout/IconVerticalSolidList"/>
    <dgm:cxn modelId="{3C0B93E4-91A7-4C7D-9017-0C1BC9B3CC03}" type="presParOf" srcId="{58452A0C-F80A-433D-9D48-67964DA0516A}" destId="{3A5F4318-3C9A-4404-A161-C8FA9E126900}" srcOrd="0" destOrd="0" presId="urn:microsoft.com/office/officeart/2018/2/layout/IconVerticalSolidList"/>
    <dgm:cxn modelId="{415CB72C-1AAE-4855-A4B1-CDF0C664F8C1}" type="presParOf" srcId="{3A5F4318-3C9A-4404-A161-C8FA9E126900}" destId="{1C38767A-7CE7-475D-B361-CBB7F790299F}" srcOrd="0" destOrd="0" presId="urn:microsoft.com/office/officeart/2018/2/layout/IconVerticalSolidList"/>
    <dgm:cxn modelId="{383FCE90-5933-47F4-A8E0-ED4E302CB4E7}" type="presParOf" srcId="{3A5F4318-3C9A-4404-A161-C8FA9E126900}" destId="{0DB9D2E6-A7EC-4049-A8C3-BD81DA0E7419}" srcOrd="1" destOrd="0" presId="urn:microsoft.com/office/officeart/2018/2/layout/IconVerticalSolidList"/>
    <dgm:cxn modelId="{D92A0778-FCEC-4720-9C6D-B506B7EE91BD}" type="presParOf" srcId="{3A5F4318-3C9A-4404-A161-C8FA9E126900}" destId="{535ACE4D-1BE4-4480-8A8E-7BFF9F621697}" srcOrd="2" destOrd="0" presId="urn:microsoft.com/office/officeart/2018/2/layout/IconVerticalSolidList"/>
    <dgm:cxn modelId="{8417924D-FB38-4B65-BD2C-B2794FD2F08D}" type="presParOf" srcId="{3A5F4318-3C9A-4404-A161-C8FA9E126900}" destId="{881CC2F4-984A-4AFB-A097-7D0AD7549C7E}" srcOrd="3" destOrd="0" presId="urn:microsoft.com/office/officeart/2018/2/layout/IconVerticalSolidList"/>
    <dgm:cxn modelId="{6DB27E1C-818D-4CEC-80CE-F455AADD0FF6}" type="presParOf" srcId="{58452A0C-F80A-433D-9D48-67964DA0516A}" destId="{369EE273-B6D8-4005-B1B4-65906E772217}" srcOrd="1" destOrd="0" presId="urn:microsoft.com/office/officeart/2018/2/layout/IconVerticalSolidList"/>
    <dgm:cxn modelId="{9464FC94-3847-4FD0-828F-1FFC2279A773}" type="presParOf" srcId="{58452A0C-F80A-433D-9D48-67964DA0516A}" destId="{2F7F2569-95B0-4209-9624-601B35A7C0FE}" srcOrd="2" destOrd="0" presId="urn:microsoft.com/office/officeart/2018/2/layout/IconVerticalSolidList"/>
    <dgm:cxn modelId="{5F95381F-9468-4712-820F-DE4D0D4778C5}" type="presParOf" srcId="{2F7F2569-95B0-4209-9624-601B35A7C0FE}" destId="{E46FA2F6-53BC-429F-969B-E42705EE39AC}" srcOrd="0" destOrd="0" presId="urn:microsoft.com/office/officeart/2018/2/layout/IconVerticalSolidList"/>
    <dgm:cxn modelId="{DDD1D8CF-8644-4FE3-B729-DBCA362004BD}" type="presParOf" srcId="{2F7F2569-95B0-4209-9624-601B35A7C0FE}" destId="{2E834B45-2BBE-4BDB-9978-8CFBA74E360D}" srcOrd="1" destOrd="0" presId="urn:microsoft.com/office/officeart/2018/2/layout/IconVerticalSolidList"/>
    <dgm:cxn modelId="{F959CA6C-7885-4C3F-AFE0-6B35D7431B7C}" type="presParOf" srcId="{2F7F2569-95B0-4209-9624-601B35A7C0FE}" destId="{573DD23A-BFEE-4809-B1AB-CA5CAF455E8D}" srcOrd="2" destOrd="0" presId="urn:microsoft.com/office/officeart/2018/2/layout/IconVerticalSolidList"/>
    <dgm:cxn modelId="{1E782964-4C03-4C22-81B5-514DDF82C68C}" type="presParOf" srcId="{2F7F2569-95B0-4209-9624-601B35A7C0FE}" destId="{80B737BA-944D-4B5E-9062-3A77A7DA44AD}" srcOrd="3" destOrd="0" presId="urn:microsoft.com/office/officeart/2018/2/layout/IconVerticalSolidList"/>
    <dgm:cxn modelId="{8E05B12E-974D-424F-8B3D-82B8D5DB0871}" type="presParOf" srcId="{58452A0C-F80A-433D-9D48-67964DA0516A}" destId="{83CA5B02-6066-4AD5-BF80-B26A2D268BDD}" srcOrd="3" destOrd="0" presId="urn:microsoft.com/office/officeart/2018/2/layout/IconVerticalSolidList"/>
    <dgm:cxn modelId="{54D62A59-97CE-4332-BF82-32325DD312D8}" type="presParOf" srcId="{58452A0C-F80A-433D-9D48-67964DA0516A}" destId="{3D9108C4-37A2-4A1E-9E4D-B230D10AECD0}" srcOrd="4" destOrd="0" presId="urn:microsoft.com/office/officeart/2018/2/layout/IconVerticalSolidList"/>
    <dgm:cxn modelId="{3C17650C-F8F5-4D00-B750-7EE5B21E5D5D}" type="presParOf" srcId="{3D9108C4-37A2-4A1E-9E4D-B230D10AECD0}" destId="{2F4FCD94-00BF-47A0-9A42-992A9B02B1BA}" srcOrd="0" destOrd="0" presId="urn:microsoft.com/office/officeart/2018/2/layout/IconVerticalSolidList"/>
    <dgm:cxn modelId="{A9919099-7BF1-4584-ACA6-588EF5F49E32}" type="presParOf" srcId="{3D9108C4-37A2-4A1E-9E4D-B230D10AECD0}" destId="{09419823-024F-4086-B2D9-003487C2A89B}" srcOrd="1" destOrd="0" presId="urn:microsoft.com/office/officeart/2018/2/layout/IconVerticalSolidList"/>
    <dgm:cxn modelId="{67A26CA2-1F65-4859-9AB9-89140F7AFA6C}" type="presParOf" srcId="{3D9108C4-37A2-4A1E-9E4D-B230D10AECD0}" destId="{2A31B1CC-EA60-4201-9C86-74566C3604AC}" srcOrd="2" destOrd="0" presId="urn:microsoft.com/office/officeart/2018/2/layout/IconVerticalSolidList"/>
    <dgm:cxn modelId="{AAE441F4-8286-468F-A6FB-BD87717A617F}" type="presParOf" srcId="{3D9108C4-37A2-4A1E-9E4D-B230D10AECD0}" destId="{892DF596-CF79-4D7D-BF3E-B1A1CD99CE4D}" srcOrd="3" destOrd="0" presId="urn:microsoft.com/office/officeart/2018/2/layout/IconVerticalSolidList"/>
    <dgm:cxn modelId="{E9072D70-68BE-41CB-8146-342821CF3CF2}" type="presParOf" srcId="{58452A0C-F80A-433D-9D48-67964DA0516A}" destId="{873AED5B-0FEC-4B18-9A71-B145002520F0}" srcOrd="5" destOrd="0" presId="urn:microsoft.com/office/officeart/2018/2/layout/IconVerticalSolidList"/>
    <dgm:cxn modelId="{FFC4A40D-5E24-481E-9447-E667DBF45085}" type="presParOf" srcId="{58452A0C-F80A-433D-9D48-67964DA0516A}" destId="{EDE933A7-E1B6-40CE-907F-D7A785925339}" srcOrd="6" destOrd="0" presId="urn:microsoft.com/office/officeart/2018/2/layout/IconVerticalSolidList"/>
    <dgm:cxn modelId="{9D85A8D7-B85B-4F63-B573-8A2A3730EE41}" type="presParOf" srcId="{EDE933A7-E1B6-40CE-907F-D7A785925339}" destId="{45722781-E4FD-4895-A82A-4C68B7D43780}" srcOrd="0" destOrd="0" presId="urn:microsoft.com/office/officeart/2018/2/layout/IconVerticalSolidList"/>
    <dgm:cxn modelId="{D10514A2-B470-4001-8A32-B4611AA5015A}" type="presParOf" srcId="{EDE933A7-E1B6-40CE-907F-D7A785925339}" destId="{35E03408-8A7F-4891-AD8F-8C009854F09C}" srcOrd="1" destOrd="0" presId="urn:microsoft.com/office/officeart/2018/2/layout/IconVerticalSolidList"/>
    <dgm:cxn modelId="{BA1A3718-5A6F-4594-8582-625A1284C6E2}" type="presParOf" srcId="{EDE933A7-E1B6-40CE-907F-D7A785925339}" destId="{434B5CB7-BBE0-4A20-9226-C4A03F9F8B40}" srcOrd="2" destOrd="0" presId="urn:microsoft.com/office/officeart/2018/2/layout/IconVerticalSolidList"/>
    <dgm:cxn modelId="{579B7484-30EC-4370-ACF2-FE46ED4F73C4}" type="presParOf" srcId="{EDE933A7-E1B6-40CE-907F-D7A785925339}" destId="{847DB8F6-08F1-48FC-8394-BF5D85045E5F}" srcOrd="3" destOrd="0" presId="urn:microsoft.com/office/officeart/2018/2/layout/IconVerticalSolidList"/>
    <dgm:cxn modelId="{3531F57D-B991-4725-9783-C763B462A51C}" type="presParOf" srcId="{58452A0C-F80A-433D-9D48-67964DA0516A}" destId="{3314A6C3-9D12-480F-B0BB-714D5DF98074}" srcOrd="7" destOrd="0" presId="urn:microsoft.com/office/officeart/2018/2/layout/IconVerticalSolidList"/>
    <dgm:cxn modelId="{0286674C-07A0-42D4-809E-9D3612BDA4C0}" type="presParOf" srcId="{58452A0C-F80A-433D-9D48-67964DA0516A}" destId="{1A316CEC-F034-4B30-B800-5BEF82385C21}" srcOrd="8" destOrd="0" presId="urn:microsoft.com/office/officeart/2018/2/layout/IconVerticalSolidList"/>
    <dgm:cxn modelId="{41155E9A-AC21-4D91-8CF5-6459CAE360C7}" type="presParOf" srcId="{1A316CEC-F034-4B30-B800-5BEF82385C21}" destId="{0CD7992F-9FDB-45A9-9093-E6EBE0F45D7A}" srcOrd="0" destOrd="0" presId="urn:microsoft.com/office/officeart/2018/2/layout/IconVerticalSolidList"/>
    <dgm:cxn modelId="{129E2197-96C9-453B-8CC9-BEC5F0A6FC64}" type="presParOf" srcId="{1A316CEC-F034-4B30-B800-5BEF82385C21}" destId="{B3341CF3-F81F-4FC2-9DEC-46EA7AC4C97E}" srcOrd="1" destOrd="0" presId="urn:microsoft.com/office/officeart/2018/2/layout/IconVerticalSolidList"/>
    <dgm:cxn modelId="{B229812A-E2A4-41B9-8816-65ABE9857250}" type="presParOf" srcId="{1A316CEC-F034-4B30-B800-5BEF82385C21}" destId="{1A5E163F-F866-4CA9-BEFB-440D519536E6}" srcOrd="2" destOrd="0" presId="urn:microsoft.com/office/officeart/2018/2/layout/IconVerticalSolidList"/>
    <dgm:cxn modelId="{F2B770F2-024F-42E1-8566-C8BAF5DC87B7}" type="presParOf" srcId="{1A316CEC-F034-4B30-B800-5BEF82385C21}" destId="{A5304891-4ED9-40B9-BB71-026A4D268CE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7AF090-9994-408F-AFF5-12C700063D6A}"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en-US"/>
        </a:p>
      </dgm:t>
    </dgm:pt>
    <dgm:pt modelId="{AC3133C4-81AC-4745-9427-47DFE0BB64B1}">
      <dgm:prSet phldrT="[Text]" custT="1"/>
      <dgm:spPr/>
      <dgm:t>
        <a:bodyPr/>
        <a:lstStyle/>
        <a:p>
          <a:r>
            <a:rPr lang="en-US" sz="2300" b="1" dirty="0"/>
            <a:t>NIH</a:t>
          </a:r>
        </a:p>
      </dgm:t>
    </dgm:pt>
    <dgm:pt modelId="{F63C68DB-1243-456A-ACE9-CABC781BC4FF}" type="parTrans" cxnId="{A2504A72-5304-4391-A948-5BF3353B9184}">
      <dgm:prSet/>
      <dgm:spPr/>
      <dgm:t>
        <a:bodyPr/>
        <a:lstStyle/>
        <a:p>
          <a:endParaRPr lang="en-US"/>
        </a:p>
      </dgm:t>
    </dgm:pt>
    <dgm:pt modelId="{8E512E11-F3E7-4AE8-9B01-D5DA8F1C6EFE}" type="sibTrans" cxnId="{A2504A72-5304-4391-A948-5BF3353B9184}">
      <dgm:prSet/>
      <dgm:spPr/>
      <dgm:t>
        <a:bodyPr/>
        <a:lstStyle/>
        <a:p>
          <a:endParaRPr lang="en-US"/>
        </a:p>
      </dgm:t>
    </dgm:pt>
    <dgm:pt modelId="{4E68FA2D-A0E5-424A-96D7-D3D8B972A686}">
      <dgm:prSet phldrT="[Text]" custT="1"/>
      <dgm:spPr/>
      <dgm:t>
        <a:bodyPr/>
        <a:lstStyle/>
        <a:p>
          <a:r>
            <a:rPr lang="en-US" sz="2300" b="1" dirty="0"/>
            <a:t>NNLM</a:t>
          </a:r>
        </a:p>
      </dgm:t>
    </dgm:pt>
    <dgm:pt modelId="{A41696B6-AC34-4D00-BDEE-651089179413}" type="parTrans" cxnId="{A551DE63-9D4B-40DB-A5DA-65E03B799B3A}">
      <dgm:prSet/>
      <dgm:spPr/>
      <dgm:t>
        <a:bodyPr/>
        <a:lstStyle/>
        <a:p>
          <a:endParaRPr lang="en-US"/>
        </a:p>
      </dgm:t>
    </dgm:pt>
    <dgm:pt modelId="{C1D557E9-4FDA-4011-9E59-F926DDC573EE}" type="sibTrans" cxnId="{A551DE63-9D4B-40DB-A5DA-65E03B799B3A}">
      <dgm:prSet/>
      <dgm:spPr/>
      <dgm:t>
        <a:bodyPr/>
        <a:lstStyle/>
        <a:p>
          <a:endParaRPr lang="en-US"/>
        </a:p>
      </dgm:t>
    </dgm:pt>
    <dgm:pt modelId="{D27C32ED-8C8B-4D3B-8D34-2B68B246EB82}">
      <dgm:prSet phldrT="[Text]" custT="1"/>
      <dgm:spPr/>
      <dgm:t>
        <a:bodyPr/>
        <a:lstStyle/>
        <a:p>
          <a:pPr>
            <a:spcAft>
              <a:spcPts val="0"/>
            </a:spcAft>
          </a:pPr>
          <a:r>
            <a:rPr lang="en-US" sz="2300" b="1" dirty="0"/>
            <a:t>ROC</a:t>
          </a:r>
        </a:p>
      </dgm:t>
    </dgm:pt>
    <dgm:pt modelId="{037BAB82-5C2B-483B-BA87-EA7D3872418F}" type="parTrans" cxnId="{2E64B9F7-C2D8-47F2-B31F-8C584C57B8E0}">
      <dgm:prSet/>
      <dgm:spPr/>
      <dgm:t>
        <a:bodyPr/>
        <a:lstStyle/>
        <a:p>
          <a:endParaRPr lang="en-US"/>
        </a:p>
      </dgm:t>
    </dgm:pt>
    <dgm:pt modelId="{9EA09A9A-C3B6-487F-879A-0BE0A17EAAF3}" type="sibTrans" cxnId="{2E64B9F7-C2D8-47F2-B31F-8C584C57B8E0}">
      <dgm:prSet/>
      <dgm:spPr/>
      <dgm:t>
        <a:bodyPr/>
        <a:lstStyle/>
        <a:p>
          <a:endParaRPr lang="en-US"/>
        </a:p>
      </dgm:t>
    </dgm:pt>
    <dgm:pt modelId="{E3098E42-C385-487B-9C1E-ED9197E5604F}">
      <dgm:prSet custT="1"/>
      <dgm:spPr/>
      <dgm:t>
        <a:bodyPr/>
        <a:lstStyle/>
        <a:p>
          <a:r>
            <a:rPr lang="en-US" sz="2300" b="1" dirty="0"/>
            <a:t>NLM</a:t>
          </a:r>
        </a:p>
      </dgm:t>
    </dgm:pt>
    <dgm:pt modelId="{E1AF6105-7064-48F3-8ED9-4A3499D30626}" type="parTrans" cxnId="{28833471-1CD4-40C9-BBAF-CB2489EB7FAD}">
      <dgm:prSet/>
      <dgm:spPr/>
      <dgm:t>
        <a:bodyPr/>
        <a:lstStyle/>
        <a:p>
          <a:endParaRPr lang="en-US"/>
        </a:p>
      </dgm:t>
    </dgm:pt>
    <dgm:pt modelId="{21C3ED35-773E-4CD9-B299-4946308CA35B}" type="sibTrans" cxnId="{28833471-1CD4-40C9-BBAF-CB2489EB7FAD}">
      <dgm:prSet/>
      <dgm:spPr/>
      <dgm:t>
        <a:bodyPr/>
        <a:lstStyle/>
        <a:p>
          <a:endParaRPr lang="en-US"/>
        </a:p>
      </dgm:t>
    </dgm:pt>
    <dgm:pt modelId="{202A24C9-6D83-486F-B111-8D0709B5DFC5}" type="pres">
      <dgm:prSet presAssocID="{137AF090-9994-408F-AFF5-12C700063D6A}" presName="Name0" presStyleCnt="0">
        <dgm:presLayoutVars>
          <dgm:chMax val="7"/>
          <dgm:chPref val="7"/>
          <dgm:dir/>
          <dgm:animLvl val="lvl"/>
        </dgm:presLayoutVars>
      </dgm:prSet>
      <dgm:spPr/>
    </dgm:pt>
    <dgm:pt modelId="{51D2C091-E1A0-48BE-AA6E-67905A90B3F5}" type="pres">
      <dgm:prSet presAssocID="{AC3133C4-81AC-4745-9427-47DFE0BB64B1}" presName="Accent1" presStyleCnt="0"/>
      <dgm:spPr/>
    </dgm:pt>
    <dgm:pt modelId="{A73E6E87-8A17-4223-9E9B-CF14C7B683F0}" type="pres">
      <dgm:prSet presAssocID="{AC3133C4-81AC-4745-9427-47DFE0BB64B1}" presName="Accent" presStyleLbl="node1" presStyleIdx="0" presStyleCnt="4" custFlipHor="1" custLinFactNeighborX="-58663" custLinFactNeighborY="-21675"/>
      <dgm:spPr/>
    </dgm:pt>
    <dgm:pt modelId="{683CE10C-867D-4ED8-B47F-74C3C8B893E7}" type="pres">
      <dgm:prSet presAssocID="{AC3133C4-81AC-4745-9427-47DFE0BB64B1}" presName="Parent1" presStyleLbl="revTx" presStyleIdx="0" presStyleCnt="4" custLinFactX="-9763" custLinFactNeighborX="-100000" custLinFactNeighborY="-77241">
        <dgm:presLayoutVars>
          <dgm:chMax val="1"/>
          <dgm:chPref val="1"/>
          <dgm:bulletEnabled val="1"/>
        </dgm:presLayoutVars>
      </dgm:prSet>
      <dgm:spPr/>
    </dgm:pt>
    <dgm:pt modelId="{5AE968C0-1D8B-42A2-80CD-552F2AA37216}" type="pres">
      <dgm:prSet presAssocID="{E3098E42-C385-487B-9C1E-ED9197E5604F}" presName="Accent2" presStyleCnt="0"/>
      <dgm:spPr/>
    </dgm:pt>
    <dgm:pt modelId="{DA4E79A0-CAF7-4EAD-8DCA-9913A5D37F91}" type="pres">
      <dgm:prSet presAssocID="{E3098E42-C385-487B-9C1E-ED9197E5604F}" presName="Accent" presStyleLbl="node1" presStyleIdx="1" presStyleCnt="4" custFlipHor="1" custLinFactNeighborX="6011" custLinFactNeighborY="-11185"/>
      <dgm:spPr/>
    </dgm:pt>
    <dgm:pt modelId="{50DC4463-5EB9-4917-B026-51B89F33B0EB}" type="pres">
      <dgm:prSet presAssocID="{E3098E42-C385-487B-9C1E-ED9197E5604F}" presName="Parent2" presStyleLbl="revTx" presStyleIdx="1" presStyleCnt="4" custLinFactNeighborX="9473" custLinFactNeighborY="-52379">
        <dgm:presLayoutVars>
          <dgm:chMax val="1"/>
          <dgm:chPref val="1"/>
          <dgm:bulletEnabled val="1"/>
        </dgm:presLayoutVars>
      </dgm:prSet>
      <dgm:spPr/>
    </dgm:pt>
    <dgm:pt modelId="{D77689EE-A753-4159-ADF0-5B46890BE49E}" type="pres">
      <dgm:prSet presAssocID="{4E68FA2D-A0E5-424A-96D7-D3D8B972A686}" presName="Accent3" presStyleCnt="0"/>
      <dgm:spPr/>
    </dgm:pt>
    <dgm:pt modelId="{47853B10-8DEA-4FFB-B89A-6AFD63D26F88}" type="pres">
      <dgm:prSet presAssocID="{4E68FA2D-A0E5-424A-96D7-D3D8B972A686}" presName="Accent" presStyleLbl="node1" presStyleIdx="2" presStyleCnt="4" custFlipHor="1" custLinFactNeighborX="-58649" custLinFactNeighborY="-6417"/>
      <dgm:spPr/>
    </dgm:pt>
    <dgm:pt modelId="{9AF57756-91A2-4BBD-957F-D37E90DDB4C4}" type="pres">
      <dgm:prSet presAssocID="{4E68FA2D-A0E5-424A-96D7-D3D8B972A686}" presName="Parent3" presStyleLbl="revTx" presStyleIdx="2" presStyleCnt="4" custLinFactNeighborX="-94419" custLinFactNeighborY="-13329">
        <dgm:presLayoutVars>
          <dgm:chMax val="1"/>
          <dgm:chPref val="1"/>
          <dgm:bulletEnabled val="1"/>
        </dgm:presLayoutVars>
      </dgm:prSet>
      <dgm:spPr/>
    </dgm:pt>
    <dgm:pt modelId="{15078503-1C0D-41C1-B48A-1809D7E81250}" type="pres">
      <dgm:prSet presAssocID="{D27C32ED-8C8B-4D3B-8D34-2B68B246EB82}" presName="Accent4" presStyleCnt="0"/>
      <dgm:spPr/>
    </dgm:pt>
    <dgm:pt modelId="{6EDA9668-5028-4FC8-BC3C-4EC2D549ABC3}" type="pres">
      <dgm:prSet presAssocID="{D27C32ED-8C8B-4D3B-8D34-2B68B246EB82}" presName="Accent" presStyleLbl="node1" presStyleIdx="3" presStyleCnt="4" custFlipHor="1" custLinFactNeighborX="9141" custLinFactNeighborY="2079"/>
      <dgm:spPr/>
    </dgm:pt>
    <dgm:pt modelId="{31607D11-730F-442E-AA52-FC5361A37753}" type="pres">
      <dgm:prSet presAssocID="{D27C32ED-8C8B-4D3B-8D34-2B68B246EB82}" presName="Parent4" presStyleLbl="revTx" presStyleIdx="3" presStyleCnt="4" custFlipHor="1" custScaleY="177627" custLinFactNeighborX="16453" custLinFactNeighborY="8935">
        <dgm:presLayoutVars>
          <dgm:chMax val="1"/>
          <dgm:chPref val="1"/>
          <dgm:bulletEnabled val="1"/>
        </dgm:presLayoutVars>
      </dgm:prSet>
      <dgm:spPr/>
    </dgm:pt>
  </dgm:ptLst>
  <dgm:cxnLst>
    <dgm:cxn modelId="{2230122A-3BB7-4167-9241-27285C3DE1C5}" type="presOf" srcId="{AC3133C4-81AC-4745-9427-47DFE0BB64B1}" destId="{683CE10C-867D-4ED8-B47F-74C3C8B893E7}" srcOrd="0" destOrd="0" presId="urn:microsoft.com/office/officeart/2009/layout/CircleArrowProcess"/>
    <dgm:cxn modelId="{ED4A912C-105A-4D6C-8545-84F8C97B8801}" type="presOf" srcId="{E3098E42-C385-487B-9C1E-ED9197E5604F}" destId="{50DC4463-5EB9-4917-B026-51B89F33B0EB}" srcOrd="0" destOrd="0" presId="urn:microsoft.com/office/officeart/2009/layout/CircleArrowProcess"/>
    <dgm:cxn modelId="{A551DE63-9D4B-40DB-A5DA-65E03B799B3A}" srcId="{137AF090-9994-408F-AFF5-12C700063D6A}" destId="{4E68FA2D-A0E5-424A-96D7-D3D8B972A686}" srcOrd="2" destOrd="0" parTransId="{A41696B6-AC34-4D00-BDEE-651089179413}" sibTransId="{C1D557E9-4FDA-4011-9E59-F926DDC573EE}"/>
    <dgm:cxn modelId="{181EF749-1FBB-4933-891D-B488F6521718}" type="presOf" srcId="{D27C32ED-8C8B-4D3B-8D34-2B68B246EB82}" destId="{31607D11-730F-442E-AA52-FC5361A37753}" srcOrd="0" destOrd="0" presId="urn:microsoft.com/office/officeart/2009/layout/CircleArrowProcess"/>
    <dgm:cxn modelId="{28833471-1CD4-40C9-BBAF-CB2489EB7FAD}" srcId="{137AF090-9994-408F-AFF5-12C700063D6A}" destId="{E3098E42-C385-487B-9C1E-ED9197E5604F}" srcOrd="1" destOrd="0" parTransId="{E1AF6105-7064-48F3-8ED9-4A3499D30626}" sibTransId="{21C3ED35-773E-4CD9-B299-4946308CA35B}"/>
    <dgm:cxn modelId="{A2504A72-5304-4391-A948-5BF3353B9184}" srcId="{137AF090-9994-408F-AFF5-12C700063D6A}" destId="{AC3133C4-81AC-4745-9427-47DFE0BB64B1}" srcOrd="0" destOrd="0" parTransId="{F63C68DB-1243-456A-ACE9-CABC781BC4FF}" sibTransId="{8E512E11-F3E7-4AE8-9B01-D5DA8F1C6EFE}"/>
    <dgm:cxn modelId="{DC50F277-C2FC-406F-BEBF-A14D50140E51}" type="presOf" srcId="{4E68FA2D-A0E5-424A-96D7-D3D8B972A686}" destId="{9AF57756-91A2-4BBD-957F-D37E90DDB4C4}" srcOrd="0" destOrd="0" presId="urn:microsoft.com/office/officeart/2009/layout/CircleArrowProcess"/>
    <dgm:cxn modelId="{D87A65AE-DC56-4017-8CC3-C3AA66A68422}" type="presOf" srcId="{137AF090-9994-408F-AFF5-12C700063D6A}" destId="{202A24C9-6D83-486F-B111-8D0709B5DFC5}" srcOrd="0" destOrd="0" presId="urn:microsoft.com/office/officeart/2009/layout/CircleArrowProcess"/>
    <dgm:cxn modelId="{2E64B9F7-C2D8-47F2-B31F-8C584C57B8E0}" srcId="{137AF090-9994-408F-AFF5-12C700063D6A}" destId="{D27C32ED-8C8B-4D3B-8D34-2B68B246EB82}" srcOrd="3" destOrd="0" parTransId="{037BAB82-5C2B-483B-BA87-EA7D3872418F}" sibTransId="{9EA09A9A-C3B6-487F-879A-0BE0A17EAAF3}"/>
    <dgm:cxn modelId="{B0ED8034-FC13-4A1B-8267-7661A7AA1F4C}" type="presParOf" srcId="{202A24C9-6D83-486F-B111-8D0709B5DFC5}" destId="{51D2C091-E1A0-48BE-AA6E-67905A90B3F5}" srcOrd="0" destOrd="0" presId="urn:microsoft.com/office/officeart/2009/layout/CircleArrowProcess"/>
    <dgm:cxn modelId="{89052F58-D0C2-4013-AF09-75F3C46C123A}" type="presParOf" srcId="{51D2C091-E1A0-48BE-AA6E-67905A90B3F5}" destId="{A73E6E87-8A17-4223-9E9B-CF14C7B683F0}" srcOrd="0" destOrd="0" presId="urn:microsoft.com/office/officeart/2009/layout/CircleArrowProcess"/>
    <dgm:cxn modelId="{B6461F67-8925-4A44-920E-AA74628081FE}" type="presParOf" srcId="{202A24C9-6D83-486F-B111-8D0709B5DFC5}" destId="{683CE10C-867D-4ED8-B47F-74C3C8B893E7}" srcOrd="1" destOrd="0" presId="urn:microsoft.com/office/officeart/2009/layout/CircleArrowProcess"/>
    <dgm:cxn modelId="{39F89598-D294-4437-9983-F4FE34C83224}" type="presParOf" srcId="{202A24C9-6D83-486F-B111-8D0709B5DFC5}" destId="{5AE968C0-1D8B-42A2-80CD-552F2AA37216}" srcOrd="2" destOrd="0" presId="urn:microsoft.com/office/officeart/2009/layout/CircleArrowProcess"/>
    <dgm:cxn modelId="{FDAA4071-3695-4537-ABDE-6D9A225682FD}" type="presParOf" srcId="{5AE968C0-1D8B-42A2-80CD-552F2AA37216}" destId="{DA4E79A0-CAF7-4EAD-8DCA-9913A5D37F91}" srcOrd="0" destOrd="0" presId="urn:microsoft.com/office/officeart/2009/layout/CircleArrowProcess"/>
    <dgm:cxn modelId="{C93F23AB-3E92-4617-9B5F-80E6A47A1573}" type="presParOf" srcId="{202A24C9-6D83-486F-B111-8D0709B5DFC5}" destId="{50DC4463-5EB9-4917-B026-51B89F33B0EB}" srcOrd="3" destOrd="0" presId="urn:microsoft.com/office/officeart/2009/layout/CircleArrowProcess"/>
    <dgm:cxn modelId="{EE5BE5D1-737F-4D13-B876-1ED9F398B476}" type="presParOf" srcId="{202A24C9-6D83-486F-B111-8D0709B5DFC5}" destId="{D77689EE-A753-4159-ADF0-5B46890BE49E}" srcOrd="4" destOrd="0" presId="urn:microsoft.com/office/officeart/2009/layout/CircleArrowProcess"/>
    <dgm:cxn modelId="{5F5BD6BD-C70A-47CD-860A-5CF3B5964057}" type="presParOf" srcId="{D77689EE-A753-4159-ADF0-5B46890BE49E}" destId="{47853B10-8DEA-4FFB-B89A-6AFD63D26F88}" srcOrd="0" destOrd="0" presId="urn:microsoft.com/office/officeart/2009/layout/CircleArrowProcess"/>
    <dgm:cxn modelId="{D55C5054-572B-4899-AA26-CB2174C9636C}" type="presParOf" srcId="{202A24C9-6D83-486F-B111-8D0709B5DFC5}" destId="{9AF57756-91A2-4BBD-957F-D37E90DDB4C4}" srcOrd="5" destOrd="0" presId="urn:microsoft.com/office/officeart/2009/layout/CircleArrowProcess"/>
    <dgm:cxn modelId="{151DDD06-198A-4A2B-92B9-2DE9DD856B1F}" type="presParOf" srcId="{202A24C9-6D83-486F-B111-8D0709B5DFC5}" destId="{15078503-1C0D-41C1-B48A-1809D7E81250}" srcOrd="6" destOrd="0" presId="urn:microsoft.com/office/officeart/2009/layout/CircleArrowProcess"/>
    <dgm:cxn modelId="{E32C6213-7B55-4E50-B53A-3AF905947240}" type="presParOf" srcId="{15078503-1C0D-41C1-B48A-1809D7E81250}" destId="{6EDA9668-5028-4FC8-BC3C-4EC2D549ABC3}" srcOrd="0" destOrd="0" presId="urn:microsoft.com/office/officeart/2009/layout/CircleArrowProcess"/>
    <dgm:cxn modelId="{BAAE97F8-2C5E-4F55-8DDC-251F772E61E0}" type="presParOf" srcId="{202A24C9-6D83-486F-B111-8D0709B5DFC5}" destId="{31607D11-730F-442E-AA52-FC5361A37753}"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8767A-7CE7-475D-B361-CBB7F790299F}">
      <dsp:nvSpPr>
        <dsp:cNvPr id="0" name=""/>
        <dsp:cNvSpPr/>
      </dsp:nvSpPr>
      <dsp:spPr>
        <a:xfrm>
          <a:off x="0" y="79479"/>
          <a:ext cx="10515600" cy="671247"/>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0DB9D2E6-A7EC-4049-A8C3-BD81DA0E7419}">
      <dsp:nvSpPr>
        <dsp:cNvPr id="0" name=""/>
        <dsp:cNvSpPr/>
      </dsp:nvSpPr>
      <dsp:spPr>
        <a:xfrm>
          <a:off x="219958" y="167019"/>
          <a:ext cx="399924" cy="3999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1CC2F4-984A-4AFB-A097-7D0AD7549C7E}">
      <dsp:nvSpPr>
        <dsp:cNvPr id="0" name=""/>
        <dsp:cNvSpPr/>
      </dsp:nvSpPr>
      <dsp:spPr>
        <a:xfrm>
          <a:off x="839840" y="3413"/>
          <a:ext cx="9675759" cy="72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955" tIns="76955" rIns="76955" bIns="76955" numCol="1" spcCol="1270" anchor="ctr" anchorCtr="0">
          <a:noAutofit/>
        </a:bodyPr>
        <a:lstStyle/>
        <a:p>
          <a:pPr marL="0" lvl="0" indent="0" algn="l" defTabSz="1244600">
            <a:lnSpc>
              <a:spcPct val="100000"/>
            </a:lnSpc>
            <a:spcBef>
              <a:spcPct val="0"/>
            </a:spcBef>
            <a:spcAft>
              <a:spcPct val="35000"/>
            </a:spcAft>
            <a:buNone/>
          </a:pPr>
          <a:r>
            <a:rPr lang="en-US" sz="2800" kern="1200" dirty="0">
              <a:solidFill>
                <a:sysClr val="windowText" lastClr="000000">
                  <a:hueOff val="0"/>
                  <a:satOff val="0"/>
                  <a:lumOff val="0"/>
                  <a:alphaOff val="0"/>
                </a:sysClr>
              </a:solidFill>
              <a:latin typeface="Calibri" panose="020F0502020204030204"/>
              <a:ea typeface="+mn-ea"/>
              <a:cs typeface="+mn-cs"/>
            </a:rPr>
            <a:t>Use Chat to share your comments</a:t>
          </a:r>
        </a:p>
      </dsp:txBody>
      <dsp:txXfrm>
        <a:off x="839840" y="3413"/>
        <a:ext cx="9675759" cy="727134"/>
      </dsp:txXfrm>
    </dsp:sp>
    <dsp:sp modelId="{E46FA2F6-53BC-429F-969B-E42705EE39AC}">
      <dsp:nvSpPr>
        <dsp:cNvPr id="0" name=""/>
        <dsp:cNvSpPr/>
      </dsp:nvSpPr>
      <dsp:spPr>
        <a:xfrm>
          <a:off x="0" y="960453"/>
          <a:ext cx="10515600" cy="727134"/>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E834B45-2BBE-4BDB-9978-8CFBA74E360D}">
      <dsp:nvSpPr>
        <dsp:cNvPr id="0" name=""/>
        <dsp:cNvSpPr/>
      </dsp:nvSpPr>
      <dsp:spPr>
        <a:xfrm>
          <a:off x="219958" y="1075937"/>
          <a:ext cx="399924" cy="39992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B737BA-944D-4B5E-9062-3A77A7DA44AD}">
      <dsp:nvSpPr>
        <dsp:cNvPr id="0" name=""/>
        <dsp:cNvSpPr/>
      </dsp:nvSpPr>
      <dsp:spPr>
        <a:xfrm>
          <a:off x="839840" y="912332"/>
          <a:ext cx="9675759" cy="72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955" tIns="76955" rIns="76955" bIns="76955" numCol="1" spcCol="1270" anchor="ctr" anchorCtr="0">
          <a:noAutofit/>
        </a:bodyPr>
        <a:lstStyle/>
        <a:p>
          <a:pPr marL="0" lvl="0" indent="0" algn="l" defTabSz="1244600">
            <a:lnSpc>
              <a:spcPct val="100000"/>
            </a:lnSpc>
            <a:spcBef>
              <a:spcPct val="0"/>
            </a:spcBef>
            <a:spcAft>
              <a:spcPct val="35000"/>
            </a:spcAft>
            <a:buNone/>
          </a:pPr>
          <a:r>
            <a:rPr lang="en-US" sz="2800" kern="1200" dirty="0">
              <a:solidFill>
                <a:sysClr val="windowText" lastClr="000000">
                  <a:hueOff val="0"/>
                  <a:satOff val="0"/>
                  <a:lumOff val="0"/>
                  <a:alphaOff val="0"/>
                </a:sysClr>
              </a:solidFill>
              <a:latin typeface="Calibri" panose="020F0502020204030204"/>
              <a:ea typeface="+mn-ea"/>
              <a:cs typeface="+mn-cs"/>
            </a:rPr>
            <a:t>Use Q&amp;A to submit your questions for our speaker </a:t>
          </a:r>
        </a:p>
      </dsp:txBody>
      <dsp:txXfrm>
        <a:off x="839840" y="912332"/>
        <a:ext cx="9675759" cy="727134"/>
      </dsp:txXfrm>
    </dsp:sp>
    <dsp:sp modelId="{2F4FCD94-00BF-47A0-9A42-992A9B02B1BA}">
      <dsp:nvSpPr>
        <dsp:cNvPr id="0" name=""/>
        <dsp:cNvSpPr/>
      </dsp:nvSpPr>
      <dsp:spPr>
        <a:xfrm>
          <a:off x="0" y="1865496"/>
          <a:ext cx="10515600" cy="727134"/>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09419823-024F-4086-B2D9-003487C2A89B}">
      <dsp:nvSpPr>
        <dsp:cNvPr id="0" name=""/>
        <dsp:cNvSpPr/>
      </dsp:nvSpPr>
      <dsp:spPr>
        <a:xfrm>
          <a:off x="219958" y="1984855"/>
          <a:ext cx="399924" cy="3999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2DF596-CF79-4D7D-BF3E-B1A1CD99CE4D}">
      <dsp:nvSpPr>
        <dsp:cNvPr id="0" name=""/>
        <dsp:cNvSpPr/>
      </dsp:nvSpPr>
      <dsp:spPr>
        <a:xfrm>
          <a:off x="839840" y="1863148"/>
          <a:ext cx="9675759" cy="72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955" tIns="76955" rIns="76955" bIns="76955" numCol="1" spcCol="1270" anchor="ctr" anchorCtr="0">
          <a:noAutofit/>
        </a:bodyPr>
        <a:lstStyle/>
        <a:p>
          <a:pPr marL="0" lvl="0" indent="0" algn="l" defTabSz="1244600">
            <a:lnSpc>
              <a:spcPct val="100000"/>
            </a:lnSpc>
            <a:spcBef>
              <a:spcPct val="0"/>
            </a:spcBef>
            <a:spcAft>
              <a:spcPct val="35000"/>
            </a:spcAft>
            <a:buNone/>
          </a:pPr>
          <a:r>
            <a:rPr lang="en-US" sz="2800" kern="1200" dirty="0">
              <a:solidFill>
                <a:sysClr val="windowText" lastClr="000000">
                  <a:hueOff val="0"/>
                  <a:satOff val="0"/>
                  <a:lumOff val="0"/>
                  <a:alphaOff val="0"/>
                </a:sysClr>
              </a:solidFill>
              <a:latin typeface="Calibri" panose="020F0502020204030204"/>
              <a:ea typeface="+mn-ea"/>
              <a:cs typeface="+mn-cs"/>
            </a:rPr>
            <a:t>Closed Caption available</a:t>
          </a:r>
        </a:p>
      </dsp:txBody>
      <dsp:txXfrm>
        <a:off x="839840" y="1863148"/>
        <a:ext cx="9675759" cy="727134"/>
      </dsp:txXfrm>
    </dsp:sp>
    <dsp:sp modelId="{45722781-E4FD-4895-A82A-4C68B7D43780}">
      <dsp:nvSpPr>
        <dsp:cNvPr id="0" name=""/>
        <dsp:cNvSpPr/>
      </dsp:nvSpPr>
      <dsp:spPr>
        <a:xfrm>
          <a:off x="0" y="2754229"/>
          <a:ext cx="10515600" cy="727134"/>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5E03408-8A7F-4891-AD8F-8C009854F09C}">
      <dsp:nvSpPr>
        <dsp:cNvPr id="0" name=""/>
        <dsp:cNvSpPr/>
      </dsp:nvSpPr>
      <dsp:spPr>
        <a:xfrm>
          <a:off x="219958" y="2893774"/>
          <a:ext cx="399924" cy="3999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7DB8F6-08F1-48FC-8394-BF5D85045E5F}">
      <dsp:nvSpPr>
        <dsp:cNvPr id="0" name=""/>
        <dsp:cNvSpPr/>
      </dsp:nvSpPr>
      <dsp:spPr>
        <a:xfrm>
          <a:off x="839840" y="2730169"/>
          <a:ext cx="9675759" cy="72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955" tIns="76955" rIns="76955" bIns="76955" numCol="1" spcCol="1270" anchor="ctr" anchorCtr="0">
          <a:noAutofit/>
        </a:bodyPr>
        <a:lstStyle/>
        <a:p>
          <a:pPr marL="0" lvl="0" indent="0" algn="l" defTabSz="1244600">
            <a:lnSpc>
              <a:spcPct val="100000"/>
            </a:lnSpc>
            <a:spcBef>
              <a:spcPct val="0"/>
            </a:spcBef>
            <a:spcAft>
              <a:spcPct val="35000"/>
            </a:spcAft>
            <a:buNone/>
          </a:pPr>
          <a:r>
            <a:rPr lang="en-US" sz="2800" kern="1200" dirty="0">
              <a:solidFill>
                <a:sysClr val="windowText" lastClr="000000">
                  <a:hueOff val="0"/>
                  <a:satOff val="0"/>
                  <a:lumOff val="0"/>
                  <a:alphaOff val="0"/>
                </a:sysClr>
              </a:solidFill>
              <a:latin typeface="Calibri" panose="020F0502020204030204"/>
              <a:ea typeface="+mn-ea"/>
              <a:cs typeface="+mn-cs"/>
            </a:rPr>
            <a:t>Session is being recorded</a:t>
          </a:r>
        </a:p>
      </dsp:txBody>
      <dsp:txXfrm>
        <a:off x="839840" y="2730169"/>
        <a:ext cx="9675759" cy="727134"/>
      </dsp:txXfrm>
    </dsp:sp>
    <dsp:sp modelId="{0CD7992F-9FDB-45A9-9093-E6EBE0F45D7A}">
      <dsp:nvSpPr>
        <dsp:cNvPr id="0" name=""/>
        <dsp:cNvSpPr/>
      </dsp:nvSpPr>
      <dsp:spPr>
        <a:xfrm>
          <a:off x="0" y="3639087"/>
          <a:ext cx="10515600" cy="727134"/>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B3341CF3-F81F-4FC2-9DEC-46EA7AC4C97E}">
      <dsp:nvSpPr>
        <dsp:cNvPr id="0" name=""/>
        <dsp:cNvSpPr/>
      </dsp:nvSpPr>
      <dsp:spPr>
        <a:xfrm>
          <a:off x="219958" y="3802692"/>
          <a:ext cx="399924" cy="3999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304891-4ED9-40B9-BB71-026A4D268CE0}">
      <dsp:nvSpPr>
        <dsp:cNvPr id="0" name=""/>
        <dsp:cNvSpPr/>
      </dsp:nvSpPr>
      <dsp:spPr>
        <a:xfrm>
          <a:off x="839840" y="3639087"/>
          <a:ext cx="9675759" cy="72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955" tIns="76955" rIns="76955" bIns="76955" numCol="1" spcCol="1270" anchor="ctr" anchorCtr="0">
          <a:noAutofit/>
        </a:bodyPr>
        <a:lstStyle/>
        <a:p>
          <a:pPr marL="0" lvl="0" indent="0" algn="l" defTabSz="1244600">
            <a:lnSpc>
              <a:spcPct val="100000"/>
            </a:lnSpc>
            <a:spcBef>
              <a:spcPct val="0"/>
            </a:spcBef>
            <a:spcAft>
              <a:spcPct val="35000"/>
            </a:spcAft>
            <a:buNone/>
          </a:pPr>
          <a:r>
            <a:rPr lang="en-US" sz="2800" kern="1200" dirty="0">
              <a:solidFill>
                <a:sysClr val="windowText" lastClr="000000">
                  <a:hueOff val="0"/>
                  <a:satOff val="0"/>
                  <a:lumOff val="0"/>
                  <a:alphaOff val="0"/>
                </a:sysClr>
              </a:solidFill>
              <a:latin typeface="Calibri" panose="020F0502020204030204"/>
              <a:ea typeface="+mn-ea"/>
              <a:cs typeface="+mn-cs"/>
            </a:rPr>
            <a:t>Continuing Education credit available</a:t>
          </a:r>
        </a:p>
      </dsp:txBody>
      <dsp:txXfrm>
        <a:off x="839840" y="3639087"/>
        <a:ext cx="9675759" cy="7271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E6E87-8A17-4223-9E9B-CF14C7B683F0}">
      <dsp:nvSpPr>
        <dsp:cNvPr id="0" name=""/>
        <dsp:cNvSpPr/>
      </dsp:nvSpPr>
      <dsp:spPr>
        <a:xfrm flipH="1">
          <a:off x="2698927" y="-316243"/>
          <a:ext cx="1458875" cy="1459023"/>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3CE10C-867D-4ED8-B47F-74C3C8B893E7}">
      <dsp:nvSpPr>
        <dsp:cNvPr id="0" name=""/>
        <dsp:cNvSpPr/>
      </dsp:nvSpPr>
      <dsp:spPr>
        <a:xfrm>
          <a:off x="2983225" y="213736"/>
          <a:ext cx="814135" cy="407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dirty="0"/>
            <a:t>NIH</a:t>
          </a:r>
        </a:p>
      </dsp:txBody>
      <dsp:txXfrm>
        <a:off x="2983225" y="213736"/>
        <a:ext cx="814135" cy="407025"/>
      </dsp:txXfrm>
    </dsp:sp>
    <dsp:sp modelId="{DA4E79A0-CAF7-4EAD-8DCA-9913A5D37F91}">
      <dsp:nvSpPr>
        <dsp:cNvPr id="0" name=""/>
        <dsp:cNvSpPr/>
      </dsp:nvSpPr>
      <dsp:spPr>
        <a:xfrm flipH="1">
          <a:off x="3237152" y="675234"/>
          <a:ext cx="1458875" cy="1459023"/>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DC4463-5EB9-4917-B026-51B89F33B0EB}">
      <dsp:nvSpPr>
        <dsp:cNvPr id="0" name=""/>
        <dsp:cNvSpPr/>
      </dsp:nvSpPr>
      <dsp:spPr>
        <a:xfrm>
          <a:off x="3547036" y="1154904"/>
          <a:ext cx="814135" cy="407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dirty="0"/>
            <a:t>NLM</a:t>
          </a:r>
        </a:p>
      </dsp:txBody>
      <dsp:txXfrm>
        <a:off x="3547036" y="1154904"/>
        <a:ext cx="814135" cy="407025"/>
      </dsp:txXfrm>
    </dsp:sp>
    <dsp:sp modelId="{47853B10-8DEA-4FFB-B89A-6AFD63D26F88}">
      <dsp:nvSpPr>
        <dsp:cNvPr id="0" name=""/>
        <dsp:cNvSpPr/>
      </dsp:nvSpPr>
      <dsp:spPr>
        <a:xfrm flipH="1">
          <a:off x="2699132" y="1586321"/>
          <a:ext cx="1458875" cy="1459023"/>
        </a:xfrm>
        <a:prstGeom prst="circularArrow">
          <a:avLst>
            <a:gd name="adj1" fmla="val 10980"/>
            <a:gd name="adj2" fmla="val 1142322"/>
            <a:gd name="adj3" fmla="val 4500000"/>
            <a:gd name="adj4" fmla="val 135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F57756-91A2-4BBD-957F-D37E90DDB4C4}">
      <dsp:nvSpPr>
        <dsp:cNvPr id="0" name=""/>
        <dsp:cNvSpPr/>
      </dsp:nvSpPr>
      <dsp:spPr>
        <a:xfrm>
          <a:off x="3108146" y="2153821"/>
          <a:ext cx="814135" cy="407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dirty="0"/>
            <a:t>NNLM</a:t>
          </a:r>
        </a:p>
      </dsp:txBody>
      <dsp:txXfrm>
        <a:off x="3108146" y="2153821"/>
        <a:ext cx="814135" cy="407025"/>
      </dsp:txXfrm>
    </dsp:sp>
    <dsp:sp modelId="{6EDA9668-5028-4FC8-BC3C-4EC2D549ABC3}">
      <dsp:nvSpPr>
        <dsp:cNvPr id="0" name=""/>
        <dsp:cNvSpPr/>
      </dsp:nvSpPr>
      <dsp:spPr>
        <a:xfrm flipH="1">
          <a:off x="3368018" y="2641169"/>
          <a:ext cx="1253357" cy="1253963"/>
        </a:xfrm>
        <a:prstGeom prst="blockArc">
          <a:avLst>
            <a:gd name="adj1" fmla="val 0"/>
            <a:gd name="adj2" fmla="val 18900000"/>
            <a:gd name="adj3" fmla="val 1274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607D11-730F-442E-AA52-FC5361A37753}">
      <dsp:nvSpPr>
        <dsp:cNvPr id="0" name=""/>
        <dsp:cNvSpPr/>
      </dsp:nvSpPr>
      <dsp:spPr>
        <a:xfrm flipH="1">
          <a:off x="3603863" y="2926434"/>
          <a:ext cx="814135" cy="722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ts val="0"/>
            </a:spcAft>
            <a:buNone/>
          </a:pPr>
          <a:r>
            <a:rPr lang="en-US" sz="2300" b="1" kern="1200" dirty="0"/>
            <a:t>ROC</a:t>
          </a:r>
        </a:p>
      </dsp:txBody>
      <dsp:txXfrm>
        <a:off x="3603863" y="2926434"/>
        <a:ext cx="814135" cy="72298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8789EB-66DB-4BC3-8FEE-7145FF09A633}"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CABDA5-993D-46B8-A1DA-AA3FA35E39A0}" type="slidenum">
              <a:rPr lang="en-US" smtClean="0"/>
              <a:t>‹#›</a:t>
            </a:fld>
            <a:endParaRPr lang="en-US"/>
          </a:p>
        </p:txBody>
      </p:sp>
    </p:spTree>
    <p:extLst>
      <p:ext uri="{BB962C8B-B14F-4D97-AF65-F5344CB8AC3E}">
        <p14:creationId xmlns:p14="http://schemas.microsoft.com/office/powerpoint/2010/main" val="28310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onlinelibrary.wiley.com/doi/abs/10.1111/jrh.1283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cisa.gov/resources-tools/programs/rural-emergency-medical-communications-demonstration-project-remcdp" TargetMode="External"/><Relationship Id="rId3" Type="http://schemas.openxmlformats.org/officeDocument/2006/relationships/hyperlink" Target="https://hphcyber.hhs.gov/" TargetMode="External"/><Relationship Id="rId7" Type="http://schemas.openxmlformats.org/officeDocument/2006/relationships/hyperlink" Target="https://www.healthit.gov/topic/privacy-security-and-hipaa/health-it-privacy-and-security-resources-providers"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mailto:HHSCyber@hhs.gov" TargetMode="External"/><Relationship Id="rId5" Type="http://schemas.openxmlformats.org/officeDocument/2006/relationships/hyperlink" Target="https://www.hhs.gov/hipaa/for-professionals/special-topics/change-healthcare-cybersecurity-incident-frequently-asked-questions/index.html" TargetMode="External"/><Relationship Id="rId4" Type="http://schemas.openxmlformats.org/officeDocument/2006/relationships/hyperlink" Target="https://www.hhs.gov/hipaa/for-professionals/security/guidance/cybersecurity/index.html"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hrsa.gov/rural-health/about-us/what-is-rural"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microsoft.com/healthcar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mandiant.com/academy"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mandiant.com/academy/certifications" TargetMode="External"/><Relationship Id="rId4" Type="http://schemas.openxmlformats.org/officeDocument/2006/relationships/hyperlink" Target="https://h-isac.org/"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2</a:t>
            </a:fld>
            <a:endParaRPr lang="en-US" dirty="0"/>
          </a:p>
        </p:txBody>
      </p:sp>
    </p:spTree>
    <p:extLst>
      <p:ext uri="{BB962C8B-B14F-4D97-AF65-F5344CB8AC3E}">
        <p14:creationId xmlns:p14="http://schemas.microsoft.com/office/powerpoint/2010/main" val="829801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spcBef>
                <a:spcPts val="0"/>
              </a:spcBef>
              <a:spcAft>
                <a:spcPts val="0"/>
              </a:spcAft>
              <a:buFont typeface="Courier New" panose="02070309020205020404" pitchFamily="49" charset="0"/>
              <a:buNone/>
            </a:pPr>
            <a:r>
              <a:rPr lang="en-US" sz="13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Cybersecurity- </a:t>
            </a:r>
            <a:endParaRPr lang="en-US" sz="1200" dirty="0">
              <a:solidFill>
                <a:srgbClr val="000000"/>
              </a:solidFill>
              <a:effectLst/>
              <a:latin typeface="Times New Roman" panose="02020603050405020304" pitchFamily="18" charset="0"/>
              <a:ea typeface="Aptos" panose="020B0004020202020204" pitchFamily="34" charset="0"/>
            </a:endParaRPr>
          </a:p>
          <a:p>
            <a:pPr marL="685800" marR="0" lvl="1" indent="-228600">
              <a:spcBef>
                <a:spcPts val="0"/>
              </a:spcBef>
              <a:spcAft>
                <a:spcPts val="0"/>
              </a:spcAft>
              <a:buFont typeface="Wingdings" panose="05000000000000000000" pitchFamily="2" charset="2"/>
              <a:buChar char=""/>
            </a:pPr>
            <a:r>
              <a:rPr lang="en-US" sz="13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Disruptions of similar magnitudes may be more detrimental in rural areas, given the greater distances patients must travel to receive care and the outsized impact that lost revenue may have on rural hospital finances.</a:t>
            </a:r>
            <a:endParaRPr lang="en-US" sz="1200" dirty="0">
              <a:solidFill>
                <a:srgbClr val="000000"/>
              </a:solidFill>
              <a:effectLst/>
              <a:latin typeface="Times New Roman" panose="02020603050405020304" pitchFamily="18" charset="0"/>
              <a:ea typeface="Aptos" panose="020B0004020202020204" pitchFamily="34" charset="0"/>
            </a:endParaRPr>
          </a:p>
          <a:p>
            <a:pPr marL="685800" marR="0" lvl="1" indent="-228600">
              <a:spcBef>
                <a:spcPts val="0"/>
              </a:spcBef>
              <a:spcAft>
                <a:spcPts val="0"/>
              </a:spcAft>
              <a:buFont typeface="Wingdings" panose="05000000000000000000" pitchFamily="2" charset="2"/>
              <a:buChar char=""/>
            </a:pPr>
            <a:r>
              <a:rPr lang="en-US" sz="13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Resources are needed- capital for updated equipment, securities, training</a:t>
            </a:r>
            <a:endParaRPr lang="en-US" sz="1200" dirty="0">
              <a:solidFill>
                <a:srgbClr val="000000"/>
              </a:solidFill>
              <a:effectLst/>
              <a:latin typeface="Times New Roman" panose="02020603050405020304" pitchFamily="18" charset="0"/>
              <a:ea typeface="Aptos" panose="020B00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dirty="0">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4CABDA5-993D-46B8-A1DA-AA3FA35E39A0}" type="slidenum">
              <a:rPr lang="en-US" smtClean="0"/>
              <a:t>13</a:t>
            </a:fld>
            <a:endParaRPr lang="en-US"/>
          </a:p>
        </p:txBody>
      </p:sp>
    </p:spTree>
    <p:extLst>
      <p:ext uri="{BB962C8B-B14F-4D97-AF65-F5344CB8AC3E}">
        <p14:creationId xmlns:p14="http://schemas.microsoft.com/office/powerpoint/2010/main" val="2961991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3F1C7-9F38-4BA0-8573-17DAEFAA065D}" type="slidenum">
              <a:rPr lang="en-US" smtClean="0"/>
              <a:t>14</a:t>
            </a:fld>
            <a:endParaRPr lang="en-US"/>
          </a:p>
        </p:txBody>
      </p:sp>
    </p:spTree>
    <p:extLst>
      <p:ext uri="{BB962C8B-B14F-4D97-AF65-F5344CB8AC3E}">
        <p14:creationId xmlns:p14="http://schemas.microsoft.com/office/powerpoint/2010/main" val="3655643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40F445-DC38-4AA7-ADD3-A5A42148531E}" type="slidenum">
              <a:rPr lang="en-US" smtClean="0"/>
              <a:t>15</a:t>
            </a:fld>
            <a:endParaRPr lang="en-US"/>
          </a:p>
        </p:txBody>
      </p:sp>
    </p:spTree>
    <p:extLst>
      <p:ext uri="{BB962C8B-B14F-4D97-AF65-F5344CB8AC3E}">
        <p14:creationId xmlns:p14="http://schemas.microsoft.com/office/powerpoint/2010/main" val="918027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kern="0" dirty="0">
                <a:solidFill>
                  <a:srgbClr val="1F3864"/>
                </a:solidFill>
                <a:effectLst/>
                <a:latin typeface="Source Sans Pro" panose="020B0503030403020204" pitchFamily="34" charset="0"/>
                <a:ea typeface="Source Sans Pro" panose="020B0503030403020204" pitchFamily="34" charset="0"/>
                <a:cs typeface="Source Sans Pro" panose="020B0503030403020204" pitchFamily="34" charset="0"/>
              </a:rPr>
              <a:t>Evidence of </a:t>
            </a:r>
            <a:r>
              <a:rPr lang="en-US" sz="1800" b="1" strike="sngStrike" kern="0" dirty="0">
                <a:solidFill>
                  <a:srgbClr val="FF0000"/>
                </a:solidFill>
                <a:effectLst/>
                <a:latin typeface="Source Sans Pro" panose="020B0503030403020204" pitchFamily="34" charset="0"/>
                <a:ea typeface="Source Sans Pro" panose="020B0503030403020204" pitchFamily="34" charset="0"/>
                <a:cs typeface="Source Sans Pro" panose="020B0503030403020204" pitchFamily="34" charset="0"/>
              </a:rPr>
              <a:t> </a:t>
            </a:r>
            <a:r>
              <a:rPr lang="en-US" sz="1800" b="1" kern="0" dirty="0">
                <a:solidFill>
                  <a:srgbClr val="1F3864"/>
                </a:solidFill>
                <a:effectLst/>
                <a:latin typeface="Source Sans Pro" panose="020B0503030403020204" pitchFamily="34" charset="0"/>
                <a:ea typeface="Source Sans Pro" panose="020B0503030403020204" pitchFamily="34" charset="0"/>
                <a:cs typeface="Source Sans Pro" panose="020B0503030403020204" pitchFamily="34" charset="0"/>
              </a:rPr>
              <a:t>rural hospitals outcomes during a ransomware attack.</a:t>
            </a:r>
            <a:endParaRPr lang="en-US" sz="1800" b="1" kern="0" dirty="0">
              <a:solidFill>
                <a:srgbClr val="2F5496"/>
              </a:solidFill>
              <a:effectLst/>
              <a:latin typeface="Calibri Light" panose="020F0302020204030204" pitchFamily="34" charset="0"/>
              <a:ea typeface="MS Gothic" panose="020B0609070205080204" pitchFamily="49" charset="-128"/>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1F3864"/>
                </a:solidFill>
                <a:effectLst/>
                <a:highlight>
                  <a:srgbClr val="FFFFFF"/>
                </a:highlight>
                <a:latin typeface="Source Sans Pro" panose="020B0503030403020204" pitchFamily="34" charset="0"/>
                <a:ea typeface="Source Sans Pro" panose="020B0503030403020204" pitchFamily="34" charset="0"/>
                <a:cs typeface="Source Sans Pro" panose="020B0503030403020204" pitchFamily="34" charset="0"/>
              </a:rPr>
              <a:t>The Journal of Rural Health </a:t>
            </a:r>
            <a:r>
              <a:rPr lang="en-US" sz="1800" b="1" u="sng" dirty="0">
                <a:solidFill>
                  <a:srgbClr val="BF8F00"/>
                </a:solidFill>
                <a:effectLst/>
                <a:highlight>
                  <a:srgbClr val="FFFFFF"/>
                </a:highlight>
                <a:latin typeface="Source Sans Pro" panose="020B0503030403020204" pitchFamily="34" charset="0"/>
                <a:ea typeface="Source Sans Pro" panose="020B0503030403020204" pitchFamily="34" charset="0"/>
                <a:cs typeface="Source Sans Pro" panose="020B0503030403020204" pitchFamily="34" charset="0"/>
                <a:hlinkClick r:id="rId3"/>
              </a:rPr>
              <a:t>highlights</a:t>
            </a:r>
            <a:r>
              <a:rPr lang="en-US" sz="1800" dirty="0">
                <a:solidFill>
                  <a:srgbClr val="1F3864"/>
                </a:solidFill>
                <a:effectLst/>
                <a:highlight>
                  <a:srgbClr val="FFFFFF"/>
                </a:highlight>
                <a:latin typeface="Source Sans Pro" panose="020B0503030403020204" pitchFamily="34" charset="0"/>
                <a:ea typeface="Source Sans Pro" panose="020B0503030403020204" pitchFamily="34" charset="0"/>
                <a:cs typeface="Source Sans Pro" panose="020B0503030403020204" pitchFamily="34" charset="0"/>
              </a:rPr>
              <a:t> increasing targeting of rural hospital cybersecurity threats, including ransomware attacks. Key findings show that while ransomware attacks disrupted hospital operations in rural and urban areas, disruptions of similar magnitudes may be more detrimental in rural areas, given the greater distances patients must travel to receive care and the outsized impact that lost revenue may have on rural hospital finances. During the first week of the attack, inpatient admissions volume fell by 14.7% at rural hospitals and 16.9% at urban hospitals . Outpatient visits fell by 35.3% at rural hospitals and 22.0% at urban hospitals during the first week. Travel time and distance to the closest non-attacked hospital was 4-7 times greater for rural ransomware-attacked hospitals than for urban ransomware-attacked hospitals.</a:t>
            </a:r>
          </a:p>
          <a:p>
            <a:pPr marL="342900" marR="0" lvl="0" indent="-342900">
              <a:lnSpc>
                <a:spcPct val="107000"/>
              </a:lnSpc>
              <a:spcBef>
                <a:spcPts val="0"/>
              </a:spcBef>
              <a:spcAft>
                <a:spcPts val="0"/>
              </a:spcAft>
              <a:buFont typeface="Symbol" panose="05050102010706020507" pitchFamily="18" charset="2"/>
              <a:buChar char=""/>
            </a:pPr>
            <a:endParaRPr lang="en-US" sz="1800" dirty="0">
              <a:solidFill>
                <a:srgbClr val="1F3864"/>
              </a:solidFill>
              <a:effectLst/>
              <a:highlight>
                <a:srgbClr val="FFFFFF"/>
              </a:highlight>
              <a:latin typeface="Source Sans Pro" panose="020B0503030403020204" pitchFamily="34" charset="0"/>
              <a:ea typeface="Source Sans Pro" panose="020B050303040302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3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Cybersecurity- </a:t>
            </a:r>
            <a:endParaRPr lang="en-US" sz="1200" dirty="0">
              <a:solidFill>
                <a:srgbClr val="000000"/>
              </a:solidFill>
              <a:effectLst/>
              <a:latin typeface="Times New Roman" panose="02020603050405020304" pitchFamily="18" charset="0"/>
              <a:ea typeface="Aptos" panose="020B0004020202020204" pitchFamily="34" charset="0"/>
            </a:endParaRPr>
          </a:p>
          <a:p>
            <a:pPr marL="1143000" marR="0" lvl="2" indent="-228600">
              <a:spcBef>
                <a:spcPts val="0"/>
              </a:spcBef>
              <a:spcAft>
                <a:spcPts val="0"/>
              </a:spcAft>
              <a:buFont typeface="Wingdings" panose="05000000000000000000" pitchFamily="2" charset="2"/>
              <a:buChar char=""/>
            </a:pPr>
            <a:r>
              <a:rPr lang="en-US" sz="13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Disruptions of similar magnitudes may be more detrimental in rural areas, given the greater distances patients must travel to receive care and the outsized impact that lost revenue may have on rural hospital finances.</a:t>
            </a:r>
            <a:endParaRPr lang="en-US" sz="1200" dirty="0">
              <a:solidFill>
                <a:srgbClr val="000000"/>
              </a:solidFill>
              <a:effectLst/>
              <a:latin typeface="Times New Roman" panose="02020603050405020304" pitchFamily="18" charset="0"/>
              <a:ea typeface="Aptos" panose="020B0004020202020204" pitchFamily="34" charset="0"/>
            </a:endParaRPr>
          </a:p>
          <a:p>
            <a:pPr marL="1143000" marR="0" lvl="2" indent="-228600">
              <a:spcBef>
                <a:spcPts val="0"/>
              </a:spcBef>
              <a:spcAft>
                <a:spcPts val="0"/>
              </a:spcAft>
              <a:buFont typeface="Wingdings" panose="05000000000000000000" pitchFamily="2" charset="2"/>
              <a:buChar char=""/>
            </a:pPr>
            <a:r>
              <a:rPr lang="en-US" sz="13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Resources are needed- capital for updated equipment, securities, training</a:t>
            </a:r>
            <a:endParaRPr lang="en-US" sz="1200" dirty="0">
              <a:solidFill>
                <a:srgbClr val="000000"/>
              </a:solidFill>
              <a:effectLst/>
              <a:latin typeface="Times New Roman" panose="02020603050405020304" pitchFamily="18" charset="0"/>
              <a:ea typeface="Aptos" panose="020B00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dirty="0">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4CABDA5-993D-46B8-A1DA-AA3FA35E39A0}" type="slidenum">
              <a:rPr lang="en-US" smtClean="0"/>
              <a:t>16</a:t>
            </a:fld>
            <a:endParaRPr lang="en-US"/>
          </a:p>
        </p:txBody>
      </p:sp>
    </p:spTree>
    <p:extLst>
      <p:ext uri="{BB962C8B-B14F-4D97-AF65-F5344CB8AC3E}">
        <p14:creationId xmlns:p14="http://schemas.microsoft.com/office/powerpoint/2010/main" val="1430124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ABDA5-993D-46B8-A1DA-AA3FA35E39A0}" type="slidenum">
              <a:rPr lang="en-US" smtClean="0"/>
              <a:t>17</a:t>
            </a:fld>
            <a:endParaRPr lang="en-US"/>
          </a:p>
        </p:txBody>
      </p:sp>
    </p:spTree>
    <p:extLst>
      <p:ext uri="{BB962C8B-B14F-4D97-AF65-F5344CB8AC3E}">
        <p14:creationId xmlns:p14="http://schemas.microsoft.com/office/powerpoint/2010/main" val="777992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Encourage the Department of Homeland Security and Cybersecurity Infrastructure and Security Agency to develop consistent standardized cybersecurity practices and road maps, reporting, and auditing, tailored to rural healthcare, aligning current guidance from the US Departments of Health and Human Services, Homeland Security, Justice, Education, Treasury, and Commence.</a:t>
            </a:r>
          </a:p>
          <a:p>
            <a:pPr marL="171450" lvl="0" indent="-171450">
              <a:buFont typeface="Arial" panose="020B0604020202020204" pitchFamily="34" charset="0"/>
              <a:buChar char="•"/>
            </a:pPr>
            <a:r>
              <a:rPr lang="en-US" dirty="0"/>
              <a:t>Create state offices or enhance current programs such as Flex to assist rural healthcare entities with technical assistance, cybersecurity training, staff augmentation, and breach support.</a:t>
            </a:r>
          </a:p>
          <a:p>
            <a:pPr marL="171450" lvl="0" indent="-171450">
              <a:buFont typeface="Arial" panose="020B0604020202020204" pitchFamily="34" charset="0"/>
              <a:buChar char="•"/>
            </a:pPr>
            <a:r>
              <a:rPr lang="en-US" dirty="0"/>
              <a:t>Support IT workforce development and training with an emphasis on Health IT to improve rural entities’ ability to attract and retain staff. Encourage partnerships with rural community colleges and technical schools.</a:t>
            </a:r>
          </a:p>
          <a:p>
            <a:pPr marL="171450" lvl="0" indent="-171450">
              <a:buFont typeface="Arial" panose="020B0604020202020204" pitchFamily="34" charset="0"/>
              <a:buChar char="•"/>
            </a:pPr>
            <a:r>
              <a:rPr lang="en-US" dirty="0"/>
              <a:t>Update and strengthen dated HIPAA rules and regulations to align with the increased use of technology in the healthcare sector.</a:t>
            </a:r>
          </a:p>
          <a:p>
            <a:pPr marL="171450" lvl="0" indent="-171450">
              <a:buFont typeface="Arial" panose="020B0604020202020204" pitchFamily="34" charset="0"/>
              <a:buChar char="•"/>
            </a:pPr>
            <a:r>
              <a:rPr lang="en-US" dirty="0"/>
              <a:t>Support S.1560, Rural Hospital Cybersecurity Enhancement Act, to develop a comprehensive work plan to be designed to address the staff needs of rural facilities within a year of enactment. A partnership will be developed between rural facilities, the private sector, educational institutions, and non-profits to increase cybersecurity education and teaching. </a:t>
            </a:r>
          </a:p>
          <a:p>
            <a:endParaRPr lang="en-US" dirty="0"/>
          </a:p>
        </p:txBody>
      </p:sp>
      <p:sp>
        <p:nvSpPr>
          <p:cNvPr id="4" name="Slide Number Placeholder 3"/>
          <p:cNvSpPr>
            <a:spLocks noGrp="1"/>
          </p:cNvSpPr>
          <p:nvPr>
            <p:ph type="sldNum" sz="quarter" idx="5"/>
          </p:nvPr>
        </p:nvSpPr>
        <p:spPr/>
        <p:txBody>
          <a:bodyPr/>
          <a:lstStyle/>
          <a:p>
            <a:fld id="{14CABDA5-993D-46B8-A1DA-AA3FA35E39A0}" type="slidenum">
              <a:rPr lang="en-US" smtClean="0"/>
              <a:t>18</a:t>
            </a:fld>
            <a:endParaRPr lang="en-US"/>
          </a:p>
        </p:txBody>
      </p:sp>
    </p:spTree>
    <p:extLst>
      <p:ext uri="{BB962C8B-B14F-4D97-AF65-F5344CB8AC3E}">
        <p14:creationId xmlns:p14="http://schemas.microsoft.com/office/powerpoint/2010/main" val="732414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u="sng" dirty="0">
                <a:solidFill>
                  <a:srgbClr val="BF8F00"/>
                </a:solidFill>
                <a:effectLst/>
                <a:latin typeface="+mj-lt"/>
                <a:ea typeface="Source Sans Pro" panose="020B0503030403020204" pitchFamily="34" charset="0"/>
                <a:cs typeface="Source Sans Pro" panose="020B0503030403020204" pitchFamily="34" charset="0"/>
                <a:hlinkClick r:id="rId3"/>
              </a:rPr>
              <a:t>HHS Healthcare and Public Health Cybersecurity Gateway website</a:t>
            </a:r>
            <a:r>
              <a:rPr lang="en-US" sz="1200" u="sng" dirty="0">
                <a:solidFill>
                  <a:srgbClr val="BF8F00"/>
                </a:solidFill>
                <a:effectLst/>
                <a:latin typeface="+mj-lt"/>
                <a:ea typeface="Source Sans Pro" panose="020B0503030403020204" pitchFamily="34" charset="0"/>
                <a:cs typeface="Source Sans Pro" panose="020B0503030403020204" pitchFamily="34" charset="0"/>
              </a:rPr>
              <a:t>: </a:t>
            </a:r>
            <a:r>
              <a:rPr lang="en-US" b="0" i="0" dirty="0">
                <a:solidFill>
                  <a:srgbClr val="31466E"/>
                </a:solidFill>
                <a:effectLst/>
                <a:highlight>
                  <a:srgbClr val="FFFFFF"/>
                </a:highlight>
                <a:latin typeface="Libre  Franklin"/>
              </a:rPr>
              <a:t>The U.S. Department of Health and Human services has a number of cybersecurity resources that can support your enterprise in its efforts to build a cyber resilient organization. These resources include best practice guidance, education, threat specific intelligence, and more to ensure you are staying up to date on the most pertinent cybersecurity resources available to support the HPH sector.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b="0" i="0" u="sng" dirty="0">
              <a:solidFill>
                <a:srgbClr val="31466E"/>
              </a:solidFill>
              <a:effectLst/>
              <a:highlight>
                <a:srgbClr val="FFFFFF"/>
              </a:highlight>
              <a:latin typeface="Libre  Franklin"/>
              <a:ea typeface="Source Sans Pro" panose="020B0503030403020204" pitchFamily="34" charset="0"/>
              <a:cs typeface="Source Sans Pro" panose="020B0503030403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u="sng" dirty="0">
                <a:solidFill>
                  <a:srgbClr val="BF8F00"/>
                </a:solidFill>
                <a:latin typeface="+mj-lt"/>
                <a:ea typeface="Source Sans Pro" panose="020B0503030403020204" pitchFamily="34" charset="0"/>
                <a:hlinkClick r:id="rId4"/>
              </a:rPr>
              <a:t>HHS Office of Civil Rights Cybersecurity Guidance</a:t>
            </a:r>
            <a:r>
              <a:rPr lang="en-US" sz="1200" u="sng" dirty="0">
                <a:solidFill>
                  <a:srgbClr val="BF8F00"/>
                </a:solidFill>
                <a:latin typeface="+mj-lt"/>
                <a:ea typeface="Source Sans Pro" panose="020B0503030403020204" pitchFamily="34" charset="0"/>
              </a:rPr>
              <a:t>: </a:t>
            </a:r>
            <a:r>
              <a:rPr lang="en-US" b="0" i="0" dirty="0">
                <a:solidFill>
                  <a:srgbClr val="1B1B1B"/>
                </a:solidFill>
                <a:effectLst/>
                <a:highlight>
                  <a:srgbClr val="FFFFFF"/>
                </a:highlight>
                <a:latin typeface="Source Sans Pro Web"/>
              </a:rPr>
              <a:t>educational materials specifically designed to give HIPAA covered entities and business associates insight into how to respond to a cyber-related security incidents.  Includes cyber security checklists, ransomware guidance, National Institute of Standards and Technology (NIST) Cybersecurity Framework crosswalk, </a:t>
            </a:r>
            <a:endParaRPr lang="en-US" sz="1200" u="sng" dirty="0">
              <a:solidFill>
                <a:srgbClr val="BF8F00"/>
              </a:solidFill>
              <a:latin typeface="+mj-lt"/>
              <a:ea typeface="Source Sans Pro" panose="020B0503030403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u="sng" dirty="0">
              <a:solidFill>
                <a:srgbClr val="BF8F00"/>
              </a:solidFill>
              <a:effectLst/>
              <a:latin typeface="+mj-lt"/>
              <a:ea typeface="Source Sans Pro" panose="020B0503030403020204" pitchFamily="34" charset="0"/>
              <a:cs typeface="Source Sans Pro" panose="020B0503030403020204" pitchFamily="34" charset="0"/>
            </a:endParaRPr>
          </a:p>
          <a:p>
            <a:pPr marL="171450" marR="0" indent="-171450">
              <a:lnSpc>
                <a:spcPct val="107000"/>
              </a:lnSpc>
              <a:spcBef>
                <a:spcPts val="0"/>
              </a:spcBef>
              <a:spcAft>
                <a:spcPts val="0"/>
              </a:spcAft>
              <a:buFont typeface="Arial" panose="020B0604020202020204" pitchFamily="34" charset="0"/>
              <a:buChar char="•"/>
            </a:pPr>
            <a:r>
              <a:rPr lang="en-US" sz="1200" dirty="0">
                <a:solidFill>
                  <a:srgbClr val="1F3864"/>
                </a:solidFill>
                <a:effectLst/>
                <a:latin typeface="Source Sans Pro" panose="020B0503030403020204" pitchFamily="34" charset="0"/>
                <a:ea typeface="Source Sans Pro" panose="020B0503030403020204" pitchFamily="34" charset="0"/>
                <a:cs typeface="Source Sans Pro" panose="020B0503030403020204" pitchFamily="34" charset="0"/>
              </a:rPr>
              <a:t>The HHS Office for Civil Rights (OCR) recently released a set of </a:t>
            </a:r>
            <a:r>
              <a:rPr lang="en-US" sz="1200" b="1" u="sng" dirty="0">
                <a:solidFill>
                  <a:srgbClr val="BF8F00"/>
                </a:solidFill>
                <a:effectLst/>
                <a:latin typeface="Source Sans Pro" panose="020B0503030403020204" pitchFamily="34" charset="0"/>
                <a:ea typeface="Source Sans Pro" panose="020B0503030403020204" pitchFamily="34" charset="0"/>
                <a:cs typeface="Source Sans Pro" panose="020B0503030403020204" pitchFamily="34" charset="0"/>
                <a:hlinkClick r:id="rId5"/>
              </a:rPr>
              <a:t>frequently asked questions</a:t>
            </a:r>
            <a:r>
              <a:rPr lang="en-US" sz="1200" b="1" u="sng" dirty="0">
                <a:solidFill>
                  <a:srgbClr val="BF8F00"/>
                </a:solidFill>
                <a:effectLst/>
                <a:latin typeface="Source Sans Pro" panose="020B0503030403020204" pitchFamily="34" charset="0"/>
                <a:ea typeface="Source Sans Pro" panose="020B0503030403020204" pitchFamily="34" charset="0"/>
                <a:cs typeface="Source Sans Pro" panose="020B0503030403020204" pitchFamily="34" charset="0"/>
              </a:rPr>
              <a:t> </a:t>
            </a:r>
            <a:r>
              <a:rPr lang="en-US" sz="1200" dirty="0">
                <a:solidFill>
                  <a:srgbClr val="1F3864"/>
                </a:solidFill>
                <a:effectLst/>
                <a:latin typeface="Source Sans Pro" panose="020B0503030403020204" pitchFamily="34" charset="0"/>
                <a:ea typeface="Source Sans Pro" panose="020B0503030403020204" pitchFamily="34" charset="0"/>
                <a:cs typeface="Source Sans Pro" panose="020B0503030403020204" pitchFamily="34" charset="0"/>
              </a:rPr>
              <a:t>regarding the Change Healthcare cybersecurity incident.  Individual provider issues that are a result of the cybersecurity incident should be directed to</a:t>
            </a:r>
            <a:r>
              <a:rPr lang="en-US" sz="1200" dirty="0">
                <a:effectLst/>
                <a:latin typeface="Source Sans Pro" panose="020B0503030403020204" pitchFamily="34" charset="0"/>
                <a:ea typeface="Source Sans Pro" panose="020B0503030403020204" pitchFamily="34" charset="0"/>
                <a:cs typeface="Source Sans Pro" panose="020B0503030403020204" pitchFamily="34" charset="0"/>
              </a:rPr>
              <a:t> </a:t>
            </a:r>
            <a:r>
              <a:rPr lang="en-US" sz="1200" b="1" u="sng" dirty="0">
                <a:solidFill>
                  <a:srgbClr val="BF8F00"/>
                </a:solidFill>
                <a:effectLst/>
                <a:latin typeface="Source Sans Pro" panose="020B0503030403020204" pitchFamily="34" charset="0"/>
                <a:ea typeface="Source Sans Pro" panose="020B0503030403020204" pitchFamily="34" charset="0"/>
                <a:cs typeface="Source Sans Pro" panose="020B0503030403020204" pitchFamily="34" charset="0"/>
                <a:hlinkClick r:id="rId6"/>
              </a:rPr>
              <a:t>HHSCyber@hhs.gov</a:t>
            </a:r>
            <a:r>
              <a:rPr lang="en-US" sz="1200" b="1" u="sng" dirty="0">
                <a:solidFill>
                  <a:srgbClr val="BF8F00"/>
                </a:solidFill>
                <a:effectLst/>
                <a:latin typeface="Source Sans Pro" panose="020B0503030403020204" pitchFamily="34" charset="0"/>
                <a:ea typeface="Source Sans Pro" panose="020B0503030403020204" pitchFamily="34" charset="0"/>
                <a:cs typeface="Source Sans Pro" panose="020B0503030403020204" pitchFamily="34" charset="0"/>
              </a:rPr>
              <a:t>. </a:t>
            </a:r>
            <a:r>
              <a:rPr lang="en-US" sz="1200" dirty="0">
                <a:solidFill>
                  <a:srgbClr val="1F3864"/>
                </a:solidFill>
                <a:effectLst/>
                <a:latin typeface="Source Sans Pro" panose="020B0503030403020204" pitchFamily="34" charset="0"/>
                <a:ea typeface="Source Sans Pro" panose="020B0503030403020204" pitchFamily="34" charset="0"/>
                <a:cs typeface="Source Sans Pro" panose="020B0503030403020204" pitchFamily="34" charset="0"/>
              </a:rPr>
              <a:t>The HHS </a:t>
            </a:r>
            <a:r>
              <a:rPr lang="en-US" sz="1200" b="1" u="sng" dirty="0">
                <a:solidFill>
                  <a:srgbClr val="BF8F00"/>
                </a:solidFill>
                <a:effectLst/>
                <a:latin typeface="Source Sans Pro" panose="020B0503030403020204" pitchFamily="34" charset="0"/>
                <a:ea typeface="Source Sans Pro" panose="020B0503030403020204" pitchFamily="34" charset="0"/>
                <a:cs typeface="Source Sans Pro" panose="020B0503030403020204" pitchFamily="34" charset="0"/>
                <a:hlinkClick r:id="rId3"/>
              </a:rPr>
              <a:t>Healthcare and Public Health Cybersecurity Gateway website</a:t>
            </a:r>
            <a:r>
              <a:rPr lang="en-US" sz="1200" b="1" dirty="0">
                <a:solidFill>
                  <a:srgbClr val="BF8F00"/>
                </a:solidFill>
                <a:effectLst/>
                <a:latin typeface="Source Sans Pro" panose="020B0503030403020204" pitchFamily="34" charset="0"/>
                <a:ea typeface="Source Sans Pro" panose="020B0503030403020204" pitchFamily="34" charset="0"/>
                <a:cs typeface="Source Sans Pro" panose="020B0503030403020204" pitchFamily="34" charset="0"/>
              </a:rPr>
              <a:t> </a:t>
            </a:r>
            <a:r>
              <a:rPr lang="en-US" sz="1200" dirty="0">
                <a:solidFill>
                  <a:srgbClr val="1F3864"/>
                </a:solidFill>
                <a:effectLst/>
                <a:latin typeface="Source Sans Pro" panose="020B0503030403020204" pitchFamily="34" charset="0"/>
                <a:ea typeface="Source Sans Pro" panose="020B0503030403020204" pitchFamily="34" charset="0"/>
                <a:cs typeface="Source Sans Pro" panose="020B0503030403020204" pitchFamily="34" charset="0"/>
              </a:rPr>
              <a:t>helps organizations implement these cybersecurity practices and ease access to the variety of cybersecurity resources that HHS and other federal partners offer.</a:t>
            </a:r>
          </a:p>
          <a:p>
            <a:pPr marL="171450" marR="0" indent="-171450">
              <a:lnSpc>
                <a:spcPct val="107000"/>
              </a:lnSpc>
              <a:spcBef>
                <a:spcPts val="0"/>
              </a:spcBef>
              <a:spcAft>
                <a:spcPts val="0"/>
              </a:spcAft>
              <a:buFont typeface="Arial" panose="020B0604020202020204" pitchFamily="34" charset="0"/>
              <a:buChar char="•"/>
            </a:pPr>
            <a:endParaRPr lang="en-US" sz="1200" dirty="0">
              <a:solidFill>
                <a:srgbClr val="1F3864"/>
              </a:solidFill>
              <a:effectLst/>
              <a:latin typeface="Source Sans Pro" panose="020B0503030403020204" pitchFamily="34" charset="0"/>
              <a:ea typeface="Source Sans Pro" panose="020B0503030403020204" pitchFamily="34" charset="0"/>
              <a:cs typeface="Source Sans Pro" panose="020B0503030403020204" pitchFamily="34"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200" dirty="0">
                <a:latin typeface="+mj-lt"/>
                <a:hlinkClick r:id="rId7"/>
              </a:rPr>
              <a:t>HHS Office of the National Coordinator for HIT (ONC) HIT Privacy and Security Resources for Providers</a:t>
            </a:r>
            <a:r>
              <a:rPr lang="en-US" sz="1200" dirty="0">
                <a:latin typeface="+mj-lt"/>
              </a:rPr>
              <a:t>: Central repository of tools and templates, education and training for providers and professionals, resources for communicating with patients, HIPAA guidance, and other privacy and security resources. </a:t>
            </a:r>
            <a:endParaRPr lang="en-US" sz="1200" dirty="0">
              <a:latin typeface="+mj-lt"/>
              <a:hlinkClick r:id="rId8"/>
            </a:endParaRPr>
          </a:p>
          <a:p>
            <a:pPr marL="0" marR="0" indent="0">
              <a:lnSpc>
                <a:spcPct val="107000"/>
              </a:lnSpc>
              <a:spcBef>
                <a:spcPts val="0"/>
              </a:spcBef>
              <a:spcAft>
                <a:spcPts val="0"/>
              </a:spcAft>
              <a:buFont typeface="Arial" panose="020B0604020202020204" pitchFamily="34" charset="0"/>
              <a:buNone/>
            </a:pPr>
            <a:endParaRPr lang="en-US" sz="1200" dirty="0">
              <a:solidFill>
                <a:srgbClr val="1F3864"/>
              </a:solidFill>
              <a:effectLst/>
              <a:latin typeface="Source Sans Pro" panose="020B0503030403020204" pitchFamily="34" charset="0"/>
              <a:ea typeface="Source Sans Pro" panose="020B0503030403020204" pitchFamily="34" charset="0"/>
              <a:cs typeface="Source Sans Pro" panose="020B0503030403020204" pitchFamily="34" charset="0"/>
            </a:endParaRPr>
          </a:p>
          <a:p>
            <a:pPr marL="0" marR="0">
              <a:lnSpc>
                <a:spcPct val="107000"/>
              </a:lnSpc>
              <a:spcBef>
                <a:spcPts val="0"/>
              </a:spcBef>
              <a:spcAft>
                <a:spcPts val="0"/>
              </a:spcAft>
            </a:pPr>
            <a:endParaRPr lang="en-US" sz="1200" dirty="0">
              <a:solidFill>
                <a:srgbClr val="1F3864"/>
              </a:solidFill>
              <a:effectLst/>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latin typeface="+mj-lt"/>
                <a:hlinkClick r:id="rId8"/>
              </a:rPr>
              <a:t>CISA </a:t>
            </a:r>
            <a:r>
              <a:rPr lang="en-US" sz="1200" i="0" dirty="0">
                <a:solidFill>
                  <a:srgbClr val="005288"/>
                </a:solidFill>
                <a:effectLst/>
                <a:highlight>
                  <a:srgbClr val="FFFFFF"/>
                </a:highlight>
                <a:latin typeface="+mj-lt"/>
                <a:hlinkClick r:id="rId8"/>
              </a:rPr>
              <a:t>Rural Emergency Medical Communications Demonstration Project (REMCDP)</a:t>
            </a:r>
            <a:r>
              <a:rPr lang="en-US" sz="1200" b="0" i="0" dirty="0">
                <a:solidFill>
                  <a:srgbClr val="005288"/>
                </a:solidFill>
                <a:effectLst/>
                <a:highlight>
                  <a:srgbClr val="FFFFFF"/>
                </a:highlight>
                <a:latin typeface="+mj-lt"/>
              </a:rPr>
              <a:t>: </a:t>
            </a:r>
            <a:r>
              <a:rPr lang="en-US" b="0" i="0" dirty="0">
                <a:solidFill>
                  <a:srgbClr val="1B1B1B"/>
                </a:solidFill>
                <a:effectLst/>
                <a:highlight>
                  <a:srgbClr val="FFFFFF"/>
                </a:highlight>
                <a:latin typeface="Source Sans Pro Web"/>
              </a:rPr>
              <a:t>Congress authorized CISA to establish the Rural Emergency Medical Communications Demonstration Project (REMCDP) that leverages existing technologies and engages non-medical professionals to help establish or sustain statewide medical communications systems and use existing infrastructure to improve the delivery of rural medical care.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4CABDA5-993D-46B8-A1DA-AA3FA35E39A0}" type="slidenum">
              <a:rPr lang="en-US" smtClean="0"/>
              <a:t>19</a:t>
            </a:fld>
            <a:endParaRPr lang="en-US"/>
          </a:p>
        </p:txBody>
      </p:sp>
    </p:spTree>
    <p:extLst>
      <p:ext uri="{BB962C8B-B14F-4D97-AF65-F5344CB8AC3E}">
        <p14:creationId xmlns:p14="http://schemas.microsoft.com/office/powerpoint/2010/main" val="3091951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02020"/>
                </a:solidFill>
                <a:effectLst/>
                <a:latin typeface="Georgia" panose="02040502050405020303" pitchFamily="18" charset="0"/>
                <a:ea typeface="Aptos" panose="020B0004020202020204" pitchFamily="34" charset="0"/>
                <a:cs typeface="Aptos" panose="020B0004020202020204" pitchFamily="34" charset="0"/>
              </a:rPr>
              <a:t>Recognizing the critical role these hospitals play in the communities they serve, the White House worked with and received commitments from leading U.S. technology providers to provide free and low-cost resources for all 1,800-2,100 rural hospitals across the nation.</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“This is great start to a national discussion on rural cybersecurity – Which is a topic flying under the national radar.”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Aptos" panose="020B0004020202020204" pitchFamily="34" charset="0"/>
              </a:rPr>
              <a:t>“Rural providers are the week link in the chain in our health system when it comes to cyber attacks.”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Aptos" panose="020B0004020202020204" pitchFamily="34" charset="0"/>
              </a:rPr>
              <a:t>“It is great to see big players like Google and Microsoft entering the rural market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Aptos" panose="020B0004020202020204" pitchFamily="34" charset="0"/>
              </a:rPr>
              <a:t>“NRHA is in ongoing discussions with Microsoft as this rolls out, and we are working with Administration leadership here too.” </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“We have seen a lot of interest from our membership on this offering.”</a:t>
            </a:r>
          </a:p>
          <a:p>
            <a:endParaRPr lang="en-US" dirty="0"/>
          </a:p>
        </p:txBody>
      </p:sp>
      <p:sp>
        <p:nvSpPr>
          <p:cNvPr id="4" name="Slide Number Placeholder 3"/>
          <p:cNvSpPr>
            <a:spLocks noGrp="1"/>
          </p:cNvSpPr>
          <p:nvPr>
            <p:ph type="sldNum" sz="quarter" idx="5"/>
          </p:nvPr>
        </p:nvSpPr>
        <p:spPr/>
        <p:txBody>
          <a:bodyPr/>
          <a:lstStyle/>
          <a:p>
            <a:fld id="{14CABDA5-993D-46B8-A1DA-AA3FA35E39A0}" type="slidenum">
              <a:rPr lang="en-US" smtClean="0"/>
              <a:t>20</a:t>
            </a:fld>
            <a:endParaRPr lang="en-US"/>
          </a:p>
        </p:txBody>
      </p:sp>
    </p:spTree>
    <p:extLst>
      <p:ext uri="{BB962C8B-B14F-4D97-AF65-F5344CB8AC3E}">
        <p14:creationId xmlns:p14="http://schemas.microsoft.com/office/powerpoint/2010/main" val="4192216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sz="2800" b="0" i="0" dirty="0">
                <a:solidFill>
                  <a:srgbClr val="666666"/>
                </a:solidFill>
                <a:effectLst/>
                <a:highlight>
                  <a:srgbClr val="FFFFFF"/>
                </a:highlight>
                <a:latin typeface="Segoe UI" panose="020B0502040204020203" pitchFamily="34" charset="0"/>
              </a:rPr>
              <a:t>Nonprofit grants and discounts to independent Critical Access Hospitals and Rural Emergency Hospitals not owned by, managed by, or affiliated with a multi-hospital system.</a:t>
            </a:r>
          </a:p>
          <a:p>
            <a:pPr algn="l">
              <a:buFont typeface="Arial" panose="020B0604020202020204" pitchFamily="34" charset="0"/>
              <a:buChar char="•"/>
            </a:pPr>
            <a:r>
              <a:rPr lang="en-US" sz="2800" b="0" i="0" dirty="0">
                <a:solidFill>
                  <a:srgbClr val="666666"/>
                </a:solidFill>
                <a:effectLst/>
                <a:highlight>
                  <a:srgbClr val="FFFFFF"/>
                </a:highlight>
                <a:latin typeface="Segoe UI" panose="020B0502040204020203" pitchFamily="34" charset="0"/>
              </a:rPr>
              <a:t>New licenses of Microsoft 365 E5 Security, Microsoft's leading security solution, at no cost for one year to hospitals already using eligible Microsoft solutions.</a:t>
            </a:r>
          </a:p>
          <a:p>
            <a:pPr marL="0" marR="0" lvl="0" indent="0">
              <a:lnSpc>
                <a:spcPct val="150000"/>
              </a:lnSpc>
              <a:spcBef>
                <a:spcPts val="0"/>
              </a:spcBef>
              <a:spcAft>
                <a:spcPts val="0"/>
              </a:spcAft>
              <a:buSzPts val="1000"/>
              <a:buFont typeface="Symbol" panose="05050102010706020507" pitchFamily="18" charset="2"/>
              <a:buNone/>
              <a:tabLst>
                <a:tab pos="457200" algn="l"/>
              </a:tabLst>
            </a:pPr>
            <a:endParaRPr lang="en-US" sz="1800" dirty="0">
              <a:solidFill>
                <a:srgbClr val="202020"/>
              </a:solidFill>
              <a:effectLst/>
              <a:latin typeface="Aptos" panose="020B0004020202020204" pitchFamily="34" charset="0"/>
              <a:ea typeface="Times New Roman" panose="02020603050405020304" pitchFamily="18" charset="0"/>
              <a:cs typeface="Aptos" panose="020B0004020202020204" pitchFamily="34" charset="0"/>
            </a:endParaRPr>
          </a:p>
        </p:txBody>
      </p:sp>
      <p:sp>
        <p:nvSpPr>
          <p:cNvPr id="4" name="Slide Number Placeholder 3"/>
          <p:cNvSpPr>
            <a:spLocks noGrp="1"/>
          </p:cNvSpPr>
          <p:nvPr>
            <p:ph type="sldNum" sz="quarter" idx="5"/>
          </p:nvPr>
        </p:nvSpPr>
        <p:spPr/>
        <p:txBody>
          <a:bodyPr/>
          <a:lstStyle/>
          <a:p>
            <a:fld id="{14CABDA5-993D-46B8-A1DA-AA3FA35E39A0}" type="slidenum">
              <a:rPr lang="en-US" smtClean="0"/>
              <a:t>21</a:t>
            </a:fld>
            <a:endParaRPr lang="en-US"/>
          </a:p>
        </p:txBody>
      </p:sp>
    </p:spTree>
    <p:extLst>
      <p:ext uri="{BB962C8B-B14F-4D97-AF65-F5344CB8AC3E}">
        <p14:creationId xmlns:p14="http://schemas.microsoft.com/office/powerpoint/2010/main" val="4206628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sz="4000" b="1" i="0" dirty="0">
                <a:solidFill>
                  <a:srgbClr val="666666"/>
                </a:solidFill>
                <a:effectLst/>
                <a:highlight>
                  <a:srgbClr val="FFFFFF"/>
                </a:highlight>
                <a:latin typeface="Segoe UI" panose="020B0502040204020203" pitchFamily="34" charset="0"/>
              </a:rPr>
              <a:t>Cybersecurity Capacity</a:t>
            </a:r>
            <a:endParaRPr lang="en-US" sz="2800" b="0" i="0" dirty="0">
              <a:solidFill>
                <a:srgbClr val="666666"/>
              </a:solidFill>
              <a:effectLst/>
              <a:highlight>
                <a:srgbClr val="FFFFFF"/>
              </a:highlight>
              <a:latin typeface="Segoe UI" panose="020B0502040204020203" pitchFamily="34" charset="0"/>
            </a:endParaRPr>
          </a:p>
          <a:p>
            <a:pPr algn="l">
              <a:buFont typeface="Arial" panose="020B0604020202020204" pitchFamily="34" charset="0"/>
              <a:buChar char="•"/>
            </a:pPr>
            <a:r>
              <a:rPr lang="en-US" sz="2800" b="0" i="0" dirty="0">
                <a:solidFill>
                  <a:srgbClr val="666666"/>
                </a:solidFill>
                <a:effectLst/>
                <a:highlight>
                  <a:srgbClr val="FFFFFF"/>
                </a:highlight>
                <a:latin typeface="Segoe UI" panose="020B0502040204020203" pitchFamily="34" charset="0"/>
              </a:rPr>
              <a:t>Free security assessment to evaluate risks within the hospital IT environments and identify an action plan to better protect the organizations. These assessments are anchored in health sector best practices and goals.</a:t>
            </a:r>
          </a:p>
          <a:p>
            <a:pPr algn="l">
              <a:buFont typeface="Arial" panose="020B0604020202020204" pitchFamily="34" charset="0"/>
              <a:buChar char="•"/>
            </a:pPr>
            <a:r>
              <a:rPr lang="en-US" sz="2800" b="0" i="0" dirty="0">
                <a:solidFill>
                  <a:srgbClr val="666666"/>
                </a:solidFill>
                <a:effectLst/>
                <a:highlight>
                  <a:srgbClr val="FFFFFF"/>
                </a:highlight>
                <a:latin typeface="Segoe UI" panose="020B0502040204020203" pitchFamily="34" charset="0"/>
              </a:rPr>
              <a:t>Free cybersecurity awareness and risk mitigation training for healthcare front line and IT staff.</a:t>
            </a:r>
          </a:p>
          <a:p>
            <a:pPr algn="l"/>
            <a:r>
              <a:rPr lang="en-US" sz="2800" b="1" i="0" dirty="0">
                <a:solidFill>
                  <a:srgbClr val="666666"/>
                </a:solidFill>
                <a:effectLst/>
                <a:highlight>
                  <a:srgbClr val="FFFFFF"/>
                </a:highlight>
                <a:latin typeface="Segoe UI" panose="020B0502040204020203" pitchFamily="34" charset="0"/>
              </a:rPr>
              <a:t>Innovation</a:t>
            </a:r>
            <a:endParaRPr lang="en-US" sz="2800" b="0" i="0" dirty="0">
              <a:solidFill>
                <a:srgbClr val="666666"/>
              </a:solidFill>
              <a:effectLst/>
              <a:highlight>
                <a:srgbClr val="FFFFFF"/>
              </a:highlight>
              <a:latin typeface="Segoe UI" panose="020B0502040204020203" pitchFamily="34" charset="0"/>
            </a:endParaRPr>
          </a:p>
          <a:p>
            <a:pPr algn="l">
              <a:buFont typeface="Arial" panose="020B0604020202020204" pitchFamily="34" charset="0"/>
              <a:buChar char="•"/>
            </a:pPr>
            <a:r>
              <a:rPr lang="en-US" sz="2800" b="0" i="0" dirty="0">
                <a:solidFill>
                  <a:srgbClr val="666666"/>
                </a:solidFill>
                <a:effectLst/>
                <a:highlight>
                  <a:srgbClr val="FFFFFF"/>
                </a:highlight>
                <a:latin typeface="Segoe UI" panose="020B0502040204020203" pitchFamily="34" charset="0"/>
              </a:rPr>
              <a:t>Microsoft is launching a new Rural Health AI Innovation Lab in collaboration with a cohort of rural hospital leaders to rapidly bring AI solutions to market that meet the unique needs of rural hospitals.</a:t>
            </a:r>
          </a:p>
          <a:p>
            <a:pPr marL="0" marR="0" lvl="0" indent="0">
              <a:lnSpc>
                <a:spcPct val="150000"/>
              </a:lnSpc>
              <a:spcBef>
                <a:spcPts val="0"/>
              </a:spcBef>
              <a:spcAft>
                <a:spcPts val="0"/>
              </a:spcAft>
              <a:buSzPts val="1000"/>
              <a:buFont typeface="Symbol" panose="05050102010706020507" pitchFamily="18" charset="2"/>
              <a:buNone/>
              <a:tabLst>
                <a:tab pos="457200" algn="l"/>
              </a:tabLst>
            </a:pPr>
            <a:endParaRPr lang="en-US" sz="1800" dirty="0">
              <a:solidFill>
                <a:srgbClr val="202020"/>
              </a:solidFill>
              <a:effectLst/>
              <a:latin typeface="Aptos" panose="020B0004020202020204" pitchFamily="34" charset="0"/>
              <a:ea typeface="Times New Roman" panose="02020603050405020304" pitchFamily="18" charset="0"/>
              <a:cs typeface="Aptos" panose="020B0004020202020204" pitchFamily="34" charset="0"/>
            </a:endParaRPr>
          </a:p>
        </p:txBody>
      </p:sp>
      <p:sp>
        <p:nvSpPr>
          <p:cNvPr id="4" name="Slide Number Placeholder 3"/>
          <p:cNvSpPr>
            <a:spLocks noGrp="1"/>
          </p:cNvSpPr>
          <p:nvPr>
            <p:ph type="sldNum" sz="quarter" idx="5"/>
          </p:nvPr>
        </p:nvSpPr>
        <p:spPr/>
        <p:txBody>
          <a:bodyPr/>
          <a:lstStyle/>
          <a:p>
            <a:fld id="{14CABDA5-993D-46B8-A1DA-AA3FA35E39A0}" type="slidenum">
              <a:rPr lang="en-US" smtClean="0"/>
              <a:t>22</a:t>
            </a:fld>
            <a:endParaRPr lang="en-US"/>
          </a:p>
        </p:txBody>
      </p:sp>
    </p:spTree>
    <p:extLst>
      <p:ext uri="{BB962C8B-B14F-4D97-AF65-F5344CB8AC3E}">
        <p14:creationId xmlns:p14="http://schemas.microsoft.com/office/powerpoint/2010/main" val="205779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3</a:t>
            </a:fld>
            <a:endParaRPr lang="en-US" dirty="0"/>
          </a:p>
        </p:txBody>
      </p:sp>
    </p:spTree>
    <p:extLst>
      <p:ext uri="{BB962C8B-B14F-4D97-AF65-F5344CB8AC3E}">
        <p14:creationId xmlns:p14="http://schemas.microsoft.com/office/powerpoint/2010/main" val="112738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1" i="0" dirty="0">
                <a:solidFill>
                  <a:srgbClr val="666666"/>
                </a:solidFill>
                <a:effectLst/>
                <a:highlight>
                  <a:srgbClr val="FFFFFF"/>
                </a:highlight>
                <a:latin typeface="Segoe UI" panose="020B0502040204020203" pitchFamily="34" charset="0"/>
              </a:rPr>
              <a:t>Am I eligible?</a:t>
            </a:r>
            <a:endParaRPr lang="en-US" sz="2800" b="0" i="0" dirty="0">
              <a:solidFill>
                <a:srgbClr val="666666"/>
              </a:solidFill>
              <a:effectLst/>
              <a:highlight>
                <a:srgbClr val="FFFFFF"/>
              </a:highlight>
              <a:latin typeface="Segoe UI" panose="020B0502040204020203" pitchFamily="34" charset="0"/>
            </a:endParaRPr>
          </a:p>
          <a:p>
            <a:pPr algn="l"/>
            <a:r>
              <a:rPr lang="en-US" sz="2800" b="0" i="0" dirty="0">
                <a:solidFill>
                  <a:srgbClr val="666666"/>
                </a:solidFill>
                <a:effectLst/>
                <a:highlight>
                  <a:srgbClr val="FFFFFF"/>
                </a:highlight>
                <a:latin typeface="Segoe UI" panose="020B0502040204020203" pitchFamily="34" charset="0"/>
              </a:rPr>
              <a:t>The Microsoft Cybersecurity Program for Rural Hospitals is available to </a:t>
            </a:r>
            <a:r>
              <a:rPr lang="en-US" sz="2800" b="0" i="0" u="sng" dirty="0">
                <a:solidFill>
                  <a:srgbClr val="666666"/>
                </a:solidFill>
                <a:effectLst/>
                <a:highlight>
                  <a:srgbClr val="FFFFFF"/>
                </a:highlight>
                <a:latin typeface="Segoe UI" panose="020B0502040204020203" pitchFamily="34" charset="0"/>
                <a:hlinkClick r:id="rId3"/>
              </a:rPr>
              <a:t>rural</a:t>
            </a:r>
            <a:r>
              <a:rPr lang="en-US" sz="2800" b="0" i="0" dirty="0">
                <a:solidFill>
                  <a:srgbClr val="666666"/>
                </a:solidFill>
                <a:effectLst/>
                <a:highlight>
                  <a:srgbClr val="FFFFFF"/>
                </a:highlight>
                <a:latin typeface="Segoe UI" panose="020B0502040204020203" pitchFamily="34" charset="0"/>
              </a:rPr>
              <a:t> hospitals in the United States. Urban hospitals, healthcare networks, health plans, ambulatory/outpatient healthcare organizations, and hospitals located outside the United States are ineligible for this program. Visit </a:t>
            </a:r>
            <a:r>
              <a:rPr lang="en-US" sz="2800" b="0" i="0" u="sng" dirty="0">
                <a:solidFill>
                  <a:srgbClr val="666666"/>
                </a:solidFill>
                <a:effectLst/>
                <a:highlight>
                  <a:srgbClr val="FFFFFF"/>
                </a:highlight>
                <a:latin typeface="Segoe UI" panose="020B0502040204020203" pitchFamily="34" charset="0"/>
                <a:hlinkClick r:id="rId4"/>
              </a:rPr>
              <a:t>Microsoft Healthcare</a:t>
            </a:r>
            <a:r>
              <a:rPr lang="en-US" sz="2800" b="0" i="0" dirty="0">
                <a:solidFill>
                  <a:srgbClr val="666666"/>
                </a:solidFill>
                <a:effectLst/>
                <a:highlight>
                  <a:srgbClr val="FFFFFF"/>
                </a:highlight>
                <a:latin typeface="Segoe UI" panose="020B0502040204020203" pitchFamily="34" charset="0"/>
              </a:rPr>
              <a:t> for more information about licensing and support options for ineligible organizations.</a:t>
            </a:r>
          </a:p>
          <a:p>
            <a:pPr marL="0" marR="0" lvl="0" indent="0">
              <a:lnSpc>
                <a:spcPct val="150000"/>
              </a:lnSpc>
              <a:spcBef>
                <a:spcPts val="0"/>
              </a:spcBef>
              <a:spcAft>
                <a:spcPts val="0"/>
              </a:spcAft>
              <a:buSzPts val="1000"/>
              <a:buFont typeface="Symbol" panose="05050102010706020507" pitchFamily="18" charset="2"/>
              <a:buNone/>
              <a:tabLst>
                <a:tab pos="457200" algn="l"/>
              </a:tabLst>
            </a:pPr>
            <a:endParaRPr lang="en-US" sz="1800" dirty="0">
              <a:solidFill>
                <a:srgbClr val="202020"/>
              </a:solidFill>
              <a:effectLst/>
              <a:latin typeface="Aptos" panose="020B0004020202020204" pitchFamily="34" charset="0"/>
              <a:ea typeface="Times New Roman" panose="02020603050405020304" pitchFamily="18" charset="0"/>
              <a:cs typeface="Aptos" panose="020B0004020202020204" pitchFamily="34" charset="0"/>
            </a:endParaRPr>
          </a:p>
        </p:txBody>
      </p:sp>
      <p:sp>
        <p:nvSpPr>
          <p:cNvPr id="4" name="Slide Number Placeholder 3"/>
          <p:cNvSpPr>
            <a:spLocks noGrp="1"/>
          </p:cNvSpPr>
          <p:nvPr>
            <p:ph type="sldNum" sz="quarter" idx="5"/>
          </p:nvPr>
        </p:nvSpPr>
        <p:spPr/>
        <p:txBody>
          <a:bodyPr/>
          <a:lstStyle/>
          <a:p>
            <a:fld id="{14CABDA5-993D-46B8-A1DA-AA3FA35E39A0}" type="slidenum">
              <a:rPr lang="en-US" smtClean="0"/>
              <a:t>23</a:t>
            </a:fld>
            <a:endParaRPr lang="en-US"/>
          </a:p>
        </p:txBody>
      </p:sp>
    </p:spTree>
    <p:extLst>
      <p:ext uri="{BB962C8B-B14F-4D97-AF65-F5344CB8AC3E}">
        <p14:creationId xmlns:p14="http://schemas.microsoft.com/office/powerpoint/2010/main" val="3184836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2800" b="0" i="0" dirty="0">
                <a:solidFill>
                  <a:srgbClr val="666666"/>
                </a:solidFill>
                <a:effectLst/>
                <a:highlight>
                  <a:srgbClr val="FFFFFF"/>
                </a:highlight>
                <a:latin typeface="Segoe UI" panose="020B0502040204020203" pitchFamily="34" charset="0"/>
              </a:rPr>
              <a:t>Please complete the registration form to enroll in the Microsoft Cybersecurity Program for Rural Hospitals. Once we confirm your hospital’s eligibility, our team will help you explore available security offers, help you access the security assessment, and utilize security training resources – all at no cost to eligible hospitals.</a:t>
            </a:r>
            <a:endParaRPr lang="en-US" sz="1800" dirty="0">
              <a:solidFill>
                <a:srgbClr val="202020"/>
              </a:solidFill>
              <a:effectLst/>
              <a:latin typeface="Aptos" panose="020B0004020202020204" pitchFamily="34" charset="0"/>
              <a:ea typeface="Times New Roman" panose="02020603050405020304" pitchFamily="18" charset="0"/>
              <a:cs typeface="Aptos" panose="020B0004020202020204" pitchFamily="34" charset="0"/>
            </a:endParaRPr>
          </a:p>
        </p:txBody>
      </p:sp>
      <p:sp>
        <p:nvSpPr>
          <p:cNvPr id="4" name="Slide Number Placeholder 3"/>
          <p:cNvSpPr>
            <a:spLocks noGrp="1"/>
          </p:cNvSpPr>
          <p:nvPr>
            <p:ph type="sldNum" sz="quarter" idx="5"/>
          </p:nvPr>
        </p:nvSpPr>
        <p:spPr/>
        <p:txBody>
          <a:bodyPr/>
          <a:lstStyle/>
          <a:p>
            <a:fld id="{14CABDA5-993D-46B8-A1DA-AA3FA35E39A0}" type="slidenum">
              <a:rPr lang="en-US" smtClean="0"/>
              <a:t>24</a:t>
            </a:fld>
            <a:endParaRPr lang="en-US"/>
          </a:p>
        </p:txBody>
      </p:sp>
    </p:spTree>
    <p:extLst>
      <p:ext uri="{BB962C8B-B14F-4D97-AF65-F5344CB8AC3E}">
        <p14:creationId xmlns:p14="http://schemas.microsoft.com/office/powerpoint/2010/main" val="3662288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SzPts val="1000"/>
              <a:buFont typeface="Symbol" panose="05050102010706020507" pitchFamily="18" charset="2"/>
              <a:buNone/>
              <a:tabLst>
                <a:tab pos="457200" algn="l"/>
              </a:tabLst>
            </a:pPr>
            <a:r>
              <a:rPr lang="en-US" sz="1800" dirty="0">
                <a:solidFill>
                  <a:srgbClr val="202020"/>
                </a:solidFill>
                <a:effectLst/>
                <a:latin typeface="Georgia" panose="02040502050405020303" pitchFamily="18" charset="0"/>
                <a:ea typeface="Times New Roman" panose="02020603050405020304" pitchFamily="18" charset="0"/>
                <a:cs typeface="Aptos" panose="020B0004020202020204" pitchFamily="34" charset="0"/>
              </a:rPr>
              <a:t>https://cloud.google.com/blog/products/identity-security/cloud-ciso-perspectives-how-google-is-helping-to-improve-rural-healthcare-cybersecurity</a:t>
            </a: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endParaRPr lang="en-US" sz="1800" dirty="0">
              <a:solidFill>
                <a:srgbClr val="202020"/>
              </a:solidFill>
              <a:effectLst/>
              <a:latin typeface="Georgia" panose="02040502050405020303" pitchFamily="18" charset="0"/>
              <a:ea typeface="Times New Roman" panose="02020603050405020304" pitchFamily="18" charset="0"/>
              <a:cs typeface="Aptos" panose="020B000402020202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800" dirty="0">
                <a:solidFill>
                  <a:srgbClr val="202020"/>
                </a:solidFill>
                <a:effectLst/>
                <a:latin typeface="Georgia" panose="02040502050405020303" pitchFamily="18" charset="0"/>
                <a:ea typeface="Times New Roman" panose="02020603050405020304" pitchFamily="18" charset="0"/>
                <a:cs typeface="Aptos" panose="020B0004020202020204" pitchFamily="34" charset="0"/>
              </a:rPr>
              <a:t>Google will provide endpoint security advice to rural hospitals and non-profit organizations at no cost, and eligible customers can get discounted pricing for communication and collaboration tools and security support and a pool of funding to support software migration. </a:t>
            </a: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800" dirty="0">
                <a:solidFill>
                  <a:srgbClr val="202020"/>
                </a:solidFill>
                <a:effectLst/>
                <a:latin typeface="Georgia" panose="02040502050405020303" pitchFamily="18" charset="0"/>
                <a:ea typeface="Times New Roman" panose="02020603050405020304" pitchFamily="18" charset="0"/>
                <a:cs typeface="Aptos" panose="020B0004020202020204" pitchFamily="34" charset="0"/>
              </a:rPr>
              <a:t>In addition, Google is committing to launch a pilot program with rural hospitals to develop a packaging of security capabilities that fit these hospitals’ unique needs. </a:t>
            </a: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800" dirty="0">
                <a:effectLst/>
                <a:latin typeface="Aptos" panose="020B0004020202020204" pitchFamily="34" charset="0"/>
                <a:ea typeface="Aptos" panose="020B0004020202020204" pitchFamily="34" charset="0"/>
                <a:cs typeface="Aptos" panose="020B0004020202020204" pitchFamily="34" charset="0"/>
              </a:rPr>
              <a:t>Watch for more information on these offerings and how to participate. </a:t>
            </a:r>
          </a:p>
          <a:p>
            <a:pPr marL="0" marR="0">
              <a:spcBef>
                <a:spcPts val="0"/>
              </a:spcBef>
              <a:spcAft>
                <a:spcPts val="0"/>
              </a:spcAft>
            </a:pP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4CABDA5-993D-46B8-A1DA-AA3FA35E39A0}" type="slidenum">
              <a:rPr lang="en-US" smtClean="0"/>
              <a:t>25</a:t>
            </a:fld>
            <a:endParaRPr lang="en-US"/>
          </a:p>
        </p:txBody>
      </p:sp>
    </p:spTree>
    <p:extLst>
      <p:ext uri="{BB962C8B-B14F-4D97-AF65-F5344CB8AC3E}">
        <p14:creationId xmlns:p14="http://schemas.microsoft.com/office/powerpoint/2010/main" val="288585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SzPts val="1000"/>
              <a:buFont typeface="Symbol" panose="05050102010706020507" pitchFamily="18" charset="2"/>
              <a:buNone/>
              <a:tabLst>
                <a:tab pos="457200" algn="l"/>
              </a:tabLst>
            </a:pPr>
            <a:r>
              <a:rPr lang="en-US" sz="1800" dirty="0">
                <a:solidFill>
                  <a:srgbClr val="202020"/>
                </a:solidFill>
                <a:effectLst/>
                <a:latin typeface="Georgia" panose="02040502050405020303" pitchFamily="18" charset="0"/>
                <a:ea typeface="Times New Roman" panose="02020603050405020304" pitchFamily="18" charset="0"/>
                <a:cs typeface="Aptos" panose="020B0004020202020204" pitchFamily="34" charset="0"/>
              </a:rPr>
              <a:t>https://cloud.google.com/blog/products/identity-security/cloud-ciso-perspectives-how-google-is-helping-to-improve-rural-healthcare-cybersecurity</a:t>
            </a:r>
          </a:p>
          <a:p>
            <a:pPr algn="l"/>
            <a:r>
              <a:rPr lang="en-US" sz="2800" b="0" i="0" u="sng" dirty="0">
                <a:solidFill>
                  <a:srgbClr val="1A73E8"/>
                </a:solidFill>
                <a:effectLst/>
                <a:highlight>
                  <a:srgbClr val="FFFFFF"/>
                </a:highlight>
                <a:latin typeface="Google Sans Text"/>
                <a:hlinkClick r:id="rId3"/>
              </a:rPr>
              <a:t>Mandiant Academy</a:t>
            </a:r>
            <a:r>
              <a:rPr lang="en-US" sz="2800" b="0" i="0" dirty="0">
                <a:solidFill>
                  <a:srgbClr val="5F6368"/>
                </a:solidFill>
                <a:effectLst/>
                <a:highlight>
                  <a:srgbClr val="FFFFFF"/>
                </a:highlight>
                <a:latin typeface="Google Sans Text"/>
              </a:rPr>
              <a:t> program.</a:t>
            </a:r>
          </a:p>
          <a:p>
            <a:pPr marL="457200" indent="-457200" algn="l">
              <a:buFont typeface="Arial" panose="020B0604020202020204" pitchFamily="34" charset="0"/>
              <a:buChar char="•"/>
            </a:pPr>
            <a:r>
              <a:rPr lang="en-US" sz="2800" b="0" i="0" u="sng" dirty="0">
                <a:solidFill>
                  <a:srgbClr val="1A73E8"/>
                </a:solidFill>
                <a:effectLst/>
                <a:highlight>
                  <a:srgbClr val="FFFFFF"/>
                </a:highlight>
                <a:latin typeface="Google Sans Text"/>
                <a:hlinkClick r:id="rId4"/>
              </a:rPr>
              <a:t>Health ISAC</a:t>
            </a:r>
            <a:r>
              <a:rPr lang="en-US" sz="2800" b="0" i="0" dirty="0">
                <a:solidFill>
                  <a:srgbClr val="5F6368"/>
                </a:solidFill>
                <a:effectLst/>
                <a:highlight>
                  <a:srgbClr val="FFFFFF"/>
                </a:highlight>
                <a:latin typeface="Google Sans Text"/>
              </a:rPr>
              <a:t> 20 on-demand training courses, at no charge, that it can disperse to its members. We will also be giving the Health ISAC credits for 10 public, instructor-led scheduled courses that it can distribute to its members. Members will have the opportunity to earn </a:t>
            </a:r>
            <a:r>
              <a:rPr lang="en-US" sz="2800" b="0" i="0" u="sng" dirty="0">
                <a:solidFill>
                  <a:srgbClr val="1A73E8"/>
                </a:solidFill>
                <a:effectLst/>
                <a:highlight>
                  <a:srgbClr val="FFFFFF"/>
                </a:highlight>
                <a:latin typeface="Google Sans Text"/>
                <a:hlinkClick r:id="rId5"/>
              </a:rPr>
              <a:t>certifications in incident response and threat intelligence</a:t>
            </a:r>
            <a:r>
              <a:rPr lang="en-US" sz="2800" b="0" i="0" dirty="0">
                <a:solidFill>
                  <a:srgbClr val="5F6368"/>
                </a:solidFill>
                <a:effectLst/>
                <a:highlight>
                  <a:srgbClr val="FFFFFF"/>
                </a:highlight>
                <a:latin typeface="Google Sans Text"/>
              </a:rPr>
              <a:t> following their training or through their own independent study.</a:t>
            </a:r>
          </a:p>
          <a:p>
            <a:pPr marL="457200" indent="-457200" algn="l">
              <a:buFont typeface="Arial" panose="020B0604020202020204" pitchFamily="34" charset="0"/>
              <a:buChar char="•"/>
            </a:pPr>
            <a:r>
              <a:rPr lang="en-US" sz="2800" b="1" i="0" dirty="0">
                <a:solidFill>
                  <a:srgbClr val="5F6368"/>
                </a:solidFill>
                <a:effectLst/>
                <a:highlight>
                  <a:srgbClr val="FFFFFF"/>
                </a:highlight>
                <a:latin typeface="Google Sans Text"/>
              </a:rPr>
              <a:t>AIM for Health ISAC</a:t>
            </a:r>
            <a:r>
              <a:rPr lang="en-US" sz="2800" b="0" i="0" dirty="0">
                <a:solidFill>
                  <a:srgbClr val="5F6368"/>
                </a:solidFill>
                <a:effectLst/>
                <a:highlight>
                  <a:srgbClr val="FFFFFF"/>
                </a:highlight>
                <a:latin typeface="Google Sans Text"/>
              </a:rPr>
              <a:t>: In partnership with the Health ISAC, we are offering our Applied Intelligence Mentorship program (AIM). From Mandiant Intelligence, the AIM program is a four-week immersive mentorship designed to develop skilled cyber threat intelligence (CTI) practitioners through direct coaching and practical skills application.</a:t>
            </a:r>
          </a:p>
          <a:p>
            <a:pPr marL="457200" indent="-457200" algn="l">
              <a:buFont typeface="Arial" panose="020B0604020202020204" pitchFamily="34" charset="0"/>
              <a:buChar char="•"/>
            </a:pPr>
            <a:r>
              <a:rPr lang="en-US" sz="2800" b="1" i="0" dirty="0" err="1">
                <a:solidFill>
                  <a:srgbClr val="5F6368"/>
                </a:solidFill>
                <a:effectLst/>
                <a:highlight>
                  <a:srgbClr val="FFFFFF"/>
                </a:highlight>
                <a:latin typeface="Google Sans Text"/>
              </a:rPr>
              <a:t>ThreatSpace</a:t>
            </a:r>
            <a:r>
              <a:rPr lang="en-US" sz="2800" b="0" i="0" dirty="0">
                <a:solidFill>
                  <a:srgbClr val="5F6368"/>
                </a:solidFill>
                <a:effectLst/>
                <a:highlight>
                  <a:srgbClr val="FFFFFF"/>
                </a:highlight>
                <a:latin typeface="Google Sans Text"/>
              </a:rPr>
              <a:t>: Mandiant Consulting is also making its immersive educational experience </a:t>
            </a:r>
            <a:r>
              <a:rPr lang="en-US" sz="2800" b="0" i="0" dirty="0" err="1">
                <a:solidFill>
                  <a:srgbClr val="5F6368"/>
                </a:solidFill>
                <a:effectLst/>
                <a:highlight>
                  <a:srgbClr val="FFFFFF"/>
                </a:highlight>
                <a:latin typeface="Google Sans Text"/>
              </a:rPr>
              <a:t>ThreatSpace</a:t>
            </a:r>
            <a:r>
              <a:rPr lang="en-US" sz="2800" b="0" i="0" dirty="0">
                <a:solidFill>
                  <a:srgbClr val="5F6368"/>
                </a:solidFill>
                <a:effectLst/>
                <a:highlight>
                  <a:srgbClr val="FFFFFF"/>
                </a:highlight>
                <a:latin typeface="Google Sans Text"/>
              </a:rPr>
              <a:t> available to help incident response teams hone their skills against realistic APT-level attacks in a consequence-free environment.</a:t>
            </a:r>
          </a:p>
          <a:p>
            <a:pPr marL="457200" indent="-457200" algn="l">
              <a:buFont typeface="Arial" panose="020B0604020202020204" pitchFamily="34" charset="0"/>
              <a:buChar char="•"/>
            </a:pPr>
            <a:r>
              <a:rPr lang="en-US" sz="2800" b="1" i="0" dirty="0">
                <a:solidFill>
                  <a:srgbClr val="5F6368"/>
                </a:solidFill>
                <a:effectLst/>
                <a:highlight>
                  <a:srgbClr val="FFFFFF"/>
                </a:highlight>
                <a:latin typeface="Google Sans Text"/>
              </a:rPr>
              <a:t>Digital Forensics and Incident Response Bootcamp</a:t>
            </a:r>
            <a:r>
              <a:rPr lang="en-US" sz="2800" b="0" i="0" dirty="0">
                <a:solidFill>
                  <a:srgbClr val="5F6368"/>
                </a:solidFill>
                <a:effectLst/>
                <a:highlight>
                  <a:srgbClr val="FFFFFF"/>
                </a:highlight>
                <a:latin typeface="Google Sans Text"/>
              </a:rPr>
              <a:t>: This intensive, 10-day bootcamp teaches the fundamental investigative techniques needed to respond to today’s threat actors and intrusion scenarios. After eight days of classroom learning, students spend two days doing hands-on exercises that take them through adversary activity and the process of responding to a nation-state threat.</a:t>
            </a:r>
          </a:p>
          <a:p>
            <a:pPr marL="0" marR="0">
              <a:spcBef>
                <a:spcPts val="0"/>
              </a:spcBef>
              <a:spcAft>
                <a:spcPts val="0"/>
              </a:spcAft>
            </a:pP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4CABDA5-993D-46B8-A1DA-AA3FA35E39A0}" type="slidenum">
              <a:rPr lang="en-US" smtClean="0"/>
              <a:t>26</a:t>
            </a:fld>
            <a:endParaRPr lang="en-US"/>
          </a:p>
        </p:txBody>
      </p:sp>
    </p:spTree>
    <p:extLst>
      <p:ext uri="{BB962C8B-B14F-4D97-AF65-F5344CB8AC3E}">
        <p14:creationId xmlns:p14="http://schemas.microsoft.com/office/powerpoint/2010/main" val="3180906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5"/>
          </p:nvPr>
        </p:nvSpPr>
        <p:spPr/>
        <p:txBody>
          <a:bodyPr/>
          <a:lstStyle/>
          <a:p>
            <a:fld id="{ADA13B26-BC07-4B30-8886-3CBCAC99154A}" type="slidenum">
              <a:rPr lang="en-US" smtClean="0"/>
              <a:t>27</a:t>
            </a:fld>
            <a:endParaRPr lang="en-US"/>
          </a:p>
        </p:txBody>
      </p:sp>
    </p:spTree>
    <p:extLst>
      <p:ext uri="{BB962C8B-B14F-4D97-AF65-F5344CB8AC3E}">
        <p14:creationId xmlns:p14="http://schemas.microsoft.com/office/powerpoint/2010/main" val="3848281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ABDA5-993D-46B8-A1DA-AA3FA35E39A0}" type="slidenum">
              <a:rPr lang="en-US" smtClean="0"/>
              <a:t>28</a:t>
            </a:fld>
            <a:endParaRPr lang="en-US"/>
          </a:p>
        </p:txBody>
      </p:sp>
    </p:spTree>
    <p:extLst>
      <p:ext uri="{BB962C8B-B14F-4D97-AF65-F5344CB8AC3E}">
        <p14:creationId xmlns:p14="http://schemas.microsoft.com/office/powerpoint/2010/main" val="3507108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2CE27-E61C-4A43-BFFB-EBE294EC13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106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0" dirty="0">
                <a:solidFill>
                  <a:srgbClr val="000000"/>
                </a:solidFill>
                <a:effectLst/>
                <a:latin typeface="Calibri" panose="020F0502020204030204" pitchFamily="34" charset="0"/>
                <a:ea typeface="Calibri" panose="020F0502020204030204" pitchFamily="34" charset="0"/>
              </a:rPr>
              <a:t>Today’s session is part of the NNLM Virtual Disaster Preparedness Forum with another session, “Climate Resilience Resources from the Office of the Assistant Secretary for Health” happening next week on September 25.</a:t>
            </a:r>
            <a:endParaRPr lang="en-US" sz="1800" b="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b="0" dirty="0">
                <a:solidFill>
                  <a:srgbClr val="000000"/>
                </a:solidFill>
                <a:effectLst/>
                <a:latin typeface="Calibri" panose="020F0502020204030204" pitchFamily="34" charset="0"/>
                <a:ea typeface="Calibri" panose="020F0502020204030204" pitchFamily="34" charset="0"/>
              </a:rPr>
              <a:t>The forum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features </a:t>
            </a:r>
            <a:r>
              <a:rPr lang="en-US" sz="2800" b="0" i="0" dirty="0">
                <a:solidFill>
                  <a:srgbClr val="666666"/>
                </a:solidFill>
                <a:effectLst/>
                <a:latin typeface="system-ui"/>
              </a:rPr>
              <a:t>expert speakers presenting on data tools and resources, disaster planning communication, and institutional preparedness with a focus on greater inclusiveness and community resilience.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learn more about the forum and register for the other sessions by checking out the NNLM Training Calendar. We will drop the link for our Training Calendar into the Chat.</a:t>
            </a:r>
          </a:p>
          <a:p>
            <a:pPr marL="0" marR="0">
              <a:lnSpc>
                <a:spcPct val="107000"/>
              </a:lnSpc>
              <a:spcBef>
                <a:spcPts val="0"/>
              </a:spcBef>
              <a:spcAft>
                <a:spcPts val="0"/>
              </a:spcAft>
            </a:pP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u="none" dirty="0">
                <a:effectLst/>
                <a:latin typeface="Calibri" panose="020F0502020204030204" pitchFamily="34" charset="0"/>
                <a:ea typeface="Calibri" panose="020F0502020204030204" pitchFamily="34" charset="0"/>
                <a:cs typeface="Times New Roman" panose="02020603050405020304" pitchFamily="18" charset="0"/>
              </a:rPr>
              <a:t>https://www.nnlm.gov/training</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5</a:t>
            </a:fld>
            <a:endParaRPr lang="en-US" dirty="0"/>
          </a:p>
        </p:txBody>
      </p:sp>
    </p:spTree>
    <p:extLst>
      <p:ext uri="{BB962C8B-B14F-4D97-AF65-F5344CB8AC3E}">
        <p14:creationId xmlns:p14="http://schemas.microsoft.com/office/powerpoint/2010/main" val="672676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It’s my great pleasure to introduce our speaker for today’s session.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2800" b="0" i="0">
                <a:solidFill>
                  <a:srgbClr val="353432"/>
                </a:solidFill>
                <a:effectLst/>
                <a:latin typeface="system-ui"/>
              </a:rPr>
              <a:t>Recognized as among the top 100 most influential people in healthcare by Modern Healthcare Magazine, Alan Morgan, MPA, serves as Chief Executive Officer for the National Rural Health Association.  He has more than 34 years experience in health policy at both the state and federal levels, and he is one of the nation’s leading experts on rural health policy. Mr. Morgan served as a contributing author for the publications</a:t>
            </a:r>
            <a:r>
              <a:rPr lang="en-US" sz="2800" b="1" i="0">
                <a:solidFill>
                  <a:srgbClr val="353432"/>
                </a:solidFill>
                <a:effectLst/>
                <a:latin typeface="system-ui"/>
              </a:rPr>
              <a:t> </a:t>
            </a:r>
            <a:r>
              <a:rPr lang="en-US" sz="2800" b="0" i="0">
                <a:solidFill>
                  <a:srgbClr val="353432"/>
                </a:solidFill>
                <a:effectLst/>
                <a:latin typeface="system-ui"/>
              </a:rPr>
              <a:t>“The Handbook of Rural Aging,” “Rural Populations and Health,” and for the publication “Policy &amp; Politics in Nursing and Health Care.” In addition, his</a:t>
            </a:r>
            <a:r>
              <a:rPr lang="en-US" sz="2800" b="1" i="0">
                <a:solidFill>
                  <a:srgbClr val="353432"/>
                </a:solidFill>
                <a:effectLst/>
                <a:latin typeface="system-ui"/>
              </a:rPr>
              <a:t> </a:t>
            </a:r>
            <a:r>
              <a:rPr lang="en-US" sz="2800" b="0" i="0">
                <a:solidFill>
                  <a:srgbClr val="353432"/>
                </a:solidFill>
                <a:effectLst/>
                <a:latin typeface="system-ui"/>
              </a:rPr>
              <a:t>health policy articles have been published in </a:t>
            </a:r>
            <a:r>
              <a:rPr lang="en-US" sz="2800" b="0" i="1">
                <a:solidFill>
                  <a:srgbClr val="353432"/>
                </a:solidFill>
                <a:effectLst/>
                <a:latin typeface="system-ui"/>
              </a:rPr>
              <a:t>The American Journal of Clinical Medicine, The Journal of Rural Health, The Journal of Cardiovascular Management</a:t>
            </a:r>
            <a:r>
              <a:rPr lang="en-US" sz="2800" b="0" i="0">
                <a:solidFill>
                  <a:srgbClr val="353432"/>
                </a:solidFill>
                <a:effectLst/>
                <a:latin typeface="system-ui"/>
              </a:rPr>
              <a:t> and </a:t>
            </a:r>
            <a:r>
              <a:rPr lang="en-US" sz="2800" b="0" i="1">
                <a:solidFill>
                  <a:srgbClr val="353432"/>
                </a:solidFill>
                <a:effectLst/>
                <a:latin typeface="system-ui"/>
              </a:rPr>
              <a:t>Laboratory Medicine</a:t>
            </a:r>
            <a:r>
              <a:rPr lang="en-US" sz="2800" b="0" i="0">
                <a:solidFill>
                  <a:srgbClr val="353432"/>
                </a:solidFill>
                <a:effectLst/>
                <a:latin typeface="system-ui"/>
              </a:rPr>
              <a:t>.   Mr. Morgan served as staff for former US Congressman Dick Nichols and former Kansas Governor Mike Hayden. Additionally, his past experience includes tenures as a health care lobbyist for the American Society of Clinical Pathologists, the Heart Rhythm Society, and for VHA Inc. He holds a bachelor's degree in journalism from the University of Kansas, and a master's degree in public administration from George Mason University.</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Welcome, Dan!</a:t>
            </a: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I am now going to turn off my camera and turn the session over to you.</a:t>
            </a:r>
            <a:endParaRPr lang="en-US" sz="1200">
              <a:effectLst/>
              <a:latin typeface="Calibri" panose="020F0502020204030204" pitchFamily="34" charset="0"/>
              <a:ea typeface="Calibri" panose="020F0502020204030204" pitchFamily="34" charset="0"/>
            </a:endParaRPr>
          </a:p>
          <a:p>
            <a:endParaRPr lang="en-US"/>
          </a:p>
          <a:p>
            <a:r>
              <a:rPr lang="en-US" b="1" i="1"/>
              <a:t>NOTE ATTENDEE NUMBERS</a:t>
            </a:r>
          </a:p>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6</a:t>
            </a:fld>
            <a:endParaRPr lang="en-US" dirty="0"/>
          </a:p>
        </p:txBody>
      </p:sp>
    </p:spTree>
    <p:extLst>
      <p:ext uri="{BB962C8B-B14F-4D97-AF65-F5344CB8AC3E}">
        <p14:creationId xmlns:p14="http://schemas.microsoft.com/office/powerpoint/2010/main" val="3572959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3F1C7-9F38-4BA0-8573-17DAEFAA065D}" type="slidenum">
              <a:rPr lang="en-US" smtClean="0"/>
              <a:t>7</a:t>
            </a:fld>
            <a:endParaRPr lang="en-US"/>
          </a:p>
        </p:txBody>
      </p:sp>
    </p:spTree>
    <p:extLst>
      <p:ext uri="{BB962C8B-B14F-4D97-AF65-F5344CB8AC3E}">
        <p14:creationId xmlns:p14="http://schemas.microsoft.com/office/powerpoint/2010/main" val="3812376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spcBef>
                <a:spcPts val="0"/>
              </a:spcBef>
              <a:buNone/>
            </a:pPr>
            <a:r>
              <a:rPr lang="en-US" sz="1200">
                <a:solidFill>
                  <a:srgbClr val="003F72"/>
                </a:solidFill>
                <a:latin typeface="Calibri"/>
                <a:ea typeface="+mj-ea"/>
                <a:cs typeface="Calibri"/>
              </a:rPr>
              <a:t>NRHA is a national nonprofit membership organization with more than 21,000 members, made up of a diverse collection of individuals and organizations with the common goal of ensuring all rural communities have access to quality, affordable health care. </a:t>
            </a:r>
          </a:p>
          <a:p>
            <a:pPr marL="0" indent="0" algn="ctr">
              <a:spcBef>
                <a:spcPts val="0"/>
              </a:spcBef>
              <a:buNone/>
            </a:pPr>
            <a:endParaRPr lang="en-US" sz="1400" b="1">
              <a:solidFill>
                <a:srgbClr val="003F72"/>
              </a:solidFill>
              <a:latin typeface="Calibri"/>
              <a:ea typeface="+mj-ea"/>
              <a:cs typeface="Calibri"/>
            </a:endParaRPr>
          </a:p>
          <a:p>
            <a:pPr marL="0" indent="0" algn="ctr">
              <a:spcBef>
                <a:spcPts val="0"/>
              </a:spcBef>
              <a:buNone/>
            </a:pPr>
            <a:r>
              <a:rPr lang="en-US" sz="1400" b="1">
                <a:solidFill>
                  <a:srgbClr val="003F72"/>
                </a:solidFill>
                <a:latin typeface="Calibri"/>
                <a:ea typeface="+mj-ea"/>
                <a:cs typeface="Calibri"/>
              </a:rPr>
              <a:t>Our mission is to provide leadership on rural health issues.  </a:t>
            </a:r>
          </a:p>
          <a:p>
            <a:endParaRPr lang="en-US" dirty="0"/>
          </a:p>
        </p:txBody>
      </p:sp>
      <p:sp>
        <p:nvSpPr>
          <p:cNvPr id="4" name="Slide Number Placeholder 3"/>
          <p:cNvSpPr>
            <a:spLocks noGrp="1"/>
          </p:cNvSpPr>
          <p:nvPr>
            <p:ph type="sldNum" sz="quarter" idx="5"/>
          </p:nvPr>
        </p:nvSpPr>
        <p:spPr/>
        <p:txBody>
          <a:bodyPr/>
          <a:lstStyle/>
          <a:p>
            <a:fld id="{525EF531-C7D4-4812-9431-6EA4B77D30E9}" type="slidenum">
              <a:rPr lang="en-US" smtClean="0"/>
              <a:t>8</a:t>
            </a:fld>
            <a:endParaRPr lang="en-US"/>
          </a:p>
        </p:txBody>
      </p:sp>
    </p:spTree>
    <p:extLst>
      <p:ext uri="{BB962C8B-B14F-4D97-AF65-F5344CB8AC3E}">
        <p14:creationId xmlns:p14="http://schemas.microsoft.com/office/powerpoint/2010/main" val="2042535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news: a lot of eyes on rural</a:t>
            </a:r>
            <a:r>
              <a:rPr lang="en-US" baseline="0" dirty="0"/>
              <a:t> health right now</a:t>
            </a:r>
          </a:p>
          <a:p>
            <a:endParaRPr lang="en-US" baseline="0" dirty="0"/>
          </a:p>
          <a:p>
            <a:r>
              <a:rPr lang="en-US" baseline="0" dirty="0"/>
              <a:t>108</a:t>
            </a:r>
            <a:r>
              <a:rPr lang="en-US" baseline="30000" dirty="0"/>
              <a:t>th</a:t>
            </a:r>
            <a:r>
              <a:rPr lang="en-US" baseline="0" dirty="0"/>
              <a:t> closure: </a:t>
            </a:r>
            <a:r>
              <a:rPr lang="en-US" dirty="0"/>
              <a:t>Fayette Regional Health System based in Connersville, Indiana announced it will cease operations by July 31</a:t>
            </a:r>
            <a:r>
              <a:rPr lang="en-US" baseline="30000" dirty="0"/>
              <a:t>st</a:t>
            </a:r>
            <a:r>
              <a:rPr lang="en-US" dirty="0"/>
              <a:t> and lay off 437 employees, making it the 108</a:t>
            </a:r>
            <a:r>
              <a:rPr lang="en-US" baseline="30000" dirty="0"/>
              <a:t>th</a:t>
            </a:r>
            <a:r>
              <a:rPr lang="en-US" dirty="0"/>
              <a:t> rural hospital to close since 2010.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13B26-BC07-4B30-8886-3CBCAC9915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869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3F1C7-9F38-4BA0-8573-17DAEFAA065D}" type="slidenum">
              <a:rPr lang="en-US" smtClean="0"/>
              <a:t>11</a:t>
            </a:fld>
            <a:endParaRPr lang="en-US"/>
          </a:p>
        </p:txBody>
      </p:sp>
    </p:spTree>
    <p:extLst>
      <p:ext uri="{BB962C8B-B14F-4D97-AF65-F5344CB8AC3E}">
        <p14:creationId xmlns:p14="http://schemas.microsoft.com/office/powerpoint/2010/main" val="415066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DAEC5C-59A9-4BFF-B183-7A695A1F2AEF}"/>
              </a:ext>
            </a:extLst>
          </p:cNvPr>
          <p:cNvSpPr>
            <a:spLocks noGrp="1"/>
          </p:cNvSpPr>
          <p:nvPr>
            <p:ph type="subTitle" idx="1"/>
          </p:nvPr>
        </p:nvSpPr>
        <p:spPr>
          <a:xfrm>
            <a:off x="1524000" y="4486624"/>
            <a:ext cx="9144000" cy="1655762"/>
          </a:xfrm>
          <a:prstGeom prst="rect">
            <a:avLst/>
          </a:prstGeom>
        </p:spPr>
        <p:txBody>
          <a:bodyPr/>
          <a:lstStyle>
            <a:lvl1pPr marL="0" indent="0" algn="ctr">
              <a:buNone/>
              <a:defRPr sz="2400">
                <a:solidFill>
                  <a:srgbClr val="3A497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31436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7B1BC-0823-4F14-8B1C-E167944FF9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28975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3385912-A4F2-414C-811D-22BA556D6430}" type="slidenum">
              <a:rPr lang="en-US"/>
              <a:pPr>
                <a:defRPr/>
              </a:pPr>
              <a:t>‹#›</a:t>
            </a:fld>
            <a:endParaRPr lang="en-US" dirty="0"/>
          </a:p>
        </p:txBody>
      </p:sp>
      <p:sp>
        <p:nvSpPr>
          <p:cNvPr id="3"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4403926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EC528A-CA5A-46BB-8272-1C12E9D32C74}"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6634634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31"/>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813DF46-D727-42FF-B33D-5AD4637A71FA}"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9936679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D98945B-9468-4E5A-98FD-3F0DF03BC1B2}"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5687654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1637DA-7CCD-40E4-B73E-4FBDAF634A94}"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715343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824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30B3A-6F93-4BF6-96FB-5571911C2F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9DDD3D-74F2-4CB1-A84B-2E9B7B6258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807EEA-0018-4DBC-9BD2-E10C4EA70E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02887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C1381-5BC0-43BF-B26A-F25C8D151A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2D6A26-23FA-41BD-BA4B-0697C6C5D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BA88F9-434D-499E-981F-2E5C0682DF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5724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88129-9522-48B2-BB7C-F82AD9E4E5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A0DDE4-EFA9-465A-8952-427E623576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903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10A51-2E61-4750-B286-238FC1E3D4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3DEE57-A353-4FDF-B930-37385AEE9E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188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C78D1-F37F-4B98-A34C-C594518B1B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21AB33-831A-47EB-9476-3517B980A4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74920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08480-12D6-4DFC-A874-EE0594B81D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223D86-6992-4546-A61D-9809B94E41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428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6B5D3-71FF-4298-955C-8C948981CB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867CCA-79E3-470A-8332-3517F0A7D9BF}"/>
              </a:ext>
            </a:extLst>
          </p:cNvPr>
          <p:cNvSpPr>
            <a:spLocks noGrp="1"/>
          </p:cNvSpPr>
          <p:nvPr>
            <p:ph type="body" idx="1"/>
          </p:nvPr>
        </p:nvSpPr>
        <p:spPr>
          <a:xfrm>
            <a:off x="831850" y="4589463"/>
            <a:ext cx="10515600" cy="1500187"/>
          </a:xfrm>
        </p:spPr>
        <p:txBody>
          <a:bodyPr/>
          <a:lstStyle>
            <a:lvl1pPr marL="0" indent="0">
              <a:buNone/>
              <a:defRPr sz="2400">
                <a:solidFill>
                  <a:srgbClr val="3A497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858492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1478C-A500-461C-B974-1BDC777472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EAF129-469C-4B59-8493-0556EDD9B5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70E52-D9E0-4E6A-9E75-30CE608A34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424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BA749E8-EEA4-4586-8DF1-CF7E715E9876}"/>
              </a:ext>
            </a:extLst>
          </p:cNvPr>
          <p:cNvSpPr>
            <a:spLocks noGrp="1"/>
          </p:cNvSpPr>
          <p:nvPr>
            <p:ph sz="half" idx="1"/>
          </p:nvPr>
        </p:nvSpPr>
        <p:spPr>
          <a:xfrm>
            <a:off x="838200" y="4688091"/>
            <a:ext cx="5181600" cy="1603375"/>
          </a:xfrm>
          <a:prstGeom prst="rect">
            <a:avLst/>
          </a:prstGeom>
        </p:spPr>
        <p:txBody>
          <a:bodyPr/>
          <a:lstStyle>
            <a:lvl1pPr marL="0" indent="0">
              <a:buNone/>
              <a:defRPr>
                <a:solidFill>
                  <a:srgbClr val="3A4972"/>
                </a:solidFill>
              </a:defRPr>
            </a:lvl1pPr>
          </a:lstStyle>
          <a:p>
            <a:pPr lvl="0"/>
            <a:r>
              <a:rPr lang="en-US" dirty="0"/>
              <a:t>Click to edit Master text styles</a:t>
            </a:r>
          </a:p>
        </p:txBody>
      </p:sp>
      <p:sp>
        <p:nvSpPr>
          <p:cNvPr id="8" name="Content Placeholder 3">
            <a:extLst>
              <a:ext uri="{FF2B5EF4-FFF2-40B4-BE49-F238E27FC236}">
                <a16:creationId xmlns:a16="http://schemas.microsoft.com/office/drawing/2014/main" id="{86A23232-9295-4A96-BB3F-908A040D937B}"/>
              </a:ext>
            </a:extLst>
          </p:cNvPr>
          <p:cNvSpPr>
            <a:spLocks noGrp="1"/>
          </p:cNvSpPr>
          <p:nvPr>
            <p:ph sz="half" idx="2"/>
          </p:nvPr>
        </p:nvSpPr>
        <p:spPr>
          <a:xfrm>
            <a:off x="6172200" y="4688091"/>
            <a:ext cx="5181600" cy="1603375"/>
          </a:xfrm>
          <a:prstGeom prst="rect">
            <a:avLst/>
          </a:prstGeom>
        </p:spPr>
        <p:txBody>
          <a:bodyPr/>
          <a:lstStyle>
            <a:lvl1pPr marL="0" indent="0">
              <a:buNone/>
              <a:defRPr>
                <a:solidFill>
                  <a:srgbClr val="3A4972"/>
                </a:solidFill>
              </a:defRPr>
            </a:lvl1pPr>
          </a:lstStyle>
          <a:p>
            <a:pPr lvl="0"/>
            <a:r>
              <a:rPr lang="en-US" dirty="0"/>
              <a:t>Click to edit Master text styles</a:t>
            </a:r>
          </a:p>
        </p:txBody>
      </p:sp>
    </p:spTree>
    <p:extLst>
      <p:ext uri="{BB962C8B-B14F-4D97-AF65-F5344CB8AC3E}">
        <p14:creationId xmlns:p14="http://schemas.microsoft.com/office/powerpoint/2010/main" val="2429913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5EC91-E067-46AD-9F34-D1ED4C1E50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E5E4F9-AF96-4C8D-85D5-85E09CAE90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09D5F35-7465-4103-B9A7-144BA350C8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8DDD7D-984E-4E9F-8E7D-A57FCCE74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02F870-21FB-41C1-9E74-437C30D225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709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1D2A-D0D1-4306-9091-BB08E030BF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7006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240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B73E4-026A-4B9F-96E1-DB643B90A8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83E301-80C0-4953-8704-734648EA10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B7B46-BD1E-44BD-BFFF-998FB41EFB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98254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56B13-FF59-40D2-BCE0-910C36A776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418767-BA96-4244-BFA6-FAE1091F8A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93BC37-8FBA-42C7-85C3-39FD09D95D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85850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FACA-56CD-43C9-B159-14CF0DC930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5DEC60-0807-4EAC-8D7D-0E834AD3F2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806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040E8E-A515-43C3-AFAC-BEC57142E5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2B431B-58C6-416D-A840-5D4CDFCFE0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71799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Title Only with Lin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566186-ECA7-4991-90EE-D534FDC6C04E}"/>
              </a:ext>
            </a:extLst>
          </p:cNvPr>
          <p:cNvGraphicFramePr>
            <a:graphicFrameLocks noChangeAspect="1"/>
          </p:cNvGraphicFramePr>
          <p:nvPr userDrawn="1">
            <p:custDataLst>
              <p:tags r:id="rId2"/>
            </p:custDataLst>
            <p:extLst>
              <p:ext uri="{D42A27DB-BD31-4B8C-83A1-F6EECF244321}">
                <p14:modId xmlns:p14="http://schemas.microsoft.com/office/powerpoint/2010/main" val="4079146931"/>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spid="_x0000_s1041" name="think-cell Slide" r:id="rId5" imgW="344" imgH="344" progId="TCLayout.ActiveDocument.1">
                  <p:embed/>
                </p:oleObj>
              </mc:Choice>
              <mc:Fallback>
                <p:oleObj name="think-cell Slide" r:id="rId5" imgW="344" imgH="344" progId="TCLayout.ActiveDocument.1">
                  <p:embed/>
                  <p:pic>
                    <p:nvPicPr>
                      <p:cNvPr id="4" name="Object 3" hidden="1">
                        <a:extLst>
                          <a:ext uri="{FF2B5EF4-FFF2-40B4-BE49-F238E27FC236}">
                            <a16:creationId xmlns:a16="http://schemas.microsoft.com/office/drawing/2014/main" id="{C7566186-ECA7-4991-90EE-D534FDC6C04E}"/>
                          </a:ext>
                        </a:extLst>
                      </p:cNvPr>
                      <p:cNvPicPr/>
                      <p:nvPr/>
                    </p:nvPicPr>
                    <p:blipFill>
                      <a:blip r:embed="rId6"/>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B495991-1E07-4639-8B3E-0877E9367090}"/>
              </a:ext>
            </a:extLst>
          </p:cNvPr>
          <p:cNvSpPr/>
          <p:nvPr userDrawn="1">
            <p:custDataLst>
              <p:tags r:id="rId3"/>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 name="Title 1"/>
          <p:cNvSpPr>
            <a:spLocks noGrp="1"/>
          </p:cNvSpPr>
          <p:nvPr>
            <p:ph type="title"/>
          </p:nvPr>
        </p:nvSpPr>
        <p:spPr/>
        <p:txBody>
          <a:bodyPr vert="horz"/>
          <a:lstStyle/>
          <a:p>
            <a:r>
              <a:rPr lang="en-US" dirty="0"/>
              <a:t>Click to edit Master title style</a:t>
            </a:r>
          </a:p>
        </p:txBody>
      </p:sp>
      <p:cxnSp>
        <p:nvCxnSpPr>
          <p:cNvPr id="6" name="Straight Connector 5">
            <a:extLst>
              <a:ext uri="{FF2B5EF4-FFF2-40B4-BE49-F238E27FC236}">
                <a16:creationId xmlns:a16="http://schemas.microsoft.com/office/drawing/2014/main" id="{822ED630-1058-433E-BE14-04F41D9E5CBC}"/>
              </a:ext>
            </a:extLst>
          </p:cNvPr>
          <p:cNvCxnSpPr/>
          <p:nvPr userDrawn="1"/>
        </p:nvCxnSpPr>
        <p:spPr>
          <a:xfrm>
            <a:off x="0" y="1255143"/>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442308"/>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0A7B0-614A-4D76-BD40-E0FAF2F3CB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9D55E6-7F68-4EB9-B931-15A0BFB4C2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71414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E24B-6935-4A29-AC5A-D1EFE1B9F5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647F4B-8553-4BBC-A769-75530B5881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364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BD647-E08B-4FA4-B2EE-A2AE233BA8AD}"/>
              </a:ext>
            </a:extLst>
          </p:cNvPr>
          <p:cNvSpPr>
            <a:spLocks noGrp="1"/>
          </p:cNvSpPr>
          <p:nvPr>
            <p:ph type="title"/>
          </p:nvPr>
        </p:nvSpPr>
        <p:spPr>
          <a:xfrm>
            <a:off x="838200" y="315431"/>
            <a:ext cx="10515600" cy="718240"/>
          </a:xfrm>
          <a:prstGeom prst="rect">
            <a:avLst/>
          </a:prstGeom>
        </p:spPr>
        <p:txBody>
          <a:bodyPr/>
          <a:lstStyle>
            <a:lvl1pPr algn="ctr">
              <a:defRPr>
                <a:solidFill>
                  <a:srgbClr val="3A4972"/>
                </a:solidFill>
              </a:defRPr>
            </a:lvl1pPr>
          </a:lstStyle>
          <a:p>
            <a:r>
              <a:rPr lang="en-US" dirty="0"/>
              <a:t>Click to edit Master title style</a:t>
            </a:r>
          </a:p>
        </p:txBody>
      </p:sp>
    </p:spTree>
    <p:extLst>
      <p:ext uri="{BB962C8B-B14F-4D97-AF65-F5344CB8AC3E}">
        <p14:creationId xmlns:p14="http://schemas.microsoft.com/office/powerpoint/2010/main" val="280900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40FA1-D5AE-4C4A-A1F7-A4E35B202A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B7A454-EA73-4C82-A78A-8A8B2EB3FD62}"/>
              </a:ext>
            </a:extLst>
          </p:cNvPr>
          <p:cNvSpPr>
            <a:spLocks noGrp="1"/>
          </p:cNvSpPr>
          <p:nvPr>
            <p:ph type="body" idx="1"/>
          </p:nvPr>
        </p:nvSpPr>
        <p:spPr>
          <a:xfrm>
            <a:off x="831850" y="4589463"/>
            <a:ext cx="10515600" cy="1500187"/>
          </a:xfrm>
        </p:spPr>
        <p:txBody>
          <a:bodyPr/>
          <a:lstStyle>
            <a:lvl1pPr marL="0" indent="0">
              <a:buNone/>
              <a:defRPr sz="2400">
                <a:solidFill>
                  <a:srgbClr val="3A497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63062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B82FA-3C82-4E59-B6A3-142C6B04E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01C9D-C511-42B2-9A80-24D0A390D4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65E1D9-A2F2-4463-AA64-55E14EDAC3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6914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5797-342C-402A-8AF5-E314794BE0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9D01BD-0BA4-4953-97DC-DC738B4307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7FD82E-3AF2-40D8-9A75-C1792A6DEA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7500A0-8120-467B-8755-5191E7FBAF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540B2B-5E14-48EB-903E-2B9F3E96BA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8407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870E3-B453-497C-A3D9-3B9315D3EF7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7887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631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DF2FB-AD99-46F5-A613-484F486EC5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9A5B1C-9D8A-450D-8477-877A687599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F00488-BFCA-4A75-918A-7123C4274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39620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5F041-FC43-4E28-8289-D8EF7E2241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3CF7A5-E6EF-490A-8EE4-449F28E55E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10ACFE-4BC9-45EA-B3A7-8B995906E3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35159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A6CEA-1A33-484E-917B-F28BD044AA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69644D-6FC4-4DF8-9B45-DA5A9A41F3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2778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8FA9CA-83E3-4064-B246-0B0387FD72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98CCFB-D256-4A14-AAE2-52DD81C2B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74236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68733-0826-4844-BE84-AAFAFA233F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77F220-7331-43F6-9A36-11A96AEC56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00852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755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413F-FBF0-4A2A-8B0F-B329B9D076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14EFC8-83C4-4420-B447-5F3B40EF6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36386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9498-4474-4A11-BE95-6CAC6DD9CA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5C319A-8126-4482-8FF0-E092913F8AF9}"/>
              </a:ext>
            </a:extLst>
          </p:cNvPr>
          <p:cNvSpPr>
            <a:spLocks noGrp="1"/>
          </p:cNvSpPr>
          <p:nvPr>
            <p:ph type="body" idx="1"/>
          </p:nvPr>
        </p:nvSpPr>
        <p:spPr>
          <a:xfrm>
            <a:off x="831850" y="4589463"/>
            <a:ext cx="10515600" cy="1500187"/>
          </a:xfrm>
        </p:spPr>
        <p:txBody>
          <a:bodyPr/>
          <a:lstStyle>
            <a:lvl1pPr marL="0" indent="0">
              <a:buNone/>
              <a:defRPr sz="2400">
                <a:solidFill>
                  <a:srgbClr val="3A497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19707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EA849-4477-432D-B81A-37E807E3B1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49D8BF-7FC7-411A-B340-41C328AE41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9D6DEF-F16D-4D34-88A4-4306768C84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154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2DEE4-4469-4021-8E58-AA5FDB9F71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D3BB1D-E978-4F54-8FCC-320B221AE1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85B564-55FA-4F07-A3D3-8A4D188469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753F20-60A0-4E8E-A129-3570039717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2D592C-FFBE-4112-8AC1-FE99723733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64203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DCA5F-314A-4AB3-8C74-E694D3EC124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14375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1922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BB0E6-CABA-4331-AA42-97E545D8C9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011261-A363-4722-95E9-30C12FC9FA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CB843-6F5E-477A-B73B-7C2745217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108413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C3C38-D10A-40FF-A8F3-0AD2887784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3933C2-5C85-4296-B262-8E33277BC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6BF003-7AEC-4C20-B715-BD6F2B318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535819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F1E8-40D1-46FE-B097-FF380881D5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4C27A0-5A01-4666-A7D9-E323715270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44019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DFDF2C-4576-458F-AC52-F33CE7EAB7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1ACF48-7BB6-4C86-B051-EC98A6067A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1911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E716F-A05F-4E66-A3C2-27ED92B48572}"/>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BD900B1-7629-4E1B-BE2F-EB794902BF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09992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CCDF4-4FB1-4EE0-AF1F-FB48DE1BA5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FF3A1-A3CC-4AAE-8D04-47B0937DB5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29008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72B81-06B8-4CCA-A3F9-DE668022FE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64E0F7-C3A2-463F-8625-FFC14AA9A3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3175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1E4F2-DE38-4FC7-90C3-5DCA47C6C5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E9E538-8B51-46DD-BE1B-BBC31E04C7AB}"/>
              </a:ext>
            </a:extLst>
          </p:cNvPr>
          <p:cNvSpPr>
            <a:spLocks noGrp="1"/>
          </p:cNvSpPr>
          <p:nvPr>
            <p:ph type="body" idx="1"/>
          </p:nvPr>
        </p:nvSpPr>
        <p:spPr>
          <a:xfrm>
            <a:off x="831850" y="4589463"/>
            <a:ext cx="10515600" cy="1500187"/>
          </a:xfrm>
        </p:spPr>
        <p:txBody>
          <a:bodyPr/>
          <a:lstStyle>
            <a:lvl1pPr marL="0" indent="0">
              <a:buNone/>
              <a:defRPr sz="2400">
                <a:solidFill>
                  <a:srgbClr val="3A497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467496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41710-0DC4-4A20-A6EF-DD09676A951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C3FA23F-7E74-4734-8732-A8BE05D15E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F2E31C-9B15-45B5-B9AC-C30A469899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439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0F91-DFEB-4966-9DE5-E85C24CF52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433A1A-FC2B-407C-A202-2505376F2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DC9A5C-7EF9-4EBF-A333-5C37973100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F651F2-3F51-4C9D-8961-BA6EC9292F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A0B7B-E870-4AEC-802C-56E9602E0F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19729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59D5-D40D-4813-85E1-975320A0BF4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55988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1844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6CD6E-5204-47D3-929C-4C91E242CF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74FC5-C8B1-4326-9E84-DE7D01E67F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38415F-D466-4FDD-80F3-E9C98DD09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92697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5C33C-2A97-4395-8E35-A8CA23C34F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9B5DB4-0A4D-4AC6-9AAC-8D814C558E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8A2C10-63F8-4C75-A17A-B8768C5076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640873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A28EF-D710-4879-9FAF-069A7BD0C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30BCCC-E691-4DF7-9360-77D86FB734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278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889E9-AE12-4CD1-A35B-371FC946A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2D8782-0112-47CB-AC83-565990928F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85859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D25821-94FA-43C7-9F0B-3E0F9A9B2B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1A55C0-1852-4BDB-9D1B-199FCDDCBE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71926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0D77E-DF3D-48DE-8E49-7E28AC5D74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95C0C1-CCFA-4AD4-B5C9-0314A691D8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015787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5447D-B7EB-49EB-9AE2-912F02C191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E4474-8103-4F6A-97D5-17A02FA913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40907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394F-3D64-4293-AD8B-9D4A54151B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98300-747F-4E7E-A58E-15ED8AADC0AE}"/>
              </a:ext>
            </a:extLst>
          </p:cNvPr>
          <p:cNvSpPr>
            <a:spLocks noGrp="1"/>
          </p:cNvSpPr>
          <p:nvPr>
            <p:ph type="body" idx="1"/>
          </p:nvPr>
        </p:nvSpPr>
        <p:spPr>
          <a:xfrm>
            <a:off x="831850" y="4589463"/>
            <a:ext cx="10515600" cy="112553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593190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42E37-CB7F-47E1-AC08-4057099913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2C0EDF-AF46-456E-9498-4D8AEAECC228}"/>
              </a:ext>
            </a:extLst>
          </p:cNvPr>
          <p:cNvSpPr>
            <a:spLocks noGrp="1"/>
          </p:cNvSpPr>
          <p:nvPr>
            <p:ph sz="half" idx="1"/>
          </p:nvPr>
        </p:nvSpPr>
        <p:spPr>
          <a:xfrm>
            <a:off x="838200" y="1825625"/>
            <a:ext cx="5181600" cy="3859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8221D7-7F5D-468E-AC8C-1F8C2C4EF73A}"/>
              </a:ext>
            </a:extLst>
          </p:cNvPr>
          <p:cNvSpPr>
            <a:spLocks noGrp="1"/>
          </p:cNvSpPr>
          <p:nvPr>
            <p:ph sz="half" idx="2"/>
          </p:nvPr>
        </p:nvSpPr>
        <p:spPr>
          <a:xfrm>
            <a:off x="6172200" y="1825625"/>
            <a:ext cx="5181600" cy="3859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13725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A03EF-3C6D-41BA-BB9D-660E0CCDC3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C66ACE-9618-4210-B40A-A3254FAE64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624CD2-B123-4575-B40A-36227E704538}"/>
              </a:ext>
            </a:extLst>
          </p:cNvPr>
          <p:cNvSpPr>
            <a:spLocks noGrp="1"/>
          </p:cNvSpPr>
          <p:nvPr>
            <p:ph sz="half" idx="2"/>
          </p:nvPr>
        </p:nvSpPr>
        <p:spPr>
          <a:xfrm>
            <a:off x="839788" y="2505075"/>
            <a:ext cx="5157787" cy="31999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BFD208-5BE7-482E-A005-CE20C9F709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C5ED79-94AA-41D3-A928-41A3BF25F406}"/>
              </a:ext>
            </a:extLst>
          </p:cNvPr>
          <p:cNvSpPr>
            <a:spLocks noGrp="1"/>
          </p:cNvSpPr>
          <p:nvPr>
            <p:ph sz="quarter" idx="4"/>
          </p:nvPr>
        </p:nvSpPr>
        <p:spPr>
          <a:xfrm>
            <a:off x="6172200" y="2505075"/>
            <a:ext cx="5183188" cy="31999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62842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97C4-B695-42C3-AA8D-960FA4B7861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37954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0536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99CA-C240-4C5F-8F30-D24A6BD768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A6268A-EDD8-40A7-91C7-7BF3C23AA282}"/>
              </a:ext>
            </a:extLst>
          </p:cNvPr>
          <p:cNvSpPr>
            <a:spLocks noGrp="1"/>
          </p:cNvSpPr>
          <p:nvPr>
            <p:ph idx="1"/>
          </p:nvPr>
        </p:nvSpPr>
        <p:spPr>
          <a:xfrm>
            <a:off x="5183188" y="987426"/>
            <a:ext cx="6172200" cy="46513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C12332-57E4-42BE-A610-62A0ECCE96BF}"/>
              </a:ext>
            </a:extLst>
          </p:cNvPr>
          <p:cNvSpPr>
            <a:spLocks noGrp="1"/>
          </p:cNvSpPr>
          <p:nvPr>
            <p:ph type="body" sz="half" idx="2"/>
          </p:nvPr>
        </p:nvSpPr>
        <p:spPr>
          <a:xfrm>
            <a:off x="839788" y="2057400"/>
            <a:ext cx="3932237" cy="36377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401846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2C492-EED2-4AAC-8A2E-C439C44072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FC18E1-3A62-4C15-93B0-E735274F0AFA}"/>
              </a:ext>
            </a:extLst>
          </p:cNvPr>
          <p:cNvSpPr>
            <a:spLocks noGrp="1"/>
          </p:cNvSpPr>
          <p:nvPr>
            <p:ph type="pic" idx="1"/>
          </p:nvPr>
        </p:nvSpPr>
        <p:spPr>
          <a:xfrm>
            <a:off x="5183188" y="987425"/>
            <a:ext cx="6172200" cy="46767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B8E20B-0001-4E24-A83A-5CD8ED38AB69}"/>
              </a:ext>
            </a:extLst>
          </p:cNvPr>
          <p:cNvSpPr>
            <a:spLocks noGrp="1"/>
          </p:cNvSpPr>
          <p:nvPr>
            <p:ph type="body" sz="half" idx="2"/>
          </p:nvPr>
        </p:nvSpPr>
        <p:spPr>
          <a:xfrm>
            <a:off x="839788" y="2057400"/>
            <a:ext cx="3932237"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82136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39266-F4B4-47EC-AC53-F2B67AE9E5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997E21-0003-4F14-A2C2-6F959446C22E}"/>
              </a:ext>
            </a:extLst>
          </p:cNvPr>
          <p:cNvSpPr>
            <a:spLocks noGrp="1"/>
          </p:cNvSpPr>
          <p:nvPr>
            <p:ph type="body" idx="1"/>
          </p:nvPr>
        </p:nvSpPr>
        <p:spPr>
          <a:xfrm>
            <a:off x="831850" y="4589463"/>
            <a:ext cx="10515600" cy="1500187"/>
          </a:xfrm>
        </p:spPr>
        <p:txBody>
          <a:bodyPr/>
          <a:lstStyle>
            <a:lvl1pPr marL="0" indent="0">
              <a:buNone/>
              <a:defRPr sz="2400">
                <a:solidFill>
                  <a:srgbClr val="3A497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7233634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4F112-0466-4CAC-A5B1-61DC1FEB51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1910ED-EB94-4F47-A76D-8D7025F09C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04037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C6A2C8-111E-4B8B-AFFA-BF9E963FEDDC}"/>
              </a:ext>
            </a:extLst>
          </p:cNvPr>
          <p:cNvSpPr>
            <a:spLocks noGrp="1"/>
          </p:cNvSpPr>
          <p:nvPr>
            <p:ph type="title" orient="vert"/>
          </p:nvPr>
        </p:nvSpPr>
        <p:spPr>
          <a:xfrm>
            <a:off x="8724900" y="365125"/>
            <a:ext cx="2628900" cy="533993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5CF7A8-680D-4755-BF62-36DCBE9313D8}"/>
              </a:ext>
            </a:extLst>
          </p:cNvPr>
          <p:cNvSpPr>
            <a:spLocks noGrp="1"/>
          </p:cNvSpPr>
          <p:nvPr>
            <p:ph type="body" orient="vert" idx="1"/>
          </p:nvPr>
        </p:nvSpPr>
        <p:spPr>
          <a:xfrm>
            <a:off x="838200" y="365125"/>
            <a:ext cx="7734300" cy="53399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9078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4EAE4-5B4E-43D7-ADDD-B5D0B9DC0D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78493D-8251-4585-81A2-A652CB7F32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566464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95D9C-313A-42F0-A132-781E3AFEBF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261336-42EC-41ED-A90D-224F84DA09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77055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C0508-4B62-4CE6-A3FB-4F63F836A5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20EFD1-DC55-4E2E-BC9D-B90DA0305E49}"/>
              </a:ext>
            </a:extLst>
          </p:cNvPr>
          <p:cNvSpPr>
            <a:spLocks noGrp="1"/>
          </p:cNvSpPr>
          <p:nvPr>
            <p:ph type="body" idx="1"/>
          </p:nvPr>
        </p:nvSpPr>
        <p:spPr>
          <a:xfrm>
            <a:off x="831850" y="4589464"/>
            <a:ext cx="10515600" cy="113547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416595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7E2C-D3A0-4BDC-BFD6-0640ACCF86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5096A0-7E95-48BA-9179-D44E1F7F9581}"/>
              </a:ext>
            </a:extLst>
          </p:cNvPr>
          <p:cNvSpPr>
            <a:spLocks noGrp="1"/>
          </p:cNvSpPr>
          <p:nvPr>
            <p:ph sz="half" idx="1"/>
          </p:nvPr>
        </p:nvSpPr>
        <p:spPr>
          <a:xfrm>
            <a:off x="838200" y="1825625"/>
            <a:ext cx="5181600" cy="38694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544CD1-B89D-4E99-8C65-7661B16C5F49}"/>
              </a:ext>
            </a:extLst>
          </p:cNvPr>
          <p:cNvSpPr>
            <a:spLocks noGrp="1"/>
          </p:cNvSpPr>
          <p:nvPr>
            <p:ph sz="half" idx="2"/>
          </p:nvPr>
        </p:nvSpPr>
        <p:spPr>
          <a:xfrm>
            <a:off x="6172200" y="1825625"/>
            <a:ext cx="5181600" cy="38694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45490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846B1-2B54-453C-B8F4-376C74531F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95D655-258D-4C3A-82DA-64BE04E784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B1FFC5-0EC8-4633-AF69-3851E2F4D182}"/>
              </a:ext>
            </a:extLst>
          </p:cNvPr>
          <p:cNvSpPr>
            <a:spLocks noGrp="1"/>
          </p:cNvSpPr>
          <p:nvPr>
            <p:ph sz="half" idx="2"/>
          </p:nvPr>
        </p:nvSpPr>
        <p:spPr>
          <a:xfrm>
            <a:off x="839788" y="2505075"/>
            <a:ext cx="5157787" cy="3219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3B6773-96A5-45DF-B01A-C29D15D367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FBA4BD-77A4-4049-8C09-16BA2AB39254}"/>
              </a:ext>
            </a:extLst>
          </p:cNvPr>
          <p:cNvSpPr>
            <a:spLocks noGrp="1"/>
          </p:cNvSpPr>
          <p:nvPr>
            <p:ph sz="quarter" idx="4"/>
          </p:nvPr>
        </p:nvSpPr>
        <p:spPr>
          <a:xfrm>
            <a:off x="6172200" y="2505075"/>
            <a:ext cx="5183188" cy="3219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22738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1B9FA-B671-441F-A8E5-E0E86FD4628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91135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4352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66C7E-F4D9-4176-B41A-6CEECA0A6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B147D8-4228-406D-8817-67CF86D13D6C}"/>
              </a:ext>
            </a:extLst>
          </p:cNvPr>
          <p:cNvSpPr>
            <a:spLocks noGrp="1"/>
          </p:cNvSpPr>
          <p:nvPr>
            <p:ph idx="1"/>
          </p:nvPr>
        </p:nvSpPr>
        <p:spPr>
          <a:xfrm>
            <a:off x="5183188" y="987425"/>
            <a:ext cx="6172200" cy="46767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501804-B092-49EA-AC2B-7D0412E0760A}"/>
              </a:ext>
            </a:extLst>
          </p:cNvPr>
          <p:cNvSpPr>
            <a:spLocks noGrp="1"/>
          </p:cNvSpPr>
          <p:nvPr>
            <p:ph type="body" sz="half" idx="2"/>
          </p:nvPr>
        </p:nvSpPr>
        <p:spPr>
          <a:xfrm>
            <a:off x="839788" y="2057400"/>
            <a:ext cx="3932237"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62194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26A8D-47C9-4A19-AA88-6647AD5C3A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D4F8BC-0397-457D-8DA7-36D0B03819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43BCE7-CEAB-4EC7-8A6F-86D2C18F81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81950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81D3-8E64-4780-B071-5D721D1C92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C0A1DF-6BCF-4F00-B43C-5538D49D7190}"/>
              </a:ext>
            </a:extLst>
          </p:cNvPr>
          <p:cNvSpPr>
            <a:spLocks noGrp="1"/>
          </p:cNvSpPr>
          <p:nvPr>
            <p:ph type="pic" idx="1"/>
          </p:nvPr>
        </p:nvSpPr>
        <p:spPr>
          <a:xfrm>
            <a:off x="5183188" y="987426"/>
            <a:ext cx="6172200" cy="46640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B6A0C9-88B0-442A-B24C-F63D529850C4}"/>
              </a:ext>
            </a:extLst>
          </p:cNvPr>
          <p:cNvSpPr>
            <a:spLocks noGrp="1"/>
          </p:cNvSpPr>
          <p:nvPr>
            <p:ph type="body" sz="half" idx="2"/>
          </p:nvPr>
        </p:nvSpPr>
        <p:spPr>
          <a:xfrm>
            <a:off x="839788" y="2057400"/>
            <a:ext cx="3932237" cy="36476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618599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E7580-C56F-45B2-9D87-3BD6E91C6D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B6D301-1839-4B9F-9049-13D93CAC9D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28312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202AF7-D32F-420A-9B4E-3340066942B9}"/>
              </a:ext>
            </a:extLst>
          </p:cNvPr>
          <p:cNvSpPr>
            <a:spLocks noGrp="1"/>
          </p:cNvSpPr>
          <p:nvPr>
            <p:ph type="title" orient="vert"/>
          </p:nvPr>
        </p:nvSpPr>
        <p:spPr>
          <a:xfrm>
            <a:off x="8724900" y="365125"/>
            <a:ext cx="2628900" cy="532999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5BE658-9EA1-4CC8-AB43-FF6AE28ACE83}"/>
              </a:ext>
            </a:extLst>
          </p:cNvPr>
          <p:cNvSpPr>
            <a:spLocks noGrp="1"/>
          </p:cNvSpPr>
          <p:nvPr>
            <p:ph type="body" orient="vert" idx="1"/>
          </p:nvPr>
        </p:nvSpPr>
        <p:spPr>
          <a:xfrm>
            <a:off x="838200" y="365125"/>
            <a:ext cx="7734300" cy="53299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83639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4499-1B2D-4AA0-B86A-515F682628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304869-08FA-46EF-B391-329BE6FBF7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399980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6D122-7B8C-4495-8329-FC04D09048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8EF267-1F28-4231-B2F7-E648398F0B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6583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71347-7DD9-4643-AF2A-CD890E6D37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AD1A1D-0D3C-4B1D-99F8-A20FFA1E133D}"/>
              </a:ext>
            </a:extLst>
          </p:cNvPr>
          <p:cNvSpPr>
            <a:spLocks noGrp="1"/>
          </p:cNvSpPr>
          <p:nvPr>
            <p:ph type="body" idx="1"/>
          </p:nvPr>
        </p:nvSpPr>
        <p:spPr>
          <a:xfrm>
            <a:off x="831850" y="4589464"/>
            <a:ext cx="10515600" cy="111559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735130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AEB42-D269-412A-8927-C263D32DDA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ED2ABA-22E5-4CC7-9A18-5D679FBB8AB0}"/>
              </a:ext>
            </a:extLst>
          </p:cNvPr>
          <p:cNvSpPr>
            <a:spLocks noGrp="1"/>
          </p:cNvSpPr>
          <p:nvPr>
            <p:ph sz="half" idx="1"/>
          </p:nvPr>
        </p:nvSpPr>
        <p:spPr>
          <a:xfrm>
            <a:off x="838200" y="1825625"/>
            <a:ext cx="5181600" cy="38694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B538AE-879D-4168-9789-899CFDE50022}"/>
              </a:ext>
            </a:extLst>
          </p:cNvPr>
          <p:cNvSpPr>
            <a:spLocks noGrp="1"/>
          </p:cNvSpPr>
          <p:nvPr>
            <p:ph sz="half" idx="2"/>
          </p:nvPr>
        </p:nvSpPr>
        <p:spPr>
          <a:xfrm>
            <a:off x="6172200" y="1825625"/>
            <a:ext cx="5181600" cy="38694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19770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1CC5E-075E-44D0-AA8C-7BC83F31FF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8D20EC-2310-4D8F-A264-FCB7DD99C3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A57A5A-0F0C-4C80-88E0-73E7403AD2D2}"/>
              </a:ext>
            </a:extLst>
          </p:cNvPr>
          <p:cNvSpPr>
            <a:spLocks noGrp="1"/>
          </p:cNvSpPr>
          <p:nvPr>
            <p:ph sz="half" idx="2"/>
          </p:nvPr>
        </p:nvSpPr>
        <p:spPr>
          <a:xfrm>
            <a:off x="839788" y="2505075"/>
            <a:ext cx="5157787" cy="31900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04AF7E-4197-426A-A476-8746DA5E32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8D86CD-3274-4BA9-9F71-0B2A028D1562}"/>
              </a:ext>
            </a:extLst>
          </p:cNvPr>
          <p:cNvSpPr>
            <a:spLocks noGrp="1"/>
          </p:cNvSpPr>
          <p:nvPr>
            <p:ph sz="quarter" idx="4"/>
          </p:nvPr>
        </p:nvSpPr>
        <p:spPr>
          <a:xfrm>
            <a:off x="6172200" y="2505075"/>
            <a:ext cx="5183188" cy="31900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3538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132AE-A21A-4BB8-B92D-A4FA5A08349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31634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33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155B3-7B59-4CB7-A651-BE05A8B8E0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CA5724-3503-4B06-855F-C30EEA22F5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23266-28B1-4853-BFC4-F60E5A5914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905F75-FEC6-455E-A42D-5DE8B1AA31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775AC-C2D9-4D14-90FD-ED8E5C8E14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26632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AEBB7-2CAA-432E-A70F-9C6006C974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154CB9-60BD-4553-8006-2472653908DA}"/>
              </a:ext>
            </a:extLst>
          </p:cNvPr>
          <p:cNvSpPr>
            <a:spLocks noGrp="1"/>
          </p:cNvSpPr>
          <p:nvPr>
            <p:ph idx="1"/>
          </p:nvPr>
        </p:nvSpPr>
        <p:spPr>
          <a:xfrm>
            <a:off x="5183188" y="987426"/>
            <a:ext cx="6172200" cy="463860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2C5EAA-5B47-4809-A57D-4F2B75E6A6B6}"/>
              </a:ext>
            </a:extLst>
          </p:cNvPr>
          <p:cNvSpPr>
            <a:spLocks noGrp="1"/>
          </p:cNvSpPr>
          <p:nvPr>
            <p:ph type="body" sz="half" idx="2"/>
          </p:nvPr>
        </p:nvSpPr>
        <p:spPr>
          <a:xfrm>
            <a:off x="839788" y="2057400"/>
            <a:ext cx="3932237" cy="3627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456553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451DF-479A-40E6-BCB2-4A8D17E507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EFDA1B-8A32-49BD-8BBA-17C93979CB2A}"/>
              </a:ext>
            </a:extLst>
          </p:cNvPr>
          <p:cNvSpPr>
            <a:spLocks noGrp="1"/>
          </p:cNvSpPr>
          <p:nvPr>
            <p:ph type="pic" idx="1"/>
          </p:nvPr>
        </p:nvSpPr>
        <p:spPr>
          <a:xfrm>
            <a:off x="5183188" y="987426"/>
            <a:ext cx="6172200" cy="46640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9EBC95-29E9-430C-9CF8-B6CE73B475F1}"/>
              </a:ext>
            </a:extLst>
          </p:cNvPr>
          <p:cNvSpPr>
            <a:spLocks noGrp="1"/>
          </p:cNvSpPr>
          <p:nvPr>
            <p:ph type="body" sz="half" idx="2"/>
          </p:nvPr>
        </p:nvSpPr>
        <p:spPr>
          <a:xfrm>
            <a:off x="839788" y="2057400"/>
            <a:ext cx="3932237" cy="36476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349902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FC7-2614-4446-9436-D6768E712B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352E21-7EDE-426B-B5CB-10EF98497A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8385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5C48E5-5B8C-49A1-A85A-ED8B3A0151E7}"/>
              </a:ext>
            </a:extLst>
          </p:cNvPr>
          <p:cNvSpPr>
            <a:spLocks noGrp="1"/>
          </p:cNvSpPr>
          <p:nvPr>
            <p:ph type="title" orient="vert"/>
          </p:nvPr>
        </p:nvSpPr>
        <p:spPr>
          <a:xfrm>
            <a:off x="8724900" y="365125"/>
            <a:ext cx="2628900" cy="532999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AC0AF2-36A4-4FD6-8D94-0638CE3BD05E}"/>
              </a:ext>
            </a:extLst>
          </p:cNvPr>
          <p:cNvSpPr>
            <a:spLocks noGrp="1"/>
          </p:cNvSpPr>
          <p:nvPr>
            <p:ph type="body" orient="vert" idx="1"/>
          </p:nvPr>
        </p:nvSpPr>
        <p:spPr>
          <a:xfrm>
            <a:off x="838200" y="365125"/>
            <a:ext cx="7734300" cy="53299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02183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602038"/>
            <a:ext cx="9144000" cy="396648"/>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Slide Number Placeholder 5"/>
          <p:cNvSpPr>
            <a:spLocks noGrp="1"/>
          </p:cNvSpPr>
          <p:nvPr>
            <p:ph type="sldNum" sz="quarter" idx="10"/>
          </p:nvPr>
        </p:nvSpPr>
        <p:spPr/>
        <p:txBody>
          <a:bodyPr/>
          <a:lstStyle>
            <a:lvl1pPr>
              <a:defRPr/>
            </a:lvl1pPr>
          </a:lstStyle>
          <a:p>
            <a:pPr>
              <a:defRPr/>
            </a:pPr>
            <a:fld id="{76BF41A6-7A2C-4690-ACC7-07924994F7F6}"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5292935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7720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rgbClr val="616265"/>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Slide Number Placeholder 5"/>
          <p:cNvSpPr>
            <a:spLocks noGrp="1"/>
          </p:cNvSpPr>
          <p:nvPr>
            <p:ph type="sldNum" sz="quarter" idx="10"/>
          </p:nvPr>
        </p:nvSpPr>
        <p:spPr/>
        <p:txBody>
          <a:bodyPr/>
          <a:lstStyle>
            <a:lvl1pPr>
              <a:defRPr/>
            </a:lvl1pPr>
          </a:lstStyle>
          <a:p>
            <a:pPr>
              <a:defRPr/>
            </a:pPr>
            <a:fld id="{C8BD5518-C465-4C1F-8E36-9195006C4AB9}"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4425787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323363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D1ED93C-2746-4E00-A680-3BFBAC96A97E}" type="slidenum">
              <a:rPr lang="en-US"/>
              <a:pPr>
                <a:defRPr/>
              </a:pPr>
              <a:t>‹#›</a:t>
            </a:fld>
            <a:endParaRPr lang="en-US" dirty="0"/>
          </a:p>
        </p:txBody>
      </p:sp>
      <p:sp>
        <p:nvSpPr>
          <p:cNvPr id="8"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0861706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2EC6839-54FD-43E2-8B0B-C8728B46711E}" type="slidenum">
              <a:rPr lang="en-US"/>
              <a:pPr>
                <a:defRPr/>
              </a:pPr>
              <a:t>‹#›</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6828960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11.jpe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5.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6.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7.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8.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9.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0.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DB40189F-E897-4B42-B495-7C27117FFFE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06316" y="1431431"/>
            <a:ext cx="5180482" cy="2707135"/>
          </a:xfrm>
          <a:prstGeom prst="rect">
            <a:avLst/>
          </a:prstGeom>
        </p:spPr>
      </p:pic>
    </p:spTree>
    <p:extLst>
      <p:ext uri="{BB962C8B-B14F-4D97-AF65-F5344CB8AC3E}">
        <p14:creationId xmlns:p14="http://schemas.microsoft.com/office/powerpoint/2010/main" val="12860651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a:off x="0" y="6176967"/>
            <a:ext cx="12192000" cy="6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Slide Number Placeholder 5"/>
          <p:cNvSpPr>
            <a:spLocks noGrp="1"/>
          </p:cNvSpPr>
          <p:nvPr>
            <p:ph type="sldNum" sz="quarter" idx="4"/>
          </p:nvPr>
        </p:nvSpPr>
        <p:spPr>
          <a:xfrm>
            <a:off x="10248902" y="6356354"/>
            <a:ext cx="11049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bg1"/>
                </a:solidFill>
                <a:latin typeface="+mn-lt"/>
              </a:defRPr>
            </a:lvl1pPr>
          </a:lstStyle>
          <a:p>
            <a:pPr>
              <a:defRPr/>
            </a:pPr>
            <a:fld id="{41A894B9-6BEC-426D-BF1F-2B69C5221DC2}" type="slidenum">
              <a:rPr lang="en-US"/>
              <a:pPr>
                <a:defRPr/>
              </a:pPr>
              <a:t>‹#›</a:t>
            </a:fld>
            <a:endParaRPr lang="en-US" dirty="0"/>
          </a:p>
        </p:txBody>
      </p:sp>
      <p:sp>
        <p:nvSpPr>
          <p:cNvPr id="9" name="Footer Placeholder 3"/>
          <p:cNvSpPr>
            <a:spLocks noGrp="1"/>
          </p:cNvSpPr>
          <p:nvPr>
            <p:ph type="ftr" sz="quarter" idx="3"/>
          </p:nvPr>
        </p:nvSpPr>
        <p:spPr>
          <a:xfrm>
            <a:off x="4157664" y="6356354"/>
            <a:ext cx="6091237" cy="365125"/>
          </a:xfrm>
          <a:prstGeom prst="rect">
            <a:avLst/>
          </a:prstGeom>
        </p:spPr>
        <p:txBody>
          <a:bodyPr anchor="ctr"/>
          <a:lstStyle>
            <a:lvl1pPr algn="ctr" eaLnBrk="1" fontAlgn="auto" hangingPunct="1">
              <a:spcBef>
                <a:spcPts val="0"/>
              </a:spcBef>
              <a:spcAft>
                <a:spcPts val="0"/>
              </a:spcAft>
              <a:defRPr sz="900">
                <a:solidFill>
                  <a:schemeClr val="bg1"/>
                </a:solidFill>
                <a:latin typeface="+mn-lt"/>
              </a:defRPr>
            </a:lvl1pPr>
          </a:lstStyle>
          <a:p>
            <a:pPr>
              <a:defRPr/>
            </a:pPr>
            <a:endParaRPr lang="en-US" dirty="0"/>
          </a:p>
        </p:txBody>
      </p:sp>
      <p:pic>
        <p:nvPicPr>
          <p:cNvPr id="1031"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150077" y="6425788"/>
            <a:ext cx="2892764" cy="34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06145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hdr="0" ftr="0" dt="0"/>
  <p:txStyles>
    <p:titleStyle>
      <a:lvl1pPr algn="l" rtl="0" eaLnBrk="0" fontAlgn="base" hangingPunct="0">
        <a:lnSpc>
          <a:spcPct val="90000"/>
        </a:lnSpc>
        <a:spcBef>
          <a:spcPct val="0"/>
        </a:spcBef>
        <a:spcAft>
          <a:spcPct val="0"/>
        </a:spcAft>
        <a:defRPr sz="3300" kern="1200">
          <a:solidFill>
            <a:srgbClr val="616265"/>
          </a:solidFill>
          <a:latin typeface="+mj-lt"/>
          <a:ea typeface="+mj-ea"/>
          <a:cs typeface="+mj-cs"/>
        </a:defRPr>
      </a:lvl1pPr>
      <a:lvl2pPr algn="l" rtl="0" eaLnBrk="0" fontAlgn="base" hangingPunct="0">
        <a:lnSpc>
          <a:spcPct val="90000"/>
        </a:lnSpc>
        <a:spcBef>
          <a:spcPct val="0"/>
        </a:spcBef>
        <a:spcAft>
          <a:spcPct val="0"/>
        </a:spcAft>
        <a:defRPr sz="3300">
          <a:solidFill>
            <a:srgbClr val="616265"/>
          </a:solidFill>
          <a:latin typeface="Calibri" panose="020F0502020204030204" pitchFamily="34" charset="0"/>
        </a:defRPr>
      </a:lvl2pPr>
      <a:lvl3pPr algn="l" rtl="0" eaLnBrk="0" fontAlgn="base" hangingPunct="0">
        <a:lnSpc>
          <a:spcPct val="90000"/>
        </a:lnSpc>
        <a:spcBef>
          <a:spcPct val="0"/>
        </a:spcBef>
        <a:spcAft>
          <a:spcPct val="0"/>
        </a:spcAft>
        <a:defRPr sz="3300">
          <a:solidFill>
            <a:srgbClr val="616265"/>
          </a:solidFill>
          <a:latin typeface="Calibri" panose="020F0502020204030204" pitchFamily="34" charset="0"/>
        </a:defRPr>
      </a:lvl3pPr>
      <a:lvl4pPr algn="l" rtl="0" eaLnBrk="0" fontAlgn="base" hangingPunct="0">
        <a:lnSpc>
          <a:spcPct val="90000"/>
        </a:lnSpc>
        <a:spcBef>
          <a:spcPct val="0"/>
        </a:spcBef>
        <a:spcAft>
          <a:spcPct val="0"/>
        </a:spcAft>
        <a:defRPr sz="3300">
          <a:solidFill>
            <a:srgbClr val="616265"/>
          </a:solidFill>
          <a:latin typeface="Calibri" panose="020F0502020204030204" pitchFamily="34" charset="0"/>
        </a:defRPr>
      </a:lvl4pPr>
      <a:lvl5pPr algn="l" rtl="0" eaLnBrk="0" fontAlgn="base" hangingPunct="0">
        <a:lnSpc>
          <a:spcPct val="90000"/>
        </a:lnSpc>
        <a:spcBef>
          <a:spcPct val="0"/>
        </a:spcBef>
        <a:spcAft>
          <a:spcPct val="0"/>
        </a:spcAft>
        <a:defRPr sz="3300">
          <a:solidFill>
            <a:srgbClr val="616265"/>
          </a:solidFill>
          <a:latin typeface="Calibri" panose="020F0502020204030204" pitchFamily="34" charset="0"/>
        </a:defRPr>
      </a:lvl5pPr>
      <a:lvl6pPr marL="342900" algn="l" rtl="0" fontAlgn="base">
        <a:lnSpc>
          <a:spcPct val="90000"/>
        </a:lnSpc>
        <a:spcBef>
          <a:spcPct val="0"/>
        </a:spcBef>
        <a:spcAft>
          <a:spcPct val="0"/>
        </a:spcAft>
        <a:defRPr sz="3300">
          <a:solidFill>
            <a:srgbClr val="616265"/>
          </a:solidFill>
          <a:latin typeface="Calibri" panose="020F0502020204030204" pitchFamily="34" charset="0"/>
        </a:defRPr>
      </a:lvl6pPr>
      <a:lvl7pPr marL="685800" algn="l" rtl="0" fontAlgn="base">
        <a:lnSpc>
          <a:spcPct val="90000"/>
        </a:lnSpc>
        <a:spcBef>
          <a:spcPct val="0"/>
        </a:spcBef>
        <a:spcAft>
          <a:spcPct val="0"/>
        </a:spcAft>
        <a:defRPr sz="3300">
          <a:solidFill>
            <a:srgbClr val="616265"/>
          </a:solidFill>
          <a:latin typeface="Calibri" panose="020F0502020204030204" pitchFamily="34" charset="0"/>
        </a:defRPr>
      </a:lvl7pPr>
      <a:lvl8pPr marL="1028700" algn="l" rtl="0" fontAlgn="base">
        <a:lnSpc>
          <a:spcPct val="90000"/>
        </a:lnSpc>
        <a:spcBef>
          <a:spcPct val="0"/>
        </a:spcBef>
        <a:spcAft>
          <a:spcPct val="0"/>
        </a:spcAft>
        <a:defRPr sz="3300">
          <a:solidFill>
            <a:srgbClr val="616265"/>
          </a:solidFill>
          <a:latin typeface="Calibri" panose="020F0502020204030204" pitchFamily="34" charset="0"/>
        </a:defRPr>
      </a:lvl8pPr>
      <a:lvl9pPr marL="1371600" algn="l" rtl="0" fontAlgn="base">
        <a:lnSpc>
          <a:spcPct val="90000"/>
        </a:lnSpc>
        <a:spcBef>
          <a:spcPct val="0"/>
        </a:spcBef>
        <a:spcAft>
          <a:spcPct val="0"/>
        </a:spcAft>
        <a:defRPr sz="3300">
          <a:solidFill>
            <a:srgbClr val="616265"/>
          </a:solidFill>
          <a:latin typeface="Calibri" panose="020F05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rgbClr val="616265"/>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rgbClr val="616265"/>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rgbClr val="616265"/>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rgbClr val="616265"/>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rgbClr val="61626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0C76A6A7-9F98-45D9-91D9-A3B55B08C6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15FF27F-B87C-4BE3-8468-9773DBB7A6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F3057B-CDDA-45AE-A98D-616E8E980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0980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rgbClr val="3A497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A49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A49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A49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A49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A49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56439E-19E4-4E14-B197-F7C680A86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08F8FB7-779D-4212-B320-3A60F6AA7B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graphical user interface&#10;&#10;Description automatically generated">
            <a:extLst>
              <a:ext uri="{FF2B5EF4-FFF2-40B4-BE49-F238E27FC236}">
                <a16:creationId xmlns:a16="http://schemas.microsoft.com/office/drawing/2014/main" id="{3E0BCAFF-736E-42C7-A376-4B529309F7C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29655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A70724B3-6C17-4232-96F5-1F532D016AC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674BA36-1C52-495D-8D55-BCFAF954B7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34C6B62-FF87-45AF-8696-379293BAD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60252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1B506B7D-7FCA-4AC6-AF71-5A08F63D4D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F914D39-9C43-4B27-B882-2FD5F118E2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B3A0E53-6308-428E-ABF2-74889B1C25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572974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9EFE9836-E8FF-43B9-9241-3A54B233F2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131DD85-7F73-4942-838D-640FB6BEB0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54CB334-78D8-477B-8981-411D891D4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82066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4DBBA593-5F1F-4E77-AE42-892512E3DAD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9181DC8C-2EC1-4363-8832-83952A3686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43BFB24-F104-4A62-A6E4-D0B9E08D789F}"/>
              </a:ext>
            </a:extLst>
          </p:cNvPr>
          <p:cNvSpPr>
            <a:spLocks noGrp="1"/>
          </p:cNvSpPr>
          <p:nvPr>
            <p:ph type="body" idx="1"/>
          </p:nvPr>
        </p:nvSpPr>
        <p:spPr>
          <a:xfrm>
            <a:off x="838200" y="1825625"/>
            <a:ext cx="10515600" cy="38595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80668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CCE1787C-EB31-4026-ABF3-554E58A1EDB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EDD7226-53D1-4AAF-A73E-748C4783CA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89F0CAB-E6ED-4FD3-ACCC-466664CC6C1F}"/>
              </a:ext>
            </a:extLst>
          </p:cNvPr>
          <p:cNvSpPr>
            <a:spLocks noGrp="1"/>
          </p:cNvSpPr>
          <p:nvPr>
            <p:ph type="body" idx="1"/>
          </p:nvPr>
        </p:nvSpPr>
        <p:spPr>
          <a:xfrm>
            <a:off x="838200" y="1825625"/>
            <a:ext cx="10515600" cy="386949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434548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072AC136-2850-4595-B7A3-5C85380B37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781E26D-76B4-4F18-BC3C-496E11822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E0AA08F-0924-45EB-A631-93FF193310D0}"/>
              </a:ext>
            </a:extLst>
          </p:cNvPr>
          <p:cNvSpPr>
            <a:spLocks noGrp="1"/>
          </p:cNvSpPr>
          <p:nvPr>
            <p:ph type="body" idx="1"/>
          </p:nvPr>
        </p:nvSpPr>
        <p:spPr>
          <a:xfrm>
            <a:off x="838200" y="1825625"/>
            <a:ext cx="10515600" cy="38993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601829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9.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slideLayout" Target="../slideLayouts/slideLayout19.xml"/><Relationship Id="rId7" Type="http://schemas.openxmlformats.org/officeDocument/2006/relationships/oleObject" Target="../embeddings/oleObject2.bin"/><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s://www.ruralhealth.us/getmedia/ad0774a2-49b4-4f9a-b2c5-2edf0eaf6bcf/2024-NRHA-Cybersecurity-Rural-Health-policy-brief.pdf" TargetMode="External"/><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hyperlink" Target="https://hphcyber.hhs.gov/"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hyperlink" Target="https://www.cisa.gov/resources-tools/programs/rural-emergency-medical-communications-demonstration-project-remcdp" TargetMode="External"/><Relationship Id="rId5" Type="http://schemas.openxmlformats.org/officeDocument/2006/relationships/hyperlink" Target="https://www.healthit.gov/topic/privacy-security-and-hipaa/health-it-privacy-and-security-resources-providers" TargetMode="External"/><Relationship Id="rId4" Type="http://schemas.openxmlformats.org/officeDocument/2006/relationships/hyperlink" Target="https://www.hhs.gov/hipaa/for-professionals/security/guidance/cybersecurity/index.html"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hyperlink" Target="https://www.hrsa.gov/rural-health/about-us/what-is-rural" TargetMode="External"/><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8" Type="http://schemas.openxmlformats.org/officeDocument/2006/relationships/hyperlink" Target="https://cloud.google.com/blog/products/identity-security/cloud-ciso-perspectives-how-google-is-helping-to-improve-rural-healthcare-cybersecurity" TargetMode="External"/><Relationship Id="rId3" Type="http://schemas.openxmlformats.org/officeDocument/2006/relationships/hyperlink" Target="https://chromeenterprise.google/products/chrome-enterprise-premium/" TargetMode="External"/><Relationship Id="rId7" Type="http://schemas.openxmlformats.org/officeDocument/2006/relationships/hyperlink" Target="mailto:rural-health@google.com" TargetMode="External"/><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hyperlink" Target="https://www.mandiant.com/academy" TargetMode="External"/><Relationship Id="rId5" Type="http://schemas.openxmlformats.org/officeDocument/2006/relationships/hyperlink" Target="https://support.google.com/a/answer/7681288?hl=en" TargetMode="External"/><Relationship Id="rId4" Type="http://schemas.openxmlformats.org/officeDocument/2006/relationships/hyperlink" Target="https://www.google.com/intl/en_in/chromebook/chrome-os/" TargetMode="External"/><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hyperlink" Target="https://www.nnlm.gov/guides/emergency-and-disaster-resources" TargetMode="External"/><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hyperlink" Target="https://nnlm.gov/"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9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9.xml"/><Relationship Id="rId4" Type="http://schemas.openxmlformats.org/officeDocument/2006/relationships/hyperlink" Target="http://www.nnlm.gov/traini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99.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FF27B-E27D-45DF-8822-7C7CD0B62E57}"/>
              </a:ext>
            </a:extLst>
          </p:cNvPr>
          <p:cNvSpPr>
            <a:spLocks noGrp="1"/>
          </p:cNvSpPr>
          <p:nvPr>
            <p:ph type="title"/>
          </p:nvPr>
        </p:nvSpPr>
        <p:spPr/>
        <p:txBody>
          <a:bodyPr/>
          <a:lstStyle/>
          <a:p>
            <a:r>
              <a:rPr lang="en-US" sz="3600" dirty="0">
                <a:ln w="0"/>
                <a:solidFill>
                  <a:schemeClr val="bg1">
                    <a:lumMod val="75000"/>
                  </a:schemeClr>
                </a:solidFill>
                <a:effectLst>
                  <a:outerShdw blurRad="38100" dist="19050" dir="2700000" algn="tl" rotWithShape="0">
                    <a:schemeClr val="dk1">
                      <a:alpha val="40000"/>
                    </a:schemeClr>
                  </a:outerShdw>
                </a:effectLst>
              </a:rPr>
              <a:t>Cybersecurity in the Rural Health Landscape</a:t>
            </a:r>
            <a:br>
              <a:rPr lang="en-US" sz="3600" dirty="0">
                <a:ln w="0"/>
                <a:solidFill>
                  <a:schemeClr val="bg1">
                    <a:lumMod val="75000"/>
                  </a:schemeClr>
                </a:solidFill>
                <a:effectLst>
                  <a:outerShdw blurRad="38100" dist="19050" dir="2700000" algn="tl" rotWithShape="0">
                    <a:schemeClr val="dk1">
                      <a:alpha val="40000"/>
                    </a:schemeClr>
                  </a:outerShdw>
                </a:effectLst>
              </a:rPr>
            </a:br>
            <a:endParaRPr lang="en-US" dirty="0"/>
          </a:p>
        </p:txBody>
      </p:sp>
      <p:pic>
        <p:nvPicPr>
          <p:cNvPr id="4" name="Picture 3" descr="Image of preparedness kit supplies including a first aid kit, flashlight and radio overlaid with the title &quot;Cybersecurity in the Rural Health Landscape, September 18, 2024, Speaker: Alan Morgan&quot;">
            <a:extLst>
              <a:ext uri="{FF2B5EF4-FFF2-40B4-BE49-F238E27FC236}">
                <a16:creationId xmlns:a16="http://schemas.microsoft.com/office/drawing/2014/main" id="{61BB3CB7-8072-679E-928D-7D78883DCD10}"/>
              </a:ext>
            </a:extLst>
          </p:cNvPr>
          <p:cNvPicPr>
            <a:picLocks noChangeAspect="1"/>
          </p:cNvPicPr>
          <p:nvPr/>
        </p:nvPicPr>
        <p:blipFill>
          <a:blip r:embed="rId2">
            <a:extLst>
              <a:ext uri="{28A0092B-C50C-407E-A947-70E740481C1C}">
                <a14:useLocalDpi xmlns:a14="http://schemas.microsoft.com/office/drawing/2010/main" val="0"/>
              </a:ext>
            </a:extLst>
          </a:blip>
          <a:srcRect r="7555"/>
          <a:stretch/>
        </p:blipFill>
        <p:spPr>
          <a:xfrm>
            <a:off x="20" y="10"/>
            <a:ext cx="12191980" cy="6857990"/>
          </a:xfrm>
          <a:prstGeom prst="rect">
            <a:avLst/>
          </a:prstGeom>
          <a:noFill/>
        </p:spPr>
      </p:pic>
      <p:sp>
        <p:nvSpPr>
          <p:cNvPr id="2" name="Slide Number Placeholder 1" hidden="1">
            <a:extLst>
              <a:ext uri="{FF2B5EF4-FFF2-40B4-BE49-F238E27FC236}">
                <a16:creationId xmlns:a16="http://schemas.microsoft.com/office/drawing/2014/main" id="{5BA8C298-BFA0-BA52-35C5-2B7331DB4619}"/>
              </a:ext>
            </a:extLst>
          </p:cNvPr>
          <p:cNvSpPr>
            <a:spLocks noGrp="1"/>
          </p:cNvSpPr>
          <p:nvPr>
            <p:ph type="sldNum" sz="quarter" idx="10"/>
          </p:nvPr>
        </p:nvSpPr>
        <p:spPr/>
        <p:txBody>
          <a:bodyPr/>
          <a:lstStyle/>
          <a:p>
            <a:pPr>
              <a:spcAft>
                <a:spcPts val="600"/>
              </a:spcAft>
              <a:defRPr/>
            </a:pPr>
            <a:fld id="{53385912-A4F2-414C-811D-22BA556D6430}" type="slidenum">
              <a:rPr lang="en-US" smtClean="0"/>
              <a:pPr>
                <a:spcAft>
                  <a:spcPts val="600"/>
                </a:spcAft>
                <a:defRPr/>
              </a:pPr>
              <a:t>1</a:t>
            </a:fld>
            <a:endParaRPr lang="en-US"/>
          </a:p>
        </p:txBody>
      </p:sp>
      <p:sp>
        <p:nvSpPr>
          <p:cNvPr id="5" name="Rectangle: Rounded Corners 4">
            <a:extLst>
              <a:ext uri="{FF2B5EF4-FFF2-40B4-BE49-F238E27FC236}">
                <a16:creationId xmlns:a16="http://schemas.microsoft.com/office/drawing/2014/main" id="{4CE3E57D-3629-E19C-9DB3-7E3E6BC61627}"/>
              </a:ext>
            </a:extLst>
          </p:cNvPr>
          <p:cNvSpPr/>
          <p:nvPr/>
        </p:nvSpPr>
        <p:spPr>
          <a:xfrm>
            <a:off x="2573404" y="914401"/>
            <a:ext cx="9618596" cy="4297680"/>
          </a:xfrm>
          <a:prstGeom prst="roundRect">
            <a:avLst/>
          </a:prstGeom>
          <a:solidFill>
            <a:srgbClr val="324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i="0" dirty="0">
                <a:ln w="0"/>
                <a:solidFill>
                  <a:schemeClr val="bg1">
                    <a:lumMod val="75000"/>
                  </a:schemeClr>
                </a:solidFill>
                <a:effectLst>
                  <a:outerShdw blurRad="38100" dist="19050" dir="2700000" algn="tl" rotWithShape="0">
                    <a:schemeClr val="dk1">
                      <a:alpha val="40000"/>
                    </a:schemeClr>
                  </a:outerShdw>
                </a:effectLst>
              </a:rPr>
              <a:t>Cybersecurity in the Rural Health Landscape</a:t>
            </a:r>
          </a:p>
          <a:p>
            <a:pPr algn="ctr"/>
            <a:endParaRPr lang="en-US" sz="2400" dirty="0">
              <a:ln w="0"/>
              <a:solidFill>
                <a:schemeClr val="bg1">
                  <a:lumMod val="75000"/>
                </a:schemeClr>
              </a:solidFill>
              <a:effectLst>
                <a:outerShdw blurRad="38100" dist="19050" dir="2700000" algn="tl" rotWithShape="0">
                  <a:schemeClr val="dk1">
                    <a:alpha val="40000"/>
                  </a:schemeClr>
                </a:outerShdw>
              </a:effectLst>
            </a:endParaRPr>
          </a:p>
          <a:p>
            <a:pPr algn="ctr"/>
            <a:r>
              <a:rPr lang="en-US" sz="3800" i="0" dirty="0">
                <a:ln w="0"/>
                <a:solidFill>
                  <a:schemeClr val="bg1">
                    <a:lumMod val="75000"/>
                  </a:schemeClr>
                </a:solidFill>
                <a:effectLst>
                  <a:outerShdw blurRad="38100" dist="19050" dir="2700000" algn="tl" rotWithShape="0">
                    <a:schemeClr val="dk1">
                      <a:alpha val="40000"/>
                    </a:schemeClr>
                  </a:outerShdw>
                </a:effectLst>
              </a:rPr>
              <a:t>September 18, 2024</a:t>
            </a:r>
          </a:p>
          <a:p>
            <a:pPr algn="ctr"/>
            <a:endParaRPr lang="en-US" sz="2400" dirty="0">
              <a:ln w="0"/>
              <a:solidFill>
                <a:schemeClr val="bg1">
                  <a:lumMod val="75000"/>
                </a:schemeClr>
              </a:solidFill>
              <a:effectLst>
                <a:outerShdw blurRad="38100" dist="19050" dir="2700000" algn="tl" rotWithShape="0">
                  <a:schemeClr val="dk1">
                    <a:alpha val="40000"/>
                  </a:schemeClr>
                </a:outerShdw>
              </a:effectLst>
            </a:endParaRPr>
          </a:p>
          <a:p>
            <a:pPr algn="ctr"/>
            <a:r>
              <a:rPr lang="en-US" sz="3800" i="0" dirty="0">
                <a:ln w="0"/>
                <a:solidFill>
                  <a:schemeClr val="bg1">
                    <a:lumMod val="75000"/>
                  </a:schemeClr>
                </a:solidFill>
                <a:effectLst>
                  <a:outerShdw blurRad="38100" dist="19050" dir="2700000" algn="tl" rotWithShape="0">
                    <a:schemeClr val="dk1">
                      <a:alpha val="40000"/>
                    </a:schemeClr>
                  </a:outerShdw>
                </a:effectLst>
              </a:rPr>
              <a:t>Speaker: Alan Morgan</a:t>
            </a:r>
            <a:endParaRPr lang="en-US" sz="3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08107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869C2-35B5-4DE2-9DD3-7ED1713408C9}"/>
              </a:ext>
            </a:extLst>
          </p:cNvPr>
          <p:cNvSpPr>
            <a:spLocks noGrp="1"/>
          </p:cNvSpPr>
          <p:nvPr>
            <p:ph type="title"/>
          </p:nvPr>
        </p:nvSpPr>
        <p:spPr>
          <a:xfrm>
            <a:off x="0" y="0"/>
            <a:ext cx="10515600" cy="1325563"/>
          </a:xfrm>
        </p:spPr>
        <p:txBody>
          <a:bodyPr/>
          <a:lstStyle/>
          <a:p>
            <a:r>
              <a:rPr lang="en-US" dirty="0"/>
              <a:t>The State of Rural America</a:t>
            </a:r>
          </a:p>
        </p:txBody>
      </p:sp>
      <p:sp>
        <p:nvSpPr>
          <p:cNvPr id="11" name="Content Placeholder 10">
            <a:extLst>
              <a:ext uri="{FF2B5EF4-FFF2-40B4-BE49-F238E27FC236}">
                <a16:creationId xmlns:a16="http://schemas.microsoft.com/office/drawing/2014/main" id="{5325169A-FC76-47D6-9FC5-28FD88057162}"/>
              </a:ext>
            </a:extLst>
          </p:cNvPr>
          <p:cNvSpPr txBox="1">
            <a:spLocks noGrp="1"/>
          </p:cNvSpPr>
          <p:nvPr>
            <p:ph idx="4294967295"/>
          </p:nvPr>
        </p:nvSpPr>
        <p:spPr>
          <a:xfrm>
            <a:off x="0" y="2043113"/>
            <a:ext cx="4364038" cy="3060700"/>
          </a:xfrm>
          <a:prstGeom prst="rect">
            <a:avLst/>
          </a:prstGeom>
          <a:noFill/>
        </p:spPr>
        <p:txBody>
          <a:bodyPr wrap="square">
            <a:spAutoFit/>
          </a:bodyPr>
          <a:lstStyle/>
          <a:p>
            <a:pPr marL="285750" indent="-285750">
              <a:buFont typeface="Arial" panose="020B0604020202020204" pitchFamily="34" charset="0"/>
              <a:buChar char="•"/>
              <a:defRPr/>
            </a:pPr>
            <a:r>
              <a:rPr lang="en-US" sz="2800" b="1" dirty="0">
                <a:solidFill>
                  <a:srgbClr val="10253F"/>
                </a:solidFill>
              </a:rPr>
              <a:t>Workforce Shortages</a:t>
            </a:r>
          </a:p>
          <a:p>
            <a:pPr marL="285750" indent="-285750">
              <a:buFont typeface="Arial" panose="020B0604020202020204" pitchFamily="34" charset="0"/>
              <a:buChar char="•"/>
              <a:defRPr/>
            </a:pPr>
            <a:endParaRPr lang="en-US" sz="2800" b="1" dirty="0"/>
          </a:p>
          <a:p>
            <a:pPr marL="285750" indent="-285750">
              <a:buFont typeface="Arial" panose="020B0604020202020204" pitchFamily="34" charset="0"/>
              <a:buChar char="•"/>
              <a:defRPr/>
            </a:pPr>
            <a:r>
              <a:rPr lang="en-US" sz="2800" b="1" dirty="0">
                <a:solidFill>
                  <a:srgbClr val="10253F"/>
                </a:solidFill>
              </a:rPr>
              <a:t>Vulnerable Populations</a:t>
            </a:r>
          </a:p>
          <a:p>
            <a:pPr marL="285750" indent="-285750">
              <a:buFont typeface="Arial" panose="020B0604020202020204" pitchFamily="34" charset="0"/>
              <a:buChar char="•"/>
              <a:defRPr/>
            </a:pPr>
            <a:endParaRPr lang="en-US" sz="2800" b="1" dirty="0"/>
          </a:p>
          <a:p>
            <a:pPr marL="285750" indent="-285750">
              <a:buFont typeface="Arial" panose="020B0604020202020204" pitchFamily="34" charset="0"/>
              <a:buChar char="•"/>
              <a:defRPr/>
            </a:pPr>
            <a:r>
              <a:rPr lang="en-US" sz="2800" b="1" dirty="0">
                <a:solidFill>
                  <a:srgbClr val="10253F"/>
                </a:solidFill>
              </a:rPr>
              <a:t>Chronic Poverty</a:t>
            </a:r>
          </a:p>
          <a:p>
            <a:pPr>
              <a:defRPr/>
            </a:pPr>
            <a:endParaRPr lang="en-US" dirty="0"/>
          </a:p>
        </p:txBody>
      </p:sp>
      <p:pic>
        <p:nvPicPr>
          <p:cNvPr id="5" name="Picture 2" descr="Image result for rural america health care">
            <a:extLst>
              <a:ext uri="{FF2B5EF4-FFF2-40B4-BE49-F238E27FC236}">
                <a16:creationId xmlns:a16="http://schemas.microsoft.com/office/drawing/2014/main" id="{070A7526-A0FC-4E56-9D5C-18D9C47DC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200" y="1198341"/>
            <a:ext cx="7396800" cy="45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088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08A95-1A64-42F4-BC83-3EBB3B6C1BC5}"/>
              </a:ext>
            </a:extLst>
          </p:cNvPr>
          <p:cNvSpPr>
            <a:spLocks noGrp="1"/>
          </p:cNvSpPr>
          <p:nvPr>
            <p:ph type="title"/>
          </p:nvPr>
        </p:nvSpPr>
        <p:spPr>
          <a:xfrm>
            <a:off x="568571" y="365125"/>
            <a:ext cx="10515600" cy="1325563"/>
          </a:xfrm>
        </p:spPr>
        <p:txBody>
          <a:bodyPr/>
          <a:lstStyle/>
          <a:p>
            <a:r>
              <a:rPr lang="en-US" b="1" dirty="0">
                <a:solidFill>
                  <a:srgbClr val="003F72"/>
                </a:solidFill>
                <a:latin typeface="+mn-lt"/>
              </a:rPr>
              <a:t>Rural has an Older, Sicker and </a:t>
            </a:r>
            <a:br>
              <a:rPr lang="en-US" b="1" dirty="0">
                <a:solidFill>
                  <a:srgbClr val="003F72"/>
                </a:solidFill>
                <a:latin typeface="+mn-lt"/>
              </a:rPr>
            </a:br>
            <a:r>
              <a:rPr lang="en-US" b="1" dirty="0">
                <a:solidFill>
                  <a:srgbClr val="003F72"/>
                </a:solidFill>
                <a:latin typeface="+mn-lt"/>
              </a:rPr>
              <a:t>Poorer Population</a:t>
            </a:r>
          </a:p>
        </p:txBody>
      </p:sp>
      <p:sp>
        <p:nvSpPr>
          <p:cNvPr id="3" name="Content Placeholder 2">
            <a:extLst>
              <a:ext uri="{FF2B5EF4-FFF2-40B4-BE49-F238E27FC236}">
                <a16:creationId xmlns:a16="http://schemas.microsoft.com/office/drawing/2014/main" id="{33ABAC6E-7662-4A85-AF45-F738F410C154}"/>
              </a:ext>
            </a:extLst>
          </p:cNvPr>
          <p:cNvSpPr>
            <a:spLocks noGrp="1"/>
          </p:cNvSpPr>
          <p:nvPr>
            <p:ph idx="1"/>
          </p:nvPr>
        </p:nvSpPr>
        <p:spPr>
          <a:xfrm>
            <a:off x="548726" y="2079809"/>
            <a:ext cx="10758182" cy="4177945"/>
          </a:xfrm>
        </p:spPr>
        <p:txBody>
          <a:bodyPr>
            <a:normAutofit lnSpcReduction="10000"/>
          </a:bodyPr>
          <a:lstStyle/>
          <a:p>
            <a:r>
              <a:rPr lang="en-US" dirty="0">
                <a:solidFill>
                  <a:srgbClr val="003F72"/>
                </a:solidFill>
              </a:rPr>
              <a:t>The median age of adults living in rural areas is greater than those living in urban:</a:t>
            </a:r>
          </a:p>
          <a:p>
            <a:pPr lvl="1"/>
            <a:r>
              <a:rPr lang="en-US" sz="2800" dirty="0">
                <a:solidFill>
                  <a:srgbClr val="003F72"/>
                </a:solidFill>
              </a:rPr>
              <a:t>Rural: 51 years</a:t>
            </a:r>
          </a:p>
          <a:p>
            <a:pPr lvl="1"/>
            <a:r>
              <a:rPr lang="en-US" sz="2800" dirty="0">
                <a:solidFill>
                  <a:srgbClr val="003F72"/>
                </a:solidFill>
              </a:rPr>
              <a:t>Urban: 45 Years</a:t>
            </a:r>
          </a:p>
          <a:p>
            <a:r>
              <a:rPr lang="en-US" dirty="0">
                <a:solidFill>
                  <a:srgbClr val="003F72"/>
                </a:solidFill>
              </a:rPr>
              <a:t>18.4% of rural residents are age 65+, whereas its 14.5% in urban</a:t>
            </a:r>
          </a:p>
          <a:p>
            <a:r>
              <a:rPr lang="en-US" b="1" dirty="0">
                <a:solidFill>
                  <a:srgbClr val="003F72"/>
                </a:solidFill>
              </a:rPr>
              <a:t>Rural areas have higher rates of several health risk factors/conditions:</a:t>
            </a:r>
          </a:p>
          <a:p>
            <a:pPr lvl="1"/>
            <a:r>
              <a:rPr lang="en-US" sz="2800" b="1" dirty="0">
                <a:solidFill>
                  <a:srgbClr val="003F72"/>
                </a:solidFill>
              </a:rPr>
              <a:t>Obesity</a:t>
            </a:r>
          </a:p>
          <a:p>
            <a:pPr lvl="1"/>
            <a:r>
              <a:rPr lang="en-US" sz="2800" b="1" dirty="0">
                <a:solidFill>
                  <a:srgbClr val="003F72"/>
                </a:solidFill>
              </a:rPr>
              <a:t>Diabetes </a:t>
            </a:r>
          </a:p>
          <a:p>
            <a:pPr lvl="1"/>
            <a:r>
              <a:rPr lang="en-US" sz="2800" b="1" dirty="0">
                <a:solidFill>
                  <a:srgbClr val="003F72"/>
                </a:solidFill>
              </a:rPr>
              <a:t>Smoking</a:t>
            </a:r>
          </a:p>
          <a:p>
            <a:endParaRPr lang="en-US" dirty="0"/>
          </a:p>
        </p:txBody>
      </p:sp>
      <p:cxnSp>
        <p:nvCxnSpPr>
          <p:cNvPr id="6" name="Straight Connector 5">
            <a:extLst>
              <a:ext uri="{C183D7F6-B498-43B3-948B-1728B52AA6E4}">
                <adec:decorative xmlns:adec="http://schemas.microsoft.com/office/drawing/2017/decorative" val="1"/>
              </a:ext>
            </a:extLst>
          </p:cNvPr>
          <p:cNvCxnSpPr/>
          <p:nvPr/>
        </p:nvCxnSpPr>
        <p:spPr>
          <a:xfrm flipH="1">
            <a:off x="595619" y="1881554"/>
            <a:ext cx="10998504" cy="0"/>
          </a:xfrm>
          <a:prstGeom prst="line">
            <a:avLst/>
          </a:prstGeom>
          <a:ln w="28575">
            <a:solidFill>
              <a:srgbClr val="0C2B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676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B6856-DAE0-917C-8B82-63166A7231F2}"/>
              </a:ext>
            </a:extLst>
          </p:cNvPr>
          <p:cNvSpPr>
            <a:spLocks noGrp="1"/>
          </p:cNvSpPr>
          <p:nvPr>
            <p:ph type="title"/>
          </p:nvPr>
        </p:nvSpPr>
        <p:spPr>
          <a:xfrm>
            <a:off x="487747" y="351058"/>
            <a:ext cx="10515600" cy="1325563"/>
          </a:xfrm>
        </p:spPr>
        <p:txBody>
          <a:bodyPr/>
          <a:lstStyle/>
          <a:p>
            <a:r>
              <a:rPr lang="en-US" dirty="0"/>
              <a:t>Choosing Rural</a:t>
            </a:r>
          </a:p>
        </p:txBody>
      </p:sp>
      <p:sp>
        <p:nvSpPr>
          <p:cNvPr id="6" name="TextBox 5">
            <a:extLst>
              <a:ext uri="{FF2B5EF4-FFF2-40B4-BE49-F238E27FC236}">
                <a16:creationId xmlns:a16="http://schemas.microsoft.com/office/drawing/2014/main" id="{30341638-5059-0682-6D27-F7F86543A6FB}"/>
              </a:ext>
            </a:extLst>
          </p:cNvPr>
          <p:cNvSpPr txBox="1"/>
          <p:nvPr/>
        </p:nvSpPr>
        <p:spPr>
          <a:xfrm>
            <a:off x="5745547" y="1767417"/>
            <a:ext cx="5647700" cy="923330"/>
          </a:xfrm>
          <a:prstGeom prst="rect">
            <a:avLst/>
          </a:prstGeom>
          <a:noFill/>
        </p:spPr>
        <p:txBody>
          <a:bodyPr wrap="none" rtlCol="0">
            <a:spAutoFit/>
          </a:bodyPr>
          <a:lstStyle/>
          <a:p>
            <a:r>
              <a:rPr lang="en-US" dirty="0"/>
              <a:t>- University of Minnesota Age Friendly Research</a:t>
            </a:r>
          </a:p>
          <a:p>
            <a:r>
              <a:rPr lang="en-US" dirty="0"/>
              <a:t>- Appalachian Regional Commission “Bright Spots.”</a:t>
            </a:r>
          </a:p>
          <a:p>
            <a:r>
              <a:rPr lang="en-US" dirty="0"/>
              <a:t>- Institute of Medicine “Quality through Collaboration.”</a:t>
            </a:r>
          </a:p>
        </p:txBody>
      </p:sp>
      <p:pic>
        <p:nvPicPr>
          <p:cNvPr id="7" name="Content Placeholder 2">
            <a:extLst>
              <a:ext uri="{FF2B5EF4-FFF2-40B4-BE49-F238E27FC236}">
                <a16:creationId xmlns:a16="http://schemas.microsoft.com/office/drawing/2014/main" id="{3529EF34-AA36-FCD1-C06A-D4D0BDD94642}"/>
              </a:ext>
              <a:ext uri="{C183D7F6-B498-43B3-948B-1728B52AA6E4}">
                <adec:decorative xmlns:adec="http://schemas.microsoft.com/office/drawing/2017/decorative" val="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595813" y="2938397"/>
            <a:ext cx="7596187" cy="3643610"/>
          </a:xfrm>
          <a:effectLst>
            <a:softEdge rad="112500"/>
          </a:effectLst>
        </p:spPr>
      </p:pic>
    </p:spTree>
    <p:extLst>
      <p:ext uri="{BB962C8B-B14F-4D97-AF65-F5344CB8AC3E}">
        <p14:creationId xmlns:p14="http://schemas.microsoft.com/office/powerpoint/2010/main" val="2321943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B95EDF-9799-8564-606C-C3D30C6799D0}"/>
              </a:ext>
            </a:extLst>
          </p:cNvPr>
          <p:cNvSpPr>
            <a:spLocks noGrp="1"/>
          </p:cNvSpPr>
          <p:nvPr>
            <p:ph type="title"/>
          </p:nvPr>
        </p:nvSpPr>
        <p:spPr>
          <a:xfrm>
            <a:off x="838200" y="365125"/>
            <a:ext cx="10515600" cy="1325563"/>
          </a:xfrm>
        </p:spPr>
        <p:txBody>
          <a:bodyPr anchor="ctr">
            <a:normAutofit/>
          </a:bodyPr>
          <a:lstStyle/>
          <a:p>
            <a:r>
              <a:rPr lang="en-US"/>
              <a:t>Rural Cybersecurity</a:t>
            </a:r>
          </a:p>
        </p:txBody>
      </p:sp>
      <p:sp>
        <p:nvSpPr>
          <p:cNvPr id="5" name="Content Placeholder 4">
            <a:extLst>
              <a:ext uri="{FF2B5EF4-FFF2-40B4-BE49-F238E27FC236}">
                <a16:creationId xmlns:a16="http://schemas.microsoft.com/office/drawing/2014/main" id="{40D130AC-F9CD-580A-FE66-BF31696ADE5D}"/>
              </a:ext>
            </a:extLst>
          </p:cNvPr>
          <p:cNvSpPr>
            <a:spLocks noGrp="1"/>
          </p:cNvSpPr>
          <p:nvPr>
            <p:ph sz="half" idx="1"/>
          </p:nvPr>
        </p:nvSpPr>
        <p:spPr>
          <a:xfrm>
            <a:off x="838200" y="1825625"/>
            <a:ext cx="5905500" cy="4446588"/>
          </a:xfrm>
        </p:spPr>
        <p:txBody>
          <a:bodyPr>
            <a:normAutofit fontScale="92500" lnSpcReduction="10000"/>
          </a:bodyPr>
          <a:lstStyle/>
          <a:p>
            <a:pPr>
              <a:spcBef>
                <a:spcPts val="1800"/>
              </a:spcBef>
            </a:pPr>
            <a:r>
              <a:rPr lang="en-US" sz="2400" dirty="0"/>
              <a:t>Healthcare cyberattacks rose 128% from 2022-2023</a:t>
            </a:r>
          </a:p>
          <a:p>
            <a:pPr>
              <a:spcBef>
                <a:spcPts val="1800"/>
              </a:spcBef>
            </a:pPr>
            <a:r>
              <a:rPr lang="en-US" sz="2400" dirty="0"/>
              <a:t>Rural is an increasing target</a:t>
            </a:r>
          </a:p>
          <a:p>
            <a:pPr>
              <a:spcBef>
                <a:spcPts val="1800"/>
              </a:spcBef>
            </a:pPr>
            <a:r>
              <a:rPr lang="en-US" sz="2400" dirty="0"/>
              <a:t>High value of medical records on the black market</a:t>
            </a:r>
          </a:p>
          <a:p>
            <a:pPr>
              <a:spcBef>
                <a:spcPts val="1800"/>
              </a:spcBef>
            </a:pPr>
            <a:r>
              <a:rPr lang="en-US" sz="2400" dirty="0"/>
              <a:t>High cost to remediate a breach</a:t>
            </a:r>
          </a:p>
          <a:p>
            <a:pPr>
              <a:spcBef>
                <a:spcPts val="1800"/>
              </a:spcBef>
            </a:pPr>
            <a:r>
              <a:rPr lang="en-US" sz="2400" dirty="0"/>
              <a:t>Limited and conflicting guidance from government agencies</a:t>
            </a:r>
          </a:p>
          <a:p>
            <a:pPr>
              <a:spcBef>
                <a:spcPts val="1800"/>
              </a:spcBef>
            </a:pPr>
            <a:r>
              <a:rPr lang="en-US" sz="2400" dirty="0"/>
              <a:t>Rural facilities face limited funding, infrastructure, resources, and workforce expertise</a:t>
            </a:r>
          </a:p>
          <a:p>
            <a:pPr>
              <a:spcBef>
                <a:spcPts val="1800"/>
              </a:spcBef>
            </a:pPr>
            <a:endParaRPr lang="en-US" sz="2400" dirty="0"/>
          </a:p>
        </p:txBody>
      </p:sp>
      <p:pic>
        <p:nvPicPr>
          <p:cNvPr id="2" name="Picture 1">
            <a:extLst>
              <a:ext uri="{FF2B5EF4-FFF2-40B4-BE49-F238E27FC236}">
                <a16:creationId xmlns:a16="http://schemas.microsoft.com/office/drawing/2014/main" id="{739C8BC7-863B-6B45-42B5-26F895275F0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95116" y="2524333"/>
            <a:ext cx="4458683" cy="2519155"/>
          </a:xfrm>
          <a:prstGeom prst="rect">
            <a:avLst/>
          </a:prstGeom>
          <a:noFill/>
        </p:spPr>
      </p:pic>
    </p:spTree>
    <p:extLst>
      <p:ext uri="{BB962C8B-B14F-4D97-AF65-F5344CB8AC3E}">
        <p14:creationId xmlns:p14="http://schemas.microsoft.com/office/powerpoint/2010/main" val="693624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103CD-9A7C-4345-93A4-89D597BF84C1}"/>
              </a:ext>
            </a:extLst>
          </p:cNvPr>
          <p:cNvSpPr>
            <a:spLocks noGrp="1"/>
          </p:cNvSpPr>
          <p:nvPr>
            <p:ph type="title"/>
          </p:nvPr>
        </p:nvSpPr>
        <p:spPr/>
        <p:txBody>
          <a:bodyPr/>
          <a:lstStyle/>
          <a:p>
            <a:r>
              <a:rPr lang="en-US" dirty="0"/>
              <a:t>The Rural Provider Environment</a:t>
            </a:r>
          </a:p>
        </p:txBody>
      </p:sp>
      <p:sp>
        <p:nvSpPr>
          <p:cNvPr id="10" name="TextBox 9">
            <a:extLst>
              <a:ext uri="{FF2B5EF4-FFF2-40B4-BE49-F238E27FC236}">
                <a16:creationId xmlns:a16="http://schemas.microsoft.com/office/drawing/2014/main" id="{E5E5039E-9B6B-42DD-9343-B7028EB8C5C8}"/>
              </a:ext>
            </a:extLst>
          </p:cNvPr>
          <p:cNvSpPr txBox="1"/>
          <p:nvPr/>
        </p:nvSpPr>
        <p:spPr>
          <a:xfrm>
            <a:off x="882594" y="994487"/>
            <a:ext cx="10591139" cy="4844403"/>
          </a:xfrm>
          <a:prstGeom prst="rect">
            <a:avLst/>
          </a:prstGeom>
          <a:noFill/>
        </p:spPr>
        <p:txBody>
          <a:bodyPr wrap="square">
            <a:spAutoFit/>
          </a:bodyPr>
          <a:lstStyle/>
          <a:p>
            <a:pPr marL="342900" lvl="0" indent="-342900">
              <a:spcBef>
                <a:spcPct val="20000"/>
              </a:spcBef>
              <a:buNone/>
            </a:pPr>
            <a:endParaRPr lang="en-US" altLang="en-US" sz="4000" b="1" dirty="0">
              <a:solidFill>
                <a:srgbClr val="003F72"/>
              </a:solidFill>
            </a:endParaRPr>
          </a:p>
          <a:p>
            <a:pPr marL="342900" lvl="0" indent="-342900">
              <a:spcBef>
                <a:spcPct val="20000"/>
              </a:spcBef>
              <a:buNone/>
            </a:pPr>
            <a:r>
              <a:rPr lang="en-US" altLang="en-US" sz="3200" dirty="0">
                <a:solidFill>
                  <a:srgbClr val="003F72"/>
                </a:solidFill>
              </a:rPr>
              <a:t>	</a:t>
            </a:r>
          </a:p>
          <a:p>
            <a:pPr marL="342900" lvl="0" indent="-342900">
              <a:spcBef>
                <a:spcPct val="20000"/>
              </a:spcBef>
              <a:buNone/>
            </a:pPr>
            <a:r>
              <a:rPr lang="en-US" altLang="en-US" sz="3200" dirty="0">
                <a:solidFill>
                  <a:srgbClr val="003F72"/>
                </a:solidFill>
              </a:rPr>
              <a:t>-1400 total Federally Qualified Community Health Centers</a:t>
            </a:r>
          </a:p>
          <a:p>
            <a:pPr marL="342900" indent="-342900">
              <a:spcBef>
                <a:spcPct val="20000"/>
              </a:spcBef>
            </a:pPr>
            <a:r>
              <a:rPr lang="en-US" sz="3200" dirty="0">
                <a:effectLst/>
                <a:latin typeface="Calibri" panose="020F0502020204030204" pitchFamily="34" charset="0"/>
                <a:ea typeface="Calibri" panose="020F0502020204030204" pitchFamily="34" charset="0"/>
              </a:rPr>
              <a:t>		(600 rural</a:t>
            </a:r>
            <a:r>
              <a:rPr lang="en-US" sz="3200" dirty="0">
                <a:latin typeface="Calibri" panose="020F0502020204030204" pitchFamily="34" charset="0"/>
                <a:ea typeface="Calibri" panose="020F0502020204030204" pitchFamily="34" charset="0"/>
              </a:rPr>
              <a:t>, </a:t>
            </a:r>
            <a:r>
              <a:rPr lang="en-US" sz="3200" dirty="0">
                <a:effectLst/>
                <a:latin typeface="Calibri" panose="020F0502020204030204" pitchFamily="34" charset="0"/>
                <a:ea typeface="Calibri" panose="020F0502020204030204" pitchFamily="34" charset="0"/>
              </a:rPr>
              <a:t>serve 1 in 5 rural residents)</a:t>
            </a:r>
            <a:endParaRPr lang="en-US" altLang="en-US" sz="3200" dirty="0">
              <a:solidFill>
                <a:srgbClr val="003F72"/>
              </a:solidFill>
            </a:endParaRPr>
          </a:p>
          <a:p>
            <a:pPr marL="342900" lvl="0" indent="-342900">
              <a:spcBef>
                <a:spcPct val="20000"/>
              </a:spcBef>
              <a:buNone/>
            </a:pPr>
            <a:r>
              <a:rPr lang="en-US" altLang="en-US" sz="3200" dirty="0">
                <a:solidFill>
                  <a:srgbClr val="003F72"/>
                </a:solidFill>
              </a:rPr>
              <a:t>-5000 Rural Health Clinics</a:t>
            </a:r>
          </a:p>
          <a:p>
            <a:pPr marL="342900" lvl="0" indent="-342900">
              <a:spcBef>
                <a:spcPct val="20000"/>
              </a:spcBef>
              <a:buNone/>
            </a:pPr>
            <a:r>
              <a:rPr lang="en-US" altLang="en-US" sz="3200" dirty="0">
                <a:solidFill>
                  <a:srgbClr val="003F72"/>
                </a:solidFill>
              </a:rPr>
              <a:t>-1300 Critical Access Hospitals</a:t>
            </a:r>
          </a:p>
          <a:p>
            <a:pPr marL="342900" lvl="0" indent="-342900">
              <a:spcBef>
                <a:spcPct val="20000"/>
              </a:spcBef>
              <a:buNone/>
            </a:pPr>
            <a:r>
              <a:rPr lang="en-US" altLang="en-US" sz="3200" dirty="0">
                <a:solidFill>
                  <a:srgbClr val="003F72"/>
                </a:solidFill>
              </a:rPr>
              <a:t>-18 Rural Emergency Hospitals*</a:t>
            </a:r>
          </a:p>
          <a:p>
            <a:pPr marL="342900" lvl="0" indent="-342900">
              <a:spcBef>
                <a:spcPct val="20000"/>
              </a:spcBef>
              <a:buNone/>
            </a:pPr>
            <a:r>
              <a:rPr lang="en-US" altLang="en-US" sz="3200" dirty="0">
                <a:solidFill>
                  <a:srgbClr val="003F72"/>
                </a:solidFill>
              </a:rPr>
              <a:t>-500 Rural Prospective Payment Hospitals</a:t>
            </a:r>
          </a:p>
        </p:txBody>
      </p:sp>
    </p:spTree>
    <p:extLst>
      <p:ext uri="{BB962C8B-B14F-4D97-AF65-F5344CB8AC3E}">
        <p14:creationId xmlns:p14="http://schemas.microsoft.com/office/powerpoint/2010/main" val="1762662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A7FD5-0EF7-4A66-ACE1-DF2D35F5A918}"/>
              </a:ext>
            </a:extLst>
          </p:cNvPr>
          <p:cNvSpPr>
            <a:spLocks noGrp="1"/>
          </p:cNvSpPr>
          <p:nvPr>
            <p:ph type="title"/>
          </p:nvPr>
        </p:nvSpPr>
        <p:spPr/>
        <p:txBody>
          <a:bodyPr vert="horz"/>
          <a:lstStyle/>
          <a:p>
            <a:r>
              <a:rPr lang="en-US" dirty="0"/>
              <a:t>America’s Rural Hospital Crisis</a:t>
            </a:r>
          </a:p>
        </p:txBody>
      </p:sp>
      <p:sp>
        <p:nvSpPr>
          <p:cNvPr id="7" name="Content Placeholder 6">
            <a:extLst>
              <a:ext uri="{FF2B5EF4-FFF2-40B4-BE49-F238E27FC236}">
                <a16:creationId xmlns:a16="http://schemas.microsoft.com/office/drawing/2014/main" id="{655ECB04-7CBB-451A-BA5D-561AECC2E79F}"/>
              </a:ext>
            </a:extLst>
          </p:cNvPr>
          <p:cNvSpPr>
            <a:spLocks noGrp="1"/>
          </p:cNvSpPr>
          <p:nvPr>
            <p:ph sz="half" idx="1"/>
          </p:nvPr>
        </p:nvSpPr>
        <p:spPr/>
        <p:txBody>
          <a:bodyPr>
            <a:normAutofit fontScale="92500" lnSpcReduction="20000"/>
          </a:bodyPr>
          <a:lstStyle/>
          <a:p>
            <a:pPr>
              <a:lnSpc>
                <a:spcPct val="100000"/>
              </a:lnSpc>
              <a:spcBef>
                <a:spcPts val="0"/>
              </a:spcBef>
              <a:defRPr/>
            </a:pPr>
            <a:r>
              <a:rPr lang="en-US" dirty="0">
                <a:solidFill>
                  <a:srgbClr val="00294C"/>
                </a:solidFill>
                <a:ea typeface="Verdana" panose="020B0604030504040204" pitchFamily="34" charset="0"/>
                <a:cs typeface="Segoe UI" panose="020B0502040204020203" pitchFamily="34" charset="0"/>
              </a:rPr>
              <a:t>Since 2010, </a:t>
            </a:r>
            <a:r>
              <a:rPr lang="en-US" b="1" dirty="0">
                <a:solidFill>
                  <a:srgbClr val="00294C"/>
                </a:solidFill>
                <a:ea typeface="Verdana" panose="020B0604030504040204" pitchFamily="34" charset="0"/>
                <a:cs typeface="Segoe UI" panose="020B0502040204020203" pitchFamily="34" charset="0"/>
              </a:rPr>
              <a:t>access to care has deteriorated significantly </a:t>
            </a:r>
            <a:r>
              <a:rPr lang="en-US" dirty="0">
                <a:solidFill>
                  <a:srgbClr val="00294C"/>
                </a:solidFill>
                <a:ea typeface="Verdana" panose="020B0604030504040204" pitchFamily="34" charset="0"/>
                <a:cs typeface="Segoe UI" panose="020B0502040204020203" pitchFamily="34" charset="0"/>
              </a:rPr>
              <a:t>in rural communities across America.</a:t>
            </a:r>
          </a:p>
          <a:p>
            <a:pPr>
              <a:lnSpc>
                <a:spcPct val="100000"/>
              </a:lnSpc>
              <a:spcBef>
                <a:spcPts val="0"/>
              </a:spcBef>
              <a:defRPr/>
            </a:pPr>
            <a:r>
              <a:rPr lang="en-US" b="1" dirty="0">
                <a:solidFill>
                  <a:srgbClr val="00294C"/>
                </a:solidFill>
                <a:ea typeface="Verdana" panose="020B0604030504040204" pitchFamily="34" charset="0"/>
                <a:cs typeface="Segoe UI" panose="020B0502040204020203" pitchFamily="34" charset="0"/>
              </a:rPr>
              <a:t>161 rural hospitals </a:t>
            </a:r>
            <a:r>
              <a:rPr lang="en-US" dirty="0">
                <a:solidFill>
                  <a:srgbClr val="00294C"/>
                </a:solidFill>
                <a:ea typeface="Verdana" panose="020B0604030504040204" pitchFamily="34" charset="0"/>
                <a:cs typeface="Segoe UI" panose="020B0502040204020203" pitchFamily="34" charset="0"/>
              </a:rPr>
              <a:t>have either closed or converted to a model that excludes inpatient care (e.g., REH).</a:t>
            </a:r>
          </a:p>
          <a:p>
            <a:pPr>
              <a:lnSpc>
                <a:spcPct val="100000"/>
              </a:lnSpc>
              <a:spcBef>
                <a:spcPts val="0"/>
              </a:spcBef>
              <a:defRPr/>
            </a:pPr>
            <a:r>
              <a:rPr lang="en-US" b="1" dirty="0">
                <a:solidFill>
                  <a:srgbClr val="00294C"/>
                </a:solidFill>
                <a:ea typeface="Verdana" panose="020B0604030504040204" pitchFamily="34" charset="0"/>
                <a:cs typeface="Segoe UI" panose="020B0502040204020203" pitchFamily="34" charset="0"/>
              </a:rPr>
              <a:t>Highest loss of inpatient care </a:t>
            </a:r>
            <a:r>
              <a:rPr lang="en-US" dirty="0">
                <a:solidFill>
                  <a:srgbClr val="00294C"/>
                </a:solidFill>
                <a:ea typeface="Verdana" panose="020B0604030504040204" pitchFamily="34" charset="0"/>
                <a:cs typeface="Segoe UI" panose="020B0502040204020203" pitchFamily="34" charset="0"/>
              </a:rPr>
              <a:t>tends to be in </a:t>
            </a:r>
            <a:r>
              <a:rPr lang="en-US" b="1" dirty="0">
                <a:solidFill>
                  <a:srgbClr val="00294C"/>
                </a:solidFill>
                <a:ea typeface="Verdana" panose="020B0604030504040204" pitchFamily="34" charset="0"/>
                <a:cs typeface="Segoe UI" panose="020B0502040204020203" pitchFamily="34" charset="0"/>
              </a:rPr>
              <a:t>states resisting </a:t>
            </a:r>
            <a:r>
              <a:rPr lang="en-US" dirty="0">
                <a:solidFill>
                  <a:srgbClr val="00294C"/>
                </a:solidFill>
                <a:ea typeface="Verdana" panose="020B0604030504040204" pitchFamily="34" charset="0"/>
                <a:cs typeface="Segoe UI" panose="020B0502040204020203" pitchFamily="34" charset="0"/>
              </a:rPr>
              <a:t>(or slow to adopt) </a:t>
            </a:r>
            <a:r>
              <a:rPr lang="en-US" b="1" dirty="0">
                <a:solidFill>
                  <a:srgbClr val="00294C"/>
                </a:solidFill>
                <a:ea typeface="Verdana" panose="020B0604030504040204" pitchFamily="34" charset="0"/>
                <a:cs typeface="Segoe UI" panose="020B0502040204020203" pitchFamily="34" charset="0"/>
              </a:rPr>
              <a:t>Medicaid Expansion</a:t>
            </a:r>
            <a:r>
              <a:rPr lang="en-US" dirty="0">
                <a:solidFill>
                  <a:srgbClr val="00294C"/>
                </a:solidFill>
                <a:ea typeface="Verdana" panose="020B0604030504040204" pitchFamily="34" charset="0"/>
                <a:cs typeface="Segoe UI" panose="020B0502040204020203" pitchFamily="34" charset="0"/>
              </a:rPr>
              <a:t>. </a:t>
            </a:r>
          </a:p>
          <a:p>
            <a:pPr marL="0" indent="0">
              <a:lnSpc>
                <a:spcPct val="100000"/>
              </a:lnSpc>
              <a:spcBef>
                <a:spcPts val="0"/>
              </a:spcBef>
              <a:buNone/>
              <a:defRPr/>
            </a:pPr>
            <a:r>
              <a:rPr lang="en-US" sz="1400" dirty="0">
                <a:solidFill>
                  <a:prstClr val="black"/>
                </a:solidFill>
                <a:latin typeface="Segoe UI"/>
                <a:ea typeface="Verdana" panose="020B0604030504040204" pitchFamily="34" charset="0"/>
                <a:cs typeface="Verdana" panose="020B0604030504040204" pitchFamily="34" charset="0"/>
              </a:rPr>
              <a:t>Closure Source: Cecil B. </a:t>
            </a:r>
            <a:r>
              <a:rPr lang="en-US" sz="1400" dirty="0" err="1">
                <a:solidFill>
                  <a:prstClr val="black"/>
                </a:solidFill>
                <a:latin typeface="Segoe UI"/>
                <a:ea typeface="Verdana" panose="020B0604030504040204" pitchFamily="34" charset="0"/>
                <a:cs typeface="Verdana" panose="020B0604030504040204" pitchFamily="34" charset="0"/>
              </a:rPr>
              <a:t>Sheps</a:t>
            </a:r>
            <a:r>
              <a:rPr lang="en-US" sz="1400" dirty="0">
                <a:solidFill>
                  <a:prstClr val="black"/>
                </a:solidFill>
                <a:latin typeface="Segoe UI"/>
                <a:ea typeface="Verdana" panose="020B0604030504040204" pitchFamily="34" charset="0"/>
                <a:cs typeface="Verdana" panose="020B0604030504040204" pitchFamily="34" charset="0"/>
              </a:rPr>
              <a:t> Center for Health Services Research, 10/11/23.</a:t>
            </a:r>
          </a:p>
          <a:p>
            <a:pPr>
              <a:lnSpc>
                <a:spcPct val="100000"/>
              </a:lnSpc>
              <a:spcBef>
                <a:spcPts val="0"/>
              </a:spcBef>
              <a:defRPr/>
            </a:pPr>
            <a:endParaRPr lang="en-US" sz="1300" dirty="0">
              <a:solidFill>
                <a:srgbClr val="00294C"/>
              </a:solidFill>
              <a:ea typeface="Verdana" panose="020B0604030504040204" pitchFamily="34" charset="0"/>
              <a:cs typeface="Segoe UI" panose="020B0502040204020203" pitchFamily="34" charset="0"/>
            </a:endParaRPr>
          </a:p>
        </p:txBody>
      </p:sp>
      <p:pic>
        <p:nvPicPr>
          <p:cNvPr id="139" name="Content Placeholder 138" descr="number rural hospitals closed or ceasing inpatient care since 2010">
            <a:extLst>
              <a:ext uri="{FF2B5EF4-FFF2-40B4-BE49-F238E27FC236}">
                <a16:creationId xmlns:a16="http://schemas.microsoft.com/office/drawing/2014/main" id="{E2A7B910-5BF2-4D22-B482-3570027A4CA9}"/>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257925" y="4911725"/>
            <a:ext cx="5181600" cy="987653"/>
          </a:xfrm>
        </p:spPr>
      </p:pic>
      <p:pic>
        <p:nvPicPr>
          <p:cNvPr id="6" name="Picture 5" descr="map of the united states showing number of hospital closings, a large number are in the south and southeast">
            <a:extLst>
              <a:ext uri="{FF2B5EF4-FFF2-40B4-BE49-F238E27FC236}">
                <a16:creationId xmlns:a16="http://schemas.microsoft.com/office/drawing/2014/main" id="{2C7BF511-05EF-41BA-B0F5-E52D20299B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2200" y="1825625"/>
            <a:ext cx="5114925" cy="3086100"/>
          </a:xfrm>
          <a:prstGeom prst="rect">
            <a:avLst/>
          </a:prstGeom>
        </p:spPr>
      </p:pic>
      <p:graphicFrame>
        <p:nvGraphicFramePr>
          <p:cNvPr id="154" name="Object 153">
            <a:extLst>
              <a:ext uri="{FF2B5EF4-FFF2-40B4-BE49-F238E27FC236}">
                <a16:creationId xmlns:a16="http://schemas.microsoft.com/office/drawing/2014/main" id="{787FCFAC-C695-423D-B579-568E067AF926}"/>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42515610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5" name="think-cell Slide" r:id="rId7" imgW="473" imgH="476" progId="TCLayout.ActiveDocument.1">
                  <p:embed/>
                </p:oleObj>
              </mc:Choice>
              <mc:Fallback>
                <p:oleObj name="think-cell Slide" r:id="rId7" imgW="473" imgH="476" progId="TCLayout.ActiveDocument.1">
                  <p:embed/>
                  <p:pic>
                    <p:nvPicPr>
                      <p:cNvPr id="154" name="Object 153" hidden="1">
                        <a:extLst>
                          <a:ext uri="{FF2B5EF4-FFF2-40B4-BE49-F238E27FC236}">
                            <a16:creationId xmlns:a16="http://schemas.microsoft.com/office/drawing/2014/main" id="{787FCFAC-C695-423D-B579-568E067AF92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64924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B95EDF-9799-8564-606C-C3D30C6799D0}"/>
              </a:ext>
            </a:extLst>
          </p:cNvPr>
          <p:cNvSpPr>
            <a:spLocks noGrp="1"/>
          </p:cNvSpPr>
          <p:nvPr>
            <p:ph type="title"/>
          </p:nvPr>
        </p:nvSpPr>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What happens to rural hospitals during a ransomware attack? </a:t>
            </a:r>
          </a:p>
        </p:txBody>
      </p:sp>
      <p:sp>
        <p:nvSpPr>
          <p:cNvPr id="5" name="Content Placeholder 4">
            <a:extLst>
              <a:ext uri="{FF2B5EF4-FFF2-40B4-BE49-F238E27FC236}">
                <a16:creationId xmlns:a16="http://schemas.microsoft.com/office/drawing/2014/main" id="{40D130AC-F9CD-580A-FE66-BF31696ADE5D}"/>
              </a:ext>
            </a:extLst>
          </p:cNvPr>
          <p:cNvSpPr>
            <a:spLocks noGrp="1"/>
          </p:cNvSpPr>
          <p:nvPr>
            <p:ph idx="1"/>
          </p:nvPr>
        </p:nvSpPr>
        <p:spPr>
          <a:xfrm>
            <a:off x="838200" y="1940418"/>
            <a:ext cx="10857931" cy="4351338"/>
          </a:xfrm>
        </p:spPr>
        <p:txBody>
          <a:bodyPr/>
          <a:lstStyle/>
          <a:p>
            <a:r>
              <a:rPr lang="en-US" dirty="0"/>
              <a:t>Disruptions of similar rural and urban magnitudes may be more detrimental in rural</a:t>
            </a:r>
          </a:p>
          <a:p>
            <a:pPr lvl="1"/>
            <a:r>
              <a:rPr lang="en-US" dirty="0"/>
              <a:t>Great distances to alternatives for care</a:t>
            </a:r>
          </a:p>
          <a:p>
            <a:pPr lvl="1"/>
            <a:r>
              <a:rPr lang="en-US" dirty="0"/>
              <a:t>Outsized impact that lost revenues have on rural hospital finances</a:t>
            </a:r>
          </a:p>
          <a:p>
            <a:pPr>
              <a:spcBef>
                <a:spcPts val="2400"/>
              </a:spcBef>
            </a:pPr>
            <a:r>
              <a:rPr lang="en-US" dirty="0"/>
              <a:t>Medicare data analysis </a:t>
            </a:r>
          </a:p>
          <a:p>
            <a:pPr lvl="1"/>
            <a:r>
              <a:rPr lang="en-US" dirty="0"/>
              <a:t>Inpatient admissions volume decreases 14.7% in rural vs. 16.9 in urban</a:t>
            </a:r>
          </a:p>
          <a:p>
            <a:pPr lvl="1"/>
            <a:r>
              <a:rPr lang="en-US" dirty="0"/>
              <a:t>Outpatient visits fell by 35.3% in rural vs. 22% in urban </a:t>
            </a:r>
          </a:p>
          <a:p>
            <a:pPr lvl="1"/>
            <a:r>
              <a:rPr lang="en-US" dirty="0"/>
              <a:t>Travel time and distance to closest alternative was 4-7 times greater </a:t>
            </a:r>
          </a:p>
        </p:txBody>
      </p:sp>
      <p:sp>
        <p:nvSpPr>
          <p:cNvPr id="2" name="TextBox 1">
            <a:extLst>
              <a:ext uri="{FF2B5EF4-FFF2-40B4-BE49-F238E27FC236}">
                <a16:creationId xmlns:a16="http://schemas.microsoft.com/office/drawing/2014/main" id="{4EC4E345-C520-A520-DDC9-F08225E595A1}"/>
              </a:ext>
            </a:extLst>
          </p:cNvPr>
          <p:cNvSpPr txBox="1"/>
          <p:nvPr/>
        </p:nvSpPr>
        <p:spPr>
          <a:xfrm>
            <a:off x="382137" y="6176963"/>
            <a:ext cx="6509982" cy="369332"/>
          </a:xfrm>
          <a:prstGeom prst="rect">
            <a:avLst/>
          </a:prstGeom>
          <a:noFill/>
        </p:spPr>
        <p:txBody>
          <a:bodyPr wrap="square" rtlCol="0">
            <a:spAutoFit/>
          </a:bodyPr>
          <a:lstStyle/>
          <a:p>
            <a:r>
              <a:rPr lang="en-US" dirty="0"/>
              <a:t>Source: https://onlinelibrary.wiley.com/doi/10.1111/jrh.12834</a:t>
            </a:r>
          </a:p>
        </p:txBody>
      </p:sp>
    </p:spTree>
    <p:extLst>
      <p:ext uri="{BB962C8B-B14F-4D97-AF65-F5344CB8AC3E}">
        <p14:creationId xmlns:p14="http://schemas.microsoft.com/office/powerpoint/2010/main" val="2254177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13F149-096F-8BA6-9F9E-68D8F1BE5774}"/>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NRHA Policy Paper: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Rural Cybersecurity Needs</a:t>
            </a:r>
          </a:p>
        </p:txBody>
      </p:sp>
      <p:sp>
        <p:nvSpPr>
          <p:cNvPr id="5" name="Content Placeholder 4">
            <a:extLst>
              <a:ext uri="{FF2B5EF4-FFF2-40B4-BE49-F238E27FC236}">
                <a16:creationId xmlns:a16="http://schemas.microsoft.com/office/drawing/2014/main" id="{428F78F9-BE8C-9A63-DD68-95F8720C0FDC}"/>
              </a:ext>
            </a:extLst>
          </p:cNvPr>
          <p:cNvSpPr>
            <a:spLocks noGrp="1"/>
          </p:cNvSpPr>
          <p:nvPr>
            <p:ph idx="1"/>
          </p:nvPr>
        </p:nvSpPr>
        <p:spPr>
          <a:xfrm>
            <a:off x="838200" y="1897952"/>
            <a:ext cx="10515600" cy="4351338"/>
          </a:xfrm>
        </p:spPr>
        <p:txBody>
          <a:bodyPr>
            <a:normAutofit/>
          </a:bodyPr>
          <a:lstStyle/>
          <a:p>
            <a:pPr lvl="0">
              <a:lnSpc>
                <a:spcPct val="100000"/>
              </a:lnSpc>
              <a:spcBef>
                <a:spcPts val="1800"/>
              </a:spcBef>
            </a:pPr>
            <a:r>
              <a:rPr lang="en-US" dirty="0"/>
              <a:t>Establish regional cybersecurity support centers</a:t>
            </a:r>
          </a:p>
          <a:p>
            <a:pPr lvl="0">
              <a:lnSpc>
                <a:spcPct val="100000"/>
              </a:lnSpc>
              <a:spcBef>
                <a:spcPts val="1800"/>
              </a:spcBef>
            </a:pPr>
            <a:r>
              <a:rPr lang="en-US" dirty="0"/>
              <a:t>Strengthen cybersecurity education and training</a:t>
            </a:r>
          </a:p>
          <a:p>
            <a:pPr lvl="0">
              <a:lnSpc>
                <a:spcPct val="100000"/>
              </a:lnSpc>
              <a:spcBef>
                <a:spcPts val="1800"/>
              </a:spcBef>
            </a:pPr>
            <a:r>
              <a:rPr lang="en-US" dirty="0"/>
              <a:t>Foster collaboration and information sharing</a:t>
            </a:r>
          </a:p>
          <a:p>
            <a:pPr>
              <a:lnSpc>
                <a:spcPct val="100000"/>
              </a:lnSpc>
              <a:spcBef>
                <a:spcPts val="1800"/>
              </a:spcBef>
            </a:pPr>
            <a:r>
              <a:rPr lang="en-US" dirty="0"/>
              <a:t>Increase funding and resources</a:t>
            </a:r>
          </a:p>
          <a:p>
            <a:pPr>
              <a:lnSpc>
                <a:spcPct val="100000"/>
              </a:lnSpc>
              <a:spcBef>
                <a:spcPts val="1800"/>
              </a:spcBef>
            </a:pPr>
            <a:r>
              <a:rPr lang="en-US" dirty="0"/>
              <a:t>Enhance internet connectivity</a:t>
            </a:r>
          </a:p>
          <a:p>
            <a:pPr marL="0" indent="0">
              <a:lnSpc>
                <a:spcPct val="100000"/>
              </a:lnSpc>
              <a:spcBef>
                <a:spcPts val="3000"/>
              </a:spcBef>
              <a:buNone/>
            </a:pPr>
            <a:r>
              <a:rPr lang="en-US" b="0" i="0" u="sng" dirty="0">
                <a:solidFill>
                  <a:srgbClr val="003C71"/>
                </a:solidFill>
                <a:effectLst/>
                <a:highlight>
                  <a:srgbClr val="F8F8F8"/>
                </a:highlight>
                <a:latin typeface="proxima-nova"/>
                <a:hlinkClick r:id="rId3"/>
              </a:rPr>
              <a:t>Cybersecurity in Rural Health</a:t>
            </a:r>
            <a:endParaRPr lang="en-US" dirty="0"/>
          </a:p>
          <a:p>
            <a:pPr lvl="0">
              <a:lnSpc>
                <a:spcPct val="100000"/>
              </a:lnSpc>
              <a:spcBef>
                <a:spcPts val="1800"/>
              </a:spcBef>
            </a:pPr>
            <a:endParaRPr lang="en-US" dirty="0"/>
          </a:p>
        </p:txBody>
      </p:sp>
      <p:pic>
        <p:nvPicPr>
          <p:cNvPr id="2" name="Picture 1">
            <a:extLst>
              <a:ext uri="{FF2B5EF4-FFF2-40B4-BE49-F238E27FC236}">
                <a16:creationId xmlns:a16="http://schemas.microsoft.com/office/drawing/2014/main" id="{1E75EB81-7C49-AADE-B49D-1AB24CB16500}"/>
              </a:ext>
              <a:ext uri="{C183D7F6-B498-43B3-948B-1728B52AA6E4}">
                <adec:decorative xmlns:adec="http://schemas.microsoft.com/office/drawing/2017/decorative" val="1"/>
              </a:ext>
            </a:extLst>
          </p:cNvPr>
          <p:cNvPicPr>
            <a:picLocks noChangeAspect="1"/>
          </p:cNvPicPr>
          <p:nvPr/>
        </p:nvPicPr>
        <p:blipFill>
          <a:blip r:embed="rId4">
            <a:alphaModFix amt="36000"/>
          </a:blip>
          <a:stretch>
            <a:fillRect/>
          </a:stretch>
        </p:blipFill>
        <p:spPr>
          <a:xfrm>
            <a:off x="6096000" y="4245451"/>
            <a:ext cx="5567301" cy="2159064"/>
          </a:xfrm>
          <a:prstGeom prst="rect">
            <a:avLst/>
          </a:prstGeom>
          <a:effectLst>
            <a:reflection stA="0" endPos="65000" dist="50800" dir="5400000" sy="-100000" algn="bl" rotWithShape="0"/>
          </a:effectLst>
        </p:spPr>
      </p:pic>
    </p:spTree>
    <p:extLst>
      <p:ext uri="{BB962C8B-B14F-4D97-AF65-F5344CB8AC3E}">
        <p14:creationId xmlns:p14="http://schemas.microsoft.com/office/powerpoint/2010/main" val="185868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110E4-FC5D-B76A-7A98-ADACFEB8F0D9}"/>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NRHA Areas of Focus</a:t>
            </a:r>
          </a:p>
        </p:txBody>
      </p:sp>
      <p:sp>
        <p:nvSpPr>
          <p:cNvPr id="5" name="Content Placeholder 4">
            <a:extLst>
              <a:ext uri="{FF2B5EF4-FFF2-40B4-BE49-F238E27FC236}">
                <a16:creationId xmlns:a16="http://schemas.microsoft.com/office/drawing/2014/main" id="{777CC3F8-A1C2-5CB0-BF2B-B4E415308185}"/>
              </a:ext>
            </a:extLst>
          </p:cNvPr>
          <p:cNvSpPr>
            <a:spLocks noGrp="1"/>
          </p:cNvSpPr>
          <p:nvPr>
            <p:ph idx="1"/>
          </p:nvPr>
        </p:nvSpPr>
        <p:spPr/>
        <p:txBody>
          <a:bodyPr>
            <a:normAutofit/>
          </a:bodyPr>
          <a:lstStyle/>
          <a:p>
            <a:pPr>
              <a:lnSpc>
                <a:spcPct val="100000"/>
              </a:lnSpc>
              <a:spcBef>
                <a:spcPts val="1200"/>
              </a:spcBef>
            </a:pPr>
            <a:r>
              <a:rPr lang="en-US" dirty="0"/>
              <a:t>Alignment of standards, requirements, and resources by Homeland Security/CISA, HHS, Justice, Education, Treasury, and Commerce</a:t>
            </a:r>
          </a:p>
          <a:p>
            <a:pPr>
              <a:lnSpc>
                <a:spcPct val="100000"/>
              </a:lnSpc>
              <a:spcBef>
                <a:spcPts val="1200"/>
              </a:spcBef>
            </a:pPr>
            <a:r>
              <a:rPr lang="en-US" dirty="0"/>
              <a:t>Provide rural specific resources like TA, cybersecurity training, and staff augmentation, through programs like SORH, Flex/SHIP. </a:t>
            </a:r>
          </a:p>
          <a:p>
            <a:pPr>
              <a:lnSpc>
                <a:spcPct val="100000"/>
              </a:lnSpc>
              <a:spcBef>
                <a:spcPts val="1200"/>
              </a:spcBef>
            </a:pPr>
            <a:r>
              <a:rPr lang="en-US" dirty="0"/>
              <a:t>Support IT workforce development and training for rural settings</a:t>
            </a:r>
          </a:p>
          <a:p>
            <a:pPr>
              <a:lnSpc>
                <a:spcPct val="100000"/>
              </a:lnSpc>
              <a:spcBef>
                <a:spcPts val="1200"/>
              </a:spcBef>
            </a:pPr>
            <a:r>
              <a:rPr lang="en-US" dirty="0"/>
              <a:t>Support S1560 Rural Hospital Cybersecurity Enhancement Act</a:t>
            </a:r>
          </a:p>
        </p:txBody>
      </p:sp>
    </p:spTree>
    <p:extLst>
      <p:ext uri="{BB962C8B-B14F-4D97-AF65-F5344CB8AC3E}">
        <p14:creationId xmlns:p14="http://schemas.microsoft.com/office/powerpoint/2010/main" val="1567595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031730-0388-93A6-46D0-2D37294A5660}"/>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Existing Fed Cybersecurity Resources </a:t>
            </a:r>
          </a:p>
        </p:txBody>
      </p:sp>
      <p:sp>
        <p:nvSpPr>
          <p:cNvPr id="5" name="Content Placeholder 4">
            <a:extLst>
              <a:ext uri="{FF2B5EF4-FFF2-40B4-BE49-F238E27FC236}">
                <a16:creationId xmlns:a16="http://schemas.microsoft.com/office/drawing/2014/main" id="{4E5DFEF9-2D0C-7D24-4857-1082A8D02A7B}"/>
              </a:ext>
            </a:extLst>
          </p:cNvPr>
          <p:cNvSpPr>
            <a:spLocks noGrp="1"/>
          </p:cNvSpPr>
          <p:nvPr>
            <p:ph idx="1"/>
          </p:nvPr>
        </p:nvSpPr>
        <p:spPr/>
        <p:txBody>
          <a:bodyPr>
            <a:normAutofit/>
          </a:bodyPr>
          <a:lstStyle/>
          <a:p>
            <a:pPr>
              <a:spcBef>
                <a:spcPts val="1800"/>
              </a:spcBef>
            </a:pPr>
            <a:r>
              <a:rPr lang="en-US" sz="3200" u="sng" dirty="0">
                <a:solidFill>
                  <a:srgbClr val="BF8F00"/>
                </a:solidFill>
                <a:effectLst/>
                <a:latin typeface="+mj-lt"/>
                <a:ea typeface="Source Sans Pro" panose="020B0503030403020204" pitchFamily="34" charset="0"/>
                <a:cs typeface="Source Sans Pro" panose="020B0503030403020204" pitchFamily="34" charset="0"/>
                <a:hlinkClick r:id="rId3"/>
              </a:rPr>
              <a:t>HHS Healthcare and Public Health Cybersecurity Gateway</a:t>
            </a:r>
            <a:endParaRPr lang="en-US" sz="3200" u="sng" dirty="0">
              <a:solidFill>
                <a:srgbClr val="BF8F00"/>
              </a:solidFill>
              <a:effectLst/>
              <a:latin typeface="+mj-lt"/>
              <a:ea typeface="Source Sans Pro" panose="020B0503030403020204" pitchFamily="34" charset="0"/>
              <a:cs typeface="Source Sans Pro" panose="020B0503030403020204" pitchFamily="34" charset="0"/>
            </a:endParaRPr>
          </a:p>
          <a:p>
            <a:pPr>
              <a:spcBef>
                <a:spcPts val="1800"/>
              </a:spcBef>
            </a:pPr>
            <a:r>
              <a:rPr lang="en-US" sz="3200" u="sng" dirty="0">
                <a:solidFill>
                  <a:srgbClr val="BF8F00"/>
                </a:solidFill>
                <a:latin typeface="+mj-lt"/>
                <a:ea typeface="Source Sans Pro" panose="020B0503030403020204" pitchFamily="34" charset="0"/>
                <a:hlinkClick r:id="rId4"/>
              </a:rPr>
              <a:t>HHS Office of Civil Rights Cybersecurity Guidance</a:t>
            </a:r>
            <a:endParaRPr lang="en-US" sz="3200" u="sng" dirty="0">
              <a:solidFill>
                <a:srgbClr val="BF8F00"/>
              </a:solidFill>
              <a:latin typeface="+mj-lt"/>
              <a:ea typeface="Source Sans Pro" panose="020B0503030403020204" pitchFamily="34" charset="0"/>
            </a:endParaRPr>
          </a:p>
          <a:p>
            <a:pPr>
              <a:spcBef>
                <a:spcPts val="1800"/>
              </a:spcBef>
            </a:pPr>
            <a:r>
              <a:rPr lang="en-US" sz="3200" dirty="0">
                <a:latin typeface="+mj-lt"/>
                <a:hlinkClick r:id="rId5"/>
              </a:rPr>
              <a:t>HHS Office of the National Coordinator for HIT (ONC) HIT Privacy and Security Resources for Providers</a:t>
            </a:r>
            <a:endParaRPr lang="en-US" sz="3200" dirty="0">
              <a:latin typeface="+mj-lt"/>
              <a:hlinkClick r:id="rId6"/>
            </a:endParaRPr>
          </a:p>
          <a:p>
            <a:pPr>
              <a:spcBef>
                <a:spcPts val="1800"/>
              </a:spcBef>
            </a:pPr>
            <a:r>
              <a:rPr lang="en-US" sz="3200" dirty="0">
                <a:latin typeface="+mj-lt"/>
                <a:hlinkClick r:id="rId6"/>
              </a:rPr>
              <a:t>CISA </a:t>
            </a:r>
            <a:r>
              <a:rPr lang="en-US" sz="3200" i="0" dirty="0">
                <a:solidFill>
                  <a:srgbClr val="005288"/>
                </a:solidFill>
                <a:effectLst/>
                <a:highlight>
                  <a:srgbClr val="FFFFFF"/>
                </a:highlight>
                <a:latin typeface="+mj-lt"/>
                <a:hlinkClick r:id="rId6"/>
              </a:rPr>
              <a:t>Rural Emergency Medical Communications Demonstration Project (REMCDP)</a:t>
            </a:r>
            <a:endParaRPr lang="en-US" sz="3200" i="0" dirty="0">
              <a:solidFill>
                <a:srgbClr val="005288"/>
              </a:solidFill>
              <a:effectLst/>
              <a:highlight>
                <a:srgbClr val="FFFFFF"/>
              </a:highlight>
              <a:latin typeface="+mj-lt"/>
            </a:endParaRPr>
          </a:p>
        </p:txBody>
      </p:sp>
    </p:spTree>
    <p:extLst>
      <p:ext uri="{BB962C8B-B14F-4D97-AF65-F5344CB8AC3E}">
        <p14:creationId xmlns:p14="http://schemas.microsoft.com/office/powerpoint/2010/main" val="2741023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C56BC89-38EC-1749-A1EE-914C013F5CAE}"/>
              </a:ext>
            </a:extLst>
          </p:cNvPr>
          <p:cNvSpPr>
            <a:spLocks noGrp="1"/>
          </p:cNvSpPr>
          <p:nvPr>
            <p:ph type="title"/>
          </p:nvPr>
        </p:nvSpPr>
        <p:spPr>
          <a:xfrm>
            <a:off x="654444" y="457192"/>
            <a:ext cx="10883112" cy="880927"/>
          </a:xfrm>
        </p:spPr>
        <p:txBody>
          <a:bodyPr>
            <a:normAutofit/>
          </a:bodyPr>
          <a:lstStyle/>
          <a:p>
            <a:r>
              <a:rPr lang="en-US" sz="4000" dirty="0">
                <a:solidFill>
                  <a:schemeClr val="tx1"/>
                </a:solidFill>
              </a:rPr>
              <a:t>Today’s session</a:t>
            </a:r>
            <a:endParaRPr lang="en-US" sz="40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a:xfrm>
            <a:off x="9210677" y="6356354"/>
            <a:ext cx="828675" cy="365125"/>
          </a:xfrm>
        </p:spPr>
        <p:txBody>
          <a:bodyPr anchor="ctr">
            <a:normAutofit lnSpcReduction="10000"/>
          </a:bodyPr>
          <a:lstStyle/>
          <a:p>
            <a:pPr>
              <a:spcAft>
                <a:spcPts val="600"/>
              </a:spcAft>
              <a:defRPr/>
            </a:pPr>
            <a:fld id="{025F9F99-9BD9-4422-B838-F0A597D458BC}" type="slidenum">
              <a:rPr lang="en-US" smtClean="0"/>
              <a:pPr>
                <a:spcAft>
                  <a:spcPts val="600"/>
                </a:spcAft>
                <a:defRPr/>
              </a:pPr>
              <a:t>2</a:t>
            </a:fld>
            <a:endParaRPr lang="en-US" dirty="0"/>
          </a:p>
        </p:txBody>
      </p:sp>
      <p:graphicFrame>
        <p:nvGraphicFramePr>
          <p:cNvPr id="10" name="Content Placeholder 2">
            <a:extLst>
              <a:ext uri="{FF2B5EF4-FFF2-40B4-BE49-F238E27FC236}">
                <a16:creationId xmlns:a16="http://schemas.microsoft.com/office/drawing/2014/main" id="{514D2F11-D583-A51E-9CDD-65AE34293270}"/>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6166472"/>
              </p:ext>
            </p:extLst>
          </p:nvPr>
        </p:nvGraphicFramePr>
        <p:xfrm>
          <a:off x="833400" y="1448486"/>
          <a:ext cx="10515600" cy="4369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8264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C1DD3-30E6-C2E5-F8E2-97F548E53251}"/>
              </a:ext>
            </a:extLst>
          </p:cNvPr>
          <p:cNvSpPr>
            <a:spLocks noGrp="1"/>
          </p:cNvSpPr>
          <p:nvPr>
            <p:ph type="title"/>
          </p:nvPr>
        </p:nvSpPr>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Cybersecurity Program for Rural Hospitals</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Public-Private Partnership</a:t>
            </a:r>
          </a:p>
        </p:txBody>
      </p:sp>
      <p:pic>
        <p:nvPicPr>
          <p:cNvPr id="9" name="Content Placeholder 8">
            <a:extLst>
              <a:ext uri="{FF2B5EF4-FFF2-40B4-BE49-F238E27FC236}">
                <a16:creationId xmlns:a16="http://schemas.microsoft.com/office/drawing/2014/main" id="{473CE04F-B836-7599-3FEF-803955BBEBC0}"/>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5067300" y="3606006"/>
            <a:ext cx="2057400" cy="790575"/>
          </a:xfrm>
          <a:prstGeom prst="rect">
            <a:avLst/>
          </a:prstGeom>
        </p:spPr>
      </p:pic>
      <p:pic>
        <p:nvPicPr>
          <p:cNvPr id="5" name="Picture 4" descr="the white house washington">
            <a:extLst>
              <a:ext uri="{FF2B5EF4-FFF2-40B4-BE49-F238E27FC236}">
                <a16:creationId xmlns:a16="http://schemas.microsoft.com/office/drawing/2014/main" id="{0089D19D-5E34-82B5-830C-C883F98C3F19}"/>
              </a:ext>
            </a:extLst>
          </p:cNvPr>
          <p:cNvPicPr>
            <a:picLocks noChangeAspect="1"/>
          </p:cNvPicPr>
          <p:nvPr/>
        </p:nvPicPr>
        <p:blipFill>
          <a:blip r:embed="rId4"/>
          <a:stretch>
            <a:fillRect/>
          </a:stretch>
        </p:blipFill>
        <p:spPr>
          <a:xfrm>
            <a:off x="4081509" y="2997173"/>
            <a:ext cx="3716368" cy="1609269"/>
          </a:xfrm>
          <a:prstGeom prst="rect">
            <a:avLst/>
          </a:prstGeom>
        </p:spPr>
      </p:pic>
      <p:pic>
        <p:nvPicPr>
          <p:cNvPr id="8" name="Picture 7" descr="google">
            <a:extLst>
              <a:ext uri="{FF2B5EF4-FFF2-40B4-BE49-F238E27FC236}">
                <a16:creationId xmlns:a16="http://schemas.microsoft.com/office/drawing/2014/main" id="{96268163-3956-4687-4CF4-C14881BC2280}"/>
              </a:ext>
            </a:extLst>
          </p:cNvPr>
          <p:cNvPicPr>
            <a:picLocks noChangeAspect="1"/>
          </p:cNvPicPr>
          <p:nvPr/>
        </p:nvPicPr>
        <p:blipFill>
          <a:blip r:embed="rId5"/>
          <a:stretch>
            <a:fillRect/>
          </a:stretch>
        </p:blipFill>
        <p:spPr>
          <a:xfrm>
            <a:off x="8607976" y="4240102"/>
            <a:ext cx="1537512" cy="1447070"/>
          </a:xfrm>
          <a:prstGeom prst="rect">
            <a:avLst/>
          </a:prstGeom>
        </p:spPr>
      </p:pic>
      <p:pic>
        <p:nvPicPr>
          <p:cNvPr id="10" name="Picture 9" descr="American Hospital Association">
            <a:extLst>
              <a:ext uri="{FF2B5EF4-FFF2-40B4-BE49-F238E27FC236}">
                <a16:creationId xmlns:a16="http://schemas.microsoft.com/office/drawing/2014/main" id="{3675E26C-F1CC-5A9F-EEFE-6CD305EFE3B7}"/>
              </a:ext>
            </a:extLst>
          </p:cNvPr>
          <p:cNvPicPr>
            <a:picLocks noChangeAspect="1"/>
          </p:cNvPicPr>
          <p:nvPr/>
        </p:nvPicPr>
        <p:blipFill>
          <a:blip r:embed="rId3"/>
          <a:stretch>
            <a:fillRect/>
          </a:stretch>
        </p:blipFill>
        <p:spPr>
          <a:xfrm>
            <a:off x="1226304" y="4376364"/>
            <a:ext cx="3056650" cy="1174546"/>
          </a:xfrm>
          <a:prstGeom prst="rect">
            <a:avLst/>
          </a:prstGeom>
        </p:spPr>
      </p:pic>
      <p:pic>
        <p:nvPicPr>
          <p:cNvPr id="11" name="Picture 10" descr="national rural health association">
            <a:extLst>
              <a:ext uri="{FF2B5EF4-FFF2-40B4-BE49-F238E27FC236}">
                <a16:creationId xmlns:a16="http://schemas.microsoft.com/office/drawing/2014/main" id="{0028D8E9-ABCF-9057-A721-CF7877FF3963}"/>
              </a:ext>
            </a:extLst>
          </p:cNvPr>
          <p:cNvPicPr>
            <a:picLocks noChangeAspect="1"/>
          </p:cNvPicPr>
          <p:nvPr/>
        </p:nvPicPr>
        <p:blipFill>
          <a:blip r:embed="rId6"/>
          <a:stretch>
            <a:fillRect/>
          </a:stretch>
        </p:blipFill>
        <p:spPr>
          <a:xfrm>
            <a:off x="873442" y="2060448"/>
            <a:ext cx="3762375" cy="1371600"/>
          </a:xfrm>
          <a:prstGeom prst="rect">
            <a:avLst/>
          </a:prstGeom>
        </p:spPr>
      </p:pic>
      <p:pic>
        <p:nvPicPr>
          <p:cNvPr id="12" name="Picture 11" descr="Microsoft">
            <a:extLst>
              <a:ext uri="{FF2B5EF4-FFF2-40B4-BE49-F238E27FC236}">
                <a16:creationId xmlns:a16="http://schemas.microsoft.com/office/drawing/2014/main" id="{D093E304-2712-FA81-76BB-5EF81AF71336}"/>
              </a:ext>
            </a:extLst>
          </p:cNvPr>
          <p:cNvPicPr>
            <a:picLocks noChangeAspect="1"/>
          </p:cNvPicPr>
          <p:nvPr/>
        </p:nvPicPr>
        <p:blipFill>
          <a:blip r:embed="rId7"/>
          <a:stretch>
            <a:fillRect/>
          </a:stretch>
        </p:blipFill>
        <p:spPr>
          <a:xfrm>
            <a:off x="8405182" y="1831848"/>
            <a:ext cx="1943100" cy="1828800"/>
          </a:xfrm>
          <a:prstGeom prst="rect">
            <a:avLst/>
          </a:prstGeom>
        </p:spPr>
      </p:pic>
    </p:spTree>
    <p:extLst>
      <p:ext uri="{BB962C8B-B14F-4D97-AF65-F5344CB8AC3E}">
        <p14:creationId xmlns:p14="http://schemas.microsoft.com/office/powerpoint/2010/main" val="2702739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C1DD3-30E6-C2E5-F8E2-97F548E53251}"/>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Microsoft Cybersecurity Program for Rural Hospitals</a:t>
            </a:r>
          </a:p>
        </p:txBody>
      </p:sp>
      <p:sp>
        <p:nvSpPr>
          <p:cNvPr id="3" name="Content Placeholder 2">
            <a:extLst>
              <a:ext uri="{FF2B5EF4-FFF2-40B4-BE49-F238E27FC236}">
                <a16:creationId xmlns:a16="http://schemas.microsoft.com/office/drawing/2014/main" id="{62305073-22A3-8628-18FD-C0C64BBF5A0C}"/>
              </a:ext>
            </a:extLst>
          </p:cNvPr>
          <p:cNvSpPr>
            <a:spLocks noGrp="1"/>
          </p:cNvSpPr>
          <p:nvPr>
            <p:ph idx="1"/>
          </p:nvPr>
        </p:nvSpPr>
        <p:spPr>
          <a:xfrm>
            <a:off x="838200" y="1999487"/>
            <a:ext cx="10515600" cy="4177475"/>
          </a:xfrm>
        </p:spPr>
        <p:txBody>
          <a:bodyPr>
            <a:normAutofit/>
          </a:bodyPr>
          <a:lstStyle/>
          <a:p>
            <a:pPr marL="0" indent="0">
              <a:buNone/>
            </a:pPr>
            <a:r>
              <a:rPr lang="en-US" sz="3200" b="1" dirty="0">
                <a:ea typeface="Open Sans" panose="020B0606030504020204" pitchFamily="34" charset="0"/>
                <a:cs typeface="Open Sans" panose="020B0606030504020204" pitchFamily="34" charset="0"/>
              </a:rPr>
              <a:t>Affordable Access</a:t>
            </a:r>
            <a:endParaRPr lang="en-US" sz="3200" b="1" dirty="0"/>
          </a:p>
          <a:p>
            <a:r>
              <a:rPr lang="en-US" dirty="0"/>
              <a:t>Grants and up to a 75% discount on Microsoft security products for Independent Critical Access Hospitals (CAH) &amp; Rural Emergency Hospitals (REH)</a:t>
            </a:r>
          </a:p>
          <a:p>
            <a:r>
              <a:rPr lang="en-US" dirty="0"/>
              <a:t>Advanced security suite at no additional cost for one year for larger rural hospitals already using eligible Microsoft solutions</a:t>
            </a:r>
          </a:p>
          <a:p>
            <a:r>
              <a:rPr lang="en-US" dirty="0"/>
              <a:t>Security updates for Window 10 to participating hospitals for one year at no cost</a:t>
            </a:r>
          </a:p>
          <a:p>
            <a:pPr marL="0" indent="0">
              <a:buNone/>
            </a:pPr>
            <a:endParaRPr lang="en-US" dirty="0"/>
          </a:p>
        </p:txBody>
      </p:sp>
      <p:pic>
        <p:nvPicPr>
          <p:cNvPr id="1026" name="Picture 2">
            <a:extLst>
              <a:ext uri="{FF2B5EF4-FFF2-40B4-BE49-F238E27FC236}">
                <a16:creationId xmlns:a16="http://schemas.microsoft.com/office/drawing/2014/main" id="{DA84646B-FFB7-2F93-CE79-67F05C8BCAB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0282" y="5488607"/>
            <a:ext cx="1067035" cy="1004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465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C1DD3-30E6-C2E5-F8E2-97F548E53251}"/>
              </a:ext>
            </a:extLst>
          </p:cNvPr>
          <p:cNvSpPr>
            <a:spLocks noGrp="1"/>
          </p:cNvSpPr>
          <p:nvPr>
            <p:ph type="title"/>
          </p:nvPr>
        </p:nvSpPr>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Microsoft Cybersecurity Program for Rural Hospitals – Capacity and Innovation</a:t>
            </a:r>
          </a:p>
        </p:txBody>
      </p:sp>
      <p:sp>
        <p:nvSpPr>
          <p:cNvPr id="3" name="Content Placeholder 2">
            <a:extLst>
              <a:ext uri="{FF2B5EF4-FFF2-40B4-BE49-F238E27FC236}">
                <a16:creationId xmlns:a16="http://schemas.microsoft.com/office/drawing/2014/main" id="{62305073-22A3-8628-18FD-C0C64BBF5A0C}"/>
              </a:ext>
            </a:extLst>
          </p:cNvPr>
          <p:cNvSpPr>
            <a:spLocks noGrp="1"/>
          </p:cNvSpPr>
          <p:nvPr>
            <p:ph idx="1"/>
          </p:nvPr>
        </p:nvSpPr>
        <p:spPr/>
        <p:txBody>
          <a:bodyPr>
            <a:normAutofit/>
          </a:bodyPr>
          <a:lstStyle/>
          <a:p>
            <a:pPr marL="0" indent="0">
              <a:buNone/>
            </a:pPr>
            <a:r>
              <a:rPr lang="en-US" b="1" dirty="0"/>
              <a:t>Cybersecurity Capacity </a:t>
            </a:r>
          </a:p>
          <a:p>
            <a:r>
              <a:rPr lang="en-US" dirty="0"/>
              <a:t>Free security assessment to evaluate risks within the hospital IT environments and identify an action plan </a:t>
            </a:r>
          </a:p>
          <a:p>
            <a:r>
              <a:rPr lang="en-US" dirty="0"/>
              <a:t>Free cybersecurity awareness and risk mitigation training</a:t>
            </a:r>
          </a:p>
          <a:p>
            <a:endParaRPr lang="en-US" dirty="0"/>
          </a:p>
          <a:p>
            <a:pPr marL="0" indent="0">
              <a:buNone/>
            </a:pPr>
            <a:r>
              <a:rPr lang="en-US" b="1" dirty="0"/>
              <a:t>Innovation</a:t>
            </a:r>
          </a:p>
          <a:p>
            <a:r>
              <a:rPr lang="en-US" dirty="0"/>
              <a:t>Rural Health AI Innovation Lab to rapidly bring AI solutions to market that meet the unique needs of rural hospitals</a:t>
            </a:r>
          </a:p>
          <a:p>
            <a:endParaRPr lang="en-US" dirty="0"/>
          </a:p>
        </p:txBody>
      </p:sp>
      <p:pic>
        <p:nvPicPr>
          <p:cNvPr id="1026" name="Picture 2">
            <a:extLst>
              <a:ext uri="{FF2B5EF4-FFF2-40B4-BE49-F238E27FC236}">
                <a16:creationId xmlns:a16="http://schemas.microsoft.com/office/drawing/2014/main" id="{DA84646B-FFB7-2F93-CE79-67F05C8BCAB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0282" y="5488607"/>
            <a:ext cx="1067035" cy="1004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133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C1DD3-30E6-C2E5-F8E2-97F548E53251}"/>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Microsoft Cybersecurity Program for Rural Hospitals - Eligibility</a:t>
            </a:r>
          </a:p>
        </p:txBody>
      </p:sp>
      <p:sp>
        <p:nvSpPr>
          <p:cNvPr id="3" name="Content Placeholder 2">
            <a:extLst>
              <a:ext uri="{FF2B5EF4-FFF2-40B4-BE49-F238E27FC236}">
                <a16:creationId xmlns:a16="http://schemas.microsoft.com/office/drawing/2014/main" id="{62305073-22A3-8628-18FD-C0C64BBF5A0C}"/>
              </a:ext>
            </a:extLst>
          </p:cNvPr>
          <p:cNvSpPr>
            <a:spLocks noGrp="1"/>
          </p:cNvSpPr>
          <p:nvPr>
            <p:ph idx="1"/>
          </p:nvPr>
        </p:nvSpPr>
        <p:spPr>
          <a:xfrm>
            <a:off x="838200" y="1853185"/>
            <a:ext cx="10515600" cy="4323778"/>
          </a:xfrm>
        </p:spPr>
        <p:txBody>
          <a:bodyPr>
            <a:normAutofit lnSpcReduction="10000"/>
          </a:bodyPr>
          <a:lstStyle/>
          <a:p>
            <a:pPr marL="0" indent="0">
              <a:spcBef>
                <a:spcPts val="2400"/>
              </a:spcBef>
              <a:buNone/>
            </a:pPr>
            <a:r>
              <a:rPr lang="en-US" sz="3200" b="1" dirty="0">
                <a:ea typeface="Open Sans" panose="020B0606030504020204" pitchFamily="34" charset="0"/>
                <a:cs typeface="Open Sans" panose="020B0606030504020204" pitchFamily="34" charset="0"/>
              </a:rPr>
              <a:t>Eligiblity</a:t>
            </a:r>
            <a:endParaRPr lang="en-US" sz="3200" b="1" dirty="0"/>
          </a:p>
          <a:p>
            <a:pPr>
              <a:spcBef>
                <a:spcPts val="2400"/>
              </a:spcBef>
            </a:pPr>
            <a:r>
              <a:rPr lang="en-US" dirty="0"/>
              <a:t>Available for hospitals using the </a:t>
            </a:r>
            <a:r>
              <a:rPr lang="en-US" dirty="0">
                <a:hlinkClick r:id="rId3"/>
              </a:rPr>
              <a:t>Federal Office of Rural Health Policy </a:t>
            </a:r>
            <a:r>
              <a:rPr lang="en-US" dirty="0"/>
              <a:t>definition of rural </a:t>
            </a:r>
          </a:p>
          <a:p>
            <a:pPr marL="0" indent="0">
              <a:buNone/>
            </a:pPr>
            <a:endParaRPr lang="en-US" dirty="0"/>
          </a:p>
          <a:p>
            <a:r>
              <a:rPr lang="en-US" u="sng" dirty="0"/>
              <a:t>Urban</a:t>
            </a:r>
            <a:r>
              <a:rPr lang="en-US" dirty="0"/>
              <a:t> hospitals, healthcare networks, health plans, ambulatory/outpatient healthcare organizations, and hospitals located outside the US are </a:t>
            </a:r>
            <a:r>
              <a:rPr lang="en-US" u="sng" dirty="0"/>
              <a:t>ineligible</a:t>
            </a:r>
            <a:r>
              <a:rPr lang="en-US" dirty="0"/>
              <a:t> for this program</a:t>
            </a:r>
          </a:p>
          <a:p>
            <a:endParaRPr lang="en-US" dirty="0"/>
          </a:p>
          <a:p>
            <a:r>
              <a:rPr lang="en-US" dirty="0"/>
              <a:t>Individual program element requirements as applicable </a:t>
            </a:r>
          </a:p>
        </p:txBody>
      </p:sp>
      <p:pic>
        <p:nvPicPr>
          <p:cNvPr id="1026" name="Picture 2">
            <a:extLst>
              <a:ext uri="{FF2B5EF4-FFF2-40B4-BE49-F238E27FC236}">
                <a16:creationId xmlns:a16="http://schemas.microsoft.com/office/drawing/2014/main" id="{DA84646B-FFB7-2F93-CE79-67F05C8BCAB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0282" y="5488607"/>
            <a:ext cx="1067035" cy="1004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412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6D78-6808-4881-B2BC-80331FC53FD4}"/>
              </a:ext>
            </a:extLst>
          </p:cNvPr>
          <p:cNvSpPr>
            <a:spLocks noGrp="1"/>
          </p:cNvSpPr>
          <p:nvPr>
            <p:ph type="title"/>
          </p:nvPr>
        </p:nvSpPr>
        <p:spPr/>
        <p:txBody>
          <a:bodyPr/>
          <a:lstStyle/>
          <a:p>
            <a:r>
              <a:rPr lang="en-US" dirty="0">
                <a:solidFill>
                  <a:schemeClr val="bg1"/>
                </a:solidFill>
              </a:rPr>
              <a:t>Sign up for Microsoft Cybersecurity Program for Rural Hospitals</a:t>
            </a:r>
          </a:p>
        </p:txBody>
      </p:sp>
      <p:pic>
        <p:nvPicPr>
          <p:cNvPr id="1026" name="Picture 2">
            <a:extLst>
              <a:ext uri="{FF2B5EF4-FFF2-40B4-BE49-F238E27FC236}">
                <a16:creationId xmlns:a16="http://schemas.microsoft.com/office/drawing/2014/main" id="{DA84646B-FFB7-2F93-CE79-67F05C8BCAB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2474" y="5310211"/>
            <a:ext cx="1067035" cy="1004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ign up for the cybersecurity program for rural hospitals">
            <a:extLst>
              <a:ext uri="{FF2B5EF4-FFF2-40B4-BE49-F238E27FC236}">
                <a16:creationId xmlns:a16="http://schemas.microsoft.com/office/drawing/2014/main" id="{75707340-F6DC-1E98-F48B-9984408FDDAC}"/>
              </a:ext>
            </a:extLst>
          </p:cNvPr>
          <p:cNvPicPr>
            <a:picLocks noChangeAspect="1"/>
          </p:cNvPicPr>
          <p:nvPr/>
        </p:nvPicPr>
        <p:blipFill>
          <a:blip r:embed="rId4"/>
          <a:stretch>
            <a:fillRect/>
          </a:stretch>
        </p:blipFill>
        <p:spPr>
          <a:xfrm>
            <a:off x="3512249" y="724360"/>
            <a:ext cx="8600808" cy="3734673"/>
          </a:xfrm>
          <a:prstGeom prst="rect">
            <a:avLst/>
          </a:prstGeom>
        </p:spPr>
      </p:pic>
      <p:pic>
        <p:nvPicPr>
          <p:cNvPr id="11" name="Picture 10" descr="submit request form to sign up">
            <a:extLst>
              <a:ext uri="{FF2B5EF4-FFF2-40B4-BE49-F238E27FC236}">
                <a16:creationId xmlns:a16="http://schemas.microsoft.com/office/drawing/2014/main" id="{6E991247-88E1-3604-C8FE-BA6D571DF1BF}"/>
              </a:ext>
            </a:extLst>
          </p:cNvPr>
          <p:cNvPicPr>
            <a:picLocks noChangeAspect="1"/>
          </p:cNvPicPr>
          <p:nvPr/>
        </p:nvPicPr>
        <p:blipFill>
          <a:blip r:embed="rId5"/>
          <a:stretch>
            <a:fillRect/>
          </a:stretch>
        </p:blipFill>
        <p:spPr>
          <a:xfrm>
            <a:off x="164287" y="0"/>
            <a:ext cx="3219061" cy="6858000"/>
          </a:xfrm>
          <a:prstGeom prst="rect">
            <a:avLst/>
          </a:prstGeom>
        </p:spPr>
      </p:pic>
      <p:sp>
        <p:nvSpPr>
          <p:cNvPr id="13" name="TextBox 12">
            <a:extLst>
              <a:ext uri="{FF2B5EF4-FFF2-40B4-BE49-F238E27FC236}">
                <a16:creationId xmlns:a16="http://schemas.microsoft.com/office/drawing/2014/main" id="{B14FFF62-CF60-EF5C-C700-59ECEE83AFD0}"/>
              </a:ext>
            </a:extLst>
          </p:cNvPr>
          <p:cNvSpPr txBox="1"/>
          <p:nvPr/>
        </p:nvSpPr>
        <p:spPr>
          <a:xfrm>
            <a:off x="4059911" y="4987045"/>
            <a:ext cx="6096000" cy="646331"/>
          </a:xfrm>
          <a:prstGeom prst="rect">
            <a:avLst/>
          </a:prstGeom>
          <a:noFill/>
        </p:spPr>
        <p:txBody>
          <a:bodyPr wrap="square">
            <a:spAutoFit/>
          </a:bodyPr>
          <a:lstStyle/>
          <a:p>
            <a:r>
              <a:rPr lang="en-US" dirty="0"/>
              <a:t>https://nonprofits.tsi.microsoft.com/EN-US/security-program-for-rural-hospitals/</a:t>
            </a:r>
          </a:p>
        </p:txBody>
      </p:sp>
    </p:spTree>
    <p:extLst>
      <p:ext uri="{BB962C8B-B14F-4D97-AF65-F5344CB8AC3E}">
        <p14:creationId xmlns:p14="http://schemas.microsoft.com/office/powerpoint/2010/main" val="1746810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C1DD3-30E6-C2E5-F8E2-97F548E53251}"/>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Google Program </a:t>
            </a:r>
          </a:p>
        </p:txBody>
      </p:sp>
      <p:sp>
        <p:nvSpPr>
          <p:cNvPr id="3" name="Content Placeholder 2">
            <a:extLst>
              <a:ext uri="{FF2B5EF4-FFF2-40B4-BE49-F238E27FC236}">
                <a16:creationId xmlns:a16="http://schemas.microsoft.com/office/drawing/2014/main" id="{62305073-22A3-8628-18FD-C0C64BBF5A0C}"/>
              </a:ext>
            </a:extLst>
          </p:cNvPr>
          <p:cNvSpPr>
            <a:spLocks noGrp="1"/>
          </p:cNvSpPr>
          <p:nvPr>
            <p:ph idx="1"/>
          </p:nvPr>
        </p:nvSpPr>
        <p:spPr/>
        <p:txBody>
          <a:bodyPr>
            <a:normAutofit/>
          </a:bodyPr>
          <a:lstStyle/>
          <a:p>
            <a:r>
              <a:rPr lang="en-US" dirty="0"/>
              <a:t>Offer secure by design technologies and support critical information sharing</a:t>
            </a:r>
          </a:p>
          <a:p>
            <a:r>
              <a:rPr lang="en-US" dirty="0"/>
              <a:t>Provide endpoint security advice to rural hospitals and non-profit organizations at no cost</a:t>
            </a:r>
          </a:p>
          <a:p>
            <a:r>
              <a:rPr lang="en-US" dirty="0"/>
              <a:t>Discounted pricing for communication and collaboration tools and security support and a pool of funding to support software migration</a:t>
            </a:r>
          </a:p>
          <a:p>
            <a:r>
              <a:rPr lang="en-US" dirty="0"/>
              <a:t>Pilot program with rural hospitals to develop a packaging of security capabilities that fit rural hospitals’ unique needs</a:t>
            </a:r>
          </a:p>
          <a:p>
            <a:endParaRPr lang="en-US" dirty="0"/>
          </a:p>
        </p:txBody>
      </p:sp>
      <p:pic>
        <p:nvPicPr>
          <p:cNvPr id="4" name="Picture 3">
            <a:extLst>
              <a:ext uri="{FF2B5EF4-FFF2-40B4-BE49-F238E27FC236}">
                <a16:creationId xmlns:a16="http://schemas.microsoft.com/office/drawing/2014/main" id="{CA9E58EE-1CC3-E384-B5E9-D6538A88AF6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74402" y="4864830"/>
            <a:ext cx="1537512" cy="1447070"/>
          </a:xfrm>
          <a:prstGeom prst="rect">
            <a:avLst/>
          </a:prstGeom>
        </p:spPr>
      </p:pic>
    </p:spTree>
    <p:extLst>
      <p:ext uri="{BB962C8B-B14F-4D97-AF65-F5344CB8AC3E}">
        <p14:creationId xmlns:p14="http://schemas.microsoft.com/office/powerpoint/2010/main" val="2743738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C1DD3-30E6-C2E5-F8E2-97F548E53251}"/>
              </a:ext>
            </a:extLst>
          </p:cNvPr>
          <p:cNvSpPr>
            <a:spLocks noGrp="1"/>
          </p:cNvSpPr>
          <p:nvPr>
            <p:ph type="title"/>
          </p:nvPr>
        </p:nvSpPr>
        <p:spPr>
          <a:xfrm>
            <a:off x="838200" y="365125"/>
            <a:ext cx="10515600" cy="1195451"/>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Google Products  </a:t>
            </a:r>
          </a:p>
        </p:txBody>
      </p:sp>
      <p:sp>
        <p:nvSpPr>
          <p:cNvPr id="3" name="Content Placeholder 2">
            <a:extLst>
              <a:ext uri="{FF2B5EF4-FFF2-40B4-BE49-F238E27FC236}">
                <a16:creationId xmlns:a16="http://schemas.microsoft.com/office/drawing/2014/main" id="{62305073-22A3-8628-18FD-C0C64BBF5A0C}"/>
              </a:ext>
            </a:extLst>
          </p:cNvPr>
          <p:cNvSpPr>
            <a:spLocks noGrp="1"/>
          </p:cNvSpPr>
          <p:nvPr>
            <p:ph idx="1"/>
          </p:nvPr>
        </p:nvSpPr>
        <p:spPr>
          <a:xfrm>
            <a:off x="838200" y="1560576"/>
            <a:ext cx="10515600" cy="4932299"/>
          </a:xfrm>
        </p:spPr>
        <p:txBody>
          <a:bodyPr>
            <a:normAutofit fontScale="92500" lnSpcReduction="20000"/>
          </a:bodyPr>
          <a:lstStyle/>
          <a:p>
            <a:r>
              <a:rPr lang="en-US" dirty="0">
                <a:hlinkClick r:id="rId3"/>
              </a:rPr>
              <a:t>Offering Chrome Enterprise Browser </a:t>
            </a:r>
            <a:r>
              <a:rPr lang="en-US" dirty="0"/>
              <a:t>and </a:t>
            </a:r>
            <a:r>
              <a:rPr lang="en-US" dirty="0">
                <a:hlinkClick r:id="rId4"/>
              </a:rPr>
              <a:t>ChromeOS</a:t>
            </a:r>
            <a:r>
              <a:rPr lang="en-US" dirty="0"/>
              <a:t> for health systems to safely access and use internet-based and internal technology resources to operate their facilities and deliver patient care.</a:t>
            </a:r>
          </a:p>
          <a:p>
            <a:r>
              <a:rPr lang="en-US" dirty="0">
                <a:hlinkClick r:id="rId5"/>
              </a:rPr>
              <a:t>Offering Google Workspace Enterprise Essentials Plus</a:t>
            </a:r>
            <a:r>
              <a:rPr lang="en-US" dirty="0"/>
              <a:t>, which supports compliance with HIPAA, is a collaboration platform that pairs productivity, messaging, identity platforms, and data security. </a:t>
            </a:r>
          </a:p>
          <a:p>
            <a:r>
              <a:rPr lang="en-US" dirty="0"/>
              <a:t>Providing $25 million to 25 U.S. cybersecurity clinics at universities and colleges to support training cybersecurity professionals.</a:t>
            </a:r>
          </a:p>
          <a:p>
            <a:r>
              <a:rPr lang="en-US" dirty="0"/>
              <a:t>Making courses available from </a:t>
            </a:r>
            <a:r>
              <a:rPr lang="en-US" dirty="0">
                <a:hlinkClick r:id="rId6"/>
              </a:rPr>
              <a:t>Mandiant Academy </a:t>
            </a:r>
            <a:r>
              <a:rPr lang="en-US" dirty="0"/>
              <a:t>program.</a:t>
            </a:r>
          </a:p>
          <a:p>
            <a:endParaRPr lang="en-US" dirty="0"/>
          </a:p>
          <a:p>
            <a:pPr marL="0" indent="0" algn="ctr">
              <a:buNone/>
            </a:pPr>
            <a:r>
              <a:rPr lang="en-US" dirty="0"/>
              <a:t>To Apply: </a:t>
            </a:r>
            <a:r>
              <a:rPr lang="en-US" dirty="0">
                <a:hlinkClick r:id="rId7"/>
              </a:rPr>
              <a:t>rural-health@google.com</a:t>
            </a:r>
            <a:r>
              <a:rPr lang="en-US" dirty="0"/>
              <a:t> </a:t>
            </a:r>
          </a:p>
          <a:p>
            <a:pPr marL="0" indent="0" algn="ctr">
              <a:buNone/>
            </a:pPr>
            <a:r>
              <a:rPr lang="en-US" dirty="0">
                <a:hlinkClick r:id="rId8"/>
              </a:rPr>
              <a:t>For more information</a:t>
            </a:r>
            <a:endParaRPr lang="en-US" dirty="0"/>
          </a:p>
        </p:txBody>
      </p:sp>
      <p:pic>
        <p:nvPicPr>
          <p:cNvPr id="4" name="Picture 3">
            <a:extLst>
              <a:ext uri="{FF2B5EF4-FFF2-40B4-BE49-F238E27FC236}">
                <a16:creationId xmlns:a16="http://schemas.microsoft.com/office/drawing/2014/main" id="{CA9E58EE-1CC3-E384-B5E9-D6538A88AF63}"/>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0245090" y="4953730"/>
            <a:ext cx="1537512" cy="1447070"/>
          </a:xfrm>
          <a:prstGeom prst="rect">
            <a:avLst/>
          </a:prstGeom>
        </p:spPr>
      </p:pic>
    </p:spTree>
    <p:extLst>
      <p:ext uri="{BB962C8B-B14F-4D97-AF65-F5344CB8AC3E}">
        <p14:creationId xmlns:p14="http://schemas.microsoft.com/office/powerpoint/2010/main" val="3924465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4AB2F-3180-41C4-B1F6-AD2DC1791AEA}"/>
              </a:ext>
            </a:extLst>
          </p:cNvPr>
          <p:cNvSpPr>
            <a:spLocks noGrp="1"/>
          </p:cNvSpPr>
          <p:nvPr>
            <p:ph type="title"/>
          </p:nvPr>
        </p:nvSpPr>
        <p:spPr/>
        <p:txBody>
          <a:bodyPr/>
          <a:lstStyle/>
          <a:p>
            <a:r>
              <a:rPr lang="en-US" dirty="0">
                <a:solidFill>
                  <a:schemeClr val="bg1"/>
                </a:solidFill>
              </a:rPr>
              <a:t>End Slide</a:t>
            </a:r>
          </a:p>
        </p:txBody>
      </p:sp>
      <p:pic>
        <p:nvPicPr>
          <p:cNvPr id="5" name="Picture 9" descr="A picture containing text, clipart&#10;&#10;Description automatically generated">
            <a:extLst>
              <a:ext uri="{FF2B5EF4-FFF2-40B4-BE49-F238E27FC236}">
                <a16:creationId xmlns:a16="http://schemas.microsoft.com/office/drawing/2014/main" id="{4F5DF008-8B4C-4919-AF04-F8CD9658BA69}"/>
              </a:ext>
            </a:extLst>
          </p:cNvPr>
          <p:cNvPicPr>
            <a:picLocks noChangeAspect="1"/>
          </p:cNvPicPr>
          <p:nvPr/>
        </p:nvPicPr>
        <p:blipFill>
          <a:blip r:embed="rId3"/>
          <a:stretch>
            <a:fillRect/>
          </a:stretch>
        </p:blipFill>
        <p:spPr>
          <a:xfrm>
            <a:off x="838200" y="659384"/>
            <a:ext cx="10515600" cy="2970657"/>
          </a:xfrm>
          <a:prstGeom prst="rect">
            <a:avLst/>
          </a:prstGeom>
          <a:noFill/>
        </p:spPr>
      </p:pic>
    </p:spTree>
    <p:extLst>
      <p:ext uri="{BB962C8B-B14F-4D97-AF65-F5344CB8AC3E}">
        <p14:creationId xmlns:p14="http://schemas.microsoft.com/office/powerpoint/2010/main" val="1634039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1C95D-B3D7-4DCA-AB11-D85436D174CA}"/>
              </a:ext>
            </a:extLst>
          </p:cNvPr>
          <p:cNvSpPr>
            <a:spLocks noGrp="1"/>
          </p:cNvSpPr>
          <p:nvPr>
            <p:ph type="title"/>
          </p:nvPr>
        </p:nvSpPr>
        <p:spPr/>
        <p:txBody>
          <a:bodyPr/>
          <a:lstStyle/>
          <a:p>
            <a:r>
              <a:rPr lang="en-US" dirty="0">
                <a:solidFill>
                  <a:schemeClr val="bg2">
                    <a:lumMod val="10000"/>
                  </a:schemeClr>
                </a:solidFill>
              </a:rPr>
              <a:t>Thank You!</a:t>
            </a:r>
          </a:p>
        </p:txBody>
      </p:sp>
      <p:sp>
        <p:nvSpPr>
          <p:cNvPr id="3" name="Content Placeholder 2">
            <a:extLst>
              <a:ext uri="{FF2B5EF4-FFF2-40B4-BE49-F238E27FC236}">
                <a16:creationId xmlns:a16="http://schemas.microsoft.com/office/drawing/2014/main" id="{0B1E5E86-BF5A-44CE-A4D5-9445FF3DAA9F}"/>
              </a:ext>
            </a:extLst>
          </p:cNvPr>
          <p:cNvSpPr>
            <a:spLocks noGrp="1"/>
          </p:cNvSpPr>
          <p:nvPr>
            <p:ph idx="1"/>
          </p:nvPr>
        </p:nvSpPr>
        <p:spPr/>
        <p:txBody>
          <a:bodyPr/>
          <a:lstStyle/>
          <a:p>
            <a:r>
              <a:rPr lang="en-US" dirty="0">
                <a:solidFill>
                  <a:srgbClr val="060606"/>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NNLM Emergency and Disaster Resources Guide </a:t>
            </a:r>
            <a:endParaRPr lang="en-US" dirty="0">
              <a:solidFill>
                <a:sysClr val="windowText" lastClr="000000">
                  <a:hueOff val="0"/>
                  <a:satOff val="0"/>
                  <a:lumOff val="0"/>
                  <a:alphaOff val="0"/>
                </a:sysClr>
              </a:solidFill>
              <a:latin typeface="Calibri" panose="020F0502020204030204"/>
            </a:endParaRPr>
          </a:p>
          <a:p>
            <a:r>
              <a:rPr lang="en-US" dirty="0">
                <a:solidFill>
                  <a:srgbClr val="060606"/>
                </a:solidFill>
                <a:latin typeface="Calibri" panose="020F0502020204030204" pitchFamily="34" charset="0"/>
                <a:ea typeface="Calibri" panose="020F0502020204030204" pitchFamily="34" charset="0"/>
                <a:cs typeface="Calibri" panose="020F0502020204030204" pitchFamily="34" charset="0"/>
              </a:rPr>
              <a:t>NNLM Rural Health Webinar Series November 2024</a:t>
            </a:r>
            <a:endParaRPr lang="en-US" dirty="0">
              <a:solidFill>
                <a:sysClr val="windowText" lastClr="000000">
                  <a:hueOff val="0"/>
                  <a:satOff val="0"/>
                  <a:lumOff val="0"/>
                  <a:alphaOff val="0"/>
                </a:sysClr>
              </a:solidFill>
              <a:latin typeface="Calibri" panose="020F0502020204030204"/>
            </a:endParaRPr>
          </a:p>
          <a:p>
            <a:r>
              <a:rPr lang="en-US" dirty="0">
                <a:solidFill>
                  <a:srgbClr val="060606"/>
                </a:solidFill>
                <a:latin typeface="Calibri" panose="020F0502020204030204" pitchFamily="34" charset="0"/>
                <a:ea typeface="Calibri" panose="020F0502020204030204" pitchFamily="34" charset="0"/>
                <a:cs typeface="Calibri" panose="020F0502020204030204" pitchFamily="34" charset="0"/>
              </a:rPr>
              <a:t>You will receive an email with a link to the recording</a:t>
            </a:r>
          </a:p>
          <a:p>
            <a:endParaRPr lang="en-US" dirty="0">
              <a:solidFill>
                <a:srgbClr val="060606"/>
              </a:solidFill>
              <a:latin typeface="Calibri" panose="020F0502020204030204" pitchFamily="34" charset="0"/>
              <a:ea typeface="Calibri" panose="020F0502020204030204" pitchFamily="34" charset="0"/>
              <a:cs typeface="Calibri" panose="020F0502020204030204" pitchFamily="34" charset="0"/>
            </a:endParaRPr>
          </a:p>
          <a:p>
            <a:endParaRPr lang="en-US" dirty="0">
              <a:solidFill>
                <a:srgbClr val="060606"/>
              </a:solidFill>
              <a:latin typeface="Calibri" panose="020F0502020204030204" pitchFamily="34" charset="0"/>
              <a:ea typeface="Calibri" panose="020F0502020204030204" pitchFamily="34" charset="0"/>
              <a:cs typeface="Calibri" panose="020F0502020204030204" pitchFamily="34" charset="0"/>
            </a:endParaRPr>
          </a:p>
          <a:p>
            <a:endParaRPr lang="en-US" dirty="0">
              <a:solidFill>
                <a:srgbClr val="060606"/>
              </a:solidFill>
              <a:latin typeface="Calibri" panose="020F0502020204030204" pitchFamily="34" charset="0"/>
              <a:ea typeface="Calibri" panose="020F0502020204030204" pitchFamily="34" charset="0"/>
              <a:cs typeface="Calibri" panose="020F0502020204030204" pitchFamily="34" charset="0"/>
            </a:endParaRPr>
          </a:p>
          <a:p>
            <a:endParaRPr lang="en-US" dirty="0">
              <a:solidFill>
                <a:srgbClr val="060606"/>
              </a:solidFill>
              <a:latin typeface="Calibri" panose="020F0502020204030204" pitchFamily="34" charset="0"/>
              <a:ea typeface="Calibri" panose="020F0502020204030204" pitchFamily="34" charset="0"/>
              <a:cs typeface="Calibri" panose="020F0502020204030204" pitchFamily="34" charset="0"/>
            </a:endParaRPr>
          </a:p>
          <a:p>
            <a:pPr marL="0" lvl="0" indent="0" algn="r">
              <a:lnSpc>
                <a:spcPct val="100000"/>
              </a:lnSpc>
              <a:spcBef>
                <a:spcPts val="0"/>
              </a:spcBef>
              <a:buNone/>
              <a:tabLst>
                <a:tab pos="2971800" algn="ctr"/>
                <a:tab pos="5943600" algn="r"/>
              </a:tabLst>
            </a:pPr>
            <a:r>
              <a:rPr lang="en-US" sz="1600" dirty="0">
                <a:solidFill>
                  <a:prstClr val="black"/>
                </a:solidFill>
                <a:latin typeface="Calibri" panose="020F0502020204030204" pitchFamily="34" charset="0"/>
                <a:ea typeface="Century Gothic" panose="020B0502020202020204" pitchFamily="34" charset="0"/>
                <a:cs typeface="Calibri" panose="020F0502020204030204" pitchFamily="34" charset="0"/>
              </a:rPr>
              <a:t>Funded by the National Library of Medicine. NLM and NNLM are service marks </a:t>
            </a:r>
          </a:p>
          <a:p>
            <a:pPr marL="0" lvl="0" indent="0" algn="r">
              <a:lnSpc>
                <a:spcPct val="100000"/>
              </a:lnSpc>
              <a:spcBef>
                <a:spcPts val="0"/>
              </a:spcBef>
              <a:buNone/>
              <a:tabLst>
                <a:tab pos="2971800" algn="ctr"/>
                <a:tab pos="5943600" algn="r"/>
              </a:tabLst>
            </a:pPr>
            <a:r>
              <a:rPr lang="en-US" sz="1600" dirty="0">
                <a:solidFill>
                  <a:prstClr val="black"/>
                </a:solidFill>
                <a:latin typeface="Calibri" panose="020F0502020204030204" pitchFamily="34" charset="0"/>
                <a:ea typeface="Century Gothic" panose="020B0502020202020204" pitchFamily="34" charset="0"/>
                <a:cs typeface="Calibri" panose="020F0502020204030204" pitchFamily="34" charset="0"/>
              </a:rPr>
              <a:t>of the US Department of Health and Human Services. Updated July 2022.</a:t>
            </a:r>
            <a:endParaRPr lang="en-US" dirty="0">
              <a:solidFill>
                <a:sysClr val="windowText" lastClr="000000">
                  <a:hueOff val="0"/>
                  <a:satOff val="0"/>
                  <a:lumOff val="0"/>
                  <a:alphaOff val="0"/>
                </a:sysClr>
              </a:solidFill>
              <a:latin typeface="Calibri" panose="020F0502020204030204"/>
            </a:endParaRPr>
          </a:p>
          <a:p>
            <a:endParaRPr lang="en-US" dirty="0"/>
          </a:p>
        </p:txBody>
      </p:sp>
    </p:spTree>
    <p:extLst>
      <p:ext uri="{BB962C8B-B14F-4D97-AF65-F5344CB8AC3E}">
        <p14:creationId xmlns:p14="http://schemas.microsoft.com/office/powerpoint/2010/main" val="210008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2276537" y="2459400"/>
            <a:ext cx="7886700" cy="1325563"/>
          </a:xfrm>
        </p:spPr>
        <p:txBody>
          <a:bodyPr/>
          <a:lstStyle/>
          <a:p>
            <a:r>
              <a:rPr lang="en-US" dirty="0"/>
              <a:t>NNLM</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58341" y="3822834"/>
            <a:ext cx="3619552" cy="2413034"/>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65227" y="3323946"/>
            <a:ext cx="3126754" cy="2915161"/>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44"/>
          <a:stretch/>
        </p:blipFill>
        <p:spPr>
          <a:xfrm>
            <a:off x="1515605" y="0"/>
            <a:ext cx="3251204" cy="4410980"/>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5094" y="0"/>
            <a:ext cx="2496887" cy="3607224"/>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738639" y="-20082"/>
            <a:ext cx="3456455" cy="2205490"/>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500019" y="3607224"/>
            <a:ext cx="3358322" cy="2634942"/>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373151" y="1815812"/>
            <a:ext cx="7653285" cy="21149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0279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9027E-8098-BCDC-6475-AB0BFA6FD0F2}"/>
              </a:ext>
            </a:extLst>
          </p:cNvPr>
          <p:cNvSpPr>
            <a:spLocks noGrp="1"/>
          </p:cNvSpPr>
          <p:nvPr>
            <p:ph type="title"/>
          </p:nvPr>
        </p:nvSpPr>
        <p:spPr>
          <a:xfrm>
            <a:off x="2152649" y="-418103"/>
            <a:ext cx="7886700" cy="1325563"/>
          </a:xfrm>
        </p:spPr>
        <p:txBody>
          <a:bodyPr vert="horz" wrap="square" lIns="91440" tIns="45720" rIns="91440" bIns="45720" numCol="1" anchor="b" anchorCtr="0" compatLnSpc="1">
            <a:prstTxWarp prst="textNoShape">
              <a:avLst/>
            </a:prstTxWarp>
          </a:bodyPr>
          <a:lstStyle/>
          <a:p>
            <a:r>
              <a:rPr lang="en-US" dirty="0">
                <a:solidFill>
                  <a:schemeClr val="tx1"/>
                </a:solidFill>
              </a:rPr>
              <a:t>Hierarchy of NIH, NLM, and NNLM</a:t>
            </a:r>
          </a:p>
        </p:txBody>
      </p:sp>
      <p:graphicFrame>
        <p:nvGraphicFramePr>
          <p:cNvPr id="4" name="Content Placeholder 3" descr="NIH NLM NNLM breakdown">
            <a:extLst>
              <a:ext uri="{FF2B5EF4-FFF2-40B4-BE49-F238E27FC236}">
                <a16:creationId xmlns:a16="http://schemas.microsoft.com/office/drawing/2014/main" id="{A04AB903-A4F7-4975-B078-D025E9603A93}"/>
              </a:ext>
            </a:extLst>
          </p:cNvPr>
          <p:cNvGraphicFramePr>
            <a:graphicFrameLocks noGrp="1"/>
          </p:cNvGraphicFramePr>
          <p:nvPr>
            <p:ph idx="1"/>
            <p:extLst/>
          </p:nvPr>
        </p:nvGraphicFramePr>
        <p:xfrm>
          <a:off x="2352675" y="1275179"/>
          <a:ext cx="8163082" cy="3869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EC98765-4A5E-46C6-8E24-AFB567CD5CFC}"/>
              </a:ext>
            </a:extLst>
          </p:cNvPr>
          <p:cNvSpPr txBox="1"/>
          <p:nvPr/>
        </p:nvSpPr>
        <p:spPr>
          <a:xfrm>
            <a:off x="1741131" y="1118825"/>
            <a:ext cx="3585009" cy="1107996"/>
          </a:xfrm>
          <a:prstGeom prst="rect">
            <a:avLst/>
          </a:prstGeom>
          <a:noFill/>
        </p:spPr>
        <p:txBody>
          <a:bodyPr wrap="square" rtlCol="0">
            <a:spAutoFit/>
          </a:bodyPr>
          <a:lstStyle/>
          <a:p>
            <a:pPr algn="ctr" eaLnBrk="0" fontAlgn="base" hangingPunct="0">
              <a:spcBef>
                <a:spcPct val="0"/>
              </a:spcBef>
              <a:spcAft>
                <a:spcPct val="0"/>
              </a:spcAft>
            </a:pPr>
            <a:r>
              <a:rPr lang="en-US" sz="2200" b="1" dirty="0">
                <a:solidFill>
                  <a:prstClr val="black"/>
                </a:solidFill>
                <a:latin typeface="Calibri" panose="020F0502020204030204" pitchFamily="34" charset="0"/>
              </a:rPr>
              <a:t>National Institutes of Health</a:t>
            </a:r>
          </a:p>
          <a:p>
            <a:pPr algn="ctr" eaLnBrk="0" fontAlgn="base" hangingPunct="0">
              <a:spcBef>
                <a:spcPct val="0"/>
              </a:spcBef>
              <a:spcAft>
                <a:spcPct val="0"/>
              </a:spcAft>
            </a:pPr>
            <a:r>
              <a:rPr lang="en-US" sz="2200" dirty="0">
                <a:solidFill>
                  <a:prstClr val="black"/>
                </a:solidFill>
                <a:latin typeface="Calibri" panose="020F0502020204030204" pitchFamily="34" charset="0"/>
              </a:rPr>
              <a:t>Nation’s leading research agency</a:t>
            </a:r>
          </a:p>
        </p:txBody>
      </p:sp>
      <p:sp>
        <p:nvSpPr>
          <p:cNvPr id="6" name="TextBox 5">
            <a:extLst>
              <a:ext uri="{FF2B5EF4-FFF2-40B4-BE49-F238E27FC236}">
                <a16:creationId xmlns:a16="http://schemas.microsoft.com/office/drawing/2014/main" id="{156E199F-9EFD-4A86-83B6-A1931B2FAC8E}"/>
              </a:ext>
            </a:extLst>
          </p:cNvPr>
          <p:cNvSpPr txBox="1"/>
          <p:nvPr/>
        </p:nvSpPr>
        <p:spPr>
          <a:xfrm>
            <a:off x="6914835" y="2175174"/>
            <a:ext cx="3585008" cy="1107996"/>
          </a:xfrm>
          <a:prstGeom prst="rect">
            <a:avLst/>
          </a:prstGeom>
          <a:noFill/>
        </p:spPr>
        <p:txBody>
          <a:bodyPr wrap="square" rtlCol="0">
            <a:spAutoFit/>
          </a:bodyPr>
          <a:lstStyle/>
          <a:p>
            <a:pPr algn="ctr" eaLnBrk="0" fontAlgn="base" hangingPunct="0">
              <a:spcBef>
                <a:spcPct val="0"/>
              </a:spcBef>
              <a:spcAft>
                <a:spcPct val="0"/>
              </a:spcAft>
            </a:pPr>
            <a:r>
              <a:rPr lang="en-US" sz="2200" b="1" dirty="0">
                <a:solidFill>
                  <a:prstClr val="black"/>
                </a:solidFill>
                <a:latin typeface="Calibri" panose="020F0502020204030204" pitchFamily="34" charset="0"/>
              </a:rPr>
              <a:t>National Library of Medicine</a:t>
            </a:r>
          </a:p>
          <a:p>
            <a:pPr algn="ctr" eaLnBrk="0" fontAlgn="base" hangingPunct="0">
              <a:spcBef>
                <a:spcPct val="0"/>
              </a:spcBef>
              <a:spcAft>
                <a:spcPct val="0"/>
              </a:spcAft>
            </a:pPr>
            <a:r>
              <a:rPr lang="en-US" sz="2200" dirty="0">
                <a:solidFill>
                  <a:prstClr val="black"/>
                </a:solidFill>
                <a:latin typeface="Calibri" panose="020F0502020204030204" pitchFamily="34" charset="0"/>
              </a:rPr>
              <a:t>World’s largest biomedical library</a:t>
            </a:r>
          </a:p>
        </p:txBody>
      </p:sp>
      <p:sp>
        <p:nvSpPr>
          <p:cNvPr id="7" name="TextBox 6">
            <a:extLst>
              <a:ext uri="{FF2B5EF4-FFF2-40B4-BE49-F238E27FC236}">
                <a16:creationId xmlns:a16="http://schemas.microsoft.com/office/drawing/2014/main" id="{3DEAB46B-8672-46E6-A014-15DCEF8047BF}"/>
              </a:ext>
            </a:extLst>
          </p:cNvPr>
          <p:cNvSpPr txBox="1"/>
          <p:nvPr/>
        </p:nvSpPr>
        <p:spPr>
          <a:xfrm>
            <a:off x="1676244" y="2962256"/>
            <a:ext cx="3585007" cy="1446550"/>
          </a:xfrm>
          <a:prstGeom prst="rect">
            <a:avLst/>
          </a:prstGeom>
          <a:noFill/>
        </p:spPr>
        <p:txBody>
          <a:bodyPr wrap="square" rtlCol="0">
            <a:spAutoFit/>
          </a:bodyPr>
          <a:lstStyle/>
          <a:p>
            <a:pPr algn="ctr" eaLnBrk="0" fontAlgn="base" hangingPunct="0">
              <a:spcBef>
                <a:spcPct val="0"/>
              </a:spcBef>
              <a:spcAft>
                <a:spcPct val="0"/>
              </a:spcAft>
            </a:pPr>
            <a:r>
              <a:rPr lang="en-US" sz="2200" b="1" dirty="0">
                <a:solidFill>
                  <a:prstClr val="black"/>
                </a:solidFill>
                <a:latin typeface="Calibri" panose="020F0502020204030204" pitchFamily="34" charset="0"/>
              </a:rPr>
              <a:t>Network of the </a:t>
            </a:r>
          </a:p>
          <a:p>
            <a:pPr algn="ctr" eaLnBrk="0" fontAlgn="base" hangingPunct="0">
              <a:spcBef>
                <a:spcPct val="0"/>
              </a:spcBef>
              <a:spcAft>
                <a:spcPct val="0"/>
              </a:spcAft>
            </a:pPr>
            <a:r>
              <a:rPr lang="en-US" sz="2200" b="1" dirty="0">
                <a:solidFill>
                  <a:prstClr val="black"/>
                </a:solidFill>
                <a:latin typeface="Calibri" panose="020F0502020204030204" pitchFamily="34" charset="0"/>
              </a:rPr>
              <a:t>National Library of Medicine</a:t>
            </a:r>
          </a:p>
          <a:p>
            <a:pPr algn="ctr" eaLnBrk="0" fontAlgn="base" hangingPunct="0">
              <a:spcBef>
                <a:spcPct val="0"/>
              </a:spcBef>
              <a:spcAft>
                <a:spcPct val="0"/>
              </a:spcAft>
            </a:pPr>
            <a:r>
              <a:rPr lang="en-US" sz="2200" dirty="0">
                <a:solidFill>
                  <a:prstClr val="black"/>
                </a:solidFill>
                <a:latin typeface="Calibri" panose="020F0502020204030204" pitchFamily="34" charset="0"/>
              </a:rPr>
              <a:t>Outreach program of the NLM</a:t>
            </a:r>
          </a:p>
        </p:txBody>
      </p:sp>
      <p:sp>
        <p:nvSpPr>
          <p:cNvPr id="8" name="TextBox 7">
            <a:extLst>
              <a:ext uri="{FF2B5EF4-FFF2-40B4-BE49-F238E27FC236}">
                <a16:creationId xmlns:a16="http://schemas.microsoft.com/office/drawing/2014/main" id="{2758BEF2-2553-4244-A180-81067B7CB1B2}"/>
              </a:ext>
            </a:extLst>
          </p:cNvPr>
          <p:cNvSpPr txBox="1"/>
          <p:nvPr/>
        </p:nvSpPr>
        <p:spPr>
          <a:xfrm>
            <a:off x="6865862" y="3986934"/>
            <a:ext cx="3585009" cy="1446550"/>
          </a:xfrm>
          <a:prstGeom prst="rect">
            <a:avLst/>
          </a:prstGeom>
          <a:noFill/>
        </p:spPr>
        <p:txBody>
          <a:bodyPr wrap="square" rtlCol="0">
            <a:spAutoFit/>
          </a:bodyPr>
          <a:lstStyle/>
          <a:p>
            <a:pPr algn="ctr" eaLnBrk="0" fontAlgn="base" hangingPunct="0">
              <a:spcBef>
                <a:spcPct val="0"/>
              </a:spcBef>
              <a:spcAft>
                <a:spcPct val="0"/>
              </a:spcAft>
            </a:pPr>
            <a:r>
              <a:rPr lang="en-US" sz="2200" b="1" dirty="0">
                <a:solidFill>
                  <a:prstClr val="black"/>
                </a:solidFill>
                <a:latin typeface="Calibri" panose="020F0502020204030204" pitchFamily="34" charset="0"/>
              </a:rPr>
              <a:t>Regions, Offices, and Centers</a:t>
            </a:r>
          </a:p>
          <a:p>
            <a:pPr algn="ctr" eaLnBrk="0" fontAlgn="base" hangingPunct="0">
              <a:spcBef>
                <a:spcPct val="0"/>
              </a:spcBef>
              <a:spcAft>
                <a:spcPct val="0"/>
              </a:spcAft>
            </a:pPr>
            <a:r>
              <a:rPr lang="en-US" sz="2200" dirty="0">
                <a:solidFill>
                  <a:prstClr val="black"/>
                </a:solidFill>
                <a:latin typeface="Calibri" panose="020F0502020204030204" pitchFamily="34" charset="0"/>
              </a:rPr>
              <a:t>7 regional medical libraries </a:t>
            </a:r>
          </a:p>
          <a:p>
            <a:pPr algn="ctr" eaLnBrk="0" fontAlgn="base" hangingPunct="0">
              <a:spcBef>
                <a:spcPct val="0"/>
              </a:spcBef>
              <a:spcAft>
                <a:spcPct val="0"/>
              </a:spcAft>
            </a:pPr>
            <a:r>
              <a:rPr lang="en-US" sz="2200" dirty="0">
                <a:solidFill>
                  <a:prstClr val="black"/>
                </a:solidFill>
                <a:latin typeface="Calibri" panose="020F0502020204030204" pitchFamily="34" charset="0"/>
              </a:rPr>
              <a:t>3 national offices </a:t>
            </a:r>
          </a:p>
          <a:p>
            <a:pPr algn="ctr" eaLnBrk="0" fontAlgn="base" hangingPunct="0">
              <a:spcBef>
                <a:spcPct val="0"/>
              </a:spcBef>
              <a:spcAft>
                <a:spcPct val="0"/>
              </a:spcAft>
            </a:pPr>
            <a:r>
              <a:rPr lang="en-US" sz="2200" dirty="0">
                <a:solidFill>
                  <a:prstClr val="black"/>
                </a:solidFill>
                <a:latin typeface="Calibri" panose="020F0502020204030204" pitchFamily="34" charset="0"/>
              </a:rPr>
              <a:t>4 national centers</a:t>
            </a:r>
          </a:p>
        </p:txBody>
      </p:sp>
      <p:sp>
        <p:nvSpPr>
          <p:cNvPr id="10" name="TextBox 9">
            <a:extLst>
              <a:ext uri="{FF2B5EF4-FFF2-40B4-BE49-F238E27FC236}">
                <a16:creationId xmlns:a16="http://schemas.microsoft.com/office/drawing/2014/main" id="{ED80689B-1AB2-632C-9392-D11E4AA7E0C8}"/>
              </a:ext>
            </a:extLst>
          </p:cNvPr>
          <p:cNvSpPr txBox="1"/>
          <p:nvPr/>
        </p:nvSpPr>
        <p:spPr>
          <a:xfrm>
            <a:off x="4925786" y="6353205"/>
            <a:ext cx="2340429" cy="438582"/>
          </a:xfrm>
          <a:prstGeom prst="rect">
            <a:avLst/>
          </a:prstGeom>
          <a:noFill/>
        </p:spPr>
        <p:txBody>
          <a:bodyPr wrap="square">
            <a:spAutoFit/>
          </a:bodyPr>
          <a:lstStyle/>
          <a:p>
            <a:pPr eaLnBrk="0" fontAlgn="base" hangingPunct="0">
              <a:lnSpc>
                <a:spcPct val="107000"/>
              </a:lnSpc>
            </a:pPr>
            <a:r>
              <a:rPr lang="en-US" sz="2200" u="sng" dirty="0">
                <a:solidFill>
                  <a:prstClr val="black"/>
                </a:solidFill>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NNLM</a:t>
            </a:r>
            <a:r>
              <a:rPr lang="en-US" sz="2200" u="sng" dirty="0">
                <a:solidFill>
                  <a:prstClr val="black"/>
                </a:solidFill>
                <a:latin typeface="Calibri" panose="020F0502020204030204" pitchFamily="34" charset="0"/>
                <a:ea typeface="Calibri" panose="020F0502020204030204" pitchFamily="34" charset="0"/>
                <a:cs typeface="Calibri" panose="020F0502020204030204" pitchFamily="34" charset="0"/>
              </a:rPr>
              <a:t> Homepage</a:t>
            </a:r>
            <a:r>
              <a:rPr lang="en-US" sz="2200" dirty="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en-US" sz="2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5BA194C-E9CA-4885-9071-A424A910972F}"/>
              </a:ext>
            </a:extLst>
          </p:cNvPr>
          <p:cNvSpPr txBox="1"/>
          <p:nvPr/>
        </p:nvSpPr>
        <p:spPr>
          <a:xfrm>
            <a:off x="8540901" y="6353205"/>
            <a:ext cx="1343329" cy="446276"/>
          </a:xfrm>
          <a:prstGeom prst="rect">
            <a:avLst/>
          </a:prstGeom>
          <a:solidFill>
            <a:schemeClr val="bg1"/>
          </a:solidFill>
        </p:spPr>
        <p:txBody>
          <a:bodyPr wrap="square" rtlCol="0">
            <a:spAutoFit/>
          </a:bodyPr>
          <a:lstStyle/>
          <a:p>
            <a:pPr algn="ctr" eaLnBrk="0" fontAlgn="base" hangingPunct="0">
              <a:spcBef>
                <a:spcPct val="0"/>
              </a:spcBef>
              <a:spcAft>
                <a:spcPct val="0"/>
              </a:spcAft>
            </a:pPr>
            <a:r>
              <a:rPr lang="en-US" sz="2200" dirty="0">
                <a:solidFill>
                  <a:prstClr val="black"/>
                </a:solidFill>
                <a:latin typeface="Calibri" panose="020F0502020204030204" pitchFamily="34" charset="0"/>
              </a:rPr>
              <a:t>nnlm.gov</a:t>
            </a:r>
          </a:p>
        </p:txBody>
      </p:sp>
    </p:spTree>
    <p:extLst>
      <p:ext uri="{BB962C8B-B14F-4D97-AF65-F5344CB8AC3E}">
        <p14:creationId xmlns:p14="http://schemas.microsoft.com/office/powerpoint/2010/main" val="1799312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23B04-4EFF-463E-9EAA-63FB99763AA5}"/>
              </a:ext>
            </a:extLst>
          </p:cNvPr>
          <p:cNvSpPr>
            <a:spLocks noGrp="1"/>
          </p:cNvSpPr>
          <p:nvPr>
            <p:ph type="title"/>
          </p:nvPr>
        </p:nvSpPr>
        <p:spPr/>
        <p:txBody>
          <a:bodyPr/>
          <a:lstStyle/>
          <a:p>
            <a:r>
              <a:rPr lang="en-US" sz="3600" dirty="0">
                <a:solidFill>
                  <a:srgbClr val="000000"/>
                </a:solidFill>
                <a:latin typeface="Calibri" panose="020F0502020204030204" pitchFamily="34" charset="0"/>
                <a:ea typeface="Calibri" panose="020F0502020204030204" pitchFamily="34" charset="0"/>
              </a:rPr>
              <a:t>the NNLM Virtual Disaster Preparedness Forum sept 25</a:t>
            </a:r>
            <a:endParaRPr lang="en-US" dirty="0"/>
          </a:p>
        </p:txBody>
      </p:sp>
      <p:pic>
        <p:nvPicPr>
          <p:cNvPr id="3" name="Picture 2" descr="Image of emergency preparedness kit materials including first aid kit, flashlight, radio overlayed with a blue half oval that says NNLM Virtual Disaster Preparedness Forum September 18 and 25, 2024.">
            <a:extLst>
              <a:ext uri="{FF2B5EF4-FFF2-40B4-BE49-F238E27FC236}">
                <a16:creationId xmlns:a16="http://schemas.microsoft.com/office/drawing/2014/main" id="{1D04A293-A043-BC47-9E2C-828B2887A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603" y="215128"/>
            <a:ext cx="11290794" cy="5873615"/>
          </a:xfrm>
          <a:prstGeom prst="rect">
            <a:avLst/>
          </a:prstGeom>
        </p:spPr>
      </p:pic>
      <p:sp>
        <p:nvSpPr>
          <p:cNvPr id="4" name="Slide Number Placeholder 3">
            <a:extLst>
              <a:ext uri="{FF2B5EF4-FFF2-40B4-BE49-F238E27FC236}">
                <a16:creationId xmlns:a16="http://schemas.microsoft.com/office/drawing/2014/main" id="{5150E699-44E0-A440-27B8-FBC51ADEFC72}"/>
              </a:ext>
            </a:extLst>
          </p:cNvPr>
          <p:cNvSpPr>
            <a:spLocks noGrp="1"/>
          </p:cNvSpPr>
          <p:nvPr>
            <p:ph type="sldNum" sz="quarter" idx="10"/>
          </p:nvPr>
        </p:nvSpPr>
        <p:spPr/>
        <p:txBody>
          <a:bodyPr vert="horz" lIns="91440" tIns="45720" rIns="91440" bIns="45720" rtlCol="0" anchor="ctr">
            <a:normAutofit/>
          </a:bodyPr>
          <a:lstStyle/>
          <a:p>
            <a:pPr>
              <a:spcAft>
                <a:spcPts val="600"/>
              </a:spcAft>
              <a:defRPr/>
            </a:pPr>
            <a:fld id="{025F9F99-9BD9-4422-B838-F0A597D458BC}" type="slidenum">
              <a:rPr lang="en-US" kern="1200">
                <a:latin typeface="+mn-lt"/>
                <a:ea typeface="+mn-ea"/>
                <a:cs typeface="+mn-cs"/>
              </a:rPr>
              <a:pPr>
                <a:spcAft>
                  <a:spcPts val="600"/>
                </a:spcAft>
                <a:defRPr/>
              </a:pPr>
              <a:t>5</a:t>
            </a:fld>
            <a:endParaRPr lang="en-US" kern="1200">
              <a:latin typeface="+mn-lt"/>
              <a:ea typeface="+mn-ea"/>
              <a:cs typeface="+mn-cs"/>
            </a:endParaRPr>
          </a:p>
        </p:txBody>
      </p:sp>
      <p:sp>
        <p:nvSpPr>
          <p:cNvPr id="11" name="TextBox 10">
            <a:extLst>
              <a:ext uri="{FF2B5EF4-FFF2-40B4-BE49-F238E27FC236}">
                <a16:creationId xmlns:a16="http://schemas.microsoft.com/office/drawing/2014/main" id="{3B0053F2-971C-F08E-59BA-500A431171A0}"/>
              </a:ext>
            </a:extLst>
          </p:cNvPr>
          <p:cNvSpPr txBox="1"/>
          <p:nvPr/>
        </p:nvSpPr>
        <p:spPr>
          <a:xfrm>
            <a:off x="1323521" y="5442412"/>
            <a:ext cx="9477829" cy="646331"/>
          </a:xfrm>
          <a:prstGeom prst="rect">
            <a:avLst/>
          </a:prstGeom>
          <a:noFill/>
        </p:spPr>
        <p:txBody>
          <a:bodyPr wrap="square" rtlCol="0">
            <a:spAutoFit/>
          </a:bodyPr>
          <a:lstStyle/>
          <a:p>
            <a:pPr algn="ctr" defTabSz="914400"/>
            <a:r>
              <a:rPr lang="en-US" sz="3600" b="1" dirty="0">
                <a:solidFill>
                  <a:prstClr val="black"/>
                </a:solidFill>
                <a:latin typeface="Calibri" panose="020F0502020204030204"/>
              </a:rPr>
              <a:t>NNLM Training Calendar </a:t>
            </a:r>
            <a:r>
              <a:rPr lang="en-US" sz="3600" b="1" u="sng" dirty="0">
                <a:solidFill>
                  <a:srgbClr val="000000"/>
                </a:solidFill>
                <a:latin typeface="Calibri" panose="020F0502020204030204"/>
                <a:ea typeface="Calibri" panose="020F0502020204030204" pitchFamily="34" charset="0"/>
                <a:cs typeface="Calibri" panose="020F0502020204030204" pitchFamily="34" charset="0"/>
                <a:hlinkClick r:id="rId4"/>
              </a:rPr>
              <a:t>www.nnlm.gov/training</a:t>
            </a:r>
            <a:endParaRPr lang="en-US" sz="3600" b="1" u="sng" dirty="0">
              <a:solidFill>
                <a:srgbClr val="000000"/>
              </a:solidFill>
              <a:latin typeface="Calibri" panose="020F050202020403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2383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291985C-1F0C-1668-D65B-FF68211C98A7}"/>
              </a:ext>
            </a:extLst>
          </p:cNvPr>
          <p:cNvSpPr>
            <a:spLocks noGrp="1"/>
          </p:cNvSpPr>
          <p:nvPr>
            <p:ph type="title"/>
          </p:nvPr>
        </p:nvSpPr>
        <p:spPr>
          <a:xfrm>
            <a:off x="838200" y="365125"/>
            <a:ext cx="10515600" cy="1325563"/>
          </a:xfrm>
        </p:spPr>
        <p:txBody>
          <a:bodyPr/>
          <a:lstStyle/>
          <a:p>
            <a:r>
              <a:rPr lang="en-US" sz="4400" b="1" i="0" dirty="0">
                <a:solidFill>
                  <a:srgbClr val="616265"/>
                </a:solidFill>
                <a:effectLst/>
                <a:latin typeface="+mn-lt"/>
              </a:rPr>
              <a:t>Today’s Presenter:</a:t>
            </a:r>
            <a:endParaRPr lang="en-US" dirty="0"/>
          </a:p>
        </p:txBody>
      </p:sp>
      <p:pic>
        <p:nvPicPr>
          <p:cNvPr id="2" name="Picture 1" descr="Headshot: Alan Morgan a white man with short brown hair, brown eyes wearing a black button down shirt.">
            <a:extLst>
              <a:ext uri="{FF2B5EF4-FFF2-40B4-BE49-F238E27FC236}">
                <a16:creationId xmlns:a16="http://schemas.microsoft.com/office/drawing/2014/main" id="{F63FE2C1-BD1A-2FC6-6589-EB8219F67DBA}"/>
              </a:ext>
            </a:extLst>
          </p:cNvPr>
          <p:cNvPicPr>
            <a:picLocks noChangeAspect="1"/>
          </p:cNvPicPr>
          <p:nvPr/>
        </p:nvPicPr>
        <p:blipFill>
          <a:blip r:embed="rId3"/>
          <a:srcRect t="159" r="3" b="32661"/>
          <a:stretch/>
        </p:blipFill>
        <p:spPr>
          <a:xfrm>
            <a:off x="838200" y="1825625"/>
            <a:ext cx="5181600" cy="4351338"/>
          </a:xfrm>
          <a:prstGeom prst="rect">
            <a:avLst/>
          </a:prstGeom>
          <a:noFill/>
        </p:spPr>
      </p:pic>
      <p:sp>
        <p:nvSpPr>
          <p:cNvPr id="5" name="TextBox 4">
            <a:extLst>
              <a:ext uri="{FF2B5EF4-FFF2-40B4-BE49-F238E27FC236}">
                <a16:creationId xmlns:a16="http://schemas.microsoft.com/office/drawing/2014/main" id="{3FA50A20-1D15-EA35-4829-5BE9512C762D}"/>
              </a:ext>
            </a:extLst>
          </p:cNvPr>
          <p:cNvSpPr txBox="1"/>
          <p:nvPr/>
        </p:nvSpPr>
        <p:spPr bwMode="auto">
          <a:xfrm>
            <a:off x="6172200" y="1825625"/>
            <a:ext cx="5181600" cy="4351338"/>
          </a:xfrm>
          <a:prstGeom prst="rect">
            <a:avLst/>
          </a:prstGeom>
          <a:noFill/>
          <a:ln>
            <a:noFill/>
          </a:ln>
        </p:spPr>
        <p:txBody>
          <a:bodyPr vert="horz" wrap="square" lIns="91440" tIns="45720" rIns="91440" bIns="45720" numCol="1" anchor="ctr" anchorCtr="0" compatLnSpc="1">
            <a:prstTxWarp prst="textNoShape">
              <a:avLst/>
            </a:prstTxWarp>
            <a:normAutofit/>
          </a:bodyPr>
          <a:lstStyle/>
          <a:p>
            <a:pPr>
              <a:lnSpc>
                <a:spcPct val="90000"/>
              </a:lnSpc>
              <a:spcBef>
                <a:spcPts val="1000"/>
              </a:spcBef>
            </a:pPr>
            <a:r>
              <a:rPr lang="en-US" sz="2800" b="0" i="0" dirty="0">
                <a:solidFill>
                  <a:srgbClr val="616265"/>
                </a:solidFill>
                <a:effectLst/>
                <a:latin typeface="+mn-lt"/>
              </a:rPr>
              <a:t>Alan Morgan</a:t>
            </a:r>
            <a:r>
              <a:rPr lang="en-US" sz="2800" dirty="0">
                <a:solidFill>
                  <a:srgbClr val="616265"/>
                </a:solidFill>
                <a:latin typeface="+mn-lt"/>
              </a:rPr>
              <a:t>, </a:t>
            </a:r>
            <a:r>
              <a:rPr lang="en-US" sz="2800" b="0" i="0" dirty="0">
                <a:solidFill>
                  <a:srgbClr val="616265"/>
                </a:solidFill>
                <a:effectLst/>
                <a:latin typeface="+mn-lt"/>
              </a:rPr>
              <a:t>CEO</a:t>
            </a:r>
            <a:endParaRPr lang="en-US" sz="2800" dirty="0">
              <a:solidFill>
                <a:srgbClr val="616265"/>
              </a:solidFill>
              <a:latin typeface="+mn-lt"/>
            </a:endParaRPr>
          </a:p>
          <a:p>
            <a:pPr>
              <a:lnSpc>
                <a:spcPct val="90000"/>
              </a:lnSpc>
              <a:spcBef>
                <a:spcPts val="1000"/>
              </a:spcBef>
            </a:pPr>
            <a:r>
              <a:rPr lang="en-US" sz="2800" b="0" i="0" dirty="0">
                <a:solidFill>
                  <a:srgbClr val="616265"/>
                </a:solidFill>
                <a:effectLst/>
                <a:latin typeface="+mn-lt"/>
              </a:rPr>
              <a:t>National Rural Health Association</a:t>
            </a:r>
            <a:endParaRPr lang="en-US" sz="2800" dirty="0">
              <a:solidFill>
                <a:srgbClr val="616265"/>
              </a:solidFill>
              <a:latin typeface="+mn-lt"/>
            </a:endParaRPr>
          </a:p>
        </p:txBody>
      </p:sp>
      <p:sp>
        <p:nvSpPr>
          <p:cNvPr id="4" name="Slide Number Placeholder 3">
            <a:extLst>
              <a:ext uri="{FF2B5EF4-FFF2-40B4-BE49-F238E27FC236}">
                <a16:creationId xmlns:a16="http://schemas.microsoft.com/office/drawing/2014/main" id="{E71D9073-BA2D-43D4-A179-ECB6A5E1118B}"/>
              </a:ext>
            </a:extLst>
          </p:cNvPr>
          <p:cNvSpPr>
            <a:spLocks noGrp="1"/>
          </p:cNvSpPr>
          <p:nvPr>
            <p:ph type="sldNum" sz="quarter" idx="10"/>
          </p:nvPr>
        </p:nvSpPr>
        <p:spPr>
          <a:xfrm>
            <a:off x="10248900" y="6356350"/>
            <a:ext cx="1104900" cy="365125"/>
          </a:xfrm>
        </p:spPr>
        <p:txBody>
          <a:bodyPr vert="horz" lIns="91440" tIns="45720" rIns="91440" bIns="45720" rtlCol="0" anchor="ctr">
            <a:normAutofit lnSpcReduction="10000"/>
          </a:bodyPr>
          <a:lstStyle/>
          <a:p>
            <a:pPr>
              <a:spcAft>
                <a:spcPts val="600"/>
              </a:spcAft>
              <a:defRPr/>
            </a:pPr>
            <a:fld id="{025F9F99-9BD9-4422-B838-F0A597D458BC}" type="slidenum">
              <a:rPr lang="en-US" kern="1200">
                <a:latin typeface="+mn-lt"/>
                <a:ea typeface="+mn-ea"/>
                <a:cs typeface="+mn-cs"/>
              </a:rPr>
              <a:pPr>
                <a:spcAft>
                  <a:spcPts val="600"/>
                </a:spcAft>
                <a:defRPr/>
              </a:pPr>
              <a:t>6</a:t>
            </a:fld>
            <a:endParaRPr lang="en-US" kern="1200">
              <a:latin typeface="+mn-lt"/>
              <a:ea typeface="+mn-ea"/>
              <a:cs typeface="+mn-cs"/>
            </a:endParaRPr>
          </a:p>
        </p:txBody>
      </p:sp>
    </p:spTree>
    <p:extLst>
      <p:ext uri="{BB962C8B-B14F-4D97-AF65-F5344CB8AC3E}">
        <p14:creationId xmlns:p14="http://schemas.microsoft.com/office/powerpoint/2010/main" val="2494629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226D2-6CDD-4D67-BFA3-A7EC39807769}"/>
              </a:ext>
            </a:extLst>
          </p:cNvPr>
          <p:cNvSpPr>
            <a:spLocks noGrp="1"/>
          </p:cNvSpPr>
          <p:nvPr>
            <p:ph type="title"/>
          </p:nvPr>
        </p:nvSpPr>
        <p:spPr>
          <a:xfrm>
            <a:off x="838200" y="2107464"/>
            <a:ext cx="10515600" cy="3013075"/>
          </a:xfrm>
        </p:spPr>
        <p:txBody>
          <a:bodyPr anchor="b">
            <a:normAutofit fontScale="90000"/>
          </a:bodyPr>
          <a:lstStyle/>
          <a:p>
            <a:pPr marL="0" marR="0" algn="ctr">
              <a:lnSpc>
                <a:spcPct val="107000"/>
              </a:lnSpc>
              <a:spcBef>
                <a:spcPts val="0"/>
              </a:spcBef>
              <a:spcAft>
                <a:spcPts val="800"/>
              </a:spcAft>
            </a:pPr>
            <a:br>
              <a:rPr lang="en-US" b="1" dirty="0">
                <a:latin typeface="Cambria" panose="02040503050406030204" pitchFamily="18" charset="0"/>
                <a:ea typeface="Cambria" panose="02040503050406030204" pitchFamily="18" charset="0"/>
                <a:cs typeface="Browallia New" panose="020B0604020202020204" pitchFamily="34" charset="-34"/>
              </a:rPr>
            </a:br>
            <a:br>
              <a:rPr lang="en-US" b="1" dirty="0">
                <a:latin typeface="Cambria" panose="02040503050406030204" pitchFamily="18" charset="0"/>
                <a:ea typeface="Cambria" panose="02040503050406030204" pitchFamily="18" charset="0"/>
                <a:cs typeface="Browallia New" panose="020B0604020202020204" pitchFamily="34" charset="-34"/>
              </a:rPr>
            </a:br>
            <a:br>
              <a:rPr lang="en-US" b="1" dirty="0">
                <a:latin typeface="Cambria" panose="02040503050406030204" pitchFamily="18" charset="0"/>
                <a:ea typeface="Cambria" panose="02040503050406030204" pitchFamily="18" charset="0"/>
                <a:cs typeface="Browallia New" panose="020B0604020202020204" pitchFamily="34" charset="-34"/>
              </a:rPr>
            </a:br>
            <a:r>
              <a:rPr lang="en-US" b="1" dirty="0">
                <a:latin typeface="Cambria" panose="02040503050406030204" pitchFamily="18" charset="0"/>
                <a:ea typeface="Cambria" panose="02040503050406030204" pitchFamily="18" charset="0"/>
                <a:cs typeface="Browallia New" panose="020B0604020202020204" pitchFamily="34" charset="-34"/>
              </a:rPr>
              <a:t>Cybersecurity for Rural Healthcare</a:t>
            </a:r>
            <a:br>
              <a:rPr lang="en-US" b="1" dirty="0">
                <a:latin typeface="Cambria" panose="02040503050406030204" pitchFamily="18" charset="0"/>
                <a:ea typeface="Cambria" panose="02040503050406030204" pitchFamily="18" charset="0"/>
                <a:cs typeface="Browallia New" panose="020B0604020202020204" pitchFamily="34" charset="-34"/>
              </a:rPr>
            </a:br>
            <a:br>
              <a:rPr lang="en-US" sz="3100" dirty="0">
                <a:effectLst/>
                <a:latin typeface="Calibri" panose="020F0502020204030204" pitchFamily="34" charset="0"/>
                <a:ea typeface="Calibri" panose="020F0502020204030204" pitchFamily="34" charset="0"/>
                <a:cs typeface="Times New Roman" panose="02020603050405020304" pitchFamily="18" charset="0"/>
              </a:rPr>
            </a:br>
            <a:r>
              <a:rPr lang="en-US" sz="3100" b="1" dirty="0">
                <a:effectLst/>
                <a:latin typeface="Calibri" panose="020F0502020204030204" pitchFamily="34" charset="0"/>
                <a:ea typeface="Times New Roman" panose="02020603050405020304" pitchFamily="18" charset="0"/>
                <a:cs typeface="Times New Roman" panose="02020603050405020304" pitchFamily="18" charset="0"/>
              </a:rPr>
              <a:t>2024</a:t>
            </a:r>
            <a:endParaRPr lang="en-US" sz="4700" b="1" dirty="0">
              <a:latin typeface="Cambria" panose="02040503050406030204" pitchFamily="18" charset="0"/>
              <a:ea typeface="Cambria" panose="02040503050406030204" pitchFamily="18" charset="0"/>
              <a:cs typeface="Browallia New" panose="020B0604020202020204" pitchFamily="34" charset="-34"/>
            </a:endParaRPr>
          </a:p>
        </p:txBody>
      </p:sp>
      <p:sp>
        <p:nvSpPr>
          <p:cNvPr id="3" name="Subtitle 2">
            <a:extLst>
              <a:ext uri="{FF2B5EF4-FFF2-40B4-BE49-F238E27FC236}">
                <a16:creationId xmlns:a16="http://schemas.microsoft.com/office/drawing/2014/main" id="{21367A77-C2A0-475C-8001-05CF2ADFF5E6}"/>
              </a:ext>
            </a:extLst>
          </p:cNvPr>
          <p:cNvSpPr>
            <a:spLocks noGrp="1"/>
          </p:cNvSpPr>
          <p:nvPr>
            <p:ph type="body" idx="1"/>
          </p:nvPr>
        </p:nvSpPr>
        <p:spPr>
          <a:xfrm>
            <a:off x="831850" y="5330483"/>
            <a:ext cx="10515600" cy="1292567"/>
          </a:xfrm>
        </p:spPr>
        <p:txBody>
          <a:bodyPr>
            <a:normAutofit/>
          </a:bodyPr>
          <a:lstStyle/>
          <a:p>
            <a:pPr>
              <a:spcBef>
                <a:spcPts val="0"/>
              </a:spcBef>
            </a:pPr>
            <a:r>
              <a:rPr lang="en-US" dirty="0">
                <a:latin typeface="Cambria" panose="02040503050406030204" pitchFamily="18" charset="0"/>
                <a:ea typeface="Cambria" panose="02040503050406030204" pitchFamily="18" charset="0"/>
              </a:rPr>
              <a:t>Alan Morgan</a:t>
            </a:r>
          </a:p>
          <a:p>
            <a:pPr>
              <a:spcBef>
                <a:spcPts val="0"/>
              </a:spcBef>
            </a:pPr>
            <a:r>
              <a:rPr lang="en-US" dirty="0">
                <a:latin typeface="Cambria" panose="02040503050406030204" pitchFamily="18" charset="0"/>
                <a:ea typeface="Cambria" panose="02040503050406030204" pitchFamily="18" charset="0"/>
              </a:rPr>
              <a:t>CEO</a:t>
            </a:r>
          </a:p>
        </p:txBody>
      </p:sp>
    </p:spTree>
    <p:extLst>
      <p:ext uri="{BB962C8B-B14F-4D97-AF65-F5344CB8AC3E}">
        <p14:creationId xmlns:p14="http://schemas.microsoft.com/office/powerpoint/2010/main" val="1999554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49A55-8A08-4CA0-B911-48553984DFCC}"/>
              </a:ext>
            </a:extLst>
          </p:cNvPr>
          <p:cNvSpPr>
            <a:spLocks noGrp="1"/>
          </p:cNvSpPr>
          <p:nvPr>
            <p:ph type="title"/>
          </p:nvPr>
        </p:nvSpPr>
        <p:spPr/>
        <p:txBody>
          <a:bodyPr/>
          <a:lstStyle/>
          <a:p>
            <a:r>
              <a:rPr lang="en-US" dirty="0">
                <a:solidFill>
                  <a:schemeClr val="bg1"/>
                </a:solidFill>
              </a:rPr>
              <a:t>National Rural Health Association</a:t>
            </a:r>
          </a:p>
        </p:txBody>
      </p:sp>
      <p:sp>
        <p:nvSpPr>
          <p:cNvPr id="6" name="Content Placeholder 5"/>
          <p:cNvSpPr>
            <a:spLocks noGrp="1"/>
          </p:cNvSpPr>
          <p:nvPr>
            <p:ph idx="4294967295"/>
          </p:nvPr>
        </p:nvSpPr>
        <p:spPr>
          <a:xfrm>
            <a:off x="1714500" y="3024188"/>
            <a:ext cx="10477500" cy="3252787"/>
          </a:xfrm>
        </p:spPr>
        <p:txBody>
          <a:bodyPr anchor="ctr">
            <a:normAutofit/>
          </a:bodyPr>
          <a:lstStyle/>
          <a:p>
            <a:pPr marL="0" indent="0" algn="ctr">
              <a:spcBef>
                <a:spcPts val="0"/>
              </a:spcBef>
              <a:buNone/>
            </a:pPr>
            <a:endParaRPr lang="en-US" sz="4700" b="1"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buNone/>
            </a:pPr>
            <a:r>
              <a:rPr lang="en-US" sz="4700" b="1" dirty="0">
                <a:latin typeface="Open Sans" panose="020B0606030504020204" pitchFamily="34" charset="0"/>
                <a:ea typeface="Open Sans" panose="020B0606030504020204" pitchFamily="34" charset="0"/>
                <a:cs typeface="Open Sans" panose="020B0606030504020204" pitchFamily="34" charset="0"/>
              </a:rPr>
              <a:t>Our mission is to provide leadership on rural health issues.  </a:t>
            </a:r>
          </a:p>
        </p:txBody>
      </p:sp>
      <p:pic>
        <p:nvPicPr>
          <p:cNvPr id="5" name="Picture 4">
            <a:extLst>
              <a:ext uri="{FF2B5EF4-FFF2-40B4-BE49-F238E27FC236}">
                <a16:creationId xmlns:a16="http://schemas.microsoft.com/office/drawing/2014/main" id="{9DCAE989-9A7B-4EDB-A22C-65D88F89932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43162" y="666750"/>
            <a:ext cx="7305675" cy="2047875"/>
          </a:xfrm>
          <a:prstGeom prst="rect">
            <a:avLst/>
          </a:prstGeom>
        </p:spPr>
      </p:pic>
    </p:spTree>
    <p:extLst>
      <p:ext uri="{BB962C8B-B14F-4D97-AF65-F5344CB8AC3E}">
        <p14:creationId xmlns:p14="http://schemas.microsoft.com/office/powerpoint/2010/main" val="538450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B33B7-7A8E-40E2-88E4-E68B27B09562}"/>
              </a:ext>
            </a:extLst>
          </p:cNvPr>
          <p:cNvSpPr>
            <a:spLocks noGrp="1"/>
          </p:cNvSpPr>
          <p:nvPr>
            <p:ph type="title"/>
          </p:nvPr>
        </p:nvSpPr>
        <p:spPr/>
        <p:txBody>
          <a:bodyPr/>
          <a:lstStyle/>
          <a:p>
            <a:r>
              <a:rPr lang="en-US" dirty="0">
                <a:solidFill>
                  <a:schemeClr val="bg1"/>
                </a:solidFill>
              </a:rPr>
              <a:t>MRHA Membership Map</a:t>
            </a:r>
          </a:p>
        </p:txBody>
      </p:sp>
      <p:pic>
        <p:nvPicPr>
          <p:cNvPr id="14338" name="Picture 5" descr="National Rural Health Association Membership map of United States">
            <a:extLst>
              <a:ext uri="{FF2B5EF4-FFF2-40B4-BE49-F238E27FC236}">
                <a16:creationId xmlns:a16="http://schemas.microsoft.com/office/drawing/2014/main" id="{83F469C5-A392-42CE-8FDF-D39DFDE94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Slide Number Placeholder 1">
            <a:extLst>
              <a:ext uri="{FF2B5EF4-FFF2-40B4-BE49-F238E27FC236}">
                <a16:creationId xmlns:a16="http://schemas.microsoft.com/office/drawing/2014/main" id="{9D073C71-1020-4A41-A40E-143806C3B6F4}"/>
              </a:ext>
            </a:extLst>
          </p:cNvPr>
          <p:cNvSpPr>
            <a:spLocks noGrp="1" noChangeArrowheads="1"/>
          </p:cNvSpPr>
          <p:nvPr>
            <p:ph type="sldNum" sz="quarter" idx="12"/>
          </p:nvPr>
        </p:nvSpPr>
        <p:spPr bwMode="auto">
          <a:xfrm>
            <a:off x="94488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E7F3BA-A782-4804-8E22-D0F487F2F85D}" type="slidenum">
              <a:rPr lang="en-US" altLang="en-US" smtClean="0"/>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DEE866A0-EA94-4890-A3E3-3232E2F428D6}"/>
    </a:ext>
  </a:extLst>
</a:theme>
</file>

<file path=ppt/theme/theme10.xml><?xml version="1.0" encoding="utf-8"?>
<a:theme xmlns:a="http://schemas.openxmlformats.org/drawingml/2006/main" name="NTO White w gray text">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5B9BD5"/>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O Template (NEW LOGO 4-27-17).potx" id="{965E8775-A924-40C9-A62E-5CC32E51A14E}" vid="{3D409730-F812-4239-906C-280BA1B06B42}"/>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ACA037CE-2846-4975-8838-CBF248134366}"/>
    </a:ext>
  </a:extLst>
</a:theme>
</file>

<file path=ppt/theme/theme3.xml><?xml version="1.0" encoding="utf-8"?>
<a:theme xmlns:a="http://schemas.openxmlformats.org/drawingml/2006/main" name="2_Custom Design">
  <a:themeElements>
    <a:clrScheme name="NRHA">
      <a:dk1>
        <a:srgbClr val="3A4972"/>
      </a:dk1>
      <a:lt1>
        <a:sysClr val="window" lastClr="FFFFFF"/>
      </a:lt1>
      <a:dk2>
        <a:srgbClr val="006847"/>
      </a:dk2>
      <a:lt2>
        <a:srgbClr val="E7E6E6"/>
      </a:lt2>
      <a:accent1>
        <a:srgbClr val="C6930A"/>
      </a:accent1>
      <a:accent2>
        <a:srgbClr val="2986D6"/>
      </a:accent2>
      <a:accent3>
        <a:srgbClr val="A5A5A5"/>
      </a:accent3>
      <a:accent4>
        <a:srgbClr val="FFFFFF"/>
      </a:accent4>
      <a:accent5>
        <a:srgbClr val="FFFFFF"/>
      </a:accent5>
      <a:accent6>
        <a:srgbClr val="FFFFFF"/>
      </a:accent6>
      <a:hlink>
        <a:srgbClr val="2986D6"/>
      </a:hlink>
      <a:folHlink>
        <a:srgbClr val="298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B43E1F45-2A16-4C0F-A801-4EC4919D1060}"/>
    </a:ext>
  </a:extLst>
</a:theme>
</file>

<file path=ppt/theme/theme4.xml><?xml version="1.0" encoding="utf-8"?>
<a:theme xmlns:a="http://schemas.openxmlformats.org/drawingml/2006/main" name="3_Custom Design">
  <a:themeElements>
    <a:clrScheme name="NRHA">
      <a:dk1>
        <a:srgbClr val="3A4972"/>
      </a:dk1>
      <a:lt1>
        <a:sysClr val="window" lastClr="FFFFFF"/>
      </a:lt1>
      <a:dk2>
        <a:srgbClr val="006847"/>
      </a:dk2>
      <a:lt2>
        <a:srgbClr val="E7E6E6"/>
      </a:lt2>
      <a:accent1>
        <a:srgbClr val="C6930A"/>
      </a:accent1>
      <a:accent2>
        <a:srgbClr val="2986D6"/>
      </a:accent2>
      <a:accent3>
        <a:srgbClr val="A5A5A5"/>
      </a:accent3>
      <a:accent4>
        <a:srgbClr val="FFFFFF"/>
      </a:accent4>
      <a:accent5>
        <a:srgbClr val="FFFFFF"/>
      </a:accent5>
      <a:accent6>
        <a:srgbClr val="FFFFFF"/>
      </a:accent6>
      <a:hlink>
        <a:srgbClr val="2986D6"/>
      </a:hlink>
      <a:folHlink>
        <a:srgbClr val="2986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F4C00875-DB89-4859-B38B-710051561FDF}"/>
    </a:ext>
  </a:extLst>
</a:theme>
</file>

<file path=ppt/theme/theme5.xml><?xml version="1.0" encoding="utf-8"?>
<a:theme xmlns:a="http://schemas.openxmlformats.org/drawingml/2006/main" name="4_Custom Design">
  <a:themeElements>
    <a:clrScheme name="NRHA">
      <a:dk1>
        <a:srgbClr val="3A4972"/>
      </a:dk1>
      <a:lt1>
        <a:sysClr val="window" lastClr="FFFFFF"/>
      </a:lt1>
      <a:dk2>
        <a:srgbClr val="006847"/>
      </a:dk2>
      <a:lt2>
        <a:srgbClr val="E7E6E6"/>
      </a:lt2>
      <a:accent1>
        <a:srgbClr val="C6930A"/>
      </a:accent1>
      <a:accent2>
        <a:srgbClr val="2986D6"/>
      </a:accent2>
      <a:accent3>
        <a:srgbClr val="A5A5A5"/>
      </a:accent3>
      <a:accent4>
        <a:srgbClr val="FFFFFF"/>
      </a:accent4>
      <a:accent5>
        <a:srgbClr val="FFFFFF"/>
      </a:accent5>
      <a:accent6>
        <a:srgbClr val="FFFFFF"/>
      </a:accent6>
      <a:hlink>
        <a:srgbClr val="2986D6"/>
      </a:hlink>
      <a:folHlink>
        <a:srgbClr val="298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B10758C5-0A16-4E1E-88B2-DAF99915432B}"/>
    </a:ext>
  </a:extLst>
</a:theme>
</file>

<file path=ppt/theme/theme6.xml><?xml version="1.0" encoding="utf-8"?>
<a:theme xmlns:a="http://schemas.openxmlformats.org/drawingml/2006/main" name="5_Custom Design">
  <a:themeElements>
    <a:clrScheme name="NRHA">
      <a:dk1>
        <a:srgbClr val="3A4972"/>
      </a:dk1>
      <a:lt1>
        <a:sysClr val="window" lastClr="FFFFFF"/>
      </a:lt1>
      <a:dk2>
        <a:srgbClr val="006847"/>
      </a:dk2>
      <a:lt2>
        <a:srgbClr val="E7E6E6"/>
      </a:lt2>
      <a:accent1>
        <a:srgbClr val="C6930A"/>
      </a:accent1>
      <a:accent2>
        <a:srgbClr val="2986D6"/>
      </a:accent2>
      <a:accent3>
        <a:srgbClr val="A5A5A5"/>
      </a:accent3>
      <a:accent4>
        <a:srgbClr val="FFFFFF"/>
      </a:accent4>
      <a:accent5>
        <a:srgbClr val="FFFFFF"/>
      </a:accent5>
      <a:accent6>
        <a:srgbClr val="FFFFFF"/>
      </a:accent6>
      <a:hlink>
        <a:srgbClr val="2986D6"/>
      </a:hlink>
      <a:folHlink>
        <a:srgbClr val="298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F1F4A546-1B44-41F9-8E1F-88858386D8CC}"/>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13A93551-A227-4D53-A928-764D1EA92AD3}"/>
    </a:ext>
  </a:ext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3F63C0A9-4552-4BA0-8F1C-959E30F4CCF3}"/>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DF38D1AF-AC16-4E3B-B406-39BB8BFC96D2}"/>
    </a:ext>
  </a:extLst>
</a:theme>
</file>

<file path=docProps/app.xml><?xml version="1.0" encoding="utf-8"?>
<Properties xmlns="http://schemas.openxmlformats.org/officeDocument/2006/extended-properties" xmlns:vt="http://schemas.openxmlformats.org/officeDocument/2006/docPropsVTypes">
  <Template>NRHA Branded Templates 2021</Template>
  <TotalTime>0</TotalTime>
  <Words>3127</Words>
  <Application>Microsoft Office PowerPoint</Application>
  <PresentationFormat>Widescreen</PresentationFormat>
  <Paragraphs>261</Paragraphs>
  <Slides>28</Slides>
  <Notes>25</Notes>
  <HiddenSlides>0</HiddenSlides>
  <MMClips>0</MMClips>
  <ScaleCrop>false</ScaleCrop>
  <HeadingPairs>
    <vt:vector size="8" baseType="variant">
      <vt:variant>
        <vt:lpstr>Fonts Used</vt:lpstr>
      </vt:variant>
      <vt:variant>
        <vt:i4>23</vt:i4>
      </vt:variant>
      <vt:variant>
        <vt:lpstr>Theme</vt:lpstr>
      </vt:variant>
      <vt:variant>
        <vt:i4>10</vt:i4>
      </vt:variant>
      <vt:variant>
        <vt:lpstr>Embedded OLE Servers</vt:lpstr>
      </vt:variant>
      <vt:variant>
        <vt:i4>1</vt:i4>
      </vt:variant>
      <vt:variant>
        <vt:lpstr>Slide Titles</vt:lpstr>
      </vt:variant>
      <vt:variant>
        <vt:i4>28</vt:i4>
      </vt:variant>
    </vt:vector>
  </HeadingPairs>
  <TitlesOfParts>
    <vt:vector size="62" baseType="lpstr">
      <vt:lpstr>MS Gothic</vt:lpstr>
      <vt:lpstr>Aptos</vt:lpstr>
      <vt:lpstr>Aptos Display</vt:lpstr>
      <vt:lpstr>Arial</vt:lpstr>
      <vt:lpstr>Browallia New</vt:lpstr>
      <vt:lpstr>Calibri</vt:lpstr>
      <vt:lpstr>Calibri Light</vt:lpstr>
      <vt:lpstr>Cambria</vt:lpstr>
      <vt:lpstr>Century Gothic</vt:lpstr>
      <vt:lpstr>Courier New</vt:lpstr>
      <vt:lpstr>Georgia</vt:lpstr>
      <vt:lpstr>Google Sans Text</vt:lpstr>
      <vt:lpstr>Libre  Franklin</vt:lpstr>
      <vt:lpstr>Open Sans</vt:lpstr>
      <vt:lpstr>proxima-nova</vt:lpstr>
      <vt:lpstr>Segoe UI</vt:lpstr>
      <vt:lpstr>Source Sans Pro</vt:lpstr>
      <vt:lpstr>Source Sans Pro Web</vt:lpstr>
      <vt:lpstr>Symbol</vt:lpstr>
      <vt:lpstr>system-ui</vt:lpstr>
      <vt:lpstr>Times New Roman</vt:lpstr>
      <vt:lpstr>Verdana</vt:lpstr>
      <vt:lpstr>Wingdings</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NTO White w gray text</vt:lpstr>
      <vt:lpstr>think-cell Slide</vt:lpstr>
      <vt:lpstr>Cybersecurity in the Rural Health Landscape </vt:lpstr>
      <vt:lpstr>Today’s session</vt:lpstr>
      <vt:lpstr>NNLM</vt:lpstr>
      <vt:lpstr>Hierarchy of NIH, NLM, and NNLM</vt:lpstr>
      <vt:lpstr>the NNLM Virtual Disaster Preparedness Forum sept 25</vt:lpstr>
      <vt:lpstr>Today’s Presenter:</vt:lpstr>
      <vt:lpstr>   Cybersecurity for Rural Healthcare  2024</vt:lpstr>
      <vt:lpstr>National Rural Health Association</vt:lpstr>
      <vt:lpstr>MRHA Membership Map</vt:lpstr>
      <vt:lpstr>The State of Rural America</vt:lpstr>
      <vt:lpstr>Rural has an Older, Sicker and  Poorer Population</vt:lpstr>
      <vt:lpstr>Choosing Rural</vt:lpstr>
      <vt:lpstr>Rural Cybersecurity</vt:lpstr>
      <vt:lpstr>The Rural Provider Environment</vt:lpstr>
      <vt:lpstr>America’s Rural Hospital Crisis</vt:lpstr>
      <vt:lpstr>What happens to rural hospitals during a ransomware attack? </vt:lpstr>
      <vt:lpstr>NRHA Policy Paper:  Rural Cybersecurity Needs</vt:lpstr>
      <vt:lpstr>NRHA Areas of Focus</vt:lpstr>
      <vt:lpstr>Existing Fed Cybersecurity Resources </vt:lpstr>
      <vt:lpstr>Cybersecurity Program for Rural Hospitals Public-Private Partnership</vt:lpstr>
      <vt:lpstr>Microsoft Cybersecurity Program for Rural Hospitals</vt:lpstr>
      <vt:lpstr>Microsoft Cybersecurity Program for Rural Hospitals – Capacity and Innovation</vt:lpstr>
      <vt:lpstr>Microsoft Cybersecurity Program for Rural Hospitals - Eligibility</vt:lpstr>
      <vt:lpstr>Sign up for Microsoft Cybersecurity Program for Rural Hospitals</vt:lpstr>
      <vt:lpstr>Google Program </vt:lpstr>
      <vt:lpstr>Google Products  </vt:lpstr>
      <vt:lpstr>End Slide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NNLM Disaster Forum 2024: Cybersecurity in the Rural Health Landscape, September 18, 2024</dc:title>
  <dc:creator/>
  <cp:lastModifiedBy/>
  <cp:revision>1</cp:revision>
  <dcterms:created xsi:type="dcterms:W3CDTF">2024-09-09T14:14:27Z</dcterms:created>
  <dcterms:modified xsi:type="dcterms:W3CDTF">2024-09-17T13:15:39Z</dcterms:modified>
</cp:coreProperties>
</file>