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Merriweather"/>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Merriweather-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Merriweather-italic.fntdata"/><Relationship Id="rId21" Type="http://schemas.openxmlformats.org/officeDocument/2006/relationships/slide" Target="slides/slide16.xml"/><Relationship Id="rId43" Type="http://schemas.openxmlformats.org/officeDocument/2006/relationships/font" Target="fonts/Merriweather-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Merriweather-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signlab.wisc.edu/resources/design-tips-and-tricks/crap-principle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lor-blindness.com/coblis-color-blindness-simulator/"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awgraphs.io/" TargetMode="External"/><Relationship Id="rId3" Type="http://schemas.openxmlformats.org/officeDocument/2006/relationships/hyperlink" Target="https://datavizcatalogue.com/index.html"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blic.tableau.com/app/resources/sample-data"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nlm.gov/training"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dcap.nubic.northwestern.edu/redcap/surveys/?s=E83MFRPEKW&amp;ct=133&amp;dt=2023-02-13&amp;rmlo=3&amp;code=crdavz23&amp;aou=0" TargetMode="External"/><Relationship Id="rId3" Type="http://schemas.openxmlformats.org/officeDocument/2006/relationships/hyperlink" Target="https://www.nnlm.gov/dataviz"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jotform.com/blog/bad-data-visualizatio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Katie </a:t>
            </a:r>
            <a:endParaRPr/>
          </a:p>
          <a:p>
            <a:pPr indent="0" lvl="0" marL="0" rtl="0" algn="l">
              <a:lnSpc>
                <a:spcPct val="150000"/>
              </a:lnSpc>
              <a:spcBef>
                <a:spcPts val="800"/>
              </a:spcBef>
              <a:spcAft>
                <a:spcPts val="0"/>
              </a:spcAft>
              <a:buClr>
                <a:schemeClr val="dk1"/>
              </a:buClr>
              <a:buSzPts val="1100"/>
              <a:buFont typeface="Arial"/>
              <a:buNone/>
            </a:pPr>
            <a:r>
              <a:rPr lang="en" sz="1000">
                <a:solidFill>
                  <a:srgbClr val="0B5394"/>
                </a:solidFill>
                <a:highlight>
                  <a:srgbClr val="FFFFFF"/>
                </a:highlight>
              </a:rPr>
              <a:t>https://redcap.nubic.northwestern.edu/redcap/surveys/?s=E83MFRPEKW&amp;ct=133&amp;dt=2023-02-13&amp;rmlo=3&amp;code=crdavz23&amp;aou=0</a:t>
            </a:r>
            <a:endParaRPr sz="1000">
              <a:solidFill>
                <a:srgbClr val="0B5394"/>
              </a:solidFill>
              <a:highlight>
                <a:srgbClr val="FFFFFF"/>
              </a:highlight>
            </a:endParaRPr>
          </a:p>
          <a:p>
            <a:pPr indent="0" lvl="0" marL="0" rtl="0" algn="l">
              <a:lnSpc>
                <a:spcPct val="150000"/>
              </a:lnSpc>
              <a:spcBef>
                <a:spcPts val="800"/>
              </a:spcBef>
              <a:spcAft>
                <a:spcPts val="0"/>
              </a:spcAft>
              <a:buClr>
                <a:schemeClr val="dk1"/>
              </a:buClr>
              <a:buSzPts val="1100"/>
              <a:buFont typeface="Arial"/>
              <a:buNone/>
            </a:pPr>
            <a:r>
              <a:rPr lang="en" sz="1000">
                <a:solidFill>
                  <a:srgbClr val="FFFFFF"/>
                </a:solidFill>
                <a:highlight>
                  <a:srgbClr val="FFFFFF"/>
                </a:highlight>
              </a:rPr>
              <a:t>_</a:t>
            </a:r>
            <a:endParaRPr sz="1000">
              <a:solidFill>
                <a:srgbClr val="FFFFFF"/>
              </a:solidFill>
              <a:highlight>
                <a:srgbClr val="FFFFFF"/>
              </a:highlight>
            </a:endParaRPr>
          </a:p>
          <a:p>
            <a:pPr indent="0" lvl="0" marL="0" rtl="0" algn="l">
              <a:spcBef>
                <a:spcPts val="80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202265c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202265c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common design principle is CRAP. Easy to remember: Make your design look like CRAP which stands for contrast, </a:t>
            </a:r>
            <a:r>
              <a:rPr lang="en"/>
              <a:t>Repetition, Alignment, and Proximity.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Photo from: </a:t>
            </a:r>
            <a:r>
              <a:rPr lang="en" u="sng">
                <a:solidFill>
                  <a:schemeClr val="hlink"/>
                </a:solidFill>
                <a:hlinkClick r:id="rId2"/>
              </a:rPr>
              <a:t>https://designlab.wisc.edu/resources/design-tips-and-tricks/crap-principles/</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419e02f0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419e02f0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Contrast- this is mainly talking about color. You want high contrast colors. Black and white, red and blue. The closer the colors are on the color wheel, the lower the contrast. Contrast can also mean font and size. Pairing something larger with something smaller. Bold font next to something cursive.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Repetition- This means use the same colors, same fonts, same design choices throughout. This creates uniformity and lowers the cognitive load when we are looking at visualizations.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Alignment- Line the elements of your design up carefully. The piece that is out of alignment will draw the most attention. Alignment is how you apply Gestalt principles like Closure and Connection.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Proximity-  just like Gestalt - proximity indicates relevance. The closer two elements are, the more we automatically assume they are related.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08460331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08460331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878d00fda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878d00fda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Let’s have a look at 7 common types of charts to visualize your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878d00fda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878d00fda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first is simple text.  You use simple text when you have one or two numbers to share.  Simple text is good to use when you have simple, straight forward facts to share. Smaller numbers are better for this visualization </a:t>
            </a:r>
            <a:r>
              <a:rPr lang="en" sz="1200">
                <a:solidFill>
                  <a:schemeClr val="dk1"/>
                </a:solidFill>
                <a:latin typeface="Calibri"/>
                <a:ea typeface="Calibri"/>
                <a:cs typeface="Calibri"/>
                <a:sym typeface="Calibri"/>
              </a:rPr>
              <a:t>type. For example, </a:t>
            </a:r>
            <a:r>
              <a:rPr lang="en" sz="1200">
                <a:solidFill>
                  <a:schemeClr val="dk1"/>
                </a:solidFill>
                <a:latin typeface="Calibri"/>
                <a:ea typeface="Calibri"/>
                <a:cs typeface="Calibri"/>
                <a:sym typeface="Calibri"/>
              </a:rPr>
              <a:t> 4 out of 5 dentists recommend… that would be good as simple text.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878d00fda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878d00fda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second visual display is the scatterplot.  Scatterplots are used to show relationships between two numerical variables or things because they allow you to encode data on an independent horizontal x-axis and a dependent vertical y-axis to see whether and what relationships exist.  These are good for when you want to look at the </a:t>
            </a:r>
            <a:r>
              <a:rPr lang="en" sz="1200">
                <a:solidFill>
                  <a:schemeClr val="dk1"/>
                </a:solidFill>
                <a:latin typeface="Calibri"/>
                <a:ea typeface="Calibri"/>
                <a:cs typeface="Calibri"/>
                <a:sym typeface="Calibri"/>
              </a:rPr>
              <a:t>relationship</a:t>
            </a:r>
            <a:r>
              <a:rPr lang="en" sz="1200">
                <a:solidFill>
                  <a:schemeClr val="dk1"/>
                </a:solidFill>
                <a:latin typeface="Calibri"/>
                <a:ea typeface="Calibri"/>
                <a:cs typeface="Calibri"/>
                <a:sym typeface="Calibri"/>
              </a:rPr>
              <a:t> between 2 specific data points</a:t>
            </a:r>
            <a:r>
              <a:rPr lang="en" sz="1200">
                <a:solidFill>
                  <a:schemeClr val="dk1"/>
                </a:solidFill>
                <a:latin typeface="Calibri"/>
                <a:ea typeface="Calibri"/>
                <a:cs typeface="Calibri"/>
                <a:sym typeface="Calibri"/>
              </a:rPr>
              <a:t>. For example in this chart, we are comparing the number of reference transactions versus the gate count.  Scatterplots make it easy to see outliers like the two dots at the very edges, any groupings  like towards the bottom corner of the graph, or upward or downward trends in the data.</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878d00fdac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878d00fdac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third visual display is tables.  You use tables when you have individual lookups or comparisons; it is not recommended for use in live presentations.  The chart on the right is a table of the top 10 states with the most reference transactions for 2017 in the United States. You want to use tables when you need to know the individual, exact data points.  Keep in mind tables can quickly become </a:t>
            </a:r>
            <a:r>
              <a:rPr lang="en" sz="1200">
                <a:solidFill>
                  <a:schemeClr val="dk1"/>
                </a:solidFill>
                <a:latin typeface="Calibri"/>
                <a:ea typeface="Calibri"/>
                <a:cs typeface="Calibri"/>
                <a:sym typeface="Calibri"/>
              </a:rPr>
              <a:t>overwhelming</a:t>
            </a:r>
            <a:r>
              <a:rPr lang="en" sz="1200">
                <a:solidFill>
                  <a:schemeClr val="dk1"/>
                </a:solidFill>
                <a:latin typeface="Calibri"/>
                <a:ea typeface="Calibri"/>
                <a:cs typeface="Calibri"/>
                <a:sym typeface="Calibri"/>
              </a:rPr>
              <a:t> so this works better for smaller chunks of </a:t>
            </a:r>
            <a:r>
              <a:rPr lang="en" sz="1200">
                <a:solidFill>
                  <a:schemeClr val="dk1"/>
                </a:solidFill>
                <a:latin typeface="Calibri"/>
                <a:ea typeface="Calibri"/>
                <a:cs typeface="Calibri"/>
                <a:sym typeface="Calibri"/>
              </a:rPr>
              <a:t>information</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878d00fda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878d00fda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fourth visual display is a line chart.  You use a line chart to plot continuous data (i.e. data that is measurable and not categorical). The graph is from </a:t>
            </a:r>
            <a:r>
              <a:rPr lang="en">
                <a:solidFill>
                  <a:schemeClr val="dk1"/>
                </a:solidFill>
                <a:highlight>
                  <a:srgbClr val="FFFFFF"/>
                </a:highlight>
              </a:rPr>
              <a:t> the European Space Agency Climate Change Initiative. It tracks how the mass of Greenland Ice Sheet has been steadily declining over time. The graph title and </a:t>
            </a:r>
            <a:r>
              <a:rPr lang="en">
                <a:solidFill>
                  <a:schemeClr val="dk1"/>
                </a:solidFill>
                <a:highlight>
                  <a:srgbClr val="FFFFFF"/>
                </a:highlight>
              </a:rPr>
              <a:t>axis</a:t>
            </a:r>
            <a:r>
              <a:rPr lang="en">
                <a:solidFill>
                  <a:schemeClr val="dk1"/>
                </a:solidFill>
                <a:highlight>
                  <a:srgbClr val="FFFFFF"/>
                </a:highlight>
              </a:rPr>
              <a:t> are clearly labeled and it’s easy to see how the line trends downward. Line graphs are great for data that is looking at years, or decades of worth information. If we looked at just one or two years, we wouldn’t be able to see a trend, but spreading it out over 15 years, you can start to see the pattern.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https://www.nytimes.com/2019/02/28/learning/teach-about-climate-change-with-these-24-new-york-times-graphs.html</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878d00fda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878d00fdac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fifth visual display is a heatmap.  You use heatmaps when you need to visualize data in a  tabular format, where in place of numbers you have colored cell that communicate the relative magnitude of the numbers. “The darker the shade, the greater the quantity.” The table on the right is a heatmap of the top 10 reference transactions and their associated gate count numbers in 2017 for public libraries in the United States.  The darker brown indicates a higher interval of values while the lighter brown indicate a lower interval of values. A heatmap gives your data a boost by helping the viewer’s eye go right to the largest numbers, and using color gradation to show step downs in transactions.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878d00fda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878d00fda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sixth is the vertical bar chart, and one you are likely very familiar with. This visualization has a labeled xy axis, where the bottom or x axis shows the category, and the side or y axis shows the numerical value associated with each category. In this example, th</a:t>
            </a:r>
            <a:r>
              <a:rPr lang="en" sz="1200">
                <a:solidFill>
                  <a:schemeClr val="dk1"/>
                </a:solidFill>
                <a:latin typeface="Calibri"/>
                <a:ea typeface="Calibri"/>
                <a:cs typeface="Calibri"/>
                <a:sym typeface="Calibri"/>
              </a:rPr>
              <a:t>e x axis displays regions in the united state</a:t>
            </a:r>
            <a:r>
              <a:rPr lang="en" sz="1200">
                <a:solidFill>
                  <a:schemeClr val="dk1"/>
                </a:solidFill>
                <a:latin typeface="Calibri"/>
                <a:ea typeface="Calibri"/>
                <a:cs typeface="Calibri"/>
                <a:sym typeface="Calibri"/>
              </a:rPr>
              <a:t> and the Y axis is number of reference transactions.  Vertical bar graphs are simple to interpret because you are comparing the end points of bars so it is easy to see quickly which category is the biggest and smallest.  The viewer of this sample graph quickly infers that states in the South have the most reference transactions. This is also re-emphasized in the title “Southern states have the most reference transactions.” Which is a best practice for a title. Also note is that all the bars are the same color. This keeps the visual simple and clear. If you gave each of the bars a different color, it would just add clutter and confusion in this instance. The label at the bottom of each bar is sufficient.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ce7cbfce1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ce7cbfce1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Katie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878d00fda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878d00fda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horizontal bar graph is similar to the vertical bar graph, it just uses a different access.  The chart here is a horizontal bar graph of the top 10 states with the most reference transactions in the United States for Public Libraries in 2017. The Y axis shows the state names, and the X axis shows reference transactions. The creator of this chart helps the viewer by displaying the bars in order from most transactions to least transactions. The use of color with the orange column isn’t adding much to the visual, and isn’t really necessary, unless your </a:t>
            </a:r>
            <a:r>
              <a:rPr lang="en" sz="1200">
                <a:solidFill>
                  <a:schemeClr val="dk1"/>
                </a:solidFill>
                <a:latin typeface="Calibri"/>
                <a:ea typeface="Calibri"/>
                <a:cs typeface="Calibri"/>
                <a:sym typeface="Calibri"/>
              </a:rPr>
              <a:t>intention was to talk about NY specifically  and it just happened to be on the top</a:t>
            </a:r>
            <a:r>
              <a:rPr lang="en" sz="1200">
                <a:solidFill>
                  <a:schemeClr val="dk1"/>
                </a:solidFill>
                <a:latin typeface="Calibri"/>
                <a:ea typeface="Calibri"/>
                <a:cs typeface="Calibri"/>
                <a:sym typeface="Calibri"/>
              </a:rPr>
              <a:t>. We already infer  it’s the most transactions, </a:t>
            </a:r>
            <a:r>
              <a:rPr lang="en" sz="1200">
                <a:solidFill>
                  <a:schemeClr val="dk1"/>
                </a:solidFill>
                <a:latin typeface="Calibri"/>
                <a:ea typeface="Calibri"/>
                <a:cs typeface="Calibri"/>
                <a:sym typeface="Calibri"/>
              </a:rPr>
              <a:t>because</a:t>
            </a:r>
            <a:r>
              <a:rPr lang="en" sz="1200">
                <a:solidFill>
                  <a:schemeClr val="dk1"/>
                </a:solidFill>
                <a:latin typeface="Calibri"/>
                <a:ea typeface="Calibri"/>
                <a:cs typeface="Calibri"/>
                <a:sym typeface="Calibri"/>
              </a:rPr>
              <a:t> the bar is the longest. This is another example of a great title because it clearly states what the data shows.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878d00fda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878d00fda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Our final visual is a stacked horizontal bar graph. A stacked bar graph is used when you want to show </a:t>
            </a:r>
            <a:r>
              <a:rPr lang="en" sz="1200">
                <a:solidFill>
                  <a:srgbClr val="373737"/>
                </a:solidFill>
                <a:highlight>
                  <a:srgbClr val="FFFFFF"/>
                </a:highlight>
                <a:latin typeface="Calibri"/>
                <a:ea typeface="Calibri"/>
                <a:cs typeface="Calibri"/>
                <a:sym typeface="Calibri"/>
              </a:rPr>
              <a:t>the </a:t>
            </a:r>
            <a:r>
              <a:rPr lang="en" sz="1200">
                <a:solidFill>
                  <a:srgbClr val="373737"/>
                </a:solidFill>
                <a:latin typeface="Calibri"/>
                <a:ea typeface="Calibri"/>
                <a:cs typeface="Calibri"/>
                <a:sym typeface="Calibri"/>
              </a:rPr>
              <a:t>proportional</a:t>
            </a:r>
            <a:r>
              <a:rPr lang="en" sz="1200">
                <a:solidFill>
                  <a:srgbClr val="373737"/>
                </a:solidFill>
                <a:highlight>
                  <a:srgbClr val="FFFFFF"/>
                </a:highlight>
                <a:latin typeface="Calibri"/>
                <a:ea typeface="Calibri"/>
                <a:cs typeface="Calibri"/>
                <a:sym typeface="Calibri"/>
              </a:rPr>
              <a:t> contribution of individual data points in comparison to a total. </a:t>
            </a:r>
            <a:r>
              <a:rPr lang="en" sz="1200">
                <a:solidFill>
                  <a:schemeClr val="dk1"/>
                </a:solidFill>
                <a:latin typeface="Calibri"/>
                <a:ea typeface="Calibri"/>
                <a:cs typeface="Calibri"/>
                <a:sym typeface="Calibri"/>
              </a:rPr>
              <a:t>Stacked bar graphs require the use of colors because you need to differentiate between 2 or more variables. This visualization shows the proportion of students in each NNLM class who live in the Region 3 states. So the yellow here adds to the visual because you want to concentrate more on the students in Region 3.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fe2b55787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fe2b55787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878d00fda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878d00fda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this is an example taken from Cole Nussbaumer Knaflic’s book “Storytelling with Data…”  What’s wrong with this data visualization?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bottom number on the vertical y-axis is NOT zero, but rather 34%</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In fact, the way this is graphed, the visual increase is exaggerated 4X.</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What happens when we graph the bars with a zero baseline so that the heights are accurately represented …GO TO NEXT SLIDE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878d00fda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878d00fda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when the visualization is corrected to start at 0%, this is what it looks like.  What looked like a huge increase on the left is now reduced when plotted appropriately.  THis graph isn’t as worrisome, or at least not as much compared to how it was  originally depicted. It’s important to have the context of the entire bar there in order to make an accurate comparison.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878d00fda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878d00fda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this is another example from Cole Nussbaumer Knaflic’s book “Storytelling with Data…”  It looks at pre and post test survey data from a summer science class.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What is problematic about this data visualization?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I’m not a huge fan of pie charts. It takes work to  decipher the difference in sizes and angles.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different categories are color coded which is meant to help, but just makes the visualization </a:t>
            </a:r>
            <a:r>
              <a:rPr lang="en" sz="1200">
                <a:solidFill>
                  <a:schemeClr val="dk1"/>
                </a:solidFill>
                <a:latin typeface="Calibri"/>
                <a:ea typeface="Calibri"/>
                <a:cs typeface="Calibri"/>
                <a:sym typeface="Calibri"/>
              </a:rPr>
              <a:t>busy</a:t>
            </a:r>
            <a:r>
              <a:rPr lang="en" sz="1200">
                <a:solidFill>
                  <a:schemeClr val="dk1"/>
                </a:solidFill>
                <a:latin typeface="Calibri"/>
                <a:ea typeface="Calibri"/>
                <a:cs typeface="Calibri"/>
                <a:sym typeface="Calibri"/>
              </a:rPr>
              <a:t> and hard to read.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High Cognitive load to decipher meaning.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Also having two pie charts is even more confusing and exhausting to have to compare and de-code.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Lastly, the use of red-green is not color blind friendly as well.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What could we do to improve this visualization?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878d00fdac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878d00fdac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can fix the ugly data visualization by transforming the ugly pie charts into a grouped vertical bar chart.  The grouped/two-series vertical bar chart allows for side-by-side comparisons of the before the program to the after the program results.  The length of the bars allows for easier comparison between categories than to wedge areas and angles like in the pie chart.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Category labels are nice and big and easy to read; the number of colors used is limited and the use of hue intensity to highlight important figures is helpful and creates a visual hierarchy of information.  The color-coded annotations reinforce highlighting the important stuff and active titling makes an active statement of the importance of the chart that the “pilot program was a success” vs. just “survey results”.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fe2b55787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fe2b55787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e3648f31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e3648f31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fe2b55787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fe2b55787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free tool that identifies colors that will go well together in a visual. You can choose sequential, diverging, or qualitative. Sequential colors would be on a gradient, such as in the heat map. The tool will tell you the exact color names (listed as HEX codes) that you can then drop into your </a:t>
            </a:r>
            <a:r>
              <a:rPr lang="en"/>
              <a:t>visualizing</a:t>
            </a:r>
            <a:r>
              <a:rPr lang="en"/>
              <a:t> software. Hex codes are unique, universal names for colors that are written with a hashtag followed by a unique set of number and letters. There are tools online to convert HEX codes to RGB.</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ce79a03b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ce79a03b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Katie </a:t>
            </a:r>
            <a:endParaRPr sz="12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I briefly I wanted to introduce the network of the National Library of Medicine, also known as NLM. As the name suggests, the NLM is part of the National Library of Medicine, which is within the National Institutes of Health. We are the education and outreach arm of the National Library of Medicine, we work regionally, getting to know communities on the ground and helping those communities best serve the people they know best. We aim to advance the health and well being of everyone through access and understanding of how to use health information. This includes worth working with organizations like libraries of all types, schools, health care, and all sorts of community based organizations. We do this primarily through three different methods, funding </a:t>
            </a:r>
            <a:r>
              <a:rPr lang="en" sz="1200">
                <a:solidFill>
                  <a:schemeClr val="dk1"/>
                </a:solidFill>
                <a:latin typeface="Calibri"/>
                <a:ea typeface="Calibri"/>
                <a:cs typeface="Calibri"/>
                <a:sym typeface="Calibri"/>
              </a:rPr>
              <a:t>opportunities, outreach, and education. Li</a:t>
            </a:r>
            <a:r>
              <a:rPr lang="en" sz="1200">
                <a:solidFill>
                  <a:schemeClr val="dk1"/>
                </a:solidFill>
                <a:latin typeface="Calibri"/>
                <a:ea typeface="Calibri"/>
                <a:cs typeface="Calibri"/>
                <a:sym typeface="Calibri"/>
              </a:rPr>
              <a:t>ke today, we offer a wide range of training and education opportunities. I encourage you all to visit nnlm.gov to learn more.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fe2b557878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fe2b55787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a:t>
            </a:r>
            <a:r>
              <a:rPr lang="en"/>
              <a:t>upload</a:t>
            </a:r>
            <a:r>
              <a:rPr lang="en"/>
              <a:t> an image of your visualization and simulate different types of colorblindness to see if there is enough color  contrast.</a:t>
            </a:r>
            <a:endParaRPr/>
          </a:p>
          <a:p>
            <a:pPr indent="0" lvl="0" marL="0" rtl="0" algn="l">
              <a:spcBef>
                <a:spcPts val="0"/>
              </a:spcBef>
              <a:spcAft>
                <a:spcPts val="0"/>
              </a:spcAft>
              <a:buNone/>
            </a:pPr>
            <a:r>
              <a:rPr lang="en" u="sng">
                <a:solidFill>
                  <a:schemeClr val="hlink"/>
                </a:solidFill>
                <a:hlinkClick r:id="rId2"/>
              </a:rPr>
              <a:t>https://www.color-blindness.com/coblis-color-blindness-simulator/</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878d00fda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878d00fdac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Katie</a:t>
            </a:r>
            <a:endParaRPr/>
          </a:p>
          <a:p>
            <a:pPr indent="0" lvl="0" marL="0" rtl="0" algn="l">
              <a:lnSpc>
                <a:spcPct val="115000"/>
              </a:lnSpc>
              <a:spcBef>
                <a:spcPts val="1200"/>
              </a:spcBef>
              <a:spcAft>
                <a:spcPts val="0"/>
              </a:spcAft>
              <a:buClr>
                <a:schemeClr val="dk1"/>
              </a:buClr>
              <a:buSzPts val="1100"/>
              <a:buFont typeface="Arial"/>
              <a:buNone/>
            </a:pPr>
            <a:r>
              <a:rPr lang="en"/>
              <a:t>I wanted to point out two resources that I like to use when deciding what kind of visual to make. Data </a:t>
            </a:r>
            <a:r>
              <a:rPr lang="en"/>
              <a:t>Visualization</a:t>
            </a:r>
            <a:r>
              <a:rPr lang="en"/>
              <a:t> </a:t>
            </a:r>
            <a:r>
              <a:rPr lang="en"/>
              <a:t>Catalogue provides information about different graphs and what kind of data to use for each of them. Rawgraphs is a great brainstorming tool. If you’re not sure what to use, or what your data may look like. You can copy/paste a sample of your data into rawgraphs </a:t>
            </a:r>
            <a:r>
              <a:rPr lang="en"/>
              <a:t> and then see it in multiple kinds a of visuals very quickly. </a:t>
            </a:r>
            <a:endParaRPr/>
          </a:p>
          <a:p>
            <a:pPr indent="0" lvl="0" marL="0" rtl="0" algn="l">
              <a:lnSpc>
                <a:spcPct val="115000"/>
              </a:lnSpc>
              <a:spcBef>
                <a:spcPts val="1200"/>
              </a:spcBef>
              <a:spcAft>
                <a:spcPts val="0"/>
              </a:spcAft>
              <a:buClr>
                <a:schemeClr val="dk1"/>
              </a:buClr>
              <a:buSzPts val="1100"/>
              <a:buFont typeface="Arial"/>
              <a:buNone/>
            </a:pPr>
            <a:r>
              <a:rPr lang="en" sz="1800" u="sng">
                <a:solidFill>
                  <a:srgbClr val="0097A7"/>
                </a:solidFill>
                <a:hlinkClick r:id="rId2">
                  <a:extLst>
                    <a:ext uri="{A12FA001-AC4F-418D-AE19-62706E023703}">
                      <ahyp:hlinkClr val="tx"/>
                    </a:ext>
                  </a:extLst>
                </a:hlinkClick>
              </a:rPr>
              <a:t>https://www.rawgraphs.io/</a:t>
            </a:r>
            <a:endParaRPr/>
          </a:p>
          <a:p>
            <a:pPr indent="0" lvl="0" marL="0" rtl="0" algn="l">
              <a:lnSpc>
                <a:spcPct val="115000"/>
              </a:lnSpc>
              <a:spcBef>
                <a:spcPts val="1200"/>
              </a:spcBef>
              <a:spcAft>
                <a:spcPts val="1200"/>
              </a:spcAft>
              <a:buClr>
                <a:schemeClr val="dk1"/>
              </a:buClr>
              <a:buSzPts val="1100"/>
              <a:buFont typeface="Arial"/>
              <a:buNone/>
            </a:pPr>
            <a:r>
              <a:rPr lang="en" sz="1800" u="sng">
                <a:solidFill>
                  <a:srgbClr val="0097A7"/>
                </a:solidFill>
                <a:hlinkClick r:id="rId3">
                  <a:extLst>
                    <a:ext uri="{A12FA001-AC4F-418D-AE19-62706E023703}">
                      <ahyp:hlinkClr val="tx"/>
                    </a:ext>
                  </a:extLst>
                </a:hlinkClick>
              </a:rPr>
              <a:t>https://datavizcatalogue.com/index.htm</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878d00fdac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878d00fdac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going to move into the demo for Tableau. We are using a sample dataset from Tableau. You have the option of following along. It can take some time to upload a data set into Tableau. Hopefully you were able to before class, but you can always watch the recording and start/ stop as needed</a:t>
            </a:r>
            <a:endParaRPr/>
          </a:p>
          <a:p>
            <a:pPr indent="0" lvl="0" marL="0" rtl="0" algn="l">
              <a:spcBef>
                <a:spcPts val="0"/>
              </a:spcBef>
              <a:spcAft>
                <a:spcPts val="0"/>
              </a:spcAft>
              <a:buNone/>
            </a:pPr>
            <a:r>
              <a:rPr lang="en"/>
              <a:t>We will build a couple charts in Tableau  and walkthrough some of the design choices. </a:t>
            </a:r>
            <a:r>
              <a:rPr lang="en"/>
              <a:t>The free version of Tableau is entirely public facing. Any visualizations you create will be </a:t>
            </a:r>
            <a:r>
              <a:rPr lang="en"/>
              <a:t>publicly</a:t>
            </a:r>
            <a:r>
              <a:rPr lang="en"/>
              <a:t> shareable- Just as a </a:t>
            </a:r>
            <a:r>
              <a:rPr lang="en"/>
              <a:t>forewarning</a:t>
            </a:r>
            <a:r>
              <a:rPr lang="en"/>
              <a:t> before we get started. I’ll share the link to the created dashboard at the end so you have it as a reference.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https://public.tableau.com/app/resources/sample-data</a:t>
            </a: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fe2b55787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fe2b55787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d97008e3e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d97008e3e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eeca7492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eeca7492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https://www.nnlm.gov/training</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d97008e3e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d97008e3e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ighlight>
                  <a:srgbClr val="FFFFFF"/>
                </a:highlight>
                <a:hlinkClick r:id="rId2"/>
              </a:rPr>
              <a:t>https://redcap.nubic.northwestern.edu/redcap/surveys/?s=E83MFRPEKW&amp;ct=133&amp;dt=2023-02-13&amp;rmlo=3&amp;code=crdavz23&amp;aou=0</a:t>
            </a:r>
            <a:endParaRPr sz="1000">
              <a:solidFill>
                <a:srgbClr val="0B5394"/>
              </a:solidFill>
              <a:highlight>
                <a:srgbClr val="FFFFFF"/>
              </a:highlight>
            </a:endParaRPr>
          </a:p>
          <a:p>
            <a:pPr indent="0" lvl="0" marL="0" rtl="0" algn="l">
              <a:spcBef>
                <a:spcPts val="0"/>
              </a:spcBef>
              <a:spcAft>
                <a:spcPts val="0"/>
              </a:spcAft>
              <a:buNone/>
            </a:pPr>
            <a:r>
              <a:t/>
            </a:r>
            <a:endParaRPr sz="1000">
              <a:solidFill>
                <a:srgbClr val="0B5394"/>
              </a:solidFill>
              <a:highlight>
                <a:srgbClr val="FFFFFF"/>
              </a:highlight>
            </a:endParaRPr>
          </a:p>
          <a:p>
            <a:pPr indent="0" lvl="0" marL="0" rtl="0" algn="l">
              <a:spcBef>
                <a:spcPts val="0"/>
              </a:spcBef>
              <a:spcAft>
                <a:spcPts val="0"/>
              </a:spcAft>
              <a:buNone/>
            </a:pPr>
            <a:r>
              <a:rPr lang="en" sz="1000" u="sng">
                <a:solidFill>
                  <a:schemeClr val="hlink"/>
                </a:solidFill>
                <a:highlight>
                  <a:srgbClr val="FFFFFF"/>
                </a:highlight>
                <a:hlinkClick r:id="rId3"/>
              </a:rPr>
              <a:t>https://www.nnlm.gov/dataviz</a:t>
            </a:r>
            <a:r>
              <a:rPr lang="en" sz="1000">
                <a:solidFill>
                  <a:srgbClr val="0B5394"/>
                </a:solidFill>
                <a:highlight>
                  <a:srgbClr val="FFFFFF"/>
                </a:highlight>
              </a:rPr>
              <a:t> </a:t>
            </a:r>
            <a:endParaRPr sz="1000">
              <a:solidFill>
                <a:srgbClr val="0B5394"/>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878d00fda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878d00fda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Katie </a:t>
            </a:r>
            <a:endParaRPr/>
          </a:p>
          <a:p>
            <a:pPr indent="0" lvl="0" marL="0" rtl="0" algn="l">
              <a:spcBef>
                <a:spcPts val="0"/>
              </a:spcBef>
              <a:spcAft>
                <a:spcPts val="0"/>
              </a:spcAft>
              <a:buNone/>
            </a:pPr>
            <a:r>
              <a:rPr lang="en"/>
              <a:t>This a brief look at our agenda. </a:t>
            </a:r>
            <a:r>
              <a:rPr lang="en"/>
              <a:t>Elizabeth</a:t>
            </a:r>
            <a:r>
              <a:rPr lang="en"/>
              <a:t> will go over what a data visualization is, </a:t>
            </a:r>
            <a:r>
              <a:rPr lang="en"/>
              <a:t>design</a:t>
            </a:r>
            <a:r>
              <a:rPr lang="en"/>
              <a:t> principles, some common chart </a:t>
            </a:r>
            <a:r>
              <a:rPr lang="en"/>
              <a:t>types, and then I will demo creating some of those chart types in Tableau Public.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we go along if you have any questions, please drop them in the chat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I will now hand it over to Elizabeth to get started.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986c62c08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986c62c08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Let’s begin with a definition – what is data visualization? A simple definition graphical representation of information and data. It is taking raw data and numbers and displaying them in a visual way that exposes trends and relationships. Data visualizations help with both analysis and storytelling.</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As we will explore in more detail later, this includes charts, graphs, maps, and even just tables.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Math, statistics, and information science give us the tools to organize and analyze data, but visualization enables us to see data in context and communicate its key aspects more intuitively, persuasively, and memorably.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333333"/>
              </a:solidFill>
              <a:highlight>
                <a:srgbClr val="FAFAFA"/>
              </a:highlight>
              <a:latin typeface="Merriweather"/>
              <a:ea typeface="Merriweather"/>
              <a:cs typeface="Merriweather"/>
              <a:sym typeface="Merriweather"/>
            </a:endParaRPr>
          </a:p>
          <a:p>
            <a:pPr indent="0" lvl="0" marL="0" rtl="0" algn="l">
              <a:lnSpc>
                <a:spcPct val="115000"/>
              </a:lnSpc>
              <a:spcBef>
                <a:spcPts val="0"/>
              </a:spcBef>
              <a:spcAft>
                <a:spcPts val="0"/>
              </a:spcAft>
              <a:buNone/>
            </a:pPr>
            <a:r>
              <a:rPr lang="en" sz="1200">
                <a:solidFill>
                  <a:srgbClr val="333333"/>
                </a:solidFill>
                <a:highlight>
                  <a:srgbClr val="FAFAFA"/>
                </a:highlight>
                <a:latin typeface="Merriweather"/>
                <a:ea typeface="Merriweather"/>
                <a:cs typeface="Merriweather"/>
                <a:sym typeface="Merriweather"/>
              </a:rPr>
              <a:t>It is a valuable skill to be able to convey your data and outcomes visually. This way more people understand your work!</a:t>
            </a:r>
            <a:endParaRPr sz="1200">
              <a:solidFill>
                <a:srgbClr val="333333"/>
              </a:solidFill>
              <a:highlight>
                <a:srgbClr val="FAFAFA"/>
              </a:highlight>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1200">
              <a:solidFill>
                <a:srgbClr val="333333"/>
              </a:solidFill>
              <a:highlight>
                <a:srgbClr val="FAFAFA"/>
              </a:highlight>
              <a:latin typeface="Merriweather"/>
              <a:ea typeface="Merriweather"/>
              <a:cs typeface="Merriweather"/>
              <a:sym typeface="Merriweather"/>
            </a:endParaRPr>
          </a:p>
          <a:p>
            <a:pPr indent="0" lvl="0" marL="0" rtl="0" algn="l">
              <a:lnSpc>
                <a:spcPct val="115000"/>
              </a:lnSpc>
              <a:spcBef>
                <a:spcPts val="0"/>
              </a:spcBef>
              <a:spcAft>
                <a:spcPts val="0"/>
              </a:spcAft>
              <a:buNone/>
            </a:pPr>
            <a:r>
              <a:rPr lang="en" sz="1200">
                <a:solidFill>
                  <a:srgbClr val="333333"/>
                </a:solidFill>
                <a:highlight>
                  <a:srgbClr val="FAFAFA"/>
                </a:highlight>
                <a:latin typeface="Merriweather"/>
                <a:ea typeface="Merriweather"/>
                <a:cs typeface="Merriweather"/>
                <a:sym typeface="Merriweather"/>
              </a:rPr>
              <a:t>It is worth mentioning that while data visualizations should be honest representations of data, it is possible to have biased visuals that leave out some data and overemphasize other data. It is important to be aware of bias in your visualizations and try to reduce it. Additionally, when you view data visualizations, you will want to make sure that the research is cited. Since data visualizations are so </a:t>
            </a:r>
            <a:r>
              <a:rPr lang="en" sz="1200">
                <a:solidFill>
                  <a:srgbClr val="333333"/>
                </a:solidFill>
                <a:highlight>
                  <a:srgbClr val="FAFAFA"/>
                </a:highlight>
                <a:latin typeface="Merriweather"/>
                <a:ea typeface="Merriweather"/>
                <a:cs typeface="Merriweather"/>
                <a:sym typeface="Merriweather"/>
              </a:rPr>
              <a:t>effective</a:t>
            </a:r>
            <a:r>
              <a:rPr lang="en" sz="1200">
                <a:solidFill>
                  <a:srgbClr val="333333"/>
                </a:solidFill>
                <a:highlight>
                  <a:srgbClr val="FAFAFA"/>
                </a:highlight>
                <a:latin typeface="Merriweather"/>
                <a:ea typeface="Merriweather"/>
                <a:cs typeface="Merriweather"/>
                <a:sym typeface="Merriweather"/>
              </a:rPr>
              <a:t> in helping a viewer understand information, it does open up the door for misinformation to spread when there is bias or misleading graphics.</a:t>
            </a:r>
            <a:endParaRPr sz="1200">
              <a:solidFill>
                <a:srgbClr val="333333"/>
              </a:solidFill>
              <a:highlight>
                <a:srgbClr val="FAFAFA"/>
              </a:highlight>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fe2b55787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fe2b55787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Let’s start with a data </a:t>
            </a:r>
            <a:r>
              <a:rPr lang="en" sz="1200">
                <a:solidFill>
                  <a:schemeClr val="dk1"/>
                </a:solidFill>
                <a:latin typeface="Calibri"/>
                <a:ea typeface="Calibri"/>
                <a:cs typeface="Calibri"/>
                <a:sym typeface="Calibri"/>
              </a:rPr>
              <a:t>visualization that is available publicly from Tableau Viz of the Week. Like most quantitative (aka numeric) data, the original format of this data was a bunch of numbers and labels in a spreadsheet. If I displayed the spreadsheet on the screen and asked you to tell me what age group spends teh most time alone, it would take a very long time to figure that out. Instead, by showing you this colorful visual, you can quickly deduce what the data says – older adults spend the most time alone. You could also tell me the average minutes a 40 year old spends with their friends, and if that is more or less than how much time an 18 year old spends with their friends. This visual assists with both the analysis and the storytelling of this data about how Americans spend their time across a lifespan.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fe2b557878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fe2b55787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https://www.jotform.com/blog/bad-data-visualization/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all visualizations are created equal, and there is not only room for bias, but also misuse of visual elements that confuse the viewer. What is wrong with this chart?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 examples:</a:t>
            </a:r>
            <a:endParaRPr/>
          </a:p>
          <a:p>
            <a:pPr indent="0" lvl="0" marL="0" rtl="0" algn="l">
              <a:spcBef>
                <a:spcPts val="0"/>
              </a:spcBef>
              <a:spcAft>
                <a:spcPts val="0"/>
              </a:spcAft>
              <a:buNone/>
            </a:pPr>
            <a:r>
              <a:rPr lang="en"/>
              <a:t>We associate political parties with red and blue</a:t>
            </a:r>
            <a:endParaRPr/>
          </a:p>
          <a:p>
            <a:pPr indent="0" lvl="0" marL="0" rtl="0" algn="l">
              <a:spcBef>
                <a:spcPts val="0"/>
              </a:spcBef>
              <a:spcAft>
                <a:spcPts val="0"/>
              </a:spcAft>
              <a:buNone/>
            </a:pPr>
            <a:r>
              <a:rPr lang="en"/>
              <a:t>Our eye wants to associate the shaded area with the geographic area. </a:t>
            </a:r>
            <a:endParaRPr/>
          </a:p>
          <a:p>
            <a:pPr indent="0" lvl="0" marL="0" rtl="0" algn="l">
              <a:spcBef>
                <a:spcPts val="0"/>
              </a:spcBef>
              <a:spcAft>
                <a:spcPts val="0"/>
              </a:spcAft>
              <a:buNone/>
            </a:pPr>
            <a:r>
              <a:rPr lang="en"/>
              <a:t>Do all Asians live in Maine?</a:t>
            </a:r>
            <a:endParaRPr/>
          </a:p>
          <a:p>
            <a:pPr indent="0" lvl="0" marL="0" rtl="0" algn="l">
              <a:spcBef>
                <a:spcPts val="0"/>
              </a:spcBef>
              <a:spcAft>
                <a:spcPts val="0"/>
              </a:spcAft>
              <a:buNone/>
            </a:pPr>
            <a:r>
              <a:rPr lang="en"/>
              <a:t>Shows 3 time periods, but no visual delineation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fe2b55787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fe2b55787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Becoming familiar with some basic design principles will help you avoid many of the mistakes shown in that last example. The term cognitive load refers to the amount of effort the viewer has to make to interpret your visual. It’s like looking in a disorganized closet and trying to tell me how many sweaters you have. It’s going to feel overwhelming! The goal is minimize cognitive load to make your data visualization easier to understand and for your data points to shine through. Often the saying “less is more” applies to data visualization. Less clutter and more white space / background space. Less words but using the words you do have to make succinct and clear titles. Using colors that build on </a:t>
            </a:r>
            <a:r>
              <a:rPr lang="en"/>
              <a:t>associations</a:t>
            </a:r>
            <a:r>
              <a:rPr lang="en"/>
              <a:t> that we already have with them. For example, using the color green when showing and improvement or increase. S</a:t>
            </a:r>
            <a:r>
              <a:rPr lang="en"/>
              <a:t>imilarly</a:t>
            </a:r>
            <a:r>
              <a:rPr lang="en"/>
              <a:t>, it is effective to use red to show data that is alarming or out of compliance. As we will see later in the example of a heatmap, darker shades of color convey more importance. Even looking at this slide, the first thing you probably see are the words “dark shade.” Imagine if instead I had bolded the word “interpret.” Using dark shades tells our eye exactly where to go. Since we are using colors in data visualizations, it is necessary to consider accessibility as it relates to colorblindness as well as low visibility and the need for high contrast colors. There are some free online tools that we will share at the end to help you when you are choosing colors so that you are inclusive and accessible with your visualizations.</a:t>
            </a:r>
            <a:endParaRPr/>
          </a:p>
          <a:p>
            <a:pPr indent="0" lvl="0" marL="0" rtl="0" algn="l">
              <a:spcBef>
                <a:spcPts val="0"/>
              </a:spcBef>
              <a:spcAft>
                <a:spcPts val="0"/>
              </a:spcAft>
              <a:buNone/>
            </a:pPr>
            <a:r>
              <a:rPr lang="en"/>
              <a:t>I would like to highlight some of the Gestalt Principles to give </a:t>
            </a:r>
            <a:r>
              <a:rPr lang="en"/>
              <a:t>additional</a:t>
            </a:r>
            <a:r>
              <a:rPr lang="en"/>
              <a:t> information about design principles and working with instead of against the way our mind </a:t>
            </a:r>
            <a:r>
              <a:rPr lang="en"/>
              <a:t>interprets</a:t>
            </a:r>
            <a:r>
              <a:rPr lang="en"/>
              <a:t> visuals.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fe2b55787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fe2b55787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350">
                <a:solidFill>
                  <a:srgbClr val="303030"/>
                </a:solidFill>
                <a:highlight>
                  <a:srgbClr val="FFFFFF"/>
                </a:highlight>
              </a:rPr>
              <a:t>Gestalt,</a:t>
            </a:r>
            <a:r>
              <a:rPr lang="en" sz="1350">
                <a:solidFill>
                  <a:srgbClr val="303030"/>
                </a:solidFill>
                <a:highlight>
                  <a:srgbClr val="FFFFFF"/>
                </a:highlight>
              </a:rPr>
              <a:t> the German word for form, shape, or figure. Gestalt psychology helps us understand the way our eye is always seeking to summarize a bunch of parts into a whole, how we distill visual stimuli into meaningful perceptions. Our brains cannot process a ton of visual stimulation, so it simplifies what it sees. Creating visuals that follow these inclinations will help your viewer understand your data visualizations with more ease, speed, and efficiency. Following these principles will reduce visual chaos.</a:t>
            </a:r>
            <a:endParaRPr sz="1350">
              <a:solidFill>
                <a:srgbClr val="303030"/>
              </a:solidFill>
              <a:highlight>
                <a:srgbClr val="FFFFFF"/>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Our minds have a natural “eye for design.” Visual cues will tell our brains to notice some information over other information. The Gestalt School of Psychology identified 8 principles of visual perception.</a:t>
            </a:r>
            <a:endParaRPr/>
          </a:p>
          <a:p>
            <a:pPr indent="-298450" lvl="0" marL="457200" rtl="0" algn="l">
              <a:spcBef>
                <a:spcPts val="0"/>
              </a:spcBef>
              <a:spcAft>
                <a:spcPts val="0"/>
              </a:spcAft>
              <a:buSzPts val="1100"/>
              <a:buAutoNum type="arabicPeriod"/>
            </a:pPr>
            <a:r>
              <a:rPr lang="en">
                <a:solidFill>
                  <a:schemeClr val="dk1"/>
                </a:solidFill>
              </a:rPr>
              <a:t>Enclosure - when we create a visual border around something, we group those objects. This can be done through drawing a box around objects, or shading behind.</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Similarity - Our eye assumes that there must be a similarity of those specific dots, despite the fact that they are in different groups. We infer additional detail and difference, just by the addition of a new color.</a:t>
            </a:r>
            <a:endParaRPr>
              <a:solidFill>
                <a:schemeClr val="dk1"/>
              </a:solidFill>
            </a:endParaRPr>
          </a:p>
          <a:p>
            <a:pPr indent="-298450" lvl="0" marL="457200" rtl="0" algn="l">
              <a:spcBef>
                <a:spcPts val="0"/>
              </a:spcBef>
              <a:spcAft>
                <a:spcPts val="0"/>
              </a:spcAft>
              <a:buSzPts val="1100"/>
              <a:buAutoNum type="arabicPeriod"/>
            </a:pPr>
            <a:r>
              <a:rPr lang="en"/>
              <a:t>Continuity - your eye wants to follow a line. Help the viewer by creating a visual path. Our eyes love arrows!</a:t>
            </a:r>
            <a:endParaRPr/>
          </a:p>
          <a:p>
            <a:pPr indent="-298450" lvl="0" marL="457200" rtl="0" algn="l">
              <a:spcBef>
                <a:spcPts val="0"/>
              </a:spcBef>
              <a:spcAft>
                <a:spcPts val="0"/>
              </a:spcAft>
              <a:buSzPts val="1100"/>
              <a:buAutoNum type="arabicPeriod"/>
            </a:pPr>
            <a:r>
              <a:rPr lang="en">
                <a:solidFill>
                  <a:schemeClr val="dk1"/>
                </a:solidFill>
              </a:rPr>
              <a:t>Closure - </a:t>
            </a:r>
            <a:r>
              <a:rPr lang="en">
                <a:solidFill>
                  <a:schemeClr val="dk1"/>
                </a:solidFill>
                <a:highlight>
                  <a:srgbClr val="FFFFFF"/>
                </a:highlight>
              </a:rPr>
              <a:t>This principle explains our tendency to view open structures as closed and complete. </a:t>
            </a:r>
            <a:r>
              <a:rPr lang="en">
                <a:solidFill>
                  <a:schemeClr val="dk1"/>
                </a:solidFill>
              </a:rPr>
              <a:t>For example, when we look at a bar chart later, we know that the objects belong inside, event though there is only a border on the left and on the bottom</a:t>
            </a:r>
            <a:endParaRPr/>
          </a:p>
          <a:p>
            <a:pPr indent="-298450" lvl="0" marL="457200" rtl="0" algn="l">
              <a:spcBef>
                <a:spcPts val="0"/>
              </a:spcBef>
              <a:spcAft>
                <a:spcPts val="0"/>
              </a:spcAft>
              <a:buSzPts val="1100"/>
              <a:buAutoNum type="arabicPeriod"/>
            </a:pPr>
            <a:r>
              <a:rPr lang="en"/>
              <a:t>Con</a:t>
            </a:r>
            <a:r>
              <a:rPr lang="en"/>
              <a:t>nection - this is the literal connecting of objects with lines</a:t>
            </a:r>
            <a:endParaRPr/>
          </a:p>
          <a:p>
            <a:pPr indent="-298450" lvl="0" marL="457200" rtl="0" algn="l">
              <a:spcBef>
                <a:spcPts val="0"/>
              </a:spcBef>
              <a:spcAft>
                <a:spcPts val="0"/>
              </a:spcAft>
              <a:buSzPts val="1100"/>
              <a:buAutoNum type="arabicPeriod"/>
            </a:pPr>
            <a:r>
              <a:rPr lang="en">
                <a:solidFill>
                  <a:schemeClr val="dk1"/>
                </a:solidFill>
              </a:rPr>
              <a:t>Proximity - when we place objects close together, our mind groups them. Notice how your eye sees the 9 yellow dots as a separate group from each of the 3 yellow dots. This is helped by the presence of white space between the groups. Furthermore, you wouldn’t be the title of a chart on the other side of the page. You would put it right next to the chart.</a:t>
            </a:r>
            <a:endParaRPr/>
          </a:p>
          <a:p>
            <a:pPr indent="-298450" lvl="0" marL="457200" rtl="0" algn="l">
              <a:spcBef>
                <a:spcPts val="0"/>
              </a:spcBef>
              <a:spcAft>
                <a:spcPts val="0"/>
              </a:spcAft>
              <a:buSzPts val="1100"/>
              <a:buAutoNum type="arabicPeriod"/>
            </a:pPr>
            <a:r>
              <a:rPr lang="en"/>
              <a:t>Symmetry </a:t>
            </a:r>
            <a:r>
              <a:rPr b="1" lang="en"/>
              <a:t>- </a:t>
            </a:r>
            <a:r>
              <a:rPr lang="en" sz="1350">
                <a:solidFill>
                  <a:srgbClr val="303030"/>
                </a:solidFill>
                <a:highlight>
                  <a:srgbClr val="FFFFFF"/>
                </a:highlight>
              </a:rPr>
              <a:t>In data visualization, symmetrical elements are pleasing and feel harmonious.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www.color-blindness.com/coblis-color-blindness-simulator/" TargetMode="Externa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public.tableau.com/app/discover" TargetMode="External"/><Relationship Id="rId4" Type="http://schemas.openxmlformats.org/officeDocument/2006/relationships/hyperlink" Target="https://public.tableau.com/app/resources/sample-data" TargetMode="External"/><Relationship Id="rId5"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www.storytellingwithdata.com/book/" TargetMode="External"/><Relationship Id="rId4" Type="http://schemas.openxmlformats.org/officeDocument/2006/relationships/hyperlink" Target="http://www.storytellingwithdata.com/book/"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nnlm.gov/training/class/seeing-really-believing-visual-health-misinformation" TargetMode="External"/><Relationship Id="rId4" Type="http://schemas.openxmlformats.org/officeDocument/2006/relationships/hyperlink" Target="https://www.nnlm.gov/training/class/health-statistics-web-5"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hyperlink" Target="https://public.tableau.com/app/profile/lindsay.betzendahl/viz/UnderstandingGestaltPrinciples/GestaltPrinciple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lnSpc>
                <a:spcPct val="115000"/>
              </a:lnSpc>
              <a:spcBef>
                <a:spcPts val="1200"/>
              </a:spcBef>
              <a:spcAft>
                <a:spcPts val="1200"/>
              </a:spcAft>
              <a:buNone/>
            </a:pPr>
            <a:r>
              <a:rPr lang="en"/>
              <a:t>Create Effective Data Visualizations!</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Katie Pierce Farrier, NNLM Region 3</a:t>
            </a:r>
            <a:endParaRPr/>
          </a:p>
          <a:p>
            <a:pPr indent="0" lvl="0" marL="0" rtl="0" algn="ctr">
              <a:spcBef>
                <a:spcPts val="0"/>
              </a:spcBef>
              <a:spcAft>
                <a:spcPts val="0"/>
              </a:spcAft>
              <a:buNone/>
            </a:pPr>
            <a:r>
              <a:rPr lang="en"/>
              <a:t>Elizabeth Roth, NNLM Region 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400875" y="326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CRAP Design Principles </a:t>
            </a:r>
            <a:endParaRPr>
              <a:solidFill>
                <a:schemeClr val="lt1"/>
              </a:solidFill>
            </a:endParaRPr>
          </a:p>
        </p:txBody>
      </p:sp>
      <p:pic>
        <p:nvPicPr>
          <p:cNvPr descr="Contrast, Repetition, Alignment, Proximity " id="118" name="Google Shape;118;p22" title="CRAP"/>
          <p:cNvPicPr preferRelativeResize="0"/>
          <p:nvPr/>
        </p:nvPicPr>
        <p:blipFill>
          <a:blip r:embed="rId3">
            <a:alphaModFix/>
          </a:blip>
          <a:stretch>
            <a:fillRect/>
          </a:stretch>
        </p:blipFill>
        <p:spPr>
          <a:xfrm>
            <a:off x="400875" y="1001875"/>
            <a:ext cx="8520599" cy="31397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Contrast, </a:t>
            </a:r>
            <a:r>
              <a:rPr lang="en"/>
              <a:t>Repetition</a:t>
            </a:r>
            <a:r>
              <a:rPr lang="en"/>
              <a:t>, Alignment, and Proximity </a:t>
            </a:r>
            <a:endParaRPr/>
          </a:p>
        </p:txBody>
      </p:sp>
      <p:pic>
        <p:nvPicPr>
          <p:cNvPr id="124" name="Google Shape;124;p23"/>
          <p:cNvPicPr preferRelativeResize="0"/>
          <p:nvPr/>
        </p:nvPicPr>
        <p:blipFill>
          <a:blip r:embed="rId3">
            <a:alphaModFix/>
          </a:blip>
          <a:stretch>
            <a:fillRect/>
          </a:stretch>
        </p:blipFill>
        <p:spPr>
          <a:xfrm>
            <a:off x="277850" y="1919650"/>
            <a:ext cx="2022525" cy="2022525"/>
          </a:xfrm>
          <a:prstGeom prst="rect">
            <a:avLst/>
          </a:prstGeom>
          <a:noFill/>
          <a:ln>
            <a:noFill/>
          </a:ln>
        </p:spPr>
      </p:pic>
      <p:sp>
        <p:nvSpPr>
          <p:cNvPr id="125" name="Google Shape;125;p23"/>
          <p:cNvSpPr txBox="1"/>
          <p:nvPr/>
        </p:nvSpPr>
        <p:spPr>
          <a:xfrm>
            <a:off x="2753025" y="2069025"/>
            <a:ext cx="16110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t>REPEAT</a:t>
            </a:r>
            <a:endParaRPr b="1" sz="2500"/>
          </a:p>
          <a:p>
            <a:pPr indent="0" lvl="0" marL="0" rtl="0" algn="l">
              <a:spcBef>
                <a:spcPts val="0"/>
              </a:spcBef>
              <a:spcAft>
                <a:spcPts val="0"/>
              </a:spcAft>
              <a:buNone/>
            </a:pPr>
            <a:r>
              <a:rPr b="1" lang="en" sz="2500">
                <a:solidFill>
                  <a:srgbClr val="666666"/>
                </a:solidFill>
              </a:rPr>
              <a:t>REPEAT</a:t>
            </a:r>
            <a:endParaRPr b="1" sz="2500">
              <a:solidFill>
                <a:srgbClr val="666666"/>
              </a:solidFill>
            </a:endParaRPr>
          </a:p>
          <a:p>
            <a:pPr indent="0" lvl="0" marL="0" rtl="0" algn="l">
              <a:spcBef>
                <a:spcPts val="0"/>
              </a:spcBef>
              <a:spcAft>
                <a:spcPts val="0"/>
              </a:spcAft>
              <a:buNone/>
            </a:pPr>
            <a:r>
              <a:rPr b="1" lang="en" sz="2500">
                <a:solidFill>
                  <a:srgbClr val="B7B7B7"/>
                </a:solidFill>
              </a:rPr>
              <a:t>REPEAT</a:t>
            </a:r>
            <a:endParaRPr b="1" sz="2500">
              <a:solidFill>
                <a:srgbClr val="B7B7B7"/>
              </a:solidFill>
            </a:endParaRPr>
          </a:p>
          <a:p>
            <a:pPr indent="0" lvl="0" marL="0" rtl="0" algn="l">
              <a:spcBef>
                <a:spcPts val="0"/>
              </a:spcBef>
              <a:spcAft>
                <a:spcPts val="0"/>
              </a:spcAft>
              <a:buClr>
                <a:schemeClr val="dk1"/>
              </a:buClr>
              <a:buSzPts val="1100"/>
              <a:buFont typeface="Arial"/>
              <a:buNone/>
            </a:pPr>
            <a:r>
              <a:rPr b="1" lang="en" sz="2500">
                <a:solidFill>
                  <a:srgbClr val="D9D9D9"/>
                </a:solidFill>
              </a:rPr>
              <a:t>REPEAT</a:t>
            </a:r>
            <a:endParaRPr b="1" sz="2500">
              <a:solidFill>
                <a:srgbClr val="D9D9D9"/>
              </a:solidFill>
            </a:endParaRPr>
          </a:p>
        </p:txBody>
      </p:sp>
      <p:sp>
        <p:nvSpPr>
          <p:cNvPr id="126" name="Google Shape;126;p23"/>
          <p:cNvSpPr/>
          <p:nvPr/>
        </p:nvSpPr>
        <p:spPr>
          <a:xfrm>
            <a:off x="4816675" y="2291235"/>
            <a:ext cx="420000" cy="698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3"/>
          <p:cNvSpPr/>
          <p:nvPr/>
        </p:nvSpPr>
        <p:spPr>
          <a:xfrm>
            <a:off x="5361988" y="2291235"/>
            <a:ext cx="420000" cy="698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3"/>
          <p:cNvSpPr/>
          <p:nvPr/>
        </p:nvSpPr>
        <p:spPr>
          <a:xfrm>
            <a:off x="5907301" y="2041700"/>
            <a:ext cx="420000" cy="698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3"/>
          <p:cNvSpPr/>
          <p:nvPr/>
        </p:nvSpPr>
        <p:spPr>
          <a:xfrm>
            <a:off x="4816675" y="3122022"/>
            <a:ext cx="420000" cy="698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p:nvPr/>
        </p:nvSpPr>
        <p:spPr>
          <a:xfrm>
            <a:off x="5361988" y="3122022"/>
            <a:ext cx="420000" cy="698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3"/>
          <p:cNvSpPr/>
          <p:nvPr/>
        </p:nvSpPr>
        <p:spPr>
          <a:xfrm>
            <a:off x="5899529" y="3122022"/>
            <a:ext cx="420000" cy="698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3"/>
          <p:cNvSpPr txBox="1"/>
          <p:nvPr/>
        </p:nvSpPr>
        <p:spPr>
          <a:xfrm>
            <a:off x="6923750" y="1919650"/>
            <a:ext cx="1417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t>Item 1</a:t>
            </a:r>
            <a:endParaRPr b="1" sz="2400"/>
          </a:p>
        </p:txBody>
      </p:sp>
      <p:sp>
        <p:nvSpPr>
          <p:cNvPr id="133" name="Google Shape;133;p23"/>
          <p:cNvSpPr txBox="1"/>
          <p:nvPr/>
        </p:nvSpPr>
        <p:spPr>
          <a:xfrm>
            <a:off x="7414800" y="2291225"/>
            <a:ext cx="1417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Related Item</a:t>
            </a:r>
            <a:endParaRPr sz="1700"/>
          </a:p>
        </p:txBody>
      </p:sp>
      <p:sp>
        <p:nvSpPr>
          <p:cNvPr id="134" name="Google Shape;134;p23"/>
          <p:cNvSpPr txBox="1"/>
          <p:nvPr/>
        </p:nvSpPr>
        <p:spPr>
          <a:xfrm>
            <a:off x="7280600" y="3109600"/>
            <a:ext cx="1417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600"/>
              <a:t>Less related </a:t>
            </a:r>
            <a:endParaRPr i="1"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1816050"/>
            <a:ext cx="72021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Data Visualization: Common Types</a:t>
            </a:r>
            <a:endParaRPr b="1" i="1"/>
          </a:p>
        </p:txBody>
      </p:sp>
      <p:cxnSp>
        <p:nvCxnSpPr>
          <p:cNvPr id="140" name="Google Shape;140;p24"/>
          <p:cNvCxnSpPr/>
          <p:nvPr/>
        </p:nvCxnSpPr>
        <p:spPr>
          <a:xfrm>
            <a:off x="311700" y="2571750"/>
            <a:ext cx="79995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General Types of Visualizations</a:t>
            </a:r>
            <a:endParaRPr/>
          </a:p>
        </p:txBody>
      </p:sp>
      <p:sp>
        <p:nvSpPr>
          <p:cNvPr id="146" name="Google Shape;146;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AutoNum type="arabicPeriod"/>
            </a:pPr>
            <a:r>
              <a:rPr lang="en" sz="2400"/>
              <a:t>Text</a:t>
            </a:r>
            <a:endParaRPr sz="2400"/>
          </a:p>
          <a:p>
            <a:pPr indent="-381000" lvl="0" marL="457200" rtl="0" algn="l">
              <a:spcBef>
                <a:spcPts val="0"/>
              </a:spcBef>
              <a:spcAft>
                <a:spcPts val="0"/>
              </a:spcAft>
              <a:buSzPts val="2400"/>
              <a:buAutoNum type="arabicPeriod"/>
            </a:pPr>
            <a:r>
              <a:rPr lang="en" sz="2400"/>
              <a:t>Scatterplot</a:t>
            </a:r>
            <a:endParaRPr sz="2400"/>
          </a:p>
          <a:p>
            <a:pPr indent="-381000" lvl="0" marL="457200" rtl="0" algn="l">
              <a:spcBef>
                <a:spcPts val="0"/>
              </a:spcBef>
              <a:spcAft>
                <a:spcPts val="0"/>
              </a:spcAft>
              <a:buSzPts val="2400"/>
              <a:buAutoNum type="arabicPeriod"/>
            </a:pPr>
            <a:r>
              <a:rPr lang="en" sz="2400"/>
              <a:t>Tables</a:t>
            </a:r>
            <a:endParaRPr sz="2400"/>
          </a:p>
          <a:p>
            <a:pPr indent="-381000" lvl="0" marL="457200" rtl="0" algn="l">
              <a:spcBef>
                <a:spcPts val="0"/>
              </a:spcBef>
              <a:spcAft>
                <a:spcPts val="0"/>
              </a:spcAft>
              <a:buSzPts val="2400"/>
              <a:buAutoNum type="arabicPeriod"/>
            </a:pPr>
            <a:r>
              <a:rPr lang="en" sz="2400"/>
              <a:t>Line Chart</a:t>
            </a:r>
            <a:endParaRPr sz="2400"/>
          </a:p>
          <a:p>
            <a:pPr indent="-381000" lvl="0" marL="457200" rtl="0" algn="l">
              <a:spcBef>
                <a:spcPts val="0"/>
              </a:spcBef>
              <a:spcAft>
                <a:spcPts val="0"/>
              </a:spcAft>
              <a:buSzPts val="2400"/>
              <a:buAutoNum type="arabicPeriod"/>
            </a:pPr>
            <a:r>
              <a:rPr lang="en" sz="2400"/>
              <a:t>Heatmap</a:t>
            </a:r>
            <a:endParaRPr sz="2400"/>
          </a:p>
          <a:p>
            <a:pPr indent="-381000" lvl="0" marL="457200" rtl="0" algn="l">
              <a:spcBef>
                <a:spcPts val="0"/>
              </a:spcBef>
              <a:spcAft>
                <a:spcPts val="0"/>
              </a:spcAft>
              <a:buSzPts val="2400"/>
              <a:buAutoNum type="arabicPeriod"/>
            </a:pPr>
            <a:r>
              <a:rPr lang="en" sz="2400"/>
              <a:t>Vertical Bar Graph</a:t>
            </a:r>
            <a:endParaRPr sz="2400"/>
          </a:p>
          <a:p>
            <a:pPr indent="-381000" lvl="0" marL="457200" rtl="0" algn="l">
              <a:spcBef>
                <a:spcPts val="0"/>
              </a:spcBef>
              <a:spcAft>
                <a:spcPts val="0"/>
              </a:spcAft>
              <a:buSzPts val="2400"/>
              <a:buAutoNum type="arabicPeriod"/>
            </a:pPr>
            <a:r>
              <a:rPr lang="en" sz="2400"/>
              <a:t>Horizontal Bar Graph</a:t>
            </a:r>
            <a:endParaRPr sz="2400"/>
          </a:p>
        </p:txBody>
      </p:sp>
      <p:sp>
        <p:nvSpPr>
          <p:cNvPr id="147" name="Google Shape;147;p25"/>
          <p:cNvSpPr/>
          <p:nvPr/>
        </p:nvSpPr>
        <p:spPr>
          <a:xfrm>
            <a:off x="4750975" y="1272350"/>
            <a:ext cx="2856000" cy="2801700"/>
          </a:xfrm>
          <a:prstGeom prst="flowChartSummingJunction">
            <a:avLst/>
          </a:prstGeom>
          <a:solidFill>
            <a:schemeClr val="lt2"/>
          </a:solidFill>
          <a:ln cap="flat" cmpd="sng" w="762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148" name="Google Shape;148;p25"/>
          <p:cNvSpPr txBox="1"/>
          <p:nvPr/>
        </p:nvSpPr>
        <p:spPr>
          <a:xfrm>
            <a:off x="3031950" y="1556575"/>
            <a:ext cx="308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9" name="Google Shape;149;p25"/>
          <p:cNvSpPr txBox="1"/>
          <p:nvPr/>
        </p:nvSpPr>
        <p:spPr>
          <a:xfrm>
            <a:off x="4953175" y="1888250"/>
            <a:ext cx="24516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500"/>
              <a:t>Pie Charts</a:t>
            </a:r>
            <a:endParaRPr b="1" sz="45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700"/>
              <a:t>Simple Text</a:t>
            </a:r>
            <a:endParaRPr sz="2700"/>
          </a:p>
        </p:txBody>
      </p:sp>
      <p:sp>
        <p:nvSpPr>
          <p:cNvPr id="155" name="Google Shape;155;p26"/>
          <p:cNvSpPr txBox="1"/>
          <p:nvPr>
            <p:ph idx="1" type="body"/>
          </p:nvPr>
        </p:nvSpPr>
        <p:spPr>
          <a:xfrm>
            <a:off x="311700" y="1389600"/>
            <a:ext cx="39327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When you have just a number or two to share, simple text is a great way to communicate.</a:t>
            </a:r>
            <a:endParaRPr sz="2000"/>
          </a:p>
        </p:txBody>
      </p:sp>
      <p:pic>
        <p:nvPicPr>
          <p:cNvPr id="156" name="Google Shape;156;p26"/>
          <p:cNvPicPr preferRelativeResize="0"/>
          <p:nvPr/>
        </p:nvPicPr>
        <p:blipFill>
          <a:blip r:embed="rId3">
            <a:alphaModFix/>
          </a:blip>
          <a:stretch>
            <a:fillRect/>
          </a:stretch>
        </p:blipFill>
        <p:spPr>
          <a:xfrm>
            <a:off x="4737775" y="543150"/>
            <a:ext cx="4057201" cy="40572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7"/>
          <p:cNvPicPr preferRelativeResize="0"/>
          <p:nvPr/>
        </p:nvPicPr>
        <p:blipFill rotWithShape="1">
          <a:blip r:embed="rId3">
            <a:alphaModFix/>
          </a:blip>
          <a:srcRect b="0" l="46518" r="0" t="0"/>
          <a:stretch/>
        </p:blipFill>
        <p:spPr>
          <a:xfrm>
            <a:off x="4114800" y="105100"/>
            <a:ext cx="4876801" cy="4938576"/>
          </a:xfrm>
          <a:prstGeom prst="rect">
            <a:avLst/>
          </a:prstGeom>
          <a:noFill/>
          <a:ln>
            <a:noFill/>
          </a:ln>
        </p:spPr>
      </p:pic>
      <p:sp>
        <p:nvSpPr>
          <p:cNvPr id="162" name="Google Shape;162;p27"/>
          <p:cNvSpPr txBox="1"/>
          <p:nvPr>
            <p:ph type="title"/>
          </p:nvPr>
        </p:nvSpPr>
        <p:spPr>
          <a:xfrm>
            <a:off x="311700" y="309775"/>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600"/>
              <a:t>Scatterplot</a:t>
            </a:r>
            <a:endParaRPr sz="2600"/>
          </a:p>
        </p:txBody>
      </p:sp>
      <p:sp>
        <p:nvSpPr>
          <p:cNvPr id="163" name="Google Shape;163;p27"/>
          <p:cNvSpPr txBox="1"/>
          <p:nvPr>
            <p:ph idx="1" type="body"/>
          </p:nvPr>
        </p:nvSpPr>
        <p:spPr>
          <a:xfrm>
            <a:off x="311700" y="12005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000"/>
              <a:t>Useful for showing relationship between two numerical variables and quickly seeing outliers.</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8"/>
          <p:cNvPicPr preferRelativeResize="0"/>
          <p:nvPr/>
        </p:nvPicPr>
        <p:blipFill rotWithShape="1">
          <a:blip r:embed="rId3">
            <a:alphaModFix/>
          </a:blip>
          <a:srcRect b="0" l="38256" r="0" t="0"/>
          <a:stretch/>
        </p:blipFill>
        <p:spPr>
          <a:xfrm>
            <a:off x="3328124" y="715900"/>
            <a:ext cx="5645673" cy="4202100"/>
          </a:xfrm>
          <a:prstGeom prst="rect">
            <a:avLst/>
          </a:prstGeom>
          <a:noFill/>
          <a:ln>
            <a:noFill/>
          </a:ln>
        </p:spPr>
      </p:pic>
      <p:sp>
        <p:nvSpPr>
          <p:cNvPr id="169" name="Google Shape;169;p2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600"/>
              <a:t>Tables</a:t>
            </a:r>
            <a:endParaRPr sz="2600"/>
          </a:p>
        </p:txBody>
      </p:sp>
      <p:sp>
        <p:nvSpPr>
          <p:cNvPr id="170" name="Google Shape;170;p2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Useful for individual lookups or comparisons. Not recommended for use in live presentations</a:t>
            </a: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9"/>
          <p:cNvSpPr txBox="1"/>
          <p:nvPr>
            <p:ph type="title"/>
          </p:nvPr>
        </p:nvSpPr>
        <p:spPr>
          <a:xfrm>
            <a:off x="311700" y="2849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600"/>
              <a:t>Line Chart</a:t>
            </a:r>
            <a:endParaRPr sz="2600"/>
          </a:p>
        </p:txBody>
      </p:sp>
      <p:sp>
        <p:nvSpPr>
          <p:cNvPr id="176" name="Google Shape;176;p29"/>
          <p:cNvSpPr txBox="1"/>
          <p:nvPr>
            <p:ph idx="1" type="body"/>
          </p:nvPr>
        </p:nvSpPr>
        <p:spPr>
          <a:xfrm>
            <a:off x="311700" y="1040600"/>
            <a:ext cx="6022800" cy="352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Mostly used to plot </a:t>
            </a:r>
            <a:r>
              <a:rPr lang="en" sz="2000"/>
              <a:t>continuous, numerical</a:t>
            </a:r>
            <a:r>
              <a:rPr lang="en" sz="2000"/>
              <a:t> data</a:t>
            </a:r>
            <a:endParaRPr sz="2000"/>
          </a:p>
        </p:txBody>
      </p:sp>
      <p:pic>
        <p:nvPicPr>
          <p:cNvPr id="177" name="Google Shape;177;p29"/>
          <p:cNvPicPr preferRelativeResize="0"/>
          <p:nvPr/>
        </p:nvPicPr>
        <p:blipFill>
          <a:blip r:embed="rId3">
            <a:alphaModFix/>
          </a:blip>
          <a:stretch>
            <a:fillRect/>
          </a:stretch>
        </p:blipFill>
        <p:spPr>
          <a:xfrm>
            <a:off x="612613" y="1960653"/>
            <a:ext cx="7918774" cy="2797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30"/>
          <p:cNvPicPr preferRelativeResize="0"/>
          <p:nvPr/>
        </p:nvPicPr>
        <p:blipFill rotWithShape="1">
          <a:blip r:embed="rId3">
            <a:alphaModFix/>
          </a:blip>
          <a:srcRect b="0" l="43734" r="0" t="0"/>
          <a:stretch/>
        </p:blipFill>
        <p:spPr>
          <a:xfrm>
            <a:off x="3677975" y="444088"/>
            <a:ext cx="4973249" cy="4557875"/>
          </a:xfrm>
          <a:prstGeom prst="rect">
            <a:avLst/>
          </a:prstGeom>
          <a:noFill/>
          <a:ln>
            <a:noFill/>
          </a:ln>
        </p:spPr>
      </p:pic>
      <p:sp>
        <p:nvSpPr>
          <p:cNvPr id="183" name="Google Shape;183;p3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600"/>
              <a:t>Heatmap</a:t>
            </a:r>
            <a:endParaRPr sz="2600"/>
          </a:p>
        </p:txBody>
      </p:sp>
      <p:sp>
        <p:nvSpPr>
          <p:cNvPr id="184" name="Google Shape;184;p3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Used to visualize data in a table, where colored cells </a:t>
            </a:r>
            <a:r>
              <a:rPr lang="en" sz="2000"/>
              <a:t>communicate the relative magnitude of the values.</a:t>
            </a:r>
            <a:endParaRPr sz="2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1"/>
          <p:cNvPicPr preferRelativeResize="0"/>
          <p:nvPr/>
        </p:nvPicPr>
        <p:blipFill rotWithShape="1">
          <a:blip r:embed="rId3">
            <a:alphaModFix/>
          </a:blip>
          <a:srcRect b="0" l="39885" r="0" t="0"/>
          <a:stretch/>
        </p:blipFill>
        <p:spPr>
          <a:xfrm>
            <a:off x="3607900" y="296000"/>
            <a:ext cx="5536101" cy="4743516"/>
          </a:xfrm>
          <a:prstGeom prst="rect">
            <a:avLst/>
          </a:prstGeom>
          <a:noFill/>
          <a:ln>
            <a:noFill/>
          </a:ln>
        </p:spPr>
      </p:pic>
      <p:sp>
        <p:nvSpPr>
          <p:cNvPr id="190" name="Google Shape;190;p31"/>
          <p:cNvSpPr txBox="1"/>
          <p:nvPr>
            <p:ph type="title"/>
          </p:nvPr>
        </p:nvSpPr>
        <p:spPr>
          <a:xfrm>
            <a:off x="311700" y="29085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Vertical Bar Graph</a:t>
            </a:r>
            <a:endParaRPr/>
          </a:p>
        </p:txBody>
      </p:sp>
      <p:sp>
        <p:nvSpPr>
          <p:cNvPr id="191" name="Google Shape;191;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Compares qualitative categories with their numerical values, in the form of vertical bars </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Instructors</a:t>
            </a:r>
            <a:endParaRPr/>
          </a:p>
        </p:txBody>
      </p:sp>
      <p:sp>
        <p:nvSpPr>
          <p:cNvPr id="61" name="Google Shape;61;p1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Katie Pierce Farrier </a:t>
            </a:r>
            <a:endParaRPr/>
          </a:p>
          <a:p>
            <a:pPr indent="0" lvl="0" marL="0" rtl="0" algn="l">
              <a:spcBef>
                <a:spcPts val="0"/>
              </a:spcBef>
              <a:spcAft>
                <a:spcPts val="0"/>
              </a:spcAft>
              <a:buNone/>
            </a:pPr>
            <a:r>
              <a:rPr lang="en"/>
              <a:t>Data Science </a:t>
            </a:r>
            <a:r>
              <a:rPr lang="en"/>
              <a:t>Strategist</a:t>
            </a:r>
            <a:r>
              <a:rPr lang="en"/>
              <a:t> </a:t>
            </a:r>
            <a:endParaRPr/>
          </a:p>
          <a:p>
            <a:pPr indent="0" lvl="0" marL="0" rtl="0" algn="l">
              <a:spcBef>
                <a:spcPts val="0"/>
              </a:spcBef>
              <a:spcAft>
                <a:spcPts val="0"/>
              </a:spcAft>
              <a:buNone/>
            </a:pPr>
            <a:r>
              <a:rPr lang="en"/>
              <a:t>katie.pierce-farrier@unthsc.edu</a:t>
            </a:r>
            <a:endParaRPr/>
          </a:p>
        </p:txBody>
      </p:sp>
      <p:sp>
        <p:nvSpPr>
          <p:cNvPr id="62" name="Google Shape;62;p14"/>
          <p:cNvSpPr txBox="1"/>
          <p:nvPr>
            <p:ph idx="2" type="body"/>
          </p:nvPr>
        </p:nvSpPr>
        <p:spPr>
          <a:xfrm>
            <a:off x="4453300" y="1152475"/>
            <a:ext cx="44829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t>Elizabeth Roth</a:t>
            </a:r>
            <a:endParaRPr/>
          </a:p>
          <a:p>
            <a:pPr indent="0" lvl="0" marL="0" rtl="0" algn="l">
              <a:lnSpc>
                <a:spcPct val="100000"/>
              </a:lnSpc>
              <a:spcBef>
                <a:spcPts val="0"/>
              </a:spcBef>
              <a:spcAft>
                <a:spcPts val="0"/>
              </a:spcAft>
              <a:buNone/>
            </a:pPr>
            <a:r>
              <a:rPr lang="en"/>
              <a:t>Research and Data Science Strategist</a:t>
            </a:r>
            <a:endParaRPr/>
          </a:p>
          <a:p>
            <a:pPr indent="0" lvl="0" marL="0" rtl="0" algn="l">
              <a:lnSpc>
                <a:spcPct val="100000"/>
              </a:lnSpc>
              <a:spcBef>
                <a:spcPts val="0"/>
              </a:spcBef>
              <a:spcAft>
                <a:spcPts val="0"/>
              </a:spcAft>
              <a:buNone/>
            </a:pPr>
            <a:r>
              <a:rPr lang="en"/>
              <a:t>rothel@musc.edu</a:t>
            </a:r>
            <a:endParaRPr/>
          </a:p>
        </p:txBody>
      </p:sp>
      <p:pic>
        <p:nvPicPr>
          <p:cNvPr id="63" name="Google Shape;63;p14"/>
          <p:cNvPicPr preferRelativeResize="0"/>
          <p:nvPr/>
        </p:nvPicPr>
        <p:blipFill rotWithShape="1">
          <a:blip r:embed="rId3">
            <a:alphaModFix/>
          </a:blip>
          <a:srcRect b="0" l="11153" r="4222" t="0"/>
          <a:stretch/>
        </p:blipFill>
        <p:spPr>
          <a:xfrm>
            <a:off x="4572000" y="2089550"/>
            <a:ext cx="2541324" cy="2756601"/>
          </a:xfrm>
          <a:prstGeom prst="rect">
            <a:avLst/>
          </a:prstGeom>
          <a:noFill/>
          <a:ln>
            <a:noFill/>
          </a:ln>
        </p:spPr>
      </p:pic>
      <p:pic>
        <p:nvPicPr>
          <p:cNvPr id="64" name="Google Shape;64;p14"/>
          <p:cNvPicPr preferRelativeResize="0"/>
          <p:nvPr/>
        </p:nvPicPr>
        <p:blipFill rotWithShape="1">
          <a:blip r:embed="rId4">
            <a:alphaModFix/>
          </a:blip>
          <a:srcRect b="10295" l="0" r="0" t="7534"/>
          <a:stretch/>
        </p:blipFill>
        <p:spPr>
          <a:xfrm>
            <a:off x="311700" y="2089550"/>
            <a:ext cx="2520300" cy="2756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b="0" l="34857" r="0" t="0"/>
          <a:stretch/>
        </p:blipFill>
        <p:spPr>
          <a:xfrm>
            <a:off x="2989475" y="555600"/>
            <a:ext cx="6062551" cy="4154774"/>
          </a:xfrm>
          <a:prstGeom prst="rect">
            <a:avLst/>
          </a:prstGeom>
          <a:noFill/>
          <a:ln>
            <a:noFill/>
          </a:ln>
        </p:spPr>
      </p:pic>
      <p:sp>
        <p:nvSpPr>
          <p:cNvPr id="197" name="Google Shape;197;p3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360"/>
              <a:t>Horizontal Bar Graph</a:t>
            </a:r>
            <a:endParaRPr sz="2360"/>
          </a:p>
        </p:txBody>
      </p:sp>
      <p:sp>
        <p:nvSpPr>
          <p:cNvPr id="198" name="Google Shape;198;p3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en" sz="2000"/>
              <a:t>Compares qualitative categories with their numerical values, in the form of horizontal bars </a:t>
            </a:r>
            <a:endParaRPr sz="2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3"/>
          <p:cNvSpPr txBox="1"/>
          <p:nvPr>
            <p:ph type="title"/>
          </p:nvPr>
        </p:nvSpPr>
        <p:spPr>
          <a:xfrm>
            <a:off x="311700" y="555600"/>
            <a:ext cx="5406600" cy="4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Stacked Horizontal Bar Graph</a:t>
            </a:r>
            <a:endParaRPr/>
          </a:p>
        </p:txBody>
      </p:sp>
      <p:sp>
        <p:nvSpPr>
          <p:cNvPr id="204" name="Google Shape;204;p33"/>
          <p:cNvSpPr txBox="1"/>
          <p:nvPr>
            <p:ph idx="1" type="body"/>
          </p:nvPr>
        </p:nvSpPr>
        <p:spPr>
          <a:xfrm>
            <a:off x="311700" y="972600"/>
            <a:ext cx="8280600" cy="1182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en" sz="2000"/>
              <a:t>Similar to the Vertical Bar Graph, comparing the end points of bars so it is easy to see quickly which category is the biggest and smallest.</a:t>
            </a:r>
            <a:endParaRPr/>
          </a:p>
        </p:txBody>
      </p:sp>
      <p:pic>
        <p:nvPicPr>
          <p:cNvPr id="205" name="Google Shape;205;p33"/>
          <p:cNvPicPr preferRelativeResize="0"/>
          <p:nvPr/>
        </p:nvPicPr>
        <p:blipFill rotWithShape="1">
          <a:blip r:embed="rId3">
            <a:alphaModFix/>
          </a:blip>
          <a:srcRect b="37956" l="1794" r="31980" t="14969"/>
          <a:stretch/>
        </p:blipFill>
        <p:spPr>
          <a:xfrm>
            <a:off x="611075" y="1813725"/>
            <a:ext cx="7921848" cy="31676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4"/>
          <p:cNvSpPr txBox="1"/>
          <p:nvPr>
            <p:ph type="title"/>
          </p:nvPr>
        </p:nvSpPr>
        <p:spPr>
          <a:xfrm>
            <a:off x="311700" y="1816050"/>
            <a:ext cx="72021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Data Visualization </a:t>
            </a:r>
            <a:r>
              <a:rPr b="1" i="1" lang="en"/>
              <a:t>Don’ts</a:t>
            </a:r>
            <a:endParaRPr b="1" i="1"/>
          </a:p>
        </p:txBody>
      </p:sp>
      <p:sp>
        <p:nvSpPr>
          <p:cNvPr id="211" name="Google Shape;211;p34"/>
          <p:cNvSpPr txBox="1"/>
          <p:nvPr>
            <p:ph idx="1" type="body"/>
          </p:nvPr>
        </p:nvSpPr>
        <p:spPr>
          <a:xfrm>
            <a:off x="311700" y="2869525"/>
            <a:ext cx="6632100" cy="1699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400"/>
              <a:t>Look at some examples and find ways to improve.</a:t>
            </a:r>
            <a:endParaRPr sz="1400"/>
          </a:p>
        </p:txBody>
      </p:sp>
      <p:cxnSp>
        <p:nvCxnSpPr>
          <p:cNvPr id="212" name="Google Shape;212;p34"/>
          <p:cNvCxnSpPr/>
          <p:nvPr/>
        </p:nvCxnSpPr>
        <p:spPr>
          <a:xfrm>
            <a:off x="311700" y="2571750"/>
            <a:ext cx="79995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1 </a:t>
            </a:r>
            <a:endParaRPr/>
          </a:p>
        </p:txBody>
      </p:sp>
      <p:sp>
        <p:nvSpPr>
          <p:cNvPr id="218" name="Google Shape;218;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9" name="Google Shape;219;p35"/>
          <p:cNvPicPr preferRelativeResize="0"/>
          <p:nvPr/>
        </p:nvPicPr>
        <p:blipFill>
          <a:blip r:embed="rId3">
            <a:alphaModFix/>
          </a:blip>
          <a:stretch>
            <a:fillRect/>
          </a:stretch>
        </p:blipFill>
        <p:spPr>
          <a:xfrm>
            <a:off x="311700" y="1152475"/>
            <a:ext cx="4389980" cy="3318374"/>
          </a:xfrm>
          <a:prstGeom prst="rect">
            <a:avLst/>
          </a:prstGeom>
          <a:noFill/>
          <a:ln>
            <a:noFill/>
          </a:ln>
        </p:spPr>
      </p:pic>
      <p:pic>
        <p:nvPicPr>
          <p:cNvPr id="220" name="Google Shape;220;p35"/>
          <p:cNvPicPr preferRelativeResize="0"/>
          <p:nvPr/>
        </p:nvPicPr>
        <p:blipFill>
          <a:blip r:embed="rId4">
            <a:alphaModFix/>
          </a:blip>
          <a:stretch>
            <a:fillRect/>
          </a:stretch>
        </p:blipFill>
        <p:spPr>
          <a:xfrm>
            <a:off x="6847292" y="269400"/>
            <a:ext cx="2296704" cy="572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1: Improved</a:t>
            </a:r>
            <a:endParaRPr/>
          </a:p>
        </p:txBody>
      </p:sp>
      <p:sp>
        <p:nvSpPr>
          <p:cNvPr id="226" name="Google Shape;226;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7" name="Google Shape;227;p36"/>
          <p:cNvPicPr preferRelativeResize="0"/>
          <p:nvPr/>
        </p:nvPicPr>
        <p:blipFill>
          <a:blip r:embed="rId3">
            <a:alphaModFix/>
          </a:blip>
          <a:stretch>
            <a:fillRect/>
          </a:stretch>
        </p:blipFill>
        <p:spPr>
          <a:xfrm>
            <a:off x="311700" y="1152475"/>
            <a:ext cx="4572134" cy="3416400"/>
          </a:xfrm>
          <a:prstGeom prst="rect">
            <a:avLst/>
          </a:prstGeom>
          <a:noFill/>
          <a:ln>
            <a:noFill/>
          </a:ln>
        </p:spPr>
      </p:pic>
      <p:pic>
        <p:nvPicPr>
          <p:cNvPr id="228" name="Google Shape;228;p36"/>
          <p:cNvPicPr preferRelativeResize="0"/>
          <p:nvPr/>
        </p:nvPicPr>
        <p:blipFill>
          <a:blip r:embed="rId4">
            <a:alphaModFix/>
          </a:blip>
          <a:stretch>
            <a:fillRect/>
          </a:stretch>
        </p:blipFill>
        <p:spPr>
          <a:xfrm>
            <a:off x="6847292" y="269400"/>
            <a:ext cx="2296704" cy="572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2</a:t>
            </a:r>
            <a:endParaRPr/>
          </a:p>
        </p:txBody>
      </p:sp>
      <p:pic>
        <p:nvPicPr>
          <p:cNvPr id="234" name="Google Shape;234;p37"/>
          <p:cNvPicPr preferRelativeResize="0"/>
          <p:nvPr/>
        </p:nvPicPr>
        <p:blipFill>
          <a:blip r:embed="rId3">
            <a:alphaModFix/>
          </a:blip>
          <a:stretch>
            <a:fillRect/>
          </a:stretch>
        </p:blipFill>
        <p:spPr>
          <a:xfrm>
            <a:off x="6847292" y="269400"/>
            <a:ext cx="2296704" cy="572700"/>
          </a:xfrm>
          <a:prstGeom prst="rect">
            <a:avLst/>
          </a:prstGeom>
          <a:noFill/>
          <a:ln>
            <a:noFill/>
          </a:ln>
        </p:spPr>
      </p:pic>
      <p:pic>
        <p:nvPicPr>
          <p:cNvPr id="235" name="Google Shape;235;p37"/>
          <p:cNvPicPr preferRelativeResize="0"/>
          <p:nvPr/>
        </p:nvPicPr>
        <p:blipFill rotWithShape="1">
          <a:blip r:embed="rId4">
            <a:alphaModFix/>
          </a:blip>
          <a:srcRect b="11395" l="0" r="0" t="23415"/>
          <a:stretch/>
        </p:blipFill>
        <p:spPr>
          <a:xfrm>
            <a:off x="423200" y="1017725"/>
            <a:ext cx="7417544" cy="36266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2: Improved</a:t>
            </a:r>
            <a:endParaRPr/>
          </a:p>
        </p:txBody>
      </p:sp>
      <p:pic>
        <p:nvPicPr>
          <p:cNvPr id="241" name="Google Shape;241;p38"/>
          <p:cNvPicPr preferRelativeResize="0"/>
          <p:nvPr/>
        </p:nvPicPr>
        <p:blipFill rotWithShape="1">
          <a:blip r:embed="rId3">
            <a:alphaModFix/>
          </a:blip>
          <a:srcRect b="0" l="2543" r="10332" t="0"/>
          <a:stretch/>
        </p:blipFill>
        <p:spPr>
          <a:xfrm rot="-5400000">
            <a:off x="2520288" y="-105713"/>
            <a:ext cx="3908750" cy="5982026"/>
          </a:xfrm>
          <a:prstGeom prst="rect">
            <a:avLst/>
          </a:prstGeom>
          <a:noFill/>
          <a:ln>
            <a:noFill/>
          </a:ln>
        </p:spPr>
      </p:pic>
      <p:pic>
        <p:nvPicPr>
          <p:cNvPr id="242" name="Google Shape;242;p38"/>
          <p:cNvPicPr preferRelativeResize="0"/>
          <p:nvPr/>
        </p:nvPicPr>
        <p:blipFill>
          <a:blip r:embed="rId4">
            <a:alphaModFix/>
          </a:blip>
          <a:stretch>
            <a:fillRect/>
          </a:stretch>
        </p:blipFill>
        <p:spPr>
          <a:xfrm>
            <a:off x="6847292" y="269400"/>
            <a:ext cx="2296704" cy="572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9"/>
          <p:cNvSpPr txBox="1"/>
          <p:nvPr>
            <p:ph type="title"/>
          </p:nvPr>
        </p:nvSpPr>
        <p:spPr>
          <a:xfrm>
            <a:off x="311700" y="1999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Visualization Tools and Resources</a:t>
            </a:r>
            <a:endParaRPr/>
          </a:p>
        </p:txBody>
      </p:sp>
      <p:cxnSp>
        <p:nvCxnSpPr>
          <p:cNvPr id="248" name="Google Shape;248;p39"/>
          <p:cNvCxnSpPr/>
          <p:nvPr/>
        </p:nvCxnSpPr>
        <p:spPr>
          <a:xfrm>
            <a:off x="311700" y="2571750"/>
            <a:ext cx="79995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Alt Text for Accessibility</a:t>
            </a:r>
            <a:endParaRPr/>
          </a:p>
        </p:txBody>
      </p:sp>
      <p:sp>
        <p:nvSpPr>
          <p:cNvPr id="254" name="Google Shape;254;p40"/>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Used to describe the appearance and meaning of a visual to a screen reader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Example:</a:t>
            </a:r>
            <a:endParaRPr/>
          </a:p>
          <a:p>
            <a:pPr indent="0" lvl="0" marL="0" rtl="0" algn="l">
              <a:spcBef>
                <a:spcPts val="1200"/>
              </a:spcBef>
              <a:spcAft>
                <a:spcPts val="1200"/>
              </a:spcAft>
              <a:buNone/>
            </a:pPr>
            <a:r>
              <a:rPr lang="en"/>
              <a:t>“A vertical bar graph of reference transactions in 4 regions of the United States where the South has the most transactions.”</a:t>
            </a:r>
            <a:endParaRPr/>
          </a:p>
        </p:txBody>
      </p:sp>
      <p:pic>
        <p:nvPicPr>
          <p:cNvPr descr="A vertical bar graph of reference transactions in 4 regions of the United States where the South has the most transactions" id="255" name="Google Shape;255;p40" title="USA Public Libraries Reference Transactions by Region"/>
          <p:cNvPicPr preferRelativeResize="0"/>
          <p:nvPr/>
        </p:nvPicPr>
        <p:blipFill rotWithShape="1">
          <a:blip r:embed="rId3">
            <a:alphaModFix/>
          </a:blip>
          <a:srcRect b="0" l="39885" r="0" t="0"/>
          <a:stretch/>
        </p:blipFill>
        <p:spPr>
          <a:xfrm>
            <a:off x="4816725" y="722225"/>
            <a:ext cx="4260302" cy="365039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Color Brewer</a:t>
            </a:r>
            <a:endParaRPr/>
          </a:p>
        </p:txBody>
      </p:sp>
      <p:sp>
        <p:nvSpPr>
          <p:cNvPr id="261" name="Google Shape;261;p41"/>
          <p:cNvSpPr txBox="1"/>
          <p:nvPr>
            <p:ph idx="1" type="body"/>
          </p:nvPr>
        </p:nvSpPr>
        <p:spPr>
          <a:xfrm>
            <a:off x="5349900" y="4665625"/>
            <a:ext cx="3794100" cy="425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00"/>
              <a:t>https://colorbrewer2.org/#type=sequential&amp;scheme=BuGn&amp;n=3</a:t>
            </a:r>
            <a:endParaRPr sz="1000"/>
          </a:p>
        </p:txBody>
      </p:sp>
      <p:pic>
        <p:nvPicPr>
          <p:cNvPr id="262" name="Google Shape;262;p41"/>
          <p:cNvPicPr preferRelativeResize="0"/>
          <p:nvPr/>
        </p:nvPicPr>
        <p:blipFill>
          <a:blip r:embed="rId3">
            <a:alphaModFix/>
          </a:blip>
          <a:stretch>
            <a:fillRect/>
          </a:stretch>
        </p:blipFill>
        <p:spPr>
          <a:xfrm>
            <a:off x="2678399" y="265900"/>
            <a:ext cx="6153902" cy="4351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281425"/>
            <a:ext cx="8613900" cy="11082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What is NNLM?</a:t>
            </a:r>
            <a:endParaRPr b="1"/>
          </a:p>
          <a:p>
            <a:pPr indent="0" lvl="0" marL="0" rtl="0" algn="l">
              <a:spcBef>
                <a:spcPts val="0"/>
              </a:spcBef>
              <a:spcAft>
                <a:spcPts val="0"/>
              </a:spcAft>
              <a:buNone/>
            </a:pPr>
            <a:r>
              <a:t/>
            </a:r>
            <a:endParaRPr sz="2000"/>
          </a:p>
        </p:txBody>
      </p:sp>
      <p:sp>
        <p:nvSpPr>
          <p:cNvPr id="70" name="Google Shape;70;p1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fontScale="62500" lnSpcReduction="20000"/>
          </a:bodyPr>
          <a:lstStyle/>
          <a:p>
            <a:pPr indent="0" lvl="0" marL="0" rtl="0" algn="l">
              <a:lnSpc>
                <a:spcPct val="100000"/>
              </a:lnSpc>
              <a:spcBef>
                <a:spcPts val="0"/>
              </a:spcBef>
              <a:spcAft>
                <a:spcPts val="0"/>
              </a:spcAft>
              <a:buNone/>
            </a:pPr>
            <a:r>
              <a:rPr lang="en" sz="2850"/>
              <a:t>In short, the Network of the National Library of Medicine is the field force of the National Library of Medicine</a:t>
            </a:r>
            <a:endParaRPr sz="2850"/>
          </a:p>
          <a:p>
            <a:pPr indent="0" lvl="0" marL="0" rtl="0" algn="l">
              <a:lnSpc>
                <a:spcPct val="100000"/>
              </a:lnSpc>
              <a:spcBef>
                <a:spcPts val="0"/>
              </a:spcBef>
              <a:spcAft>
                <a:spcPts val="0"/>
              </a:spcAft>
              <a:buClr>
                <a:schemeClr val="dk1"/>
              </a:buClr>
              <a:buSzPct val="38596"/>
              <a:buFont typeface="Arial"/>
              <a:buNone/>
            </a:pPr>
            <a:r>
              <a:t/>
            </a:r>
            <a:endParaRPr sz="2850"/>
          </a:p>
          <a:p>
            <a:pPr indent="0" lvl="0" marL="0" rtl="0" algn="l">
              <a:lnSpc>
                <a:spcPct val="100000"/>
              </a:lnSpc>
              <a:spcBef>
                <a:spcPts val="0"/>
              </a:spcBef>
              <a:spcAft>
                <a:spcPts val="0"/>
              </a:spcAft>
              <a:buClr>
                <a:schemeClr val="dk1"/>
              </a:buClr>
              <a:buSzPct val="38596"/>
              <a:buFont typeface="Arial"/>
              <a:buNone/>
            </a:pPr>
            <a:r>
              <a:rPr lang="en" sz="2850"/>
              <a:t>Divided into 7 Regions, each with a Regional Medical Library (RML) that serves as "headquarters" for that region, spearheading and managing outreach efforts</a:t>
            </a:r>
            <a:endParaRPr sz="2850"/>
          </a:p>
          <a:p>
            <a:pPr indent="0" lvl="0" marL="0" rtl="0" algn="l">
              <a:spcBef>
                <a:spcPts val="0"/>
              </a:spcBef>
              <a:spcAft>
                <a:spcPts val="1200"/>
              </a:spcAft>
              <a:buNone/>
            </a:pPr>
            <a:r>
              <a:t/>
            </a:r>
            <a:endParaRPr/>
          </a:p>
        </p:txBody>
      </p:sp>
      <p:pic>
        <p:nvPicPr>
          <p:cNvPr id="71" name="Google Shape;71;p15"/>
          <p:cNvPicPr preferRelativeResize="0"/>
          <p:nvPr/>
        </p:nvPicPr>
        <p:blipFill>
          <a:blip r:embed="rId3">
            <a:alphaModFix/>
          </a:blip>
          <a:stretch>
            <a:fillRect/>
          </a:stretch>
        </p:blipFill>
        <p:spPr>
          <a:xfrm>
            <a:off x="3281550" y="1389600"/>
            <a:ext cx="5719501" cy="330436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Coblis - Color Blindness Simulator</a:t>
            </a:r>
            <a:endParaRPr/>
          </a:p>
        </p:txBody>
      </p:sp>
      <p:sp>
        <p:nvSpPr>
          <p:cNvPr id="268" name="Google Shape;268;p42"/>
          <p:cNvSpPr txBox="1"/>
          <p:nvPr>
            <p:ph idx="1" type="body"/>
          </p:nvPr>
        </p:nvSpPr>
        <p:spPr>
          <a:xfrm>
            <a:off x="5123350" y="4580075"/>
            <a:ext cx="3907500" cy="480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00" u="sng">
                <a:solidFill>
                  <a:schemeClr val="hlink"/>
                </a:solidFill>
                <a:hlinkClick r:id="rId3"/>
              </a:rPr>
              <a:t>https://www.color-blindness.com/coblis-color-blindness-simulator/</a:t>
            </a:r>
            <a:r>
              <a:rPr lang="en" sz="1000"/>
              <a:t> </a:t>
            </a:r>
            <a:endParaRPr sz="1000"/>
          </a:p>
        </p:txBody>
      </p:sp>
      <p:pic>
        <p:nvPicPr>
          <p:cNvPr id="269" name="Google Shape;269;p42"/>
          <p:cNvPicPr preferRelativeResize="0"/>
          <p:nvPr/>
        </p:nvPicPr>
        <p:blipFill>
          <a:blip r:embed="rId4">
            <a:alphaModFix/>
          </a:blip>
          <a:stretch>
            <a:fillRect/>
          </a:stretch>
        </p:blipFill>
        <p:spPr>
          <a:xfrm>
            <a:off x="524200" y="1138527"/>
            <a:ext cx="7892705" cy="328033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3"/>
          <p:cNvSpPr txBox="1"/>
          <p:nvPr>
            <p:ph type="title"/>
          </p:nvPr>
        </p:nvSpPr>
        <p:spPr>
          <a:xfrm>
            <a:off x="4572000" y="499575"/>
            <a:ext cx="3795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RawGraphs.io </a:t>
            </a:r>
            <a:endParaRPr/>
          </a:p>
        </p:txBody>
      </p:sp>
      <p:pic>
        <p:nvPicPr>
          <p:cNvPr id="275" name="Google Shape;275;p43"/>
          <p:cNvPicPr preferRelativeResize="0"/>
          <p:nvPr/>
        </p:nvPicPr>
        <p:blipFill rotWithShape="1">
          <a:blip r:embed="rId3">
            <a:alphaModFix/>
          </a:blip>
          <a:srcRect b="18873" l="28551" r="29857" t="19041"/>
          <a:stretch/>
        </p:blipFill>
        <p:spPr>
          <a:xfrm>
            <a:off x="87762" y="1559525"/>
            <a:ext cx="3752474" cy="3150950"/>
          </a:xfrm>
          <a:prstGeom prst="rect">
            <a:avLst/>
          </a:prstGeom>
          <a:noFill/>
          <a:ln>
            <a:noFill/>
          </a:ln>
        </p:spPr>
      </p:pic>
      <p:pic>
        <p:nvPicPr>
          <p:cNvPr id="276" name="Google Shape;276;p43"/>
          <p:cNvPicPr preferRelativeResize="0"/>
          <p:nvPr/>
        </p:nvPicPr>
        <p:blipFill rotWithShape="1">
          <a:blip r:embed="rId4">
            <a:alphaModFix/>
          </a:blip>
          <a:srcRect b="12282" l="12097" r="32359" t="14036"/>
          <a:stretch/>
        </p:blipFill>
        <p:spPr>
          <a:xfrm>
            <a:off x="4572000" y="1626525"/>
            <a:ext cx="4133048" cy="3083950"/>
          </a:xfrm>
          <a:prstGeom prst="rect">
            <a:avLst/>
          </a:prstGeom>
          <a:noFill/>
          <a:ln>
            <a:noFill/>
          </a:ln>
        </p:spPr>
      </p:pic>
      <p:sp>
        <p:nvSpPr>
          <p:cNvPr id="277" name="Google Shape;277;p43"/>
          <p:cNvSpPr txBox="1"/>
          <p:nvPr>
            <p:ph type="title"/>
          </p:nvPr>
        </p:nvSpPr>
        <p:spPr>
          <a:xfrm>
            <a:off x="248450" y="499575"/>
            <a:ext cx="3795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a:t>
            </a:r>
            <a:r>
              <a:rPr lang="en"/>
              <a:t>Visualization</a:t>
            </a:r>
            <a:r>
              <a:rPr lang="en"/>
              <a:t> Catalogue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4"/>
          <p:cNvSpPr txBox="1"/>
          <p:nvPr>
            <p:ph idx="1" type="body"/>
          </p:nvPr>
        </p:nvSpPr>
        <p:spPr>
          <a:xfrm>
            <a:off x="311700" y="1523300"/>
            <a:ext cx="8520600" cy="304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Viz of the Day</a:t>
            </a:r>
            <a:r>
              <a:rPr lang="en"/>
              <a:t>- Explore, new interesting visualizations </a:t>
            </a:r>
            <a:endParaRPr/>
          </a:p>
          <a:p>
            <a:pPr indent="0" lvl="0" marL="0" rtl="0" algn="l">
              <a:spcBef>
                <a:spcPts val="1200"/>
              </a:spcBef>
              <a:spcAft>
                <a:spcPts val="0"/>
              </a:spcAft>
              <a:buNone/>
            </a:pPr>
            <a:r>
              <a:rPr lang="en" u="sng">
                <a:solidFill>
                  <a:schemeClr val="hlink"/>
                </a:solidFill>
                <a:hlinkClick r:id="rId4"/>
              </a:rPr>
              <a:t>Sample Datasets and Community Resources </a:t>
            </a:r>
            <a:r>
              <a:rPr lang="en"/>
              <a:t>- Find sample data and learning resources.</a:t>
            </a:r>
            <a:endParaRPr/>
          </a:p>
          <a:p>
            <a:pPr indent="0" lvl="0" marL="0" rtl="0" algn="l">
              <a:spcBef>
                <a:spcPts val="1200"/>
              </a:spcBef>
              <a:spcAft>
                <a:spcPts val="0"/>
              </a:spcAft>
              <a:buNone/>
            </a:pPr>
            <a:r>
              <a:rPr lang="en"/>
              <a:t>Today’s example will use the sample education data set “American University Data”</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83" name="Google Shape;283;p44"/>
          <p:cNvPicPr preferRelativeResize="0"/>
          <p:nvPr/>
        </p:nvPicPr>
        <p:blipFill>
          <a:blip r:embed="rId5">
            <a:alphaModFix/>
          </a:blip>
          <a:stretch>
            <a:fillRect/>
          </a:stretch>
        </p:blipFill>
        <p:spPr>
          <a:xfrm>
            <a:off x="311688" y="377725"/>
            <a:ext cx="5114925" cy="8953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Additional Reading on Data Visualization</a:t>
            </a:r>
            <a:endParaRPr/>
          </a:p>
        </p:txBody>
      </p:sp>
      <p:sp>
        <p:nvSpPr>
          <p:cNvPr id="289" name="Google Shape;289;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770"/>
              <a:buNone/>
            </a:pPr>
            <a:r>
              <a:rPr i="1" lang="en">
                <a:solidFill>
                  <a:schemeClr val="dk1"/>
                </a:solidFill>
              </a:rPr>
              <a:t>Effective Data Visualization</a:t>
            </a:r>
            <a:r>
              <a:rPr lang="en">
                <a:solidFill>
                  <a:schemeClr val="dk1"/>
                </a:solidFill>
              </a:rPr>
              <a:t> by Stephanie Evergreen</a:t>
            </a:r>
            <a:endParaRPr>
              <a:solidFill>
                <a:schemeClr val="dk1"/>
              </a:solidFill>
            </a:endParaRPr>
          </a:p>
          <a:p>
            <a:pPr indent="0" lvl="0" marL="0" rtl="0" algn="l">
              <a:lnSpc>
                <a:spcPct val="129000"/>
              </a:lnSpc>
              <a:spcBef>
                <a:spcPts val="1200"/>
              </a:spcBef>
              <a:spcAft>
                <a:spcPts val="0"/>
              </a:spcAft>
              <a:buSzPts val="770"/>
              <a:buNone/>
            </a:pPr>
            <a:r>
              <a:rPr i="1" lang="en">
                <a:solidFill>
                  <a:schemeClr val="dk1"/>
                </a:solidFill>
                <a:uFill>
                  <a:noFill/>
                </a:uFill>
                <a:hlinkClick r:id="rId3">
                  <a:extLst>
                    <a:ext uri="{A12FA001-AC4F-418D-AE19-62706E023703}">
                      <ahyp:hlinkClr val="tx"/>
                    </a:ext>
                  </a:extLst>
                </a:hlinkClick>
              </a:rPr>
              <a:t>Storytelling With Data: A Data Visualization Guide for Business Professionals</a:t>
            </a:r>
            <a:r>
              <a:rPr lang="en">
                <a:solidFill>
                  <a:schemeClr val="dk1"/>
                </a:solidFill>
                <a:uFill>
                  <a:noFill/>
                </a:uFill>
                <a:hlinkClick r:id="rId4">
                  <a:extLst>
                    <a:ext uri="{A12FA001-AC4F-418D-AE19-62706E023703}">
                      <ahyp:hlinkClr val="tx"/>
                    </a:ext>
                  </a:extLst>
                </a:hlinkClick>
              </a:rPr>
              <a:t> by Cole Nussbaumer Knaflic</a:t>
            </a:r>
            <a:endParaRPr>
              <a:solidFill>
                <a:schemeClr val="dk1"/>
              </a:solidFill>
            </a:endParaRPr>
          </a:p>
          <a:p>
            <a:pPr indent="0" lvl="0" marL="0" rtl="0" algn="l">
              <a:lnSpc>
                <a:spcPct val="105000"/>
              </a:lnSpc>
              <a:spcBef>
                <a:spcPts val="900"/>
              </a:spcBef>
              <a:spcAft>
                <a:spcPts val="0"/>
              </a:spcAft>
              <a:buSzPts val="770"/>
              <a:buNone/>
            </a:pPr>
            <a:r>
              <a:rPr i="1" lang="en">
                <a:solidFill>
                  <a:schemeClr val="dk1"/>
                </a:solidFill>
              </a:rPr>
              <a:t>The Functional Art</a:t>
            </a:r>
            <a:r>
              <a:rPr lang="en">
                <a:solidFill>
                  <a:schemeClr val="dk1"/>
                </a:solidFill>
              </a:rPr>
              <a:t> by Alberto Cairo</a:t>
            </a:r>
            <a:endParaRPr>
              <a:solidFill>
                <a:schemeClr val="dk1"/>
              </a:solidFill>
            </a:endParaRPr>
          </a:p>
          <a:p>
            <a:pPr indent="0" lvl="0" marL="0" rtl="0" algn="l">
              <a:lnSpc>
                <a:spcPct val="105000"/>
              </a:lnSpc>
              <a:spcBef>
                <a:spcPts val="1200"/>
              </a:spcBef>
              <a:spcAft>
                <a:spcPts val="0"/>
              </a:spcAft>
              <a:buSzPts val="770"/>
              <a:buNone/>
            </a:pPr>
            <a:r>
              <a:rPr i="1" lang="en">
                <a:solidFill>
                  <a:schemeClr val="dk1"/>
                </a:solidFill>
              </a:rPr>
              <a:t>The Visual Display of Quantitative Information</a:t>
            </a:r>
            <a:r>
              <a:rPr lang="en">
                <a:solidFill>
                  <a:schemeClr val="dk1"/>
                </a:solidFill>
              </a:rPr>
              <a:t> by Edward R. Tufte</a:t>
            </a:r>
            <a:endParaRPr>
              <a:solidFill>
                <a:schemeClr val="dk1"/>
              </a:solidFill>
            </a:endParaRPr>
          </a:p>
          <a:p>
            <a:pPr indent="0" lvl="0" marL="0" rtl="0" algn="l">
              <a:lnSpc>
                <a:spcPct val="105000"/>
              </a:lnSpc>
              <a:spcBef>
                <a:spcPts val="1200"/>
              </a:spcBef>
              <a:spcAft>
                <a:spcPts val="0"/>
              </a:spcAft>
              <a:buSzPts val="770"/>
              <a:buNone/>
            </a:pPr>
            <a:r>
              <a:rPr i="1" lang="en">
                <a:solidFill>
                  <a:schemeClr val="dk1"/>
                </a:solidFill>
              </a:rPr>
              <a:t>Knowledge is Beautiful</a:t>
            </a:r>
            <a:r>
              <a:rPr lang="en">
                <a:solidFill>
                  <a:schemeClr val="dk1"/>
                </a:solidFill>
              </a:rPr>
              <a:t> by David McCandless</a:t>
            </a:r>
            <a:endParaRPr>
              <a:solidFill>
                <a:schemeClr val="dk1"/>
              </a:solidFill>
            </a:endParaRPr>
          </a:p>
          <a:p>
            <a:pPr indent="0" lvl="0" marL="0" rtl="0" algn="l">
              <a:lnSpc>
                <a:spcPct val="105000"/>
              </a:lnSpc>
              <a:spcBef>
                <a:spcPts val="1200"/>
              </a:spcBef>
              <a:spcAft>
                <a:spcPts val="0"/>
              </a:spcAft>
              <a:buSzPts val="770"/>
              <a:buNone/>
            </a:pPr>
            <a:r>
              <a:t/>
            </a:r>
            <a:endParaRPr/>
          </a:p>
          <a:p>
            <a:pPr indent="0" lvl="0" marL="0" rtl="0" algn="l">
              <a:lnSpc>
                <a:spcPct val="105000"/>
              </a:lnSpc>
              <a:spcBef>
                <a:spcPts val="1200"/>
              </a:spcBef>
              <a:spcAft>
                <a:spcPts val="1200"/>
              </a:spcAft>
              <a:buSzPts val="77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 </a:t>
            </a:r>
            <a:endParaRPr/>
          </a:p>
          <a:p>
            <a:pPr indent="0" lvl="0" marL="0" rtl="0" algn="l">
              <a:spcBef>
                <a:spcPts val="0"/>
              </a:spcBef>
              <a:spcAft>
                <a:spcPts val="0"/>
              </a:spcAft>
              <a:buNone/>
            </a:pPr>
            <a:r>
              <a:rPr lang="en"/>
              <a:t>Instructors</a:t>
            </a:r>
            <a:endParaRPr/>
          </a:p>
        </p:txBody>
      </p:sp>
      <p:sp>
        <p:nvSpPr>
          <p:cNvPr id="295" name="Google Shape;295;p4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Katie Pierce Farrier </a:t>
            </a:r>
            <a:endParaRPr/>
          </a:p>
          <a:p>
            <a:pPr indent="0" lvl="0" marL="0" rtl="0" algn="l">
              <a:spcBef>
                <a:spcPts val="0"/>
              </a:spcBef>
              <a:spcAft>
                <a:spcPts val="0"/>
              </a:spcAft>
              <a:buNone/>
            </a:pPr>
            <a:r>
              <a:rPr lang="en"/>
              <a:t>Data Science Strategist </a:t>
            </a:r>
            <a:endParaRPr/>
          </a:p>
          <a:p>
            <a:pPr indent="0" lvl="0" marL="0" rtl="0" algn="l">
              <a:spcBef>
                <a:spcPts val="0"/>
              </a:spcBef>
              <a:spcAft>
                <a:spcPts val="0"/>
              </a:spcAft>
              <a:buNone/>
            </a:pPr>
            <a:r>
              <a:rPr lang="en"/>
              <a:t>katie.pierce-farrier@unthsc.edu</a:t>
            </a:r>
            <a:endParaRPr/>
          </a:p>
        </p:txBody>
      </p:sp>
      <p:sp>
        <p:nvSpPr>
          <p:cNvPr id="296" name="Google Shape;296;p46"/>
          <p:cNvSpPr txBox="1"/>
          <p:nvPr>
            <p:ph idx="2" type="body"/>
          </p:nvPr>
        </p:nvSpPr>
        <p:spPr>
          <a:xfrm>
            <a:off x="4453300" y="1152475"/>
            <a:ext cx="44829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t>Elizabeth Roth</a:t>
            </a:r>
            <a:endParaRPr/>
          </a:p>
          <a:p>
            <a:pPr indent="0" lvl="0" marL="0" rtl="0" algn="l">
              <a:lnSpc>
                <a:spcPct val="100000"/>
              </a:lnSpc>
              <a:spcBef>
                <a:spcPts val="0"/>
              </a:spcBef>
              <a:spcAft>
                <a:spcPts val="0"/>
              </a:spcAft>
              <a:buNone/>
            </a:pPr>
            <a:r>
              <a:rPr lang="en"/>
              <a:t>Research and Data Science Strategist</a:t>
            </a:r>
            <a:endParaRPr/>
          </a:p>
          <a:p>
            <a:pPr indent="0" lvl="0" marL="0" rtl="0" algn="l">
              <a:lnSpc>
                <a:spcPct val="100000"/>
              </a:lnSpc>
              <a:spcBef>
                <a:spcPts val="0"/>
              </a:spcBef>
              <a:spcAft>
                <a:spcPts val="0"/>
              </a:spcAft>
              <a:buNone/>
            </a:pPr>
            <a:r>
              <a:rPr lang="en"/>
              <a:t>rothel@musc.edu</a:t>
            </a:r>
            <a:endParaRPr/>
          </a:p>
        </p:txBody>
      </p:sp>
      <p:pic>
        <p:nvPicPr>
          <p:cNvPr id="297" name="Google Shape;297;p46"/>
          <p:cNvPicPr preferRelativeResize="0"/>
          <p:nvPr/>
        </p:nvPicPr>
        <p:blipFill rotWithShape="1">
          <a:blip r:embed="rId3">
            <a:alphaModFix/>
          </a:blip>
          <a:srcRect b="0" l="11153" r="4222" t="0"/>
          <a:stretch/>
        </p:blipFill>
        <p:spPr>
          <a:xfrm>
            <a:off x="4572000" y="2089550"/>
            <a:ext cx="2541324" cy="2756601"/>
          </a:xfrm>
          <a:prstGeom prst="rect">
            <a:avLst/>
          </a:prstGeom>
          <a:noFill/>
          <a:ln>
            <a:noFill/>
          </a:ln>
        </p:spPr>
      </p:pic>
      <p:pic>
        <p:nvPicPr>
          <p:cNvPr id="298" name="Google Shape;298;p46"/>
          <p:cNvPicPr preferRelativeResize="0"/>
          <p:nvPr/>
        </p:nvPicPr>
        <p:blipFill rotWithShape="1">
          <a:blip r:embed="rId4">
            <a:alphaModFix/>
          </a:blip>
          <a:srcRect b="10295" l="0" r="0" t="7534"/>
          <a:stretch/>
        </p:blipFill>
        <p:spPr>
          <a:xfrm>
            <a:off x="311700" y="2089550"/>
            <a:ext cx="2520300" cy="2756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7"/>
          <p:cNvSpPr txBox="1"/>
          <p:nvPr>
            <p:ph type="title"/>
          </p:nvPr>
        </p:nvSpPr>
        <p:spPr>
          <a:xfrm>
            <a:off x="311700" y="213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Upcoming Data Training  </a:t>
            </a:r>
            <a:endParaRPr/>
          </a:p>
        </p:txBody>
      </p:sp>
      <p:sp>
        <p:nvSpPr>
          <p:cNvPr id="304" name="Google Shape;304;p47"/>
          <p:cNvSpPr txBox="1"/>
          <p:nvPr>
            <p:ph idx="1" type="body"/>
          </p:nvPr>
        </p:nvSpPr>
        <p:spPr>
          <a:xfrm>
            <a:off x="311700" y="868050"/>
            <a:ext cx="8520600" cy="3939300"/>
          </a:xfrm>
          <a:prstGeom prst="rect">
            <a:avLst/>
          </a:prstGeom>
        </p:spPr>
        <p:txBody>
          <a:bodyPr anchorCtr="0" anchor="t" bIns="91425" lIns="91425" spcFirstLastPara="1" rIns="91425" wrap="square" tIns="91425">
            <a:noAutofit/>
          </a:bodyPr>
          <a:lstStyle/>
          <a:p>
            <a:pPr indent="-387350" lvl="0" marL="457200" rtl="0" algn="l">
              <a:lnSpc>
                <a:spcPct val="100000"/>
              </a:lnSpc>
              <a:spcBef>
                <a:spcPts val="0"/>
              </a:spcBef>
              <a:spcAft>
                <a:spcPts val="0"/>
              </a:spcAft>
              <a:buSzPts val="2500"/>
              <a:buChar char="-"/>
            </a:pPr>
            <a:r>
              <a:rPr lang="en" sz="2500" u="sng">
                <a:solidFill>
                  <a:schemeClr val="hlink"/>
                </a:solidFill>
                <a:highlight>
                  <a:srgbClr val="FFFFFF"/>
                </a:highlight>
                <a:hlinkClick r:id="rId3"/>
              </a:rPr>
              <a:t>Is Seeing Really Believing?: Visual Health Misinformation</a:t>
            </a:r>
            <a:r>
              <a:rPr lang="en" sz="2500">
                <a:solidFill>
                  <a:srgbClr val="2E4E74"/>
                </a:solidFill>
                <a:highlight>
                  <a:srgbClr val="FFFFFF"/>
                </a:highlight>
              </a:rPr>
              <a:t> June 20th at 1pm CT</a:t>
            </a:r>
            <a:endParaRPr sz="2500">
              <a:solidFill>
                <a:srgbClr val="2E4E74"/>
              </a:solidFill>
              <a:highlight>
                <a:srgbClr val="FFFFFF"/>
              </a:highlight>
            </a:endParaRPr>
          </a:p>
          <a:p>
            <a:pPr indent="0" lvl="0" marL="0" rtl="0" algn="l">
              <a:lnSpc>
                <a:spcPct val="100000"/>
              </a:lnSpc>
              <a:spcBef>
                <a:spcPts val="0"/>
              </a:spcBef>
              <a:spcAft>
                <a:spcPts val="0"/>
              </a:spcAft>
              <a:buNone/>
            </a:pPr>
            <a:r>
              <a:t/>
            </a:r>
            <a:endParaRPr sz="2500">
              <a:solidFill>
                <a:srgbClr val="2E4E74"/>
              </a:solidFill>
              <a:highlight>
                <a:srgbClr val="FFFFFF"/>
              </a:highlight>
            </a:endParaRPr>
          </a:p>
          <a:p>
            <a:pPr indent="0" lvl="0" marL="0" rtl="0" algn="l">
              <a:lnSpc>
                <a:spcPct val="100000"/>
              </a:lnSpc>
              <a:spcBef>
                <a:spcPts val="0"/>
              </a:spcBef>
              <a:spcAft>
                <a:spcPts val="0"/>
              </a:spcAft>
              <a:buNone/>
            </a:pPr>
            <a:r>
              <a:t/>
            </a:r>
            <a:endParaRPr sz="2500">
              <a:solidFill>
                <a:srgbClr val="2E4E74"/>
              </a:solidFill>
              <a:highlight>
                <a:srgbClr val="FFFFFF"/>
              </a:highlight>
            </a:endParaRPr>
          </a:p>
          <a:p>
            <a:pPr indent="-387350" lvl="0" marL="457200" rtl="0" algn="l">
              <a:lnSpc>
                <a:spcPct val="100000"/>
              </a:lnSpc>
              <a:spcBef>
                <a:spcPts val="0"/>
              </a:spcBef>
              <a:spcAft>
                <a:spcPts val="0"/>
              </a:spcAft>
              <a:buClr>
                <a:srgbClr val="2E4E74"/>
              </a:buClr>
              <a:buSzPts val="2500"/>
              <a:buChar char="-"/>
            </a:pPr>
            <a:r>
              <a:rPr lang="en" sz="2500" u="sng">
                <a:solidFill>
                  <a:schemeClr val="hlink"/>
                </a:solidFill>
                <a:highlight>
                  <a:srgbClr val="FFFFFF"/>
                </a:highlight>
                <a:hlinkClick r:id="rId4"/>
              </a:rPr>
              <a:t>Health Statistics on the Web</a:t>
            </a:r>
            <a:r>
              <a:rPr lang="en" sz="2500">
                <a:solidFill>
                  <a:srgbClr val="2E4E74"/>
                </a:solidFill>
                <a:highlight>
                  <a:srgbClr val="FFFFFF"/>
                </a:highlight>
              </a:rPr>
              <a:t> July 31st at 1m CT</a:t>
            </a:r>
            <a:endParaRPr sz="2500">
              <a:solidFill>
                <a:srgbClr val="2E4E74"/>
              </a:solidFill>
              <a:highlight>
                <a:srgbClr val="FFFFFF"/>
              </a:highlight>
            </a:endParaRPr>
          </a:p>
          <a:p>
            <a:pPr indent="0" lvl="0" marL="0" rtl="0" algn="l">
              <a:lnSpc>
                <a:spcPct val="100000"/>
              </a:lnSpc>
              <a:spcBef>
                <a:spcPts val="0"/>
              </a:spcBef>
              <a:spcAft>
                <a:spcPts val="0"/>
              </a:spcAft>
              <a:buNone/>
            </a:pPr>
            <a:r>
              <a:t/>
            </a:r>
            <a:endParaRPr sz="2500">
              <a:solidFill>
                <a:srgbClr val="2E4E74"/>
              </a:solidFill>
              <a:highlight>
                <a:srgbClr val="FFFFFF"/>
              </a:highlight>
            </a:endParaRPr>
          </a:p>
        </p:txBody>
      </p:sp>
      <p:cxnSp>
        <p:nvCxnSpPr>
          <p:cNvPr id="305" name="Google Shape;305;p47"/>
          <p:cNvCxnSpPr/>
          <p:nvPr/>
        </p:nvCxnSpPr>
        <p:spPr>
          <a:xfrm>
            <a:off x="311700" y="786400"/>
            <a:ext cx="79995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Survey</a:t>
            </a:r>
            <a:endParaRPr/>
          </a:p>
        </p:txBody>
      </p:sp>
      <p:sp>
        <p:nvSpPr>
          <p:cNvPr id="311" name="Google Shape;311;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800"/>
              </a:spcBef>
              <a:spcAft>
                <a:spcPts val="0"/>
              </a:spcAft>
              <a:buClr>
                <a:schemeClr val="dk1"/>
              </a:buClr>
              <a:buSzPts val="1100"/>
              <a:buFont typeface="Arial"/>
              <a:buNone/>
            </a:pPr>
            <a:r>
              <a:rPr lang="en" sz="2200">
                <a:solidFill>
                  <a:srgbClr val="0B5394"/>
                </a:solidFill>
                <a:highlight>
                  <a:srgbClr val="FFFFFF"/>
                </a:highlight>
              </a:rPr>
              <a:t>https://www.nnlm.gov/dataviz</a:t>
            </a:r>
            <a:endParaRPr sz="2200">
              <a:solidFill>
                <a:srgbClr val="0B5394"/>
              </a:solidFill>
              <a:highlight>
                <a:srgbClr val="FFFFFF"/>
              </a:highlight>
            </a:endParaRPr>
          </a:p>
          <a:p>
            <a:pPr indent="0" lvl="0" marL="0" rtl="0" algn="l">
              <a:lnSpc>
                <a:spcPct val="150000"/>
              </a:lnSpc>
              <a:spcBef>
                <a:spcPts val="800"/>
              </a:spcBef>
              <a:spcAft>
                <a:spcPts val="0"/>
              </a:spcAft>
              <a:buClr>
                <a:schemeClr val="dk1"/>
              </a:buClr>
              <a:buSzPts val="1100"/>
              <a:buFont typeface="Arial"/>
              <a:buNone/>
            </a:pPr>
            <a:r>
              <a:rPr lang="en" sz="1000">
                <a:solidFill>
                  <a:srgbClr val="FFFFFF"/>
                </a:solidFill>
                <a:highlight>
                  <a:srgbClr val="FFFFFF"/>
                </a:highlight>
              </a:rPr>
              <a:t>_</a:t>
            </a:r>
            <a:endParaRPr sz="1000">
              <a:solidFill>
                <a:srgbClr val="FFFFFF"/>
              </a:solidFill>
              <a:highlight>
                <a:srgbClr val="FFFFFF"/>
              </a:highlight>
            </a:endParaRPr>
          </a:p>
          <a:p>
            <a:pPr indent="0" lvl="0" marL="0" rtl="0" algn="l">
              <a:spcBef>
                <a:spcPts val="8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77" name="Google Shape;77;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en" sz="1900"/>
              <a:t>Define Data Visualization</a:t>
            </a:r>
            <a:endParaRPr sz="1900"/>
          </a:p>
          <a:p>
            <a:pPr indent="0" lvl="0" marL="0" rtl="0" algn="l">
              <a:spcBef>
                <a:spcPts val="1200"/>
              </a:spcBef>
              <a:spcAft>
                <a:spcPts val="0"/>
              </a:spcAft>
              <a:buClr>
                <a:schemeClr val="dk1"/>
              </a:buClr>
              <a:buSzPts val="1100"/>
              <a:buFont typeface="Arial"/>
              <a:buNone/>
            </a:pPr>
            <a:r>
              <a:rPr lang="en" sz="1900"/>
              <a:t>Discuss Design Principles</a:t>
            </a:r>
            <a:endParaRPr sz="1900"/>
          </a:p>
          <a:p>
            <a:pPr indent="0" lvl="0" marL="0" rtl="0" algn="l">
              <a:spcBef>
                <a:spcPts val="1200"/>
              </a:spcBef>
              <a:spcAft>
                <a:spcPts val="0"/>
              </a:spcAft>
              <a:buClr>
                <a:schemeClr val="dk1"/>
              </a:buClr>
              <a:buSzPts val="1100"/>
              <a:buFont typeface="Arial"/>
              <a:buNone/>
            </a:pPr>
            <a:r>
              <a:rPr lang="en" sz="1900"/>
              <a:t>Explore Common Chart Types and Best Uses</a:t>
            </a:r>
            <a:endParaRPr sz="1900"/>
          </a:p>
          <a:p>
            <a:pPr indent="0" lvl="0" marL="0" rtl="0" algn="l">
              <a:spcBef>
                <a:spcPts val="1200"/>
              </a:spcBef>
              <a:spcAft>
                <a:spcPts val="0"/>
              </a:spcAft>
              <a:buClr>
                <a:schemeClr val="dk1"/>
              </a:buClr>
              <a:buSzPts val="1100"/>
              <a:buFont typeface="Arial"/>
              <a:buNone/>
            </a:pPr>
            <a:r>
              <a:rPr lang="en" sz="1900"/>
              <a:t>Compare Visualization Examples</a:t>
            </a:r>
            <a:endParaRPr sz="1900"/>
          </a:p>
          <a:p>
            <a:pPr indent="0" lvl="0" marL="0" rtl="0" algn="l">
              <a:spcBef>
                <a:spcPts val="1200"/>
              </a:spcBef>
              <a:spcAft>
                <a:spcPts val="0"/>
              </a:spcAft>
              <a:buClr>
                <a:schemeClr val="dk1"/>
              </a:buClr>
              <a:buSzPts val="1100"/>
              <a:buFont typeface="Arial"/>
              <a:buNone/>
            </a:pPr>
            <a:r>
              <a:rPr lang="en" sz="1900"/>
              <a:t>Create a Visualization in Tableau Public</a:t>
            </a:r>
            <a:endParaRPr sz="1900"/>
          </a:p>
          <a:p>
            <a:pPr indent="0" lvl="0" marL="0" rtl="0" algn="l">
              <a:spcBef>
                <a:spcPts val="1200"/>
              </a:spcBef>
              <a:spcAft>
                <a:spcPts val="0"/>
              </a:spcAft>
              <a:buClr>
                <a:schemeClr val="dk1"/>
              </a:buClr>
              <a:buSzPts val="1100"/>
              <a:buFont typeface="Arial"/>
              <a:buNone/>
            </a:pPr>
            <a:r>
              <a:rPr lang="en"/>
              <a:t> </a:t>
            </a:r>
            <a:endParaRPr/>
          </a:p>
          <a:p>
            <a:pPr indent="0" lvl="0" marL="0" rtl="0" algn="l">
              <a:spcBef>
                <a:spcPts val="120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229925" y="516200"/>
            <a:ext cx="7144500" cy="126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data </a:t>
            </a:r>
            <a:r>
              <a:rPr lang="en"/>
              <a:t>visualization</a:t>
            </a:r>
            <a:r>
              <a:rPr lang="en"/>
              <a:t>?</a:t>
            </a:r>
            <a:endParaRPr/>
          </a:p>
        </p:txBody>
      </p:sp>
      <p:sp>
        <p:nvSpPr>
          <p:cNvPr id="83" name="Google Shape;83;p17"/>
          <p:cNvSpPr txBox="1"/>
          <p:nvPr/>
        </p:nvSpPr>
        <p:spPr>
          <a:xfrm>
            <a:off x="4743250" y="2117075"/>
            <a:ext cx="3801600" cy="170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3000">
                <a:solidFill>
                  <a:schemeClr val="dk1"/>
                </a:solidFill>
                <a:latin typeface="Calibri"/>
                <a:ea typeface="Calibri"/>
                <a:cs typeface="Calibri"/>
                <a:sym typeface="Calibri"/>
              </a:rPr>
              <a:t>The graphical representation of information and data.</a:t>
            </a:r>
            <a:endParaRPr sz="3000"/>
          </a:p>
        </p:txBody>
      </p:sp>
      <p:pic>
        <p:nvPicPr>
          <p:cNvPr id="84" name="Google Shape;84;p17"/>
          <p:cNvPicPr preferRelativeResize="0"/>
          <p:nvPr/>
        </p:nvPicPr>
        <p:blipFill>
          <a:blip r:embed="rId3">
            <a:alphaModFix/>
          </a:blip>
          <a:stretch>
            <a:fillRect/>
          </a:stretch>
        </p:blipFill>
        <p:spPr>
          <a:xfrm>
            <a:off x="1373100" y="1351500"/>
            <a:ext cx="3058900" cy="3058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a:t>
            </a:r>
            <a:endParaRPr/>
          </a:p>
        </p:txBody>
      </p:sp>
      <p:pic>
        <p:nvPicPr>
          <p:cNvPr id="90" name="Google Shape;90;p18"/>
          <p:cNvPicPr preferRelativeResize="0"/>
          <p:nvPr/>
        </p:nvPicPr>
        <p:blipFill rotWithShape="1">
          <a:blip r:embed="rId3">
            <a:alphaModFix/>
          </a:blip>
          <a:srcRect b="3863" l="3003" r="3415" t="5663"/>
          <a:stretch/>
        </p:blipFill>
        <p:spPr>
          <a:xfrm>
            <a:off x="2788325" y="146025"/>
            <a:ext cx="6135849" cy="48518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3999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a:t>
            </a:r>
            <a:endParaRPr/>
          </a:p>
        </p:txBody>
      </p:sp>
      <p:sp>
        <p:nvSpPr>
          <p:cNvPr id="96" name="Google Shape;96;p19"/>
          <p:cNvSpPr txBox="1"/>
          <p:nvPr>
            <p:ph idx="1" type="body"/>
          </p:nvPr>
        </p:nvSpPr>
        <p:spPr>
          <a:xfrm>
            <a:off x="311700" y="1152475"/>
            <a:ext cx="3749100" cy="372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t>What’s wrong with this </a:t>
            </a:r>
            <a:r>
              <a:rPr lang="en" sz="1900"/>
              <a:t>visualization</a:t>
            </a:r>
            <a:r>
              <a:rPr lang="en" sz="1900"/>
              <a:t>?</a:t>
            </a:r>
            <a:endParaRPr sz="1900"/>
          </a:p>
          <a:p>
            <a:pPr indent="0" lvl="0" marL="0" rtl="0" algn="l">
              <a:spcBef>
                <a:spcPts val="1200"/>
              </a:spcBef>
              <a:spcAft>
                <a:spcPts val="1200"/>
              </a:spcAft>
              <a:buNone/>
            </a:pPr>
            <a:r>
              <a:rPr lang="en" sz="1900"/>
              <a:t>Put your comments in the chat </a:t>
            </a:r>
            <a:endParaRPr sz="1900"/>
          </a:p>
        </p:txBody>
      </p:sp>
      <p:sp>
        <p:nvSpPr>
          <p:cNvPr id="97" name="Google Shape;97;p1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8" name="Google Shape;98;p19"/>
          <p:cNvPicPr preferRelativeResize="0"/>
          <p:nvPr/>
        </p:nvPicPr>
        <p:blipFill>
          <a:blip r:embed="rId3">
            <a:alphaModFix/>
          </a:blip>
          <a:stretch>
            <a:fillRect/>
          </a:stretch>
        </p:blipFill>
        <p:spPr>
          <a:xfrm>
            <a:off x="4358050" y="130587"/>
            <a:ext cx="4785950" cy="48279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Principles</a:t>
            </a:r>
            <a:endParaRPr/>
          </a:p>
        </p:txBody>
      </p:sp>
      <p:sp>
        <p:nvSpPr>
          <p:cNvPr id="104" name="Google Shape;104;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Minimize cognitive load with good design!</a:t>
            </a:r>
            <a:br>
              <a:rPr lang="en"/>
            </a:br>
            <a:r>
              <a:rPr lang="en"/>
              <a:t>The viewer should not have to work hard to interpret the data.</a:t>
            </a:r>
            <a:endParaRPr/>
          </a:p>
          <a:p>
            <a:pPr indent="-342900" lvl="0" marL="457200" rtl="0" algn="l">
              <a:spcBef>
                <a:spcPts val="0"/>
              </a:spcBef>
              <a:spcAft>
                <a:spcPts val="0"/>
              </a:spcAft>
              <a:buSzPts val="1800"/>
              <a:buChar char="●"/>
            </a:pPr>
            <a:r>
              <a:rPr lang="en"/>
              <a:t>Often, “less is more”</a:t>
            </a:r>
            <a:endParaRPr/>
          </a:p>
          <a:p>
            <a:pPr indent="-342900" lvl="0" marL="457200" rtl="0" algn="l">
              <a:spcBef>
                <a:spcPts val="0"/>
              </a:spcBef>
              <a:spcAft>
                <a:spcPts val="0"/>
              </a:spcAft>
              <a:buSzPts val="1800"/>
              <a:buChar char="●"/>
            </a:pPr>
            <a:r>
              <a:rPr lang="en"/>
              <a:t>Build on pre-existing associations</a:t>
            </a:r>
            <a:br>
              <a:rPr lang="en"/>
            </a:br>
            <a:r>
              <a:rPr lang="en"/>
              <a:t>	(e.g., </a:t>
            </a:r>
            <a:r>
              <a:rPr b="1" lang="en">
                <a:solidFill>
                  <a:srgbClr val="38761D"/>
                </a:solidFill>
              </a:rPr>
              <a:t>green</a:t>
            </a:r>
            <a:r>
              <a:rPr lang="en"/>
              <a:t> = good)</a:t>
            </a:r>
            <a:br>
              <a:rPr lang="en"/>
            </a:br>
            <a:r>
              <a:rPr lang="en"/>
              <a:t>	(e.g., </a:t>
            </a:r>
            <a:r>
              <a:rPr b="1" lang="en">
                <a:solidFill>
                  <a:schemeClr val="dk1"/>
                </a:solidFill>
              </a:rPr>
              <a:t>dark shade</a:t>
            </a:r>
            <a:r>
              <a:rPr lang="en"/>
              <a:t> = more important)</a:t>
            </a:r>
            <a:endParaRPr/>
          </a:p>
          <a:p>
            <a:pPr indent="-342900" lvl="0" marL="457200" rtl="0" algn="l">
              <a:spcBef>
                <a:spcPts val="0"/>
              </a:spcBef>
              <a:spcAft>
                <a:spcPts val="0"/>
              </a:spcAft>
              <a:buSzPts val="1800"/>
              <a:buChar char="●"/>
            </a:pPr>
            <a:r>
              <a:rPr lang="en"/>
              <a:t>Use fewer colors and use them consistently</a:t>
            </a:r>
            <a:endParaRPr/>
          </a:p>
          <a:p>
            <a:pPr indent="-342900" lvl="0" marL="457200" rtl="0" algn="l">
              <a:spcBef>
                <a:spcPts val="0"/>
              </a:spcBef>
              <a:spcAft>
                <a:spcPts val="0"/>
              </a:spcAft>
              <a:buSzPts val="1800"/>
              <a:buChar char="●"/>
            </a:pPr>
            <a:r>
              <a:rPr lang="en"/>
              <a:t>High contrast colors for accessibility</a:t>
            </a:r>
            <a:endParaRPr/>
          </a:p>
          <a:p>
            <a:pPr indent="-342900" lvl="0" marL="457200" rtl="0" algn="l">
              <a:spcBef>
                <a:spcPts val="0"/>
              </a:spcBef>
              <a:spcAft>
                <a:spcPts val="0"/>
              </a:spcAft>
              <a:buSzPts val="1800"/>
              <a:buChar char="●"/>
            </a:pPr>
            <a:r>
              <a:rPr lang="en"/>
              <a:t>Gestalt Principles of Visual Perception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Gestalt Principles</a:t>
            </a:r>
            <a:endParaRPr/>
          </a:p>
        </p:txBody>
      </p:sp>
      <p:sp>
        <p:nvSpPr>
          <p:cNvPr id="110" name="Google Shape;110;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1" name="Google Shape;111;p21"/>
          <p:cNvPicPr preferRelativeResize="0"/>
          <p:nvPr/>
        </p:nvPicPr>
        <p:blipFill>
          <a:blip r:embed="rId3">
            <a:alphaModFix/>
          </a:blip>
          <a:stretch>
            <a:fillRect/>
          </a:stretch>
        </p:blipFill>
        <p:spPr>
          <a:xfrm>
            <a:off x="0" y="621632"/>
            <a:ext cx="9144003" cy="3424536"/>
          </a:xfrm>
          <a:prstGeom prst="rect">
            <a:avLst/>
          </a:prstGeom>
          <a:noFill/>
          <a:ln>
            <a:noFill/>
          </a:ln>
        </p:spPr>
      </p:pic>
      <p:sp>
        <p:nvSpPr>
          <p:cNvPr id="112" name="Google Shape;112;p21"/>
          <p:cNvSpPr txBox="1"/>
          <p:nvPr/>
        </p:nvSpPr>
        <p:spPr>
          <a:xfrm>
            <a:off x="5055300" y="4650900"/>
            <a:ext cx="4088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hlinkClick r:id="rId4"/>
              </a:rPr>
              <a:t>https://public.tableau.com/app/profile/lindsay.betzendahl/viz/UnderstandingGestaltPrinciples/GestaltPrinciples</a:t>
            </a:r>
            <a:r>
              <a:rPr lang="en" sz="1000"/>
              <a:t> </a:t>
            </a:r>
            <a:endParaRPr sz="10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