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3"/>
  </p:notesMasterIdLst>
  <p:handoutMasterIdLst>
    <p:handoutMasterId r:id="rId14"/>
  </p:handoutMasterIdLst>
  <p:sldIdLst>
    <p:sldId id="316" r:id="rId2"/>
    <p:sldId id="318" r:id="rId3"/>
    <p:sldId id="317" r:id="rId4"/>
    <p:sldId id="341" r:id="rId5"/>
    <p:sldId id="333" r:id="rId6"/>
    <p:sldId id="334" r:id="rId7"/>
    <p:sldId id="343" r:id="rId8"/>
    <p:sldId id="335" r:id="rId9"/>
    <p:sldId id="340" r:id="rId10"/>
    <p:sldId id="338" r:id="rId11"/>
    <p:sldId id="339"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0973" autoAdjust="0"/>
  </p:normalViewPr>
  <p:slideViewPr>
    <p:cSldViewPr snapToGrid="0">
      <p:cViewPr varScale="1">
        <p:scale>
          <a:sx n="46" d="100"/>
          <a:sy n="46" d="100"/>
        </p:scale>
        <p:origin x="2256" y="54"/>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tx1"/>
                </a:solidFill>
              </a:rPr>
              <a:t>As we wrap up today, some things to keep in mind are: what shows you that a patient is in contemplation and when you notice this, which strategies from today do you think will work the best for you when working with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a:p>
            <a:endParaRPr lang="en-US" sz="1400" baseline="0" dirty="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04118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81979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endParaRPr lang="en-US" b="1" dirty="0" smtClean="0"/>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moving on to the contemplation stage, so the </a:t>
            </a:r>
            <a:r>
              <a:rPr lang="en-US" dirty="0" smtClean="0"/>
              <a:t>recommendations in</a:t>
            </a:r>
            <a:r>
              <a:rPr lang="en-US" baseline="0" dirty="0" smtClean="0"/>
              <a:t> this image</a:t>
            </a:r>
            <a:r>
              <a:rPr lang="en-US" dirty="0" smtClean="0"/>
              <a:t> have </a:t>
            </a:r>
            <a:r>
              <a:rPr lang="en-US" dirty="0"/>
              <a:t>been changed. For this stage, the goal is to increase confidence and the core principle suggested is to develop discrepancy</a:t>
            </a:r>
            <a:r>
              <a:rPr lang="en-US" baseline="30000" dirty="0"/>
              <a:t>1</a:t>
            </a:r>
            <a:r>
              <a:rPr lang="en-US" dirty="0"/>
              <a:t>. This model also suggests motivating</a:t>
            </a:r>
            <a:r>
              <a:rPr lang="en-US" baseline="30000" dirty="0"/>
              <a:t>1</a:t>
            </a:r>
            <a:r>
              <a:rPr lang="en-US" dirty="0"/>
              <a:t>. Motivation is influenced, in part, by the core principle of self-efficacy along with someone’s belief in the importance of a behavior</a:t>
            </a:r>
            <a:r>
              <a:rPr lang="en-US" baseline="30000" dirty="0"/>
              <a:t>4</a:t>
            </a:r>
            <a:r>
              <a:rPr lang="en-US" dirty="0"/>
              <a:t>.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47980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contemplation?</a:t>
            </a:r>
            <a:r>
              <a:rPr lang="en-US" baseline="0" dirty="0"/>
              <a:t> This is the stage in the </a:t>
            </a:r>
            <a:r>
              <a:rPr lang="en-US" baseline="0" dirty="0" err="1"/>
              <a:t>Transtheoretical</a:t>
            </a:r>
            <a:r>
              <a:rPr lang="en-US" baseline="0" dirty="0"/>
              <a:t> Model where someone is more aware of why they should make a change when compared to someone in </a:t>
            </a:r>
            <a:r>
              <a:rPr lang="en-US" baseline="0" dirty="0" err="1"/>
              <a:t>precontemplation</a:t>
            </a:r>
            <a:r>
              <a:rPr lang="en-US" baseline="0" dirty="0"/>
              <a:t> because they can see what positive outcomes they will get if they do change</a:t>
            </a:r>
            <a:r>
              <a:rPr lang="en-US" baseline="30000" dirty="0"/>
              <a:t>2</a:t>
            </a:r>
            <a:r>
              <a:rPr lang="en-US" baseline="0" dirty="0"/>
              <a:t>. However, a primary characteristic of Contemplation is ambivalence. We discussed this in an earlier module, but as a review, this is… because of the amount of ambivalence someone will be feeling, they are not ready to discuss action right away</a:t>
            </a:r>
            <a:r>
              <a:rPr lang="en-US" baseline="30000" dirty="0"/>
              <a:t>2</a:t>
            </a:r>
            <a:r>
              <a:rPr lang="en-US" baseline="0" dirty="0"/>
              <a:t>. First, they need to work through the ambivalence they feel about making a change</a:t>
            </a:r>
            <a:r>
              <a:rPr lang="en-US" baseline="30000" dirty="0"/>
              <a:t>3</a:t>
            </a:r>
            <a:r>
              <a:rPr lang="en-US" baseline="0" dirty="0"/>
              <a:t>.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endParaRPr lang="en-US" b="1"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340819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you recognize someone</a:t>
            </a:r>
            <a:r>
              <a:rPr lang="en-US" baseline="0" dirty="0"/>
              <a:t> in contemplation? They might talk with you about all the reasons they want to change or the benefits to change, immediately followed with “but” and then why they don’t want to change</a:t>
            </a:r>
            <a:r>
              <a:rPr lang="en-US" baseline="30000" dirty="0"/>
              <a:t>4</a:t>
            </a:r>
            <a:r>
              <a:rPr lang="en-US" baseline="0" dirty="0"/>
              <a:t>. For example, “I know that losing weight will make me feel better and prevent me from getting diabetes, which runs in my family, but I’ve tried a bunch of diets that never work, and who has time to exercise?” They may also indicate being in contemplation by stating that they just need to finish something or get through something before they can consider change</a:t>
            </a:r>
            <a:r>
              <a:rPr lang="en-US" baseline="30000" dirty="0"/>
              <a:t>3</a:t>
            </a:r>
            <a:r>
              <a:rPr lang="en-US" baseline="0" dirty="0"/>
              <a:t>. For example, saying they will get started with healthier eating after the holidays</a:t>
            </a:r>
            <a:r>
              <a:rPr lang="en-US" baseline="30000" dirty="0"/>
              <a:t>3</a:t>
            </a:r>
            <a:r>
              <a:rPr lang="en-US" baseline="0" dirty="0"/>
              <a:t>. They may also ask about easier ways to make a change</a:t>
            </a:r>
            <a:r>
              <a:rPr lang="en-US" baseline="30000" dirty="0"/>
              <a:t>4</a:t>
            </a:r>
            <a:r>
              <a:rPr lang="en-US" baseline="0" dirty="0"/>
              <a:t>. For example, </a:t>
            </a:r>
            <a:r>
              <a:rPr lang="en-US" baseline="0" dirty="0" smtClean="0"/>
              <a:t>is there a </a:t>
            </a:r>
            <a:r>
              <a:rPr lang="en-US" baseline="0" dirty="0"/>
              <a:t>weight loss pill they could use instead of only changing their diet. </a:t>
            </a:r>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354584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can you do with a contemplator? The goal is to help them work through their ambivalence</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3,4</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and increase their confidence</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You can think of this as hopefully supporting them so they see the scale tip in the direction of making change.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also suggested that we support contemplators by helping them develop discrepancy</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We talked about this in an earlier session, but to reiterate, decisional balance is when someone considers the gap between their current behavior and their long term goals</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Think about a change that you have considered - most likely you did it because you wanted your future self to feel better or be healthier. So, when we connect a behavior to something that is very important in the long term, it puts more weight on making the change. For example, living longer for their children could be a patients final motivation to quit smoking, but sometimes they need to work through this to tip the scale. One way to help someone develop discrepancy is through using the MI techniques of reflective listening and summarizing because it can make the discrepancy more apparent when you state it back to them</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This can be used almost like you don’t understand and are trying to make sense of someone’s statements</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For example, “So, sometimes when you drink during the week, you can’t get out of bed to get to work. Last month, you missed 5 days. But you enjoy your work, and doing well in your job is very important to you.”</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7</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note</a:t>
            </a:r>
            <a:r>
              <a:rPr lang="en-US" b="1" baseline="0" dirty="0" smtClean="0"/>
              <a:t>.]</a:t>
            </a:r>
            <a:endParaRPr lang="en-US" b="1" dirty="0" smtClean="0"/>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147209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a:t>
            </a:r>
            <a:r>
              <a:rPr lang="en-US" baseline="0" dirty="0"/>
              <a:t>thing that can help is to use something called decisional </a:t>
            </a:r>
            <a:r>
              <a:rPr lang="en-US" baseline="0" dirty="0" smtClean="0"/>
              <a:t>balance</a:t>
            </a:r>
            <a:r>
              <a:rPr lang="en-US" baseline="30000" dirty="0" smtClean="0"/>
              <a:t>3,6</a:t>
            </a:r>
            <a:r>
              <a:rPr lang="en-US" baseline="0" dirty="0"/>
              <a:t>. This is when you ask them to think about the pros and cons of making a change AND the pros and cons of NOT making a </a:t>
            </a:r>
            <a:r>
              <a:rPr lang="en-US" baseline="0" dirty="0" smtClean="0"/>
              <a:t>change</a:t>
            </a:r>
            <a:r>
              <a:rPr lang="en-US" baseline="30000" dirty="0" smtClean="0"/>
              <a:t>3,6</a:t>
            </a:r>
            <a:r>
              <a:rPr lang="en-US" baseline="0" dirty="0"/>
              <a:t>. It may seem tempting to talk about the pros of changing first, but social psychology suggests that a non-confrontational way to get started is to ask them about the benefits and drawbacks of NOT changing first</a:t>
            </a:r>
            <a:r>
              <a:rPr lang="en-US" baseline="30000" dirty="0"/>
              <a:t>6</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Contemplators can also benefit from someone using readiness rulers</a:t>
            </a:r>
            <a:r>
              <a:rPr lang="en-US" b="0" baseline="30000" dirty="0"/>
              <a:t>4,6,7</a:t>
            </a:r>
            <a:r>
              <a:rPr lang="en-US" b="0" baseline="0" dirty="0"/>
              <a:t>. To feel motivated, someone needs to feel a change is important and feel confident they can make a change. These rulers can help them think about this. This is when a patient is asked to rate how confident they feel or how important a change is to them from </a:t>
            </a:r>
            <a:r>
              <a:rPr lang="en-US" b="0" baseline="0" dirty="0" smtClean="0"/>
              <a:t>1-10</a:t>
            </a:r>
            <a:r>
              <a:rPr lang="en-US" b="0" baseline="30000" dirty="0" smtClean="0"/>
              <a:t>4,6,7</a:t>
            </a:r>
            <a:r>
              <a:rPr lang="en-US" b="0" baseline="0" dirty="0"/>
              <a:t>. Once they respond, you could ask them why they rated themselves where they did and not at a lower number</a:t>
            </a:r>
            <a:r>
              <a:rPr lang="en-US" b="0" baseline="30000" dirty="0"/>
              <a:t>4</a:t>
            </a:r>
            <a:r>
              <a:rPr lang="en-US" b="0" baseline="0" dirty="0"/>
              <a:t>. Make sure to ask them why they didn’t choose a LOWER number because this will get them to discuss why it is important or what things </a:t>
            </a:r>
            <a:r>
              <a:rPr lang="en-US" b="0" baseline="0" dirty="0" smtClean="0"/>
              <a:t>make </a:t>
            </a:r>
            <a:r>
              <a:rPr lang="en-US" b="0" baseline="0" dirty="0"/>
              <a:t>them confident</a:t>
            </a:r>
            <a:r>
              <a:rPr lang="en-US" b="0" baseline="30000" dirty="0"/>
              <a:t>4</a:t>
            </a:r>
            <a:r>
              <a:rPr lang="en-US" b="0" baseline="0" dirty="0"/>
              <a:t>. If you ask them why they didn’t </a:t>
            </a:r>
            <a:r>
              <a:rPr lang="en-US" b="0" baseline="0" dirty="0" smtClean="0"/>
              <a:t>choose </a:t>
            </a:r>
            <a:r>
              <a:rPr lang="en-US" b="0" baseline="0" dirty="0"/>
              <a:t>a higher number, they will state the opposite (why they don’t feel confident or feel something is important)</a:t>
            </a:r>
            <a:r>
              <a:rPr lang="en-US" b="0" baseline="30000" dirty="0"/>
              <a:t>4</a:t>
            </a:r>
            <a:r>
              <a:rPr lang="en-US" b="0" baseline="0" dirty="0"/>
              <a:t>. </a:t>
            </a: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249101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see an example here of someone being asked how confident they feel about walking more. When </a:t>
            </a:r>
            <a:r>
              <a:rPr lang="en-US" baseline="0" dirty="0" smtClean="0"/>
              <a:t>asked </a:t>
            </a:r>
            <a:r>
              <a:rPr lang="en-US" baseline="0" dirty="0"/>
              <a:t>why they chose a 5 and not a 2, they are gently pushed into stating </a:t>
            </a:r>
            <a:r>
              <a:rPr lang="en-US" baseline="0" dirty="0" smtClean="0"/>
              <a:t>why they </a:t>
            </a:r>
            <a:r>
              <a:rPr lang="en-US" baseline="0" dirty="0"/>
              <a:t>COULD do this. You can follow up by asking an open-ended question</a:t>
            </a:r>
            <a:r>
              <a:rPr lang="en-US" baseline="30000" dirty="0"/>
              <a:t>4,6</a:t>
            </a:r>
            <a:r>
              <a:rPr lang="en-US" baseline="0" dirty="0"/>
              <a:t>. This could be as simple as, </a:t>
            </a:r>
            <a:r>
              <a:rPr lang="en-US" baseline="0" dirty="0" smtClean="0"/>
              <a:t>“What </a:t>
            </a:r>
            <a:r>
              <a:rPr lang="en-US" baseline="0" dirty="0"/>
              <a:t>else</a:t>
            </a:r>
            <a:r>
              <a:rPr lang="en-US" baseline="0" dirty="0" smtClean="0"/>
              <a:t>?”</a:t>
            </a:r>
            <a:r>
              <a:rPr lang="en-US" baseline="30000" dirty="0" smtClean="0"/>
              <a:t>4</a:t>
            </a:r>
            <a:r>
              <a:rPr lang="en-US" baseline="0" dirty="0" smtClean="0"/>
              <a:t> </a:t>
            </a:r>
            <a:r>
              <a:rPr lang="en-US" baseline="0" dirty="0"/>
              <a:t>or </a:t>
            </a:r>
            <a:r>
              <a:rPr lang="en-US" baseline="0" dirty="0" smtClean="0"/>
              <a:t>“What </a:t>
            </a:r>
            <a:r>
              <a:rPr lang="en-US" baseline="0" dirty="0"/>
              <a:t>would it take to move from a 5 to a 7</a:t>
            </a:r>
            <a:r>
              <a:rPr lang="en-US" baseline="0" dirty="0" smtClean="0"/>
              <a:t>?”</a:t>
            </a:r>
            <a:r>
              <a:rPr lang="en-US" baseline="30000" dirty="0" smtClean="0"/>
              <a:t>4,7</a:t>
            </a:r>
            <a:endParaRPr lang="en-US" baseline="30000"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09746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a:t>#citeNLM2018</a:t>
            </a:r>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a:t>#citeNLM2018</a:t>
            </a:r>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a:t>#citeNLM2018</a:t>
            </a:r>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a:t>#citeNLM2018</a:t>
            </a:r>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a:t>#citeNLM2018</a:t>
            </a:r>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#citeNLM2018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hyperlink" Target="https://www.ahrq.gov/ncepcr/tools/obesity/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hrq.gov/sites/default/files/publications/files/obesity-toolki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hrq.gov/sites/default/files/publications/files/obesity-toolkit.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mn-lt"/>
              </a:rPr>
              <a:t>Contemplation</a:t>
            </a:r>
          </a:p>
        </p:txBody>
      </p:sp>
      <p:sp>
        <p:nvSpPr>
          <p:cNvPr id="2" name="Subtitle 1"/>
          <p:cNvSpPr>
            <a:spLocks noGrp="1"/>
          </p:cNvSpPr>
          <p:nvPr>
            <p:ph type="subTitle" idx="1"/>
          </p:nvPr>
        </p:nvSpPr>
        <p:spPr/>
        <p:txBody>
          <a:bodyPr/>
          <a:lstStyle/>
          <a:p>
            <a:r>
              <a:rPr lang="en-US" i="1" dirty="0"/>
              <a:t>“I’m thinking about it”</a:t>
            </a:r>
          </a:p>
        </p:txBody>
      </p:sp>
    </p:spTree>
    <p:extLst>
      <p:ext uri="{BB962C8B-B14F-4D97-AF65-F5344CB8AC3E}">
        <p14:creationId xmlns:p14="http://schemas.microsoft.com/office/powerpoint/2010/main" val="49618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Take home message</a:t>
            </a:r>
          </a:p>
        </p:txBody>
      </p:sp>
      <p:sp>
        <p:nvSpPr>
          <p:cNvPr id="3" name="Content Placeholder 2"/>
          <p:cNvSpPr>
            <a:spLocks noGrp="1"/>
          </p:cNvSpPr>
          <p:nvPr>
            <p:ph idx="1"/>
          </p:nvPr>
        </p:nvSpPr>
        <p:spPr>
          <a:xfrm>
            <a:off x="838200" y="1690688"/>
            <a:ext cx="6564682" cy="4351338"/>
          </a:xfrm>
        </p:spPr>
        <p:txBody>
          <a:bodyPr>
            <a:normAutofit/>
          </a:bodyPr>
          <a:lstStyle/>
          <a:p>
            <a:pPr marL="0" indent="0">
              <a:buNone/>
            </a:pPr>
            <a:r>
              <a:rPr lang="en-US" i="1" dirty="0"/>
              <a:t>Consider: </a:t>
            </a:r>
          </a:p>
          <a:p>
            <a:r>
              <a:rPr lang="en-US" dirty="0"/>
              <a:t>What shows you that a patient is in contemplation?</a:t>
            </a:r>
          </a:p>
          <a:p>
            <a:pPr marL="0" indent="0">
              <a:buNone/>
            </a:pPr>
            <a:r>
              <a:rPr lang="en-US" i="1" dirty="0"/>
              <a:t>Practice:</a:t>
            </a:r>
          </a:p>
          <a:p>
            <a:pPr lvl="0"/>
            <a:r>
              <a:rPr lang="en-US" dirty="0"/>
              <a:t>If </a:t>
            </a:r>
            <a:r>
              <a:rPr lang="en-US" dirty="0" smtClean="0"/>
              <a:t>you notice </a:t>
            </a:r>
            <a:r>
              <a:rPr lang="en-US" dirty="0"/>
              <a:t>patients in contemplation, what strategies discussed today work best for you?</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861705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838200" y="1690688"/>
            <a:ext cx="11049000" cy="4351338"/>
          </a:xfrm>
        </p:spPr>
        <p:txBody>
          <a:bodyPr>
            <a:normAutofit fontScale="55000" lnSpcReduction="20000"/>
          </a:bodyPr>
          <a:lstStyle/>
          <a:p>
            <a:pPr marL="514350" indent="-514350">
              <a:lnSpc>
                <a:spcPct val="120000"/>
              </a:lnSpc>
              <a:buFont typeface="+mj-lt"/>
              <a:buAutoNum type="arabicPeriod"/>
            </a:pPr>
            <a:r>
              <a:rPr lang="en-US" dirty="0"/>
              <a:t>Tuccero, </a:t>
            </a:r>
            <a:r>
              <a:rPr lang="en-US" dirty="0" err="1"/>
              <a:t>Railey</a:t>
            </a:r>
            <a:r>
              <a:rPr lang="en-US" dirty="0"/>
              <a:t>, Briggs &amp; Hull (2016). Behavioral Health in Prevention and Chronic Illness Management, Primary Care: Clinics in Office Practice, 43, 191-102. </a:t>
            </a:r>
            <a:r>
              <a:rPr lang="en-US" dirty="0" err="1"/>
              <a:t>doi</a:t>
            </a:r>
            <a:r>
              <a:rPr lang="en-US" dirty="0"/>
              <a:t>: 10.1016/j.pop.2016.01.006</a:t>
            </a:r>
          </a:p>
          <a:p>
            <a:pPr marL="514350" indent="-514350">
              <a:lnSpc>
                <a:spcPct val="120000"/>
              </a:lnSpc>
              <a:buFont typeface="+mj-lt"/>
              <a:buAutoNum type="arabicPeriod"/>
            </a:pPr>
            <a:r>
              <a:rPr lang="en-US" dirty="0" err="1"/>
              <a:t>Glanz</a:t>
            </a:r>
            <a:r>
              <a:rPr lang="en-US" dirty="0"/>
              <a:t>, K., </a:t>
            </a:r>
            <a:r>
              <a:rPr lang="en-US" dirty="0" err="1"/>
              <a:t>Rimer</a:t>
            </a:r>
            <a:r>
              <a:rPr lang="en-US" dirty="0"/>
              <a:t>, B. &amp; </a:t>
            </a:r>
            <a:r>
              <a:rPr lang="en-US" dirty="0" err="1"/>
              <a:t>Viswanath</a:t>
            </a:r>
            <a:r>
              <a:rPr lang="en-US" dirty="0"/>
              <a:t>, K. (Eds.). (2015). </a:t>
            </a:r>
            <a:r>
              <a:rPr lang="en-US" i="1" dirty="0"/>
              <a:t>Health Behavior: theory, research and practice</a:t>
            </a:r>
            <a:r>
              <a:rPr lang="en-US" dirty="0"/>
              <a:t>. San Francisco: </a:t>
            </a:r>
            <a:r>
              <a:rPr lang="en-US" dirty="0" err="1"/>
              <a:t>Jossey</a:t>
            </a:r>
            <a:r>
              <a:rPr lang="en-US" dirty="0"/>
              <a:t>-Bass. </a:t>
            </a:r>
          </a:p>
          <a:p>
            <a:pPr marL="514350" indent="-514350">
              <a:lnSpc>
                <a:spcPct val="120000"/>
              </a:lnSpc>
              <a:buFont typeface="+mj-lt"/>
              <a:buAutoNum type="arabicPeriod"/>
            </a:pPr>
            <a:r>
              <a:rPr lang="en-US" dirty="0"/>
              <a:t>Constance, A. &amp; </a:t>
            </a:r>
            <a:r>
              <a:rPr lang="en-US" dirty="0" err="1"/>
              <a:t>Sauter</a:t>
            </a:r>
            <a:r>
              <a:rPr lang="en-US" dirty="0"/>
              <a:t>, C. (2011). </a:t>
            </a:r>
            <a:r>
              <a:rPr lang="en-US" i="1" dirty="0"/>
              <a:t>Inspiring and Supporting Behavior Change</a:t>
            </a:r>
            <a:r>
              <a:rPr lang="en-US" dirty="0"/>
              <a:t>. United States: American Dietetic Association. </a:t>
            </a:r>
          </a:p>
          <a:p>
            <a:pPr marL="514350" indent="-514350">
              <a:lnSpc>
                <a:spcPct val="120000"/>
              </a:lnSpc>
              <a:buFont typeface="+mj-lt"/>
              <a:buAutoNum type="arabicPeriod"/>
            </a:pPr>
            <a:r>
              <a:rPr lang="en-US" dirty="0"/>
              <a:t>Gold, M., Kelly, </a:t>
            </a:r>
            <a:r>
              <a:rPr lang="en-US" dirty="0" smtClean="0"/>
              <a:t>T. &amp; </a:t>
            </a:r>
            <a:r>
              <a:rPr lang="en-US" dirty="0" err="1" smtClean="0"/>
              <a:t>Douihy</a:t>
            </a:r>
            <a:r>
              <a:rPr lang="en-US" dirty="0"/>
              <a:t>, A. (2015). </a:t>
            </a:r>
            <a:r>
              <a:rPr lang="en-US" i="1" dirty="0"/>
              <a:t>Motivational Interviewing : A Guide for Medical Trainees. </a:t>
            </a:r>
            <a:r>
              <a:rPr lang="en-US" dirty="0"/>
              <a:t>New York: Oxford University Press.</a:t>
            </a:r>
          </a:p>
          <a:p>
            <a:pPr marL="514350" marR="0" lvl="0" indent="-514350">
              <a:lnSpc>
                <a:spcPct val="120000"/>
              </a:lnSpc>
              <a:spcAft>
                <a:spcPts val="800"/>
              </a:spcAft>
              <a:buFont typeface="+mj-lt"/>
              <a:buAutoNum type="arabicPeriod"/>
            </a:pPr>
            <a:r>
              <a:rPr lang="en-US" sz="2700" dirty="0"/>
              <a:t>McGinnis P., Davis M., </a:t>
            </a:r>
            <a:r>
              <a:rPr lang="en-US" sz="2700" dirty="0" err="1"/>
              <a:t>Howk</a:t>
            </a:r>
            <a:r>
              <a:rPr lang="en-US" sz="2700" dirty="0"/>
              <a:t> S., </a:t>
            </a:r>
            <a:r>
              <a:rPr lang="en-US" sz="2700" dirty="0" err="1"/>
              <a:t>DeSordi</a:t>
            </a:r>
            <a:r>
              <a:rPr lang="en-US" sz="2700" dirty="0"/>
              <a:t> M. &amp; Thomas M. (2014). Integrating Primary Care Practices and Community-based Resources to Manage Obesity: A Bridge-building Toolkit for Rural Primary Care Practice Transformation. Rockville, MD: Agency for Healthcare Research and Quality: AHRQ Publication No. 14-0043-EF. Retrieved from </a:t>
            </a:r>
            <a:r>
              <a:rPr lang="en-US" sz="2700" dirty="0">
                <a:hlinkClick r:id="rId3"/>
              </a:rPr>
              <a:t>URL to </a:t>
            </a:r>
            <a:r>
              <a:rPr lang="en-US" sz="2700" dirty="0" smtClean="0">
                <a:hlinkClick r:id="rId3"/>
              </a:rPr>
              <a:t>source</a:t>
            </a:r>
            <a:endParaRPr lang="en-US" sz="2700" dirty="0"/>
          </a:p>
          <a:p>
            <a:pPr marL="514350" marR="0" lvl="0" indent="-514350">
              <a:lnSpc>
                <a:spcPct val="120000"/>
              </a:lnSpc>
              <a:spcAft>
                <a:spcPts val="800"/>
              </a:spcAft>
              <a:buFont typeface="+mj-lt"/>
              <a:buAutoNum type="arabicPeriod"/>
            </a:pPr>
            <a:r>
              <a:rPr lang="en-US" sz="2700" dirty="0" smtClean="0"/>
              <a:t>Stewart</a:t>
            </a:r>
            <a:r>
              <a:rPr lang="en-US" sz="2700" dirty="0"/>
              <a:t>, E., Taylor-Post, N., Nichols L., </a:t>
            </a:r>
            <a:r>
              <a:rPr lang="en-US" sz="2700" dirty="0" err="1"/>
              <a:t>Staton</a:t>
            </a:r>
            <a:r>
              <a:rPr lang="en-US" sz="2700" dirty="0"/>
              <a:t> E., &amp; </a:t>
            </a:r>
            <a:r>
              <a:rPr lang="en-US" sz="2700" dirty="0" err="1"/>
              <a:t>Schleuning</a:t>
            </a:r>
            <a:r>
              <a:rPr lang="en-US" sz="2700" dirty="0"/>
              <a:t> A. (2014). Community Connections: Linking Primary Care Patients to Local Resources for Better Management of Obesity. Rockville, MD: Agency for Healthcare Research and Quality; AHRQ Publication No. 14-0030-EF. Retrieved from </a:t>
            </a:r>
            <a:r>
              <a:rPr lang="en-US" sz="2700" dirty="0">
                <a:hlinkClick r:id="rId4"/>
              </a:rPr>
              <a:t>URL to Source</a:t>
            </a:r>
            <a:endParaRPr lang="en-US" sz="2700" dirty="0"/>
          </a:p>
          <a:p>
            <a:pPr marL="514350" marR="0" lvl="0" indent="-514350">
              <a:lnSpc>
                <a:spcPct val="120000"/>
              </a:lnSpc>
              <a:spcAft>
                <a:spcPts val="800"/>
              </a:spcAft>
              <a:buFont typeface="+mj-lt"/>
              <a:buAutoNum type="arabicPeriod"/>
            </a:pPr>
            <a:r>
              <a:rPr lang="en-US" sz="2700" dirty="0"/>
              <a:t>Center for Substance Abuse Treatment (1999). Enhancing Motivation for Change in Substance Abuse Treatment. Treatment Improvement Protocol (TIP) Series, No. 35. HHS Publication No. (SMA) 12-4212. Rockville, MD: Substance Abuse and Mental Health Services Administration. Retrieved from URL to Source</a:t>
            </a:r>
          </a:p>
        </p:txBody>
      </p:sp>
    </p:spTree>
    <p:extLst>
      <p:ext uri="{BB962C8B-B14F-4D97-AF65-F5344CB8AC3E}">
        <p14:creationId xmlns:p14="http://schemas.microsoft.com/office/powerpoint/2010/main" val="345150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838200" y="1782064"/>
            <a:ext cx="4835237" cy="3565173"/>
          </a:xfrm>
        </p:spPr>
        <p:txBody>
          <a:bodyPr>
            <a:normAutofit/>
          </a:bodyPr>
          <a:lstStyle/>
          <a:p>
            <a:pPr lvl="0"/>
            <a:r>
              <a:rPr lang="en-US" sz="3200" dirty="0">
                <a:solidFill>
                  <a:prstClr val="black"/>
                </a:solidFill>
              </a:rPr>
              <a:t>What shows you that a patient is in precontemplation?</a:t>
            </a:r>
          </a:p>
          <a:p>
            <a:pPr lvl="0"/>
            <a:r>
              <a:rPr lang="en-US" sz="3200" dirty="0">
                <a:solidFill>
                  <a:prstClr val="black"/>
                </a:solidFill>
              </a:rPr>
              <a:t>When you notice patients in precontemplation, what strategies discussed last time work best for you?</a:t>
            </a:r>
          </a:p>
          <a:p>
            <a:endParaRPr lang="en-US" dirty="0"/>
          </a:p>
        </p:txBody>
      </p:sp>
      <p:pic>
        <p:nvPicPr>
          <p:cNvPr id="6" name="Picture 5"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a:t>By the end of the program, participants will: </a:t>
            </a:r>
          </a:p>
          <a:p>
            <a:r>
              <a:rPr lang="en-US" dirty="0"/>
              <a:t>Define the contemplation stage</a:t>
            </a:r>
          </a:p>
          <a:p>
            <a:r>
              <a:rPr lang="en-US" dirty="0"/>
              <a:t>Discuss MI techniques for patients in contemplation </a:t>
            </a:r>
          </a:p>
          <a:p>
            <a:pPr marL="0" indent="0">
              <a:buNone/>
            </a:pP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Contemplation (1)</a:t>
            </a:r>
            <a:endParaRPr lang="en-US" dirty="0"/>
          </a:p>
        </p:txBody>
      </p:sp>
      <p:pic>
        <p:nvPicPr>
          <p:cNvPr id="8" name="Picture 7" descr="Picture of TTM"/>
          <p:cNvPicPr>
            <a:picLocks noChangeAspect="1"/>
          </p:cNvPicPr>
          <p:nvPr/>
        </p:nvPicPr>
        <p:blipFill>
          <a:blip r:embed="rId3"/>
          <a:stretch>
            <a:fillRect/>
          </a:stretch>
        </p:blipFill>
        <p:spPr>
          <a:xfrm>
            <a:off x="397945" y="2185571"/>
            <a:ext cx="5247061" cy="3054627"/>
          </a:xfrm>
          <a:prstGeom prst="rect">
            <a:avLst/>
          </a:prstGeom>
        </p:spPr>
      </p:pic>
      <p:sp>
        <p:nvSpPr>
          <p:cNvPr id="26" name="Oval 25" descr="Circle around the word contemplation"/>
          <p:cNvSpPr/>
          <p:nvPr/>
        </p:nvSpPr>
        <p:spPr>
          <a:xfrm>
            <a:off x="4206850" y="3687678"/>
            <a:ext cx="1610436" cy="598037"/>
          </a:xfrm>
          <a:prstGeom prst="ellipse">
            <a:avLst/>
          </a:prstGeom>
          <a:noFill/>
          <a:ln w="539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2800" b="1" i="1" dirty="0">
                <a:solidFill>
                  <a:schemeClr val="accent1">
                    <a:lumMod val="75000"/>
                  </a:schemeClr>
                </a:solidFill>
              </a:rPr>
              <a:t>Develop discrepancy &amp; </a:t>
            </a:r>
            <a:r>
              <a:rPr lang="en-US" sz="2800" b="1" i="1" dirty="0" smtClean="0">
                <a:solidFill>
                  <a:schemeClr val="accent1">
                    <a:lumMod val="75000"/>
                  </a:schemeClr>
                </a:solidFill>
              </a:rPr>
              <a:t>motivate</a:t>
            </a:r>
            <a:endParaRPr lang="en-US" sz="2800" b="1" i="1" dirty="0">
              <a:solidFill>
                <a:schemeClr val="accent1">
                  <a:lumMod val="75000"/>
                </a:schemeClr>
              </a:solidFill>
            </a:endParaRPr>
          </a:p>
        </p:txBody>
      </p:sp>
      <p:sp>
        <p:nvSpPr>
          <p:cNvPr id="5" name="Rectangle 4"/>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2800" b="1" i="1" dirty="0">
                <a:solidFill>
                  <a:schemeClr val="accent1">
                    <a:lumMod val="75000"/>
                  </a:schemeClr>
                </a:solidFill>
              </a:rPr>
              <a:t>Increase </a:t>
            </a:r>
            <a:r>
              <a:rPr lang="en-US" sz="2800" b="1" i="1" dirty="0" smtClean="0">
                <a:solidFill>
                  <a:schemeClr val="accent1">
                    <a:lumMod val="75000"/>
                  </a:schemeClr>
                </a:solidFill>
              </a:rPr>
              <a:t>confidence</a:t>
            </a:r>
            <a:endParaRPr lang="en-US" sz="2800" b="1" i="1" dirty="0">
              <a:solidFill>
                <a:schemeClr val="accent1">
                  <a:lumMod val="75000"/>
                </a:schemeClr>
              </a:solidFill>
            </a:endParaRPr>
          </a:p>
        </p:txBody>
      </p:sp>
      <p:sp>
        <p:nvSpPr>
          <p:cNvPr id="6" name="Rectangle 5"/>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sz="2800" b="1" i="1" dirty="0">
                <a:solidFill>
                  <a:schemeClr val="bg1">
                    <a:lumMod val="95000"/>
                  </a:schemeClr>
                </a:solidFill>
              </a:rPr>
              <a:t>Will consider-but ambivalent</a:t>
            </a:r>
          </a:p>
        </p:txBody>
      </p:sp>
      <p:sp>
        <p:nvSpPr>
          <p:cNvPr id="7" name="Rectangle 6"/>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2800" b="1" i="1" dirty="0" smtClean="0">
                <a:solidFill>
                  <a:schemeClr val="bg1">
                    <a:lumMod val="95000"/>
                  </a:schemeClr>
                </a:solidFill>
              </a:rPr>
              <a:t>Contemplation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16" name="Picture 15" descr="Runne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149780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Contemplation?</a:t>
            </a:r>
          </a:p>
        </p:txBody>
      </p:sp>
      <p:sp>
        <p:nvSpPr>
          <p:cNvPr id="4" name="Content Placeholder 2"/>
          <p:cNvSpPr>
            <a:spLocks noGrp="1"/>
          </p:cNvSpPr>
          <p:nvPr>
            <p:ph idx="1"/>
          </p:nvPr>
        </p:nvSpPr>
        <p:spPr/>
        <p:txBody>
          <a:bodyPr>
            <a:normAutofit/>
          </a:bodyPr>
          <a:lstStyle/>
          <a:p>
            <a:pPr>
              <a:lnSpc>
                <a:spcPct val="100000"/>
              </a:lnSpc>
            </a:pPr>
            <a:r>
              <a:rPr lang="en-US" sz="3200" dirty="0"/>
              <a:t>The patient has more awareness of the positive outcomes they will get from change and intends to make a change to their behavior in the next six months</a:t>
            </a:r>
            <a:r>
              <a:rPr lang="en-US" sz="3200" baseline="30000" dirty="0"/>
              <a:t>2</a:t>
            </a:r>
            <a:r>
              <a:rPr lang="en-US" sz="3200" dirty="0"/>
              <a:t> </a:t>
            </a:r>
          </a:p>
          <a:p>
            <a:pPr>
              <a:lnSpc>
                <a:spcPct val="100000"/>
              </a:lnSpc>
            </a:pPr>
            <a:r>
              <a:rPr lang="en-US" sz="3200" dirty="0"/>
              <a:t>Experiencing a large amount of ambivalence</a:t>
            </a:r>
            <a:r>
              <a:rPr lang="en-US" sz="3200" baseline="30000" dirty="0"/>
              <a:t>2,3,4</a:t>
            </a:r>
          </a:p>
          <a:p>
            <a:pPr>
              <a:lnSpc>
                <a:spcPct val="100000"/>
              </a:lnSpc>
            </a:pPr>
            <a:r>
              <a:rPr lang="en-US" sz="3200" dirty="0"/>
              <a:t>May not be ready to jump into action right away</a:t>
            </a:r>
            <a:r>
              <a:rPr lang="en-US" sz="3200" baseline="30000" dirty="0"/>
              <a:t>2</a:t>
            </a:r>
          </a:p>
          <a:p>
            <a:pPr>
              <a:lnSpc>
                <a:spcPct val="100000"/>
              </a:lnSpc>
            </a:pPr>
            <a:r>
              <a:rPr lang="en-US" sz="3200" dirty="0"/>
              <a:t>Need to work through their ambivalence first</a:t>
            </a:r>
            <a:r>
              <a:rPr lang="en-US" sz="3200" baseline="30000" dirty="0"/>
              <a:t>3</a:t>
            </a:r>
          </a:p>
          <a:p>
            <a:pPr>
              <a:lnSpc>
                <a:spcPct val="100000"/>
              </a:lnSpc>
            </a:pPr>
            <a:endParaRPr lang="en-US" sz="3200" dirty="0"/>
          </a:p>
          <a:p>
            <a:pPr>
              <a:lnSpc>
                <a:spcPct val="100000"/>
              </a:lnSpc>
            </a:pPr>
            <a:endParaRPr lang="en-US" sz="3200" baseline="30000" dirty="0"/>
          </a:p>
        </p:txBody>
      </p:sp>
    </p:spTree>
    <p:extLst>
      <p:ext uri="{BB962C8B-B14F-4D97-AF65-F5344CB8AC3E}">
        <p14:creationId xmlns:p14="http://schemas.microsoft.com/office/powerpoint/2010/main" val="128316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Contemplation</a:t>
            </a:r>
          </a:p>
        </p:txBody>
      </p:sp>
      <p:sp>
        <p:nvSpPr>
          <p:cNvPr id="3" name="Content Placeholder 2"/>
          <p:cNvSpPr>
            <a:spLocks noGrp="1"/>
          </p:cNvSpPr>
          <p:nvPr>
            <p:ph idx="1"/>
          </p:nvPr>
        </p:nvSpPr>
        <p:spPr/>
        <p:txBody>
          <a:bodyPr>
            <a:normAutofit/>
          </a:bodyPr>
          <a:lstStyle/>
          <a:p>
            <a:pPr marL="0" indent="0">
              <a:lnSpc>
                <a:spcPct val="100000"/>
              </a:lnSpc>
              <a:buNone/>
            </a:pPr>
            <a:r>
              <a:rPr lang="en-US" sz="3600" dirty="0"/>
              <a:t>Patients in contemplation may:</a:t>
            </a:r>
          </a:p>
          <a:p>
            <a:pPr>
              <a:lnSpc>
                <a:spcPct val="100000"/>
              </a:lnSpc>
            </a:pPr>
            <a:r>
              <a:rPr lang="en-US" sz="3200" dirty="0"/>
              <a:t>Make statements about their reasons for change followed by “but..”</a:t>
            </a:r>
            <a:r>
              <a:rPr lang="en-US" sz="3200" baseline="30000" dirty="0"/>
              <a:t>4</a:t>
            </a:r>
          </a:p>
          <a:p>
            <a:pPr>
              <a:lnSpc>
                <a:spcPct val="100000"/>
              </a:lnSpc>
            </a:pPr>
            <a:r>
              <a:rPr lang="en-US" sz="3200" dirty="0"/>
              <a:t>Say they need to “finish” or “get through” something before they can change</a:t>
            </a:r>
            <a:r>
              <a:rPr lang="en-US" sz="3200" baseline="30000" dirty="0"/>
              <a:t>3</a:t>
            </a:r>
          </a:p>
          <a:p>
            <a:pPr>
              <a:lnSpc>
                <a:spcPct val="100000"/>
              </a:lnSpc>
            </a:pPr>
            <a:r>
              <a:rPr lang="en-US" sz="3200" dirty="0"/>
              <a:t>Ask about “easier” ways to make a change</a:t>
            </a:r>
            <a:r>
              <a:rPr lang="en-US" sz="3200" baseline="30000" dirty="0"/>
              <a:t>4</a:t>
            </a:r>
          </a:p>
        </p:txBody>
      </p:sp>
    </p:spTree>
    <p:extLst>
      <p:ext uri="{BB962C8B-B14F-4D97-AF65-F5344CB8AC3E}">
        <p14:creationId xmlns:p14="http://schemas.microsoft.com/office/powerpoint/2010/main" val="141018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Contemplation (2)</a:t>
            </a:r>
            <a:endParaRPr lang="en-US" dirty="0"/>
          </a:p>
        </p:txBody>
      </p:sp>
      <p:sp>
        <p:nvSpPr>
          <p:cNvPr id="3" name="TextBox 2"/>
          <p:cNvSpPr txBox="1"/>
          <p:nvPr/>
        </p:nvSpPr>
        <p:spPr>
          <a:xfrm>
            <a:off x="698843" y="2246085"/>
            <a:ext cx="5085520" cy="3541482"/>
          </a:xfrm>
          <a:prstGeom prst="rect">
            <a:avLst/>
          </a:prstGeom>
          <a:noFill/>
        </p:spPr>
        <p:txBody>
          <a:bodyPr wrap="square" rtlCol="0">
            <a:spAutoFit/>
          </a:bodyPr>
          <a:lstStyle/>
          <a:p>
            <a:pPr marL="228600" lvl="0" indent="-228600" defTabSz="914400">
              <a:lnSpc>
                <a:spcPct val="90000"/>
              </a:lnSpc>
              <a:spcBef>
                <a:spcPts val="1000"/>
              </a:spcBef>
              <a:buFont typeface="Arial" panose="020B0604020202020204" pitchFamily="34" charset="0"/>
              <a:buChar char="•"/>
            </a:pPr>
            <a:r>
              <a:rPr lang="en-US" sz="3200" dirty="0">
                <a:solidFill>
                  <a:prstClr val="black"/>
                </a:solidFill>
              </a:rPr>
              <a:t>The key is to </a:t>
            </a:r>
            <a:r>
              <a:rPr lang="en-US" sz="3200" dirty="0" smtClean="0">
                <a:solidFill>
                  <a:prstClr val="black"/>
                </a:solidFill>
              </a:rPr>
              <a:t>work </a:t>
            </a:r>
            <a:r>
              <a:rPr lang="en-US" sz="3200" dirty="0">
                <a:solidFill>
                  <a:prstClr val="black"/>
                </a:solidFill>
              </a:rPr>
              <a:t>through </a:t>
            </a:r>
            <a:r>
              <a:rPr lang="en-US" sz="3200" dirty="0" smtClean="0">
                <a:solidFill>
                  <a:prstClr val="black"/>
                </a:solidFill>
              </a:rPr>
              <a:t>ambivalence</a:t>
            </a:r>
            <a:r>
              <a:rPr lang="en-US" sz="3200" baseline="30000" dirty="0" smtClean="0">
                <a:solidFill>
                  <a:prstClr val="black"/>
                </a:solidFill>
              </a:rPr>
              <a:t>3,4</a:t>
            </a:r>
            <a:r>
              <a:rPr lang="en-US" sz="3200" dirty="0" smtClean="0">
                <a:solidFill>
                  <a:prstClr val="black"/>
                </a:solidFill>
              </a:rPr>
              <a:t> </a:t>
            </a:r>
            <a:r>
              <a:rPr lang="en-US" sz="3200" dirty="0">
                <a:solidFill>
                  <a:prstClr val="black"/>
                </a:solidFill>
              </a:rPr>
              <a:t>and </a:t>
            </a:r>
            <a:r>
              <a:rPr lang="en-US" sz="3200" dirty="0" smtClean="0">
                <a:solidFill>
                  <a:prstClr val="black"/>
                </a:solidFill>
              </a:rPr>
              <a:t>increase confidence</a:t>
            </a:r>
            <a:r>
              <a:rPr lang="en-US" sz="3200" baseline="30000" dirty="0" smtClean="0">
                <a:solidFill>
                  <a:prstClr val="black"/>
                </a:solidFill>
              </a:rPr>
              <a:t>1</a:t>
            </a:r>
            <a:endParaRPr lang="en-US" sz="3200" baseline="30000" dirty="0">
              <a:solidFill>
                <a:prstClr val="black"/>
              </a:solidFill>
            </a:endParaRPr>
          </a:p>
          <a:p>
            <a:pPr marL="228600" lvl="0" indent="-228600" defTabSz="914400">
              <a:lnSpc>
                <a:spcPct val="90000"/>
              </a:lnSpc>
              <a:spcBef>
                <a:spcPts val="1000"/>
              </a:spcBef>
              <a:buFont typeface="Arial" panose="020B0604020202020204" pitchFamily="34" charset="0"/>
              <a:buChar char="•"/>
            </a:pPr>
            <a:r>
              <a:rPr lang="en-US" sz="3200" dirty="0" smtClean="0">
                <a:solidFill>
                  <a:prstClr val="black"/>
                </a:solidFill>
              </a:rPr>
              <a:t>Develop discrepancy</a:t>
            </a:r>
            <a:r>
              <a:rPr lang="en-US" sz="3200" baseline="30000" dirty="0" smtClean="0">
                <a:solidFill>
                  <a:prstClr val="black"/>
                </a:solidFill>
              </a:rPr>
              <a:t>1</a:t>
            </a:r>
          </a:p>
          <a:p>
            <a:pPr marL="685800" lvl="1" indent="-228600" defTabSz="914400">
              <a:lnSpc>
                <a:spcPct val="90000"/>
              </a:lnSpc>
              <a:spcBef>
                <a:spcPts val="1000"/>
              </a:spcBef>
              <a:buFont typeface="Arial" panose="020B0604020202020204" pitchFamily="34" charset="0"/>
              <a:buChar char="•"/>
            </a:pPr>
            <a:r>
              <a:rPr lang="en-US" sz="2800" dirty="0">
                <a:solidFill>
                  <a:prstClr val="black"/>
                </a:solidFill>
              </a:rPr>
              <a:t>reflective </a:t>
            </a:r>
            <a:r>
              <a:rPr lang="en-US" sz="2800" dirty="0" smtClean="0">
                <a:solidFill>
                  <a:prstClr val="black"/>
                </a:solidFill>
              </a:rPr>
              <a:t>listening</a:t>
            </a:r>
            <a:r>
              <a:rPr lang="en-US" sz="2800" baseline="30000" dirty="0" smtClean="0">
                <a:solidFill>
                  <a:prstClr val="black"/>
                </a:solidFill>
              </a:rPr>
              <a:t>7</a:t>
            </a:r>
          </a:p>
          <a:p>
            <a:pPr marL="685800" lvl="1" indent="-228600" defTabSz="914400">
              <a:lnSpc>
                <a:spcPct val="90000"/>
              </a:lnSpc>
              <a:spcBef>
                <a:spcPts val="1000"/>
              </a:spcBef>
              <a:buFont typeface="Arial" panose="020B0604020202020204" pitchFamily="34" charset="0"/>
              <a:buChar char="•"/>
            </a:pPr>
            <a:r>
              <a:rPr lang="en-US" sz="2800" dirty="0" smtClean="0">
                <a:solidFill>
                  <a:prstClr val="black"/>
                </a:solidFill>
              </a:rPr>
              <a:t>summarizing</a:t>
            </a:r>
            <a:r>
              <a:rPr lang="en-US" sz="2800" baseline="30000" dirty="0" smtClean="0">
                <a:solidFill>
                  <a:prstClr val="black"/>
                </a:solidFill>
              </a:rPr>
              <a:t>7</a:t>
            </a:r>
          </a:p>
          <a:p>
            <a:pPr marL="685800" lvl="1" indent="-228600" defTabSz="914400">
              <a:lnSpc>
                <a:spcPct val="90000"/>
              </a:lnSpc>
              <a:spcBef>
                <a:spcPts val="1000"/>
              </a:spcBef>
              <a:buFont typeface="Arial" panose="020B0604020202020204" pitchFamily="34" charset="0"/>
              <a:buChar char="•"/>
            </a:pPr>
            <a:endParaRPr lang="en-US" sz="2800" dirty="0">
              <a:solidFill>
                <a:prstClr val="black"/>
              </a:solidFill>
            </a:endParaRPr>
          </a:p>
        </p:txBody>
      </p:sp>
      <p:sp>
        <p:nvSpPr>
          <p:cNvPr id="15" name="Rectangle 14"/>
          <p:cNvSpPr/>
          <p:nvPr/>
        </p:nvSpPr>
        <p:spPr>
          <a:xfrm>
            <a:off x="5923720" y="2185571"/>
            <a:ext cx="3339548" cy="8746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2800" b="1" i="1" dirty="0">
                <a:solidFill>
                  <a:schemeClr val="accent1">
                    <a:lumMod val="75000"/>
                  </a:schemeClr>
                </a:solidFill>
              </a:rPr>
              <a:t>Develop discrepancy &amp; </a:t>
            </a:r>
            <a:r>
              <a:rPr lang="en-US" sz="2800" b="1" i="1" dirty="0" smtClean="0">
                <a:solidFill>
                  <a:schemeClr val="accent1">
                    <a:lumMod val="75000"/>
                  </a:schemeClr>
                </a:solidFill>
              </a:rPr>
              <a:t>motivate</a:t>
            </a:r>
            <a:endParaRPr lang="en-US" sz="2800" b="1" i="1" dirty="0">
              <a:solidFill>
                <a:schemeClr val="accent1">
                  <a:lumMod val="75000"/>
                </a:schemeClr>
              </a:solidFill>
            </a:endParaRPr>
          </a:p>
        </p:txBody>
      </p:sp>
      <p:sp>
        <p:nvSpPr>
          <p:cNvPr id="17" name="Rectangle 16"/>
          <p:cNvSpPr/>
          <p:nvPr/>
        </p:nvSpPr>
        <p:spPr>
          <a:xfrm>
            <a:off x="5923720" y="3057420"/>
            <a:ext cx="4200941" cy="87464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2800" b="1" i="1" dirty="0">
                <a:solidFill>
                  <a:schemeClr val="accent1">
                    <a:lumMod val="75000"/>
                  </a:schemeClr>
                </a:solidFill>
              </a:rPr>
              <a:t>Increase </a:t>
            </a:r>
            <a:r>
              <a:rPr lang="en-US" sz="2800" b="1" i="1" dirty="0" smtClean="0">
                <a:solidFill>
                  <a:schemeClr val="accent1">
                    <a:lumMod val="75000"/>
                  </a:schemeClr>
                </a:solidFill>
              </a:rPr>
              <a:t>confidence</a:t>
            </a:r>
            <a:endParaRPr lang="en-US" sz="2800" b="1" i="1" dirty="0">
              <a:solidFill>
                <a:schemeClr val="accent1">
                  <a:lumMod val="75000"/>
                </a:schemeClr>
              </a:solidFill>
            </a:endParaRPr>
          </a:p>
        </p:txBody>
      </p:sp>
      <p:sp>
        <p:nvSpPr>
          <p:cNvPr id="18" name="Rectangle 17"/>
          <p:cNvSpPr/>
          <p:nvPr/>
        </p:nvSpPr>
        <p:spPr>
          <a:xfrm>
            <a:off x="5923720" y="3929268"/>
            <a:ext cx="4969566" cy="89499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09538"/>
            <a:r>
              <a:rPr lang="en-US" sz="2800" b="1" i="1" dirty="0">
                <a:solidFill>
                  <a:schemeClr val="bg1">
                    <a:lumMod val="95000"/>
                  </a:schemeClr>
                </a:solidFill>
              </a:rPr>
              <a:t>Will consider-but ambivalent</a:t>
            </a:r>
          </a:p>
        </p:txBody>
      </p:sp>
      <p:sp>
        <p:nvSpPr>
          <p:cNvPr id="19" name="Rectangle 18"/>
          <p:cNvSpPr/>
          <p:nvPr/>
        </p:nvSpPr>
        <p:spPr>
          <a:xfrm>
            <a:off x="5923720" y="4801117"/>
            <a:ext cx="5817706" cy="915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r>
              <a:rPr lang="en-US" sz="2800" b="1" i="1" dirty="0" smtClean="0">
                <a:solidFill>
                  <a:schemeClr val="bg1">
                    <a:lumMod val="95000"/>
                  </a:schemeClr>
                </a:solidFill>
              </a:rPr>
              <a:t>Contemplation</a:t>
            </a:r>
            <a:endParaRPr lang="en-US" sz="2800" b="1" i="1" dirty="0">
              <a:solidFill>
                <a:schemeClr val="bg1">
                  <a:lumMod val="95000"/>
                </a:schemeClr>
              </a:solidFill>
            </a:endParaRPr>
          </a:p>
        </p:txBody>
      </p:sp>
      <p:sp>
        <p:nvSpPr>
          <p:cNvPr id="14" name="TextBox 13"/>
          <p:cNvSpPr txBox="1"/>
          <p:nvPr/>
        </p:nvSpPr>
        <p:spPr>
          <a:xfrm>
            <a:off x="4072674" y="6109251"/>
            <a:ext cx="7933795" cy="800219"/>
          </a:xfrm>
          <a:prstGeom prst="rect">
            <a:avLst/>
          </a:prstGeom>
          <a:noFill/>
        </p:spPr>
        <p:txBody>
          <a:bodyPr wrap="square" rtlCol="0">
            <a:spAutoFit/>
          </a:bodyPr>
          <a:lstStyle/>
          <a:p>
            <a:r>
              <a:rPr lang="en-US" sz="1400" b="1" dirty="0"/>
              <a:t>Figure 1. </a:t>
            </a:r>
            <a:r>
              <a:rPr lang="en-US" sz="1400" dirty="0"/>
              <a:t>Adapted from Tuccero, </a:t>
            </a:r>
            <a:r>
              <a:rPr lang="en-US" sz="1400" dirty="0" err="1"/>
              <a:t>Railey</a:t>
            </a:r>
            <a:r>
              <a:rPr lang="en-US" sz="1400" dirty="0"/>
              <a:t>, Briggs &amp; Hull (2016). Behavioral Health in Prevention and Chronic Illness Management, Primary Care: Clinics in Office Practice, 43, 191-102. </a:t>
            </a:r>
            <a:r>
              <a:rPr lang="en-US" sz="1400" dirty="0" err="1"/>
              <a:t>doi</a:t>
            </a:r>
            <a:r>
              <a:rPr lang="en-US" sz="1400" dirty="0"/>
              <a:t>: 10.1016/j.pop.2016.01.006</a:t>
            </a:r>
          </a:p>
          <a:p>
            <a:r>
              <a:rPr lang="en-US" dirty="0"/>
              <a:t>  </a:t>
            </a:r>
          </a:p>
        </p:txBody>
      </p:sp>
      <p:pic>
        <p:nvPicPr>
          <p:cNvPr id="20" name="Picture 19" descr="Runne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600000">
            <a:off x="10542809" y="2256188"/>
            <a:ext cx="961199" cy="1690020"/>
          </a:xfrm>
          <a:prstGeom prst="rect">
            <a:avLst/>
          </a:prstGeom>
          <a:solidFill>
            <a:schemeClr val="bg1"/>
          </a:solidFill>
        </p:spPr>
      </p:pic>
    </p:spTree>
    <p:extLst>
      <p:ext uri="{BB962C8B-B14F-4D97-AF65-F5344CB8AC3E}">
        <p14:creationId xmlns:p14="http://schemas.microsoft.com/office/powerpoint/2010/main" val="349887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Contemplation - </a:t>
            </a:r>
            <a:r>
              <a:rPr lang="en-US" dirty="0"/>
              <a:t>what to do?</a:t>
            </a:r>
          </a:p>
        </p:txBody>
      </p:sp>
      <p:sp>
        <p:nvSpPr>
          <p:cNvPr id="3" name="Content Placeholder 2"/>
          <p:cNvSpPr>
            <a:spLocks noGrp="1"/>
          </p:cNvSpPr>
          <p:nvPr>
            <p:ph idx="1"/>
          </p:nvPr>
        </p:nvSpPr>
        <p:spPr>
          <a:xfrm>
            <a:off x="838200" y="2018581"/>
            <a:ext cx="5597106" cy="4158382"/>
          </a:xfrm>
        </p:spPr>
        <p:txBody>
          <a:bodyPr>
            <a:normAutofit/>
          </a:bodyPr>
          <a:lstStyle/>
          <a:p>
            <a:pPr>
              <a:lnSpc>
                <a:spcPct val="100000"/>
              </a:lnSpc>
            </a:pPr>
            <a:r>
              <a:rPr lang="en-US" sz="3200" dirty="0" smtClean="0"/>
              <a:t>Decisional </a:t>
            </a:r>
            <a:r>
              <a:rPr lang="en-US" sz="3200" dirty="0"/>
              <a:t>balance can help them weigh the pros &amp; cons</a:t>
            </a:r>
            <a:r>
              <a:rPr lang="en-US" sz="3200" baseline="30000" dirty="0"/>
              <a:t>3,4,6</a:t>
            </a:r>
          </a:p>
          <a:p>
            <a:pPr>
              <a:lnSpc>
                <a:spcPct val="100000"/>
              </a:lnSpc>
            </a:pPr>
            <a:r>
              <a:rPr lang="en-US" sz="3200" dirty="0" smtClean="0"/>
              <a:t>Importance </a:t>
            </a:r>
            <a:r>
              <a:rPr lang="en-US" sz="3200" dirty="0"/>
              <a:t>&amp; confidence rulers can increase confidence and motivation</a:t>
            </a:r>
            <a:r>
              <a:rPr lang="en-US" sz="3200" baseline="30000" dirty="0"/>
              <a:t>4,6,7</a:t>
            </a:r>
          </a:p>
          <a:p>
            <a:endParaRPr lang="en-US" dirty="0"/>
          </a:p>
        </p:txBody>
      </p:sp>
      <p:graphicFrame>
        <p:nvGraphicFramePr>
          <p:cNvPr id="4" name="Table 3" descr="Pros and cons of not changing and changing"/>
          <p:cNvGraphicFramePr>
            <a:graphicFrameLocks noGrp="1"/>
          </p:cNvGraphicFramePr>
          <p:nvPr>
            <p:extLst>
              <p:ext uri="{D42A27DB-BD31-4B8C-83A1-F6EECF244321}">
                <p14:modId xmlns:p14="http://schemas.microsoft.com/office/powerpoint/2010/main" val="2086312005"/>
              </p:ext>
            </p:extLst>
          </p:nvPr>
        </p:nvGraphicFramePr>
        <p:xfrm>
          <a:off x="6814869" y="2018581"/>
          <a:ext cx="4848045" cy="3522751"/>
        </p:xfrm>
        <a:graphic>
          <a:graphicData uri="http://schemas.openxmlformats.org/drawingml/2006/table">
            <a:tbl>
              <a:tblPr firstRow="1" bandRow="1">
                <a:tableStyleId>{5C22544A-7EE6-4342-B048-85BDC9FD1C3A}</a:tableStyleId>
              </a:tblPr>
              <a:tblGrid>
                <a:gridCol w="690113">
                  <a:extLst>
                    <a:ext uri="{9D8B030D-6E8A-4147-A177-3AD203B41FA5}">
                      <a16:colId xmlns:a16="http://schemas.microsoft.com/office/drawing/2014/main" val="1418905293"/>
                    </a:ext>
                  </a:extLst>
                </a:gridCol>
                <a:gridCol w="2018581">
                  <a:extLst>
                    <a:ext uri="{9D8B030D-6E8A-4147-A177-3AD203B41FA5}">
                      <a16:colId xmlns:a16="http://schemas.microsoft.com/office/drawing/2014/main" val="3407635677"/>
                    </a:ext>
                  </a:extLst>
                </a:gridCol>
                <a:gridCol w="2139351">
                  <a:extLst>
                    <a:ext uri="{9D8B030D-6E8A-4147-A177-3AD203B41FA5}">
                      <a16:colId xmlns:a16="http://schemas.microsoft.com/office/drawing/2014/main" val="2311605859"/>
                    </a:ext>
                  </a:extLst>
                </a:gridCol>
              </a:tblGrid>
              <a:tr h="464079">
                <a:tc>
                  <a:txBody>
                    <a:bodyPr/>
                    <a:lstStyle/>
                    <a:p>
                      <a:endParaRPr lang="en-US" dirty="0"/>
                    </a:p>
                  </a:txBody>
                  <a:tcPr/>
                </a:tc>
                <a:tc>
                  <a:txBody>
                    <a:bodyPr/>
                    <a:lstStyle/>
                    <a:p>
                      <a:r>
                        <a:rPr lang="en-US" dirty="0" smtClean="0"/>
                        <a:t>Not Changing</a:t>
                      </a:r>
                      <a:endParaRPr lang="en-US" dirty="0"/>
                    </a:p>
                  </a:txBody>
                  <a:tcPr/>
                </a:tc>
                <a:tc>
                  <a:txBody>
                    <a:bodyPr/>
                    <a:lstStyle/>
                    <a:p>
                      <a:r>
                        <a:rPr lang="en-US" dirty="0" smtClean="0"/>
                        <a:t>Changing</a:t>
                      </a:r>
                      <a:endParaRPr lang="en-US" dirty="0"/>
                    </a:p>
                  </a:txBody>
                  <a:tcPr/>
                </a:tc>
                <a:extLst>
                  <a:ext uri="{0D108BD9-81ED-4DB2-BD59-A6C34878D82A}">
                    <a16:rowId xmlns:a16="http://schemas.microsoft.com/office/drawing/2014/main" val="2563093541"/>
                  </a:ext>
                </a:extLst>
              </a:tr>
              <a:tr h="1529336">
                <a:tc>
                  <a:txBody>
                    <a:bodyPr/>
                    <a:lstStyle/>
                    <a:p>
                      <a:r>
                        <a:rPr lang="en-US" b="1" dirty="0" smtClean="0"/>
                        <a:t>Pros</a:t>
                      </a:r>
                      <a:endParaRPr lang="en-US" b="1" dirty="0"/>
                    </a:p>
                  </a:txBody>
                  <a:tcPr/>
                </a:tc>
                <a:tc>
                  <a:txBody>
                    <a:bodyPr/>
                    <a:lstStyle/>
                    <a:p>
                      <a:pPr algn="ctr"/>
                      <a:r>
                        <a:rPr lang="en-US" sz="3600" b="1" dirty="0" smtClean="0">
                          <a:solidFill>
                            <a:srgbClr val="FF0000"/>
                          </a:solidFill>
                        </a:rPr>
                        <a:t>1</a:t>
                      </a:r>
                      <a:endParaRPr lang="en-US" sz="3600" b="1" dirty="0">
                        <a:solidFill>
                          <a:srgbClr val="FF0000"/>
                        </a:solidFill>
                      </a:endParaRPr>
                    </a:p>
                  </a:txBody>
                  <a:tcPr/>
                </a:tc>
                <a:tc>
                  <a:txBody>
                    <a:bodyPr/>
                    <a:lstStyle/>
                    <a:p>
                      <a:pPr algn="ctr"/>
                      <a:r>
                        <a:rPr lang="en-US" sz="3600" b="1" dirty="0" smtClean="0">
                          <a:solidFill>
                            <a:srgbClr val="FF0000"/>
                          </a:solidFill>
                        </a:rPr>
                        <a:t>4</a:t>
                      </a:r>
                      <a:endParaRPr lang="en-US" sz="3600" b="1" dirty="0">
                        <a:solidFill>
                          <a:srgbClr val="FF0000"/>
                        </a:solidFill>
                      </a:endParaRPr>
                    </a:p>
                  </a:txBody>
                  <a:tcPr/>
                </a:tc>
                <a:extLst>
                  <a:ext uri="{0D108BD9-81ED-4DB2-BD59-A6C34878D82A}">
                    <a16:rowId xmlns:a16="http://schemas.microsoft.com/office/drawing/2014/main" val="1055883363"/>
                  </a:ext>
                </a:extLst>
              </a:tr>
              <a:tr h="1529336">
                <a:tc>
                  <a:txBody>
                    <a:bodyPr/>
                    <a:lstStyle/>
                    <a:p>
                      <a:r>
                        <a:rPr lang="en-US" b="1" dirty="0" smtClean="0"/>
                        <a:t>Cons</a:t>
                      </a:r>
                      <a:endParaRPr lang="en-US" b="1" dirty="0"/>
                    </a:p>
                  </a:txBody>
                  <a:tcPr/>
                </a:tc>
                <a:tc>
                  <a:txBody>
                    <a:bodyPr/>
                    <a:lstStyle/>
                    <a:p>
                      <a:pPr algn="ctr"/>
                      <a:r>
                        <a:rPr lang="en-US" sz="3600" b="1" dirty="0" smtClean="0">
                          <a:solidFill>
                            <a:srgbClr val="FF0000"/>
                          </a:solidFill>
                        </a:rPr>
                        <a:t>2</a:t>
                      </a:r>
                      <a:endParaRPr lang="en-US" sz="3600" b="1" dirty="0">
                        <a:solidFill>
                          <a:srgbClr val="FF0000"/>
                        </a:solidFill>
                      </a:endParaRPr>
                    </a:p>
                  </a:txBody>
                  <a:tcPr/>
                </a:tc>
                <a:tc>
                  <a:txBody>
                    <a:bodyPr/>
                    <a:lstStyle/>
                    <a:p>
                      <a:pPr algn="ctr"/>
                      <a:r>
                        <a:rPr lang="en-US" sz="3600" b="1" dirty="0" smtClean="0">
                          <a:solidFill>
                            <a:srgbClr val="FF0000"/>
                          </a:solidFill>
                        </a:rPr>
                        <a:t>3</a:t>
                      </a:r>
                      <a:endParaRPr lang="en-US" sz="3600" b="1" dirty="0">
                        <a:solidFill>
                          <a:srgbClr val="FF0000"/>
                        </a:solidFill>
                      </a:endParaRPr>
                    </a:p>
                  </a:txBody>
                  <a:tcPr/>
                </a:tc>
                <a:extLst>
                  <a:ext uri="{0D108BD9-81ED-4DB2-BD59-A6C34878D82A}">
                    <a16:rowId xmlns:a16="http://schemas.microsoft.com/office/drawing/2014/main" val="1040850242"/>
                  </a:ext>
                </a:extLst>
              </a:tr>
            </a:tbl>
          </a:graphicData>
        </a:graphic>
      </p:graphicFrame>
      <p:sp>
        <p:nvSpPr>
          <p:cNvPr id="5" name="TextBox 4"/>
          <p:cNvSpPr txBox="1"/>
          <p:nvPr/>
        </p:nvSpPr>
        <p:spPr>
          <a:xfrm>
            <a:off x="4554747" y="5869225"/>
            <a:ext cx="7637253" cy="1210588"/>
          </a:xfrm>
          <a:prstGeom prst="rect">
            <a:avLst/>
          </a:prstGeom>
          <a:noFill/>
        </p:spPr>
        <p:txBody>
          <a:bodyPr wrap="square" rtlCol="0">
            <a:spAutoFit/>
          </a:bodyPr>
          <a:lstStyle/>
          <a:p>
            <a:pPr lvl="0" defTabSz="914400">
              <a:lnSpc>
                <a:spcPct val="120000"/>
              </a:lnSpc>
              <a:spcBef>
                <a:spcPts val="1000"/>
              </a:spcBef>
              <a:spcAft>
                <a:spcPts val="800"/>
              </a:spcAft>
            </a:pPr>
            <a:r>
              <a:rPr lang="en-US" sz="1400" b="1" dirty="0"/>
              <a:t>Figure </a:t>
            </a:r>
            <a:r>
              <a:rPr lang="en-US" sz="1400" b="1" dirty="0" smtClean="0"/>
              <a:t>2. </a:t>
            </a:r>
            <a:r>
              <a:rPr lang="en-US" sz="1300" dirty="0">
                <a:solidFill>
                  <a:prstClr val="black"/>
                </a:solidFill>
              </a:rPr>
              <a:t>Stewart, E., Taylor-Post, N., Nichols L., </a:t>
            </a:r>
            <a:r>
              <a:rPr lang="en-US" sz="1300" dirty="0" err="1">
                <a:solidFill>
                  <a:prstClr val="black"/>
                </a:solidFill>
              </a:rPr>
              <a:t>Staton</a:t>
            </a:r>
            <a:r>
              <a:rPr lang="en-US" sz="1300" dirty="0">
                <a:solidFill>
                  <a:prstClr val="black"/>
                </a:solidFill>
              </a:rPr>
              <a:t> E., &amp; </a:t>
            </a:r>
            <a:r>
              <a:rPr lang="en-US" sz="1300" dirty="0" err="1">
                <a:solidFill>
                  <a:prstClr val="black"/>
                </a:solidFill>
              </a:rPr>
              <a:t>Schleuning</a:t>
            </a:r>
            <a:r>
              <a:rPr lang="en-US" sz="1300" dirty="0">
                <a:solidFill>
                  <a:prstClr val="black"/>
                </a:solidFill>
              </a:rPr>
              <a:t> A. (2014). Community Connections: Linking Primary Care Patients to Local Resources for Better Management of Obesity. Rockville, MD: Agency for Healthcare Research and Quality; AHRQ Publication No. 14-0030-EF. Retrieved from </a:t>
            </a:r>
            <a:r>
              <a:rPr lang="en-US" sz="1300" dirty="0">
                <a:solidFill>
                  <a:prstClr val="black"/>
                </a:solidFill>
                <a:hlinkClick r:id="rId3"/>
              </a:rPr>
              <a:t>URL to Source</a:t>
            </a:r>
            <a:endParaRPr lang="en-US" sz="1300" dirty="0">
              <a:solidFill>
                <a:prstClr val="black"/>
              </a:solidFill>
            </a:endParaRPr>
          </a:p>
          <a:p>
            <a:r>
              <a:rPr lang="en-US" dirty="0" smtClean="0"/>
              <a:t>  </a:t>
            </a:r>
            <a:endParaRPr lang="en-US" dirty="0"/>
          </a:p>
        </p:txBody>
      </p:sp>
    </p:spTree>
    <p:extLst>
      <p:ext uri="{BB962C8B-B14F-4D97-AF65-F5344CB8AC3E}">
        <p14:creationId xmlns:p14="http://schemas.microsoft.com/office/powerpoint/2010/main" val="178611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Rulers</a:t>
            </a:r>
          </a:p>
        </p:txBody>
      </p:sp>
      <p:sp>
        <p:nvSpPr>
          <p:cNvPr id="6" name="TextBox 5"/>
          <p:cNvSpPr txBox="1"/>
          <p:nvPr/>
        </p:nvSpPr>
        <p:spPr>
          <a:xfrm>
            <a:off x="944880" y="1569720"/>
            <a:ext cx="10652760" cy="2308324"/>
          </a:xfrm>
          <a:prstGeom prst="rect">
            <a:avLst/>
          </a:prstGeom>
          <a:noFill/>
        </p:spPr>
        <p:txBody>
          <a:bodyPr wrap="square" rtlCol="0">
            <a:spAutoFit/>
          </a:bodyPr>
          <a:lstStyle/>
          <a:p>
            <a:r>
              <a:rPr lang="en-US" sz="2400" dirty="0"/>
              <a:t>Q: On a scale of </a:t>
            </a:r>
            <a:r>
              <a:rPr lang="en-US" sz="2400" dirty="0" smtClean="0"/>
              <a:t>1-10, </a:t>
            </a:r>
            <a:r>
              <a:rPr lang="en-US" sz="2400" dirty="0"/>
              <a:t>how confident do you feel that you could start walking regularly?</a:t>
            </a:r>
          </a:p>
          <a:p>
            <a:r>
              <a:rPr lang="en-US" sz="2400" dirty="0"/>
              <a:t>A: probably a 5.</a:t>
            </a:r>
          </a:p>
          <a:p>
            <a:r>
              <a:rPr lang="en-US" sz="2400" dirty="0"/>
              <a:t>Q: Why did you choose 5 and not 2?</a:t>
            </a:r>
          </a:p>
          <a:p>
            <a:r>
              <a:rPr lang="en-US" sz="2400" dirty="0"/>
              <a:t>A: Well, my friend already walks in my neighborhood and the weather has been nice out…</a:t>
            </a:r>
          </a:p>
        </p:txBody>
      </p:sp>
      <p:pic>
        <p:nvPicPr>
          <p:cNvPr id="5" name="Picture 4" descr="Ruler"/>
          <p:cNvPicPr>
            <a:picLocks noChangeAspect="1"/>
          </p:cNvPicPr>
          <p:nvPr/>
        </p:nvPicPr>
        <p:blipFill rotWithShape="1">
          <a:blip r:embed="rId3">
            <a:extLst>
              <a:ext uri="{28A0092B-C50C-407E-A947-70E740481C1C}">
                <a14:useLocalDpi xmlns:a14="http://schemas.microsoft.com/office/drawing/2010/main" val="0"/>
              </a:ext>
            </a:extLst>
          </a:blip>
          <a:srcRect t="21970" r="30909" b="23484"/>
          <a:stretch/>
        </p:blipFill>
        <p:spPr>
          <a:xfrm>
            <a:off x="2184654" y="3649444"/>
            <a:ext cx="7365492" cy="1938287"/>
          </a:xfrm>
          <a:prstGeom prst="rect">
            <a:avLst/>
          </a:prstGeom>
        </p:spPr>
      </p:pic>
      <p:cxnSp>
        <p:nvCxnSpPr>
          <p:cNvPr id="20" name="Elbow Connector 19" descr="Arrow"/>
          <p:cNvCxnSpPr/>
          <p:nvPr/>
        </p:nvCxnSpPr>
        <p:spPr>
          <a:xfrm>
            <a:off x="944880" y="2895283"/>
            <a:ext cx="2420039" cy="1723304"/>
          </a:xfrm>
          <a:prstGeom prst="bentConnector3">
            <a:avLst>
              <a:gd name="adj1" fmla="val -5020"/>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descr="Circle around 2"/>
          <p:cNvSpPr/>
          <p:nvPr/>
        </p:nvSpPr>
        <p:spPr>
          <a:xfrm>
            <a:off x="3548884" y="4382367"/>
            <a:ext cx="487680" cy="4724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Circle around 5"/>
          <p:cNvSpPr/>
          <p:nvPr/>
        </p:nvSpPr>
        <p:spPr>
          <a:xfrm>
            <a:off x="5580221" y="4422060"/>
            <a:ext cx="487680" cy="472440"/>
          </a:xfrm>
          <a:prstGeom prst="ellipse">
            <a:avLst/>
          </a:prstGeom>
          <a:noFill/>
          <a:ln w="412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10200" y="6004560"/>
            <a:ext cx="6598920" cy="461665"/>
          </a:xfrm>
          <a:prstGeom prst="rect">
            <a:avLst/>
          </a:prstGeom>
          <a:noFill/>
        </p:spPr>
        <p:txBody>
          <a:bodyPr wrap="square" rtlCol="0">
            <a:spAutoFit/>
          </a:bodyPr>
          <a:lstStyle/>
          <a:p>
            <a:r>
              <a:rPr lang="en-US" sz="2400" dirty="0"/>
              <a:t>“What would it take to move you from a 5 to a 7?”</a:t>
            </a:r>
          </a:p>
        </p:txBody>
      </p:sp>
      <p:cxnSp>
        <p:nvCxnSpPr>
          <p:cNvPr id="14" name="Straight Arrow Connector 13" descr="Arrow"/>
          <p:cNvCxnSpPr/>
          <p:nvPr/>
        </p:nvCxnSpPr>
        <p:spPr>
          <a:xfrm flipH="1" flipV="1">
            <a:off x="7391209" y="4894500"/>
            <a:ext cx="668293" cy="1110060"/>
          </a:xfrm>
          <a:prstGeom prst="straightConnector1">
            <a:avLst/>
          </a:prstGeom>
          <a:ln w="539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descr="Circle around 7"/>
          <p:cNvSpPr/>
          <p:nvPr/>
        </p:nvSpPr>
        <p:spPr>
          <a:xfrm>
            <a:off x="6903529" y="4422060"/>
            <a:ext cx="487680" cy="472440"/>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27734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4173</TotalTime>
  <Words>2005</Words>
  <Application>Microsoft Office PowerPoint</Application>
  <PresentationFormat>Widescreen</PresentationFormat>
  <Paragraphs>99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Contemplation</vt:lpstr>
      <vt:lpstr>Discussion points from last module</vt:lpstr>
      <vt:lpstr>Objectives</vt:lpstr>
      <vt:lpstr>Contemplation (1)</vt:lpstr>
      <vt:lpstr>What is Contemplation?</vt:lpstr>
      <vt:lpstr>Recognizing Contemplation</vt:lpstr>
      <vt:lpstr>Contemplation (2)</vt:lpstr>
      <vt:lpstr>Contemplation - what to do?</vt:lpstr>
      <vt:lpstr>Rulers</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282</cp:revision>
  <cp:lastPrinted>2019-07-12T16:33:52Z</cp:lastPrinted>
  <dcterms:created xsi:type="dcterms:W3CDTF">2018-06-07T18:55:41Z</dcterms:created>
  <dcterms:modified xsi:type="dcterms:W3CDTF">2019-11-21T19:17:04Z</dcterms:modified>
</cp:coreProperties>
</file>