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5"/>
  </p:notesMasterIdLst>
  <p:handoutMasterIdLst>
    <p:handoutMasterId r:id="rId16"/>
  </p:handoutMasterIdLst>
  <p:sldIdLst>
    <p:sldId id="316" r:id="rId2"/>
    <p:sldId id="361" r:id="rId3"/>
    <p:sldId id="317" r:id="rId4"/>
    <p:sldId id="356" r:id="rId5"/>
    <p:sldId id="358" r:id="rId6"/>
    <p:sldId id="318" r:id="rId7"/>
    <p:sldId id="349" r:id="rId8"/>
    <p:sldId id="357" r:id="rId9"/>
    <p:sldId id="341" r:id="rId10"/>
    <p:sldId id="359" r:id="rId11"/>
    <p:sldId id="355" r:id="rId12"/>
    <p:sldId id="329" r:id="rId13"/>
    <p:sldId id="336"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75000" autoAdjust="0"/>
  </p:normalViewPr>
  <p:slideViewPr>
    <p:cSldViewPr snapToGrid="0">
      <p:cViewPr varScale="1">
        <p:scale>
          <a:sx n="68" d="100"/>
          <a:sy n="68" d="100"/>
        </p:scale>
        <p:origin x="1428" y="66"/>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discuss for a moment.</a:t>
            </a:r>
          </a:p>
          <a:p>
            <a:r>
              <a:rPr lang="en-US" baseline="0" dirty="0" smtClean="0"/>
              <a:t>If your clinical question related to environmental risk factors for lung cancer, what types of studies might you expect to use?</a:t>
            </a:r>
          </a:p>
          <a:p>
            <a:r>
              <a:rPr lang="en-US" baseline="0" dirty="0" smtClean="0"/>
              <a:t>What if your clinical question related to the efficacy of a new drug being marketed as a smoking cessation aid? </a:t>
            </a:r>
          </a:p>
        </p:txBody>
      </p:sp>
      <p:sp>
        <p:nvSpPr>
          <p:cNvPr id="4" name="Slide Number Placeholder 3"/>
          <p:cNvSpPr>
            <a:spLocks noGrp="1"/>
          </p:cNvSpPr>
          <p:nvPr>
            <p:ph type="sldNum" sz="quarter" idx="10"/>
          </p:nvPr>
        </p:nvSpPr>
        <p:spPr/>
        <p:txBody>
          <a:bodyPr/>
          <a:lstStyle/>
          <a:p>
            <a:fld id="{4A26EF3F-9985-492F-93A6-079BCEA05E17}" type="slidenum">
              <a:rPr lang="en-US" smtClean="0"/>
              <a:t>10</a:t>
            </a:fld>
            <a:endParaRPr lang="en-US"/>
          </a:p>
        </p:txBody>
      </p:sp>
    </p:spTree>
    <p:extLst>
      <p:ext uri="{BB962C8B-B14F-4D97-AF65-F5344CB8AC3E}">
        <p14:creationId xmlns:p14="http://schemas.microsoft.com/office/powerpoint/2010/main" val="3622094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Some questions of etiology or risk factors are very difficult to answer with a randomized controlled trial, although this is a high-quality study design in general. Institutional Review Boards are unlikely </a:t>
            </a:r>
            <a:r>
              <a:rPr lang="en-US" baseline="0" dirty="0" smtClean="0"/>
              <a:t>to approve studies where you expect that one cohort will develop a potentially fatal disease. So, a study looking at the environmental risk factors for lung cancer could be done through a cohort study. </a:t>
            </a:r>
          </a:p>
          <a:p>
            <a:pPr marL="0" indent="0">
              <a:buNone/>
            </a:pPr>
            <a:endParaRPr lang="en-US" baseline="0" dirty="0" smtClean="0"/>
          </a:p>
          <a:p>
            <a:pPr marL="0" indent="0">
              <a:buNone/>
            </a:pPr>
            <a:r>
              <a:rPr lang="en-US" baseline="0" dirty="0" smtClean="0"/>
              <a:t>On the other hand, randomized controlled trials are great for studying things like drug efficacy.</a:t>
            </a:r>
          </a:p>
          <a:p>
            <a:pPr marL="0" indent="0">
              <a:buNone/>
            </a:pPr>
            <a:endParaRPr lang="en-US" baseline="0" dirty="0" smtClean="0"/>
          </a:p>
          <a:p>
            <a:pPr marL="0" indent="0">
              <a:buNone/>
            </a:pPr>
            <a:r>
              <a:rPr lang="en-US" baseline="0" dirty="0" smtClean="0"/>
              <a:t>Here’s a table of different types of clinical questions and what types of studies might be used to answer them</a:t>
            </a:r>
            <a:r>
              <a:rPr lang="en-US" baseline="30000" dirty="0" smtClean="0"/>
              <a:t>4</a:t>
            </a:r>
            <a:r>
              <a:rPr lang="en-US" baseline="0" dirty="0" smtClean="0"/>
              <a:t>. The bold study types are the top choices for each question type. </a:t>
            </a:r>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65033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After today’s session, which focused on types of research studies, take some time to think of some other ways you can ensure that the evidence you’re using is up-to-date, relevant, and </a:t>
            </a:r>
            <a:r>
              <a:rPr lang="en-US" sz="1400" baseline="0" smtClean="0"/>
              <a:t>high quality. </a:t>
            </a:r>
            <a:r>
              <a:rPr lang="en-US" sz="1400" baseline="0" dirty="0" smtClean="0"/>
              <a:t>This will come in handy in our next session, which will cover how to filter your results to narrow them down.</a:t>
            </a:r>
          </a:p>
          <a:p>
            <a:endParaRPr lang="en-US" sz="1400" baseline="0" dirty="0" smtClean="0"/>
          </a:p>
          <a:p>
            <a:r>
              <a:rPr lang="en-US" sz="1400" baseline="0" dirty="0" smtClean="0"/>
              <a:t>The main takeaways from today are that study type appropriateness and quality are both relevant considerations when answering your research question. Study types located closer to the top of the research pyramid are capable of providing higher quality evidence than those closer to the bottom of the pyramid. The study types at the very top which involve expert appraisal of multiple evidence resources provide filtered information, while those below provide unfiltered information and may require a more critical appraisal on your part. </a:t>
            </a:r>
          </a:p>
          <a:p>
            <a:endParaRPr lang="en-US" sz="1400" baseline="0" dirty="0" smtClean="0"/>
          </a:p>
          <a:p>
            <a:r>
              <a:rPr lang="en-US" sz="1400" baseline="0" dirty="0" smtClean="0">
                <a:solidFill>
                  <a:srgbClr val="FF0000"/>
                </a:solidFill>
              </a:rPr>
              <a:t>NOTE TO FACILITATOR: If combining modules or using them out of suggested sequence, delete this slide or rearrange for your needs. This is Module 8 of the Evidence-Based Practice (EBP) Track. </a:t>
            </a:r>
          </a:p>
          <a:p>
            <a:endParaRPr lang="en-US" sz="140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endParaRPr lang="en-US" sz="1400" b="1" dirty="0" smtClean="0"/>
          </a:p>
          <a:p>
            <a:endParaRPr lang="en-US" sz="1400" baseline="0" dirty="0" smtClean="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12</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13</a:t>
            </a:fld>
            <a:endParaRPr lang="en-US"/>
          </a:p>
        </p:txBody>
      </p:sp>
    </p:spTree>
    <p:extLst>
      <p:ext uri="{BB962C8B-B14F-4D97-AF65-F5344CB8AC3E}">
        <p14:creationId xmlns:p14="http://schemas.microsoft.com/office/powerpoint/2010/main" val="251394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these discussion</a:t>
            </a:r>
            <a:r>
              <a:rPr lang="en-US" b="1" baseline="0" dirty="0" smtClean="0"/>
              <a:t> points</a:t>
            </a:r>
            <a:r>
              <a:rPr lang="en-US" b="1" dirty="0" smtClean="0"/>
              <a:t>.]</a:t>
            </a:r>
          </a:p>
          <a:p>
            <a:endParaRPr lang="en-US" baseline="0" dirty="0" smtClean="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4089873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1821470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a brief summary: First, you have general information like that found in textbooks and the opinions of experts in the field. Textbooks can quickly become out of date, and it’s sometimes difficult to know what evidence expert opinions are based 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Case reports and case studies report on one or a few subjects, usually to describe an interesting, unusual, or exemplary case. They may have limited generalizability</a:t>
            </a:r>
            <a:r>
              <a:rPr lang="en-US" baseline="30000" dirty="0" smtClean="0"/>
              <a:t>1</a:t>
            </a:r>
            <a:r>
              <a:rPr lang="en-US" baseline="0" dirty="0" smtClean="0"/>
              <a:t>.</a:t>
            </a:r>
            <a:endParaRPr lang="en-US"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Cohort studies examine one group of people who share some characteristic over a period of time to find evidence of risk factors for some outcome of interest</a:t>
            </a:r>
            <a:r>
              <a:rPr lang="en-US" baseline="30000" dirty="0" smtClean="0"/>
              <a:t>2</a:t>
            </a:r>
            <a:r>
              <a:rPr lang="en-US" baseline="0" dirty="0" smtClean="0"/>
              <a:t>.</a:t>
            </a:r>
            <a:endParaRPr lang="en-US"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Controlled trials utilize a control group to compare outcomes between two groups. They can be randomized, in which case assignment to the treatment group or the control group is random</a:t>
            </a:r>
            <a:r>
              <a:rPr lang="en-US" baseline="30000" dirty="0" smtClean="0"/>
              <a:t>2</a:t>
            </a:r>
            <a:r>
              <a:rPr lang="en-US" baseline="0" dirty="0" smtClean="0"/>
              <a:t>.</a:t>
            </a:r>
            <a:endParaRPr lang="en-US"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Critically appraised topics and evidence-based guidelines summarize the best available evidence on a certain topic and are written by experts who analyze the quality and conclusions of other research studies</a:t>
            </a:r>
            <a:r>
              <a:rPr lang="en-US" baseline="30000" dirty="0" smtClean="0"/>
              <a:t>2</a:t>
            </a:r>
            <a:r>
              <a:rPr lang="en-US" baseline="0" dirty="0" smtClean="0"/>
              <a:t>.</a:t>
            </a:r>
            <a:endParaRPr lang="en-US"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are not as comprehensive as systematic reviews or meta-analyses, which incorporate a larger amount of evidence to draw conclusions. Meta-analyses utilize statistical methods to develop conclusions</a:t>
            </a:r>
            <a:r>
              <a:rPr lang="en-US" baseline="30000" dirty="0" smtClean="0"/>
              <a:t>2</a:t>
            </a:r>
            <a:r>
              <a:rPr lang="en-US" baseline="0" dirty="0" smtClean="0"/>
              <a:t>.</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238808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question: Here’s a little poll to get you thinking, now that we’ve taken a</a:t>
            </a:r>
            <a:r>
              <a:rPr lang="en-US" baseline="0" dirty="0" smtClean="0"/>
              <a:t> quick look at what different types of evidence you might encounter</a:t>
            </a:r>
            <a:r>
              <a:rPr lang="en-US" dirty="0" smtClean="0"/>
              <a:t>. Which of the following do you think is the most reliable or highest quality type of evidence: a randomized controlled trial, a cohort study, a systematic review, or a case report? In other words, which of these would you most want to use when</a:t>
            </a:r>
            <a:r>
              <a:rPr lang="en-US" baseline="0" dirty="0" smtClean="0"/>
              <a:t> making an important decision? Why?</a:t>
            </a:r>
          </a:p>
        </p:txBody>
      </p:sp>
      <p:sp>
        <p:nvSpPr>
          <p:cNvPr id="4" name="Slide Number Placeholder 3"/>
          <p:cNvSpPr>
            <a:spLocks noGrp="1"/>
          </p:cNvSpPr>
          <p:nvPr>
            <p:ph type="sldNum" sz="quarter" idx="10"/>
          </p:nvPr>
        </p:nvSpPr>
        <p:spPr/>
        <p:txBody>
          <a:bodyPr/>
          <a:lstStyle/>
          <a:p>
            <a:fld id="{4A26EF3F-9985-492F-93A6-079BCEA05E17}" type="slidenum">
              <a:rPr lang="en-US" smtClean="0"/>
              <a:t>6</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evidence pyramid is a common way to visually represent the quality of evidence represented by different types of studies or publications. At the bottom are things like expert opinions and general information. Just because they’re at the bottom doesn’t mean they are bad or wrong, but they have a higher probability of being wrong, incomplete, or out of date than types of evidence that are higher on the pyramid. In general, you will always be trying to use the ‘highest up’ evidence that you can find. For an emerging disease, you may only have access to case reports, but for a better-studied topic you can likely find better evidence like cohort studies, randomized controlled trials, or even systematic reviews and meta-analyses. </a:t>
            </a:r>
          </a:p>
          <a:p>
            <a:endParaRPr lang="en-US" baseline="0" dirty="0" smtClean="0"/>
          </a:p>
          <a:p>
            <a:r>
              <a:rPr lang="en-US" baseline="0" dirty="0" smtClean="0"/>
              <a:t>Systematic reviews and meta-analyses are considered the gold standard of evidence as they collect, summarize, and analyze all other empirical evidence about a topic. Recall that meta-analyses rely on statistical methods, which makes them the most reliable. </a:t>
            </a:r>
          </a:p>
          <a:p>
            <a:endParaRPr lang="en-US" baseline="0" dirty="0" smtClean="0"/>
          </a:p>
          <a:p>
            <a:r>
              <a:rPr lang="en-US" baseline="0" dirty="0" smtClean="0"/>
              <a:t>One important caveat is that no matter what type of evidence you’re looking at, you should still critically evaluate its methods and interpretation of evidence before deciding to rely on it. Even a systematic review can potentially be flawed, so use your expertise (and that of your colleagues) to determine if it is trustworthy. </a:t>
            </a:r>
          </a:p>
        </p:txBody>
      </p:sp>
      <p:sp>
        <p:nvSpPr>
          <p:cNvPr id="4" name="Slide Number Placeholder 3"/>
          <p:cNvSpPr>
            <a:spLocks noGrp="1"/>
          </p:cNvSpPr>
          <p:nvPr>
            <p:ph type="sldNum" sz="quarter" idx="10"/>
          </p:nvPr>
        </p:nvSpPr>
        <p:spPr/>
        <p:txBody>
          <a:bodyPr/>
          <a:lstStyle/>
          <a:p>
            <a:fld id="{4A26EF3F-9985-492F-93A6-079BCEA05E17}" type="slidenum">
              <a:rPr lang="en-US" smtClean="0"/>
              <a:t>7</a:t>
            </a:fld>
            <a:endParaRPr lang="en-US"/>
          </a:p>
        </p:txBody>
      </p:sp>
    </p:spTree>
    <p:extLst>
      <p:ext uri="{BB962C8B-B14F-4D97-AF65-F5344CB8AC3E}">
        <p14:creationId xmlns:p14="http://schemas.microsoft.com/office/powerpoint/2010/main" val="2498751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way to look at this pyramid is to divide it into filtered and unfiltered information. Articles towards the top of the pyramid will have already assessed the quality of the studies and excluded studies with unreliable results or improper methodologies, so they are considered filtered information. By relying on these types of articles when possible, you will have to do less critical appraisal. For instance, if you are looking at a systematic review, you will only need to appraise its methodology and conclusions, not those of every single included study. </a:t>
            </a:r>
          </a:p>
          <a:p>
            <a:endParaRPr lang="en-US" baseline="0" dirty="0" smtClean="0"/>
          </a:p>
          <a:p>
            <a:r>
              <a:rPr lang="en-US" baseline="0" dirty="0" smtClean="0"/>
              <a:t>Unfiltered information has not been critically appraised, so you will have to do some of that work yourself to evaluate it. </a:t>
            </a:r>
          </a:p>
        </p:txBody>
      </p:sp>
      <p:sp>
        <p:nvSpPr>
          <p:cNvPr id="4" name="Slide Number Placeholder 3"/>
          <p:cNvSpPr>
            <a:spLocks noGrp="1"/>
          </p:cNvSpPr>
          <p:nvPr>
            <p:ph type="sldNum" sz="quarter" idx="10"/>
          </p:nvPr>
        </p:nvSpPr>
        <p:spPr/>
        <p:txBody>
          <a:bodyPr/>
          <a:lstStyle/>
          <a:p>
            <a:fld id="{4A26EF3F-9985-492F-93A6-079BCEA05E17}" type="slidenum">
              <a:rPr lang="en-US" smtClean="0"/>
              <a:t>8</a:t>
            </a:fld>
            <a:endParaRPr lang="en-US"/>
          </a:p>
        </p:txBody>
      </p:sp>
    </p:spTree>
    <p:extLst>
      <p:ext uri="{BB962C8B-B14F-4D97-AF65-F5344CB8AC3E}">
        <p14:creationId xmlns:p14="http://schemas.microsoft.com/office/powerpoint/2010/main" val="211641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I alluded to a moment ago, you won’t always have access to systematic reviews or meta-analyses for your research topic. This can be for a variety of reasons, but one reason is that some study designs are better suited to certain types of questions.</a:t>
            </a:r>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4129427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hyperlink" Target="https://himmelfarb.gwu.edu/tutorials/studydesign10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libguides.winona.edu/c.php?g=11614&amp;p=6158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mn-lt"/>
              </a:rPr>
              <a:t>What type of </a:t>
            </a:r>
            <a:r>
              <a:rPr lang="en-US" smtClean="0">
                <a:latin typeface="+mn-lt"/>
              </a:rPr>
              <a:t>evidence should I look for?</a:t>
            </a:r>
            <a:endParaRPr lang="en-US" dirty="0">
              <a:latin typeface="+mn-lt"/>
            </a:endParaRPr>
          </a:p>
        </p:txBody>
      </p:sp>
      <p:sp>
        <p:nvSpPr>
          <p:cNvPr id="2" name="Subtitle 1"/>
          <p:cNvSpPr>
            <a:spLocks noGrp="1"/>
          </p:cNvSpPr>
          <p:nvPr>
            <p:ph type="subTitle" idx="1"/>
          </p:nvPr>
        </p:nvSpPr>
        <p:spPr/>
        <p:txBody>
          <a:bodyPr/>
          <a:lstStyle/>
          <a:p>
            <a:r>
              <a:rPr lang="en-US" i="1" dirty="0" smtClean="0"/>
              <a:t>Appraise</a:t>
            </a:r>
            <a:endParaRPr lang="en-US" i="1" dirty="0"/>
          </a:p>
        </p:txBody>
      </p:sp>
    </p:spTree>
    <p:extLst>
      <p:ext uri="{BB962C8B-B14F-4D97-AF65-F5344CB8AC3E}">
        <p14:creationId xmlns:p14="http://schemas.microsoft.com/office/powerpoint/2010/main" val="496183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a:xfrm>
            <a:off x="1265237" y="1621587"/>
            <a:ext cx="6442363" cy="4023084"/>
          </a:xfrm>
        </p:spPr>
        <p:txBody>
          <a:bodyPr>
            <a:normAutofit/>
          </a:bodyPr>
          <a:lstStyle/>
          <a:p>
            <a:pPr marL="0" indent="0">
              <a:buNone/>
            </a:pPr>
            <a:r>
              <a:rPr lang="en-US" sz="3200" dirty="0" smtClean="0"/>
              <a:t>If your clinical question related to environmental risk factors for lung cancer, what types of studies might you gravitate towards?</a:t>
            </a:r>
          </a:p>
          <a:p>
            <a:pPr marL="0" indent="0">
              <a:buNone/>
            </a:pPr>
            <a:r>
              <a:rPr lang="en-US" sz="3200" dirty="0" smtClean="0"/>
              <a:t>What if your clinical question related to the efficacy of a new drug being marketed as a smoking cessation aid?</a:t>
            </a:r>
            <a:endParaRPr lang="en-US" sz="3200" dirty="0"/>
          </a:p>
          <a:p>
            <a:endParaRPr lang="en-US" dirty="0"/>
          </a:p>
        </p:txBody>
      </p:sp>
    </p:spTree>
    <p:extLst>
      <p:ext uri="{BB962C8B-B14F-4D97-AF65-F5344CB8AC3E}">
        <p14:creationId xmlns:p14="http://schemas.microsoft.com/office/powerpoint/2010/main" val="3106235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Design &amp; Study Topic</a:t>
            </a:r>
            <a:r>
              <a:rPr lang="en-US" baseline="30000" dirty="0" smtClean="0"/>
              <a:t>4</a:t>
            </a:r>
            <a:endParaRPr lang="en-US" baseline="30000" dirty="0"/>
          </a:p>
        </p:txBody>
      </p:sp>
      <p:graphicFrame>
        <p:nvGraphicFramePr>
          <p:cNvPr id="5" name="Table 4" descr="Clinical questions and research designs for each"/>
          <p:cNvGraphicFramePr>
            <a:graphicFrameLocks noGrp="1"/>
          </p:cNvGraphicFramePr>
          <p:nvPr>
            <p:extLst>
              <p:ext uri="{D42A27DB-BD31-4B8C-83A1-F6EECF244321}">
                <p14:modId xmlns:p14="http://schemas.microsoft.com/office/powerpoint/2010/main" val="3614922578"/>
              </p:ext>
            </p:extLst>
          </p:nvPr>
        </p:nvGraphicFramePr>
        <p:xfrm>
          <a:off x="1252537" y="1690688"/>
          <a:ext cx="9686926" cy="3833809"/>
        </p:xfrm>
        <a:graphic>
          <a:graphicData uri="http://schemas.openxmlformats.org/drawingml/2006/table">
            <a:tbl>
              <a:tblPr firstRow="1" bandRow="1">
                <a:tableStyleId>{5C22544A-7EE6-4342-B048-85BDC9FD1C3A}</a:tableStyleId>
              </a:tblPr>
              <a:tblGrid>
                <a:gridCol w="2409826">
                  <a:extLst>
                    <a:ext uri="{9D8B030D-6E8A-4147-A177-3AD203B41FA5}">
                      <a16:colId xmlns:a16="http://schemas.microsoft.com/office/drawing/2014/main" val="912617941"/>
                    </a:ext>
                  </a:extLst>
                </a:gridCol>
                <a:gridCol w="7277100">
                  <a:extLst>
                    <a:ext uri="{9D8B030D-6E8A-4147-A177-3AD203B41FA5}">
                      <a16:colId xmlns:a16="http://schemas.microsoft.com/office/drawing/2014/main" val="1344480284"/>
                    </a:ext>
                  </a:extLst>
                </a:gridCol>
              </a:tblGrid>
              <a:tr h="547687">
                <a:tc>
                  <a:txBody>
                    <a:bodyPr/>
                    <a:lstStyle/>
                    <a:p>
                      <a:pPr algn="ctr"/>
                      <a:r>
                        <a:rPr lang="en-US" sz="2400" dirty="0" smtClean="0"/>
                        <a:t>Clinical Question</a:t>
                      </a:r>
                      <a:endParaRPr lang="en-US" sz="2400" dirty="0"/>
                    </a:p>
                  </a:txBody>
                  <a:tcPr anchor="ctr">
                    <a:solidFill>
                      <a:schemeClr val="accent3">
                        <a:lumMod val="75000"/>
                      </a:schemeClr>
                    </a:solidFill>
                  </a:tcPr>
                </a:tc>
                <a:tc>
                  <a:txBody>
                    <a:bodyPr/>
                    <a:lstStyle/>
                    <a:p>
                      <a:pPr algn="ctr"/>
                      <a:r>
                        <a:rPr lang="en-US" sz="2400" dirty="0" smtClean="0"/>
                        <a:t>Research</a:t>
                      </a:r>
                      <a:r>
                        <a:rPr lang="en-US" sz="2400" baseline="0" dirty="0" smtClean="0"/>
                        <a:t> Designs</a:t>
                      </a:r>
                      <a:endParaRPr lang="en-US" sz="2400" dirty="0"/>
                    </a:p>
                  </a:txBody>
                  <a:tcPr anchor="ctr">
                    <a:solidFill>
                      <a:schemeClr val="accent3">
                        <a:lumMod val="75000"/>
                      </a:schemeClr>
                    </a:solidFill>
                  </a:tcPr>
                </a:tc>
                <a:extLst>
                  <a:ext uri="{0D108BD9-81ED-4DB2-BD59-A6C34878D82A}">
                    <a16:rowId xmlns:a16="http://schemas.microsoft.com/office/drawing/2014/main" val="2364101018"/>
                  </a:ext>
                </a:extLst>
              </a:tr>
              <a:tr h="547687">
                <a:tc>
                  <a:txBody>
                    <a:bodyPr/>
                    <a:lstStyle/>
                    <a:p>
                      <a:r>
                        <a:rPr lang="en-US" sz="2000" dirty="0" smtClean="0"/>
                        <a:t>All</a:t>
                      </a:r>
                      <a:endParaRPr lang="en-US" sz="2000" dirty="0"/>
                    </a:p>
                  </a:txBody>
                  <a:tcPr anchor="ctr">
                    <a:solidFill>
                      <a:schemeClr val="accent3">
                        <a:lumMod val="20000"/>
                        <a:lumOff val="80000"/>
                      </a:schemeClr>
                    </a:solidFill>
                  </a:tcPr>
                </a:tc>
                <a:tc>
                  <a:txBody>
                    <a:bodyPr/>
                    <a:lstStyle/>
                    <a:p>
                      <a:r>
                        <a:rPr lang="en-US" sz="2000" b="1" dirty="0" smtClean="0"/>
                        <a:t>Systematic</a:t>
                      </a:r>
                      <a:r>
                        <a:rPr lang="en-US" sz="2000" b="1" baseline="0" dirty="0" smtClean="0"/>
                        <a:t> review </a:t>
                      </a:r>
                      <a:r>
                        <a:rPr lang="en-US" sz="2000" baseline="0" dirty="0" smtClean="0"/>
                        <a:t>or </a:t>
                      </a:r>
                      <a:r>
                        <a:rPr lang="en-US" sz="2000" b="1" baseline="0" dirty="0" smtClean="0"/>
                        <a:t>meta-analysis</a:t>
                      </a:r>
                      <a:r>
                        <a:rPr lang="en-US" sz="2000" baseline="0" dirty="0" smtClean="0"/>
                        <a:t> (when available)</a:t>
                      </a:r>
                      <a:endParaRPr lang="en-US" sz="2000" dirty="0"/>
                    </a:p>
                  </a:txBody>
                  <a:tcPr anchor="ctr">
                    <a:solidFill>
                      <a:schemeClr val="accent3">
                        <a:lumMod val="20000"/>
                        <a:lumOff val="80000"/>
                      </a:schemeClr>
                    </a:solidFill>
                  </a:tcPr>
                </a:tc>
                <a:extLst>
                  <a:ext uri="{0D108BD9-81ED-4DB2-BD59-A6C34878D82A}">
                    <a16:rowId xmlns:a16="http://schemas.microsoft.com/office/drawing/2014/main" val="4037108972"/>
                  </a:ext>
                </a:extLst>
              </a:tr>
              <a:tr h="547687">
                <a:tc>
                  <a:txBody>
                    <a:bodyPr/>
                    <a:lstStyle/>
                    <a:p>
                      <a:r>
                        <a:rPr lang="en-US" sz="2000" dirty="0" smtClean="0"/>
                        <a:t>Therapy</a:t>
                      </a:r>
                    </a:p>
                  </a:txBody>
                  <a:tcPr anchor="ctr">
                    <a:solidFill>
                      <a:schemeClr val="accent3">
                        <a:lumMod val="20000"/>
                        <a:lumOff val="80000"/>
                      </a:schemeClr>
                    </a:solidFill>
                  </a:tcPr>
                </a:tc>
                <a:tc>
                  <a:txBody>
                    <a:bodyPr/>
                    <a:lstStyle/>
                    <a:p>
                      <a:r>
                        <a:rPr lang="en-US" sz="2000" b="1" dirty="0" smtClean="0"/>
                        <a:t>RCT</a:t>
                      </a:r>
                      <a:r>
                        <a:rPr lang="en-US" sz="2000" dirty="0" smtClean="0"/>
                        <a:t>,</a:t>
                      </a:r>
                      <a:r>
                        <a:rPr lang="en-US" sz="2000" baseline="0" dirty="0" smtClean="0"/>
                        <a:t> cohort study, case-control study, case series</a:t>
                      </a:r>
                      <a:endParaRPr lang="en-US" sz="2000" dirty="0"/>
                    </a:p>
                  </a:txBody>
                  <a:tcPr anchor="ctr">
                    <a:solidFill>
                      <a:schemeClr val="accent3">
                        <a:lumMod val="20000"/>
                        <a:lumOff val="80000"/>
                      </a:schemeClr>
                    </a:solidFill>
                  </a:tcPr>
                </a:tc>
                <a:extLst>
                  <a:ext uri="{0D108BD9-81ED-4DB2-BD59-A6C34878D82A}">
                    <a16:rowId xmlns:a16="http://schemas.microsoft.com/office/drawing/2014/main" val="713475713"/>
                  </a:ext>
                </a:extLst>
              </a:tr>
              <a:tr h="547687">
                <a:tc>
                  <a:txBody>
                    <a:bodyPr/>
                    <a:lstStyle/>
                    <a:p>
                      <a:r>
                        <a:rPr lang="en-US" sz="2000" dirty="0" smtClean="0"/>
                        <a:t>Etiology</a:t>
                      </a:r>
                      <a:endParaRPr lang="en-US" sz="2000" dirty="0"/>
                    </a:p>
                  </a:txBody>
                  <a:tcPr anchor="ctr">
                    <a:solidFill>
                      <a:schemeClr val="accent3">
                        <a:lumMod val="20000"/>
                        <a:lumOff val="80000"/>
                      </a:schemeClr>
                    </a:solidFill>
                  </a:tcPr>
                </a:tc>
                <a:tc>
                  <a:txBody>
                    <a:bodyPr/>
                    <a:lstStyle/>
                    <a:p>
                      <a:r>
                        <a:rPr lang="en-US" sz="2000" b="1" dirty="0" smtClean="0"/>
                        <a:t>RCT</a:t>
                      </a:r>
                      <a:r>
                        <a:rPr lang="en-US" sz="2000" b="0" dirty="0" smtClean="0"/>
                        <a:t>, cohort study, case-control study, case series</a:t>
                      </a:r>
                      <a:endParaRPr lang="en-US" sz="2000" b="1" dirty="0"/>
                    </a:p>
                  </a:txBody>
                  <a:tcPr anchor="ctr">
                    <a:solidFill>
                      <a:schemeClr val="accent3">
                        <a:lumMod val="20000"/>
                        <a:lumOff val="80000"/>
                      </a:schemeClr>
                    </a:solidFill>
                  </a:tcPr>
                </a:tc>
                <a:extLst>
                  <a:ext uri="{0D108BD9-81ED-4DB2-BD59-A6C34878D82A}">
                    <a16:rowId xmlns:a16="http://schemas.microsoft.com/office/drawing/2014/main" val="2277207087"/>
                  </a:ext>
                </a:extLst>
              </a:tr>
              <a:tr h="547687">
                <a:tc>
                  <a:txBody>
                    <a:bodyPr/>
                    <a:lstStyle/>
                    <a:p>
                      <a:r>
                        <a:rPr lang="en-US" sz="2000" dirty="0" smtClean="0"/>
                        <a:t>Diagnosis</a:t>
                      </a:r>
                      <a:endParaRPr lang="en-US" sz="2000" dirty="0"/>
                    </a:p>
                  </a:txBody>
                  <a:tcPr anchor="ctr">
                    <a:solidFill>
                      <a:schemeClr val="accent3">
                        <a:lumMod val="20000"/>
                        <a:lumOff val="80000"/>
                      </a:schemeClr>
                    </a:solidFill>
                  </a:tcPr>
                </a:tc>
                <a:tc>
                  <a:txBody>
                    <a:bodyPr/>
                    <a:lstStyle/>
                    <a:p>
                      <a:r>
                        <a:rPr lang="en-US" sz="2000" b="1" dirty="0" smtClean="0"/>
                        <a:t>RCT</a:t>
                      </a:r>
                      <a:r>
                        <a:rPr lang="en-US" sz="2000" b="0" dirty="0" smtClean="0"/>
                        <a:t>, cohort study</a:t>
                      </a:r>
                      <a:endParaRPr lang="en-US" sz="2000" b="1" dirty="0"/>
                    </a:p>
                  </a:txBody>
                  <a:tcPr anchor="ctr">
                    <a:solidFill>
                      <a:schemeClr val="accent3">
                        <a:lumMod val="20000"/>
                        <a:lumOff val="80000"/>
                      </a:schemeClr>
                    </a:solidFill>
                  </a:tcPr>
                </a:tc>
                <a:extLst>
                  <a:ext uri="{0D108BD9-81ED-4DB2-BD59-A6C34878D82A}">
                    <a16:rowId xmlns:a16="http://schemas.microsoft.com/office/drawing/2014/main" val="1583684920"/>
                  </a:ext>
                </a:extLst>
              </a:tr>
              <a:tr h="547687">
                <a:tc>
                  <a:txBody>
                    <a:bodyPr/>
                    <a:lstStyle/>
                    <a:p>
                      <a:r>
                        <a:rPr lang="en-US" sz="2000" dirty="0" smtClean="0"/>
                        <a:t>Prevention</a:t>
                      </a:r>
                      <a:endParaRPr lang="en-US" sz="2000" dirty="0"/>
                    </a:p>
                  </a:txBody>
                  <a:tcPr anchor="ctr">
                    <a:solidFill>
                      <a:schemeClr val="accent3">
                        <a:lumMod val="20000"/>
                        <a:lumOff val="80000"/>
                      </a:schemeClr>
                    </a:solidFill>
                  </a:tcPr>
                </a:tc>
                <a:tc>
                  <a:txBody>
                    <a:bodyPr/>
                    <a:lstStyle/>
                    <a:p>
                      <a:r>
                        <a:rPr lang="en-US" sz="2000" b="1" dirty="0" smtClean="0"/>
                        <a:t>RCT</a:t>
                      </a:r>
                      <a:r>
                        <a:rPr lang="en-US" sz="2000" b="0" dirty="0" smtClean="0"/>
                        <a:t>,</a:t>
                      </a:r>
                      <a:r>
                        <a:rPr lang="en-US" sz="2000" b="0" baseline="0" dirty="0" smtClean="0"/>
                        <a:t> prospective study, cohort study, case-control study, case series</a:t>
                      </a:r>
                    </a:p>
                  </a:txBody>
                  <a:tcPr anchor="ctr">
                    <a:solidFill>
                      <a:schemeClr val="accent3">
                        <a:lumMod val="20000"/>
                        <a:lumOff val="80000"/>
                      </a:schemeClr>
                    </a:solidFill>
                  </a:tcPr>
                </a:tc>
                <a:extLst>
                  <a:ext uri="{0D108BD9-81ED-4DB2-BD59-A6C34878D82A}">
                    <a16:rowId xmlns:a16="http://schemas.microsoft.com/office/drawing/2014/main" val="2669965724"/>
                  </a:ext>
                </a:extLst>
              </a:tr>
              <a:tr h="547687">
                <a:tc>
                  <a:txBody>
                    <a:bodyPr/>
                    <a:lstStyle/>
                    <a:p>
                      <a:r>
                        <a:rPr lang="en-US" sz="2000" dirty="0" smtClean="0"/>
                        <a:t>Prognosis</a:t>
                      </a:r>
                    </a:p>
                  </a:txBody>
                  <a:tcPr anchor="ctr">
                    <a:solidFill>
                      <a:schemeClr val="accent3">
                        <a:lumMod val="20000"/>
                        <a:lumOff val="80000"/>
                      </a:schemeClr>
                    </a:solidFill>
                  </a:tcPr>
                </a:tc>
                <a:tc>
                  <a:txBody>
                    <a:bodyPr/>
                    <a:lstStyle/>
                    <a:p>
                      <a:r>
                        <a:rPr lang="en-US" sz="2000" b="1" dirty="0" smtClean="0"/>
                        <a:t>Cohort</a:t>
                      </a:r>
                      <a:r>
                        <a:rPr lang="en-US" sz="2000" b="1" baseline="0" dirty="0" smtClean="0"/>
                        <a:t> study</a:t>
                      </a:r>
                      <a:r>
                        <a:rPr lang="en-US" sz="2000" b="0" baseline="0" dirty="0" smtClean="0"/>
                        <a:t>, case-control study, case series</a:t>
                      </a:r>
                      <a:endParaRPr lang="en-US" sz="2000" b="1" dirty="0"/>
                    </a:p>
                  </a:txBody>
                  <a:tcPr anchor="ctr">
                    <a:solidFill>
                      <a:schemeClr val="accent3">
                        <a:lumMod val="20000"/>
                        <a:lumOff val="80000"/>
                      </a:schemeClr>
                    </a:solidFill>
                  </a:tcPr>
                </a:tc>
                <a:extLst>
                  <a:ext uri="{0D108BD9-81ED-4DB2-BD59-A6C34878D82A}">
                    <a16:rowId xmlns:a16="http://schemas.microsoft.com/office/drawing/2014/main" val="3672834894"/>
                  </a:ext>
                </a:extLst>
              </a:tr>
            </a:tbl>
          </a:graphicData>
        </a:graphic>
      </p:graphicFrame>
    </p:spTree>
    <p:extLst>
      <p:ext uri="{BB962C8B-B14F-4D97-AF65-F5344CB8AC3E}">
        <p14:creationId xmlns:p14="http://schemas.microsoft.com/office/powerpoint/2010/main" val="3335443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a:xfrm>
            <a:off x="838200" y="1413798"/>
            <a:ext cx="6667500" cy="4567901"/>
          </a:xfrm>
        </p:spPr>
        <p:txBody>
          <a:bodyPr>
            <a:normAutofit/>
          </a:bodyPr>
          <a:lstStyle/>
          <a:p>
            <a:pPr marL="0" indent="0">
              <a:buNone/>
            </a:pPr>
            <a:r>
              <a:rPr lang="en-US" i="1" dirty="0" smtClean="0"/>
              <a:t>Consider: </a:t>
            </a:r>
          </a:p>
          <a:p>
            <a:r>
              <a:rPr lang="en-US" dirty="0" smtClean="0"/>
              <a:t>Besides study type, what are some other indicators that the evidence you’re looking at is up-to-date, relevant, and high quality?</a:t>
            </a:r>
          </a:p>
          <a:p>
            <a:pPr marL="0" indent="0">
              <a:buNone/>
            </a:pPr>
            <a:r>
              <a:rPr lang="en-US" i="1" dirty="0" smtClean="0"/>
              <a:t>Remember:</a:t>
            </a:r>
          </a:p>
          <a:p>
            <a:pPr lvl="0"/>
            <a:r>
              <a:rPr lang="en-US" dirty="0" smtClean="0"/>
              <a:t>Study type appropriateness and quality are both important and relevant to answering a research question</a:t>
            </a:r>
          </a:p>
          <a:p>
            <a:pPr lvl="0"/>
            <a:r>
              <a:rPr lang="en-US" dirty="0" smtClean="0"/>
              <a:t>Filtered information is considered higher quality than unfiltered information</a:t>
            </a:r>
          </a:p>
          <a:p>
            <a:pPr lvl="0"/>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494971"/>
            <a:ext cx="10515600" cy="4681992"/>
          </a:xfrm>
        </p:spPr>
        <p:txBody>
          <a:bodyPr>
            <a:normAutofit/>
          </a:bodyPr>
          <a:lstStyle/>
          <a:p>
            <a:pPr marL="514350" indent="-514350">
              <a:buFont typeface="+mj-lt"/>
              <a:buAutoNum type="arabicPeriod"/>
            </a:pPr>
            <a:r>
              <a:rPr lang="en-US" dirty="0" smtClean="0"/>
              <a:t>Porcino, A.H. (2016). </a:t>
            </a:r>
            <a:r>
              <a:rPr lang="en-US" dirty="0"/>
              <a:t>Not </a:t>
            </a:r>
            <a:r>
              <a:rPr lang="en-US" dirty="0" smtClean="0"/>
              <a:t>birds </a:t>
            </a:r>
            <a:r>
              <a:rPr lang="en-US" dirty="0"/>
              <a:t>of a </a:t>
            </a:r>
            <a:r>
              <a:rPr lang="en-US" dirty="0" smtClean="0"/>
              <a:t>feather</a:t>
            </a:r>
            <a:r>
              <a:rPr lang="en-US" dirty="0"/>
              <a:t>: Case </a:t>
            </a:r>
            <a:r>
              <a:rPr lang="en-US" dirty="0" smtClean="0"/>
              <a:t>reports</a:t>
            </a:r>
            <a:r>
              <a:rPr lang="en-US" dirty="0"/>
              <a:t>, </a:t>
            </a:r>
            <a:r>
              <a:rPr lang="en-US" dirty="0" smtClean="0"/>
              <a:t>case studies</a:t>
            </a:r>
            <a:r>
              <a:rPr lang="en-US" dirty="0"/>
              <a:t>, and </a:t>
            </a:r>
            <a:r>
              <a:rPr lang="en-US" dirty="0" smtClean="0"/>
              <a:t>single-subject research. </a:t>
            </a:r>
            <a:r>
              <a:rPr lang="en-US" i="1" dirty="0" smtClean="0"/>
              <a:t>International Journal of Therapeutic Massage &amp; Bodywork, 9</a:t>
            </a:r>
            <a:r>
              <a:rPr lang="en-US" dirty="0" smtClean="0"/>
              <a:t>(3), 1-2. </a:t>
            </a:r>
          </a:p>
          <a:p>
            <a:pPr marL="514350" indent="-514350">
              <a:buFont typeface="+mj-lt"/>
              <a:buAutoNum type="arabicPeriod"/>
            </a:pPr>
            <a:r>
              <a:rPr lang="en-US" dirty="0" smtClean="0"/>
              <a:t>Study design 101. (</a:t>
            </a:r>
            <a:r>
              <a:rPr lang="en-US" dirty="0" err="1" smtClean="0"/>
              <a:t>n.d.</a:t>
            </a:r>
            <a:r>
              <a:rPr lang="en-US" dirty="0" smtClean="0"/>
              <a:t>). Retrieved from </a:t>
            </a:r>
            <a:r>
              <a:rPr lang="en-US" dirty="0" smtClean="0">
                <a:hlinkClick r:id="rId3"/>
              </a:rPr>
              <a:t>URL to Source</a:t>
            </a:r>
            <a:endParaRPr lang="en-US" dirty="0" smtClean="0"/>
          </a:p>
          <a:p>
            <a:pPr marL="514350" indent="-514350">
              <a:buFont typeface="+mj-lt"/>
              <a:buAutoNum type="arabicPeriod"/>
            </a:pPr>
            <a:r>
              <a:rPr lang="en-US" dirty="0" smtClean="0"/>
              <a:t>Hill </a:t>
            </a:r>
            <a:r>
              <a:rPr lang="en-US" dirty="0"/>
              <a:t>Golden, S. &amp; Bass, E. (2013). Validity of Meta-analysis in Diabetes: Meta –analysis Is and Indispensable Tool in Evidence Synthesis. Diabetes Care. 36(10): 3368–3373. </a:t>
            </a:r>
            <a:endParaRPr lang="en-US" dirty="0" smtClean="0"/>
          </a:p>
          <a:p>
            <a:pPr marL="514350" indent="-514350">
              <a:buFont typeface="+mj-lt"/>
              <a:buAutoNum type="arabicPeriod"/>
            </a:pPr>
            <a:r>
              <a:rPr lang="en-US" dirty="0" smtClean="0"/>
              <a:t>Evidence-based practice toolkit. (</a:t>
            </a:r>
            <a:r>
              <a:rPr lang="en-US" dirty="0" err="1" smtClean="0"/>
              <a:t>n.d.</a:t>
            </a:r>
            <a:r>
              <a:rPr lang="en-US" dirty="0" smtClean="0"/>
              <a:t>) Retrieved from </a:t>
            </a:r>
            <a:r>
              <a:rPr lang="en-US" dirty="0" smtClean="0">
                <a:hlinkClick r:id="rId4"/>
              </a:rPr>
              <a:t>URL to Source</a:t>
            </a:r>
            <a:endParaRPr lang="en-US" dirty="0" smtClean="0"/>
          </a:p>
          <a:p>
            <a:pPr marL="514350" indent="-514350">
              <a:buFont typeface="+mj-lt"/>
              <a:buAutoNum type="arabicPeriod"/>
            </a:pPr>
            <a:endParaRPr lang="en-US" dirty="0" smtClean="0"/>
          </a:p>
        </p:txBody>
      </p:sp>
    </p:spTree>
    <p:extLst>
      <p:ext uri="{BB962C8B-B14F-4D97-AF65-F5344CB8AC3E}">
        <p14:creationId xmlns:p14="http://schemas.microsoft.com/office/powerpoint/2010/main" val="837088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a:xfrm>
            <a:off x="838201" y="1782064"/>
            <a:ext cx="4831079" cy="3862607"/>
          </a:xfrm>
        </p:spPr>
        <p:txBody>
          <a:bodyPr>
            <a:normAutofit/>
          </a:bodyPr>
          <a:lstStyle/>
          <a:p>
            <a:pPr marL="0" indent="0">
              <a:buNone/>
            </a:pPr>
            <a:r>
              <a:rPr lang="en-US" sz="3200" dirty="0" smtClean="0"/>
              <a:t>In what situations might you want </a:t>
            </a:r>
            <a:r>
              <a:rPr lang="en-US" sz="3200" dirty="0"/>
              <a:t>to use Clinical Queries, Comparative Effectiveness Research </a:t>
            </a:r>
            <a:r>
              <a:rPr lang="en-US" sz="3200" dirty="0" smtClean="0"/>
              <a:t>Queries, </a:t>
            </a:r>
            <a:r>
              <a:rPr lang="en-US" sz="3200" dirty="0"/>
              <a:t>and Subject </a:t>
            </a:r>
            <a:r>
              <a:rPr lang="en-US" sz="3200" dirty="0" smtClean="0"/>
              <a:t>Searches?</a:t>
            </a:r>
            <a:endParaRPr lang="en-US" sz="3200"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1684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200" y="1825625"/>
            <a:ext cx="6116782" cy="3889375"/>
          </a:xfrm>
        </p:spPr>
        <p:txBody>
          <a:bodyPr>
            <a:normAutofit/>
          </a:bodyPr>
          <a:lstStyle/>
          <a:p>
            <a:pPr marL="0" indent="0">
              <a:buNone/>
            </a:pPr>
            <a:r>
              <a:rPr lang="en-US" dirty="0" smtClean="0"/>
              <a:t>By the end of the program, participants will: </a:t>
            </a:r>
          </a:p>
          <a:p>
            <a:r>
              <a:rPr lang="en-US" dirty="0" smtClean="0"/>
              <a:t>Discuss various types of research evidence and their reliability &amp; quality</a:t>
            </a:r>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types of evidence are out there?</a:t>
            </a:r>
            <a:endParaRPr lang="en-US" dirty="0"/>
          </a:p>
        </p:txBody>
      </p:sp>
      <p:sp>
        <p:nvSpPr>
          <p:cNvPr id="3" name="Content Placeholder 2"/>
          <p:cNvSpPr>
            <a:spLocks noGrp="1"/>
          </p:cNvSpPr>
          <p:nvPr>
            <p:ph idx="1"/>
          </p:nvPr>
        </p:nvSpPr>
        <p:spPr>
          <a:xfrm>
            <a:off x="1776125" y="1954800"/>
            <a:ext cx="8639750" cy="2946791"/>
          </a:xfrm>
        </p:spPr>
        <p:txBody>
          <a:bodyPr>
            <a:noAutofit/>
          </a:bodyPr>
          <a:lstStyle/>
          <a:p>
            <a:pPr marL="0" indent="0" algn="ctr">
              <a:lnSpc>
                <a:spcPct val="100000"/>
              </a:lnSpc>
              <a:buNone/>
            </a:pPr>
            <a:r>
              <a:rPr lang="en-US" sz="4400" dirty="0" smtClean="0"/>
              <a:t>Before we talk about what types of evidence are most reliable, we need to look at what types of evidence are out there!  </a:t>
            </a:r>
            <a:endParaRPr lang="en-US" sz="4400" baseline="30000" dirty="0"/>
          </a:p>
        </p:txBody>
      </p:sp>
    </p:spTree>
    <p:extLst>
      <p:ext uri="{BB962C8B-B14F-4D97-AF65-F5344CB8AC3E}">
        <p14:creationId xmlns:p14="http://schemas.microsoft.com/office/powerpoint/2010/main" val="432221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Types</a:t>
            </a:r>
            <a:endParaRPr lang="en-US" dirty="0"/>
          </a:p>
        </p:txBody>
      </p:sp>
      <p:sp>
        <p:nvSpPr>
          <p:cNvPr id="3" name="Content Placeholder 2"/>
          <p:cNvSpPr>
            <a:spLocks noGrp="1"/>
          </p:cNvSpPr>
          <p:nvPr>
            <p:ph idx="1"/>
          </p:nvPr>
        </p:nvSpPr>
        <p:spPr>
          <a:xfrm>
            <a:off x="838200" y="1690688"/>
            <a:ext cx="10256520" cy="4119562"/>
          </a:xfrm>
        </p:spPr>
        <p:txBody>
          <a:bodyPr>
            <a:noAutofit/>
          </a:bodyPr>
          <a:lstStyle/>
          <a:p>
            <a:pPr>
              <a:lnSpc>
                <a:spcPct val="100000"/>
              </a:lnSpc>
            </a:pPr>
            <a:r>
              <a:rPr lang="en-US" dirty="0" smtClean="0"/>
              <a:t>Background information (e.g., textbooks)</a:t>
            </a:r>
          </a:p>
          <a:p>
            <a:pPr>
              <a:lnSpc>
                <a:spcPct val="100000"/>
              </a:lnSpc>
            </a:pPr>
            <a:r>
              <a:rPr lang="en-US" dirty="0" smtClean="0"/>
              <a:t>Expert opinion</a:t>
            </a:r>
          </a:p>
          <a:p>
            <a:pPr>
              <a:lnSpc>
                <a:spcPct val="100000"/>
              </a:lnSpc>
            </a:pPr>
            <a:r>
              <a:rPr lang="en-US" dirty="0" smtClean="0"/>
              <a:t>Case reports &amp; case studies</a:t>
            </a:r>
            <a:r>
              <a:rPr lang="en-US" baseline="30000" dirty="0" smtClean="0"/>
              <a:t>1</a:t>
            </a:r>
          </a:p>
          <a:p>
            <a:pPr>
              <a:lnSpc>
                <a:spcPct val="100000"/>
              </a:lnSpc>
            </a:pPr>
            <a:r>
              <a:rPr lang="en-US" dirty="0" smtClean="0"/>
              <a:t>Cohort studies</a:t>
            </a:r>
            <a:r>
              <a:rPr lang="en-US" baseline="30000" dirty="0" smtClean="0"/>
              <a:t>2</a:t>
            </a:r>
          </a:p>
          <a:p>
            <a:pPr>
              <a:lnSpc>
                <a:spcPct val="100000"/>
              </a:lnSpc>
            </a:pPr>
            <a:r>
              <a:rPr lang="en-US" dirty="0" smtClean="0"/>
              <a:t>Non-randomized &amp; randomized controlled trials</a:t>
            </a:r>
            <a:r>
              <a:rPr lang="en-US" baseline="30000" dirty="0" smtClean="0"/>
              <a:t>2</a:t>
            </a:r>
          </a:p>
          <a:p>
            <a:pPr>
              <a:lnSpc>
                <a:spcPct val="100000"/>
              </a:lnSpc>
            </a:pPr>
            <a:r>
              <a:rPr lang="en-US" dirty="0" smtClean="0"/>
              <a:t>Critically appraised literature/topics &amp; evidence-based guidelines</a:t>
            </a:r>
            <a:r>
              <a:rPr lang="en-US" baseline="30000" dirty="0" smtClean="0"/>
              <a:t>2</a:t>
            </a:r>
          </a:p>
          <a:p>
            <a:pPr>
              <a:lnSpc>
                <a:spcPct val="100000"/>
              </a:lnSpc>
            </a:pPr>
            <a:r>
              <a:rPr lang="en-US" dirty="0" smtClean="0"/>
              <a:t>Systematic reviews</a:t>
            </a:r>
            <a:r>
              <a:rPr lang="en-US" dirty="0"/>
              <a:t> </a:t>
            </a:r>
            <a:r>
              <a:rPr lang="en-US" dirty="0" smtClean="0"/>
              <a:t>&amp; meta-analyses</a:t>
            </a:r>
            <a:r>
              <a:rPr lang="en-US" baseline="30000" dirty="0" smtClean="0"/>
              <a:t>2</a:t>
            </a:r>
          </a:p>
        </p:txBody>
      </p:sp>
    </p:spTree>
    <p:extLst>
      <p:ext uri="{BB962C8B-B14F-4D97-AF65-F5344CB8AC3E}">
        <p14:creationId xmlns:p14="http://schemas.microsoft.com/office/powerpoint/2010/main" val="1548646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a:t>
            </a:r>
            <a:endParaRPr lang="en-US" dirty="0"/>
          </a:p>
        </p:txBody>
      </p:sp>
      <p:sp>
        <p:nvSpPr>
          <p:cNvPr id="3" name="Content Placeholder 2"/>
          <p:cNvSpPr>
            <a:spLocks noGrp="1"/>
          </p:cNvSpPr>
          <p:nvPr>
            <p:ph idx="1"/>
          </p:nvPr>
        </p:nvSpPr>
        <p:spPr>
          <a:xfrm>
            <a:off x="1265237" y="1621587"/>
            <a:ext cx="6442363" cy="4023084"/>
          </a:xfrm>
        </p:spPr>
        <p:txBody>
          <a:bodyPr>
            <a:normAutofit/>
          </a:bodyPr>
          <a:lstStyle/>
          <a:p>
            <a:pPr marL="0" indent="0">
              <a:buNone/>
            </a:pPr>
            <a:r>
              <a:rPr lang="en-US" sz="3200" dirty="0" smtClean="0"/>
              <a:t>Poll: Which of the following do you think is the most reliable or highest quality type of evidence?</a:t>
            </a:r>
          </a:p>
          <a:p>
            <a:pPr>
              <a:buFont typeface="Wingdings" panose="05000000000000000000" pitchFamily="2" charset="2"/>
              <a:buChar char="q"/>
            </a:pPr>
            <a:r>
              <a:rPr lang="en-US" sz="3200" dirty="0" smtClean="0"/>
              <a:t> Randomized controlled trial (RCT)</a:t>
            </a:r>
          </a:p>
          <a:p>
            <a:pPr>
              <a:buFont typeface="Wingdings" panose="05000000000000000000" pitchFamily="2" charset="2"/>
              <a:buChar char="q"/>
            </a:pPr>
            <a:r>
              <a:rPr lang="en-US" sz="3200" dirty="0"/>
              <a:t> </a:t>
            </a:r>
            <a:r>
              <a:rPr lang="en-US" sz="3200" dirty="0" smtClean="0"/>
              <a:t>Cohort study</a:t>
            </a:r>
          </a:p>
          <a:p>
            <a:pPr>
              <a:buFont typeface="Wingdings" panose="05000000000000000000" pitchFamily="2" charset="2"/>
              <a:buChar char="q"/>
            </a:pPr>
            <a:r>
              <a:rPr lang="en-US" sz="3200" dirty="0"/>
              <a:t> </a:t>
            </a:r>
            <a:r>
              <a:rPr lang="en-US" sz="3200" dirty="0" smtClean="0"/>
              <a:t>Systematic review</a:t>
            </a:r>
          </a:p>
          <a:p>
            <a:pPr>
              <a:buFont typeface="Wingdings" panose="05000000000000000000" pitchFamily="2" charset="2"/>
              <a:buChar char="q"/>
            </a:pPr>
            <a:r>
              <a:rPr lang="en-US" sz="3200" dirty="0"/>
              <a:t> </a:t>
            </a:r>
            <a:r>
              <a:rPr lang="en-US" sz="3200" dirty="0" smtClean="0"/>
              <a:t>Case report</a:t>
            </a:r>
            <a:endParaRPr lang="en-US" sz="3200" dirty="0"/>
          </a:p>
          <a:p>
            <a:endParaRPr lang="en-US" dirty="0"/>
          </a:p>
        </p:txBody>
      </p:sp>
    </p:spTree>
    <p:extLst>
      <p:ext uri="{BB962C8B-B14F-4D97-AF65-F5344CB8AC3E}">
        <p14:creationId xmlns:p14="http://schemas.microsoft.com/office/powerpoint/2010/main" val="1971145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Evidence Pyramid</a:t>
            </a:r>
            <a:r>
              <a:rPr lang="en-US" baseline="30000" dirty="0" smtClean="0"/>
              <a:t>3</a:t>
            </a:r>
            <a:r>
              <a:rPr lang="en-US" dirty="0"/>
              <a:t> </a:t>
            </a:r>
            <a:r>
              <a:rPr lang="en-US" dirty="0" smtClean="0"/>
              <a:t>(1)</a:t>
            </a:r>
            <a:r>
              <a:rPr lang="en-US" baseline="30000" dirty="0" smtClean="0"/>
              <a:t> </a:t>
            </a:r>
            <a:endParaRPr lang="en-US" baseline="30000" dirty="0"/>
          </a:p>
        </p:txBody>
      </p:sp>
      <p:pic>
        <p:nvPicPr>
          <p:cNvPr id="4" name="Picture 3" descr="Evidence pyramid"/>
          <p:cNvPicPr>
            <a:picLocks noChangeAspect="1"/>
          </p:cNvPicPr>
          <p:nvPr/>
        </p:nvPicPr>
        <p:blipFill>
          <a:blip r:embed="rId3"/>
          <a:stretch>
            <a:fillRect/>
          </a:stretch>
        </p:blipFill>
        <p:spPr>
          <a:xfrm>
            <a:off x="4991100" y="1395663"/>
            <a:ext cx="6764747" cy="4981073"/>
          </a:xfrm>
          <a:prstGeom prst="rect">
            <a:avLst/>
          </a:prstGeom>
        </p:spPr>
      </p:pic>
      <p:sp>
        <p:nvSpPr>
          <p:cNvPr id="7" name="TextBox 6"/>
          <p:cNvSpPr txBox="1"/>
          <p:nvPr/>
        </p:nvSpPr>
        <p:spPr>
          <a:xfrm>
            <a:off x="400828" y="4680424"/>
            <a:ext cx="5224100" cy="707886"/>
          </a:xfrm>
          <a:prstGeom prst="rect">
            <a:avLst/>
          </a:prstGeom>
          <a:noFill/>
        </p:spPr>
        <p:txBody>
          <a:bodyPr wrap="square" rtlCol="0">
            <a:spAutoFit/>
          </a:bodyPr>
          <a:lstStyle/>
          <a:p>
            <a:r>
              <a:rPr lang="en-US" sz="1300" b="1" dirty="0" smtClean="0"/>
              <a:t>Fig 1. </a:t>
            </a:r>
            <a:r>
              <a:rPr lang="en-US" sz="1300" dirty="0" smtClean="0"/>
              <a:t>Hill </a:t>
            </a:r>
            <a:r>
              <a:rPr lang="en-US" sz="1300" dirty="0"/>
              <a:t>Golden, </a:t>
            </a:r>
            <a:r>
              <a:rPr lang="en-US" sz="1300" dirty="0" smtClean="0"/>
              <a:t>S. &amp; Bass, E. (2013). Validity of Meta-analysis in Diabetes: Meta –analysis Is and Indispensable Tool in Evidence Synthesis. Diabetes Care. </a:t>
            </a:r>
            <a:r>
              <a:rPr lang="en-US" sz="1400" dirty="0"/>
              <a:t>36(10): 3368–3373</a:t>
            </a:r>
            <a:r>
              <a:rPr lang="en-US" sz="1400" dirty="0" smtClean="0"/>
              <a:t>. </a:t>
            </a:r>
            <a:endParaRPr lang="en-US" sz="1300" dirty="0"/>
          </a:p>
        </p:txBody>
      </p:sp>
    </p:spTree>
    <p:extLst>
      <p:ext uri="{BB962C8B-B14F-4D97-AF65-F5344CB8AC3E}">
        <p14:creationId xmlns:p14="http://schemas.microsoft.com/office/powerpoint/2010/main" val="3525931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Evidence Pyramid</a:t>
            </a:r>
            <a:r>
              <a:rPr lang="en-US" baseline="30000" dirty="0" smtClean="0"/>
              <a:t>3</a:t>
            </a:r>
            <a:r>
              <a:rPr lang="en-US" dirty="0"/>
              <a:t> </a:t>
            </a:r>
            <a:r>
              <a:rPr lang="en-US" dirty="0" smtClean="0"/>
              <a:t>(2)</a:t>
            </a:r>
            <a:r>
              <a:rPr lang="en-US" baseline="30000" dirty="0" smtClean="0"/>
              <a:t> </a:t>
            </a:r>
            <a:endParaRPr lang="en-US" baseline="30000" dirty="0"/>
          </a:p>
        </p:txBody>
      </p:sp>
      <p:pic>
        <p:nvPicPr>
          <p:cNvPr id="5" name="Picture 4" descr="Evidence pyramid split between filtered and unfiltered information"/>
          <p:cNvPicPr>
            <a:picLocks noChangeAspect="1"/>
          </p:cNvPicPr>
          <p:nvPr/>
        </p:nvPicPr>
        <p:blipFill>
          <a:blip r:embed="rId3"/>
          <a:stretch>
            <a:fillRect/>
          </a:stretch>
        </p:blipFill>
        <p:spPr>
          <a:xfrm>
            <a:off x="5527213" y="1548189"/>
            <a:ext cx="6423867" cy="4730074"/>
          </a:xfrm>
          <a:prstGeom prst="rect">
            <a:avLst/>
          </a:prstGeom>
        </p:spPr>
      </p:pic>
      <p:sp>
        <p:nvSpPr>
          <p:cNvPr id="7" name="Content Placeholder 2"/>
          <p:cNvSpPr>
            <a:spLocks noGrp="1"/>
          </p:cNvSpPr>
          <p:nvPr>
            <p:ph idx="1"/>
          </p:nvPr>
        </p:nvSpPr>
        <p:spPr>
          <a:xfrm>
            <a:off x="1928525" y="1816894"/>
            <a:ext cx="5881975" cy="704849"/>
          </a:xfrm>
        </p:spPr>
        <p:txBody>
          <a:bodyPr>
            <a:noAutofit/>
          </a:bodyPr>
          <a:lstStyle/>
          <a:p>
            <a:pPr marL="0" indent="0" algn="ctr">
              <a:lnSpc>
                <a:spcPct val="100000"/>
              </a:lnSpc>
              <a:buNone/>
            </a:pPr>
            <a:r>
              <a:rPr lang="en-US" sz="4400" dirty="0" smtClean="0"/>
              <a:t>Filtered information</a:t>
            </a:r>
          </a:p>
        </p:txBody>
      </p:sp>
      <p:cxnSp>
        <p:nvCxnSpPr>
          <p:cNvPr id="9" name="Straight Connector 8" descr="Dashed line"/>
          <p:cNvCxnSpPr/>
          <p:nvPr/>
        </p:nvCxnSpPr>
        <p:spPr>
          <a:xfrm>
            <a:off x="3155012" y="3333750"/>
            <a:ext cx="7722538" cy="0"/>
          </a:xfrm>
          <a:prstGeom prst="line">
            <a:avLst/>
          </a:prstGeom>
          <a:ln w="571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 name="Rectangle 3" descr="Shading over unfiltered information"/>
          <p:cNvSpPr/>
          <p:nvPr/>
        </p:nvSpPr>
        <p:spPr>
          <a:xfrm>
            <a:off x="5455022" y="3373462"/>
            <a:ext cx="6496058" cy="290480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75943" y="4102788"/>
            <a:ext cx="5785014" cy="6840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400" dirty="0" smtClean="0"/>
              <a:t>Unfiltered information</a:t>
            </a:r>
          </a:p>
        </p:txBody>
      </p:sp>
      <p:sp>
        <p:nvSpPr>
          <p:cNvPr id="10" name="TextBox 9"/>
          <p:cNvSpPr txBox="1"/>
          <p:nvPr/>
        </p:nvSpPr>
        <p:spPr>
          <a:xfrm>
            <a:off x="542962" y="5148706"/>
            <a:ext cx="5224100" cy="707886"/>
          </a:xfrm>
          <a:prstGeom prst="rect">
            <a:avLst/>
          </a:prstGeom>
          <a:noFill/>
        </p:spPr>
        <p:txBody>
          <a:bodyPr wrap="square" rtlCol="0">
            <a:spAutoFit/>
          </a:bodyPr>
          <a:lstStyle/>
          <a:p>
            <a:r>
              <a:rPr lang="en-US" sz="1300" b="1" dirty="0" smtClean="0"/>
              <a:t>Fig 1. </a:t>
            </a:r>
            <a:r>
              <a:rPr lang="en-US" sz="1300" dirty="0" smtClean="0"/>
              <a:t>Hill </a:t>
            </a:r>
            <a:r>
              <a:rPr lang="en-US" sz="1300" dirty="0"/>
              <a:t>Golden, </a:t>
            </a:r>
            <a:r>
              <a:rPr lang="en-US" sz="1300" dirty="0" smtClean="0"/>
              <a:t>S. &amp; Bass, E. (2013). Validity of Meta-analysis in Diabetes: Meta –analysis Is and Indispensable Tool in Evidence Synthesis. Diabetes Care. </a:t>
            </a:r>
            <a:r>
              <a:rPr lang="en-US" sz="1400" dirty="0"/>
              <a:t>36(10): 3368–3373</a:t>
            </a:r>
            <a:r>
              <a:rPr lang="en-US" sz="1400" dirty="0" smtClean="0"/>
              <a:t>.</a:t>
            </a:r>
            <a:endParaRPr lang="en-US" sz="1300" dirty="0"/>
          </a:p>
        </p:txBody>
      </p:sp>
    </p:spTree>
    <p:extLst>
      <p:ext uri="{BB962C8B-B14F-4D97-AF65-F5344CB8AC3E}">
        <p14:creationId xmlns:p14="http://schemas.microsoft.com/office/powerpoint/2010/main" val="4214556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should I consider?</a:t>
            </a:r>
            <a:endParaRPr lang="en-US" dirty="0"/>
          </a:p>
        </p:txBody>
      </p:sp>
      <p:sp>
        <p:nvSpPr>
          <p:cNvPr id="3" name="Content Placeholder 2"/>
          <p:cNvSpPr>
            <a:spLocks noGrp="1"/>
          </p:cNvSpPr>
          <p:nvPr>
            <p:ph idx="1"/>
          </p:nvPr>
        </p:nvSpPr>
        <p:spPr>
          <a:xfrm>
            <a:off x="1776125" y="1954800"/>
            <a:ext cx="8639750" cy="2946791"/>
          </a:xfrm>
        </p:spPr>
        <p:txBody>
          <a:bodyPr>
            <a:noAutofit/>
          </a:bodyPr>
          <a:lstStyle/>
          <a:p>
            <a:pPr marL="0" indent="0" algn="ctr">
              <a:lnSpc>
                <a:spcPct val="100000"/>
              </a:lnSpc>
              <a:buNone/>
            </a:pPr>
            <a:r>
              <a:rPr lang="en-US" sz="4400" dirty="0" smtClean="0"/>
              <a:t>Besides the quality of the evidence, consider what type of evidence is best-suited to answer your question. </a:t>
            </a:r>
            <a:endParaRPr lang="en-US" sz="4400" baseline="30000" dirty="0"/>
          </a:p>
        </p:txBody>
      </p:sp>
    </p:spTree>
    <p:extLst>
      <p:ext uri="{BB962C8B-B14F-4D97-AF65-F5344CB8AC3E}">
        <p14:creationId xmlns:p14="http://schemas.microsoft.com/office/powerpoint/2010/main" val="2052588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7308</TotalTime>
  <Words>1790</Words>
  <Application>Microsoft Office PowerPoint</Application>
  <PresentationFormat>Widescreen</PresentationFormat>
  <Paragraphs>111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What type of evidence should I look for?</vt:lpstr>
      <vt:lpstr>Discussion question</vt:lpstr>
      <vt:lpstr>Objectives</vt:lpstr>
      <vt:lpstr>What types of evidence are out there?</vt:lpstr>
      <vt:lpstr>Evidence Types</vt:lpstr>
      <vt:lpstr>What do you think?</vt:lpstr>
      <vt:lpstr>The Evidence Pyramid3 (1) </vt:lpstr>
      <vt:lpstr>The Evidence Pyramid3 (2) </vt:lpstr>
      <vt:lpstr>What else should I consider?</vt:lpstr>
      <vt:lpstr>Discussion question</vt:lpstr>
      <vt:lpstr>Study Design &amp; Study Topic4</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419</cp:revision>
  <cp:lastPrinted>2019-07-12T16:33:52Z</cp:lastPrinted>
  <dcterms:created xsi:type="dcterms:W3CDTF">2018-06-07T18:55:41Z</dcterms:created>
  <dcterms:modified xsi:type="dcterms:W3CDTF">2019-11-21T19:13:20Z</dcterms:modified>
</cp:coreProperties>
</file>