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3"/>
  </p:notesMasterIdLst>
  <p:handoutMasterIdLst>
    <p:handoutMasterId r:id="rId14"/>
  </p:handoutMasterIdLst>
  <p:sldIdLst>
    <p:sldId id="310" r:id="rId2"/>
    <p:sldId id="312" r:id="rId3"/>
    <p:sldId id="303" r:id="rId4"/>
    <p:sldId id="313" r:id="rId5"/>
    <p:sldId id="311" r:id="rId6"/>
    <p:sldId id="302" r:id="rId7"/>
    <p:sldId id="299" r:id="rId8"/>
    <p:sldId id="301" r:id="rId9"/>
    <p:sldId id="308" r:id="rId10"/>
    <p:sldId id="298" r:id="rId11"/>
    <p:sldId id="309" r:id="rId1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3A2"/>
    <a:srgbClr val="4263A4"/>
    <a:srgbClr val="415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70447" autoAdjust="0"/>
  </p:normalViewPr>
  <p:slideViewPr>
    <p:cSldViewPr snapToGrid="0">
      <p:cViewPr varScale="1">
        <p:scale>
          <a:sx n="64" d="100"/>
          <a:sy n="64" d="100"/>
        </p:scale>
        <p:origin x="1782" y="66"/>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A9D7C9AA-A923-4390-81E1-59B19F420EE6}" type="datetimeFigureOut">
              <a:rPr lang="en-US" smtClean="0"/>
              <a:t>11/21/2019</a:t>
            </a:fld>
            <a:endParaRPr lang="en-US"/>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72BC37C7-CEF2-483A-8D66-CFEDE9F70DA1}" type="slidenum">
              <a:rPr lang="en-US" smtClean="0"/>
              <a:t>‹#›</a:t>
            </a:fld>
            <a:endParaRPr lang="en-US"/>
          </a:p>
        </p:txBody>
      </p:sp>
    </p:spTree>
    <p:extLst>
      <p:ext uri="{BB962C8B-B14F-4D97-AF65-F5344CB8AC3E}">
        <p14:creationId xmlns:p14="http://schemas.microsoft.com/office/powerpoint/2010/main" val="238426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08B5077-A931-4E73-9321-0D1EA016C1DE}" type="datetimeFigureOut">
              <a:rPr lang="en-US" smtClean="0"/>
              <a:t>11/21/2019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first session of Clinical Program. Today’s session content will be abbreviated because during this first session we have time allocated to completing some pre training assessments. </a:t>
            </a:r>
          </a:p>
          <a:p>
            <a:endParaRPr lang="en-US" dirty="0" smtClean="0"/>
          </a:p>
          <a:p>
            <a:r>
              <a:rPr lang="en-US" sz="1200" b="1" i="0" kern="1200" dirty="0" smtClean="0">
                <a:solidFill>
                  <a:schemeClr val="tx1"/>
                </a:solidFill>
                <a:effectLst/>
                <a:latin typeface="+mn-lt"/>
                <a:ea typeface="+mn-ea"/>
                <a:cs typeface="+mn-cs"/>
              </a:rPr>
              <a:t>[NOTE TO FACILITATOR: If you are completing these sections in an order other than suggested in the facilitation guide, you may need to adjust this note]</a:t>
            </a:r>
            <a:endParaRPr lang="en-US" dirty="0" smtClean="0"/>
          </a:p>
          <a:p>
            <a:r>
              <a:rPr lang="en-US" dirty="0" smtClean="0"/>
              <a:t>.</a:t>
            </a:r>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45807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t>As we move forward through this health literacy training initiative, we will spend a short period of time at each meeting discussing a concept related to health literacy and discussing how we can all take actions to address health literacy in practice. Each module will provide someone to consider and/or something to practice. Of course, we’re not in school and these are not formal assignments that you have to turn in, but I encourage everyone to give these concepts thought because addressing health literacy can have important outcomes for our patients. So for this (week, month, etc.) I ask you to consider the definition of health literacy and think about a time you have seen a negative outcome that you feel was related to limited health literacy. </a:t>
            </a:r>
          </a:p>
          <a:p>
            <a:endParaRPr lang="en-US" sz="1400" baseline="0" dirty="0" smtClean="0">
              <a:solidFill>
                <a:srgbClr val="FF0000"/>
              </a:solidFill>
            </a:endParaRPr>
          </a:p>
          <a:p>
            <a:r>
              <a:rPr lang="en-US" sz="1200" b="1" i="0" kern="1200" dirty="0" smtClean="0">
                <a:solidFill>
                  <a:schemeClr val="tx1"/>
                </a:solidFill>
                <a:effectLst/>
                <a:latin typeface="+mn-lt"/>
                <a:ea typeface="+mn-ea"/>
                <a:cs typeface="+mn-cs"/>
              </a:rPr>
              <a:t>[NOTE 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endParaRPr lang="en-US" sz="1400" baseline="0" dirty="0" smtClean="0">
              <a:solidFill>
                <a:srgbClr val="FF0000"/>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2549100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AC25A-0787-4250-9F5D-D1D38B63B3EB}" type="slidenum">
              <a:rPr lang="en-US" smtClean="0"/>
              <a:t>11</a:t>
            </a:fld>
            <a:endParaRPr lang="en-US"/>
          </a:p>
        </p:txBody>
      </p:sp>
    </p:spTree>
    <p:extLst>
      <p:ext uri="{BB962C8B-B14F-4D97-AF65-F5344CB8AC3E}">
        <p14:creationId xmlns:p14="http://schemas.microsoft.com/office/powerpoint/2010/main" val="114103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[NOTE TO FACILITATOR: If you are completing these sections/modules in an order other than suggested in the facilitation guide, you may need to adjust this slide.]</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2</a:t>
            </a:fld>
            <a:endParaRPr lang="en-US"/>
          </a:p>
        </p:txBody>
      </p:sp>
    </p:spTree>
    <p:extLst>
      <p:ext uri="{BB962C8B-B14F-4D97-AF65-F5344CB8AC3E}">
        <p14:creationId xmlns:p14="http://schemas.microsoft.com/office/powerpoint/2010/main" val="2545048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After the completion of the assessments</a:t>
            </a:r>
          </a:p>
          <a:p>
            <a:endParaRPr lang="en-US" i="1" baseline="0" dirty="0" smtClean="0"/>
          </a:p>
          <a:p>
            <a:r>
              <a:rPr lang="en-US" i="0" baseline="0" dirty="0" smtClean="0"/>
              <a:t>Today’s introductory session has a few objectives. The first is to define health literacy and the second is to discuss the role that health literacy plays in patient care. </a:t>
            </a:r>
          </a:p>
        </p:txBody>
      </p:sp>
      <p:sp>
        <p:nvSpPr>
          <p:cNvPr id="4" name="Slide Number Placeholder 3"/>
          <p:cNvSpPr>
            <a:spLocks noGrp="1"/>
          </p:cNvSpPr>
          <p:nvPr>
            <p:ph type="sldNum" sz="quarter" idx="10"/>
          </p:nvPr>
        </p:nvSpPr>
        <p:spPr/>
        <p:txBody>
          <a:bodyPr/>
          <a:lstStyle/>
          <a:p>
            <a:fld id="{82EAC25A-0787-4250-9F5D-D1D38B63B3EB}" type="slidenum">
              <a:rPr lang="en-US" smtClean="0"/>
              <a:t>3</a:t>
            </a:fld>
            <a:endParaRPr lang="en-US"/>
          </a:p>
        </p:txBody>
      </p:sp>
    </p:spTree>
    <p:extLst>
      <p:ext uri="{BB962C8B-B14F-4D97-AF65-F5344CB8AC3E}">
        <p14:creationId xmlns:p14="http://schemas.microsoft.com/office/powerpoint/2010/main" val="1525731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have seen my initial e-mail, but as a quick refresher, Clinical Conversations is a program from the National Network of Libraries of Medicine, Middle Atlantic Region. NNLM is a program funded by the National Library of Medicine in Washington D.C., which you see in the picture here, and the Middle Atlantic Region is based at the University of Pittsburgh, who covers our state. The mission of NNLM is listed here: to provide health professionals with equal access to biomedical information and to improve the public’s access to information to make informed health decisions. The Clinical Conversations modules that they developed will be included in [one staff meeting, once per week, etc…]. They’re designed for us to consider health literacy concepts that affect our patients and allow us to spend a short period of time talking about what we can do or what we are already doing to address health literacy. </a:t>
            </a:r>
          </a:p>
          <a:p>
            <a:endParaRPr lang="en-US" baseline="0" dirty="0" smtClean="0"/>
          </a:p>
          <a:p>
            <a:r>
              <a:rPr lang="en-US" baseline="0" dirty="0" smtClean="0"/>
              <a:t>NOTE TO FACILITATOR: Feel free to add your personal perspective on why this training is important for your organization. </a:t>
            </a:r>
            <a:endParaRPr lang="en-US" dirty="0"/>
          </a:p>
        </p:txBody>
      </p:sp>
      <p:sp>
        <p:nvSpPr>
          <p:cNvPr id="4" name="Slide Number Placeholder 3"/>
          <p:cNvSpPr>
            <a:spLocks noGrp="1"/>
          </p:cNvSpPr>
          <p:nvPr>
            <p:ph type="sldNum" sz="quarter" idx="10"/>
          </p:nvPr>
        </p:nvSpPr>
        <p:spPr/>
        <p:txBody>
          <a:bodyPr/>
          <a:lstStyle/>
          <a:p>
            <a:fld id="{20A39C0A-C793-4372-962D-3E4173FA06F6}" type="slidenum">
              <a:rPr lang="en-US" smtClean="0"/>
              <a:t>4</a:t>
            </a:fld>
            <a:endParaRPr lang="en-US"/>
          </a:p>
        </p:txBody>
      </p:sp>
    </p:spTree>
    <p:extLst>
      <p:ext uri="{BB962C8B-B14F-4D97-AF65-F5344CB8AC3E}">
        <p14:creationId xmlns:p14="http://schemas.microsoft.com/office/powerpoint/2010/main" val="33357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tx1"/>
                </a:solidFill>
              </a:rPr>
              <a:t>NOTE TO FACILITATOR: This is an optional group poll question</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754887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These are the two health literacy definitions</a:t>
            </a:r>
            <a:r>
              <a:rPr lang="en-US" altLang="en-US" baseline="0" dirty="0" smtClean="0"/>
              <a:t> that give us some insight in to the complexity of health literacy and what skills people need in order to manage their health. </a:t>
            </a:r>
            <a:r>
              <a:rPr lang="en-US" altLang="en-US" dirty="0" smtClean="0"/>
              <a:t>The</a:t>
            </a:r>
            <a:r>
              <a:rPr lang="en-US" altLang="en-US" baseline="0" dirty="0" smtClean="0"/>
              <a:t> first definition </a:t>
            </a:r>
            <a:r>
              <a:rPr lang="en-US" altLang="en-US" dirty="0" smtClean="0"/>
              <a:t>was adopted in 2000 by Healthy People 2010</a:t>
            </a:r>
            <a:r>
              <a:rPr lang="en-US" altLang="en-US" baseline="30000" dirty="0" smtClean="0"/>
              <a:t>2</a:t>
            </a:r>
            <a:r>
              <a:rPr lang="en-US" altLang="en-US" dirty="0" smtClean="0"/>
              <a:t>. It was updated again in 2010 when health care reform was passed. The new law only added one word to the earlier definition, but it’s an important one.</a:t>
            </a:r>
            <a:r>
              <a:rPr lang="en-US" altLang="en-US" baseline="0" dirty="0" smtClean="0"/>
              <a:t> </a:t>
            </a:r>
            <a:r>
              <a:rPr lang="en-US" altLang="en-US" dirty="0" smtClean="0"/>
              <a:t>Title V of the Patient Protection and Affordable Care Act defines health literacy as “the degree to which an individual has the capacity to obtain, </a:t>
            </a:r>
            <a:r>
              <a:rPr lang="en-US" altLang="en-US" b="1" dirty="0" smtClean="0"/>
              <a:t>communicate</a:t>
            </a:r>
            <a:r>
              <a:rPr lang="en-US" altLang="en-US" dirty="0" smtClean="0"/>
              <a:t>, process, and understand health information and services in order to make appropriate health decisions.”</a:t>
            </a:r>
            <a:r>
              <a:rPr lang="en-US" altLang="en-US" baseline="30000" dirty="0" smtClean="0"/>
              <a:t>1</a:t>
            </a:r>
            <a:r>
              <a:rPr lang="en-US" altLang="en-US" dirty="0" smtClean="0"/>
              <a:t> The</a:t>
            </a:r>
            <a:r>
              <a:rPr lang="en-US" altLang="en-US" baseline="0" dirty="0" smtClean="0"/>
              <a:t> addition of the word communicate is very important because it makes health literacy a two way street - we have to be able to talk with one another about health information. </a:t>
            </a:r>
            <a:endParaRPr lang="en-US" altLang="en-US" dirty="0" smtClean="0"/>
          </a:p>
          <a:p>
            <a:endParaRPr lang="en-US" alt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00225" indent="-307778">
              <a:defRPr>
                <a:solidFill>
                  <a:schemeClr val="tx1"/>
                </a:solidFill>
                <a:latin typeface="Calibri" panose="020F0502020204030204" pitchFamily="34" charset="0"/>
                <a:cs typeface="Arial" panose="020B0604020202020204" pitchFamily="34" charset="0"/>
              </a:defRPr>
            </a:lvl2pPr>
            <a:lvl3pPr marL="1231116" indent="-246223">
              <a:defRPr>
                <a:solidFill>
                  <a:schemeClr val="tx1"/>
                </a:solidFill>
                <a:latin typeface="Calibri" panose="020F0502020204030204" pitchFamily="34" charset="0"/>
                <a:cs typeface="Arial" panose="020B0604020202020204" pitchFamily="34" charset="0"/>
              </a:defRPr>
            </a:lvl3pPr>
            <a:lvl4pPr marL="1723562" indent="-246223">
              <a:defRPr>
                <a:solidFill>
                  <a:schemeClr val="tx1"/>
                </a:solidFill>
                <a:latin typeface="Calibri" panose="020F0502020204030204" pitchFamily="34" charset="0"/>
                <a:cs typeface="Arial" panose="020B0604020202020204" pitchFamily="34" charset="0"/>
              </a:defRPr>
            </a:lvl4pPr>
            <a:lvl5pPr marL="2216009" indent="-246223">
              <a:defRPr>
                <a:solidFill>
                  <a:schemeClr val="tx1"/>
                </a:solidFill>
                <a:latin typeface="Calibri" panose="020F0502020204030204" pitchFamily="34" charset="0"/>
                <a:cs typeface="Arial" panose="020B0604020202020204" pitchFamily="34" charset="0"/>
              </a:defRPr>
            </a:lvl5pPr>
            <a:lvl6pPr marL="2708455" indent="-24622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200901" indent="-24622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93348" indent="-24622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85795" indent="-24622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352A6C4-0E14-4150-B5D8-A04E0B42D28A}" type="slidenum">
              <a:rPr lang="en-US" altLang="en-US" smtClean="0"/>
              <a:pPr/>
              <a:t>6</a:t>
            </a:fld>
            <a:endParaRPr lang="en-US" altLang="en-US" dirty="0" smtClean="0"/>
          </a:p>
        </p:txBody>
      </p:sp>
    </p:spTree>
    <p:extLst>
      <p:ext uri="{BB962C8B-B14F-4D97-AF65-F5344CB8AC3E}">
        <p14:creationId xmlns:p14="http://schemas.microsoft.com/office/powerpoint/2010/main" val="61024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 break it down, health literacy includes several</a:t>
            </a:r>
            <a:r>
              <a:rPr lang="en-US" altLang="en-US" baseline="0" dirty="0" smtClean="0"/>
              <a:t> different types of ability. This doesn’t just mean someone can read or can read health related documents, but that someone can find and understand health information. Understand goes beyond just reading, someone needs to be able to evaluate the information to know if it is a trustworthy source, </a:t>
            </a:r>
            <a:r>
              <a:rPr lang="en-US" altLang="en-US" baseline="0" smtClean="0"/>
              <a:t>meaning that they </a:t>
            </a:r>
            <a:r>
              <a:rPr lang="en-US" altLang="en-US" baseline="0" dirty="0" smtClean="0"/>
              <a:t>know if the information is from an evidence-based source as opposed to an ad or blog post. They also need to be able to know if the information is relevant to them - is the information gender specific or targeted to a certain age group? Sometimes this can change recommendations. Communicate indicates that it is important for someone to be able to talk with their healthcare provider or someone else about health information. Finally, people must also be able to act on information to make decisions or live a healthier life. </a:t>
            </a:r>
            <a:endParaRPr lang="en-US"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86900" indent="-302009">
              <a:defRPr>
                <a:solidFill>
                  <a:schemeClr val="tx1"/>
                </a:solidFill>
                <a:latin typeface="Calibri" panose="020F0502020204030204" pitchFamily="34" charset="0"/>
                <a:cs typeface="Arial" panose="020B0604020202020204" pitchFamily="34" charset="0"/>
              </a:defRPr>
            </a:lvl2pPr>
            <a:lvl3pPr marL="1209712" indent="-241607">
              <a:defRPr>
                <a:solidFill>
                  <a:schemeClr val="tx1"/>
                </a:solidFill>
                <a:latin typeface="Calibri" panose="020F0502020204030204" pitchFamily="34" charset="0"/>
                <a:cs typeface="Arial" panose="020B0604020202020204" pitchFamily="34" charset="0"/>
              </a:defRPr>
            </a:lvl3pPr>
            <a:lvl4pPr marL="1694603" indent="-241607">
              <a:defRPr>
                <a:solidFill>
                  <a:schemeClr val="tx1"/>
                </a:solidFill>
                <a:latin typeface="Calibri" panose="020F0502020204030204" pitchFamily="34" charset="0"/>
                <a:cs typeface="Arial" panose="020B0604020202020204" pitchFamily="34" charset="0"/>
              </a:defRPr>
            </a:lvl4pPr>
            <a:lvl5pPr marL="2177817" indent="-241607">
              <a:defRPr>
                <a:solidFill>
                  <a:schemeClr val="tx1"/>
                </a:solidFill>
                <a:latin typeface="Calibri" panose="020F0502020204030204" pitchFamily="34" charset="0"/>
                <a:cs typeface="Arial" panose="020B0604020202020204" pitchFamily="34" charset="0"/>
              </a:defRPr>
            </a:lvl5pPr>
            <a:lvl6pPr marL="2661029" indent="-24160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4243" indent="-24160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7456" indent="-24160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10669" indent="-24160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AA21DFA-2FD0-4EB9-966E-D7A0211EB2B9}" type="slidenum">
              <a:rPr lang="en-US" altLang="en-US" smtClean="0">
                <a:solidFill>
                  <a:prstClr val="black"/>
                </a:solidFill>
              </a:rPr>
              <a:pPr/>
              <a:t>7</a:t>
            </a:fld>
            <a:endParaRPr lang="en-US" altLang="en-US" dirty="0" smtClean="0">
              <a:solidFill>
                <a:prstClr val="black"/>
              </a:solidFill>
            </a:endParaRPr>
          </a:p>
        </p:txBody>
      </p:sp>
    </p:spTree>
    <p:extLst>
      <p:ext uri="{BB962C8B-B14F-4D97-AF65-F5344CB8AC3E}">
        <p14:creationId xmlns:p14="http://schemas.microsoft.com/office/powerpoint/2010/main" val="40143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Why</a:t>
            </a:r>
            <a:r>
              <a:rPr lang="en-US" baseline="0" dirty="0" smtClean="0"/>
              <a:t> is health literacy important? </a:t>
            </a:r>
            <a:r>
              <a:rPr lang="en-US" dirty="0" smtClean="0"/>
              <a:t>To sum it all up, people</a:t>
            </a:r>
            <a:r>
              <a:rPr lang="en-US" baseline="0" dirty="0" smtClean="0"/>
              <a:t> with limited health literacy are more likely to report their health as poor. Health literacy also applies to health concerns in our environment. Those with limited health literacy may have difficulty responding to warnings related to things such as severe weather and water contamination. Seniors’ health literacy in particular is associated with worse health status, quality of life and early mortality. </a:t>
            </a:r>
          </a:p>
        </p:txBody>
      </p:sp>
      <p:sp>
        <p:nvSpPr>
          <p:cNvPr id="4" name="Slide Number Placeholder 3"/>
          <p:cNvSpPr>
            <a:spLocks noGrp="1"/>
          </p:cNvSpPr>
          <p:nvPr>
            <p:ph type="sldNum" sz="quarter" idx="10"/>
          </p:nvPr>
        </p:nvSpPr>
        <p:spPr/>
        <p:txBody>
          <a:bodyPr/>
          <a:lstStyle/>
          <a:p>
            <a:fld id="{C9BFC6BF-1548-4359-94FC-6D3CD6C2D44F}" type="slidenum">
              <a:rPr lang="en-US" smtClean="0"/>
              <a:t>8</a:t>
            </a:fld>
            <a:endParaRPr lang="en-US" dirty="0"/>
          </a:p>
        </p:txBody>
      </p:sp>
    </p:spTree>
    <p:extLst>
      <p:ext uri="{BB962C8B-B14F-4D97-AF65-F5344CB8AC3E}">
        <p14:creationId xmlns:p14="http://schemas.microsoft.com/office/powerpoint/2010/main" val="2120778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200" dirty="0" smtClean="0"/>
              <a:t>You</a:t>
            </a:r>
            <a:r>
              <a:rPr lang="en-US" sz="1200" baseline="0" dirty="0" smtClean="0"/>
              <a:t> can see in this infographic from the Centers for Disease Control and Prevention some other clinical issues associated with low health literacy: more likely to visit the ER, more hospital stays, less likely to follow treatment plans and higher mortality rates. As we think about the definition of health literacy, it is easy to understand the connection to these outcomes. If you imagine someone doesn’t understand health information or is unable to communicate about their health, it is clear how they might end up being admitted to the ER more often than someone with high health literacy who has a better understanding of their health or is better able to communicate with their provider. </a:t>
            </a:r>
            <a:endParaRPr lang="en-US" sz="2300" dirty="0"/>
          </a:p>
        </p:txBody>
      </p:sp>
      <p:sp>
        <p:nvSpPr>
          <p:cNvPr id="4" name="Slide Number Placeholder 3"/>
          <p:cNvSpPr>
            <a:spLocks noGrp="1"/>
          </p:cNvSpPr>
          <p:nvPr>
            <p:ph type="sldNum" sz="quarter" idx="10"/>
          </p:nvPr>
        </p:nvSpPr>
        <p:spPr/>
        <p:txBody>
          <a:bodyPr/>
          <a:lstStyle/>
          <a:p>
            <a:fld id="{1560C251-82B7-4253-A774-38D73C276BCE}" type="slidenum">
              <a:rPr lang="en-US" smtClean="0"/>
              <a:t>9</a:t>
            </a:fld>
            <a:endParaRPr lang="en-US" dirty="0"/>
          </a:p>
        </p:txBody>
      </p:sp>
    </p:spTree>
    <p:extLst>
      <p:ext uri="{BB962C8B-B14F-4D97-AF65-F5344CB8AC3E}">
        <p14:creationId xmlns:p14="http://schemas.microsoft.com/office/powerpoint/2010/main" val="2934957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76264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11/21/2019</a:t>
            </a:fld>
            <a:endParaRPr lang="en-US"/>
          </a:p>
        </p:txBody>
      </p:sp>
      <p:sp>
        <p:nvSpPr>
          <p:cNvPr id="8" name="Footer Placeholder 7"/>
          <p:cNvSpPr>
            <a:spLocks noGrp="1"/>
          </p:cNvSpPr>
          <p:nvPr>
            <p:ph type="ftr" sz="quarter" idx="11"/>
          </p:nvPr>
        </p:nvSpPr>
        <p:spPr/>
        <p:txBody>
          <a:bodyPr/>
          <a:lstStyle/>
          <a:p>
            <a:r>
              <a:rPr lang="en-US" smtClean="0"/>
              <a:t>#citeNLM2018</a:t>
            </a:r>
            <a:endParaRPr lang="en-US"/>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11/21/2019</a:t>
            </a:fld>
            <a:endParaRPr lang="en-US"/>
          </a:p>
        </p:txBody>
      </p:sp>
      <p:sp>
        <p:nvSpPr>
          <p:cNvPr id="4" name="Footer Placeholder 3"/>
          <p:cNvSpPr>
            <a:spLocks noGrp="1"/>
          </p:cNvSpPr>
          <p:nvPr>
            <p:ph type="ftr" sz="quarter" idx="11"/>
          </p:nvPr>
        </p:nvSpPr>
        <p:spPr/>
        <p:txBody>
          <a:bodyPr/>
          <a:lstStyle/>
          <a:p>
            <a:r>
              <a:rPr lang="en-US" smtClean="0"/>
              <a:t>#citeNLM2018</a:t>
            </a:r>
            <a:endParaRPr lang="en-US"/>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11/21/2019</a:t>
            </a:fld>
            <a:endParaRPr lang="en-US"/>
          </a:p>
        </p:txBody>
      </p:sp>
      <p:sp>
        <p:nvSpPr>
          <p:cNvPr id="3" name="Footer Placeholder 2"/>
          <p:cNvSpPr>
            <a:spLocks noGrp="1"/>
          </p:cNvSpPr>
          <p:nvPr>
            <p:ph type="ftr" sz="quarter" idx="11"/>
          </p:nvPr>
        </p:nvSpPr>
        <p:spPr/>
        <p:txBody>
          <a:bodyPr/>
          <a:lstStyle/>
          <a:p>
            <a:r>
              <a:rPr lang="en-US" smtClean="0"/>
              <a:t>#citeNLM2018</a:t>
            </a:r>
            <a:endParaRPr lang="en-US"/>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11/21/2019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#citeNLM2018</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housedocs.house.gov/energycommerce/ppacacon.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health.gov/communication/hlactionplan/pdf/Health_Literacy_Action_Plan.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www.cdc.gov/cpr/infographics/healthliteracy.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Health Literacy</a:t>
            </a:r>
            <a:endParaRPr lang="en-US" dirty="0"/>
          </a:p>
        </p:txBody>
      </p:sp>
      <p:sp>
        <p:nvSpPr>
          <p:cNvPr id="5" name="Subtitle 4"/>
          <p:cNvSpPr>
            <a:spLocks noGrp="1"/>
          </p:cNvSpPr>
          <p:nvPr>
            <p:ph type="subTitle" idx="1"/>
          </p:nvPr>
        </p:nvSpPr>
        <p:spPr/>
        <p:txBody>
          <a:bodyPr/>
          <a:lstStyle/>
          <a:p>
            <a:r>
              <a:rPr lang="en-US" i="1" dirty="0" smtClean="0"/>
              <a:t>Introduction and importance…</a:t>
            </a:r>
            <a:endParaRPr lang="en-US" i="1" dirty="0"/>
          </a:p>
        </p:txBody>
      </p:sp>
    </p:spTree>
    <p:extLst>
      <p:ext uri="{BB962C8B-B14F-4D97-AF65-F5344CB8AC3E}">
        <p14:creationId xmlns:p14="http://schemas.microsoft.com/office/powerpoint/2010/main" val="2277443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Take home message</a:t>
            </a:r>
            <a:endParaRPr lang="en-US" b="1" dirty="0"/>
          </a:p>
        </p:txBody>
      </p:sp>
      <p:sp>
        <p:nvSpPr>
          <p:cNvPr id="3" name="Content Placeholder 2"/>
          <p:cNvSpPr>
            <a:spLocks noGrp="1"/>
          </p:cNvSpPr>
          <p:nvPr>
            <p:ph idx="1"/>
          </p:nvPr>
        </p:nvSpPr>
        <p:spPr>
          <a:xfrm>
            <a:off x="838200" y="1825625"/>
            <a:ext cx="6563264" cy="4351338"/>
          </a:xfrm>
        </p:spPr>
        <p:txBody>
          <a:bodyPr/>
          <a:lstStyle/>
          <a:p>
            <a:pPr marL="0" indent="0">
              <a:buNone/>
            </a:pPr>
            <a:r>
              <a:rPr lang="en-US" sz="3600" i="1" dirty="0" smtClean="0"/>
              <a:t>Consider</a:t>
            </a:r>
            <a:r>
              <a:rPr lang="en-US" sz="3600" i="1" dirty="0"/>
              <a:t>: </a:t>
            </a:r>
          </a:p>
          <a:p>
            <a:r>
              <a:rPr lang="en-US" dirty="0" smtClean="0"/>
              <a:t>What is a negative outcome you’ve seen as a result of limited health literacy?</a:t>
            </a:r>
            <a:endParaRPr lang="en-US" dirty="0"/>
          </a:p>
        </p:txBody>
      </p:sp>
      <p:pic>
        <p:nvPicPr>
          <p:cNvPr id="4" name="Picture 3" descr="Person writing on a notepad. "/>
          <p:cNvPicPr>
            <a:picLocks noChangeAspect="1"/>
          </p:cNvPicPr>
          <p:nvPr/>
        </p:nvPicPr>
        <p:blipFill rotWithShape="1">
          <a:blip r:embed="rId3" cstate="print">
            <a:extLs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533670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Berkman N., Sheridan S., Donahue K., Halpern D., </a:t>
            </a:r>
            <a:r>
              <a:rPr lang="en-US" sz="2400" dirty="0" err="1">
                <a:latin typeface="Calibri" panose="020F0502020204030204" pitchFamily="34" charset="0"/>
                <a:ea typeface="Calibri" panose="020F0502020204030204" pitchFamily="34" charset="0"/>
                <a:cs typeface="Times New Roman" panose="02020603050405020304" pitchFamily="18" charset="0"/>
              </a:rPr>
              <a:t>Viera</a:t>
            </a:r>
            <a:r>
              <a:rPr lang="en-US" sz="2400" dirty="0">
                <a:latin typeface="Calibri" panose="020F0502020204030204" pitchFamily="34" charset="0"/>
                <a:ea typeface="Calibri" panose="020F0502020204030204" pitchFamily="34" charset="0"/>
                <a:cs typeface="Times New Roman" panose="02020603050405020304" pitchFamily="18" charset="0"/>
              </a:rPr>
              <a:t> A., Crotty K., Holland A., </a:t>
            </a:r>
            <a:r>
              <a:rPr lang="en-US" sz="2400" dirty="0" err="1">
                <a:latin typeface="Calibri" panose="020F0502020204030204" pitchFamily="34" charset="0"/>
                <a:ea typeface="Calibri" panose="020F0502020204030204" pitchFamily="34" charset="0"/>
                <a:cs typeface="Times New Roman" panose="02020603050405020304" pitchFamily="18" charset="0"/>
              </a:rPr>
              <a:t>Brasure</a:t>
            </a:r>
            <a:r>
              <a:rPr lang="en-US" sz="2400" dirty="0">
                <a:latin typeface="Calibri" panose="020F0502020204030204" pitchFamily="34" charset="0"/>
                <a:ea typeface="Calibri" panose="020F0502020204030204" pitchFamily="34" charset="0"/>
                <a:cs typeface="Times New Roman" panose="02020603050405020304" pitchFamily="18" charset="0"/>
              </a:rPr>
              <a:t> M., </a:t>
            </a:r>
            <a:r>
              <a:rPr lang="en-US" sz="2400" dirty="0" err="1">
                <a:latin typeface="Calibri" panose="020F0502020204030204" pitchFamily="34" charset="0"/>
                <a:ea typeface="Calibri" panose="020F0502020204030204" pitchFamily="34" charset="0"/>
                <a:cs typeface="Times New Roman" panose="02020603050405020304" pitchFamily="18" charset="0"/>
              </a:rPr>
              <a:t>Lohr</a:t>
            </a:r>
            <a:r>
              <a:rPr lang="en-US" sz="2400" dirty="0">
                <a:latin typeface="Calibri" panose="020F0502020204030204" pitchFamily="34" charset="0"/>
                <a:ea typeface="Calibri" panose="020F0502020204030204" pitchFamily="34" charset="0"/>
                <a:cs typeface="Times New Roman" panose="02020603050405020304" pitchFamily="18" charset="0"/>
              </a:rPr>
              <a:t> K., Harden E., </a:t>
            </a:r>
            <a:r>
              <a:rPr lang="en-US" sz="2400" dirty="0" err="1">
                <a:latin typeface="Calibri" panose="020F0502020204030204" pitchFamily="34" charset="0"/>
                <a:ea typeface="Calibri" panose="020F0502020204030204" pitchFamily="34" charset="0"/>
                <a:cs typeface="Times New Roman" panose="02020603050405020304" pitchFamily="18" charset="0"/>
              </a:rPr>
              <a:t>Tant</a:t>
            </a:r>
            <a:r>
              <a:rPr lang="en-US" sz="2400" dirty="0">
                <a:latin typeface="Calibri" panose="020F0502020204030204" pitchFamily="34" charset="0"/>
                <a:ea typeface="Calibri" panose="020F0502020204030204" pitchFamily="34" charset="0"/>
                <a:cs typeface="Times New Roman" panose="02020603050405020304" pitchFamily="18" charset="0"/>
              </a:rPr>
              <a:t> E., Wallace I., </a:t>
            </a:r>
            <a:r>
              <a:rPr lang="en-US" sz="2400" dirty="0" err="1">
                <a:latin typeface="Calibri" panose="020F0502020204030204" pitchFamily="34" charset="0"/>
                <a:ea typeface="Calibri" panose="020F0502020204030204" pitchFamily="34" charset="0"/>
                <a:cs typeface="Times New Roman" panose="02020603050405020304" pitchFamily="18" charset="0"/>
              </a:rPr>
              <a:t>Viswanathan</a:t>
            </a:r>
            <a:r>
              <a:rPr lang="en-US" sz="2400" dirty="0">
                <a:latin typeface="Calibri" panose="020F0502020204030204" pitchFamily="34" charset="0"/>
                <a:ea typeface="Calibri" panose="020F0502020204030204" pitchFamily="34" charset="0"/>
                <a:cs typeface="Times New Roman" panose="02020603050405020304" pitchFamily="18" charset="0"/>
              </a:rPr>
              <a:t> M. (2011). Health Literacy Interventions and Outcomes: An Updated Systematic Review. 199, 1-141</a:t>
            </a:r>
            <a:r>
              <a:rPr lang="en-US" sz="2400" dirty="0" smtClean="0">
                <a:latin typeface="Calibri" panose="020F0502020204030204" pitchFamily="34" charset="0"/>
                <a:ea typeface="Calibri" panose="020F0502020204030204" pitchFamily="34" charset="0"/>
                <a:cs typeface="Times New Roman" panose="02020603050405020304" pitchFamily="18" charset="0"/>
              </a:rPr>
              <a:t>.</a:t>
            </a:r>
          </a:p>
          <a:p>
            <a:pPr marL="514350" indent="-514350">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Office </a:t>
            </a:r>
            <a:r>
              <a:rPr lang="en-US" sz="2400" dirty="0">
                <a:latin typeface="Calibri" panose="020F0502020204030204" pitchFamily="34" charset="0"/>
                <a:ea typeface="Calibri" panose="020F0502020204030204" pitchFamily="34" charset="0"/>
                <a:cs typeface="Times New Roman" panose="02020603050405020304" pitchFamily="18" charset="0"/>
              </a:rPr>
              <a:t>of the Legislative Council (2010). Compilation of the Patient Protection and Affordable Care Act. Retrieved from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URL to </a:t>
            </a:r>
            <a:r>
              <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source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2400" dirty="0" smtClean="0"/>
              <a:t>U.S</a:t>
            </a:r>
            <a:r>
              <a:rPr lang="en-US" sz="2400" dirty="0"/>
              <a:t>. Department of Health and Human Services, Office of Disease Prevention and Health Promotion. (2010). National Action Plan to Improve Health Literacy. Washington, </a:t>
            </a:r>
            <a:r>
              <a:rPr lang="en-US" sz="2400" dirty="0" smtClean="0"/>
              <a:t>DC.: Author. Retrieved from </a:t>
            </a:r>
            <a:r>
              <a:rPr lang="en-US" sz="2400" dirty="0" smtClean="0">
                <a:hlinkClick r:id="rId4"/>
              </a:rPr>
              <a:t>URL to source</a:t>
            </a:r>
            <a:endParaRPr lang="en-US" sz="2400"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1810499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Please complete the pre-test questions</a:t>
            </a:r>
            <a:endParaRPr lang="en-US" dirty="0"/>
          </a:p>
        </p:txBody>
      </p:sp>
      <p:pic>
        <p:nvPicPr>
          <p:cNvPr id="5" name="Picture 4" descr="Clipboard with paper and check mar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5494" y="1139117"/>
            <a:ext cx="5503653" cy="5503653"/>
          </a:xfrm>
          <a:prstGeom prst="rect">
            <a:avLst/>
          </a:prstGeom>
        </p:spPr>
      </p:pic>
    </p:spTree>
    <p:extLst>
      <p:ext uri="{BB962C8B-B14F-4D97-AF65-F5344CB8AC3E}">
        <p14:creationId xmlns:p14="http://schemas.microsoft.com/office/powerpoint/2010/main" val="814547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a:xfrm>
            <a:off x="838200" y="1825625"/>
            <a:ext cx="6080185" cy="3633479"/>
          </a:xfrm>
        </p:spPr>
        <p:txBody>
          <a:bodyPr/>
          <a:lstStyle/>
          <a:p>
            <a:r>
              <a:rPr lang="en-US" sz="3200" dirty="0" smtClean="0"/>
              <a:t>By the end of the program, participants will define health literacy</a:t>
            </a:r>
            <a:endParaRPr lang="en-US" sz="3200" dirty="0"/>
          </a:p>
          <a:p>
            <a:r>
              <a:rPr lang="en-US" sz="3200" dirty="0" smtClean="0"/>
              <a:t>By the end of the program, participants will describe the impact of low health literacy on individual health</a:t>
            </a:r>
          </a:p>
          <a:p>
            <a:endParaRPr lang="en-US" dirty="0"/>
          </a:p>
        </p:txBody>
      </p:sp>
      <p:pic>
        <p:nvPicPr>
          <p:cNvPr id="4" name="Picture 3" descr="Lightbulb with thought bubbl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2068287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Network of Libraries of Medicine</a:t>
            </a:r>
            <a:endParaRPr lang="en-US" dirty="0"/>
          </a:p>
        </p:txBody>
      </p:sp>
      <p:sp>
        <p:nvSpPr>
          <p:cNvPr id="7" name="Text Placeholder 6"/>
          <p:cNvSpPr>
            <a:spLocks noGrp="1"/>
          </p:cNvSpPr>
          <p:nvPr>
            <p:ph type="body" idx="1"/>
          </p:nvPr>
        </p:nvSpPr>
        <p:spPr/>
        <p:txBody>
          <a:bodyPr>
            <a:noAutofit/>
          </a:bodyPr>
          <a:lstStyle/>
          <a:p>
            <a:r>
              <a:rPr lang="en-US" sz="2800" dirty="0" smtClean="0"/>
              <a:t>Program coordinated by NLM to:</a:t>
            </a:r>
            <a:endParaRPr lang="en-US" sz="2800" dirty="0"/>
          </a:p>
        </p:txBody>
      </p:sp>
      <p:sp>
        <p:nvSpPr>
          <p:cNvPr id="8" name="Content Placeholder 7"/>
          <p:cNvSpPr>
            <a:spLocks noGrp="1"/>
          </p:cNvSpPr>
          <p:nvPr>
            <p:ph sz="half" idx="2"/>
          </p:nvPr>
        </p:nvSpPr>
        <p:spPr/>
        <p:txBody>
          <a:bodyPr/>
          <a:lstStyle/>
          <a:p>
            <a:r>
              <a:rPr lang="en-US" dirty="0"/>
              <a:t>Provide health professionals with equal access to biomedical information</a:t>
            </a:r>
          </a:p>
          <a:p>
            <a:r>
              <a:rPr lang="en-US" dirty="0"/>
              <a:t>Improve the public’s access to information to make informed health decisions</a:t>
            </a:r>
          </a:p>
          <a:p>
            <a:endParaRPr lang="en-US" dirty="0"/>
          </a:p>
        </p:txBody>
      </p:sp>
      <p:pic>
        <p:nvPicPr>
          <p:cNvPr id="5" name="Picture 4" descr="Photo of the National Library of Medicine building in Washington, DC"/>
          <p:cNvPicPr>
            <a:picLocks noChangeAspect="1"/>
          </p:cNvPicPr>
          <p:nvPr/>
        </p:nvPicPr>
        <p:blipFill>
          <a:blip r:embed="rId3"/>
          <a:stretch>
            <a:fillRect/>
          </a:stretch>
        </p:blipFill>
        <p:spPr>
          <a:xfrm>
            <a:off x="6408821" y="1552665"/>
            <a:ext cx="5459858" cy="4498975"/>
          </a:xfrm>
          <a:prstGeom prst="rect">
            <a:avLst/>
          </a:prstGeom>
        </p:spPr>
      </p:pic>
    </p:spTree>
    <p:extLst>
      <p:ext uri="{BB962C8B-B14F-4D97-AF65-F5344CB8AC3E}">
        <p14:creationId xmlns:p14="http://schemas.microsoft.com/office/powerpoint/2010/main" val="2261759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Health Literacy Mean to you?</a:t>
            </a:r>
            <a:endParaRPr lang="en-US" dirty="0"/>
          </a:p>
        </p:txBody>
      </p:sp>
      <p:pic>
        <p:nvPicPr>
          <p:cNvPr id="5" name="Content Placeholder 4" descr="Lightbulb in a thought bubbl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77542" y="1690688"/>
            <a:ext cx="5636916" cy="3916482"/>
          </a:xfrm>
        </p:spPr>
      </p:pic>
    </p:spTree>
    <p:extLst>
      <p:ext uri="{BB962C8B-B14F-4D97-AF65-F5344CB8AC3E}">
        <p14:creationId xmlns:p14="http://schemas.microsoft.com/office/powerpoint/2010/main" val="3987793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Health Literacy Definitions</a:t>
            </a:r>
            <a:endParaRPr lang="en-US" b="1" dirty="0"/>
          </a:p>
        </p:txBody>
      </p:sp>
      <p:sp>
        <p:nvSpPr>
          <p:cNvPr id="2" name="Rectangle 1"/>
          <p:cNvSpPr/>
          <p:nvPr/>
        </p:nvSpPr>
        <p:spPr>
          <a:xfrm>
            <a:off x="1052421" y="1690688"/>
            <a:ext cx="10783019" cy="4062651"/>
          </a:xfrm>
          <a:prstGeom prst="rect">
            <a:avLst/>
          </a:prstGeom>
        </p:spPr>
        <p:txBody>
          <a:bodyPr wrap="square">
            <a:spAutoFit/>
          </a:bodyPr>
          <a:lstStyle/>
          <a:p>
            <a:pPr marL="171446" lvl="0" indent="-171446" defTabSz="685783">
              <a:buFont typeface="Arial" panose="020B0604020202020204" pitchFamily="34" charset="0"/>
              <a:buChar char="•"/>
              <a:defRPr/>
            </a:pPr>
            <a:r>
              <a:rPr lang="en-US" sz="3000" dirty="0" smtClean="0">
                <a:solidFill>
                  <a:sysClr val="windowText" lastClr="000000"/>
                </a:solidFill>
              </a:rPr>
              <a:t>“The </a:t>
            </a:r>
            <a:r>
              <a:rPr lang="en-US" sz="3000" dirty="0">
                <a:solidFill>
                  <a:sysClr val="windowText" lastClr="000000"/>
                </a:solidFill>
              </a:rPr>
              <a:t>degree to which individuals have the capacity to obtain, process, and understand basic health information and services needed to make appropriate health </a:t>
            </a:r>
            <a:r>
              <a:rPr lang="en-US" sz="3000" dirty="0" smtClean="0">
                <a:solidFill>
                  <a:sysClr val="windowText" lastClr="000000"/>
                </a:solidFill>
              </a:rPr>
              <a:t>decisions.”</a:t>
            </a:r>
            <a:r>
              <a:rPr lang="en-US" sz="3000" baseline="30000" dirty="0" smtClean="0">
                <a:solidFill>
                  <a:sysClr val="windowText" lastClr="000000"/>
                </a:solidFill>
              </a:rPr>
              <a:t>3</a:t>
            </a:r>
            <a:r>
              <a:rPr lang="en-US" sz="3000" dirty="0" smtClean="0">
                <a:solidFill>
                  <a:sysClr val="windowText" lastClr="000000"/>
                </a:solidFill>
              </a:rPr>
              <a:t> </a:t>
            </a:r>
            <a:r>
              <a:rPr lang="en-US" sz="3000" dirty="0">
                <a:solidFill>
                  <a:sysClr val="windowText" lastClr="000000"/>
                </a:solidFill>
              </a:rPr>
              <a:t>(2000) </a:t>
            </a:r>
            <a:endParaRPr lang="en-US" sz="3000" dirty="0" smtClean="0">
              <a:solidFill>
                <a:sysClr val="windowText" lastClr="000000"/>
              </a:solidFill>
            </a:endParaRPr>
          </a:p>
          <a:p>
            <a:pPr lvl="0" defTabSz="685783">
              <a:defRPr/>
            </a:pPr>
            <a:endParaRPr lang="en-US" dirty="0">
              <a:solidFill>
                <a:sysClr val="windowText" lastClr="000000"/>
              </a:solidFill>
            </a:endParaRPr>
          </a:p>
          <a:p>
            <a:pPr marL="171446" lvl="0" indent="-171446" defTabSz="685783">
              <a:buFont typeface="Arial" panose="020B0604020202020204" pitchFamily="34" charset="0"/>
              <a:buChar char="•"/>
              <a:defRPr/>
            </a:pPr>
            <a:r>
              <a:rPr lang="en-US" sz="3000" dirty="0">
                <a:solidFill>
                  <a:sysClr val="windowText" lastClr="000000"/>
                </a:solidFill>
              </a:rPr>
              <a:t>Title V of the Patient Protection and Affordable Care Act defines health literacy </a:t>
            </a:r>
            <a:r>
              <a:rPr lang="en-US" sz="3000" dirty="0" smtClean="0">
                <a:solidFill>
                  <a:sysClr val="windowText" lastClr="000000"/>
                </a:solidFill>
              </a:rPr>
              <a:t>as, </a:t>
            </a:r>
            <a:r>
              <a:rPr lang="en-US" sz="3000" dirty="0">
                <a:solidFill>
                  <a:sysClr val="windowText" lastClr="000000"/>
                </a:solidFill>
              </a:rPr>
              <a:t>“the degree to which an individual has the capacity to obtain,</a:t>
            </a:r>
            <a:r>
              <a:rPr lang="en-US" sz="3000" b="1" dirty="0">
                <a:solidFill>
                  <a:sysClr val="windowText" lastClr="000000"/>
                </a:solidFill>
              </a:rPr>
              <a:t> </a:t>
            </a:r>
            <a:r>
              <a:rPr lang="en-US" sz="3000" b="1" dirty="0">
                <a:solidFill>
                  <a:srgbClr val="3863A2"/>
                </a:solidFill>
              </a:rPr>
              <a:t>communicate</a:t>
            </a:r>
            <a:r>
              <a:rPr lang="en-US" sz="3000" dirty="0">
                <a:solidFill>
                  <a:sysClr val="windowText" lastClr="000000"/>
                </a:solidFill>
              </a:rPr>
              <a:t>, process, and understand health information and services in order to make appropriate health </a:t>
            </a:r>
            <a:r>
              <a:rPr lang="en-US" sz="3000" dirty="0" smtClean="0">
                <a:solidFill>
                  <a:sysClr val="windowText" lastClr="000000"/>
                </a:solidFill>
              </a:rPr>
              <a:t>decisions.”</a:t>
            </a:r>
            <a:r>
              <a:rPr lang="en-US" sz="3000" baseline="30000" dirty="0" smtClean="0">
                <a:solidFill>
                  <a:sysClr val="windowText" lastClr="000000"/>
                </a:solidFill>
              </a:rPr>
              <a:t>2</a:t>
            </a:r>
            <a:r>
              <a:rPr lang="en-US" sz="3000" dirty="0" smtClean="0">
                <a:solidFill>
                  <a:sysClr val="windowText" lastClr="000000"/>
                </a:solidFill>
              </a:rPr>
              <a:t> </a:t>
            </a:r>
            <a:r>
              <a:rPr lang="en-US" sz="3000" dirty="0">
                <a:solidFill>
                  <a:sysClr val="windowText" lastClr="000000"/>
                </a:solidFill>
              </a:rPr>
              <a:t>(2010)</a:t>
            </a:r>
          </a:p>
        </p:txBody>
      </p:sp>
    </p:spTree>
    <p:extLst>
      <p:ext uri="{BB962C8B-B14F-4D97-AF65-F5344CB8AC3E}">
        <p14:creationId xmlns:p14="http://schemas.microsoft.com/office/powerpoint/2010/main" val="3419777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Health Literacy Is…</a:t>
            </a:r>
            <a:endParaRPr lang="en-US" b="1" dirty="0"/>
          </a:p>
        </p:txBody>
      </p:sp>
      <p:sp>
        <p:nvSpPr>
          <p:cNvPr id="3" name="Rectangle 2"/>
          <p:cNvSpPr/>
          <p:nvPr/>
        </p:nvSpPr>
        <p:spPr>
          <a:xfrm>
            <a:off x="1414731" y="1846335"/>
            <a:ext cx="9696091" cy="3170099"/>
          </a:xfrm>
          <a:prstGeom prst="rect">
            <a:avLst/>
          </a:prstGeom>
        </p:spPr>
        <p:txBody>
          <a:bodyPr wrap="square">
            <a:spAutoFit/>
          </a:bodyPr>
          <a:lstStyle/>
          <a:p>
            <a:r>
              <a:rPr lang="en-US" sz="4000" dirty="0"/>
              <a:t>The ability to:</a:t>
            </a:r>
          </a:p>
          <a:p>
            <a:pPr marL="457200" indent="-457200">
              <a:buFont typeface="Arial" panose="020B0604020202020204" pitchFamily="34" charset="0"/>
              <a:buChar char="•"/>
            </a:pPr>
            <a:r>
              <a:rPr lang="en-US" sz="3200" dirty="0" smtClean="0"/>
              <a:t>Find</a:t>
            </a:r>
            <a:endParaRPr lang="en-US" sz="3200" dirty="0"/>
          </a:p>
          <a:p>
            <a:pPr marL="457200" indent="-457200">
              <a:buFont typeface="Arial" panose="020B0604020202020204" pitchFamily="34" charset="0"/>
              <a:buChar char="•"/>
            </a:pPr>
            <a:r>
              <a:rPr lang="en-US" sz="3200" dirty="0" smtClean="0"/>
              <a:t>Understand</a:t>
            </a:r>
            <a:endParaRPr lang="en-US" sz="3200" dirty="0"/>
          </a:p>
          <a:p>
            <a:pPr marL="457200" indent="-457200">
              <a:buFont typeface="Arial" panose="020B0604020202020204" pitchFamily="34" charset="0"/>
              <a:buChar char="•"/>
            </a:pPr>
            <a:r>
              <a:rPr lang="en-US" sz="3200" dirty="0" smtClean="0"/>
              <a:t>Evaluate </a:t>
            </a:r>
            <a:r>
              <a:rPr lang="en-US" sz="3200" dirty="0"/>
              <a:t>(is it trustworthy &amp; is it </a:t>
            </a:r>
            <a:r>
              <a:rPr lang="en-US" sz="3200" dirty="0" smtClean="0"/>
              <a:t>relevant to </a:t>
            </a:r>
            <a:r>
              <a:rPr lang="en-US" sz="3200" dirty="0"/>
              <a:t>me?)</a:t>
            </a:r>
          </a:p>
          <a:p>
            <a:pPr marL="457200" indent="-457200">
              <a:buFont typeface="Arial" panose="020B0604020202020204" pitchFamily="34" charset="0"/>
              <a:buChar char="•"/>
            </a:pPr>
            <a:r>
              <a:rPr lang="en-US" sz="3200" dirty="0" smtClean="0"/>
              <a:t>Communicate</a:t>
            </a:r>
            <a:endParaRPr lang="en-US" sz="3200" dirty="0"/>
          </a:p>
          <a:p>
            <a:pPr marL="457200" indent="-457200">
              <a:buFont typeface="Arial" panose="020B0604020202020204" pitchFamily="34" charset="0"/>
              <a:buChar char="•"/>
            </a:pPr>
            <a:r>
              <a:rPr lang="en-US" sz="3200" dirty="0" smtClean="0"/>
              <a:t>Act </a:t>
            </a:r>
            <a:r>
              <a:rPr lang="en-US" sz="3200" dirty="0"/>
              <a:t>or use the health information (to make </a:t>
            </a:r>
            <a:r>
              <a:rPr lang="en-US" sz="3200" dirty="0" smtClean="0"/>
              <a:t>decisions)</a:t>
            </a:r>
            <a:r>
              <a:rPr lang="en-US" sz="3200" baseline="30000" dirty="0" smtClean="0"/>
              <a:t>2</a:t>
            </a:r>
            <a:endParaRPr lang="en-US" sz="3200" baseline="30000" dirty="0"/>
          </a:p>
        </p:txBody>
      </p:sp>
    </p:spTree>
    <p:extLst>
      <p:ext uri="{BB962C8B-B14F-4D97-AF65-F5344CB8AC3E}">
        <p14:creationId xmlns:p14="http://schemas.microsoft.com/office/powerpoint/2010/main" val="1605177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Individuals with limited health literacy…</a:t>
            </a:r>
            <a:endParaRPr lang="en-US" b="1" dirty="0"/>
          </a:p>
        </p:txBody>
      </p:sp>
      <p:sp>
        <p:nvSpPr>
          <p:cNvPr id="3" name="Content Placeholder 2"/>
          <p:cNvSpPr>
            <a:spLocks noGrp="1"/>
          </p:cNvSpPr>
          <p:nvPr>
            <p:ph idx="1"/>
          </p:nvPr>
        </p:nvSpPr>
        <p:spPr>
          <a:xfrm>
            <a:off x="841248" y="1828799"/>
            <a:ext cx="10512552" cy="3623095"/>
          </a:xfrm>
        </p:spPr>
        <p:txBody>
          <a:bodyPr>
            <a:normAutofit/>
          </a:bodyPr>
          <a:lstStyle/>
          <a:p>
            <a:pPr>
              <a:lnSpc>
                <a:spcPct val="120000"/>
              </a:lnSpc>
            </a:pPr>
            <a:r>
              <a:rPr lang="en-US" b="0" dirty="0"/>
              <a:t>Are more likely to report their health as </a:t>
            </a:r>
            <a:r>
              <a:rPr lang="en-US" b="1" dirty="0" smtClean="0">
                <a:solidFill>
                  <a:srgbClr val="415A99"/>
                </a:solidFill>
              </a:rPr>
              <a:t>poor</a:t>
            </a:r>
            <a:r>
              <a:rPr lang="en-US" b="1" baseline="30000" dirty="0" smtClean="0">
                <a:solidFill>
                  <a:srgbClr val="415A99"/>
                </a:solidFill>
              </a:rPr>
              <a:t>1</a:t>
            </a:r>
            <a:r>
              <a:rPr lang="en-US" b="1" dirty="0" smtClean="0">
                <a:solidFill>
                  <a:srgbClr val="415A99"/>
                </a:solidFill>
              </a:rPr>
              <a:t> </a:t>
            </a:r>
            <a:endParaRPr lang="en-US" sz="2000" dirty="0"/>
          </a:p>
          <a:p>
            <a:pPr>
              <a:lnSpc>
                <a:spcPct val="120000"/>
              </a:lnSpc>
            </a:pPr>
            <a:r>
              <a:rPr lang="en-US" b="0" dirty="0" smtClean="0"/>
              <a:t>Have </a:t>
            </a:r>
            <a:r>
              <a:rPr lang="en-US" b="1" dirty="0">
                <a:solidFill>
                  <a:srgbClr val="3863A2"/>
                </a:solidFill>
              </a:rPr>
              <a:t>difficulty responding to alerts &amp; warnings </a:t>
            </a:r>
            <a:r>
              <a:rPr lang="en-US" b="0" dirty="0"/>
              <a:t>such as: </a:t>
            </a:r>
          </a:p>
          <a:p>
            <a:pPr lvl="1">
              <a:lnSpc>
                <a:spcPct val="120000"/>
              </a:lnSpc>
              <a:buFont typeface="Courier New" panose="02070309020205020404" pitchFamily="49" charset="0"/>
              <a:buChar char="o"/>
            </a:pPr>
            <a:r>
              <a:rPr lang="en-US" sz="2800" dirty="0"/>
              <a:t> health risks due to water </a:t>
            </a:r>
            <a:r>
              <a:rPr lang="en-US" sz="2800" dirty="0" smtClean="0"/>
              <a:t>contamination</a:t>
            </a:r>
          </a:p>
          <a:p>
            <a:pPr lvl="1">
              <a:lnSpc>
                <a:spcPct val="120000"/>
              </a:lnSpc>
              <a:buFont typeface="Courier New" panose="02070309020205020404" pitchFamily="49" charset="0"/>
              <a:buChar char="o"/>
            </a:pPr>
            <a:r>
              <a:rPr lang="en-US" sz="2800" dirty="0"/>
              <a:t> </a:t>
            </a:r>
            <a:r>
              <a:rPr lang="en-US" sz="2800" dirty="0" smtClean="0"/>
              <a:t>severe weather</a:t>
            </a:r>
            <a:r>
              <a:rPr lang="en-US" sz="2800" baseline="30000" dirty="0" smtClean="0"/>
              <a:t>1</a:t>
            </a:r>
            <a:endParaRPr lang="en-US" sz="2000" baseline="30000" dirty="0" smtClean="0">
              <a:solidFill>
                <a:prstClr val="black"/>
              </a:solidFill>
            </a:endParaRPr>
          </a:p>
          <a:p>
            <a:pPr lvl="0">
              <a:lnSpc>
                <a:spcPct val="120000"/>
              </a:lnSpc>
            </a:pPr>
            <a:r>
              <a:rPr lang="en-US" dirty="0" smtClean="0">
                <a:solidFill>
                  <a:prstClr val="black"/>
                </a:solidFill>
              </a:rPr>
              <a:t>In particular, seniors' limited health literacy is associated with </a:t>
            </a:r>
            <a:r>
              <a:rPr lang="en-US" b="1" dirty="0" smtClean="0">
                <a:solidFill>
                  <a:srgbClr val="4263A4"/>
                </a:solidFill>
              </a:rPr>
              <a:t>worse health </a:t>
            </a:r>
            <a:r>
              <a:rPr lang="en-US" b="1" dirty="0" smtClean="0">
                <a:solidFill>
                  <a:srgbClr val="3863A2"/>
                </a:solidFill>
              </a:rPr>
              <a:t>status</a:t>
            </a:r>
            <a:r>
              <a:rPr lang="en-US" dirty="0" smtClean="0">
                <a:solidFill>
                  <a:srgbClr val="4A66AC"/>
                </a:solidFill>
              </a:rPr>
              <a:t> </a:t>
            </a:r>
            <a:r>
              <a:rPr lang="en-US" dirty="0" smtClean="0">
                <a:solidFill>
                  <a:prstClr val="black"/>
                </a:solidFill>
              </a:rPr>
              <a:t>and quality of life and early mortality</a:t>
            </a:r>
            <a:r>
              <a:rPr lang="en-US" baseline="30000" dirty="0" smtClean="0">
                <a:solidFill>
                  <a:prstClr val="black"/>
                </a:solidFill>
              </a:rPr>
              <a:t>1</a:t>
            </a:r>
          </a:p>
          <a:p>
            <a:pPr lvl="1">
              <a:lnSpc>
                <a:spcPct val="120000"/>
              </a:lnSpc>
              <a:buFont typeface="Courier New" panose="02070309020205020404" pitchFamily="49" charset="0"/>
              <a:buChar char="o"/>
            </a:pPr>
            <a:endParaRPr lang="en-US" sz="2800" dirty="0"/>
          </a:p>
          <a:p>
            <a:pPr marL="0" indent="0">
              <a:buNone/>
            </a:pPr>
            <a:endParaRPr lang="en-US" sz="1650" b="0" dirty="0"/>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57736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5238" y="1170343"/>
            <a:ext cx="6886434" cy="1325563"/>
          </a:xfrm>
        </p:spPr>
        <p:txBody>
          <a:bodyPr>
            <a:normAutofit/>
          </a:bodyPr>
          <a:lstStyle/>
          <a:p>
            <a:r>
              <a:rPr lang="en-US" dirty="0"/>
              <a:t>CDC Infographic</a:t>
            </a:r>
          </a:p>
        </p:txBody>
      </p:sp>
      <p:pic>
        <p:nvPicPr>
          <p:cNvPr id="4" name="Picture 3" descr="Patients with low health literacy are more likely to visit an emergency room, have more hospital stays, are less likely to follow treatment plants, and have higher mortality rates. "/>
          <p:cNvPicPr>
            <a:picLocks noChangeAspect="1"/>
          </p:cNvPicPr>
          <p:nvPr/>
        </p:nvPicPr>
        <p:blipFill>
          <a:blip r:embed="rId3"/>
          <a:stretch>
            <a:fillRect/>
          </a:stretch>
        </p:blipFill>
        <p:spPr>
          <a:xfrm>
            <a:off x="1555088" y="0"/>
            <a:ext cx="9246733" cy="5662813"/>
          </a:xfrm>
          <a:prstGeom prst="rect">
            <a:avLst/>
          </a:prstGeom>
        </p:spPr>
      </p:pic>
      <p:sp>
        <p:nvSpPr>
          <p:cNvPr id="3" name="TextBox 2"/>
          <p:cNvSpPr txBox="1"/>
          <p:nvPr/>
        </p:nvSpPr>
        <p:spPr>
          <a:xfrm>
            <a:off x="1774865" y="5662813"/>
            <a:ext cx="8807177" cy="307777"/>
          </a:xfrm>
          <a:prstGeom prst="rect">
            <a:avLst/>
          </a:prstGeom>
          <a:noFill/>
        </p:spPr>
        <p:txBody>
          <a:bodyPr wrap="square" rtlCol="0">
            <a:spAutoFit/>
          </a:bodyPr>
          <a:lstStyle/>
          <a:p>
            <a:r>
              <a:rPr lang="en-US" sz="1400" b="1" dirty="0" smtClean="0"/>
              <a:t>Fig 1. </a:t>
            </a:r>
            <a:r>
              <a:rPr lang="en-US" sz="1400" dirty="0" smtClean="0"/>
              <a:t>Centers for Disease Control and Prevention (2016). </a:t>
            </a:r>
            <a:r>
              <a:rPr lang="en-US" sz="1400" dirty="0"/>
              <a:t>Infographic: Health </a:t>
            </a:r>
            <a:r>
              <a:rPr lang="en-US" sz="1400" dirty="0" smtClean="0"/>
              <a:t>Literacy. Retrieved from: </a:t>
            </a:r>
            <a:r>
              <a:rPr lang="en-US" sz="1400" dirty="0" smtClean="0">
                <a:hlinkClick r:id="rId4"/>
              </a:rPr>
              <a:t>URL to source</a:t>
            </a:r>
            <a:endParaRPr lang="en-US" sz="1400" dirty="0"/>
          </a:p>
        </p:txBody>
      </p:sp>
    </p:spTree>
    <p:extLst>
      <p:ext uri="{BB962C8B-B14F-4D97-AF65-F5344CB8AC3E}">
        <p14:creationId xmlns:p14="http://schemas.microsoft.com/office/powerpoint/2010/main" val="815932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3399</TotalTime>
  <Words>1490</Words>
  <Application>Microsoft Office PowerPoint</Application>
  <PresentationFormat>Widescreen</PresentationFormat>
  <Paragraphs>73</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Courier New</vt:lpstr>
      <vt:lpstr>Times New Roman</vt:lpstr>
      <vt:lpstr>Office Theme</vt:lpstr>
      <vt:lpstr>Health Literacy</vt:lpstr>
      <vt:lpstr>Please complete the pre-test questions</vt:lpstr>
      <vt:lpstr>Objectives</vt:lpstr>
      <vt:lpstr>National Network of Libraries of Medicine</vt:lpstr>
      <vt:lpstr>What Does Health Literacy Mean to you?</vt:lpstr>
      <vt:lpstr>Health Literacy Definitions</vt:lpstr>
      <vt:lpstr>Health Literacy Is…</vt:lpstr>
      <vt:lpstr>Individuals with limited health literacy…</vt:lpstr>
      <vt:lpstr>CDC Infographic</vt:lpstr>
      <vt:lpstr>Take home message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Seger, Erin</cp:lastModifiedBy>
  <cp:revision>239</cp:revision>
  <cp:lastPrinted>2019-05-28T19:16:55Z</cp:lastPrinted>
  <dcterms:created xsi:type="dcterms:W3CDTF">2018-06-07T18:55:41Z</dcterms:created>
  <dcterms:modified xsi:type="dcterms:W3CDTF">2019-11-21T19:14:14Z</dcterms:modified>
</cp:coreProperties>
</file>