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52"/>
  </p:notesMasterIdLst>
  <p:handoutMasterIdLst>
    <p:handoutMasterId r:id="rId53"/>
  </p:handoutMasterIdLst>
  <p:sldIdLst>
    <p:sldId id="329" r:id="rId2"/>
    <p:sldId id="330" r:id="rId3"/>
    <p:sldId id="412" r:id="rId4"/>
    <p:sldId id="725" r:id="rId5"/>
    <p:sldId id="724" r:id="rId6"/>
    <p:sldId id="335" r:id="rId7"/>
    <p:sldId id="331" r:id="rId8"/>
    <p:sldId id="334" r:id="rId9"/>
    <p:sldId id="379" r:id="rId10"/>
    <p:sldId id="336" r:id="rId11"/>
    <p:sldId id="408" r:id="rId12"/>
    <p:sldId id="409" r:id="rId13"/>
    <p:sldId id="389" r:id="rId14"/>
    <p:sldId id="348" r:id="rId15"/>
    <p:sldId id="338" r:id="rId16"/>
    <p:sldId id="339" r:id="rId17"/>
    <p:sldId id="411" r:id="rId18"/>
    <p:sldId id="346" r:id="rId19"/>
    <p:sldId id="345" r:id="rId20"/>
    <p:sldId id="391" r:id="rId21"/>
    <p:sldId id="405" r:id="rId22"/>
    <p:sldId id="363" r:id="rId23"/>
    <p:sldId id="340" r:id="rId24"/>
    <p:sldId id="386" r:id="rId25"/>
    <p:sldId id="351" r:id="rId26"/>
    <p:sldId id="354" r:id="rId27"/>
    <p:sldId id="353" r:id="rId28"/>
    <p:sldId id="355" r:id="rId29"/>
    <p:sldId id="356" r:id="rId30"/>
    <p:sldId id="357" r:id="rId31"/>
    <p:sldId id="364" r:id="rId32"/>
    <p:sldId id="384" r:id="rId33"/>
    <p:sldId id="341" r:id="rId34"/>
    <p:sldId id="404" r:id="rId35"/>
    <p:sldId id="399" r:id="rId36"/>
    <p:sldId id="370" r:id="rId37"/>
    <p:sldId id="392" r:id="rId38"/>
    <p:sldId id="394" r:id="rId39"/>
    <p:sldId id="371" r:id="rId40"/>
    <p:sldId id="372" r:id="rId41"/>
    <p:sldId id="373" r:id="rId42"/>
    <p:sldId id="375" r:id="rId43"/>
    <p:sldId id="342" r:id="rId44"/>
    <p:sldId id="376" r:id="rId45"/>
    <p:sldId id="396" r:id="rId46"/>
    <p:sldId id="377" r:id="rId47"/>
    <p:sldId id="397" r:id="rId48"/>
    <p:sldId id="383" r:id="rId49"/>
    <p:sldId id="382" r:id="rId50"/>
    <p:sldId id="388" r:id="rId51"/>
  </p:sldIdLst>
  <p:sldSz cx="12192000" cy="6858000"/>
  <p:notesSz cx="6881813" cy="9296400"/>
  <p:custDataLst>
    <p:tags r:id="rId54"/>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AF"/>
    <a:srgbClr val="FFD9D9"/>
    <a:srgbClr val="20558A"/>
    <a:srgbClr val="2A3A89"/>
    <a:srgbClr val="616265"/>
    <a:srgbClr val="215591"/>
    <a:srgbClr val="254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04205-5139-2340-99B9-26E8190AC99C}" v="11" dt="2025-03-28T19:58:14.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71" autoAdjust="0"/>
    <p:restoredTop sz="70204" autoAdjust="0"/>
  </p:normalViewPr>
  <p:slideViewPr>
    <p:cSldViewPr snapToGrid="0" showGuides="1">
      <p:cViewPr varScale="1">
        <p:scale>
          <a:sx n="72" d="100"/>
          <a:sy n="72" d="100"/>
        </p:scale>
        <p:origin x="750" y="72"/>
      </p:cViewPr>
      <p:guideLst>
        <p:guide orient="horz" pos="2136"/>
        <p:guide pos="3864"/>
      </p:guideLst>
    </p:cSldViewPr>
  </p:slideViewPr>
  <p:outlineViewPr>
    <p:cViewPr>
      <p:scale>
        <a:sx n="33" d="100"/>
        <a:sy n="33" d="100"/>
      </p:scale>
      <p:origin x="0" y="-22406"/>
    </p:cViewPr>
    <p:sldLst>
      <p:sld r:id="rId1" collapse="1"/>
    </p:sldLst>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00" d="100"/>
          <a:sy n="100" d="100"/>
        </p:scale>
        <p:origin x="26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3B6A7F92-1A0E-4C56-9DE0-D8B2615B4D33}" type="datetimeFigureOut">
              <a:rPr lang="en-US"/>
              <a:pPr>
                <a:defRPr/>
              </a:pPr>
              <a:t>5/9/2025</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D7A0F1F2-1449-487A-93C5-13A03405DE6C}" type="slidenum">
              <a:rPr lang="en-US"/>
              <a:pPr>
                <a:defRPr/>
              </a:pPr>
              <a:t>‹#›</a:t>
            </a:fld>
            <a:endParaRPr lang="en-US"/>
          </a:p>
        </p:txBody>
      </p:sp>
    </p:spTree>
    <p:extLst>
      <p:ext uri="{BB962C8B-B14F-4D97-AF65-F5344CB8AC3E}">
        <p14:creationId xmlns:p14="http://schemas.microsoft.com/office/powerpoint/2010/main" val="940378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AF748136-DDC1-462B-9AE6-6415F820E1A5}" type="datetimeFigureOut">
              <a:rPr lang="en-US"/>
              <a:pPr>
                <a:defRPr/>
              </a:pPr>
              <a:t>5/9/2025</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2446" tIns="46223" rIns="92446" bIns="4622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1E640117-C3A4-4D95-8CFE-4BB45D40D405}" type="slidenum">
              <a:rPr lang="en-US"/>
              <a:pPr>
                <a:defRPr/>
              </a:pPr>
              <a:t>‹#›</a:t>
            </a:fld>
            <a:endParaRPr lang="en-US"/>
          </a:p>
        </p:txBody>
      </p:sp>
    </p:spTree>
    <p:extLst>
      <p:ext uri="{BB962C8B-B14F-4D97-AF65-F5344CB8AC3E}">
        <p14:creationId xmlns:p14="http://schemas.microsoft.com/office/powerpoint/2010/main" val="1196040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or.nnlm.gov/op/op.Download_Share.php?documentid=396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Bailey</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a:t>
            </a:fld>
            <a:endParaRPr lang="en-US"/>
          </a:p>
        </p:txBody>
      </p:sp>
    </p:spTree>
    <p:extLst>
      <p:ext uri="{BB962C8B-B14F-4D97-AF65-F5344CB8AC3E}">
        <p14:creationId xmlns:p14="http://schemas.microsoft.com/office/powerpoint/2010/main" val="271342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Margie</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Thank you, Bailey! </a:t>
            </a:r>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The way we present and how we Interpret numerical health information is important for each of us. </a:t>
            </a:r>
            <a:r>
              <a:rPr lang="en-US" sz="1800" kern="100" dirty="0">
                <a:effectLst/>
                <a:latin typeface="Calibri" panose="020F0502020204030204" pitchFamily="34" charset="0"/>
                <a:ea typeface="Calibri" panose="020F0502020204030204" pitchFamily="34" charset="0"/>
                <a:cs typeface="Calibri" panose="020F0502020204030204" pitchFamily="34" charset="0"/>
              </a:rPr>
              <a:t>But It’s even more important </a:t>
            </a: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when supporting our target audience in using numeracy to make informed health decisions. Most people have at least a little experience dealing with numbers related to their health or the health of someone they know. To that end, we have a question for you: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lang="en-US" b="0" dirty="0">
              <a:effectLst/>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10</a:t>
            </a:fld>
            <a:endParaRPr lang="en-US"/>
          </a:p>
        </p:txBody>
      </p:sp>
    </p:spTree>
    <p:extLst>
      <p:ext uri="{BB962C8B-B14F-4D97-AF65-F5344CB8AC3E}">
        <p14:creationId xmlns:p14="http://schemas.microsoft.com/office/powerpoint/2010/main" val="259014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bg2">
                    <a:lumMod val="10000"/>
                  </a:schemeClr>
                </a:solidFill>
              </a:rPr>
              <a:t>Margie</a:t>
            </a:r>
          </a:p>
          <a:p>
            <a:pPr marL="0" indent="0">
              <a:buNone/>
            </a:pPr>
            <a:endParaRPr lang="en-US" sz="1200" b="1" dirty="0">
              <a:solidFill>
                <a:schemeClr val="bg2">
                  <a:lumMod val="10000"/>
                </a:schemeClr>
              </a:solidFill>
            </a:endParaRPr>
          </a:p>
          <a:p>
            <a:pPr marL="0" indent="0">
              <a:buNone/>
            </a:pPr>
            <a:r>
              <a:rPr lang="en-US" sz="1200" b="1" dirty="0">
                <a:solidFill>
                  <a:schemeClr val="bg2">
                    <a:lumMod val="10000"/>
                  </a:schemeClr>
                </a:solidFill>
              </a:rPr>
              <a:t>When you are looking at numerical health data like clinical trial outcomes and health study results, what details should you look for to get a fuller picture?</a:t>
            </a:r>
          </a:p>
          <a:p>
            <a:pPr rtl="0"/>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Please feel free to type your responses into the chat..</a:t>
            </a: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I will give about 30 seconds for responses to start rolling in.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US" sz="1200" b="0" i="0" u="none" strike="noStrike" kern="1200" dirty="0">
              <a:solidFill>
                <a:schemeClr val="tx1"/>
              </a:solidFill>
              <a:effectLst/>
              <a:latin typeface="+mn-lt"/>
              <a:ea typeface="+mn-ea"/>
              <a:cs typeface="+mn-cs"/>
            </a:endParaRPr>
          </a:p>
          <a:p>
            <a:pPr rtl="0"/>
            <a:endParaRPr lang="en-US" b="0" dirty="0">
              <a:effectLst/>
            </a:endParaRPr>
          </a:p>
          <a:p>
            <a:pPr rtl="0"/>
            <a:r>
              <a:rPr lang="en-US" sz="1200" b="0" i="0" u="none" strike="noStrike" kern="1200" dirty="0">
                <a:solidFill>
                  <a:schemeClr val="tx1"/>
                </a:solidFill>
                <a:effectLst/>
                <a:latin typeface="+mn-lt"/>
                <a:ea typeface="+mn-ea"/>
                <a:cs typeface="+mn-cs"/>
              </a:rPr>
              <a:t>Thank you everyone for your responses - please feel free to keep typing and communicating in the chat box!</a:t>
            </a:r>
            <a:br>
              <a:rPr lang="en-US" dirty="0"/>
            </a:b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11</a:t>
            </a:fld>
            <a:endParaRPr lang="en-US"/>
          </a:p>
        </p:txBody>
      </p:sp>
    </p:spTree>
    <p:extLst>
      <p:ext uri="{BB962C8B-B14F-4D97-AF65-F5344CB8AC3E}">
        <p14:creationId xmlns:p14="http://schemas.microsoft.com/office/powerpoint/2010/main" val="4245455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Margie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To communicate numerical health information well, we need to ensure that we have a good understanding of how to interpret data; in other words, we should understand what information to look for and how to read that information in various formats.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When interpreting numerical health information from any source, consider the following:</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is the topic being covered?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population(s) are being described?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Do the data apply to a specific group or groups?</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 specific Race, sex or  Nationality?</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about Health history?</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and Socioeconomic factors?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is the geographical area And the time period from which the data was derived?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is there a specific timeframe covered by the presented data?</a:t>
            </a:r>
          </a:p>
          <a:p>
            <a:pPr marL="628650" lvl="1"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is it a 1 year? 5 years? or a Lifetime?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Does the data describe something very broad or very specific? For example, when looking at a chart that communicates cancer rates, a broad scope might be “Cancer rates”. and a very specific scope might be “Stage 4 colorectal cancer rates in women over 80 in Texas between 1990 and 2010”.</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is being stated about absolute vs relative risk? and what about the benefits and outcomes? is there an outcome being reduced? What benefit is occurring and by how much? When did treatment start?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and finally How is the data expressed? (Number, percentage, decimal)</a:t>
            </a:r>
          </a:p>
          <a:p>
            <a:pPr rtl="0"/>
            <a:r>
              <a:rPr lang="en-US" sz="1200" b="0" i="0" u="none" strike="noStrike" kern="1200" dirty="0">
                <a:solidFill>
                  <a:schemeClr val="tx1"/>
                </a:solidFill>
                <a:effectLst/>
                <a:latin typeface="+mn-lt"/>
                <a:ea typeface="+mn-ea"/>
                <a:cs typeface="+mn-cs"/>
              </a:rPr>
              <a:t>These considerations can vary based on your specific needs or situation.. </a:t>
            </a:r>
            <a:endParaRPr lang="en-US" b="0" dirty="0">
              <a:effectLst/>
            </a:endParaRPr>
          </a:p>
          <a:p>
            <a:br>
              <a:rPr lang="en-US" dirty="0"/>
            </a:br>
            <a:endParaRPr lang="en-US" dirty="0"/>
          </a:p>
          <a:p>
            <a:pPr rtl="0">
              <a:spcBef>
                <a:spcPts val="400"/>
              </a:spcBef>
              <a:spcAft>
                <a:spcPts val="0"/>
              </a:spcAft>
            </a:pP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12</a:t>
            </a:fld>
            <a:endParaRPr lang="en-US"/>
          </a:p>
        </p:txBody>
      </p:sp>
    </p:spTree>
    <p:extLst>
      <p:ext uri="{BB962C8B-B14F-4D97-AF65-F5344CB8AC3E}">
        <p14:creationId xmlns:p14="http://schemas.microsoft.com/office/powerpoint/2010/main" val="2884149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400"/>
              </a:spcBef>
              <a:spcAft>
                <a:spcPts val="0"/>
              </a:spcAft>
              <a:buClrTx/>
              <a:buSzTx/>
              <a:buFontTx/>
              <a:buNone/>
              <a:tabLst/>
              <a:defRPr/>
            </a:pPr>
            <a:r>
              <a:rPr lang="en-US" dirty="0"/>
              <a:t>Margie</a:t>
            </a:r>
          </a:p>
          <a:p>
            <a:pPr marL="0" marR="0" lvl="0" indent="0" algn="l" defTabSz="914400" rtl="0" eaLnBrk="0" fontAlgn="base" latinLnBrk="0" hangingPunct="0">
              <a:lnSpc>
                <a:spcPct val="100000"/>
              </a:lnSpc>
              <a:spcBef>
                <a:spcPts val="400"/>
              </a:spcBef>
              <a:spcAft>
                <a:spcPts val="0"/>
              </a:spcAft>
              <a:buClrTx/>
              <a:buSzTx/>
              <a:buFontTx/>
              <a:buNone/>
              <a:tabLst/>
              <a:defRPr/>
            </a:pPr>
            <a:r>
              <a:rPr lang="en-US" dirty="0"/>
              <a:t>Let’s explore some common ways that numerical health information is presented, such as </a:t>
            </a:r>
            <a:r>
              <a:rPr lang="en-US" sz="1200" b="0" i="0" u="none" strike="noStrike" kern="1200" dirty="0">
                <a:solidFill>
                  <a:schemeClr val="tx1"/>
                </a:solidFill>
                <a:effectLst/>
                <a:latin typeface="+mn-lt"/>
                <a:ea typeface="+mn-ea"/>
                <a:cs typeface="+mn-cs"/>
              </a:rPr>
              <a:t>fractions, decimals, percentages, and measurements, as well as data visualizations like infographics, pictograms, charts and tables. The way numbers are presented can change the way we see and understand data and make health decisions.</a:t>
            </a: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13</a:t>
            </a:fld>
            <a:endParaRPr lang="en-US"/>
          </a:p>
        </p:txBody>
      </p:sp>
    </p:spTree>
    <p:extLst>
      <p:ext uri="{BB962C8B-B14F-4D97-AF65-F5344CB8AC3E}">
        <p14:creationId xmlns:p14="http://schemas.microsoft.com/office/powerpoint/2010/main" val="210178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Margie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Numbers can be presented in various ways. Take this example; the percentage 30% can also be expressed as a fraction (3/10) or as a decimal (0.3). All these figures mean the same thing, but the way you express this number may change based on the context.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1200" b="0" i="0" u="none" strike="noStrike" kern="1200" dirty="0">
                <a:solidFill>
                  <a:schemeClr val="tx1"/>
                </a:solidFill>
                <a:effectLst/>
                <a:latin typeface="+mn-lt"/>
                <a:ea typeface="+mn-ea"/>
                <a:cs typeface="+mn-cs"/>
              </a:rPr>
              <a:t>Question for the chat – Which format </a:t>
            </a:r>
            <a:r>
              <a:rPr lang="en-US" dirty="0"/>
              <a:t>is the easiest to read and understand if we are using it convey someone’s risk for diabetes?  Please put your answers in the chat.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We usually don’t express someone’s risk for diabetes as “0.3” - often 30% or 3/10 would be more appropriate. Or Saying 3 out of 10 people is the easiest for most people to understand.</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14</a:t>
            </a:fld>
            <a:endParaRPr lang="en-US"/>
          </a:p>
        </p:txBody>
      </p:sp>
    </p:spTree>
    <p:extLst>
      <p:ext uri="{BB962C8B-B14F-4D97-AF65-F5344CB8AC3E}">
        <p14:creationId xmlns:p14="http://schemas.microsoft.com/office/powerpoint/2010/main" val="3491225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Margie</a:t>
            </a:r>
          </a:p>
          <a:p>
            <a:pPr rtl="0"/>
            <a:r>
              <a:rPr lang="en-US" sz="1200" b="0" i="0" u="none" strike="noStrike" kern="1200" dirty="0">
                <a:solidFill>
                  <a:schemeClr val="tx1"/>
                </a:solidFill>
                <a:effectLst/>
                <a:latin typeface="+mn-lt"/>
                <a:ea typeface="+mn-ea"/>
                <a:cs typeface="+mn-cs"/>
              </a:rPr>
              <a:t>For the next few examples of data presentation types, we will use a fictional statistic “3% of people who undergo surgery develop a blood infection.” Please note that this data point is not medically accurate and is made up.</a:t>
            </a: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This fake example communicates risk, so its a good chance for us to review relative vs absolute risk. Which one do you think it is—relative or absolute.? Put it in the chat.</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You’re right, it’s absolute risk. That is because the number is before the population “3% of people who undergo surgery.” Good job!</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15</a:t>
            </a:fld>
            <a:endParaRPr lang="en-US"/>
          </a:p>
        </p:txBody>
      </p:sp>
    </p:spTree>
    <p:extLst>
      <p:ext uri="{BB962C8B-B14F-4D97-AF65-F5344CB8AC3E}">
        <p14:creationId xmlns:p14="http://schemas.microsoft.com/office/powerpoint/2010/main" val="3520607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Margie</a:t>
            </a:r>
            <a:br>
              <a:rPr lang="en-US" dirty="0"/>
            </a:br>
            <a:r>
              <a:rPr lang="en-US" dirty="0"/>
              <a:t>Our first type of data presentation is using text. </a:t>
            </a:r>
            <a:r>
              <a:rPr lang="en-US" sz="1200" b="0" i="0" u="none" strike="noStrike" kern="1200" dirty="0">
                <a:solidFill>
                  <a:schemeClr val="tx1"/>
                </a:solidFill>
                <a:effectLst/>
                <a:latin typeface="+mn-lt"/>
                <a:ea typeface="+mn-ea"/>
                <a:cs typeface="+mn-cs"/>
              </a:rPr>
              <a:t>This health information appears as words, formulated as a sentence. “3% of people who undergo surgery develop a blood infection.” This is one way numerical data might appear.</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text example uses a percentage (3%) but that can be switched to “3 out of 100”. We’ve already discussed that using the decimal .03 isn’t as common or useful to people as a form of data expression.</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16</a:t>
            </a:fld>
            <a:endParaRPr lang="en-US"/>
          </a:p>
        </p:txBody>
      </p:sp>
    </p:spTree>
    <p:extLst>
      <p:ext uri="{BB962C8B-B14F-4D97-AF65-F5344CB8AC3E}">
        <p14:creationId xmlns:p14="http://schemas.microsoft.com/office/powerpoint/2010/main" val="2297019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Margie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Our next type of data presentation is a table. A table is a type of data visualization. A Data visualization is just what it sounds like --- the graphical representation of information and data. Visualizations</a:t>
            </a:r>
            <a:r>
              <a:rPr lang="en-US" sz="1800" b="0" i="0" u="none" strike="noStrike" dirty="0">
                <a:solidFill>
                  <a:srgbClr val="000000"/>
                </a:solidFill>
                <a:effectLst/>
                <a:latin typeface="Calibri" panose="020F0502020204030204" pitchFamily="34" charset="0"/>
              </a:rPr>
              <a:t> enable us to see data in context and communicate its key aspects more intuitively, persuasively, and memorably. </a:t>
            </a:r>
            <a:r>
              <a:rPr lang="en-US" sz="1200" b="0" i="0" u="none" strike="noStrike" kern="1200" dirty="0">
                <a:solidFill>
                  <a:schemeClr val="tx1"/>
                </a:solidFill>
                <a:effectLst/>
                <a:latin typeface="+mn-lt"/>
                <a:ea typeface="+mn-ea"/>
                <a:cs typeface="+mn-cs"/>
              </a:rPr>
              <a:t>Visuals can make the presentation of complex information not only more attractive, but also easier to comprehend. They can also reinforce written or spoken health messages.</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This table shows us one way the numerical data in our blood infection example could appear. </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17</a:t>
            </a:fld>
            <a:endParaRPr lang="en-US"/>
          </a:p>
        </p:txBody>
      </p:sp>
    </p:spTree>
    <p:extLst>
      <p:ext uri="{BB962C8B-B14F-4D97-AF65-F5344CB8AC3E}">
        <p14:creationId xmlns:p14="http://schemas.microsoft.com/office/powerpoint/2010/main" val="1906210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Margie</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Charts are another type of data visualization. In this example, you see our blood infection data illustrated in a pie chart. Good charts help us visualize data in a way that makes sense. This pie chart helps us to visualize how much 3% really is in comparison with the whole, so we can comprehend risk in a visual way. </a:t>
            </a:r>
          </a:p>
          <a:p>
            <a:pPr rtl="0"/>
            <a:endParaRPr lang="en-US" b="0" dirty="0">
              <a:effectLst/>
            </a:endParaRPr>
          </a:p>
          <a:p>
            <a:pPr rtl="0"/>
            <a:r>
              <a:rPr lang="en-US" sz="1200" b="0" i="0" u="none" strike="noStrike" kern="1200" dirty="0">
                <a:solidFill>
                  <a:schemeClr val="tx1"/>
                </a:solidFill>
                <a:effectLst/>
                <a:latin typeface="+mn-lt"/>
                <a:ea typeface="+mn-ea"/>
                <a:cs typeface="+mn-cs"/>
              </a:rPr>
              <a:t>Examples of other charts and graphs are bar graphs, line charts and scatterplots. Each type of chart and graph has its strengths and can be used strategically depending on what information needs to be conveyed. We have all experienced charts that made our heads spin, so making them simple and clear will help your health information communication efforts.</a:t>
            </a: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18</a:t>
            </a:fld>
            <a:endParaRPr lang="en-US"/>
          </a:p>
        </p:txBody>
      </p:sp>
    </p:spTree>
    <p:extLst>
      <p:ext uri="{BB962C8B-B14F-4D97-AF65-F5344CB8AC3E}">
        <p14:creationId xmlns:p14="http://schemas.microsoft.com/office/powerpoint/2010/main" val="20887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Margie</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Let’s move on to the icon array. An icon array is a visualization where one shape is repeated a specific number of times to represent the “whole”; then, some of the shapes are altered (in this case, by color) to represent a proportion. Icon arrays are very useful when communicating numbers because they are easy to understand when used in the right context. This icon array does a great job depicting how many people develop a blood infection in our example.</a:t>
            </a:r>
          </a:p>
          <a:p>
            <a:pPr rtl="0"/>
            <a:endParaRPr lang="en-US" b="0" dirty="0">
              <a:effectLst/>
            </a:endParaRPr>
          </a:p>
          <a:p>
            <a:pPr rtl="0"/>
            <a:r>
              <a:rPr lang="en-US" sz="1200" b="0" i="0" u="none" strike="noStrike" kern="1200" dirty="0">
                <a:solidFill>
                  <a:schemeClr val="tx1"/>
                </a:solidFill>
                <a:effectLst/>
                <a:latin typeface="+mn-lt"/>
                <a:ea typeface="+mn-ea"/>
                <a:cs typeface="+mn-cs"/>
              </a:rPr>
              <a:t>When using visuals to communicate numerical information, consider this:</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Where should you look first?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path are you supposed to follow through the chart or diagram?</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connections must you make to extract information from such formats?</a:t>
            </a:r>
          </a:p>
          <a:p>
            <a:pPr rtl="0"/>
            <a:br>
              <a:rPr lang="en-US" b="0" dirty="0">
                <a:effectLst/>
              </a:rPr>
            </a:br>
            <a:r>
              <a:rPr lang="en-US" sz="1200" b="0" i="0" u="none" strike="noStrike" kern="1200" dirty="0">
                <a:solidFill>
                  <a:schemeClr val="tx1"/>
                </a:solidFill>
                <a:effectLst/>
                <a:latin typeface="+mn-lt"/>
                <a:ea typeface="+mn-ea"/>
                <a:cs typeface="+mn-cs"/>
              </a:rPr>
              <a:t>I like how this icon array shows the 3 people highlighted at the bottom, which probably means I will look at 97 people who do not develop blood infection before getting to the 3 that will. This might be a great way to positively frame this data. We will talk more about framing later.</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19</a:t>
            </a:fld>
            <a:endParaRPr lang="en-US"/>
          </a:p>
        </p:txBody>
      </p:sp>
    </p:spTree>
    <p:extLst>
      <p:ext uri="{BB962C8B-B14F-4D97-AF65-F5344CB8AC3E}">
        <p14:creationId xmlns:p14="http://schemas.microsoft.com/office/powerpoint/2010/main" val="148576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Bailey</a:t>
            </a:r>
          </a:p>
          <a:p>
            <a:r>
              <a:rPr lang="en-US" i="1" dirty="0"/>
              <a:t>Read</a:t>
            </a:r>
            <a:r>
              <a:rPr lang="en-US" i="1" baseline="0" dirty="0"/>
              <a:t> session logistics</a:t>
            </a:r>
            <a:endParaRPr lang="en-US" i="1"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a:t>
            </a:fld>
            <a:endParaRPr lang="en-US"/>
          </a:p>
        </p:txBody>
      </p:sp>
    </p:spTree>
    <p:extLst>
      <p:ext uri="{BB962C8B-B14F-4D97-AF65-F5344CB8AC3E}">
        <p14:creationId xmlns:p14="http://schemas.microsoft.com/office/powerpoint/2010/main" val="4056215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Margie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Moving on from our fictional example: let’s look at some real-world ways that data is expressed. This table shows numerical health data as measurements, in this case measurements of blood pressure expressed as ranges.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Other ways to express measurements include mass, volume, length, height, and more.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Think of someone in your life: would this table and measurement expression be a good way to communicate this data with them? If not, using what you’ve learned during this presentation, think about how this table could be improved to make it more understandable? It’s always important to consider the target audience when interpreting or presenting numerical health data.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20</a:t>
            </a:fld>
            <a:endParaRPr lang="en-US"/>
          </a:p>
        </p:txBody>
      </p:sp>
    </p:spTree>
    <p:extLst>
      <p:ext uri="{BB962C8B-B14F-4D97-AF65-F5344CB8AC3E}">
        <p14:creationId xmlns:p14="http://schemas.microsoft.com/office/powerpoint/2010/main" val="2577407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Margie</a:t>
            </a:r>
          </a:p>
          <a:p>
            <a:pPr rtl="0"/>
            <a:r>
              <a:rPr lang="en-US" sz="1200" b="0" i="0" u="none" strike="noStrike" kern="1200" dirty="0">
                <a:solidFill>
                  <a:schemeClr val="tx1"/>
                </a:solidFill>
                <a:effectLst/>
                <a:latin typeface="+mn-lt"/>
                <a:ea typeface="+mn-ea"/>
                <a:cs typeface="+mn-cs"/>
              </a:rPr>
              <a:t>Lastly, let’s talk about infographics. An infographic is an illustration that uses graphic elements to present information in a visually appealing way. Technically, tables, charts and icon arrays are infographics; however, images like the one on this slide are typically associated with the term “infographic”. The infographic here provides a visual representation of risks we can and can not control when it comes to heart attack and stroke. This information is generalized to all populations and refers to the “standard” risk that increases risk of heart attack and stroke. It does not address a specific population.</a:t>
            </a:r>
          </a:p>
          <a:p>
            <a:pPr rtl="0"/>
            <a:endParaRPr lang="en-US" b="0" dirty="0">
              <a:effectLst/>
            </a:endParaRPr>
          </a:p>
          <a:p>
            <a:pPr rtl="0"/>
            <a:r>
              <a:rPr lang="en-US" sz="1200" b="0" i="0" u="none" strike="noStrike" kern="1200" dirty="0">
                <a:solidFill>
                  <a:schemeClr val="tx1"/>
                </a:solidFill>
                <a:effectLst/>
                <a:latin typeface="+mn-lt"/>
                <a:ea typeface="+mn-ea"/>
                <a:cs typeface="+mn-cs"/>
              </a:rPr>
              <a:t>Within this graphic, you will notice pictograms (or pictographs), which are small icons that visually communicate a concept concisely. We have some of them highlighted and enlarged here. As you can see, numerical data is well-communicated about the age group that’s considered at risk for stroke by a green circle with “65+” inside of it that is labeled “Age”.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21</a:t>
            </a:fld>
            <a:endParaRPr lang="en-US"/>
          </a:p>
        </p:txBody>
      </p:sp>
    </p:spTree>
    <p:extLst>
      <p:ext uri="{BB962C8B-B14F-4D97-AF65-F5344CB8AC3E}">
        <p14:creationId xmlns:p14="http://schemas.microsoft.com/office/powerpoint/2010/main" val="679921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Margie </a:t>
            </a:r>
          </a:p>
          <a:p>
            <a:pPr rtl="0"/>
            <a:r>
              <a:rPr lang="en-US" sz="1200" b="0" i="0" u="none" strike="noStrike" kern="1200" dirty="0">
                <a:solidFill>
                  <a:schemeClr val="tx1"/>
                </a:solidFill>
                <a:effectLst/>
                <a:latin typeface="+mn-lt"/>
                <a:ea typeface="+mn-ea"/>
                <a:cs typeface="+mn-cs"/>
              </a:rPr>
              <a:t>Alright, Let’s practice what we’ve learned. Take a look at this table and then consider our scenario: </a:t>
            </a:r>
          </a:p>
          <a:p>
            <a:pPr rtl="0"/>
            <a:endParaRPr lang="en-US" b="0" dirty="0">
              <a:effectLst/>
            </a:endParaRPr>
          </a:p>
          <a:p>
            <a:pPr rtl="0"/>
            <a:r>
              <a:rPr lang="en-US" sz="1200" b="0" i="0" u="none" strike="noStrike" kern="1200" dirty="0">
                <a:solidFill>
                  <a:schemeClr val="tx1"/>
                </a:solidFill>
                <a:effectLst/>
                <a:latin typeface="+mn-lt"/>
                <a:ea typeface="+mn-ea"/>
                <a:cs typeface="+mn-cs"/>
              </a:rPr>
              <a:t>A young person is searching for information about iron levels after a recent doctor's visit. They find this table but are overwhelmed by the information it contains. </a:t>
            </a:r>
          </a:p>
          <a:p>
            <a:pPr rtl="0"/>
            <a:endParaRPr lang="en-US" b="0" dirty="0">
              <a:effectLst/>
            </a:endParaRPr>
          </a:p>
          <a:p>
            <a:pPr marL="0" marR="0">
              <a:lnSpc>
                <a:spcPct val="107000"/>
              </a:lnSpc>
              <a:spcBef>
                <a:spcPts val="1000"/>
              </a:spcBef>
              <a:spcAft>
                <a:spcPts val="800"/>
              </a:spcAft>
              <a:buNone/>
            </a:pP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What can we do to help this person interpret the data in a way that might better allow them to get the information they need from the table? Please feel free to type your answers into the chat. I’ll give about one minute before passing things over to Bailey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000"/>
              </a:spcBef>
              <a:spcAft>
                <a:spcPts val="800"/>
              </a:spcAft>
            </a:pP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Thank you for your participation, everyone! Bailey feel free to go ahead whenever you’re ready.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22</a:t>
            </a:fld>
            <a:endParaRPr lang="en-US"/>
          </a:p>
        </p:txBody>
      </p:sp>
    </p:spTree>
    <p:extLst>
      <p:ext uri="{BB962C8B-B14F-4D97-AF65-F5344CB8AC3E}">
        <p14:creationId xmlns:p14="http://schemas.microsoft.com/office/powerpoint/2010/main" val="3040100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Bailey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When you’re working with someone who wants to understand health risks and benefits, it can be good to briefly review some strategies for evaluating claims that they are likely to encounter. Let's look at a 5-step process that can be used to help guide your searches and aid in helping others search for information on numerical health information. </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23</a:t>
            </a:fld>
            <a:endParaRPr lang="en-US"/>
          </a:p>
        </p:txBody>
      </p:sp>
    </p:spTree>
    <p:extLst>
      <p:ext uri="{BB962C8B-B14F-4D97-AF65-F5344CB8AC3E}">
        <p14:creationId xmlns:p14="http://schemas.microsoft.com/office/powerpoint/2010/main" val="3533234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Bailey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First, lets start with a question:</a:t>
            </a:r>
            <a:r>
              <a:rPr lang="en-US" sz="1200" b="0" i="0" u="none" strike="noStrike" kern="1200" baseline="0" dirty="0">
                <a:solidFill>
                  <a:schemeClr val="tx1"/>
                </a:solidFill>
                <a:effectLst/>
                <a:latin typeface="+mn-lt"/>
                <a:ea typeface="+mn-ea"/>
                <a:cs typeface="+mn-cs"/>
              </a:rPr>
              <a:t> </a:t>
            </a:r>
            <a:r>
              <a:rPr lang="en-US" dirty="0"/>
              <a:t>What should you consider when you are evaluating or helping someone else evaluate health information? </a:t>
            </a:r>
          </a:p>
          <a:p>
            <a:endParaRPr lang="en-US" dirty="0"/>
          </a:p>
          <a:p>
            <a:pPr rtl="0"/>
            <a:r>
              <a:rPr lang="en-US" sz="1200" b="0" i="0" u="none" strike="noStrike" kern="1200" dirty="0">
                <a:solidFill>
                  <a:schemeClr val="tx1"/>
                </a:solidFill>
                <a:effectLst/>
                <a:latin typeface="+mn-lt"/>
                <a:ea typeface="+mn-ea"/>
                <a:cs typeface="+mn-cs"/>
              </a:rPr>
              <a:t>Please feel free to type your responses into the chat. I will give about 30 seconds for responses to start rolling in.</a:t>
            </a: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24</a:t>
            </a:fld>
            <a:endParaRPr lang="en-US"/>
          </a:p>
        </p:txBody>
      </p:sp>
    </p:spTree>
    <p:extLst>
      <p:ext uri="{BB962C8B-B14F-4D97-AF65-F5344CB8AC3E}">
        <p14:creationId xmlns:p14="http://schemas.microsoft.com/office/powerpoint/2010/main" val="281503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Bailey</a:t>
            </a:r>
          </a:p>
          <a:p>
            <a:pPr rtl="0"/>
            <a:r>
              <a:rPr lang="en-US" sz="1200" b="0" i="0" u="none" strike="noStrike" kern="1200" dirty="0">
                <a:solidFill>
                  <a:schemeClr val="tx1"/>
                </a:solidFill>
                <a:effectLst/>
                <a:latin typeface="+mn-lt"/>
                <a:ea typeface="+mn-ea"/>
                <a:cs typeface="+mn-cs"/>
              </a:rPr>
              <a:t>Those were all great responses. In this section, we will look at 5 steps to consider when evaluating health information. We will focus on MedlinePlus as our example, which is a great source of health information intended for consumers, but there are many databases that provide useful, relevant, and accurate information regarding health information. The NNLM has many courses on utilizing Medline Plus if you are interested in learning more about this particular NLM product.</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25</a:t>
            </a:fld>
            <a:endParaRPr lang="en-US"/>
          </a:p>
        </p:txBody>
      </p:sp>
    </p:spTree>
    <p:extLst>
      <p:ext uri="{BB962C8B-B14F-4D97-AF65-F5344CB8AC3E}">
        <p14:creationId xmlns:p14="http://schemas.microsoft.com/office/powerpoint/2010/main" val="2199126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Bailey</a:t>
            </a:r>
          </a:p>
          <a:p>
            <a:pPr rtl="0"/>
            <a:r>
              <a:rPr lang="en-US" sz="1200" b="0" i="0" u="none" strike="noStrike" kern="1200" dirty="0">
                <a:solidFill>
                  <a:schemeClr val="tx1"/>
                </a:solidFill>
                <a:effectLst/>
                <a:latin typeface="+mn-lt"/>
                <a:ea typeface="+mn-ea"/>
                <a:cs typeface="+mn-cs"/>
              </a:rPr>
              <a:t>Ideally, information in a journal or on the Web should have an identifiable source or an author. This aids you to evaluate points such as authority and purpose. Does the author have expertise in the area they are writing on? Are they drawing on others with expertise?</a:t>
            </a:r>
          </a:p>
          <a:p>
            <a:pPr rtl="0"/>
            <a:endParaRPr lang="en-US" b="0" dirty="0">
              <a:effectLst/>
            </a:endParaRPr>
          </a:p>
          <a:p>
            <a:pPr rtl="0"/>
            <a:r>
              <a:rPr lang="en-US" sz="1200" b="0" i="0" u="none" strike="noStrike" kern="1200" dirty="0">
                <a:solidFill>
                  <a:schemeClr val="tx1"/>
                </a:solidFill>
                <a:effectLst/>
                <a:latin typeface="+mn-lt"/>
                <a:ea typeface="+mn-ea"/>
                <a:cs typeface="+mn-cs"/>
              </a:rPr>
              <a:t>An important clue to the identity of the publisher can be found in the Web address:</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edu</a:t>
            </a:r>
            <a:r>
              <a:rPr lang="en-US" sz="1200" b="0" i="0" u="none" strike="noStrike" kern="1200" dirty="0">
                <a:solidFill>
                  <a:schemeClr val="tx1"/>
                </a:solidFill>
                <a:effectLst/>
                <a:latin typeface="+mn-lt"/>
                <a:ea typeface="+mn-ea"/>
                <a:cs typeface="+mn-cs"/>
              </a:rPr>
              <a:t> A Web address that ends in ".</a:t>
            </a:r>
            <a:r>
              <a:rPr lang="en-US" sz="1200" b="0" i="0" u="none" strike="noStrike" kern="1200" dirty="0" err="1">
                <a:solidFill>
                  <a:schemeClr val="tx1"/>
                </a:solidFill>
                <a:effectLst/>
                <a:latin typeface="+mn-lt"/>
                <a:ea typeface="+mn-ea"/>
                <a:cs typeface="+mn-cs"/>
              </a:rPr>
              <a:t>edu</a:t>
            </a:r>
            <a:r>
              <a:rPr lang="en-US" sz="1200" b="0" i="0" u="none" strike="noStrike" kern="1200" dirty="0">
                <a:solidFill>
                  <a:schemeClr val="tx1"/>
                </a:solidFill>
                <a:effectLst/>
                <a:latin typeface="+mn-lt"/>
                <a:ea typeface="+mn-ea"/>
                <a:cs typeface="+mn-cs"/>
              </a:rPr>
              <a:t>" is owned by an organization that is associated with an educational institution such as a university.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.gov An ending of ".gov" signifies that the web page belongs to a governmental organization.</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.com and .org are open to any registrant, with .org commonly but not exclusively used by non-profits and NGOs</a:t>
            </a: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26</a:t>
            </a:fld>
            <a:endParaRPr lang="en-US"/>
          </a:p>
        </p:txBody>
      </p:sp>
    </p:spTree>
    <p:extLst>
      <p:ext uri="{BB962C8B-B14F-4D97-AF65-F5344CB8AC3E}">
        <p14:creationId xmlns:p14="http://schemas.microsoft.com/office/powerpoint/2010/main" val="1934814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Bailey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When assessing the accuracy, try to determine whether the information is supported by evidence from scientific studies, other data or expert opinion. Look for independent sources that support the information’s conclusion. Does it cite external sources? Are the sources reliable?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27</a:t>
            </a:fld>
            <a:endParaRPr lang="en-US"/>
          </a:p>
        </p:txBody>
      </p:sp>
    </p:spTree>
    <p:extLst>
      <p:ext uri="{BB962C8B-B14F-4D97-AF65-F5344CB8AC3E}">
        <p14:creationId xmlns:p14="http://schemas.microsoft.com/office/powerpoint/2010/main" val="3351327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Currency refers to how recently the information was published and  is especially important for health information, which needs to be as up to date as possible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Consider: Is the information current? Is it reviewed regularly? What is accurate about a particular health topic can change rapidly, and making sure that the information in a resource is accurate takes periodic revision. </a:t>
            </a:r>
          </a:p>
          <a:p>
            <a:pPr rtl="0"/>
            <a:endParaRPr lang="en-US" b="0" dirty="0">
              <a:effectLst/>
            </a:endParaRPr>
          </a:p>
          <a:p>
            <a:pPr rtl="0"/>
            <a:r>
              <a:rPr lang="en-US" sz="1200" b="0" i="0" u="none" strike="noStrike" kern="1200" dirty="0">
                <a:solidFill>
                  <a:schemeClr val="tx1"/>
                </a:solidFill>
                <a:effectLst/>
                <a:latin typeface="+mn-lt"/>
                <a:ea typeface="+mn-ea"/>
                <a:cs typeface="+mn-cs"/>
              </a:rPr>
              <a:t>Look for review dates. Often websites will lack review or even posting dates, which can make evaluating the currency of the content they include difficult. </a:t>
            </a:r>
          </a:p>
          <a:p>
            <a:pPr rtl="0"/>
            <a:endParaRPr lang="en-US" b="0" dirty="0">
              <a:effectLst/>
            </a:endParaRPr>
          </a:p>
          <a:p>
            <a:pPr rtl="0"/>
            <a:r>
              <a:rPr lang="en-US" sz="1200" b="0" i="0" u="none" strike="noStrike" kern="1200" dirty="0">
                <a:solidFill>
                  <a:schemeClr val="tx1"/>
                </a:solidFill>
                <a:effectLst/>
                <a:latin typeface="+mn-lt"/>
                <a:ea typeface="+mn-ea"/>
                <a:cs typeface="+mn-cs"/>
              </a:rPr>
              <a:t>One of the benefits of MedlinePlus is that the content is regularly reviewed and updated as indicated with the text in the red box on the bottom of the slide. Each page has the date it was last updated. </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28</a:t>
            </a:fld>
            <a:endParaRPr lang="en-US"/>
          </a:p>
        </p:txBody>
      </p:sp>
    </p:spTree>
    <p:extLst>
      <p:ext uri="{BB962C8B-B14F-4D97-AF65-F5344CB8AC3E}">
        <p14:creationId xmlns:p14="http://schemas.microsoft.com/office/powerpoint/2010/main" val="1102189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Bailey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Relevance considers whether the facts and figures cited  back up the claim that the authors are making.  Do you know what kind of risk they are talking about—absolute or relative—or does that seem confusing?” Also, as a general rule, look for agreement between two reliable sources. Experts can be mistaken; the results of a single study could be an outlier that doesn’t agree with most of the other studies on that topic. Using two sources that agree with each other makes it more likely that a piece of information aligns with the consensus of medical researchers and doctors.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29</a:t>
            </a:fld>
            <a:endParaRPr lang="en-US"/>
          </a:p>
        </p:txBody>
      </p:sp>
    </p:spTree>
    <p:extLst>
      <p:ext uri="{BB962C8B-B14F-4D97-AF65-F5344CB8AC3E}">
        <p14:creationId xmlns:p14="http://schemas.microsoft.com/office/powerpoint/2010/main" val="351523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Bailey</a:t>
            </a:r>
          </a:p>
          <a:p>
            <a:r>
              <a:rPr lang="en-US" i="1" dirty="0"/>
              <a:t>Read</a:t>
            </a:r>
            <a:r>
              <a:rPr lang="en-US" i="1" baseline="0" dirty="0"/>
              <a:t> session logistics</a:t>
            </a:r>
            <a:endParaRPr lang="en-US" i="1"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a:t>
            </a:fld>
            <a:endParaRPr lang="en-US"/>
          </a:p>
        </p:txBody>
      </p:sp>
    </p:spTree>
    <p:extLst>
      <p:ext uri="{BB962C8B-B14F-4D97-AF65-F5344CB8AC3E}">
        <p14:creationId xmlns:p14="http://schemas.microsoft.com/office/powerpoint/2010/main" val="316412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Bailey</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Resources can be made for many different purposes, and those can shape the information provided by that resource. </a:t>
            </a:r>
          </a:p>
          <a:p>
            <a:pPr rtl="0"/>
            <a:r>
              <a:rPr lang="en-US" sz="1200" b="0" i="0" u="none" strike="noStrike" kern="1200" dirty="0">
                <a:solidFill>
                  <a:schemeClr val="tx1"/>
                </a:solidFill>
                <a:effectLst/>
                <a:latin typeface="+mn-lt"/>
                <a:ea typeface="+mn-ea"/>
                <a:cs typeface="+mn-cs"/>
              </a:rPr>
              <a:t>What does the purpose of a resource tell you about what the info it conveys is meant to accomplish? Is it trying to promote a particular opinion? Behavior? Political or ideological stance? Sell a product?</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Having a clear purpose or agenda in a resource doesn’t mean it’s not necessarily a reliable source of information, but it does impact what is presented, how it is presented and what information is used to support it. Being aware of the purpose is critical to evaluating a particular resource.</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30</a:t>
            </a:fld>
            <a:endParaRPr lang="en-US"/>
          </a:p>
        </p:txBody>
      </p:sp>
    </p:spTree>
    <p:extLst>
      <p:ext uri="{BB962C8B-B14F-4D97-AF65-F5344CB8AC3E}">
        <p14:creationId xmlns:p14="http://schemas.microsoft.com/office/powerpoint/2010/main" val="1581395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Okay, that brings us to the end of the first section of this session. We’re going to take a 10 minute break. </a:t>
            </a: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31</a:t>
            </a:fld>
            <a:endParaRPr lang="en-US"/>
          </a:p>
        </p:txBody>
      </p:sp>
    </p:spTree>
    <p:extLst>
      <p:ext uri="{BB962C8B-B14F-4D97-AF65-F5344CB8AC3E}">
        <p14:creationId xmlns:p14="http://schemas.microsoft.com/office/powerpoint/2010/main" val="384252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Margie</a:t>
            </a:r>
          </a:p>
          <a:p>
            <a:pPr marL="0" marR="0">
              <a:lnSpc>
                <a:spcPct val="107000"/>
              </a:lnSpc>
              <a:spcBef>
                <a:spcPts val="1000"/>
              </a:spcBef>
              <a:spcAft>
                <a:spcPts val="800"/>
              </a:spcAft>
              <a:buNone/>
            </a:pP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Alright everyone, welcome back. I know some people might still be trickling in, so I would like to encourage you all to open the Notes on your phone or computer, maybe grab a piece of paper and pen/pencil/marker/tube of </a:t>
            </a:r>
            <a:r>
              <a:rPr lang="en-US" sz="1800" kern="0" dirty="0" err="1">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lipstick,and</a:t>
            </a: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get ready to take about a minute to answer this question. This is only for your records, but feel free to share whatever you come up with in the chat.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000"/>
              </a:spcBef>
              <a:spcAft>
                <a:spcPts val="800"/>
              </a:spcAft>
              <a:buNone/>
            </a:pP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Consider what you learned in the first part of the session. What are the most important takeaways so far?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000"/>
              </a:spcBef>
              <a:spcAft>
                <a:spcPts val="800"/>
              </a:spcAft>
              <a:buNone/>
            </a:pP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I’ll be silent for about 1 minute while you mull this over, then I’ll be back!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000"/>
              </a:spcBef>
              <a:spcAft>
                <a:spcPts val="800"/>
              </a:spcAft>
            </a:pPr>
            <a:r>
              <a:rPr lang="en-US" sz="1800"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Alright y’all, one minute is up. Thanks for taking a moment to reflect on what you’ve learned so far.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Welcome back. Let’s take a minute to think about the question: </a:t>
            </a:r>
            <a:r>
              <a:rPr lang="en-US" sz="1200" b="1" dirty="0">
                <a:solidFill>
                  <a:schemeClr val="bg2">
                    <a:lumMod val="10000"/>
                  </a:schemeClr>
                </a:solidFill>
              </a:rPr>
              <a:t>Consider what you learned in the first part of the session. What are the most important takeaways so far? </a:t>
            </a:r>
            <a:r>
              <a:rPr lang="en-US" sz="1200" b="0" i="0" u="none" strike="noStrike" kern="1200" dirty="0">
                <a:solidFill>
                  <a:schemeClr val="tx1"/>
                </a:solidFill>
                <a:effectLst/>
                <a:latin typeface="+mn-lt"/>
                <a:ea typeface="+mn-ea"/>
                <a:cs typeface="+mn-cs"/>
              </a:rPr>
              <a:t>Please add your responses to the chat.</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Thanks for taking a moment to reflect on what you’ve learned so far.</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32</a:t>
            </a:fld>
            <a:endParaRPr lang="en-US"/>
          </a:p>
        </p:txBody>
      </p:sp>
    </p:spTree>
    <p:extLst>
      <p:ext uri="{BB962C8B-B14F-4D97-AF65-F5344CB8AC3E}">
        <p14:creationId xmlns:p14="http://schemas.microsoft.com/office/powerpoint/2010/main" val="1981299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Margie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Now let’s move into communicating numerical health information. When we’re presenting numerical information, we want people to connect with the numbers for effective and evidence-based decision-making.</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33</a:t>
            </a:fld>
            <a:endParaRPr lang="en-US"/>
          </a:p>
        </p:txBody>
      </p:sp>
    </p:spTree>
    <p:extLst>
      <p:ext uri="{BB962C8B-B14F-4D97-AF65-F5344CB8AC3E}">
        <p14:creationId xmlns:p14="http://schemas.microsoft.com/office/powerpoint/2010/main" val="1297959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Margie</a:t>
            </a:r>
          </a:p>
          <a:p>
            <a:pPr rtl="0"/>
            <a:r>
              <a:rPr lang="en-US" sz="1200" b="0" i="0" u="none" strike="noStrike" kern="1200" dirty="0">
                <a:solidFill>
                  <a:schemeClr val="tx1"/>
                </a:solidFill>
                <a:effectLst/>
                <a:latin typeface="+mn-lt"/>
                <a:ea typeface="+mn-ea"/>
                <a:cs typeface="+mn-cs"/>
              </a:rPr>
              <a:t>Generally, numerical health information will be used for the following purposes: </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Persuade (screenings, immunizations)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Compare (medications, treatment, therapy)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Motivate  (quit-smoking, exercise)</a:t>
            </a:r>
          </a:p>
          <a:p>
            <a:pPr rtl="0"/>
            <a:r>
              <a:rPr lang="en-US" sz="1200" b="0" i="0" u="none" strike="noStrike" kern="1200" dirty="0">
                <a:solidFill>
                  <a:schemeClr val="tx1"/>
                </a:solidFill>
                <a:effectLst/>
                <a:latin typeface="+mn-lt"/>
                <a:ea typeface="+mn-ea"/>
                <a:cs typeface="+mn-cs"/>
              </a:rPr>
              <a:t>The needs of your audience and level of understanding will shape the format you will use in communicating risks and benefits or other health information.</a:t>
            </a:r>
            <a:endParaRPr lang="en-US" b="0" dirty="0">
              <a:effectLst/>
            </a:endParaRPr>
          </a:p>
          <a:p>
            <a:pPr rtl="0"/>
            <a:r>
              <a:rPr lang="en-US" sz="1200" b="0" i="0" u="none" kern="1200" dirty="0">
                <a:solidFill>
                  <a:schemeClr val="tx1"/>
                </a:solidFill>
                <a:effectLst/>
                <a:latin typeface="+mn-lt"/>
                <a:ea typeface="+mn-ea"/>
                <a:cs typeface="+mn-cs"/>
              </a:rPr>
              <a:t>Remember, there are many ways numerical health information can be presented to help people understand it, including:</a:t>
            </a:r>
            <a:endParaRPr lang="en-US" b="0" u="none"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Words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Numbers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Charts and Tables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Infographics, etc.</a:t>
            </a:r>
          </a:p>
          <a:p>
            <a:pPr rtl="0"/>
            <a:r>
              <a:rPr lang="en-US" sz="1200" b="0" i="0" u="none" strike="noStrike" kern="1200" dirty="0">
                <a:solidFill>
                  <a:schemeClr val="tx1"/>
                </a:solidFill>
                <a:effectLst/>
                <a:latin typeface="+mn-lt"/>
                <a:ea typeface="+mn-ea"/>
                <a:cs typeface="+mn-cs"/>
              </a:rPr>
              <a:t>This section will provide tips to help yourself or someone you know to make sense of numbers so they can be as informed as possible. Use these techniques with everyone—not just those with whom you think have limited health literacy.</a:t>
            </a: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34</a:t>
            </a:fld>
            <a:endParaRPr lang="en-US"/>
          </a:p>
        </p:txBody>
      </p:sp>
    </p:spTree>
    <p:extLst>
      <p:ext uri="{BB962C8B-B14F-4D97-AF65-F5344CB8AC3E}">
        <p14:creationId xmlns:p14="http://schemas.microsoft.com/office/powerpoint/2010/main" val="4004398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Margie</a:t>
            </a:r>
          </a:p>
          <a:p>
            <a:pPr rtl="0"/>
            <a:r>
              <a:rPr lang="en-US" sz="1200" b="0" i="0" u="none" strike="noStrike" kern="1200" dirty="0">
                <a:solidFill>
                  <a:schemeClr val="tx1"/>
                </a:solidFill>
                <a:effectLst/>
                <a:latin typeface="+mn-lt"/>
                <a:ea typeface="+mn-ea"/>
                <a:cs typeface="+mn-cs"/>
              </a:rPr>
              <a:t>After establishing your purpose (persuade, compare or motivate), you need to be clear about your message.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Some things to consider when you are preparing your communication:</a:t>
            </a:r>
            <a:endParaRPr lang="en-US" b="0" dirty="0">
              <a:effectLst/>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data needs to be communicated?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Is it formatted so that communication is as clear as possible?</a:t>
            </a:r>
          </a:p>
          <a:p>
            <a:pPr marL="171450" indent="-171450" rtl="0" fontAlgn="base">
              <a:buFont typeface="Arial" panose="020B0604020202020204" pitchFamily="34" charset="0"/>
              <a:buChar char="•"/>
            </a:pPr>
            <a:r>
              <a:rPr lang="en-US" b="0" i="0" u="none" strike="noStrike" dirty="0">
                <a:solidFill>
                  <a:srgbClr val="1B1B1B"/>
                </a:solidFill>
                <a:effectLst/>
              </a:rPr>
              <a:t>Are we looking at </a:t>
            </a:r>
            <a:r>
              <a:rPr lang="en-US" dirty="0">
                <a:solidFill>
                  <a:srgbClr val="1B1B1B"/>
                </a:solidFill>
              </a:rPr>
              <a:t>Injury?</a:t>
            </a:r>
            <a:r>
              <a:rPr lang="en-US" b="0" i="0" u="none" strike="noStrike" dirty="0">
                <a:solidFill>
                  <a:srgbClr val="1B1B1B"/>
                </a:solidFill>
                <a:effectLst/>
              </a:rPr>
              <a:t> Diagnosis? Risk? Death?</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How big is the risk? Benefit?</a:t>
            </a: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35</a:t>
            </a:fld>
            <a:endParaRPr lang="en-US"/>
          </a:p>
        </p:txBody>
      </p:sp>
    </p:spTree>
    <p:extLst>
      <p:ext uri="{BB962C8B-B14F-4D97-AF65-F5344CB8AC3E}">
        <p14:creationId xmlns:p14="http://schemas.microsoft.com/office/powerpoint/2010/main" val="1876064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Margie</a:t>
            </a:r>
          </a:p>
          <a:p>
            <a:pPr rtl="0"/>
            <a:r>
              <a:rPr lang="en-US" sz="1200" b="0" i="0" u="none" strike="noStrike" kern="1200" dirty="0">
                <a:solidFill>
                  <a:schemeClr val="tx1"/>
                </a:solidFill>
                <a:effectLst/>
                <a:latin typeface="+mn-lt"/>
                <a:ea typeface="+mn-ea"/>
                <a:cs typeface="+mn-cs"/>
              </a:rPr>
              <a:t>Next, use appropriate framing. Studies show that the way we hear and understand health statistics can be influenced by how the numbers are described. How we present the risk is important. You can present risk in a negative manner (focused on the negative outcome), or in a positive manner (focused on the positive outcome). </a:t>
            </a:r>
          </a:p>
          <a:p>
            <a:pPr rtl="0"/>
            <a:endParaRPr lang="en-US" b="0" dirty="0">
              <a:effectLst/>
            </a:endParaRPr>
          </a:p>
          <a:p>
            <a:pPr rtl="0"/>
            <a:r>
              <a:rPr lang="en-US" sz="1200" b="0" i="0" u="none" strike="noStrike" kern="1200" dirty="0">
                <a:solidFill>
                  <a:schemeClr val="tx1"/>
                </a:solidFill>
                <a:effectLst/>
                <a:latin typeface="+mn-lt"/>
                <a:ea typeface="+mn-ea"/>
                <a:cs typeface="+mn-cs"/>
              </a:rPr>
              <a:t>“More than 20% of Americans will eventually die of cancer” might sound less scary from a different perspective: “Nearly 80% of Americans will not die of cancer.”</a:t>
            </a:r>
          </a:p>
          <a:p>
            <a:pPr rtl="0"/>
            <a:endParaRPr lang="en-US" b="0" dirty="0">
              <a:effectLst/>
            </a:endParaRPr>
          </a:p>
          <a:p>
            <a:pPr rtl="0"/>
            <a:r>
              <a:rPr lang="en-US" sz="1200" b="0" i="0" u="none" strike="noStrike" kern="1200" dirty="0">
                <a:solidFill>
                  <a:schemeClr val="tx1"/>
                </a:solidFill>
                <a:effectLst/>
                <a:latin typeface="+mn-lt"/>
                <a:ea typeface="+mn-ea"/>
                <a:cs typeface="+mn-cs"/>
              </a:rPr>
              <a:t>The same information might seem even clearer described as a ratio, which might sound something like: “Almost 4 out of 5 Americans will not die of cancer.”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36</a:t>
            </a:fld>
            <a:endParaRPr lang="en-US"/>
          </a:p>
        </p:txBody>
      </p:sp>
    </p:spTree>
    <p:extLst>
      <p:ext uri="{BB962C8B-B14F-4D97-AF65-F5344CB8AC3E}">
        <p14:creationId xmlns:p14="http://schemas.microsoft.com/office/powerpoint/2010/main" val="291501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Margie</a:t>
            </a:r>
          </a:p>
          <a:p>
            <a:pPr rtl="0"/>
            <a:r>
              <a:rPr lang="en-US" sz="1200" b="0" i="0" u="none" strike="noStrike" kern="1200" dirty="0">
                <a:solidFill>
                  <a:schemeClr val="tx1"/>
                </a:solidFill>
                <a:effectLst/>
                <a:latin typeface="+mn-lt"/>
                <a:ea typeface="+mn-ea"/>
                <a:cs typeface="+mn-cs"/>
              </a:rPr>
              <a:t>Let’s practice this together! Again, this is not a real statistic; we are only using this to practice framing.</a:t>
            </a:r>
          </a:p>
          <a:p>
            <a:pPr rtl="0"/>
            <a:endParaRPr lang="en-US" b="0" dirty="0">
              <a:effectLst/>
            </a:endParaRPr>
          </a:p>
          <a:p>
            <a:pPr rtl="0"/>
            <a:r>
              <a:rPr lang="en-US" sz="1200" b="0" i="0" u="none" strike="noStrike" kern="1200" dirty="0">
                <a:solidFill>
                  <a:schemeClr val="tx1"/>
                </a:solidFill>
                <a:effectLst/>
                <a:latin typeface="+mn-lt"/>
                <a:ea typeface="+mn-ea"/>
                <a:cs typeface="+mn-cs"/>
              </a:rPr>
              <a:t>“4% of people who have the surgery have complications.”</a:t>
            </a:r>
          </a:p>
          <a:p>
            <a:pPr rtl="0"/>
            <a:endParaRPr lang="en-US" b="0" dirty="0">
              <a:effectLst/>
            </a:endParaRPr>
          </a:p>
          <a:p>
            <a:pPr rtl="0"/>
            <a:r>
              <a:rPr lang="en-US" sz="1200" b="0" i="0" u="none" strike="noStrike" kern="1200" dirty="0">
                <a:solidFill>
                  <a:schemeClr val="tx1"/>
                </a:solidFill>
                <a:effectLst/>
                <a:latin typeface="+mn-lt"/>
                <a:ea typeface="+mn-ea"/>
                <a:cs typeface="+mn-cs"/>
              </a:rPr>
              <a:t>I’ll give you a moment to think about that and respond. </a:t>
            </a:r>
            <a:endParaRPr lang="en-US" b="0" dirty="0">
              <a:effectLst/>
            </a:endParaRPr>
          </a:p>
          <a:p>
            <a:pPr rtl="0"/>
            <a:r>
              <a:rPr lang="en-US" sz="1200" b="0" i="0" u="none" strike="noStrike" kern="1200" dirty="0">
                <a:solidFill>
                  <a:schemeClr val="tx1"/>
                </a:solidFill>
                <a:effectLst/>
                <a:latin typeface="+mn-lt"/>
                <a:ea typeface="+mn-ea"/>
                <a:cs typeface="+mn-cs"/>
              </a:rPr>
              <a:t>Thank you for your input! I think one great way to frame this is as follows: “96% of people who undergo the surgery do not develop complications”. </a:t>
            </a:r>
          </a:p>
          <a:p>
            <a:pPr rtl="0"/>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There’s no right answer, but in the context of what the patient’s needs are and where they are emotionally in thinking about the surgery, you might choose to frame this statement differently. Sharing this information another way could help if someone needs surgery but is nervous about complications. </a:t>
            </a:r>
          </a:p>
          <a:p>
            <a:pPr rtl="0"/>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37</a:t>
            </a:fld>
            <a:endParaRPr lang="en-US"/>
          </a:p>
        </p:txBody>
      </p:sp>
    </p:spTree>
    <p:extLst>
      <p:ext uri="{BB962C8B-B14F-4D97-AF65-F5344CB8AC3E}">
        <p14:creationId xmlns:p14="http://schemas.microsoft.com/office/powerpoint/2010/main" val="511551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Margie</a:t>
            </a:r>
          </a:p>
          <a:p>
            <a:pPr rtl="0"/>
            <a:r>
              <a:rPr lang="en-US" sz="1200" b="0" i="0" u="none" strike="noStrike" kern="1200" dirty="0">
                <a:solidFill>
                  <a:schemeClr val="tx1"/>
                </a:solidFill>
                <a:effectLst/>
                <a:latin typeface="+mn-lt"/>
                <a:ea typeface="+mn-ea"/>
                <a:cs typeface="+mn-cs"/>
              </a:rPr>
              <a:t>The next tip will be a familiar one and that’s about communicating risk. </a:t>
            </a:r>
          </a:p>
          <a:p>
            <a:pPr rtl="0"/>
            <a:endParaRPr lang="en-US" b="0" dirty="0">
              <a:effectLst/>
            </a:endParaRPr>
          </a:p>
          <a:p>
            <a:pPr rtl="0"/>
            <a:r>
              <a:rPr lang="en-US" sz="1200" b="0" i="0" u="none" strike="noStrike" kern="1200" dirty="0">
                <a:solidFill>
                  <a:schemeClr val="tx1"/>
                </a:solidFill>
                <a:effectLst/>
                <a:latin typeface="+mn-lt"/>
                <a:ea typeface="+mn-ea"/>
                <a:cs typeface="+mn-cs"/>
              </a:rPr>
              <a:t>Our example shows 2 ways of conveying data on smoking and the risk stroke. The first example shows absolute risk "3 out of 1,000 nonsmokers may have a stroke in their lifetime, while 6 out of 1,000 smokers may have a stroke in their lifetime," We know it is absolute because the number comes before the population.</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second example shows relative risk "Smokers have 2 times the risk of having a stroke in their lifetime.“ We know it is relative because the number comes before the outcome, which is a stroke.</a:t>
            </a:r>
          </a:p>
          <a:p>
            <a:pPr rtl="0"/>
            <a:endParaRPr lang="en-US" b="0" dirty="0">
              <a:effectLst/>
            </a:endParaRPr>
          </a:p>
          <a:p>
            <a:pPr rtl="0"/>
            <a:r>
              <a:rPr lang="en-US" sz="1200" b="0" i="0" u="none" strike="noStrike" kern="1200" dirty="0">
                <a:solidFill>
                  <a:schemeClr val="tx1"/>
                </a:solidFill>
                <a:effectLst/>
                <a:latin typeface="+mn-lt"/>
                <a:ea typeface="+mn-ea"/>
                <a:cs typeface="+mn-cs"/>
              </a:rPr>
              <a:t>Both of these show accurate data, but it’s important to think about how particular framing might motivate people to do something, or to start working with health care providers to improve their health. This might be a moment where using the relative risk is helpful because fear may motivate  behavior change.</a:t>
            </a:r>
          </a:p>
          <a:p>
            <a:pPr rtl="0"/>
            <a:endParaRPr lang="en-US" b="0" dirty="0">
              <a:effectLst/>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38</a:t>
            </a:fld>
            <a:endParaRPr lang="en-US"/>
          </a:p>
        </p:txBody>
      </p:sp>
    </p:spTree>
    <p:extLst>
      <p:ext uri="{BB962C8B-B14F-4D97-AF65-F5344CB8AC3E}">
        <p14:creationId xmlns:p14="http://schemas.microsoft.com/office/powerpoint/2010/main" val="3962699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Let's think back to when we talked about decimals, fractions, and percentages. These are opportunities to choose numbers wisely.</a:t>
            </a:r>
          </a:p>
          <a:p>
            <a:pPr rtl="0"/>
            <a:endParaRPr lang="en-US" sz="1200" b="0" i="0" u="none" strike="noStrike" kern="1200" dirty="0">
              <a:solidFill>
                <a:schemeClr val="tx1"/>
              </a:solidFill>
              <a:effectLst/>
              <a:latin typeface="+mn-lt"/>
              <a:ea typeface="+mn-ea"/>
              <a:cs typeface="+mn-cs"/>
            </a:endParaRPr>
          </a:p>
          <a:p>
            <a:r>
              <a:rPr lang="en-US" dirty="0">
                <a:solidFill>
                  <a:schemeClr val="bg2">
                    <a:lumMod val="10000"/>
                  </a:schemeClr>
                </a:solidFill>
              </a:rPr>
              <a:t>Use consistent number formats and figures throughout an explanation </a:t>
            </a:r>
          </a:p>
          <a:p>
            <a:r>
              <a:rPr lang="en-US" dirty="0">
                <a:solidFill>
                  <a:schemeClr val="bg2">
                    <a:lumMod val="10000"/>
                  </a:schemeClr>
                </a:solidFill>
              </a:rPr>
              <a:t>Keep denominators, timeframes, and measurements consistent</a:t>
            </a:r>
          </a:p>
          <a:p>
            <a:r>
              <a:rPr lang="en-US" dirty="0">
                <a:solidFill>
                  <a:schemeClr val="bg2">
                    <a:lumMod val="10000"/>
                  </a:schemeClr>
                </a:solidFill>
              </a:rPr>
              <a:t>Focus on a few numbers at a time, and the most relevant information </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39</a:t>
            </a:fld>
            <a:endParaRPr lang="en-US"/>
          </a:p>
        </p:txBody>
      </p:sp>
    </p:spTree>
    <p:extLst>
      <p:ext uri="{BB962C8B-B14F-4D97-AF65-F5344CB8AC3E}">
        <p14:creationId xmlns:p14="http://schemas.microsoft.com/office/powerpoint/2010/main" val="269556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200" dirty="0">
                <a:solidFill>
                  <a:srgbClr val="000000"/>
                </a:solidFill>
                <a:effectLst/>
                <a:latin typeface="Calibri" panose="020F0502020204030204" pitchFamily="34" charset="0"/>
                <a:ea typeface="+mn-ea"/>
                <a:cs typeface="+mn-cs"/>
              </a:rPr>
              <a:t>Bailey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200" dirty="0">
                <a:solidFill>
                  <a:srgbClr val="000000"/>
                </a:solidFill>
                <a:effectLst/>
                <a:latin typeface="Calibri" panose="020F0502020204030204" pitchFamily="34" charset="0"/>
                <a:ea typeface="+mn-ea"/>
                <a:cs typeface="+mn-cs"/>
              </a:rPr>
              <a:t>I know some of you are already familiar with us but for those who aren’t I’d like to share a little about who we are.</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dirty="0"/>
              <a:t>The National Institutes of Health is the nation’s leading medical research agency. Many of you might be more familiar with the National Cancer Institute which is one of the many institutes and centers at NIH.</a:t>
            </a:r>
          </a:p>
          <a:p>
            <a:endParaRPr lang="en-US" dirty="0"/>
          </a:p>
          <a:p>
            <a:r>
              <a:rPr lang="en-US" dirty="0"/>
              <a:t>NLM or the National Library of Medicine - is one of the 27 institutes and offices of the National Institutes of Health. It’s the world’s largest biomedical library and produces online resources like PubMed and MedlinePlus.</a:t>
            </a:r>
          </a:p>
          <a:p>
            <a:r>
              <a:rPr lang="en-US" dirty="0"/>
              <a:t> </a:t>
            </a:r>
          </a:p>
          <a:p>
            <a:r>
              <a:rPr lang="en-US" dirty="0"/>
              <a:t>NNLM - the Network of the National Library of Medicine - is an outreach program of NLM, working to ensure health professionals and the public have equal access to health information. </a:t>
            </a:r>
          </a:p>
          <a:p>
            <a:endParaRPr lang="en-US" dirty="0"/>
          </a:p>
          <a:p>
            <a:r>
              <a:rPr lang="en-US" dirty="0"/>
              <a:t>NNLM is made up of 7 regional medical libraries, 3 national offices, and 4 national centers, all providing training, funding, and engagement opportunities to over 9,000 NNLM member organizations.</a:t>
            </a: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a:t>
            </a:fld>
            <a:endParaRPr lang="en-US"/>
          </a:p>
        </p:txBody>
      </p:sp>
    </p:spTree>
    <p:extLst>
      <p:ext uri="{BB962C8B-B14F-4D97-AF65-F5344CB8AC3E}">
        <p14:creationId xmlns:p14="http://schemas.microsoft.com/office/powerpoint/2010/main" val="1710322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br>
              <a:rPr lang="en-US" dirty="0"/>
            </a:br>
            <a:r>
              <a:rPr lang="en-US" sz="1200" b="0" i="0" u="none" strike="noStrike" kern="1200" dirty="0">
                <a:solidFill>
                  <a:schemeClr val="tx1"/>
                </a:solidFill>
                <a:effectLst/>
                <a:latin typeface="+mn-lt"/>
                <a:ea typeface="+mn-ea"/>
                <a:cs typeface="+mn-cs"/>
              </a:rPr>
              <a:t>Another tip for effectively communicating health information is to use common words and measurements. Avoid jargon or technical language wherever possible. Avoid long decimals. Find out which measurement system the audience usually uses—metric or imperial. For example, say, "Would you like me to explain using ounces or grams?" It’s best to avoid making assumptions and just ask people their preferences.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40</a:t>
            </a:fld>
            <a:endParaRPr lang="en-US"/>
          </a:p>
        </p:txBody>
      </p:sp>
    </p:spTree>
    <p:extLst>
      <p:ext uri="{BB962C8B-B14F-4D97-AF65-F5344CB8AC3E}">
        <p14:creationId xmlns:p14="http://schemas.microsoft.com/office/powerpoint/2010/main" val="423897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Another tip is to describe numbers and define words so that they are easy to understand. This strategy is often referred to as using “plain language.”</a:t>
            </a:r>
          </a:p>
          <a:p>
            <a:pPr rtl="0"/>
            <a:r>
              <a:rPr lang="en-US" sz="1200" b="0" i="0" u="none" strike="noStrike" kern="1200" dirty="0">
                <a:solidFill>
                  <a:schemeClr val="tx1"/>
                </a:solidFill>
                <a:effectLst/>
                <a:latin typeface="+mn-lt"/>
                <a:ea typeface="+mn-ea"/>
                <a:cs typeface="+mn-cs"/>
              </a:rPr>
              <a:t>Make sure to use number formats and phrases that will make the most sense to your audience.</a:t>
            </a:r>
            <a:endParaRPr lang="en-US" b="0" dirty="0">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For example, </a:t>
            </a:r>
            <a:r>
              <a:rPr lang="en-US" dirty="0">
                <a:solidFill>
                  <a:schemeClr val="bg2">
                    <a:lumMod val="10000"/>
                  </a:schemeClr>
                </a:solidFill>
              </a:rPr>
              <a:t>Say “1 out of 10 times” rather than “10% of the time”</a:t>
            </a:r>
            <a:r>
              <a:rPr lang="en-US" sz="1200" b="0" i="0" u="none" strike="noStrike"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Say “heart attack” instead of “myocardial infarction”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 some cases, we can just say "about half" instead of "49 percent"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It can also be helpful to define risk ash high, moderate, and/or low and what those look like in number form or visually, like our previous example of the blood pressure measurement table.</a:t>
            </a:r>
          </a:p>
          <a:p>
            <a:pPr rtl="0"/>
            <a:endParaRPr lang="en-US" b="0" dirty="0">
              <a:effectLst/>
            </a:endParaRPr>
          </a:p>
          <a:p>
            <a:pPr rtl="0"/>
            <a:r>
              <a:rPr lang="en-US" sz="1200" b="0" i="0" u="none" strike="noStrike" kern="1200" dirty="0">
                <a:solidFill>
                  <a:schemeClr val="tx1"/>
                </a:solidFill>
                <a:effectLst/>
                <a:latin typeface="+mn-lt"/>
                <a:ea typeface="+mn-ea"/>
                <a:cs typeface="+mn-cs"/>
              </a:rPr>
              <a:t>Additionally, check out MedlinePlus as a resource for further information on health topics, word definitions, etc.. MedlinePlus is written at the 5</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-8</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grade reading level and also has specific pages that are tagged as “easy to read” that use very plain language.</a:t>
            </a:r>
            <a:br>
              <a:rPr lang="en-US" dirty="0"/>
            </a:b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41</a:t>
            </a:fld>
            <a:endParaRPr lang="en-US"/>
          </a:p>
        </p:txBody>
      </p:sp>
    </p:spTree>
    <p:extLst>
      <p:ext uri="{BB962C8B-B14F-4D97-AF65-F5344CB8AC3E}">
        <p14:creationId xmlns:p14="http://schemas.microsoft.com/office/powerpoint/2010/main" val="4180961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Finally, the last tip is to Show pictures. As we mentioned before, visualizations are very useful ways to communicate data.</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Sometimes using visuals can help people put risk or probability into perspective. Using familiar icons or pictures can be helpful in communicating risk. This visual stands out  because quarters are familiar to just about everyone in the U.S. The images depict men - which is who this statistic effects - and crosses one of them out, (one “quarter” of them) to communicate men’s risk of dying of heart disease. </a:t>
            </a: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42</a:t>
            </a:fld>
            <a:endParaRPr lang="en-US"/>
          </a:p>
        </p:txBody>
      </p:sp>
    </p:spTree>
    <p:extLst>
      <p:ext uri="{BB962C8B-B14F-4D97-AF65-F5344CB8AC3E}">
        <p14:creationId xmlns:p14="http://schemas.microsoft.com/office/powerpoint/2010/main" val="57856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Bailey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We have discussed interpreting data and the various ways it can be presented. We have looked at evaluating data and how to communicate data. Now, let's put it all together with some practice scenarios.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43</a:t>
            </a:fld>
            <a:endParaRPr lang="en-US"/>
          </a:p>
        </p:txBody>
      </p:sp>
    </p:spTree>
    <p:extLst>
      <p:ext uri="{BB962C8B-B14F-4D97-AF65-F5344CB8AC3E}">
        <p14:creationId xmlns:p14="http://schemas.microsoft.com/office/powerpoint/2010/main" val="26758636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u="none" strike="noStrike" kern="1200" dirty="0">
                <a:solidFill>
                  <a:schemeClr val="tx1"/>
                </a:solidFill>
                <a:effectLst/>
                <a:latin typeface="+mn-lt"/>
                <a:ea typeface="+mn-ea"/>
                <a:cs typeface="+mn-cs"/>
              </a:rPr>
              <a:t>Bailey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1"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u="none" strike="noStrike" kern="1200" dirty="0">
                <a:solidFill>
                  <a:schemeClr val="tx1"/>
                </a:solidFill>
                <a:effectLst/>
                <a:latin typeface="+mn-lt"/>
                <a:ea typeface="+mn-ea"/>
                <a:cs typeface="+mn-cs"/>
              </a:rPr>
              <a:t>Scenario, read it.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How can we help Mary?</a:t>
            </a:r>
            <a:endParaRPr lang="en-US" b="0" i="0" dirty="0">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44</a:t>
            </a:fld>
            <a:endParaRPr lang="en-US"/>
          </a:p>
        </p:txBody>
      </p:sp>
    </p:spTree>
    <p:extLst>
      <p:ext uri="{BB962C8B-B14F-4D97-AF65-F5344CB8AC3E}">
        <p14:creationId xmlns:p14="http://schemas.microsoft.com/office/powerpoint/2010/main" val="2840903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u="none" strike="noStrike" kern="1200" dirty="0">
                <a:solidFill>
                  <a:schemeClr val="tx1"/>
                </a:solidFill>
                <a:effectLst/>
                <a:latin typeface="+mn-lt"/>
                <a:ea typeface="+mn-ea"/>
                <a:cs typeface="+mn-cs"/>
              </a:rPr>
              <a:t>Bailey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1"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0" dirty="0">
                <a:solidFill>
                  <a:srgbClr val="1B1B1B"/>
                </a:solidFill>
                <a:effectLst/>
                <a:latin typeface="Calibri" panose="020F0502020204030204" pitchFamily="34" charset="0"/>
                <a:ea typeface="Times New Roman" panose="02020603050405020304" pitchFamily="18" charset="0"/>
              </a:rPr>
              <a:t>Utilize Medline Plus to define breast cancer terms and processes, help interpret the numbers . Explain that 97% won’t die from it. We could also say 97 out of 100 will live.</a:t>
            </a:r>
            <a:r>
              <a:rPr lang="en-US" dirty="0">
                <a:effectLst/>
              </a:rPr>
              <a:t> </a:t>
            </a:r>
            <a:endParaRPr lang="en-US" sz="1200" b="0" i="1"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1"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u="none" strike="noStrike" kern="1200" dirty="0">
                <a:solidFill>
                  <a:schemeClr val="tx1"/>
                </a:solidFill>
                <a:effectLst/>
                <a:latin typeface="+mn-lt"/>
                <a:ea typeface="+mn-ea"/>
                <a:cs typeface="+mn-cs"/>
              </a:rPr>
              <a:t>Solution: Utilize Medline Plus to define breast cancer terms and processes, help interpret the numbers</a:t>
            </a:r>
            <a:r>
              <a:rPr lang="en-US" sz="1200" b="0" i="0" u="none" strike="noStrike" kern="1200" dirty="0">
                <a:solidFill>
                  <a:schemeClr val="tx1"/>
                </a:solidFill>
                <a:effectLst/>
                <a:latin typeface="+mn-lt"/>
                <a:ea typeface="+mn-ea"/>
                <a:cs typeface="+mn-cs"/>
              </a:rPr>
              <a:t> . Explain that 97% won’t die from it. We could also say 97 out of 100 will live.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45</a:t>
            </a:fld>
            <a:endParaRPr lang="en-US"/>
          </a:p>
        </p:txBody>
      </p:sp>
    </p:spTree>
    <p:extLst>
      <p:ext uri="{BB962C8B-B14F-4D97-AF65-F5344CB8AC3E}">
        <p14:creationId xmlns:p14="http://schemas.microsoft.com/office/powerpoint/2010/main" val="17372207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Bailey</a:t>
            </a:r>
          </a:p>
          <a:p>
            <a:endParaRPr lang="en-US" b="0" i="0" dirty="0">
              <a:solidFill>
                <a:srgbClr val="000000"/>
              </a:solidFill>
              <a:effectLst/>
              <a:latin typeface="Times New Roman" panose="02020603050405020304" pitchFamily="18" charset="0"/>
            </a:endParaRPr>
          </a:p>
          <a:p>
            <a:r>
              <a:rPr lang="en-US" sz="1200" b="0" i="1" u="none" strike="noStrike" kern="1200" dirty="0">
                <a:solidFill>
                  <a:schemeClr val="tx1"/>
                </a:solidFill>
                <a:effectLst/>
                <a:latin typeface="+mn-lt"/>
                <a:ea typeface="+mn-ea"/>
                <a:cs typeface="+mn-cs"/>
              </a:rPr>
              <a:t>Scenario, read it.</a:t>
            </a:r>
            <a:r>
              <a:rPr lang="en-US" sz="1200" b="0" i="0" u="none" strike="noStrike" kern="1200" dirty="0">
                <a:solidFill>
                  <a:schemeClr val="tx1"/>
                </a:solidFill>
                <a:effectLst/>
                <a:latin typeface="+mn-lt"/>
                <a:ea typeface="+mn-ea"/>
                <a:cs typeface="+mn-cs"/>
              </a:rPr>
              <a:t> How can we help Lucy?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An</a:t>
            </a:r>
            <a:r>
              <a:rPr lang="en-US" baseline="0" dirty="0"/>
              <a:t> article to check out: </a:t>
            </a:r>
            <a:r>
              <a:rPr lang="en-US" sz="1200" b="0" i="0" kern="1200" dirty="0">
                <a:solidFill>
                  <a:schemeClr val="tx1"/>
                </a:solidFill>
                <a:effectLst/>
                <a:latin typeface="+mn-lt"/>
                <a:ea typeface="+mn-ea"/>
                <a:cs typeface="+mn-cs"/>
              </a:rPr>
              <a:t>Numeracy and Communication with Patients: They Are Counting on Us</a:t>
            </a:r>
            <a:r>
              <a:rPr lang="en-US" sz="1200" b="0" i="0" kern="1200" baseline="0" dirty="0">
                <a:solidFill>
                  <a:schemeClr val="tx1"/>
                </a:solidFill>
                <a:effectLst/>
                <a:latin typeface="+mn-lt"/>
                <a:ea typeface="+mn-ea"/>
                <a:cs typeface="+mn-cs"/>
              </a:rPr>
              <a:t> – link to full text: </a:t>
            </a:r>
            <a:r>
              <a:rPr lang="en-US" dirty="0"/>
              <a:t>https://www.ncbi.nlm.nih.gov/pmc/articles/PMC2596505/</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46</a:t>
            </a:fld>
            <a:endParaRPr lang="en-US"/>
          </a:p>
        </p:txBody>
      </p:sp>
    </p:spTree>
    <p:extLst>
      <p:ext uri="{BB962C8B-B14F-4D97-AF65-F5344CB8AC3E}">
        <p14:creationId xmlns:p14="http://schemas.microsoft.com/office/powerpoint/2010/main" val="4951643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Bailey’</a:t>
            </a:r>
          </a:p>
          <a:p>
            <a:pPr rtl="0"/>
            <a:r>
              <a:rPr lang="en-US" sz="1200" b="0" i="0" u="none" strike="noStrike" kern="1200" dirty="0">
                <a:solidFill>
                  <a:schemeClr val="tx1"/>
                </a:solidFill>
                <a:effectLst/>
                <a:latin typeface="+mn-lt"/>
                <a:ea typeface="+mn-ea"/>
                <a:cs typeface="+mn-cs"/>
              </a:rPr>
              <a:t>Break down the numbers differently  </a:t>
            </a:r>
            <a:endParaRPr lang="en-US" b="0" dirty="0">
              <a:effectLst/>
            </a:endParaRPr>
          </a:p>
          <a:p>
            <a:endParaRPr lang="en-US" dirty="0"/>
          </a:p>
          <a:p>
            <a:r>
              <a:rPr lang="en-US" dirty="0"/>
              <a:t>Now that we have discussed these two scenarios. </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47</a:t>
            </a:fld>
            <a:endParaRPr lang="en-US"/>
          </a:p>
        </p:txBody>
      </p:sp>
    </p:spTree>
    <p:extLst>
      <p:ext uri="{BB962C8B-B14F-4D97-AF65-F5344CB8AC3E}">
        <p14:creationId xmlns:p14="http://schemas.microsoft.com/office/powerpoint/2010/main" val="41253375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Bailey</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We covered a lot of ground, and we hope you are feeling more confident in your numeracy and evaluation skills!</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Some final points as we wrap up:</a:t>
            </a:r>
            <a:endParaRPr lang="en-US" sz="2400" b="0" i="0" u="none" strike="noStrike" dirty="0">
              <a:solidFill>
                <a:schemeClr val="bg2">
                  <a:lumMod val="10000"/>
                </a:schemeClr>
              </a:solidFill>
              <a:effectLst/>
            </a:endParaRPr>
          </a:p>
          <a:p>
            <a:pPr rtl="0" fontAlgn="base">
              <a:spcBef>
                <a:spcPts val="0"/>
              </a:spcBef>
              <a:spcAft>
                <a:spcPts val="0"/>
              </a:spcAft>
              <a:buFont typeface="Arial" panose="020B0604020202020204" pitchFamily="34" charset="0"/>
              <a:buChar char="•"/>
            </a:pPr>
            <a:r>
              <a:rPr lang="en-US" sz="2400" b="0" i="0" u="none" strike="noStrike" dirty="0">
                <a:solidFill>
                  <a:schemeClr val="bg2">
                    <a:lumMod val="10000"/>
                  </a:schemeClr>
                </a:solidFill>
                <a:effectLst/>
              </a:rPr>
              <a:t>Before you can communicate data, you need to ensure you can interpret it.</a:t>
            </a:r>
          </a:p>
          <a:p>
            <a:pPr rtl="0" fontAlgn="base">
              <a:spcBef>
                <a:spcPts val="0"/>
              </a:spcBef>
              <a:spcAft>
                <a:spcPts val="0"/>
              </a:spcAft>
              <a:buFont typeface="Arial" panose="020B0604020202020204" pitchFamily="34" charset="0"/>
              <a:buChar char="•"/>
            </a:pPr>
            <a:endParaRPr lang="en-US" sz="2400" b="0" i="0" u="none" strike="noStrike" dirty="0">
              <a:solidFill>
                <a:schemeClr val="bg2">
                  <a:lumMod val="10000"/>
                </a:schemeClr>
              </a:solidFill>
              <a:effectLst/>
            </a:endParaRPr>
          </a:p>
          <a:p>
            <a:pPr rtl="0" fontAlgn="base">
              <a:spcBef>
                <a:spcPts val="0"/>
              </a:spcBef>
              <a:spcAft>
                <a:spcPts val="0"/>
              </a:spcAft>
              <a:buFont typeface="Arial" panose="020B0604020202020204" pitchFamily="34" charset="0"/>
              <a:buChar char="•"/>
            </a:pPr>
            <a:r>
              <a:rPr lang="en-US" sz="2400" b="0" i="0" u="none" strike="noStrike" dirty="0">
                <a:solidFill>
                  <a:schemeClr val="bg2">
                    <a:lumMod val="10000"/>
                  </a:schemeClr>
                </a:solidFill>
                <a:effectLst/>
              </a:rPr>
              <a:t>When you’re communicating with someone about risk, as it relates to health or medicine, it’s important to provide context to the information you’re sharing. </a:t>
            </a:r>
          </a:p>
          <a:p>
            <a:pPr lvl="1" rtl="0" fontAlgn="base">
              <a:spcBef>
                <a:spcPts val="0"/>
              </a:spcBef>
              <a:spcAft>
                <a:spcPts val="0"/>
              </a:spcAft>
              <a:buFont typeface="Wingdings" panose="05000000000000000000" pitchFamily="2" charset="2"/>
              <a:buChar char="ü"/>
            </a:pPr>
            <a:r>
              <a:rPr lang="en-US" dirty="0">
                <a:solidFill>
                  <a:schemeClr val="tx1">
                    <a:lumMod val="95000"/>
                    <a:lumOff val="5000"/>
                  </a:schemeClr>
                </a:solidFill>
              </a:rPr>
              <a:t>Be clear about the message</a:t>
            </a:r>
          </a:p>
          <a:p>
            <a:pPr lvl="1" rtl="0" fontAlgn="base">
              <a:spcBef>
                <a:spcPts val="0"/>
              </a:spcBef>
              <a:spcAft>
                <a:spcPts val="0"/>
              </a:spcAft>
              <a:buFont typeface="Wingdings" panose="05000000000000000000" pitchFamily="2" charset="2"/>
              <a:buChar char="ü"/>
            </a:pPr>
            <a:r>
              <a:rPr lang="en-US" dirty="0">
                <a:solidFill>
                  <a:schemeClr val="tx1">
                    <a:lumMod val="95000"/>
                    <a:lumOff val="5000"/>
                  </a:schemeClr>
                </a:solidFill>
              </a:rPr>
              <a:t>Properly frame the information while using absolute risk  </a:t>
            </a:r>
          </a:p>
          <a:p>
            <a:pPr lvl="1" rtl="0" fontAlgn="base">
              <a:spcBef>
                <a:spcPts val="0"/>
              </a:spcBef>
              <a:spcAft>
                <a:spcPts val="0"/>
              </a:spcAft>
              <a:buFont typeface="Wingdings" panose="05000000000000000000" pitchFamily="2" charset="2"/>
              <a:buChar char="ü"/>
            </a:pPr>
            <a:r>
              <a:rPr lang="en-US" dirty="0">
                <a:solidFill>
                  <a:schemeClr val="tx1">
                    <a:lumMod val="95000"/>
                    <a:lumOff val="5000"/>
                  </a:schemeClr>
                </a:solidFill>
              </a:rPr>
              <a:t>Limit numbers</a:t>
            </a:r>
          </a:p>
          <a:p>
            <a:pPr lvl="1" rtl="0" fontAlgn="base">
              <a:spcBef>
                <a:spcPts val="0"/>
              </a:spcBef>
              <a:spcAft>
                <a:spcPts val="0"/>
              </a:spcAft>
              <a:buFont typeface="Wingdings" panose="05000000000000000000" pitchFamily="2" charset="2"/>
              <a:buChar char="ü"/>
            </a:pPr>
            <a:r>
              <a:rPr lang="en-US" dirty="0">
                <a:solidFill>
                  <a:schemeClr val="tx1">
                    <a:lumMod val="95000"/>
                    <a:lumOff val="5000"/>
                  </a:schemeClr>
                </a:solidFill>
              </a:rPr>
              <a:t>Use common words </a:t>
            </a:r>
          </a:p>
          <a:p>
            <a:pPr lvl="1" rtl="0" fontAlgn="base">
              <a:spcBef>
                <a:spcPts val="0"/>
              </a:spcBef>
              <a:spcAft>
                <a:spcPts val="0"/>
              </a:spcAft>
              <a:buFont typeface="Wingdings" panose="05000000000000000000" pitchFamily="2" charset="2"/>
              <a:buChar char="ü"/>
            </a:pPr>
            <a:r>
              <a:rPr lang="en-US" dirty="0">
                <a:solidFill>
                  <a:schemeClr val="tx1">
                    <a:lumMod val="95000"/>
                    <a:lumOff val="5000"/>
                  </a:schemeClr>
                </a:solidFill>
              </a:rPr>
              <a:t>Describe what numbers mean </a:t>
            </a:r>
          </a:p>
          <a:p>
            <a:pPr lvl="1" rtl="0" fontAlgn="base">
              <a:spcBef>
                <a:spcPts val="0"/>
              </a:spcBef>
              <a:spcAft>
                <a:spcPts val="0"/>
              </a:spcAft>
              <a:buFont typeface="Wingdings" panose="05000000000000000000" pitchFamily="2" charset="2"/>
              <a:buChar char="ü"/>
            </a:pPr>
            <a:r>
              <a:rPr lang="en-US" dirty="0">
                <a:solidFill>
                  <a:schemeClr val="tx1">
                    <a:lumMod val="95000"/>
                    <a:lumOff val="5000"/>
                  </a:schemeClr>
                </a:solidFill>
              </a:rPr>
              <a:t>Show pictures</a:t>
            </a:r>
          </a:p>
          <a:p>
            <a:pPr marL="457200" lvl="1" indent="0" rtl="0" fontAlgn="base">
              <a:spcBef>
                <a:spcPts val="0"/>
              </a:spcBef>
              <a:spcAft>
                <a:spcPts val="0"/>
              </a:spcAft>
              <a:buNone/>
            </a:pPr>
            <a:endParaRPr lang="en-US" b="0" i="0" u="none" strike="noStrike" dirty="0">
              <a:solidFill>
                <a:schemeClr val="bg2">
                  <a:lumMod val="10000"/>
                </a:schemeClr>
              </a:solidFill>
              <a:effectLst/>
            </a:endParaRPr>
          </a:p>
          <a:p>
            <a:pPr rtl="0" fontAlgn="base">
              <a:spcBef>
                <a:spcPts val="0"/>
              </a:spcBef>
              <a:spcAft>
                <a:spcPts val="0"/>
              </a:spcAft>
              <a:buFont typeface="Arial" panose="020B0604020202020204" pitchFamily="34" charset="0"/>
              <a:buChar char="•"/>
            </a:pPr>
            <a:r>
              <a:rPr lang="en-US" sz="2400" dirty="0">
                <a:solidFill>
                  <a:schemeClr val="tx1">
                    <a:lumMod val="95000"/>
                    <a:lumOff val="5000"/>
                  </a:schemeClr>
                </a:solidFill>
              </a:rPr>
              <a:t>Your particular needs and situation will determine the format you will use in communicating numerical health information. Always have the needs of your audience in mind!</a:t>
            </a: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48</a:t>
            </a:fld>
            <a:endParaRPr lang="en-US"/>
          </a:p>
        </p:txBody>
      </p:sp>
    </p:spTree>
    <p:extLst>
      <p:ext uri="{BB962C8B-B14F-4D97-AF65-F5344CB8AC3E}">
        <p14:creationId xmlns:p14="http://schemas.microsoft.com/office/powerpoint/2010/main" val="1723773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49</a:t>
            </a:fld>
            <a:endParaRPr lang="en-US"/>
          </a:p>
        </p:txBody>
      </p:sp>
    </p:spTree>
    <p:extLst>
      <p:ext uri="{BB962C8B-B14F-4D97-AF65-F5344CB8AC3E}">
        <p14:creationId xmlns:p14="http://schemas.microsoft.com/office/powerpoint/2010/main" val="411893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Bailey</a:t>
            </a:r>
          </a:p>
          <a:p>
            <a:r>
              <a:rPr lang="en-US" dirty="0"/>
              <a:t>Here is a map to show you how our Regional Medical Libraries are geographically divided. If you would like to learn more about your region and how your organization can become part of the network visit our website at nnlm.gov. The link is in the Chat. </a:t>
            </a:r>
          </a:p>
          <a:p>
            <a:r>
              <a:rPr lang="en-US" dirty="0"/>
              <a:t>NNLM website https://www.nnlm.gov/ </a:t>
            </a:r>
          </a:p>
        </p:txBody>
      </p:sp>
      <p:sp>
        <p:nvSpPr>
          <p:cNvPr id="4" name="Slide Number Placeholder 3"/>
          <p:cNvSpPr>
            <a:spLocks noGrp="1"/>
          </p:cNvSpPr>
          <p:nvPr>
            <p:ph type="sldNum" sz="quarter" idx="10"/>
          </p:nvPr>
        </p:nvSpPr>
        <p:spPr/>
        <p:txBody>
          <a:bodyPr/>
          <a:lstStyle/>
          <a:p>
            <a:fld id="{F37C1951-B430-4891-8D79-DC3B7319464D}" type="slidenum">
              <a:rPr lang="en-US" smtClean="0"/>
              <a:t>5</a:t>
            </a:fld>
            <a:endParaRPr lang="en-US"/>
          </a:p>
        </p:txBody>
      </p:sp>
    </p:spTree>
    <p:extLst>
      <p:ext uri="{BB962C8B-B14F-4D97-AF65-F5344CB8AC3E}">
        <p14:creationId xmlns:p14="http://schemas.microsoft.com/office/powerpoint/2010/main" val="4206312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Bailey</a:t>
            </a:r>
          </a:p>
          <a:p>
            <a:pPr rtl="0"/>
            <a:r>
              <a:rPr lang="en-US" sz="1200" b="0" i="0" u="none" strike="noStrike" kern="1200" dirty="0">
                <a:solidFill>
                  <a:schemeClr val="tx1"/>
                </a:solidFill>
                <a:effectLst/>
                <a:latin typeface="+mn-lt"/>
                <a:ea typeface="+mn-ea"/>
                <a:cs typeface="+mn-cs"/>
              </a:rPr>
              <a:t>CE and Evaluation </a:t>
            </a:r>
            <a:endParaRPr lang="en-US" b="0" dirty="0">
              <a:effectLst/>
            </a:endParaRPr>
          </a:p>
          <a:p>
            <a:pPr rtl="0"/>
            <a:r>
              <a:rPr lang="en-US" sz="1200" b="0" i="0" u="none" strike="noStrike" kern="1200" dirty="0">
                <a:solidFill>
                  <a:schemeClr val="tx1"/>
                </a:solidFill>
                <a:effectLst/>
                <a:latin typeface="+mn-lt"/>
                <a:ea typeface="+mn-ea"/>
                <a:cs typeface="+mn-cs"/>
              </a:rPr>
              <a:t>We hope you’ve enjoyed the class today</a:t>
            </a:r>
            <a:br>
              <a:rPr lang="en-US" b="0" dirty="0">
                <a:effectLst/>
              </a:rPr>
            </a:br>
            <a:r>
              <a:rPr lang="en-US" sz="1200" b="0" i="0" u="none" strike="noStrike" kern="1200" dirty="0">
                <a:solidFill>
                  <a:schemeClr val="tx1"/>
                </a:solidFill>
                <a:effectLst/>
                <a:latin typeface="+mn-lt"/>
                <a:ea typeface="+mn-ea"/>
                <a:cs typeface="+mn-cs"/>
              </a:rPr>
              <a:t>We will put the link to the class evaluation in the chat box.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Completing the evaluation is the first step in claiming the 1 and a half MLA CE credits for today’s session.</a:t>
            </a:r>
          </a:p>
          <a:p>
            <a:pPr rtl="0"/>
            <a:endParaRPr lang="en-US" b="0" dirty="0">
              <a:effectLst/>
            </a:endParaRPr>
          </a:p>
          <a:p>
            <a:pPr rtl="0"/>
            <a:r>
              <a:rPr lang="en-US" sz="1200" b="0" i="0" u="none" strike="noStrike" kern="1200" dirty="0">
                <a:solidFill>
                  <a:schemeClr val="tx1"/>
                </a:solidFill>
                <a:effectLst/>
                <a:latin typeface="+mn-lt"/>
                <a:ea typeface="+mn-ea"/>
                <a:cs typeface="+mn-cs"/>
              </a:rPr>
              <a:t>We really appreciate it if you complete the evaluation, even if you don’t want CE – it helps us make changes to the class and provides data on the usefulness of the class.</a:t>
            </a:r>
          </a:p>
          <a:p>
            <a:pPr rtl="0"/>
            <a:endParaRPr lang="en-US" b="0" dirty="0">
              <a:effectLst/>
            </a:endParaRPr>
          </a:p>
          <a:p>
            <a:pPr rtl="0"/>
            <a:r>
              <a:rPr lang="en-US" sz="1200" b="0" i="0" u="none" strike="noStrike" kern="1200" dirty="0">
                <a:solidFill>
                  <a:schemeClr val="tx1"/>
                </a:solidFill>
                <a:effectLst/>
                <a:latin typeface="+mn-lt"/>
                <a:ea typeface="+mn-ea"/>
                <a:cs typeface="+mn-cs"/>
              </a:rPr>
              <a:t>After completing the evaluation, you will see directions for claiming continuing education credit from the Medical Library Association on your screen.</a:t>
            </a:r>
            <a:endParaRPr lang="en-US" b="0" dirty="0">
              <a:effectLst/>
            </a:endParaRPr>
          </a:p>
          <a:p>
            <a:pPr rtl="0"/>
            <a:r>
              <a:rPr lang="en-US" sz="1200" b="0" i="0" u="none" strike="noStrike" kern="1200" dirty="0">
                <a:solidFill>
                  <a:schemeClr val="tx1"/>
                </a:solidFill>
                <a:effectLst/>
                <a:latin typeface="+mn-lt"/>
                <a:ea typeface="+mn-ea"/>
                <a:cs typeface="+mn-cs"/>
              </a:rPr>
              <a:t>If you run into any problems with that, please send us an email so we can help you.</a:t>
            </a:r>
          </a:p>
          <a:p>
            <a:pPr rtl="0"/>
            <a:endParaRPr lang="en-US" b="0" dirty="0">
              <a:effectLst/>
            </a:endParaRPr>
          </a:p>
          <a:p>
            <a:pPr rtl="0"/>
            <a:r>
              <a:rPr lang="en-US" sz="1200" b="0" i="0" u="none" strike="noStrike" kern="1200" dirty="0">
                <a:solidFill>
                  <a:schemeClr val="tx1"/>
                </a:solidFill>
                <a:effectLst/>
                <a:latin typeface="+mn-lt"/>
                <a:ea typeface="+mn-ea"/>
                <a:cs typeface="+mn-cs"/>
              </a:rPr>
              <a:t>We hope to see you again in another of our classes soon!</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50</a:t>
            </a:fld>
            <a:endParaRPr lang="en-US"/>
          </a:p>
        </p:txBody>
      </p:sp>
    </p:spTree>
    <p:extLst>
      <p:ext uri="{BB962C8B-B14F-4D97-AF65-F5344CB8AC3E}">
        <p14:creationId xmlns:p14="http://schemas.microsoft.com/office/powerpoint/2010/main" val="284073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Bailey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0" dirty="0">
                <a:effectLst/>
                <a:latin typeface="Calibri" panose="020F0502020204030204" pitchFamily="34" charset="0"/>
                <a:ea typeface="Times New Roman" panose="02020603050405020304" pitchFamily="18" charset="0"/>
              </a:rPr>
              <a:t>After this session, you will be able to: (read objectives from slide)</a:t>
            </a:r>
            <a:r>
              <a:rPr lang="en-US" dirty="0">
                <a:effectLst/>
              </a:rPr>
              <a:t> </a:t>
            </a:r>
            <a:endParaRPr lang="en-US" i="1"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6</a:t>
            </a:fld>
            <a:endParaRPr lang="en-US"/>
          </a:p>
        </p:txBody>
      </p:sp>
    </p:spTree>
    <p:extLst>
      <p:ext uri="{BB962C8B-B14F-4D97-AF65-F5344CB8AC3E}">
        <p14:creationId xmlns:p14="http://schemas.microsoft.com/office/powerpoint/2010/main" val="175659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Bailey</a:t>
            </a:r>
          </a:p>
          <a:p>
            <a:endParaRPr lang="en-US" sz="1200" b="0" i="1" u="none" strike="noStrike" kern="1200" dirty="0">
              <a:solidFill>
                <a:schemeClr val="tx1"/>
              </a:solidFill>
              <a:effectLst/>
              <a:latin typeface="+mn-lt"/>
              <a:ea typeface="+mn-ea"/>
              <a:cs typeface="+mn-cs"/>
            </a:endParaRPr>
          </a:p>
          <a:p>
            <a:r>
              <a:rPr lang="en-US" sz="1800" dirty="0">
                <a:effectLst/>
                <a:latin typeface="Calibri" panose="020F0502020204030204" pitchFamily="34" charset="0"/>
                <a:ea typeface="Calibri" panose="020F0502020204030204" pitchFamily="34" charset="0"/>
              </a:rPr>
              <a:t>We’ll accomplish those objectives by overviewing the topics at hand, then discussing how to present, interpret, evaluate, and communicate numerical health information before a brief wrap-up.</a:t>
            </a:r>
            <a:r>
              <a:rPr lang="en-US" dirty="0">
                <a:effectLst/>
              </a:rPr>
              <a:t> </a:t>
            </a:r>
            <a:endParaRPr lang="en-US" sz="1200" b="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Read Agenda </a:t>
            </a:r>
            <a:endParaRPr lang="en-US" i="1" dirty="0"/>
          </a:p>
          <a:p>
            <a:r>
              <a:rPr lang="en-US" i="1" dirty="0"/>
              <a:t>Handout provided in the chat for following along: </a:t>
            </a:r>
            <a:r>
              <a:rPr lang="en-US" sz="1200" b="0" i="1" u="sng" strike="noStrike" kern="1200" dirty="0">
                <a:solidFill>
                  <a:schemeClr val="tx1"/>
                </a:solidFill>
                <a:effectLst/>
                <a:latin typeface="+mn-lt"/>
                <a:ea typeface="+mn-ea"/>
                <a:cs typeface="+mn-cs"/>
                <a:hlinkClick r:id="rId3"/>
              </a:rPr>
              <a:t>https://lor.nnlm.gov/op/op.Download_Share.php?documentid=3967</a:t>
            </a:r>
            <a:r>
              <a:rPr lang="en-US" sz="1200" b="0" i="1" u="none" strike="noStrike" kern="1200" dirty="0">
                <a:solidFill>
                  <a:schemeClr val="tx1"/>
                </a:solidFill>
                <a:effectLst/>
                <a:latin typeface="+mn-lt"/>
                <a:ea typeface="+mn-ea"/>
                <a:cs typeface="+mn-cs"/>
              </a:rPr>
              <a:t> </a:t>
            </a:r>
            <a:endParaRPr lang="en-US" i="1" dirty="0"/>
          </a:p>
          <a:p>
            <a:endParaRPr lang="en-US" sz="1200" b="0" i="0" u="none" strike="noStrike" kern="1200" dirty="0">
              <a:solidFill>
                <a:schemeClr val="tx1"/>
              </a:solidFill>
              <a:effectLst/>
              <a:latin typeface="+mn-lt"/>
              <a:ea typeface="+mn-ea"/>
              <a:cs typeface="+mn-cs"/>
            </a:endParaRPr>
          </a:p>
          <a:p>
            <a:br>
              <a:rPr lang="en-US" dirty="0"/>
            </a:b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7</a:t>
            </a:fld>
            <a:endParaRPr lang="en-US"/>
          </a:p>
        </p:txBody>
      </p:sp>
    </p:spTree>
    <p:extLst>
      <p:ext uri="{BB962C8B-B14F-4D97-AF65-F5344CB8AC3E}">
        <p14:creationId xmlns:p14="http://schemas.microsoft.com/office/powerpoint/2010/main" val="95712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Bailey</a:t>
            </a:r>
          </a:p>
          <a:p>
            <a:endParaRPr lang="en-US" dirty="0"/>
          </a:p>
          <a:p>
            <a:r>
              <a:rPr lang="en-US" dirty="0"/>
              <a:t>Let’s begin with some definitions of words we will be using throughout the webinar today: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kern="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We’ll start with some definitions so we’re on the same page.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r>
              <a:rPr lang="en-US" dirty="0"/>
              <a:t>Numeracy: Ability to understand and work with numbers</a:t>
            </a:r>
          </a:p>
          <a:p>
            <a:r>
              <a:rPr lang="en-US" dirty="0"/>
              <a:t>Risk: Possibility of loss, injury or other adverse or unwelcome circumstance  </a:t>
            </a:r>
          </a:p>
          <a:p>
            <a:r>
              <a:rPr lang="en-US" dirty="0"/>
              <a:t>Outcome: The way something turns out, or a result</a:t>
            </a:r>
          </a:p>
          <a:p>
            <a:r>
              <a:rPr lang="en-US" dirty="0"/>
              <a:t>Benefit: means the same thing as Advantage, profit, good  </a:t>
            </a:r>
          </a:p>
          <a:p>
            <a:r>
              <a:rPr lang="en-US" dirty="0"/>
              <a:t>Statistics: Systematic collection and arrangement of numerical facts or data</a:t>
            </a:r>
          </a:p>
          <a:p>
            <a:r>
              <a:rPr lang="en-US" dirty="0"/>
              <a:t>Evidence: Something serving as proof </a:t>
            </a: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8</a:t>
            </a:fld>
            <a:endParaRPr lang="en-US"/>
          </a:p>
        </p:txBody>
      </p:sp>
    </p:spTree>
    <p:extLst>
      <p:ext uri="{BB962C8B-B14F-4D97-AF65-F5344CB8AC3E}">
        <p14:creationId xmlns:p14="http://schemas.microsoft.com/office/powerpoint/2010/main" val="2218914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 Bailey</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 key concept to understand when communicating risk and benefit is the difference between the terms relative risk and absolute risk. We will come back to these 2 terms many times during the webinar to practice with them.</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first term is relative risk. Relative risk is a </a:t>
            </a:r>
            <a:r>
              <a:rPr lang="en-US" sz="1200" dirty="0">
                <a:solidFill>
                  <a:schemeClr val="bg2">
                    <a:lumMod val="10000"/>
                  </a:schemeClr>
                </a:solidFill>
              </a:rPr>
              <a:t>C</a:t>
            </a:r>
            <a:r>
              <a:rPr lang="en-US" sz="1200" b="0" i="0" u="none" strike="noStrike" dirty="0">
                <a:solidFill>
                  <a:schemeClr val="bg2">
                    <a:lumMod val="10000"/>
                  </a:schemeClr>
                </a:solidFill>
                <a:effectLst/>
              </a:rPr>
              <a:t>omparison between two groups of people, or in the same group of people over time. It also can be expressed as a ratio. </a:t>
            </a:r>
          </a:p>
          <a:p>
            <a:pPr rtl="0"/>
            <a:r>
              <a:rPr lang="en-US" sz="1200" b="0" i="0" u="none" strike="noStrike" dirty="0">
                <a:solidFill>
                  <a:schemeClr val="bg2">
                    <a:lumMod val="10000"/>
                  </a:schemeClr>
                </a:solidFill>
                <a:effectLst/>
              </a:rPr>
              <a:t>The second term is absolute risk. </a:t>
            </a:r>
            <a:r>
              <a:rPr lang="en-US" sz="1200" b="0" i="0" u="none" strike="noStrike" kern="1200" dirty="0">
                <a:solidFill>
                  <a:srgbClr val="2A3A89"/>
                </a:solidFill>
                <a:effectLst/>
                <a:latin typeface="+mn-lt"/>
                <a:ea typeface="+mn-ea"/>
                <a:cs typeface="+mn-cs"/>
              </a:rPr>
              <a:t>Absolute risk is the </a:t>
            </a:r>
            <a:r>
              <a:rPr lang="en-US" sz="1200" dirty="0">
                <a:solidFill>
                  <a:schemeClr val="bg2">
                    <a:lumMod val="10000"/>
                  </a:schemeClr>
                </a:solidFill>
              </a:rPr>
              <a:t>number of people experiencing an event in relation to the population at risk </a:t>
            </a:r>
          </a:p>
          <a:p>
            <a:pPr rtl="0"/>
            <a:endParaRPr lang="en-US" sz="1200" dirty="0">
              <a:solidFill>
                <a:schemeClr val="bg2">
                  <a:lumMod val="10000"/>
                </a:schemeClr>
              </a:solidFill>
            </a:endParaRPr>
          </a:p>
          <a:p>
            <a:pPr rtl="0"/>
            <a:r>
              <a:rPr lang="en-US" sz="1200" dirty="0">
                <a:solidFill>
                  <a:schemeClr val="bg2">
                    <a:lumMod val="10000"/>
                  </a:schemeClr>
                </a:solidFill>
              </a:rPr>
              <a:t>Let’s look an example for each term. Both examples convey numerical data about patients taking a drug and having the side effect of trouble sleeping. </a:t>
            </a:r>
          </a:p>
          <a:p>
            <a:pPr rtl="0"/>
            <a:r>
              <a:rPr lang="en-US" sz="1200" dirty="0">
                <a:solidFill>
                  <a:schemeClr val="bg2">
                    <a:lumMod val="10000"/>
                  </a:schemeClr>
                </a:solidFill>
              </a:rPr>
              <a:t>An example of relative risk is </a:t>
            </a:r>
            <a:r>
              <a:rPr lang="en-US" sz="1200" b="0" i="0" u="none" strike="noStrike" dirty="0">
                <a:solidFill>
                  <a:schemeClr val="bg2">
                    <a:lumMod val="10000"/>
                  </a:schemeClr>
                </a:solidFill>
                <a:effectLst/>
              </a:rPr>
              <a:t>“</a:t>
            </a:r>
            <a:r>
              <a:rPr lang="en-US" sz="1200" b="0" dirty="0">
                <a:solidFill>
                  <a:srgbClr val="2A3A89"/>
                </a:solidFill>
              </a:rPr>
              <a:t>Patients who took this drug had a 50% increase in trouble sleeping” </a:t>
            </a:r>
          </a:p>
          <a:p>
            <a:pPr rtl="0"/>
            <a:r>
              <a:rPr lang="en-US" sz="1200" b="0" dirty="0">
                <a:solidFill>
                  <a:srgbClr val="2A3A89"/>
                </a:solidFill>
              </a:rPr>
              <a:t>An example of absolute risk is “3% of patients who took this drug reported trouble sleeping.”</a:t>
            </a:r>
          </a:p>
          <a:p>
            <a:pPr rtl="0"/>
            <a:endParaRPr lang="en-US" sz="1200" b="0" dirty="0">
              <a:solidFill>
                <a:srgbClr val="2A3A89"/>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Both ways of explaining risk are technically accurate, but relative risk often makes people think that a treatment is more effective than it is or that bad side effects are more common than they actually are. Relative risk uses ratios which can sometimes inflate meaning.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Looking at the example of relative risk above --a patient might think “Yikes! 50% increase in trouble sleeping! I don’t want to take that drug.” 50% looks like a big number when in actuality it is representing a ratio–only 2 people in the whole study had sleep problems to begin with, and after taking the drug, one additional person had sleep trouble, which is technically a 50% increase. The absolute risk describes sleep side effect risk in a much simpler way---3% (or 3 out of 100) patients who took this drug reported having trouble sleeping.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In general, using absolute risk is clearer to patients and other consumers because the risk is </a:t>
            </a:r>
            <a:r>
              <a:rPr lang="en-US" b="0" i="0" dirty="0">
                <a:solidFill>
                  <a:srgbClr val="000000"/>
                </a:solidFill>
                <a:effectLst/>
                <a:latin typeface="Work Sans" panose="020F0502020204030204" pitchFamily="34" charset="0"/>
              </a:rPr>
              <a:t>very straightforward to understand.</a:t>
            </a:r>
            <a:endParaRPr lang="en-US" sz="1200" b="0" i="0" u="none" strike="noStrike" kern="1200" dirty="0">
              <a:solidFill>
                <a:schemeClr val="tx1"/>
              </a:solidFill>
              <a:effectLst/>
              <a:latin typeface="+mn-lt"/>
              <a:ea typeface="+mn-ea"/>
              <a:cs typeface="+mn-cs"/>
            </a:endParaRPr>
          </a:p>
          <a:p>
            <a:pPr rtl="0"/>
            <a:endParaRPr lang="en-US" b="0" dirty="0">
              <a:effectLst/>
            </a:endParaRPr>
          </a:p>
          <a:p>
            <a:pPr rtl="0"/>
            <a:r>
              <a:rPr lang="en-US" sz="1200" b="0" i="0" u="none" strike="noStrike" kern="1200" dirty="0">
                <a:solidFill>
                  <a:schemeClr val="tx1"/>
                </a:solidFill>
                <a:effectLst/>
                <a:latin typeface="+mn-lt"/>
                <a:ea typeface="+mn-ea"/>
                <a:cs typeface="+mn-cs"/>
              </a:rPr>
              <a:t>So, how can we tell the difference when we are looking at a risk statistic? An easy way to tell the difference is to look at where the number appears in the sentence.</a:t>
            </a:r>
          </a:p>
          <a:p>
            <a:pPr rtl="0"/>
            <a:endParaRPr lang="en-US" b="0" dirty="0">
              <a:effectLst/>
            </a:endParaRPr>
          </a:p>
          <a:p>
            <a:pPr rtl="0"/>
            <a:r>
              <a:rPr lang="en-US" sz="1200" b="0" i="0" u="none" strike="noStrike" kern="1200" dirty="0">
                <a:solidFill>
                  <a:schemeClr val="tx1"/>
                </a:solidFill>
                <a:effectLst/>
                <a:latin typeface="+mn-lt"/>
                <a:ea typeface="+mn-ea"/>
                <a:cs typeface="+mn-cs"/>
              </a:rPr>
              <a:t>With relative risk, the number is usually in front of the OUTCOME: 50% increase in trouble sleeping. Expressions of relative risk often include comparisons-- the 50% increase is relative to a baseline of people taking the drug who already had trouble sleeping.</a:t>
            </a:r>
          </a:p>
          <a:p>
            <a:pPr rtl="0"/>
            <a:endParaRPr lang="en-US" b="0" dirty="0">
              <a:effectLst/>
            </a:endParaRPr>
          </a:p>
          <a:p>
            <a:pPr rtl="0"/>
            <a:r>
              <a:rPr lang="en-US" sz="1200" b="0" i="0" u="none" strike="noStrike" kern="1200" dirty="0">
                <a:solidFill>
                  <a:schemeClr val="tx1"/>
                </a:solidFill>
                <a:effectLst/>
                <a:latin typeface="+mn-lt"/>
                <a:ea typeface="+mn-ea"/>
                <a:cs typeface="+mn-cs"/>
              </a:rPr>
              <a:t>With absolute risk, the number is usually in front of the POPULATION: 3% of patients.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main takeaway is to figure out if a risk statistic is relative or absolute, and then to focus on the absolute risk with patients and consumers.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9</a:t>
            </a:fld>
            <a:endParaRPr lang="en-US"/>
          </a:p>
        </p:txBody>
      </p:sp>
    </p:spTree>
    <p:extLst>
      <p:ext uri="{BB962C8B-B14F-4D97-AF65-F5344CB8AC3E}">
        <p14:creationId xmlns:p14="http://schemas.microsoft.com/office/powerpoint/2010/main" val="425661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9781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813DF46-D727-42FF-B33D-5AD4637A71FA}"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6155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D98945B-9468-4E5A-98FD-3F0DF03BC1B2}"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4155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31637DA-7CCD-40E4-B73E-4FBDAF634A94}"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34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116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162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8BD5518-C465-4C1F-8E36-9195006C4AB9}"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4674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9271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5638" y="1857619"/>
            <a:ext cx="362829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3738" y="1857619"/>
            <a:ext cx="349640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7" name="Content Placeholder 3">
            <a:extLst>
              <a:ext uri="{FF2B5EF4-FFF2-40B4-BE49-F238E27FC236}">
                <a16:creationId xmlns:a16="http://schemas.microsoft.com/office/drawing/2014/main" id="{791FD008-61C3-400E-BD4D-FC786572EA7D}"/>
              </a:ext>
            </a:extLst>
          </p:cNvPr>
          <p:cNvSpPr>
            <a:spLocks noGrp="1"/>
          </p:cNvSpPr>
          <p:nvPr>
            <p:ph sz="half" idx="12"/>
          </p:nvPr>
        </p:nvSpPr>
        <p:spPr>
          <a:xfrm>
            <a:off x="8129954" y="1847850"/>
            <a:ext cx="349640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260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4D1ED93C-2746-4E00-A680-3BFBAC96A97E}"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9662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EC6839-54FD-43E2-8B0B-C8728B46711E}" type="slidenum">
              <a:rPr lang="en-US"/>
              <a:pPr>
                <a:defRPr/>
              </a:pPr>
              <a:t>‹#›</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0733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3385912-A4F2-414C-811D-22BA556D6430}" type="slidenum">
              <a:rPr lang="en-US"/>
              <a:pPr>
                <a:defRPr/>
              </a:pPr>
              <a:t>‹#›</a:t>
            </a:fld>
            <a:endParaRPr lang="en-US" dirty="0"/>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6705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3EC528A-CA5A-46BB-8272-1C12E9D32C74}"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0277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41A894B9-6BEC-426D-BF1F-2B69C5221DC2}" type="slidenum">
              <a:rPr lang="en-US"/>
              <a:pPr>
                <a:defRPr/>
              </a:pPr>
              <a:t>‹#›</a:t>
            </a:fld>
            <a:endParaRPr lang="en-US" dirty="0"/>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sp>
        <p:nvSpPr>
          <p:cNvPr id="10" name="Google Shape;15;p21">
            <a:extLst>
              <a:ext uri="{FF2B5EF4-FFF2-40B4-BE49-F238E27FC236}">
                <a16:creationId xmlns:a16="http://schemas.microsoft.com/office/drawing/2014/main" id="{B4F82EA1-A60E-44AB-9A4A-C26FB19DAC35}"/>
              </a:ext>
            </a:extLst>
          </p:cNvPr>
          <p:cNvSpPr/>
          <p:nvPr userDrawn="1"/>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1" name="Google Shape;16;p21">
            <a:extLst>
              <a:ext uri="{FF2B5EF4-FFF2-40B4-BE49-F238E27FC236}">
                <a16:creationId xmlns:a16="http://schemas.microsoft.com/office/drawing/2014/main" id="{4BDAC9B4-99A0-4485-8D11-E112FF207BBA}"/>
              </a:ext>
            </a:extLst>
          </p:cNvPr>
          <p:cNvPicPr preferRelativeResize="0"/>
          <p:nvPr userDrawn="1"/>
        </p:nvPicPr>
        <p:blipFill>
          <a:blip r:embed="rId14">
            <a:extLst>
              <a:ext uri="{28A0092B-C50C-407E-A947-70E740481C1C}">
                <a14:useLocalDpi xmlns:a14="http://schemas.microsoft.com/office/drawing/2010/main" val="0"/>
              </a:ext>
            </a:extLst>
          </a:blip>
          <a:srcRect/>
          <a:stretch/>
        </p:blipFill>
        <p:spPr>
          <a:xfrm>
            <a:off x="81040" y="6275073"/>
            <a:ext cx="3556464" cy="429301"/>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375" r:id="rId1"/>
    <p:sldLayoutId id="2147484325" r:id="rId2"/>
    <p:sldLayoutId id="2147484326" r:id="rId3"/>
    <p:sldLayoutId id="2147484327" r:id="rId4"/>
    <p:sldLayoutId id="2147484376" r:id="rId5"/>
    <p:sldLayoutId id="2147484328" r:id="rId6"/>
    <p:sldLayoutId id="2147484329" r:id="rId7"/>
    <p:sldLayoutId id="2147484330" r:id="rId8"/>
    <p:sldLayoutId id="2147484331" r:id="rId9"/>
    <p:sldLayoutId id="2147484332" r:id="rId10"/>
    <p:sldLayoutId id="2147484333" r:id="rId11"/>
    <p:sldLayoutId id="2147484334" r:id="rId12"/>
  </p:sldLayoutIdLst>
  <p:hf hdr="0" ftr="0" dt="0"/>
  <p:txStyles>
    <p:titleStyle>
      <a:lvl1pPr algn="l" rtl="0" eaLnBrk="0" fontAlgn="base" hangingPunct="0">
        <a:lnSpc>
          <a:spcPct val="90000"/>
        </a:lnSpc>
        <a:spcBef>
          <a:spcPct val="0"/>
        </a:spcBef>
        <a:spcAft>
          <a:spcPct val="0"/>
        </a:spcAft>
        <a:defRPr sz="4400" kern="1200">
          <a:solidFill>
            <a:srgbClr val="616265"/>
          </a:solidFill>
          <a:latin typeface="+mj-lt"/>
          <a:ea typeface="+mj-ea"/>
          <a:cs typeface="+mj-cs"/>
        </a:defRPr>
      </a:lvl1pPr>
      <a:lvl2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5pPr>
      <a:lvl6pPr marL="457200" algn="l" rtl="0" fontAlgn="base">
        <a:lnSpc>
          <a:spcPct val="90000"/>
        </a:lnSpc>
        <a:spcBef>
          <a:spcPct val="0"/>
        </a:spcBef>
        <a:spcAft>
          <a:spcPct val="0"/>
        </a:spcAft>
        <a:defRPr sz="4400">
          <a:solidFill>
            <a:srgbClr val="616265"/>
          </a:solidFill>
          <a:latin typeface="Calibri" panose="020F0502020204030204" pitchFamily="34" charset="0"/>
        </a:defRPr>
      </a:lvl6pPr>
      <a:lvl7pPr marL="914400" algn="l" rtl="0" fontAlgn="base">
        <a:lnSpc>
          <a:spcPct val="90000"/>
        </a:lnSpc>
        <a:spcBef>
          <a:spcPct val="0"/>
        </a:spcBef>
        <a:spcAft>
          <a:spcPct val="0"/>
        </a:spcAft>
        <a:defRPr sz="4400">
          <a:solidFill>
            <a:srgbClr val="616265"/>
          </a:solidFill>
          <a:latin typeface="Calibri" panose="020F0502020204030204" pitchFamily="34" charset="0"/>
        </a:defRPr>
      </a:lvl7pPr>
      <a:lvl8pPr marL="1371600" algn="l" rtl="0" fontAlgn="base">
        <a:lnSpc>
          <a:spcPct val="90000"/>
        </a:lnSpc>
        <a:spcBef>
          <a:spcPct val="0"/>
        </a:spcBef>
        <a:spcAft>
          <a:spcPct val="0"/>
        </a:spcAft>
        <a:defRPr sz="4400">
          <a:solidFill>
            <a:srgbClr val="616265"/>
          </a:solidFill>
          <a:latin typeface="Calibri" panose="020F0502020204030204" pitchFamily="34" charset="0"/>
        </a:defRPr>
      </a:lvl8pPr>
      <a:lvl9pPr marL="1828800" algn="l" rtl="0" fontAlgn="base">
        <a:lnSpc>
          <a:spcPct val="90000"/>
        </a:lnSpc>
        <a:spcBef>
          <a:spcPct val="0"/>
        </a:spcBef>
        <a:spcAft>
          <a:spcPct val="0"/>
        </a:spcAft>
        <a:defRPr sz="4400">
          <a:solidFill>
            <a:srgbClr val="616265"/>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3.xml"/><Relationship Id="rId7" Type="http://schemas.openxmlformats.org/officeDocument/2006/relationships/image" Target="../media/image7.sv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notesSlide" Target="../notesSlides/notesSlide25.xml"/><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8.svg"/><Relationship Id="rId2" Type="http://schemas.openxmlformats.org/officeDocument/2006/relationships/slideLayout" Target="../slideLayouts/slideLayout5.xml"/><Relationship Id="rId1" Type="http://schemas.openxmlformats.org/officeDocument/2006/relationships/tags" Target="../tags/tag35.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4.xml"/><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55.pn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5CBB5-3FE1-44CD-B9F6-722E608BD804}"/>
              </a:ext>
            </a:extLst>
          </p:cNvPr>
          <p:cNvSpPr>
            <a:spLocks noGrp="1"/>
          </p:cNvSpPr>
          <p:nvPr>
            <p:ph type="ctrTitle"/>
          </p:nvPr>
        </p:nvSpPr>
        <p:spPr>
          <a:xfrm>
            <a:off x="-276998" y="1480868"/>
            <a:ext cx="11907795" cy="2387600"/>
          </a:xfrm>
        </p:spPr>
        <p:txBody>
          <a:bodyPr/>
          <a:lstStyle/>
          <a:p>
            <a:r>
              <a:rPr lang="en-US" b="1" dirty="0">
                <a:solidFill>
                  <a:srgbClr val="25488D"/>
                </a:solidFill>
              </a:rPr>
              <a:t>Making Sense of Numbers</a:t>
            </a:r>
          </a:p>
        </p:txBody>
      </p:sp>
      <p:sp>
        <p:nvSpPr>
          <p:cNvPr id="5" name="Subtitle 4">
            <a:extLst>
              <a:ext uri="{FF2B5EF4-FFF2-40B4-BE49-F238E27FC236}">
                <a16:creationId xmlns:a16="http://schemas.microsoft.com/office/drawing/2014/main" id="{D5F286E2-D6EC-453A-B07D-9A4DE4775ED7}"/>
              </a:ext>
            </a:extLst>
          </p:cNvPr>
          <p:cNvSpPr>
            <a:spLocks noGrp="1"/>
          </p:cNvSpPr>
          <p:nvPr>
            <p:ph type="subTitle" idx="1"/>
          </p:nvPr>
        </p:nvSpPr>
        <p:spPr>
          <a:xfrm>
            <a:off x="1104900" y="3858807"/>
            <a:ext cx="9144000" cy="396648"/>
          </a:xfrm>
        </p:spPr>
        <p:txBody>
          <a:bodyPr/>
          <a:lstStyle/>
          <a:p>
            <a:r>
              <a:rPr lang="en-US" dirty="0">
                <a:solidFill>
                  <a:srgbClr val="25488D"/>
                </a:solidFill>
              </a:rPr>
              <a:t>Communicating Numerical Health Information </a:t>
            </a:r>
          </a:p>
        </p:txBody>
      </p:sp>
    </p:spTree>
    <p:custDataLst>
      <p:tags r:id="rId1"/>
    </p:custDataLst>
    <p:extLst>
      <p:ext uri="{BB962C8B-B14F-4D97-AF65-F5344CB8AC3E}">
        <p14:creationId xmlns:p14="http://schemas.microsoft.com/office/powerpoint/2010/main" val="31345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986873-E483-438D-9574-DB30A510A002}"/>
              </a:ext>
            </a:extLst>
          </p:cNvPr>
          <p:cNvSpPr>
            <a:spLocks noGrp="1"/>
          </p:cNvSpPr>
          <p:nvPr>
            <p:ph type="ctrTitle"/>
          </p:nvPr>
        </p:nvSpPr>
        <p:spPr>
          <a:xfrm>
            <a:off x="1104900" y="2235200"/>
            <a:ext cx="9144000" cy="2387600"/>
          </a:xfrm>
        </p:spPr>
        <p:txBody>
          <a:bodyPr/>
          <a:lstStyle/>
          <a:p>
            <a:r>
              <a:rPr lang="en-US" b="1" dirty="0">
                <a:solidFill>
                  <a:srgbClr val="215591"/>
                </a:solidFill>
              </a:rPr>
              <a:t>Interpreting and Presenting Numerical Health Information </a:t>
            </a:r>
          </a:p>
        </p:txBody>
      </p:sp>
      <p:sp>
        <p:nvSpPr>
          <p:cNvPr id="9" name="Rectangle 8">
            <a:extLst>
              <a:ext uri="{FF2B5EF4-FFF2-40B4-BE49-F238E27FC236}">
                <a16:creationId xmlns:a16="http://schemas.microsoft.com/office/drawing/2014/main" id="{43387B42-011A-4AB1-BC26-2FA05E4525A9}"/>
              </a:ext>
              <a:ext uri="{C183D7F6-B498-43B3-948B-1728B52AA6E4}">
                <adec:decorative xmlns:adec="http://schemas.microsoft.com/office/drawing/2017/decorative" val="1"/>
              </a:ext>
            </a:extLst>
          </p:cNvPr>
          <p:cNvSpPr/>
          <p:nvPr/>
        </p:nvSpPr>
        <p:spPr>
          <a:xfrm>
            <a:off x="11353800" y="0"/>
            <a:ext cx="838200" cy="6858004"/>
          </a:xfrm>
          <a:prstGeom prst="rect">
            <a:avLst/>
          </a:prstGeom>
          <a:solidFill>
            <a:srgbClr val="20558A"/>
          </a:solidFill>
          <a:ln>
            <a:solidFill>
              <a:srgbClr val="215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9858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567-D955-4045-BC4B-67D371991891}"/>
              </a:ext>
            </a:extLst>
          </p:cNvPr>
          <p:cNvSpPr>
            <a:spLocks noGrp="1"/>
          </p:cNvSpPr>
          <p:nvPr>
            <p:ph type="title"/>
          </p:nvPr>
        </p:nvSpPr>
        <p:spPr/>
        <p:txBody>
          <a:bodyPr/>
          <a:lstStyle/>
          <a:p>
            <a:r>
              <a:rPr lang="en-US" b="1" dirty="0">
                <a:solidFill>
                  <a:srgbClr val="20558A"/>
                </a:solidFill>
              </a:rPr>
              <a:t>Chat: Interpreting information</a:t>
            </a:r>
          </a:p>
        </p:txBody>
      </p:sp>
      <p:sp>
        <p:nvSpPr>
          <p:cNvPr id="3" name="Content Placeholder 2">
            <a:extLst>
              <a:ext uri="{FF2B5EF4-FFF2-40B4-BE49-F238E27FC236}">
                <a16:creationId xmlns:a16="http://schemas.microsoft.com/office/drawing/2014/main" id="{DB5AB668-81AF-4EC7-A7E8-54CDAC0BBEF2}"/>
              </a:ext>
            </a:extLst>
          </p:cNvPr>
          <p:cNvSpPr>
            <a:spLocks noGrp="1"/>
          </p:cNvSpPr>
          <p:nvPr>
            <p:ph idx="1"/>
          </p:nvPr>
        </p:nvSpPr>
        <p:spPr>
          <a:xfrm>
            <a:off x="838199" y="1825625"/>
            <a:ext cx="9922329" cy="4351338"/>
          </a:xfrm>
        </p:spPr>
        <p:txBody>
          <a:bodyPr/>
          <a:lstStyle/>
          <a:p>
            <a:pPr marL="0" indent="0">
              <a:buNone/>
            </a:pPr>
            <a:r>
              <a:rPr lang="en-US" sz="4400" b="1" dirty="0">
                <a:solidFill>
                  <a:schemeClr val="bg2">
                    <a:lumMod val="10000"/>
                  </a:schemeClr>
                </a:solidFill>
              </a:rPr>
              <a:t>When you are looking at numerical health data like clinical trial outcomes and health study results, what details should you look for to get a fuller picture?</a:t>
            </a:r>
          </a:p>
        </p:txBody>
      </p:sp>
    </p:spTree>
    <p:custDataLst>
      <p:tags r:id="rId1"/>
    </p:custDataLst>
    <p:extLst>
      <p:ext uri="{BB962C8B-B14F-4D97-AF65-F5344CB8AC3E}">
        <p14:creationId xmlns:p14="http://schemas.microsoft.com/office/powerpoint/2010/main" val="88525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DCEB9-3FAE-4974-AC71-9892E81D2A09}"/>
              </a:ext>
            </a:extLst>
          </p:cNvPr>
          <p:cNvSpPr>
            <a:spLocks noGrp="1"/>
          </p:cNvSpPr>
          <p:nvPr>
            <p:ph type="title"/>
          </p:nvPr>
        </p:nvSpPr>
        <p:spPr>
          <a:xfrm>
            <a:off x="582930" y="365125"/>
            <a:ext cx="11132820" cy="1325563"/>
          </a:xfrm>
        </p:spPr>
        <p:txBody>
          <a:bodyPr/>
          <a:lstStyle/>
          <a:p>
            <a:r>
              <a:rPr lang="en-US" b="1" dirty="0">
                <a:solidFill>
                  <a:srgbClr val="20558A"/>
                </a:solidFill>
              </a:rPr>
              <a:t>Things to consider</a:t>
            </a:r>
          </a:p>
        </p:txBody>
      </p:sp>
      <p:sp>
        <p:nvSpPr>
          <p:cNvPr id="3" name="Content Placeholder 2">
            <a:extLst>
              <a:ext uri="{FF2B5EF4-FFF2-40B4-BE49-F238E27FC236}">
                <a16:creationId xmlns:a16="http://schemas.microsoft.com/office/drawing/2014/main" id="{C2BA1D9F-A243-451D-984F-89D796410F9A}"/>
              </a:ext>
            </a:extLst>
          </p:cNvPr>
          <p:cNvSpPr>
            <a:spLocks noGrp="1"/>
          </p:cNvSpPr>
          <p:nvPr>
            <p:ph idx="1"/>
          </p:nvPr>
        </p:nvSpPr>
        <p:spPr>
          <a:xfrm>
            <a:off x="582930" y="1662566"/>
            <a:ext cx="5910943" cy="4351338"/>
          </a:xfrm>
        </p:spPr>
        <p:txBody>
          <a:bodyPr/>
          <a:lstStyle/>
          <a:p>
            <a:r>
              <a:rPr lang="en-US" dirty="0">
                <a:solidFill>
                  <a:schemeClr val="tx1">
                    <a:lumMod val="95000"/>
                    <a:lumOff val="5000"/>
                  </a:schemeClr>
                </a:solidFill>
              </a:rPr>
              <a:t>Topic</a:t>
            </a:r>
          </a:p>
          <a:p>
            <a:r>
              <a:rPr lang="en-US" dirty="0">
                <a:solidFill>
                  <a:schemeClr val="tx1">
                    <a:lumMod val="95000"/>
                    <a:lumOff val="5000"/>
                  </a:schemeClr>
                </a:solidFill>
              </a:rPr>
              <a:t>Population(s)/ group(s) described </a:t>
            </a:r>
          </a:p>
          <a:p>
            <a:pPr lvl="1">
              <a:buFont typeface="Courier New" panose="02070309020205020404" pitchFamily="49" charset="0"/>
              <a:buChar char="o"/>
            </a:pPr>
            <a:r>
              <a:rPr lang="en-US" dirty="0">
                <a:solidFill>
                  <a:schemeClr val="tx1">
                    <a:lumMod val="95000"/>
                    <a:lumOff val="5000"/>
                  </a:schemeClr>
                </a:solidFill>
              </a:rPr>
              <a:t>Demographics?</a:t>
            </a:r>
          </a:p>
          <a:p>
            <a:pPr lvl="1">
              <a:buFont typeface="Courier New" panose="02070309020205020404" pitchFamily="49" charset="0"/>
              <a:buChar char="o"/>
            </a:pPr>
            <a:r>
              <a:rPr lang="en-US" dirty="0">
                <a:solidFill>
                  <a:schemeClr val="tx1">
                    <a:lumMod val="95000"/>
                    <a:lumOff val="5000"/>
                  </a:schemeClr>
                </a:solidFill>
              </a:rPr>
              <a:t>Health history?</a:t>
            </a:r>
          </a:p>
          <a:p>
            <a:pPr lvl="1">
              <a:buFont typeface="Courier New" panose="02070309020205020404" pitchFamily="49" charset="0"/>
              <a:buChar char="o"/>
            </a:pPr>
            <a:r>
              <a:rPr lang="en-US" dirty="0">
                <a:solidFill>
                  <a:schemeClr val="tx1">
                    <a:lumMod val="95000"/>
                    <a:lumOff val="5000"/>
                  </a:schemeClr>
                </a:solidFill>
              </a:rPr>
              <a:t>Socioeconomic factors?</a:t>
            </a:r>
          </a:p>
          <a:p>
            <a:r>
              <a:rPr lang="en-US" dirty="0">
                <a:solidFill>
                  <a:schemeClr val="tx1">
                    <a:lumMod val="95000"/>
                    <a:lumOff val="5000"/>
                  </a:schemeClr>
                </a:solidFill>
              </a:rPr>
              <a:t>Geographical area </a:t>
            </a:r>
          </a:p>
          <a:p>
            <a:r>
              <a:rPr lang="en-US" dirty="0">
                <a:solidFill>
                  <a:schemeClr val="tx1">
                    <a:lumMod val="95000"/>
                    <a:lumOff val="5000"/>
                  </a:schemeClr>
                </a:solidFill>
              </a:rPr>
              <a:t>Time period and time frame</a:t>
            </a:r>
          </a:p>
          <a:p>
            <a:pPr lvl="1">
              <a:buFont typeface="Courier New" panose="02070309020205020404" pitchFamily="49" charset="0"/>
              <a:buChar char="o"/>
            </a:pPr>
            <a:r>
              <a:rPr lang="en-US" dirty="0">
                <a:solidFill>
                  <a:schemeClr val="tx1">
                    <a:lumMod val="95000"/>
                    <a:lumOff val="5000"/>
                  </a:schemeClr>
                </a:solidFill>
              </a:rPr>
              <a:t>1 year? 5 years? Lifetime?</a:t>
            </a:r>
          </a:p>
        </p:txBody>
      </p:sp>
      <p:sp>
        <p:nvSpPr>
          <p:cNvPr id="9" name="Content Placeholder 2">
            <a:extLst>
              <a:ext uri="{FF2B5EF4-FFF2-40B4-BE49-F238E27FC236}">
                <a16:creationId xmlns:a16="http://schemas.microsoft.com/office/drawing/2014/main" id="{095BE361-FFE0-4690-A9DD-3731AF89E9BA}"/>
              </a:ext>
            </a:extLst>
          </p:cNvPr>
          <p:cNvSpPr txBox="1">
            <a:spLocks/>
          </p:cNvSpPr>
          <p:nvPr/>
        </p:nvSpPr>
        <p:spPr bwMode="auto">
          <a:xfrm>
            <a:off x="6149340" y="1811564"/>
            <a:ext cx="591094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95000"/>
                    <a:lumOff val="5000"/>
                  </a:schemeClr>
                </a:solidFill>
              </a:rPr>
              <a:t>Broad or specific?</a:t>
            </a:r>
          </a:p>
          <a:p>
            <a:r>
              <a:rPr lang="en-US" dirty="0">
                <a:solidFill>
                  <a:schemeClr val="tx1">
                    <a:lumMod val="95000"/>
                    <a:lumOff val="5000"/>
                  </a:schemeClr>
                </a:solidFill>
              </a:rPr>
              <a:t>Absolute vs relative risk</a:t>
            </a:r>
          </a:p>
          <a:p>
            <a:r>
              <a:rPr lang="en-US" dirty="0">
                <a:solidFill>
                  <a:schemeClr val="tx1">
                    <a:lumMod val="95000"/>
                    <a:lumOff val="5000"/>
                  </a:schemeClr>
                </a:solidFill>
              </a:rPr>
              <a:t>Benefits and outcomes expressed</a:t>
            </a:r>
          </a:p>
          <a:p>
            <a:r>
              <a:rPr lang="en-US" dirty="0">
                <a:solidFill>
                  <a:schemeClr val="tx1">
                    <a:lumMod val="95000"/>
                    <a:lumOff val="5000"/>
                  </a:schemeClr>
                </a:solidFill>
              </a:rPr>
              <a:t>Data expression </a:t>
            </a:r>
          </a:p>
          <a:p>
            <a:pPr lvl="1">
              <a:buFont typeface="Courier New" panose="02070309020205020404" pitchFamily="49" charset="0"/>
              <a:buChar char="o"/>
            </a:pPr>
            <a:r>
              <a:rPr lang="en-US" dirty="0">
                <a:solidFill>
                  <a:schemeClr val="tx1">
                    <a:lumMod val="95000"/>
                    <a:lumOff val="5000"/>
                  </a:schemeClr>
                </a:solidFill>
              </a:rPr>
              <a:t>Number, percentage, decimal</a:t>
            </a:r>
          </a:p>
          <a:p>
            <a:endParaRPr lang="en-US" dirty="0">
              <a:solidFill>
                <a:schemeClr val="tx1">
                  <a:lumMod val="95000"/>
                  <a:lumOff val="5000"/>
                </a:schemeClr>
              </a:solidFill>
            </a:endParaRPr>
          </a:p>
        </p:txBody>
      </p:sp>
      <p:graphicFrame>
        <p:nvGraphicFramePr>
          <p:cNvPr id="11" name="Table 3">
            <a:extLst>
              <a:ext uri="{FF2B5EF4-FFF2-40B4-BE49-F238E27FC236}">
                <a16:creationId xmlns:a16="http://schemas.microsoft.com/office/drawing/2014/main" id="{FFA4D180-D7FB-4C9F-A74C-3EDA68420D16}"/>
              </a:ext>
            </a:extLst>
          </p:cNvPr>
          <p:cNvGraphicFramePr>
            <a:graphicFrameLocks noGrp="1"/>
          </p:cNvGraphicFramePr>
          <p:nvPr>
            <p:extLst>
              <p:ext uri="{D42A27DB-BD31-4B8C-83A1-F6EECF244321}">
                <p14:modId xmlns:p14="http://schemas.microsoft.com/office/powerpoint/2010/main" val="4212217522"/>
              </p:ext>
            </p:extLst>
          </p:nvPr>
        </p:nvGraphicFramePr>
        <p:xfrm>
          <a:off x="838201" y="5339942"/>
          <a:ext cx="10515598" cy="822960"/>
        </p:xfrm>
        <a:graphic>
          <a:graphicData uri="http://schemas.openxmlformats.org/drawingml/2006/table">
            <a:tbl>
              <a:tblPr firstRow="1" bandRow="1">
                <a:tableStyleId>{5C22544A-7EE6-4342-B048-85BDC9FD1C3A}</a:tableStyleId>
              </a:tblPr>
              <a:tblGrid>
                <a:gridCol w="10515598">
                  <a:extLst>
                    <a:ext uri="{9D8B030D-6E8A-4147-A177-3AD203B41FA5}">
                      <a16:colId xmlns:a16="http://schemas.microsoft.com/office/drawing/2014/main" val="3995360637"/>
                    </a:ext>
                  </a:extLst>
                </a:gridCol>
              </a:tblGrid>
              <a:tr h="724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2A3A89"/>
                          </a:solidFill>
                        </a:rPr>
                        <a:t>These can vary based on your needs.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2A3A89"/>
                          </a:solidFill>
                        </a:rPr>
                        <a:t>We will briefly discuss data formats in the next few slides. </a:t>
                      </a:r>
                    </a:p>
                  </a:txBody>
                  <a:tcPr anchor="ctr" anchorCtr="1">
                    <a:solidFill>
                      <a:schemeClr val="accent1">
                        <a:lumMod val="20000"/>
                        <a:lumOff val="80000"/>
                      </a:schemeClr>
                    </a:solidFill>
                  </a:tcPr>
                </a:tc>
                <a:extLst>
                  <a:ext uri="{0D108BD9-81ED-4DB2-BD59-A6C34878D82A}">
                    <a16:rowId xmlns:a16="http://schemas.microsoft.com/office/drawing/2014/main" val="2746038423"/>
                  </a:ext>
                </a:extLst>
              </a:tr>
            </a:tbl>
          </a:graphicData>
        </a:graphic>
      </p:graphicFrame>
    </p:spTree>
    <p:custDataLst>
      <p:tags r:id="rId1"/>
    </p:custDataLst>
    <p:extLst>
      <p:ext uri="{BB962C8B-B14F-4D97-AF65-F5344CB8AC3E}">
        <p14:creationId xmlns:p14="http://schemas.microsoft.com/office/powerpoint/2010/main" val="3852840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DCEB9-3FAE-4974-AC71-9892E81D2A09}"/>
              </a:ext>
            </a:extLst>
          </p:cNvPr>
          <p:cNvSpPr>
            <a:spLocks noGrp="1"/>
          </p:cNvSpPr>
          <p:nvPr>
            <p:ph type="title"/>
          </p:nvPr>
        </p:nvSpPr>
        <p:spPr>
          <a:xfrm>
            <a:off x="582930" y="365125"/>
            <a:ext cx="11132820" cy="1325563"/>
          </a:xfrm>
        </p:spPr>
        <p:txBody>
          <a:bodyPr/>
          <a:lstStyle/>
          <a:p>
            <a:r>
              <a:rPr lang="en-US" b="1" dirty="0">
                <a:solidFill>
                  <a:srgbClr val="20558A"/>
                </a:solidFill>
              </a:rPr>
              <a:t>Presenting health information</a:t>
            </a:r>
          </a:p>
        </p:txBody>
      </p:sp>
      <p:pic>
        <p:nvPicPr>
          <p:cNvPr id="6" name="Content Placeholder 5">
            <a:extLst>
              <a:ext uri="{FF2B5EF4-FFF2-40B4-BE49-F238E27FC236}">
                <a16:creationId xmlns:a16="http://schemas.microsoft.com/office/drawing/2014/main" id="{D07DC7D0-9EF7-4E00-B524-7D3B953C7503}"/>
              </a:ext>
              <a:ext uri="{C183D7F6-B498-43B3-948B-1728B52AA6E4}">
                <adec:decorative xmlns:adec="http://schemas.microsoft.com/office/drawing/2017/decorative" val="1"/>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199151" y="2147888"/>
            <a:ext cx="2609523" cy="2609523"/>
          </a:xfrm>
        </p:spPr>
      </p:pic>
      <p:pic>
        <p:nvPicPr>
          <p:cNvPr id="8" name="Graphic 7">
            <a:extLst>
              <a:ext uri="{FF2B5EF4-FFF2-40B4-BE49-F238E27FC236}">
                <a16:creationId xmlns:a16="http://schemas.microsoft.com/office/drawing/2014/main" id="{78551A26-CA04-4422-BCE4-2DCD4F233C5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9270261" y="2386772"/>
            <a:ext cx="2381171" cy="2381171"/>
          </a:xfrm>
          <a:prstGeom prst="rect">
            <a:avLst/>
          </a:prstGeom>
        </p:spPr>
      </p:pic>
      <p:pic>
        <p:nvPicPr>
          <p:cNvPr id="10" name="Graphic 9">
            <a:extLst>
              <a:ext uri="{FF2B5EF4-FFF2-40B4-BE49-F238E27FC236}">
                <a16:creationId xmlns:a16="http://schemas.microsoft.com/office/drawing/2014/main" id="{CCFF6998-F8B0-4A2F-B6D0-0A8A1849F59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3439136" y="2564549"/>
            <a:ext cx="2246900" cy="2246900"/>
          </a:xfrm>
          <a:prstGeom prst="rect">
            <a:avLst/>
          </a:prstGeom>
        </p:spPr>
      </p:pic>
      <p:pic>
        <p:nvPicPr>
          <p:cNvPr id="12" name="Graphic 11">
            <a:extLst>
              <a:ext uri="{FF2B5EF4-FFF2-40B4-BE49-F238E27FC236}">
                <a16:creationId xmlns:a16="http://schemas.microsoft.com/office/drawing/2014/main" id="{94C457FC-E4E4-4E63-8EB8-B025598257B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582930" y="2386772"/>
            <a:ext cx="2381171" cy="2381171"/>
          </a:xfrm>
          <a:prstGeom prst="rect">
            <a:avLst/>
          </a:prstGeom>
        </p:spPr>
      </p:pic>
    </p:spTree>
    <p:custDataLst>
      <p:tags r:id="rId1"/>
    </p:custDataLst>
    <p:extLst>
      <p:ext uri="{BB962C8B-B14F-4D97-AF65-F5344CB8AC3E}">
        <p14:creationId xmlns:p14="http://schemas.microsoft.com/office/powerpoint/2010/main" val="172076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DE3F-E90F-4587-9EDE-DFD095BED29E}"/>
              </a:ext>
            </a:extLst>
          </p:cNvPr>
          <p:cNvSpPr>
            <a:spLocks noGrp="1"/>
          </p:cNvSpPr>
          <p:nvPr>
            <p:ph type="title"/>
          </p:nvPr>
        </p:nvSpPr>
        <p:spPr/>
        <p:txBody>
          <a:bodyPr/>
          <a:lstStyle/>
          <a:p>
            <a:r>
              <a:rPr lang="en-US" b="1" dirty="0">
                <a:solidFill>
                  <a:srgbClr val="20558A"/>
                </a:solidFill>
              </a:rPr>
              <a:t>Percentages, fractions, and decimals</a:t>
            </a:r>
          </a:p>
        </p:txBody>
      </p:sp>
      <p:pic>
        <p:nvPicPr>
          <p:cNvPr id="15" name="Picture 14" descr="Chart with the word &quot;percentage&quot; above the number 30%, the word &quot;fraction&quot; with 3/10, and the word &quot;decimal&quot; with the number 0.3.">
            <a:extLst>
              <a:ext uri="{FF2B5EF4-FFF2-40B4-BE49-F238E27FC236}">
                <a16:creationId xmlns:a16="http://schemas.microsoft.com/office/drawing/2014/main" id="{0CFA4D42-7B60-45A8-B93D-ABA4CC1D8FBD}"/>
              </a:ext>
            </a:extLst>
          </p:cNvPr>
          <p:cNvPicPr>
            <a:picLocks noChangeAspect="1"/>
          </p:cNvPicPr>
          <p:nvPr/>
        </p:nvPicPr>
        <p:blipFill rotWithShape="1">
          <a:blip r:embed="rId4"/>
          <a:srcRect b="55325"/>
          <a:stretch/>
        </p:blipFill>
        <p:spPr>
          <a:xfrm>
            <a:off x="1741764" y="2523359"/>
            <a:ext cx="8270624" cy="1811282"/>
          </a:xfrm>
          <a:prstGeom prst="rect">
            <a:avLst/>
          </a:prstGeom>
        </p:spPr>
      </p:pic>
    </p:spTree>
    <p:custDataLst>
      <p:tags r:id="rId1"/>
    </p:custDataLst>
    <p:extLst>
      <p:ext uri="{BB962C8B-B14F-4D97-AF65-F5344CB8AC3E}">
        <p14:creationId xmlns:p14="http://schemas.microsoft.com/office/powerpoint/2010/main" val="1690406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DCEB9-3FAE-4974-AC71-9892E81D2A09}"/>
              </a:ext>
            </a:extLst>
          </p:cNvPr>
          <p:cNvSpPr>
            <a:spLocks noGrp="1"/>
          </p:cNvSpPr>
          <p:nvPr>
            <p:ph type="title"/>
          </p:nvPr>
        </p:nvSpPr>
        <p:spPr>
          <a:xfrm>
            <a:off x="582930" y="365125"/>
            <a:ext cx="11132820" cy="1325563"/>
          </a:xfrm>
        </p:spPr>
        <p:txBody>
          <a:bodyPr/>
          <a:lstStyle/>
          <a:p>
            <a:r>
              <a:rPr lang="en-US" b="1" dirty="0">
                <a:solidFill>
                  <a:srgbClr val="20558A"/>
                </a:solidFill>
              </a:rPr>
              <a:t>Example</a:t>
            </a:r>
          </a:p>
        </p:txBody>
      </p:sp>
      <p:sp>
        <p:nvSpPr>
          <p:cNvPr id="5" name="Content Placeholder 4">
            <a:extLst>
              <a:ext uri="{FF2B5EF4-FFF2-40B4-BE49-F238E27FC236}">
                <a16:creationId xmlns:a16="http://schemas.microsoft.com/office/drawing/2014/main" id="{0D34AB5E-77BC-47FA-9886-B040085B3D8E}"/>
              </a:ext>
            </a:extLst>
          </p:cNvPr>
          <p:cNvSpPr>
            <a:spLocks noGrp="1"/>
          </p:cNvSpPr>
          <p:nvPr>
            <p:ph idx="1"/>
          </p:nvPr>
        </p:nvSpPr>
        <p:spPr>
          <a:xfrm>
            <a:off x="1081454" y="2486635"/>
            <a:ext cx="10029092" cy="1884729"/>
          </a:xfrm>
        </p:spPr>
        <p:txBody>
          <a:bodyPr/>
          <a:lstStyle/>
          <a:p>
            <a:pPr marL="0" indent="0" algn="ctr">
              <a:lnSpc>
                <a:spcPct val="100000"/>
              </a:lnSpc>
              <a:buNone/>
            </a:pPr>
            <a:r>
              <a:rPr lang="en-US" sz="4400" b="1" i="0" u="none" strike="noStrike" dirty="0">
                <a:solidFill>
                  <a:schemeClr val="tx1"/>
                </a:solidFill>
                <a:effectLst/>
              </a:rPr>
              <a:t>3% of people who undergo surgery develop a blood infection</a:t>
            </a:r>
            <a:r>
              <a:rPr lang="en-US" sz="4400" i="0" u="none" strike="noStrike" dirty="0">
                <a:solidFill>
                  <a:schemeClr val="tx1"/>
                </a:solidFill>
                <a:effectLst/>
              </a:rPr>
              <a:t>*</a:t>
            </a:r>
            <a:r>
              <a:rPr lang="en-US" sz="4400" b="1" i="0" u="none" strike="noStrike" dirty="0">
                <a:solidFill>
                  <a:schemeClr val="tx1"/>
                </a:solidFill>
                <a:effectLst/>
              </a:rPr>
              <a:t> </a:t>
            </a:r>
            <a:endParaRPr lang="en-US" sz="9600" b="1" dirty="0">
              <a:solidFill>
                <a:schemeClr val="tx1"/>
              </a:solidFill>
            </a:endParaRPr>
          </a:p>
        </p:txBody>
      </p:sp>
      <p:sp>
        <p:nvSpPr>
          <p:cNvPr id="6" name="Content Placeholder 4">
            <a:extLst>
              <a:ext uri="{FF2B5EF4-FFF2-40B4-BE49-F238E27FC236}">
                <a16:creationId xmlns:a16="http://schemas.microsoft.com/office/drawing/2014/main" id="{42B0258C-ECC3-4815-BE9C-6E001DDA8076}"/>
              </a:ext>
            </a:extLst>
          </p:cNvPr>
          <p:cNvSpPr txBox="1">
            <a:spLocks/>
          </p:cNvSpPr>
          <p:nvPr/>
        </p:nvSpPr>
        <p:spPr bwMode="auto">
          <a:xfrm>
            <a:off x="1134794" y="4736489"/>
            <a:ext cx="10029092" cy="79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800" dirty="0">
                <a:solidFill>
                  <a:schemeClr val="tx1"/>
                </a:solidFill>
              </a:rPr>
              <a:t>*This information is presented in a numerical format which is a common in health data. </a:t>
            </a:r>
            <a:r>
              <a:rPr lang="en-US" sz="1800" u="sng" dirty="0">
                <a:solidFill>
                  <a:schemeClr val="tx1"/>
                </a:solidFill>
              </a:rPr>
              <a:t>It is not accurate and is made up for example.</a:t>
            </a:r>
          </a:p>
        </p:txBody>
      </p:sp>
    </p:spTree>
    <p:custDataLst>
      <p:tags r:id="rId1"/>
    </p:custDataLst>
    <p:extLst>
      <p:ext uri="{BB962C8B-B14F-4D97-AF65-F5344CB8AC3E}">
        <p14:creationId xmlns:p14="http://schemas.microsoft.com/office/powerpoint/2010/main" val="4258003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DE3F-E90F-4587-9EDE-DFD095BED29E}"/>
              </a:ext>
            </a:extLst>
          </p:cNvPr>
          <p:cNvSpPr>
            <a:spLocks noGrp="1"/>
          </p:cNvSpPr>
          <p:nvPr>
            <p:ph type="title"/>
          </p:nvPr>
        </p:nvSpPr>
        <p:spPr>
          <a:xfrm>
            <a:off x="838200" y="365125"/>
            <a:ext cx="10515600" cy="1325563"/>
          </a:xfrm>
        </p:spPr>
        <p:txBody>
          <a:bodyPr wrap="square" anchor="ctr">
            <a:normAutofit/>
          </a:bodyPr>
          <a:lstStyle/>
          <a:p>
            <a:r>
              <a:rPr lang="en-US" b="1" dirty="0">
                <a:solidFill>
                  <a:srgbClr val="215591"/>
                </a:solidFill>
              </a:rPr>
              <a:t>Text</a:t>
            </a:r>
            <a:endParaRPr lang="en-US" dirty="0">
              <a:solidFill>
                <a:srgbClr val="215591"/>
              </a:solidFill>
            </a:endParaRPr>
          </a:p>
        </p:txBody>
      </p:sp>
      <p:sp>
        <p:nvSpPr>
          <p:cNvPr id="6" name="TextBox 5">
            <a:extLst>
              <a:ext uri="{FF2B5EF4-FFF2-40B4-BE49-F238E27FC236}">
                <a16:creationId xmlns:a16="http://schemas.microsoft.com/office/drawing/2014/main" id="{DAF7A3AE-E99B-41BF-8B96-3CC488B9E63D}"/>
              </a:ext>
            </a:extLst>
          </p:cNvPr>
          <p:cNvSpPr txBox="1"/>
          <p:nvPr/>
        </p:nvSpPr>
        <p:spPr bwMode="auto">
          <a:xfrm>
            <a:off x="838200" y="1624758"/>
            <a:ext cx="6096000" cy="2800767"/>
          </a:xfrm>
          <a:prstGeom prst="rect">
            <a:avLst/>
          </a:prstGeom>
          <a:solidFill>
            <a:schemeClr val="bg1"/>
          </a:solidFill>
          <a:ln>
            <a:noFill/>
          </a:ln>
        </p:spPr>
        <p:txBody>
          <a:bodyPr wrap="square">
            <a:spAutoFit/>
          </a:bodyPr>
          <a:lstStyle/>
          <a:p>
            <a:pPr marL="0" indent="0">
              <a:lnSpc>
                <a:spcPct val="100000"/>
              </a:lnSpc>
              <a:buNone/>
            </a:pPr>
            <a:r>
              <a:rPr lang="en-US" sz="4400" b="1" i="0" u="none" strike="noStrike" dirty="0">
                <a:solidFill>
                  <a:schemeClr val="tx1"/>
                </a:solidFill>
                <a:effectLst/>
                <a:latin typeface="+mn-lt"/>
              </a:rPr>
              <a:t>3% of people who undergo surgery </a:t>
            </a:r>
          </a:p>
          <a:p>
            <a:pPr marL="0" indent="0">
              <a:lnSpc>
                <a:spcPct val="100000"/>
              </a:lnSpc>
              <a:buNone/>
            </a:pPr>
            <a:r>
              <a:rPr lang="en-US" sz="4400" b="1" i="0" u="none" strike="noStrike" dirty="0">
                <a:solidFill>
                  <a:schemeClr val="tx1"/>
                </a:solidFill>
                <a:effectLst/>
                <a:latin typeface="+mn-lt"/>
              </a:rPr>
              <a:t>develop a blood </a:t>
            </a:r>
          </a:p>
          <a:p>
            <a:pPr marL="0" indent="0">
              <a:lnSpc>
                <a:spcPct val="100000"/>
              </a:lnSpc>
              <a:buNone/>
            </a:pPr>
            <a:r>
              <a:rPr lang="en-US" sz="4400" b="1" i="0" u="none" strike="noStrike" dirty="0">
                <a:solidFill>
                  <a:schemeClr val="tx1"/>
                </a:solidFill>
                <a:effectLst/>
                <a:latin typeface="+mn-lt"/>
              </a:rPr>
              <a:t>Infection</a:t>
            </a:r>
            <a:r>
              <a:rPr lang="en-US" sz="4400" i="0" u="none" strike="noStrike" dirty="0">
                <a:solidFill>
                  <a:schemeClr val="tx1"/>
                </a:solidFill>
                <a:effectLst/>
                <a:latin typeface="+mn-lt"/>
              </a:rPr>
              <a:t>*</a:t>
            </a:r>
            <a:r>
              <a:rPr lang="en-US" sz="4400" b="1" i="0" u="none" strike="noStrike" dirty="0">
                <a:solidFill>
                  <a:schemeClr val="tx1"/>
                </a:solidFill>
                <a:effectLst/>
                <a:latin typeface="+mn-lt"/>
              </a:rPr>
              <a:t> </a:t>
            </a:r>
            <a:endParaRPr lang="en-US" sz="4400" b="1" dirty="0">
              <a:solidFill>
                <a:schemeClr val="tx1"/>
              </a:solidFill>
              <a:latin typeface="+mn-lt"/>
            </a:endParaRPr>
          </a:p>
        </p:txBody>
      </p:sp>
      <p:sp>
        <p:nvSpPr>
          <p:cNvPr id="7" name="Content Placeholder 4">
            <a:extLst>
              <a:ext uri="{FF2B5EF4-FFF2-40B4-BE49-F238E27FC236}">
                <a16:creationId xmlns:a16="http://schemas.microsoft.com/office/drawing/2014/main" id="{1FDD4C77-0263-4DE5-8560-032DB5DFF72A}"/>
              </a:ext>
            </a:extLst>
          </p:cNvPr>
          <p:cNvSpPr txBox="1">
            <a:spLocks/>
          </p:cNvSpPr>
          <p:nvPr/>
        </p:nvSpPr>
        <p:spPr bwMode="auto">
          <a:xfrm>
            <a:off x="838200" y="4537233"/>
            <a:ext cx="6096000" cy="79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solidFill>
                  <a:schemeClr val="tx1"/>
                </a:solidFill>
              </a:rPr>
              <a:t>*This information is presented in a numerical format which is a common in health data. </a:t>
            </a:r>
            <a:r>
              <a:rPr lang="en-US" sz="1600" u="sng" dirty="0">
                <a:solidFill>
                  <a:schemeClr val="tx1"/>
                </a:solidFill>
              </a:rPr>
              <a:t>It is not accurate and is made up for example.</a:t>
            </a:r>
          </a:p>
        </p:txBody>
      </p:sp>
      <p:graphicFrame>
        <p:nvGraphicFramePr>
          <p:cNvPr id="3" name="Table 4">
            <a:extLst>
              <a:ext uri="{FF2B5EF4-FFF2-40B4-BE49-F238E27FC236}">
                <a16:creationId xmlns:a16="http://schemas.microsoft.com/office/drawing/2014/main" id="{E5A92F4B-CC30-42BA-A74E-3D4B4E1974FB}"/>
              </a:ext>
            </a:extLst>
          </p:cNvPr>
          <p:cNvGraphicFramePr>
            <a:graphicFrameLocks noGrp="1"/>
          </p:cNvGraphicFramePr>
          <p:nvPr>
            <p:extLst>
              <p:ext uri="{D42A27DB-BD31-4B8C-83A1-F6EECF244321}">
                <p14:modId xmlns:p14="http://schemas.microsoft.com/office/powerpoint/2010/main" val="3022359389"/>
              </p:ext>
            </p:extLst>
          </p:nvPr>
        </p:nvGraphicFramePr>
        <p:xfrm>
          <a:off x="7539567" y="827313"/>
          <a:ext cx="2709333" cy="4114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3702317"/>
                    </a:ext>
                  </a:extLst>
                </a:gridCol>
              </a:tblGrid>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chemeClr val="tx1"/>
                          </a:solidFill>
                        </a:rPr>
                        <a:t>3%</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0892588"/>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chemeClr val="tx1"/>
                          </a:solidFill>
                        </a:rPr>
                        <a:t>3/100</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71066287"/>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chemeClr val="tx1"/>
                          </a:solidFill>
                        </a:rPr>
                        <a:t>0.03</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41289052"/>
                  </a:ext>
                </a:extLst>
              </a:tr>
            </a:tbl>
          </a:graphicData>
        </a:graphic>
      </p:graphicFrame>
    </p:spTree>
    <p:custDataLst>
      <p:tags r:id="rId1"/>
    </p:custDataLst>
    <p:extLst>
      <p:ext uri="{BB962C8B-B14F-4D97-AF65-F5344CB8AC3E}">
        <p14:creationId xmlns:p14="http://schemas.microsoft.com/office/powerpoint/2010/main" val="354753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45E227-A3B1-49DF-A9DA-B50B3597F420}"/>
              </a:ext>
            </a:extLst>
          </p:cNvPr>
          <p:cNvSpPr>
            <a:spLocks noGrp="1"/>
          </p:cNvSpPr>
          <p:nvPr>
            <p:ph type="title"/>
          </p:nvPr>
        </p:nvSpPr>
        <p:spPr/>
        <p:txBody>
          <a:bodyPr wrap="square" anchor="ctr">
            <a:normAutofit/>
          </a:bodyPr>
          <a:lstStyle/>
          <a:p>
            <a:r>
              <a:rPr lang="en-US" b="1" dirty="0">
                <a:solidFill>
                  <a:srgbClr val="215591"/>
                </a:solidFill>
              </a:rPr>
              <a:t>Tables </a:t>
            </a:r>
          </a:p>
        </p:txBody>
      </p:sp>
      <p:sp>
        <p:nvSpPr>
          <p:cNvPr id="2" name="Content Placeholder 1">
            <a:extLst>
              <a:ext uri="{FF2B5EF4-FFF2-40B4-BE49-F238E27FC236}">
                <a16:creationId xmlns:a16="http://schemas.microsoft.com/office/drawing/2014/main" id="{0097EC48-E384-4731-92D2-3276B2713B6E}"/>
              </a:ext>
            </a:extLst>
          </p:cNvPr>
          <p:cNvSpPr>
            <a:spLocks noGrp="1"/>
          </p:cNvSpPr>
          <p:nvPr>
            <p:ph sz="half" idx="1"/>
          </p:nvPr>
        </p:nvSpPr>
        <p:spPr/>
        <p:txBody>
          <a:bodyPr/>
          <a:lstStyle/>
          <a:p>
            <a:pPr marL="0" indent="0">
              <a:lnSpc>
                <a:spcPct val="100000"/>
              </a:lnSpc>
              <a:buNone/>
            </a:pPr>
            <a:r>
              <a:rPr lang="en-US" sz="4000" b="1" dirty="0">
                <a:solidFill>
                  <a:schemeClr val="tx1"/>
                </a:solidFill>
              </a:rPr>
              <a:t>3% of people who undergo surgery develop a blood </a:t>
            </a:r>
          </a:p>
          <a:p>
            <a:pPr marL="0" indent="0">
              <a:lnSpc>
                <a:spcPct val="100000"/>
              </a:lnSpc>
              <a:buNone/>
            </a:pPr>
            <a:r>
              <a:rPr lang="en-US" sz="4000" b="1" dirty="0">
                <a:solidFill>
                  <a:schemeClr val="tx1"/>
                </a:solidFill>
              </a:rPr>
              <a:t>infection</a:t>
            </a:r>
            <a:r>
              <a:rPr lang="en-US" sz="4000" dirty="0">
                <a:solidFill>
                  <a:schemeClr val="tx1"/>
                </a:solidFill>
              </a:rPr>
              <a:t>*</a:t>
            </a:r>
            <a:r>
              <a:rPr lang="en-US" sz="4000" b="1" dirty="0">
                <a:solidFill>
                  <a:schemeClr val="tx1"/>
                </a:solidFill>
              </a:rPr>
              <a:t> </a:t>
            </a:r>
          </a:p>
          <a:p>
            <a:pPr marL="0" indent="0">
              <a:lnSpc>
                <a:spcPct val="100000"/>
              </a:lnSpc>
              <a:buNone/>
            </a:pPr>
            <a:endParaRPr lang="en-US" sz="1800" dirty="0">
              <a:solidFill>
                <a:schemeClr val="tx1"/>
              </a:solidFill>
            </a:endParaRPr>
          </a:p>
          <a:p>
            <a:pPr marL="0" indent="0">
              <a:lnSpc>
                <a:spcPct val="100000"/>
              </a:lnSpc>
              <a:buNone/>
            </a:pPr>
            <a:r>
              <a:rPr lang="en-US" sz="1800" dirty="0">
                <a:solidFill>
                  <a:schemeClr val="tx1"/>
                </a:solidFill>
              </a:rPr>
              <a:t>*This information is presented in a numerical format which is a common in health data. </a:t>
            </a:r>
            <a:r>
              <a:rPr lang="en-US" sz="1800" u="sng" dirty="0">
                <a:solidFill>
                  <a:schemeClr val="tx1"/>
                </a:solidFill>
              </a:rPr>
              <a:t>It is not accurate and is made up for example.</a:t>
            </a:r>
          </a:p>
          <a:p>
            <a:pPr marL="0" indent="0">
              <a:buNone/>
            </a:pPr>
            <a:endParaRPr lang="en-US" sz="4000" dirty="0"/>
          </a:p>
        </p:txBody>
      </p:sp>
      <p:graphicFrame>
        <p:nvGraphicFramePr>
          <p:cNvPr id="13" name="Content Placeholder 12">
            <a:extLst>
              <a:ext uri="{FF2B5EF4-FFF2-40B4-BE49-F238E27FC236}">
                <a16:creationId xmlns:a16="http://schemas.microsoft.com/office/drawing/2014/main" id="{57DC683E-0723-406B-A3F9-69F109D32253}"/>
              </a:ext>
            </a:extLst>
          </p:cNvPr>
          <p:cNvGraphicFramePr>
            <a:graphicFrameLocks noGrp="1"/>
          </p:cNvGraphicFramePr>
          <p:nvPr>
            <p:ph sz="half" idx="2"/>
            <p:extLst>
              <p:ext uri="{D42A27DB-BD31-4B8C-83A1-F6EECF244321}">
                <p14:modId xmlns:p14="http://schemas.microsoft.com/office/powerpoint/2010/main" val="2837789164"/>
              </p:ext>
            </p:extLst>
          </p:nvPr>
        </p:nvGraphicFramePr>
        <p:xfrm>
          <a:off x="5238426" y="1690688"/>
          <a:ext cx="6115374" cy="3322320"/>
        </p:xfrm>
        <a:graphic>
          <a:graphicData uri="http://schemas.openxmlformats.org/drawingml/2006/table">
            <a:tbl>
              <a:tblPr firstRow="1" bandRow="1">
                <a:tableStyleId>{5C22544A-7EE6-4342-B048-85BDC9FD1C3A}</a:tableStyleId>
              </a:tblPr>
              <a:tblGrid>
                <a:gridCol w="3057687">
                  <a:extLst>
                    <a:ext uri="{9D8B030D-6E8A-4147-A177-3AD203B41FA5}">
                      <a16:colId xmlns:a16="http://schemas.microsoft.com/office/drawing/2014/main" val="2025669781"/>
                    </a:ext>
                  </a:extLst>
                </a:gridCol>
                <a:gridCol w="3057687">
                  <a:extLst>
                    <a:ext uri="{9D8B030D-6E8A-4147-A177-3AD203B41FA5}">
                      <a16:colId xmlns:a16="http://schemas.microsoft.com/office/drawing/2014/main" val="3983228552"/>
                    </a:ext>
                  </a:extLst>
                </a:gridCol>
              </a:tblGrid>
              <a:tr h="631136">
                <a:tc>
                  <a:txBody>
                    <a:bodyPr/>
                    <a:lstStyle/>
                    <a:p>
                      <a:r>
                        <a:rPr lang="en-US" sz="4000" dirty="0">
                          <a:solidFill>
                            <a:schemeClr val="tx1"/>
                          </a:solidFill>
                        </a:rPr>
                        <a:t>Result</a:t>
                      </a:r>
                    </a:p>
                  </a:txBody>
                  <a:tcPr/>
                </a:tc>
                <a:tc>
                  <a:txBody>
                    <a:bodyPr/>
                    <a:lstStyle/>
                    <a:p>
                      <a:r>
                        <a:rPr lang="en-US" sz="4000" dirty="0">
                          <a:solidFill>
                            <a:schemeClr val="tx1"/>
                          </a:solidFill>
                        </a:rPr>
                        <a:t>Percentage</a:t>
                      </a:r>
                    </a:p>
                  </a:txBody>
                  <a:tcPr/>
                </a:tc>
                <a:extLst>
                  <a:ext uri="{0D108BD9-81ED-4DB2-BD59-A6C34878D82A}">
                    <a16:rowId xmlns:a16="http://schemas.microsoft.com/office/drawing/2014/main" val="718730144"/>
                  </a:ext>
                </a:extLst>
              </a:tr>
              <a:tr h="370840">
                <a:tc>
                  <a:txBody>
                    <a:bodyPr/>
                    <a:lstStyle/>
                    <a:p>
                      <a:r>
                        <a:rPr lang="en-US" sz="4000" dirty="0"/>
                        <a:t>No Blood infection</a:t>
                      </a:r>
                    </a:p>
                  </a:txBody>
                  <a:tcPr/>
                </a:tc>
                <a:tc>
                  <a:txBody>
                    <a:bodyPr/>
                    <a:lstStyle/>
                    <a:p>
                      <a:r>
                        <a:rPr lang="en-US" sz="4000" dirty="0"/>
                        <a:t>97%</a:t>
                      </a:r>
                    </a:p>
                  </a:txBody>
                  <a:tcPr/>
                </a:tc>
                <a:extLst>
                  <a:ext uri="{0D108BD9-81ED-4DB2-BD59-A6C34878D82A}">
                    <a16:rowId xmlns:a16="http://schemas.microsoft.com/office/drawing/2014/main" val="1410109603"/>
                  </a:ext>
                </a:extLst>
              </a:tr>
              <a:tr h="370840">
                <a:tc>
                  <a:txBody>
                    <a:bodyPr/>
                    <a:lstStyle/>
                    <a:p>
                      <a:r>
                        <a:rPr lang="en-US" sz="4000" dirty="0"/>
                        <a:t>Blood infection</a:t>
                      </a:r>
                    </a:p>
                  </a:txBody>
                  <a:tcPr/>
                </a:tc>
                <a:tc>
                  <a:txBody>
                    <a:bodyPr/>
                    <a:lstStyle/>
                    <a:p>
                      <a:r>
                        <a:rPr lang="en-US" sz="4000" dirty="0"/>
                        <a:t>3%</a:t>
                      </a:r>
                    </a:p>
                  </a:txBody>
                  <a:tcPr/>
                </a:tc>
                <a:extLst>
                  <a:ext uri="{0D108BD9-81ED-4DB2-BD59-A6C34878D82A}">
                    <a16:rowId xmlns:a16="http://schemas.microsoft.com/office/drawing/2014/main" val="2002749907"/>
                  </a:ext>
                </a:extLst>
              </a:tr>
            </a:tbl>
          </a:graphicData>
        </a:graphic>
      </p:graphicFrame>
    </p:spTree>
    <p:custDataLst>
      <p:tags r:id="rId1"/>
    </p:custDataLst>
    <p:extLst>
      <p:ext uri="{BB962C8B-B14F-4D97-AF65-F5344CB8AC3E}">
        <p14:creationId xmlns:p14="http://schemas.microsoft.com/office/powerpoint/2010/main" val="151326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DE3F-E90F-4587-9EDE-DFD095BED29E}"/>
              </a:ext>
            </a:extLst>
          </p:cNvPr>
          <p:cNvSpPr>
            <a:spLocks noGrp="1"/>
          </p:cNvSpPr>
          <p:nvPr>
            <p:ph type="title"/>
          </p:nvPr>
        </p:nvSpPr>
        <p:spPr>
          <a:xfrm>
            <a:off x="838200" y="365125"/>
            <a:ext cx="10515600" cy="1325563"/>
          </a:xfrm>
        </p:spPr>
        <p:txBody>
          <a:bodyPr wrap="square" anchor="ctr">
            <a:normAutofit/>
          </a:bodyPr>
          <a:lstStyle/>
          <a:p>
            <a:r>
              <a:rPr lang="en-US" b="1" dirty="0">
                <a:solidFill>
                  <a:srgbClr val="215591"/>
                </a:solidFill>
              </a:rPr>
              <a:t>Charts and graphs</a:t>
            </a:r>
          </a:p>
        </p:txBody>
      </p:sp>
      <p:sp>
        <p:nvSpPr>
          <p:cNvPr id="10" name="TextBox 9">
            <a:extLst>
              <a:ext uri="{FF2B5EF4-FFF2-40B4-BE49-F238E27FC236}">
                <a16:creationId xmlns:a16="http://schemas.microsoft.com/office/drawing/2014/main" id="{CEF64A87-06FA-4A9F-9D86-ED5D0FE40807}"/>
              </a:ext>
            </a:extLst>
          </p:cNvPr>
          <p:cNvSpPr txBox="1"/>
          <p:nvPr/>
        </p:nvSpPr>
        <p:spPr bwMode="auto">
          <a:xfrm>
            <a:off x="838200" y="2313872"/>
            <a:ext cx="6096000" cy="2800767"/>
          </a:xfrm>
          <a:prstGeom prst="rect">
            <a:avLst/>
          </a:prstGeom>
          <a:solidFill>
            <a:schemeClr val="bg1"/>
          </a:solidFill>
          <a:ln>
            <a:noFill/>
          </a:ln>
        </p:spPr>
        <p:txBody>
          <a:bodyPr wrap="square">
            <a:spAutoFit/>
          </a:bodyPr>
          <a:lstStyle/>
          <a:p>
            <a:pPr marL="0" indent="0">
              <a:lnSpc>
                <a:spcPct val="100000"/>
              </a:lnSpc>
              <a:buNone/>
            </a:pPr>
            <a:r>
              <a:rPr lang="en-US" sz="4400" b="1" i="0" u="none" strike="noStrike" dirty="0">
                <a:solidFill>
                  <a:schemeClr val="tx1"/>
                </a:solidFill>
                <a:effectLst/>
                <a:latin typeface="+mn-lt"/>
              </a:rPr>
              <a:t>3% of people who undergo surgery </a:t>
            </a:r>
          </a:p>
          <a:p>
            <a:pPr marL="0" indent="0">
              <a:lnSpc>
                <a:spcPct val="100000"/>
              </a:lnSpc>
              <a:buNone/>
            </a:pPr>
            <a:r>
              <a:rPr lang="en-US" sz="4400" b="1" i="0" u="none" strike="noStrike" dirty="0">
                <a:solidFill>
                  <a:schemeClr val="tx1"/>
                </a:solidFill>
                <a:effectLst/>
                <a:latin typeface="+mn-lt"/>
              </a:rPr>
              <a:t>develop a blood </a:t>
            </a:r>
          </a:p>
          <a:p>
            <a:pPr marL="0" indent="0">
              <a:lnSpc>
                <a:spcPct val="100000"/>
              </a:lnSpc>
              <a:buNone/>
            </a:pPr>
            <a:r>
              <a:rPr lang="en-US" sz="4400" b="1" i="0" u="none" strike="noStrike" dirty="0">
                <a:solidFill>
                  <a:schemeClr val="tx1"/>
                </a:solidFill>
                <a:effectLst/>
                <a:latin typeface="+mn-lt"/>
              </a:rPr>
              <a:t>Infection</a:t>
            </a:r>
            <a:r>
              <a:rPr lang="en-US" sz="4400" i="0" u="none" strike="noStrike" dirty="0">
                <a:solidFill>
                  <a:schemeClr val="tx1"/>
                </a:solidFill>
                <a:effectLst/>
                <a:latin typeface="+mn-lt"/>
              </a:rPr>
              <a:t>*</a:t>
            </a:r>
            <a:r>
              <a:rPr lang="en-US" sz="4400" b="1" i="0" u="none" strike="noStrike" dirty="0">
                <a:solidFill>
                  <a:schemeClr val="tx1"/>
                </a:solidFill>
                <a:effectLst/>
                <a:latin typeface="+mn-lt"/>
              </a:rPr>
              <a:t> </a:t>
            </a:r>
            <a:endParaRPr lang="en-US" sz="4400" b="1" dirty="0">
              <a:solidFill>
                <a:schemeClr val="tx1"/>
              </a:solidFill>
              <a:latin typeface="+mn-lt"/>
            </a:endParaRPr>
          </a:p>
        </p:txBody>
      </p:sp>
      <p:sp>
        <p:nvSpPr>
          <p:cNvPr id="11" name="Content Placeholder 4">
            <a:extLst>
              <a:ext uri="{FF2B5EF4-FFF2-40B4-BE49-F238E27FC236}">
                <a16:creationId xmlns:a16="http://schemas.microsoft.com/office/drawing/2014/main" id="{D0B38E37-95A0-4474-9789-A6EDBF3A57ED}"/>
              </a:ext>
            </a:extLst>
          </p:cNvPr>
          <p:cNvSpPr txBox="1">
            <a:spLocks/>
          </p:cNvSpPr>
          <p:nvPr/>
        </p:nvSpPr>
        <p:spPr bwMode="auto">
          <a:xfrm>
            <a:off x="838200" y="5226347"/>
            <a:ext cx="4157870" cy="79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solidFill>
                  <a:schemeClr val="tx1"/>
                </a:solidFill>
              </a:rPr>
              <a:t>*This information is presented in a numerical format which is a common in health data. </a:t>
            </a:r>
            <a:r>
              <a:rPr lang="en-US" sz="1600" u="sng" dirty="0">
                <a:solidFill>
                  <a:schemeClr val="tx1"/>
                </a:solidFill>
              </a:rPr>
              <a:t>It is not accurate and is made up for example.</a:t>
            </a:r>
          </a:p>
        </p:txBody>
      </p:sp>
      <p:pic>
        <p:nvPicPr>
          <p:cNvPr id="5" name="Picture 4" descr="Pie chart with 97% no blood infection in grey and 3% blood infection in blue.">
            <a:extLst>
              <a:ext uri="{FF2B5EF4-FFF2-40B4-BE49-F238E27FC236}">
                <a16:creationId xmlns:a16="http://schemas.microsoft.com/office/drawing/2014/main" id="{3AFFCAB5-9DFA-4D5A-8412-ABF6EC892F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15612" y="283096"/>
            <a:ext cx="5285042" cy="5303520"/>
          </a:xfrm>
          <a:prstGeom prst="rect">
            <a:avLst/>
          </a:prstGeom>
        </p:spPr>
      </p:pic>
    </p:spTree>
    <p:custDataLst>
      <p:tags r:id="rId1"/>
    </p:custDataLst>
    <p:extLst>
      <p:ext uri="{BB962C8B-B14F-4D97-AF65-F5344CB8AC3E}">
        <p14:creationId xmlns:p14="http://schemas.microsoft.com/office/powerpoint/2010/main" val="370627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DE3F-E90F-4587-9EDE-DFD095BED29E}"/>
              </a:ext>
            </a:extLst>
          </p:cNvPr>
          <p:cNvSpPr>
            <a:spLocks noGrp="1"/>
          </p:cNvSpPr>
          <p:nvPr>
            <p:ph type="title"/>
          </p:nvPr>
        </p:nvSpPr>
        <p:spPr/>
        <p:txBody>
          <a:bodyPr/>
          <a:lstStyle/>
          <a:p>
            <a:r>
              <a:rPr lang="en-US" b="1" dirty="0">
                <a:solidFill>
                  <a:srgbClr val="215591"/>
                </a:solidFill>
              </a:rPr>
              <a:t>Icon arrays</a:t>
            </a:r>
            <a:endParaRPr lang="en-US" b="1" dirty="0">
              <a:solidFill>
                <a:srgbClr val="20558A"/>
              </a:solidFill>
            </a:endParaRPr>
          </a:p>
        </p:txBody>
      </p:sp>
      <p:sp>
        <p:nvSpPr>
          <p:cNvPr id="8" name="TextBox 7">
            <a:extLst>
              <a:ext uri="{FF2B5EF4-FFF2-40B4-BE49-F238E27FC236}">
                <a16:creationId xmlns:a16="http://schemas.microsoft.com/office/drawing/2014/main" id="{61BC710A-D338-40F7-B7CA-150556719460}"/>
              </a:ext>
            </a:extLst>
          </p:cNvPr>
          <p:cNvSpPr txBox="1"/>
          <p:nvPr/>
        </p:nvSpPr>
        <p:spPr bwMode="auto">
          <a:xfrm>
            <a:off x="838200" y="2313872"/>
            <a:ext cx="6096000" cy="2800767"/>
          </a:xfrm>
          <a:prstGeom prst="rect">
            <a:avLst/>
          </a:prstGeom>
          <a:solidFill>
            <a:schemeClr val="bg1"/>
          </a:solidFill>
          <a:ln>
            <a:noFill/>
          </a:ln>
        </p:spPr>
        <p:txBody>
          <a:bodyPr wrap="square">
            <a:spAutoFit/>
          </a:bodyPr>
          <a:lstStyle/>
          <a:p>
            <a:pPr marL="0" indent="0">
              <a:lnSpc>
                <a:spcPct val="100000"/>
              </a:lnSpc>
              <a:buNone/>
            </a:pPr>
            <a:r>
              <a:rPr lang="en-US" sz="4400" b="1" i="0" u="none" strike="noStrike" dirty="0">
                <a:solidFill>
                  <a:schemeClr val="tx1"/>
                </a:solidFill>
                <a:effectLst/>
                <a:latin typeface="+mn-lt"/>
              </a:rPr>
              <a:t>3% of people who undergo surgery </a:t>
            </a:r>
          </a:p>
          <a:p>
            <a:pPr marL="0" indent="0">
              <a:lnSpc>
                <a:spcPct val="100000"/>
              </a:lnSpc>
              <a:buNone/>
            </a:pPr>
            <a:r>
              <a:rPr lang="en-US" sz="4400" b="1" i="0" u="none" strike="noStrike" dirty="0">
                <a:solidFill>
                  <a:schemeClr val="tx1"/>
                </a:solidFill>
                <a:effectLst/>
                <a:latin typeface="+mn-lt"/>
              </a:rPr>
              <a:t>develop a blood </a:t>
            </a:r>
          </a:p>
          <a:p>
            <a:pPr marL="0" indent="0">
              <a:lnSpc>
                <a:spcPct val="100000"/>
              </a:lnSpc>
              <a:buNone/>
            </a:pPr>
            <a:r>
              <a:rPr lang="en-US" sz="4400" b="1" i="0" u="none" strike="noStrike" dirty="0">
                <a:solidFill>
                  <a:schemeClr val="tx1"/>
                </a:solidFill>
                <a:effectLst/>
                <a:latin typeface="+mn-lt"/>
              </a:rPr>
              <a:t>Infection</a:t>
            </a:r>
            <a:r>
              <a:rPr lang="en-US" sz="4400" i="0" u="none" strike="noStrike" dirty="0">
                <a:solidFill>
                  <a:schemeClr val="tx1"/>
                </a:solidFill>
                <a:effectLst/>
                <a:latin typeface="+mn-lt"/>
              </a:rPr>
              <a:t>*</a:t>
            </a:r>
            <a:r>
              <a:rPr lang="en-US" sz="4400" b="1" i="0" u="none" strike="noStrike" dirty="0">
                <a:solidFill>
                  <a:schemeClr val="tx1"/>
                </a:solidFill>
                <a:effectLst/>
                <a:latin typeface="+mn-lt"/>
              </a:rPr>
              <a:t> </a:t>
            </a:r>
            <a:endParaRPr lang="en-US" sz="4400" b="1" dirty="0">
              <a:solidFill>
                <a:schemeClr val="tx1"/>
              </a:solidFill>
              <a:latin typeface="+mn-lt"/>
            </a:endParaRPr>
          </a:p>
        </p:txBody>
      </p:sp>
      <p:sp>
        <p:nvSpPr>
          <p:cNvPr id="10" name="Content Placeholder 4">
            <a:extLst>
              <a:ext uri="{FF2B5EF4-FFF2-40B4-BE49-F238E27FC236}">
                <a16:creationId xmlns:a16="http://schemas.microsoft.com/office/drawing/2014/main" id="{C10B176A-4D01-4545-9680-5D80D0958D19}"/>
              </a:ext>
            </a:extLst>
          </p:cNvPr>
          <p:cNvSpPr txBox="1">
            <a:spLocks/>
          </p:cNvSpPr>
          <p:nvPr/>
        </p:nvSpPr>
        <p:spPr bwMode="auto">
          <a:xfrm>
            <a:off x="838200" y="5226347"/>
            <a:ext cx="6096000" cy="79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solidFill>
                  <a:schemeClr val="tx1"/>
                </a:solidFill>
              </a:rPr>
              <a:t>*This information is presented in a numerical format which is a common in health data. </a:t>
            </a:r>
            <a:r>
              <a:rPr lang="en-US" sz="1600" u="sng" dirty="0">
                <a:solidFill>
                  <a:schemeClr val="tx1"/>
                </a:solidFill>
              </a:rPr>
              <a:t>It is not accurate and is made up for example.</a:t>
            </a:r>
          </a:p>
        </p:txBody>
      </p:sp>
      <p:pic>
        <p:nvPicPr>
          <p:cNvPr id="9" name="Picture 8" descr="Icon array with 3 images of people in dark blue and 97 people in light grey.">
            <a:extLst>
              <a:ext uri="{FF2B5EF4-FFF2-40B4-BE49-F238E27FC236}">
                <a16:creationId xmlns:a16="http://schemas.microsoft.com/office/drawing/2014/main" id="{E045EB46-C81B-462E-9DF3-C267823912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1342" y="1027906"/>
            <a:ext cx="2899318" cy="4754880"/>
          </a:xfrm>
          <a:prstGeom prst="rect">
            <a:avLst/>
          </a:prstGeom>
        </p:spPr>
      </p:pic>
      <p:sp>
        <p:nvSpPr>
          <p:cNvPr id="7" name="TextBox 6">
            <a:extLst>
              <a:ext uri="{FF2B5EF4-FFF2-40B4-BE49-F238E27FC236}">
                <a16:creationId xmlns:a16="http://schemas.microsoft.com/office/drawing/2014/main" id="{2D04F7F4-8610-439E-895A-A5D1FA5AB347}"/>
              </a:ext>
            </a:extLst>
          </p:cNvPr>
          <p:cNvSpPr txBox="1"/>
          <p:nvPr/>
        </p:nvSpPr>
        <p:spPr bwMode="auto">
          <a:xfrm>
            <a:off x="10647174" y="6520407"/>
            <a:ext cx="60937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100" dirty="0"/>
              <a:t>http://iconarray.com/</a:t>
            </a:r>
          </a:p>
        </p:txBody>
      </p:sp>
    </p:spTree>
    <p:custDataLst>
      <p:tags r:id="rId1"/>
    </p:custDataLst>
    <p:extLst>
      <p:ext uri="{BB962C8B-B14F-4D97-AF65-F5344CB8AC3E}">
        <p14:creationId xmlns:p14="http://schemas.microsoft.com/office/powerpoint/2010/main" val="305262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23CD2-E18F-474C-99B6-7F8A184A3E95}"/>
              </a:ext>
            </a:extLst>
          </p:cNvPr>
          <p:cNvSpPr>
            <a:spLocks noGrp="1"/>
          </p:cNvSpPr>
          <p:nvPr>
            <p:ph type="title"/>
          </p:nvPr>
        </p:nvSpPr>
        <p:spPr/>
        <p:txBody>
          <a:bodyPr/>
          <a:lstStyle/>
          <a:p>
            <a:r>
              <a:rPr lang="en-US" b="1" dirty="0">
                <a:solidFill>
                  <a:srgbClr val="20558A"/>
                </a:solidFill>
              </a:rPr>
              <a:t>Using Zoom</a:t>
            </a:r>
            <a:endParaRPr lang="en-US" dirty="0">
              <a:solidFill>
                <a:srgbClr val="20558A"/>
              </a:solidFill>
            </a:endParaRPr>
          </a:p>
        </p:txBody>
      </p:sp>
      <p:sp>
        <p:nvSpPr>
          <p:cNvPr id="6" name="Content Placeholder 5">
            <a:extLst>
              <a:ext uri="{FF2B5EF4-FFF2-40B4-BE49-F238E27FC236}">
                <a16:creationId xmlns:a16="http://schemas.microsoft.com/office/drawing/2014/main" id="{B4EE5C28-F12C-487C-94C8-4573EA32C0E3}"/>
              </a:ext>
            </a:extLst>
          </p:cNvPr>
          <p:cNvSpPr>
            <a:spLocks noGrp="1"/>
          </p:cNvSpPr>
          <p:nvPr>
            <p:ph sz="half" idx="1"/>
          </p:nvPr>
        </p:nvSpPr>
        <p:spPr>
          <a:xfrm>
            <a:off x="1150536" y="1690688"/>
            <a:ext cx="10515600" cy="4486275"/>
          </a:xfrm>
        </p:spPr>
        <p:txBody>
          <a:bodyPr/>
          <a:lstStyle/>
          <a:p>
            <a:r>
              <a:rPr lang="en-US" sz="2400" dirty="0">
                <a:solidFill>
                  <a:schemeClr val="bg2">
                    <a:lumMod val="25000"/>
                  </a:schemeClr>
                </a:solidFill>
              </a:rPr>
              <a:t>Closed caption available</a:t>
            </a:r>
          </a:p>
          <a:p>
            <a:r>
              <a:rPr lang="en-US" sz="2400" dirty="0">
                <a:solidFill>
                  <a:schemeClr val="bg2">
                    <a:lumMod val="25000"/>
                  </a:schemeClr>
                </a:solidFill>
              </a:rPr>
              <a:t>All attendees are muted</a:t>
            </a:r>
          </a:p>
          <a:p>
            <a:r>
              <a:rPr lang="en-US" sz="2400" dirty="0">
                <a:solidFill>
                  <a:schemeClr val="bg2">
                    <a:lumMod val="25000"/>
                  </a:schemeClr>
                </a:solidFill>
              </a:rPr>
              <a:t>Use chat for questions and comments</a:t>
            </a:r>
          </a:p>
          <a:p>
            <a:r>
              <a:rPr lang="en-US" sz="2400" dirty="0">
                <a:solidFill>
                  <a:schemeClr val="bg2">
                    <a:lumMod val="25000"/>
                  </a:schemeClr>
                </a:solidFill>
              </a:rPr>
              <a:t>Select “Everyone” when posting questions to chat </a:t>
            </a:r>
          </a:p>
        </p:txBody>
      </p:sp>
      <p:sp>
        <p:nvSpPr>
          <p:cNvPr id="4" name="Slide Number Placeholder 3">
            <a:extLst>
              <a:ext uri="{FF2B5EF4-FFF2-40B4-BE49-F238E27FC236}">
                <a16:creationId xmlns:a16="http://schemas.microsoft.com/office/drawing/2014/main" id="{2ABED6AD-0922-444B-845C-6DB20168C1B6}"/>
              </a:ext>
              <a:ext uri="{C183D7F6-B498-43B3-948B-1728B52AA6E4}">
                <adec:decorative xmlns:adec="http://schemas.microsoft.com/office/drawing/2017/decorative" val="0"/>
              </a:ext>
            </a:extLst>
          </p:cNvPr>
          <p:cNvSpPr>
            <a:spLocks noGrp="1"/>
          </p:cNvSpPr>
          <p:nvPr>
            <p:ph type="sldNum" sz="quarter" idx="10"/>
          </p:nvPr>
        </p:nvSpPr>
        <p:spPr/>
        <p:txBody>
          <a:bodyPr/>
          <a:lstStyle/>
          <a:p>
            <a:pPr>
              <a:defRPr/>
            </a:pPr>
            <a:fld id="{025F9F99-9BD9-4422-B838-F0A597D458BC}" type="slidenum">
              <a:rPr lang="en-US" smtClean="0"/>
              <a:pPr>
                <a:defRPr/>
              </a:pPr>
              <a:t>2</a:t>
            </a:fld>
            <a:endParaRPr lang="en-US" dirty="0"/>
          </a:p>
        </p:txBody>
      </p:sp>
    </p:spTree>
    <p:custDataLst>
      <p:tags r:id="rId1"/>
    </p:custDataLst>
    <p:extLst>
      <p:ext uri="{BB962C8B-B14F-4D97-AF65-F5344CB8AC3E}">
        <p14:creationId xmlns:p14="http://schemas.microsoft.com/office/powerpoint/2010/main" val="220424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DE3F-E90F-4587-9EDE-DFD095BED29E}"/>
              </a:ext>
            </a:extLst>
          </p:cNvPr>
          <p:cNvSpPr>
            <a:spLocks noGrp="1"/>
          </p:cNvSpPr>
          <p:nvPr>
            <p:ph type="title"/>
          </p:nvPr>
        </p:nvSpPr>
        <p:spPr/>
        <p:txBody>
          <a:bodyPr/>
          <a:lstStyle/>
          <a:p>
            <a:r>
              <a:rPr lang="en-US" b="1" dirty="0">
                <a:solidFill>
                  <a:srgbClr val="20558A"/>
                </a:solidFill>
              </a:rPr>
              <a:t>Measurements</a:t>
            </a:r>
          </a:p>
        </p:txBody>
      </p:sp>
      <p:pic>
        <p:nvPicPr>
          <p:cNvPr id="11" name="Picture 10" descr="Table with blood pressure levels and their classification and systole and diastolic readings.">
            <a:extLst>
              <a:ext uri="{FF2B5EF4-FFF2-40B4-BE49-F238E27FC236}">
                <a16:creationId xmlns:a16="http://schemas.microsoft.com/office/drawing/2014/main" id="{3F4105C5-9FB3-42FF-B9A1-0268A20E3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332" y="746932"/>
            <a:ext cx="4398228" cy="4846320"/>
          </a:xfrm>
          <a:prstGeom prst="rect">
            <a:avLst/>
          </a:prstGeom>
        </p:spPr>
      </p:pic>
      <p:sp>
        <p:nvSpPr>
          <p:cNvPr id="6" name="TextBox 5">
            <a:extLst>
              <a:ext uri="{FF2B5EF4-FFF2-40B4-BE49-F238E27FC236}">
                <a16:creationId xmlns:a16="http://schemas.microsoft.com/office/drawing/2014/main" id="{892ACE10-C46E-47E0-99A2-A63545B98C54}"/>
              </a:ext>
            </a:extLst>
          </p:cNvPr>
          <p:cNvSpPr txBox="1"/>
          <p:nvPr/>
        </p:nvSpPr>
        <p:spPr bwMode="auto">
          <a:xfrm>
            <a:off x="4932175" y="6536065"/>
            <a:ext cx="74953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100" dirty="0"/>
              <a:t>Simplified data from: https://www.heart.org/en/health-topics/high-blood-pressure/understanding-blood-pressure-readings</a:t>
            </a:r>
          </a:p>
        </p:txBody>
      </p:sp>
    </p:spTree>
    <p:custDataLst>
      <p:tags r:id="rId1"/>
    </p:custDataLst>
    <p:extLst>
      <p:ext uri="{BB962C8B-B14F-4D97-AF65-F5344CB8AC3E}">
        <p14:creationId xmlns:p14="http://schemas.microsoft.com/office/powerpoint/2010/main" val="1647331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DE3F-E90F-4587-9EDE-DFD095BED29E}"/>
              </a:ext>
            </a:extLst>
          </p:cNvPr>
          <p:cNvSpPr>
            <a:spLocks noGrp="1"/>
          </p:cNvSpPr>
          <p:nvPr>
            <p:ph type="title"/>
          </p:nvPr>
        </p:nvSpPr>
        <p:spPr/>
        <p:txBody>
          <a:bodyPr/>
          <a:lstStyle/>
          <a:p>
            <a:r>
              <a:rPr lang="en-US" b="1" dirty="0">
                <a:solidFill>
                  <a:srgbClr val="20558A"/>
                </a:solidFill>
              </a:rPr>
              <a:t>Infographics and pictograms</a:t>
            </a:r>
          </a:p>
        </p:txBody>
      </p:sp>
      <p:pic>
        <p:nvPicPr>
          <p:cNvPr id="7" name="Picture 2" descr="A poster with icons and symbols under the words &quot;what's your risk.&quot;">
            <a:extLst>
              <a:ext uri="{FF2B5EF4-FFF2-40B4-BE49-F238E27FC236}">
                <a16:creationId xmlns:a16="http://schemas.microsoft.com/office/drawing/2014/main" id="{9A3A8FE4-322E-4AA3-823F-D2F00C01308A}"/>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975984" y="1581506"/>
            <a:ext cx="2262335" cy="43092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76826B1-114C-49F1-8346-3D52EF5A8A8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2303" y="2857661"/>
            <a:ext cx="6134140" cy="2500630"/>
          </a:xfrm>
          <a:prstGeom prst="rect">
            <a:avLst/>
          </a:prstGeom>
          <a:effectLst>
            <a:outerShdw blurRad="50800" dist="38100" dir="8100000" algn="tr" rotWithShape="0">
              <a:prstClr val="black">
                <a:alpha val="40000"/>
              </a:prstClr>
            </a:outerShdw>
          </a:effectLst>
        </p:spPr>
      </p:pic>
      <p:cxnSp>
        <p:nvCxnSpPr>
          <p:cNvPr id="14" name="Straight Connector 13">
            <a:extLst>
              <a:ext uri="{FF2B5EF4-FFF2-40B4-BE49-F238E27FC236}">
                <a16:creationId xmlns:a16="http://schemas.microsoft.com/office/drawing/2014/main" id="{BBC0222E-365A-4361-8E3F-B20178841DEA}"/>
              </a:ext>
              <a:ext uri="{C183D7F6-B498-43B3-948B-1728B52AA6E4}">
                <adec:decorative xmlns:adec="http://schemas.microsoft.com/office/drawing/2017/decorative" val="1"/>
              </a:ext>
            </a:extLst>
          </p:cNvPr>
          <p:cNvCxnSpPr>
            <a:cxnSpLocks/>
          </p:cNvCxnSpPr>
          <p:nvPr/>
        </p:nvCxnSpPr>
        <p:spPr>
          <a:xfrm flipV="1">
            <a:off x="4238319" y="2857661"/>
            <a:ext cx="1213984" cy="1250315"/>
          </a:xfrm>
          <a:prstGeom prst="line">
            <a:avLst/>
          </a:prstGeom>
          <a:ln w="50800">
            <a:solidFill>
              <a:schemeClr val="accent1"/>
            </a:solidFill>
          </a:ln>
          <a:effectLst>
            <a:glow rad="101600">
              <a:schemeClr val="accent5">
                <a:satMod val="175000"/>
                <a:alpha val="14000"/>
              </a:schemeClr>
            </a:glow>
          </a:effectLst>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C6BF994D-F9EF-4F13-97A2-A2B6FA198DFC}"/>
              </a:ext>
              <a:ext uri="{C183D7F6-B498-43B3-948B-1728B52AA6E4}">
                <adec:decorative xmlns:adec="http://schemas.microsoft.com/office/drawing/2017/decorative" val="1"/>
              </a:ext>
            </a:extLst>
          </p:cNvPr>
          <p:cNvCxnSpPr>
            <a:cxnSpLocks/>
          </p:cNvCxnSpPr>
          <p:nvPr/>
        </p:nvCxnSpPr>
        <p:spPr>
          <a:xfrm>
            <a:off x="4238319" y="5049672"/>
            <a:ext cx="1236334" cy="308619"/>
          </a:xfrm>
          <a:prstGeom prst="line">
            <a:avLst/>
          </a:prstGeom>
          <a:ln w="50800">
            <a:solidFill>
              <a:schemeClr val="accent1"/>
            </a:solidFill>
          </a:ln>
          <a:effectLst>
            <a:glow rad="101600">
              <a:schemeClr val="accent5">
                <a:satMod val="175000"/>
                <a:alpha val="14000"/>
              </a:schemeClr>
            </a:glow>
          </a:effectLst>
        </p:spPr>
        <p:style>
          <a:lnRef idx="1">
            <a:schemeClr val="accent2"/>
          </a:lnRef>
          <a:fillRef idx="0">
            <a:schemeClr val="accent2"/>
          </a:fillRef>
          <a:effectRef idx="0">
            <a:schemeClr val="accent2"/>
          </a:effectRef>
          <a:fontRef idx="minor">
            <a:schemeClr val="tx1"/>
          </a:fontRef>
        </p:style>
      </p:cxnSp>
      <p:sp>
        <p:nvSpPr>
          <p:cNvPr id="19" name="Rectangle 18" descr="The words &quot;risk factors you cannot control&quot; and and three circles above words. 65+ is above age, a tree with a heart above &quot;family history, and different gender symbols above &quot;gender.&quot;">
            <a:extLst>
              <a:ext uri="{FF2B5EF4-FFF2-40B4-BE49-F238E27FC236}">
                <a16:creationId xmlns:a16="http://schemas.microsoft.com/office/drawing/2014/main" id="{51E109C0-6122-43F8-BEB6-D03461193FFE}"/>
              </a:ext>
            </a:extLst>
          </p:cNvPr>
          <p:cNvSpPr/>
          <p:nvPr/>
        </p:nvSpPr>
        <p:spPr>
          <a:xfrm>
            <a:off x="5474653" y="2857661"/>
            <a:ext cx="6134139" cy="2500630"/>
          </a:xfrm>
          <a:prstGeom prst="rect">
            <a:avLst/>
          </a:prstGeom>
          <a:noFill/>
          <a:ln w="57150">
            <a:solidFill>
              <a:schemeClr val="accent1"/>
            </a:solidFill>
          </a:ln>
          <a:effectLst>
            <a:glow rad="101600">
              <a:schemeClr val="accent5">
                <a:satMod val="175000"/>
                <a:alpha val="1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B676990-D5A3-4A0E-802F-FC74D38EDDEE}"/>
              </a:ext>
            </a:extLst>
          </p:cNvPr>
          <p:cNvSpPr txBox="1"/>
          <p:nvPr/>
        </p:nvSpPr>
        <p:spPr bwMode="auto">
          <a:xfrm>
            <a:off x="7349319" y="6538912"/>
            <a:ext cx="60937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100" dirty="0">
                <a:solidFill>
                  <a:schemeClr val="tx1">
                    <a:lumMod val="95000"/>
                    <a:lumOff val="5000"/>
                  </a:schemeClr>
                </a:solidFill>
              </a:rPr>
              <a:t>https://www.peacehealth.org/healthy-you/infographic-heart-attack-risk-factors</a:t>
            </a:r>
          </a:p>
        </p:txBody>
      </p:sp>
    </p:spTree>
    <p:custDataLst>
      <p:tags r:id="rId1"/>
    </p:custDataLst>
    <p:extLst>
      <p:ext uri="{BB962C8B-B14F-4D97-AF65-F5344CB8AC3E}">
        <p14:creationId xmlns:p14="http://schemas.microsoft.com/office/powerpoint/2010/main" val="1035170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DE3F-E90F-4587-9EDE-DFD095BED29E}"/>
              </a:ext>
            </a:extLst>
          </p:cNvPr>
          <p:cNvSpPr>
            <a:spLocks noGrp="1"/>
          </p:cNvSpPr>
          <p:nvPr>
            <p:ph type="title"/>
          </p:nvPr>
        </p:nvSpPr>
        <p:spPr>
          <a:xfrm>
            <a:off x="644904" y="365125"/>
            <a:ext cx="10708896" cy="1325563"/>
          </a:xfrm>
        </p:spPr>
        <p:txBody>
          <a:bodyPr/>
          <a:lstStyle/>
          <a:p>
            <a:r>
              <a:rPr lang="en-US" b="1" dirty="0">
                <a:solidFill>
                  <a:srgbClr val="20558A"/>
                </a:solidFill>
              </a:rPr>
              <a:t>Practice: Interpreting numbers </a:t>
            </a:r>
          </a:p>
        </p:txBody>
      </p:sp>
      <p:pic>
        <p:nvPicPr>
          <p:cNvPr id="12" name="Picture 11" descr="A table with numbers and symbols representing the recommended daily amounts of iron in milligrams.">
            <a:extLst>
              <a:ext uri="{FF2B5EF4-FFF2-40B4-BE49-F238E27FC236}">
                <a16:creationId xmlns:a16="http://schemas.microsoft.com/office/drawing/2014/main" id="{846F3EF6-BC2D-4EA7-9AA6-7232983BBA18}"/>
              </a:ext>
            </a:extLst>
          </p:cNvPr>
          <p:cNvPicPr>
            <a:picLocks noChangeAspect="1"/>
          </p:cNvPicPr>
          <p:nvPr/>
        </p:nvPicPr>
        <p:blipFill>
          <a:blip r:embed="rId4"/>
          <a:stretch>
            <a:fillRect/>
          </a:stretch>
        </p:blipFill>
        <p:spPr>
          <a:xfrm>
            <a:off x="644904" y="1436315"/>
            <a:ext cx="7220832" cy="3815487"/>
          </a:xfrm>
          <a:prstGeom prst="rect">
            <a:avLst/>
          </a:prstGeom>
        </p:spPr>
      </p:pic>
      <p:sp>
        <p:nvSpPr>
          <p:cNvPr id="8" name="TextBox 7">
            <a:extLst>
              <a:ext uri="{FF2B5EF4-FFF2-40B4-BE49-F238E27FC236}">
                <a16:creationId xmlns:a16="http://schemas.microsoft.com/office/drawing/2014/main" id="{3CA5C696-96C6-4362-A1DB-97CF120B013C}"/>
              </a:ext>
            </a:extLst>
          </p:cNvPr>
          <p:cNvSpPr txBox="1"/>
          <p:nvPr/>
        </p:nvSpPr>
        <p:spPr bwMode="auto">
          <a:xfrm>
            <a:off x="8059119" y="2074783"/>
            <a:ext cx="37340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l"/>
            <a:r>
              <a:rPr lang="en-US" sz="2400" dirty="0">
                <a:solidFill>
                  <a:schemeClr val="bg2">
                    <a:lumMod val="25000"/>
                  </a:schemeClr>
                </a:solidFill>
                <a:latin typeface="+mn-lt"/>
              </a:rPr>
              <a:t>A young person is searching for information about iron levels after a recent doctor's visit. They find this table but are overwhelmed by the information it contains. </a:t>
            </a:r>
          </a:p>
        </p:txBody>
      </p:sp>
      <p:sp>
        <p:nvSpPr>
          <p:cNvPr id="3" name="TextBox 2">
            <a:extLst>
              <a:ext uri="{FF2B5EF4-FFF2-40B4-BE49-F238E27FC236}">
                <a16:creationId xmlns:a16="http://schemas.microsoft.com/office/drawing/2014/main" id="{1E50DB92-70CA-4EF1-9351-FBA22F956769}"/>
              </a:ext>
            </a:extLst>
          </p:cNvPr>
          <p:cNvSpPr txBox="1"/>
          <p:nvPr/>
        </p:nvSpPr>
        <p:spPr bwMode="auto">
          <a:xfrm>
            <a:off x="644904" y="5542466"/>
            <a:ext cx="11148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l"/>
            <a:r>
              <a:rPr lang="en-US" sz="2800" b="1" dirty="0">
                <a:solidFill>
                  <a:schemeClr val="bg2">
                    <a:lumMod val="25000"/>
                  </a:schemeClr>
                </a:solidFill>
                <a:latin typeface="+mn-lt"/>
              </a:rPr>
              <a:t>How would you help this person?</a:t>
            </a:r>
          </a:p>
        </p:txBody>
      </p:sp>
      <p:sp>
        <p:nvSpPr>
          <p:cNvPr id="13" name="TextBox 12">
            <a:extLst>
              <a:ext uri="{FF2B5EF4-FFF2-40B4-BE49-F238E27FC236}">
                <a16:creationId xmlns:a16="http://schemas.microsoft.com/office/drawing/2014/main" id="{D0D60915-6306-4E96-BB5C-86BB28387845}"/>
              </a:ext>
            </a:extLst>
          </p:cNvPr>
          <p:cNvSpPr txBox="1"/>
          <p:nvPr/>
        </p:nvSpPr>
        <p:spPr bwMode="auto">
          <a:xfrm>
            <a:off x="8176118" y="6579283"/>
            <a:ext cx="74953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100" dirty="0"/>
              <a:t>https://www.nhlbi.nih.gov/health-topics/iron-deficiency-anemia</a:t>
            </a:r>
          </a:p>
        </p:txBody>
      </p:sp>
    </p:spTree>
    <p:custDataLst>
      <p:tags r:id="rId1"/>
    </p:custDataLst>
    <p:extLst>
      <p:ext uri="{BB962C8B-B14F-4D97-AF65-F5344CB8AC3E}">
        <p14:creationId xmlns:p14="http://schemas.microsoft.com/office/powerpoint/2010/main" val="631889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5D7C22-9400-4334-9436-9265B1154493}"/>
              </a:ext>
            </a:extLst>
          </p:cNvPr>
          <p:cNvSpPr>
            <a:spLocks noGrp="1"/>
          </p:cNvSpPr>
          <p:nvPr>
            <p:ph type="ctrTitle"/>
          </p:nvPr>
        </p:nvSpPr>
        <p:spPr>
          <a:xfrm>
            <a:off x="1222466" y="1965323"/>
            <a:ext cx="9144000" cy="2387600"/>
          </a:xfrm>
        </p:spPr>
        <p:txBody>
          <a:bodyPr/>
          <a:lstStyle/>
          <a:p>
            <a:r>
              <a:rPr lang="en-US" b="1" dirty="0">
                <a:solidFill>
                  <a:srgbClr val="20558A"/>
                </a:solidFill>
              </a:rPr>
              <a:t>Evaluating Numerical Health Information </a:t>
            </a:r>
          </a:p>
        </p:txBody>
      </p:sp>
    </p:spTree>
    <p:custDataLst>
      <p:tags r:id="rId1"/>
    </p:custDataLst>
    <p:extLst>
      <p:ext uri="{BB962C8B-B14F-4D97-AF65-F5344CB8AC3E}">
        <p14:creationId xmlns:p14="http://schemas.microsoft.com/office/powerpoint/2010/main" val="1821549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567-D955-4045-BC4B-67D371991891}"/>
              </a:ext>
            </a:extLst>
          </p:cNvPr>
          <p:cNvSpPr>
            <a:spLocks noGrp="1"/>
          </p:cNvSpPr>
          <p:nvPr>
            <p:ph type="title"/>
          </p:nvPr>
        </p:nvSpPr>
        <p:spPr/>
        <p:txBody>
          <a:bodyPr/>
          <a:lstStyle/>
          <a:p>
            <a:r>
              <a:rPr lang="en-US" b="1" dirty="0">
                <a:solidFill>
                  <a:srgbClr val="20558A"/>
                </a:solidFill>
              </a:rPr>
              <a:t>Chat: Evaluating information</a:t>
            </a:r>
          </a:p>
        </p:txBody>
      </p:sp>
      <p:sp>
        <p:nvSpPr>
          <p:cNvPr id="3" name="Content Placeholder 2">
            <a:extLst>
              <a:ext uri="{FF2B5EF4-FFF2-40B4-BE49-F238E27FC236}">
                <a16:creationId xmlns:a16="http://schemas.microsoft.com/office/drawing/2014/main" id="{DB5AB668-81AF-4EC7-A7E8-54CDAC0BBEF2}"/>
              </a:ext>
            </a:extLst>
          </p:cNvPr>
          <p:cNvSpPr>
            <a:spLocks noGrp="1"/>
          </p:cNvSpPr>
          <p:nvPr>
            <p:ph idx="1"/>
          </p:nvPr>
        </p:nvSpPr>
        <p:spPr>
          <a:xfrm>
            <a:off x="838200" y="1825625"/>
            <a:ext cx="6725194" cy="4351338"/>
          </a:xfrm>
        </p:spPr>
        <p:txBody>
          <a:bodyPr/>
          <a:lstStyle/>
          <a:p>
            <a:pPr marL="0" indent="0">
              <a:buNone/>
            </a:pPr>
            <a:r>
              <a:rPr lang="en-US" sz="4400" b="1" dirty="0">
                <a:solidFill>
                  <a:schemeClr val="bg2">
                    <a:lumMod val="10000"/>
                  </a:schemeClr>
                </a:solidFill>
              </a:rPr>
              <a:t>What should you consider when evaluating or helping someone else evaluate health information? </a:t>
            </a:r>
          </a:p>
        </p:txBody>
      </p:sp>
    </p:spTree>
    <p:custDataLst>
      <p:tags r:id="rId1"/>
    </p:custDataLst>
    <p:extLst>
      <p:ext uri="{BB962C8B-B14F-4D97-AF65-F5344CB8AC3E}">
        <p14:creationId xmlns:p14="http://schemas.microsoft.com/office/powerpoint/2010/main" val="1189662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50A8-CD71-41A5-A430-FE20BF9485EE}"/>
              </a:ext>
            </a:extLst>
          </p:cNvPr>
          <p:cNvSpPr>
            <a:spLocks noGrp="1"/>
          </p:cNvSpPr>
          <p:nvPr>
            <p:ph type="title"/>
          </p:nvPr>
        </p:nvSpPr>
        <p:spPr/>
        <p:txBody>
          <a:bodyPr/>
          <a:lstStyle/>
          <a:p>
            <a:pPr algn="ctr"/>
            <a:r>
              <a:rPr lang="en-US" b="1" dirty="0">
                <a:solidFill>
                  <a:srgbClr val="20558A"/>
                </a:solidFill>
              </a:rPr>
              <a:t>Evaluating health information: 5 steps </a:t>
            </a:r>
          </a:p>
        </p:txBody>
      </p:sp>
      <p:sp>
        <p:nvSpPr>
          <p:cNvPr id="4" name="Content Placeholder 3">
            <a:extLst>
              <a:ext uri="{FF2B5EF4-FFF2-40B4-BE49-F238E27FC236}">
                <a16:creationId xmlns:a16="http://schemas.microsoft.com/office/drawing/2014/main" id="{1D7A0EE3-D710-49AE-A132-161789948E60}"/>
              </a:ext>
            </a:extLst>
          </p:cNvPr>
          <p:cNvSpPr>
            <a:spLocks noGrp="1"/>
          </p:cNvSpPr>
          <p:nvPr>
            <p:ph sz="half" idx="2"/>
          </p:nvPr>
        </p:nvSpPr>
        <p:spPr>
          <a:xfrm>
            <a:off x="317917" y="2703291"/>
            <a:ext cx="2339988" cy="2521876"/>
          </a:xfrm>
        </p:spPr>
        <p:txBody>
          <a:bodyPr/>
          <a:lstStyle/>
          <a:p>
            <a:pPr marL="0" indent="0" algn="ctr">
              <a:buNone/>
            </a:pPr>
            <a:r>
              <a:rPr lang="en-US" b="1" dirty="0"/>
              <a:t>Authority</a:t>
            </a:r>
          </a:p>
        </p:txBody>
      </p:sp>
      <p:pic>
        <p:nvPicPr>
          <p:cNvPr id="12" name="Graphic 11">
            <a:extLst>
              <a:ext uri="{FF2B5EF4-FFF2-40B4-BE49-F238E27FC236}">
                <a16:creationId xmlns:a16="http://schemas.microsoft.com/office/drawing/2014/main" id="{470368DC-3E0D-49D7-8091-F748C65104B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002" y="3278952"/>
            <a:ext cx="1418294" cy="1418294"/>
          </a:xfrm>
          <a:prstGeom prst="rect">
            <a:avLst/>
          </a:prstGeom>
        </p:spPr>
      </p:pic>
      <p:sp>
        <p:nvSpPr>
          <p:cNvPr id="3" name="Content Placeholder 2">
            <a:extLst>
              <a:ext uri="{FF2B5EF4-FFF2-40B4-BE49-F238E27FC236}">
                <a16:creationId xmlns:a16="http://schemas.microsoft.com/office/drawing/2014/main" id="{C828FA91-6987-49D6-9C6F-78C0AACCD403}"/>
              </a:ext>
            </a:extLst>
          </p:cNvPr>
          <p:cNvSpPr>
            <a:spLocks noGrp="1"/>
          </p:cNvSpPr>
          <p:nvPr>
            <p:ph sz="half" idx="1"/>
          </p:nvPr>
        </p:nvSpPr>
        <p:spPr>
          <a:xfrm>
            <a:off x="2795266" y="2694648"/>
            <a:ext cx="2065267" cy="2521876"/>
          </a:xfrm>
        </p:spPr>
        <p:txBody>
          <a:bodyPr/>
          <a:lstStyle/>
          <a:p>
            <a:pPr marL="0" indent="0" algn="ctr">
              <a:buNone/>
            </a:pPr>
            <a:r>
              <a:rPr lang="en-US" b="1" dirty="0"/>
              <a:t>Accuracy</a:t>
            </a:r>
          </a:p>
        </p:txBody>
      </p:sp>
      <p:pic>
        <p:nvPicPr>
          <p:cNvPr id="8" name="Graphic 7">
            <a:extLst>
              <a:ext uri="{FF2B5EF4-FFF2-40B4-BE49-F238E27FC236}">
                <a16:creationId xmlns:a16="http://schemas.microsoft.com/office/drawing/2014/main" id="{81262589-7C03-4EBB-B722-57514C02858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18753" y="3251323"/>
            <a:ext cx="1418293" cy="1418293"/>
          </a:xfrm>
          <a:prstGeom prst="rect">
            <a:avLst/>
          </a:prstGeom>
        </p:spPr>
      </p:pic>
      <p:sp>
        <p:nvSpPr>
          <p:cNvPr id="6" name="Content Placeholder 5">
            <a:extLst>
              <a:ext uri="{FF2B5EF4-FFF2-40B4-BE49-F238E27FC236}">
                <a16:creationId xmlns:a16="http://schemas.microsoft.com/office/drawing/2014/main" id="{20ACCDA3-F6F3-4C6A-BA78-88A2BB5605FE}"/>
              </a:ext>
            </a:extLst>
          </p:cNvPr>
          <p:cNvSpPr>
            <a:spLocks noGrp="1"/>
          </p:cNvSpPr>
          <p:nvPr>
            <p:ph sz="half" idx="12"/>
          </p:nvPr>
        </p:nvSpPr>
        <p:spPr>
          <a:xfrm>
            <a:off x="4997894" y="2694648"/>
            <a:ext cx="2199929" cy="2531645"/>
          </a:xfrm>
        </p:spPr>
        <p:txBody>
          <a:bodyPr/>
          <a:lstStyle/>
          <a:p>
            <a:pPr marL="0" indent="0" algn="ctr">
              <a:buNone/>
            </a:pPr>
            <a:r>
              <a:rPr lang="en-US" b="1" dirty="0"/>
              <a:t>Currency</a:t>
            </a:r>
          </a:p>
        </p:txBody>
      </p:sp>
      <p:pic>
        <p:nvPicPr>
          <p:cNvPr id="14" name="Graphic 13">
            <a:extLst>
              <a:ext uri="{FF2B5EF4-FFF2-40B4-BE49-F238E27FC236}">
                <a16:creationId xmlns:a16="http://schemas.microsoft.com/office/drawing/2014/main" id="{A63B8925-C334-41F6-8F6C-C8B2646B3D2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0473" y="3231214"/>
            <a:ext cx="1466032" cy="1466032"/>
          </a:xfrm>
          <a:prstGeom prst="rect">
            <a:avLst/>
          </a:prstGeom>
        </p:spPr>
      </p:pic>
      <p:sp>
        <p:nvSpPr>
          <p:cNvPr id="10" name="Content Placeholder 5">
            <a:extLst>
              <a:ext uri="{FF2B5EF4-FFF2-40B4-BE49-F238E27FC236}">
                <a16:creationId xmlns:a16="http://schemas.microsoft.com/office/drawing/2014/main" id="{935126CD-447D-4BFB-AB8E-939F3F4BAD44}"/>
              </a:ext>
            </a:extLst>
          </p:cNvPr>
          <p:cNvSpPr txBox="1">
            <a:spLocks/>
          </p:cNvSpPr>
          <p:nvPr/>
        </p:nvSpPr>
        <p:spPr bwMode="auto">
          <a:xfrm>
            <a:off x="7212281" y="2698407"/>
            <a:ext cx="2199929" cy="253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Relevance</a:t>
            </a:r>
          </a:p>
        </p:txBody>
      </p:sp>
      <p:pic>
        <p:nvPicPr>
          <p:cNvPr id="16" name="Graphic 15">
            <a:extLst>
              <a:ext uri="{FF2B5EF4-FFF2-40B4-BE49-F238E27FC236}">
                <a16:creationId xmlns:a16="http://schemas.microsoft.com/office/drawing/2014/main" id="{3E35BBE0-534B-4713-BBA8-9F854521B31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98059" y="3278952"/>
            <a:ext cx="1428375" cy="1428375"/>
          </a:xfrm>
          <a:prstGeom prst="rect">
            <a:avLst/>
          </a:prstGeom>
        </p:spPr>
      </p:pic>
      <p:sp>
        <p:nvSpPr>
          <p:cNvPr id="11" name="Content Placeholder 5">
            <a:extLst>
              <a:ext uri="{FF2B5EF4-FFF2-40B4-BE49-F238E27FC236}">
                <a16:creationId xmlns:a16="http://schemas.microsoft.com/office/drawing/2014/main" id="{C8C83223-9684-4711-8786-BD5033B67BA0}"/>
              </a:ext>
            </a:extLst>
          </p:cNvPr>
          <p:cNvSpPr txBox="1">
            <a:spLocks/>
          </p:cNvSpPr>
          <p:nvPr/>
        </p:nvSpPr>
        <p:spPr bwMode="auto">
          <a:xfrm>
            <a:off x="9592830" y="2698407"/>
            <a:ext cx="2199929" cy="253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Purpose</a:t>
            </a:r>
            <a:r>
              <a:rPr lang="en-US" dirty="0"/>
              <a:t> </a:t>
            </a:r>
          </a:p>
        </p:txBody>
      </p:sp>
      <p:pic>
        <p:nvPicPr>
          <p:cNvPr id="18" name="Graphic 17">
            <a:extLst>
              <a:ext uri="{FF2B5EF4-FFF2-40B4-BE49-F238E27FC236}">
                <a16:creationId xmlns:a16="http://schemas.microsoft.com/office/drawing/2014/main" id="{F9D6C0FA-525B-40CB-A63B-53EEC450D2C7}"/>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53898" y="3227260"/>
            <a:ext cx="1477794" cy="1477794"/>
          </a:xfrm>
          <a:prstGeom prst="rect">
            <a:avLst/>
          </a:prstGeom>
        </p:spPr>
      </p:pic>
    </p:spTree>
    <p:custDataLst>
      <p:tags r:id="rId1"/>
    </p:custDataLst>
    <p:extLst>
      <p:ext uri="{BB962C8B-B14F-4D97-AF65-F5344CB8AC3E}">
        <p14:creationId xmlns:p14="http://schemas.microsoft.com/office/powerpoint/2010/main" val="46866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6F37-F21F-4077-82EE-DFE160602258}"/>
              </a:ext>
            </a:extLst>
          </p:cNvPr>
          <p:cNvSpPr>
            <a:spLocks noGrp="1"/>
          </p:cNvSpPr>
          <p:nvPr>
            <p:ph type="title"/>
          </p:nvPr>
        </p:nvSpPr>
        <p:spPr/>
        <p:txBody>
          <a:bodyPr/>
          <a:lstStyle/>
          <a:p>
            <a:r>
              <a:rPr lang="en-US" dirty="0"/>
              <a:t>    </a:t>
            </a:r>
            <a:r>
              <a:rPr lang="en-US" b="1" dirty="0">
                <a:solidFill>
                  <a:srgbClr val="20558A"/>
                </a:solidFill>
              </a:rPr>
              <a:t>Authority</a:t>
            </a:r>
          </a:p>
        </p:txBody>
      </p:sp>
      <p:pic>
        <p:nvPicPr>
          <p:cNvPr id="7" name="Graphic 6">
            <a:extLst>
              <a:ext uri="{FF2B5EF4-FFF2-40B4-BE49-F238E27FC236}">
                <a16:creationId xmlns:a16="http://schemas.microsoft.com/office/drawing/2014/main" id="{D6B26463-6CA4-4837-8725-B680A789875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850" y="386556"/>
            <a:ext cx="1282700" cy="1282700"/>
          </a:xfrm>
          <a:prstGeom prst="rect">
            <a:avLst/>
          </a:prstGeom>
        </p:spPr>
      </p:pic>
      <p:sp>
        <p:nvSpPr>
          <p:cNvPr id="3" name="Content Placeholder 2">
            <a:extLst>
              <a:ext uri="{FF2B5EF4-FFF2-40B4-BE49-F238E27FC236}">
                <a16:creationId xmlns:a16="http://schemas.microsoft.com/office/drawing/2014/main" id="{7C41E7F5-29EB-4A30-870D-06D51A09E960}"/>
              </a:ext>
            </a:extLst>
          </p:cNvPr>
          <p:cNvSpPr>
            <a:spLocks noGrp="1"/>
          </p:cNvSpPr>
          <p:nvPr>
            <p:ph sz="half" idx="1"/>
          </p:nvPr>
        </p:nvSpPr>
        <p:spPr>
          <a:xfrm>
            <a:off x="838200" y="1825625"/>
            <a:ext cx="4325471" cy="4351338"/>
          </a:xfrm>
        </p:spPr>
        <p:txBody>
          <a:bodyPr/>
          <a:lstStyle/>
          <a:p>
            <a:pPr marL="0" indent="0">
              <a:buNone/>
            </a:pPr>
            <a:r>
              <a:rPr lang="en-US" dirty="0">
                <a:solidFill>
                  <a:schemeClr val="bg2">
                    <a:lumMod val="10000"/>
                  </a:schemeClr>
                </a:solidFill>
              </a:rPr>
              <a:t>Things to consider:</a:t>
            </a:r>
          </a:p>
          <a:p>
            <a:pPr marL="0" indent="0">
              <a:buNone/>
            </a:pPr>
            <a:endParaRPr lang="en-US" dirty="0">
              <a:solidFill>
                <a:schemeClr val="bg2">
                  <a:lumMod val="10000"/>
                </a:schemeClr>
              </a:solidFill>
            </a:endParaRPr>
          </a:p>
          <a:p>
            <a:r>
              <a:rPr lang="en-US" dirty="0">
                <a:solidFill>
                  <a:schemeClr val="bg2">
                    <a:lumMod val="10000"/>
                  </a:schemeClr>
                </a:solidFill>
              </a:rPr>
              <a:t>Who made the content? Are they an expert in their field? </a:t>
            </a:r>
          </a:p>
          <a:p>
            <a:r>
              <a:rPr lang="en-US" dirty="0">
                <a:solidFill>
                  <a:schemeClr val="bg2">
                    <a:lumMod val="10000"/>
                  </a:schemeClr>
                </a:solidFill>
              </a:rPr>
              <a:t>Type of  URL</a:t>
            </a:r>
          </a:p>
          <a:p>
            <a:endParaRPr lang="en-US" dirty="0">
              <a:solidFill>
                <a:schemeClr val="bg2">
                  <a:lumMod val="10000"/>
                </a:schemeClr>
              </a:solidFill>
            </a:endParaRPr>
          </a:p>
          <a:p>
            <a:endParaRPr lang="en-US" dirty="0">
              <a:solidFill>
                <a:schemeClr val="bg2">
                  <a:lumMod val="10000"/>
                </a:schemeClr>
              </a:solidFill>
            </a:endParaRPr>
          </a:p>
        </p:txBody>
      </p:sp>
      <p:pic>
        <p:nvPicPr>
          <p:cNvPr id="9" name="Content Placeholder 8" descr="Image of Medline Plus web page.">
            <a:extLst>
              <a:ext uri="{FF2B5EF4-FFF2-40B4-BE49-F238E27FC236}">
                <a16:creationId xmlns:a16="http://schemas.microsoft.com/office/drawing/2014/main" id="{B067D7D4-BB52-40AC-9D96-94CCAAB03FA9}"/>
              </a:ext>
            </a:extLst>
          </p:cNvPr>
          <p:cNvPicPr>
            <a:picLocks noGrp="1" noChangeAspect="1"/>
          </p:cNvPicPr>
          <p:nvPr>
            <p:ph sz="half" idx="2"/>
          </p:nvPr>
        </p:nvPicPr>
        <p:blipFill rotWithShape="1">
          <a:blip r:embed="rId6" cstate="print">
            <a:extLst>
              <a:ext uri="{28A0092B-C50C-407E-A947-70E740481C1C}">
                <a14:useLocalDpi xmlns:a14="http://schemas.microsoft.com/office/drawing/2010/main" val="0"/>
              </a:ext>
            </a:extLst>
          </a:blip>
          <a:srcRect l="14905" t="3537" r="7082"/>
          <a:stretch/>
        </p:blipFill>
        <p:spPr>
          <a:xfrm>
            <a:off x="5344645" y="522515"/>
            <a:ext cx="6650505" cy="5488880"/>
          </a:xfrm>
          <a:effectLst>
            <a:outerShdw blurRad="50800" dist="38100" dir="5400000" algn="t" rotWithShape="0">
              <a:prstClr val="black">
                <a:alpha val="40000"/>
              </a:prstClr>
            </a:outerShdw>
          </a:effectLst>
        </p:spPr>
      </p:pic>
      <p:sp>
        <p:nvSpPr>
          <p:cNvPr id="4" name="Rectangle: Rounded Corners 3">
            <a:extLst>
              <a:ext uri="{FF2B5EF4-FFF2-40B4-BE49-F238E27FC236}">
                <a16:creationId xmlns:a16="http://schemas.microsoft.com/office/drawing/2014/main" id="{39D728DB-2DA8-40D9-8D87-1C11D54B999A}"/>
              </a:ext>
              <a:ext uri="{C183D7F6-B498-43B3-948B-1728B52AA6E4}">
                <adec:decorative xmlns:adec="http://schemas.microsoft.com/office/drawing/2017/decorative" val="1"/>
              </a:ext>
            </a:extLst>
          </p:cNvPr>
          <p:cNvSpPr/>
          <p:nvPr/>
        </p:nvSpPr>
        <p:spPr>
          <a:xfrm>
            <a:off x="5344644" y="810743"/>
            <a:ext cx="2530353" cy="6929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3302BA9-101C-4836-A612-5060F3167180}"/>
              </a:ext>
              <a:ext uri="{C183D7F6-B498-43B3-948B-1728B52AA6E4}">
                <adec:decorative xmlns:adec="http://schemas.microsoft.com/office/drawing/2017/decorative" val="1"/>
              </a:ext>
            </a:extLst>
          </p:cNvPr>
          <p:cNvSpPr/>
          <p:nvPr/>
        </p:nvSpPr>
        <p:spPr>
          <a:xfrm>
            <a:off x="10709637" y="1188719"/>
            <a:ext cx="1285513" cy="3149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33281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6F37-F21F-4077-82EE-DFE160602258}"/>
              </a:ext>
            </a:extLst>
          </p:cNvPr>
          <p:cNvSpPr>
            <a:spLocks noGrp="1"/>
          </p:cNvSpPr>
          <p:nvPr>
            <p:ph type="title"/>
          </p:nvPr>
        </p:nvSpPr>
        <p:spPr/>
        <p:txBody>
          <a:bodyPr/>
          <a:lstStyle/>
          <a:p>
            <a:r>
              <a:rPr lang="en-US" dirty="0"/>
              <a:t>     </a:t>
            </a:r>
            <a:r>
              <a:rPr lang="en-US" b="1" dirty="0">
                <a:solidFill>
                  <a:srgbClr val="20558A"/>
                </a:solidFill>
              </a:rPr>
              <a:t>Accuracy</a:t>
            </a:r>
            <a:r>
              <a:rPr lang="en-US" dirty="0"/>
              <a:t> </a:t>
            </a:r>
          </a:p>
        </p:txBody>
      </p:sp>
      <p:pic>
        <p:nvPicPr>
          <p:cNvPr id="7" name="Graphic 6">
            <a:extLst>
              <a:ext uri="{FF2B5EF4-FFF2-40B4-BE49-F238E27FC236}">
                <a16:creationId xmlns:a16="http://schemas.microsoft.com/office/drawing/2014/main" id="{5D65840C-B9AF-4729-A6CA-780EBA22915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4352" y="282993"/>
            <a:ext cx="1407695" cy="1407695"/>
          </a:xfrm>
          <a:prstGeom prst="rect">
            <a:avLst/>
          </a:prstGeom>
        </p:spPr>
      </p:pic>
      <p:sp>
        <p:nvSpPr>
          <p:cNvPr id="3" name="Content Placeholder 2">
            <a:extLst>
              <a:ext uri="{FF2B5EF4-FFF2-40B4-BE49-F238E27FC236}">
                <a16:creationId xmlns:a16="http://schemas.microsoft.com/office/drawing/2014/main" id="{7C41E7F5-29EB-4A30-870D-06D51A09E960}"/>
              </a:ext>
            </a:extLst>
          </p:cNvPr>
          <p:cNvSpPr>
            <a:spLocks noGrp="1"/>
          </p:cNvSpPr>
          <p:nvPr>
            <p:ph sz="half" idx="1"/>
          </p:nvPr>
        </p:nvSpPr>
        <p:spPr>
          <a:xfrm>
            <a:off x="838200" y="1825625"/>
            <a:ext cx="4265815" cy="4351338"/>
          </a:xfrm>
        </p:spPr>
        <p:txBody>
          <a:bodyPr/>
          <a:lstStyle/>
          <a:p>
            <a:pPr marL="0" indent="0">
              <a:buNone/>
            </a:pPr>
            <a:r>
              <a:rPr lang="en-US" dirty="0">
                <a:solidFill>
                  <a:schemeClr val="bg2">
                    <a:lumMod val="10000"/>
                  </a:schemeClr>
                </a:solidFill>
              </a:rPr>
              <a:t>Things to consider:</a:t>
            </a:r>
          </a:p>
          <a:p>
            <a:pPr marL="0" indent="0">
              <a:buNone/>
            </a:pPr>
            <a:endParaRPr lang="en-US" dirty="0">
              <a:solidFill>
                <a:schemeClr val="bg2">
                  <a:lumMod val="10000"/>
                </a:schemeClr>
              </a:solidFill>
            </a:endParaRPr>
          </a:p>
          <a:p>
            <a:r>
              <a:rPr lang="en-US" dirty="0">
                <a:solidFill>
                  <a:schemeClr val="bg2">
                    <a:lumMod val="10000"/>
                  </a:schemeClr>
                </a:solidFill>
              </a:rPr>
              <a:t>Is the information supported by evidence? </a:t>
            </a:r>
          </a:p>
          <a:p>
            <a:r>
              <a:rPr lang="en-US" dirty="0">
                <a:solidFill>
                  <a:schemeClr val="bg2">
                    <a:lumMod val="10000"/>
                  </a:schemeClr>
                </a:solidFill>
              </a:rPr>
              <a:t>Has it been peer reviewed?</a:t>
            </a:r>
          </a:p>
        </p:txBody>
      </p:sp>
      <p:pic>
        <p:nvPicPr>
          <p:cNvPr id="8" name="Content Placeholder 7" descr="Image of Medine Plus on a computer screen.">
            <a:extLst>
              <a:ext uri="{FF2B5EF4-FFF2-40B4-BE49-F238E27FC236}">
                <a16:creationId xmlns:a16="http://schemas.microsoft.com/office/drawing/2014/main" id="{ABC3C541-31B8-4E3C-B47B-5CAD797098F7}"/>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5417127" y="500929"/>
            <a:ext cx="6640521" cy="5322238"/>
          </a:xfrm>
          <a:effectLst>
            <a:outerShdw blurRad="50800" dist="38100" dir="5400000" algn="t" rotWithShape="0">
              <a:prstClr val="black">
                <a:alpha val="40000"/>
              </a:prstClr>
            </a:outerShdw>
          </a:effectLst>
        </p:spPr>
      </p:pic>
      <p:sp>
        <p:nvSpPr>
          <p:cNvPr id="9" name="Rectangle: Rounded Corners 8">
            <a:extLst>
              <a:ext uri="{FF2B5EF4-FFF2-40B4-BE49-F238E27FC236}">
                <a16:creationId xmlns:a16="http://schemas.microsoft.com/office/drawing/2014/main" id="{C0BD76A1-F0E3-4C7A-B405-FEE5643E2C03}"/>
              </a:ext>
              <a:ext uri="{C183D7F6-B498-43B3-948B-1728B52AA6E4}">
                <adec:decorative xmlns:adec="http://schemas.microsoft.com/office/drawing/2017/decorative" val="1"/>
              </a:ext>
            </a:extLst>
          </p:cNvPr>
          <p:cNvSpPr/>
          <p:nvPr/>
        </p:nvSpPr>
        <p:spPr>
          <a:xfrm>
            <a:off x="9431383" y="1132680"/>
            <a:ext cx="889421" cy="3434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27613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6F37-F21F-4077-82EE-DFE160602258}"/>
              </a:ext>
            </a:extLst>
          </p:cNvPr>
          <p:cNvSpPr>
            <a:spLocks noGrp="1"/>
          </p:cNvSpPr>
          <p:nvPr>
            <p:ph type="title"/>
          </p:nvPr>
        </p:nvSpPr>
        <p:spPr/>
        <p:txBody>
          <a:bodyPr/>
          <a:lstStyle/>
          <a:p>
            <a:r>
              <a:rPr lang="en-US" dirty="0"/>
              <a:t>     </a:t>
            </a:r>
            <a:r>
              <a:rPr lang="en-US" b="1" dirty="0">
                <a:solidFill>
                  <a:srgbClr val="20558A"/>
                </a:solidFill>
              </a:rPr>
              <a:t>Currency</a:t>
            </a:r>
            <a:r>
              <a:rPr lang="en-US" dirty="0"/>
              <a:t> </a:t>
            </a:r>
          </a:p>
        </p:txBody>
      </p:sp>
      <p:pic>
        <p:nvPicPr>
          <p:cNvPr id="7" name="Graphic 6">
            <a:extLst>
              <a:ext uri="{FF2B5EF4-FFF2-40B4-BE49-F238E27FC236}">
                <a16:creationId xmlns:a16="http://schemas.microsoft.com/office/drawing/2014/main" id="{04BAE404-406A-4275-B722-804B95CD4D4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850" y="365125"/>
            <a:ext cx="1282700" cy="1282700"/>
          </a:xfrm>
          <a:prstGeom prst="rect">
            <a:avLst/>
          </a:prstGeom>
        </p:spPr>
      </p:pic>
      <p:sp>
        <p:nvSpPr>
          <p:cNvPr id="4" name="Content Placeholder 3">
            <a:extLst>
              <a:ext uri="{FF2B5EF4-FFF2-40B4-BE49-F238E27FC236}">
                <a16:creationId xmlns:a16="http://schemas.microsoft.com/office/drawing/2014/main" id="{BA9D20F9-E2B8-4787-921E-282390351A39}"/>
              </a:ext>
            </a:extLst>
          </p:cNvPr>
          <p:cNvSpPr>
            <a:spLocks noGrp="1"/>
          </p:cNvSpPr>
          <p:nvPr>
            <p:ph sz="half" idx="1"/>
          </p:nvPr>
        </p:nvSpPr>
        <p:spPr>
          <a:xfrm>
            <a:off x="838200" y="1825625"/>
            <a:ext cx="4249784" cy="4351338"/>
          </a:xfrm>
        </p:spPr>
        <p:txBody>
          <a:bodyPr/>
          <a:lstStyle/>
          <a:p>
            <a:pPr marL="0" indent="0">
              <a:buNone/>
            </a:pPr>
            <a:r>
              <a:rPr lang="en-US" dirty="0">
                <a:solidFill>
                  <a:schemeClr val="bg2">
                    <a:lumMod val="10000"/>
                  </a:schemeClr>
                </a:solidFill>
              </a:rPr>
              <a:t>Things to consider:</a:t>
            </a:r>
          </a:p>
          <a:p>
            <a:pPr marL="0" indent="0">
              <a:buNone/>
            </a:pPr>
            <a:endParaRPr lang="en-US" dirty="0">
              <a:solidFill>
                <a:schemeClr val="bg2">
                  <a:lumMod val="10000"/>
                </a:schemeClr>
              </a:solidFill>
            </a:endParaRPr>
          </a:p>
          <a:p>
            <a:r>
              <a:rPr lang="en-US" dirty="0">
                <a:solidFill>
                  <a:schemeClr val="bg2">
                    <a:lumMod val="10000"/>
                  </a:schemeClr>
                </a:solidFill>
              </a:rPr>
              <a:t>On what date was it published? Is it current? </a:t>
            </a:r>
          </a:p>
          <a:p>
            <a:r>
              <a:rPr lang="en-US" dirty="0">
                <a:solidFill>
                  <a:schemeClr val="bg2">
                    <a:lumMod val="10000"/>
                  </a:schemeClr>
                </a:solidFill>
              </a:rPr>
              <a:t>Is it reviewed regularly? </a:t>
            </a:r>
          </a:p>
        </p:txBody>
      </p:sp>
      <p:pic>
        <p:nvPicPr>
          <p:cNvPr id="9" name="Content Placeholder 8">
            <a:extLst>
              <a:ext uri="{FF2B5EF4-FFF2-40B4-BE49-F238E27FC236}">
                <a16:creationId xmlns:a16="http://schemas.microsoft.com/office/drawing/2014/main" id="{0F1B5905-90C0-4D0F-A04C-5321A190535C}"/>
              </a:ext>
              <a:ext uri="{C183D7F6-B498-43B3-948B-1728B52AA6E4}">
                <adec:decorative xmlns:adec="http://schemas.microsoft.com/office/drawing/2017/decorative" val="1"/>
              </a:ext>
            </a:extLst>
          </p:cNvPr>
          <p:cNvPicPr>
            <a:picLocks noGrp="1" noChangeAspect="1"/>
          </p:cNvPicPr>
          <p:nvPr>
            <p:ph sz="half" idx="2"/>
          </p:nvPr>
        </p:nvPicPr>
        <p:blipFill rotWithShape="1">
          <a:blip r:embed="rId6" cstate="print">
            <a:extLst>
              <a:ext uri="{28A0092B-C50C-407E-A947-70E740481C1C}">
                <a14:useLocalDpi xmlns:a14="http://schemas.microsoft.com/office/drawing/2010/main" val="0"/>
              </a:ext>
            </a:extLst>
          </a:blip>
          <a:srcRect l="13596" r="13164"/>
          <a:stretch/>
        </p:blipFill>
        <p:spPr>
          <a:xfrm>
            <a:off x="5251575" y="1331536"/>
            <a:ext cx="6743575" cy="4194928"/>
          </a:xfrm>
          <a:effectLst>
            <a:outerShdw blurRad="50800" dist="38100" dir="8100000" algn="tr" rotWithShape="0">
              <a:prstClr val="black">
                <a:alpha val="40000"/>
              </a:prstClr>
            </a:outerShdw>
          </a:effectLst>
        </p:spPr>
      </p:pic>
      <p:sp>
        <p:nvSpPr>
          <p:cNvPr id="8" name="Rectangle: Rounded Corners 7">
            <a:extLst>
              <a:ext uri="{FF2B5EF4-FFF2-40B4-BE49-F238E27FC236}">
                <a16:creationId xmlns:a16="http://schemas.microsoft.com/office/drawing/2014/main" id="{9505D930-1B0A-462A-9570-6039AB31A6DA}"/>
              </a:ext>
              <a:ext uri="{C183D7F6-B498-43B3-948B-1728B52AA6E4}">
                <adec:decorative xmlns:adec="http://schemas.microsoft.com/office/drawing/2017/decorative" val="1"/>
              </a:ext>
            </a:extLst>
          </p:cNvPr>
          <p:cNvSpPr/>
          <p:nvPr/>
        </p:nvSpPr>
        <p:spPr>
          <a:xfrm>
            <a:off x="7104017" y="5161338"/>
            <a:ext cx="3235540" cy="3651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1823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6F37-F21F-4077-82EE-DFE160602258}"/>
              </a:ext>
            </a:extLst>
          </p:cNvPr>
          <p:cNvSpPr>
            <a:spLocks noGrp="1"/>
          </p:cNvSpPr>
          <p:nvPr>
            <p:ph type="title"/>
          </p:nvPr>
        </p:nvSpPr>
        <p:spPr/>
        <p:txBody>
          <a:bodyPr/>
          <a:lstStyle/>
          <a:p>
            <a:r>
              <a:rPr lang="en-US" dirty="0"/>
              <a:t>    </a:t>
            </a:r>
            <a:r>
              <a:rPr lang="en-US" b="1" dirty="0">
                <a:solidFill>
                  <a:srgbClr val="20558A"/>
                </a:solidFill>
              </a:rPr>
              <a:t>Relevance</a:t>
            </a:r>
          </a:p>
        </p:txBody>
      </p:sp>
      <p:pic>
        <p:nvPicPr>
          <p:cNvPr id="7" name="Graphic 6">
            <a:extLst>
              <a:ext uri="{FF2B5EF4-FFF2-40B4-BE49-F238E27FC236}">
                <a16:creationId xmlns:a16="http://schemas.microsoft.com/office/drawing/2014/main" id="{1054AFE8-F204-496F-9FEF-12427E5C129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4352" y="230188"/>
            <a:ext cx="1407695" cy="1407695"/>
          </a:xfrm>
          <a:prstGeom prst="rect">
            <a:avLst/>
          </a:prstGeom>
        </p:spPr>
      </p:pic>
      <p:sp>
        <p:nvSpPr>
          <p:cNvPr id="15" name="Content Placeholder 3">
            <a:extLst>
              <a:ext uri="{FF2B5EF4-FFF2-40B4-BE49-F238E27FC236}">
                <a16:creationId xmlns:a16="http://schemas.microsoft.com/office/drawing/2014/main" id="{D0854AA0-F5D9-4B8E-AFFA-6BFB6BAB9976}"/>
              </a:ext>
            </a:extLst>
          </p:cNvPr>
          <p:cNvSpPr txBox="1">
            <a:spLocks/>
          </p:cNvSpPr>
          <p:nvPr/>
        </p:nvSpPr>
        <p:spPr bwMode="auto">
          <a:xfrm>
            <a:off x="838200" y="1825625"/>
            <a:ext cx="5181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2">
                    <a:lumMod val="10000"/>
                  </a:schemeClr>
                </a:solidFill>
              </a:rPr>
              <a:t>Things to consider:</a:t>
            </a:r>
          </a:p>
          <a:p>
            <a:pPr marL="0" indent="0">
              <a:buNone/>
            </a:pPr>
            <a:endParaRPr lang="en-US" sz="1400" dirty="0">
              <a:solidFill>
                <a:schemeClr val="bg2">
                  <a:lumMod val="10000"/>
                </a:schemeClr>
              </a:solidFill>
            </a:endParaRPr>
          </a:p>
          <a:p>
            <a:r>
              <a:rPr lang="en-US" dirty="0">
                <a:solidFill>
                  <a:schemeClr val="bg2">
                    <a:lumMod val="10000"/>
                  </a:schemeClr>
                </a:solidFill>
              </a:rPr>
              <a:t>Are all sides of the issue discussed?</a:t>
            </a:r>
          </a:p>
          <a:p>
            <a:r>
              <a:rPr lang="en-US" dirty="0">
                <a:solidFill>
                  <a:schemeClr val="bg2">
                    <a:lumMod val="10000"/>
                  </a:schemeClr>
                </a:solidFill>
              </a:rPr>
              <a:t>What are the limitations?</a:t>
            </a:r>
          </a:p>
          <a:p>
            <a:r>
              <a:rPr lang="en-US" dirty="0">
                <a:solidFill>
                  <a:schemeClr val="bg2">
                    <a:lumMod val="10000"/>
                  </a:schemeClr>
                </a:solidFill>
              </a:rPr>
              <a:t>Does the information make sense for your purposes? </a:t>
            </a:r>
          </a:p>
          <a:p>
            <a:r>
              <a:rPr lang="en-US" dirty="0">
                <a:solidFill>
                  <a:schemeClr val="bg2">
                    <a:lumMod val="10000"/>
                  </a:schemeClr>
                </a:solidFill>
              </a:rPr>
              <a:t>Does the resource credit references?</a:t>
            </a:r>
          </a:p>
        </p:txBody>
      </p:sp>
      <p:pic>
        <p:nvPicPr>
          <p:cNvPr id="9" name="Content Placeholder 8">
            <a:extLst>
              <a:ext uri="{FF2B5EF4-FFF2-40B4-BE49-F238E27FC236}">
                <a16:creationId xmlns:a16="http://schemas.microsoft.com/office/drawing/2014/main" id="{9E6D8DF2-6F79-4B4B-A731-A516BCC698CD}"/>
              </a:ext>
              <a:ext uri="{C183D7F6-B498-43B3-948B-1728B52AA6E4}">
                <adec:decorative xmlns:adec="http://schemas.microsoft.com/office/drawing/2017/decorative" val="1"/>
              </a:ext>
            </a:extLst>
          </p:cNvPr>
          <p:cNvPicPr>
            <a:picLocks noGrp="1" noChangeAspect="1"/>
          </p:cNvPicPr>
          <p:nvPr>
            <p:ph sz="half" idx="2"/>
          </p:nvPr>
        </p:nvPicPr>
        <p:blipFill rotWithShape="1">
          <a:blip r:embed="rId6" cstate="print">
            <a:extLst>
              <a:ext uri="{28A0092B-C50C-407E-A947-70E740481C1C}">
                <a14:useLocalDpi xmlns:a14="http://schemas.microsoft.com/office/drawing/2010/main" val="0"/>
              </a:ext>
            </a:extLst>
          </a:blip>
          <a:srcRect/>
          <a:stretch/>
        </p:blipFill>
        <p:spPr>
          <a:xfrm>
            <a:off x="5856118" y="646362"/>
            <a:ext cx="5978236" cy="5846513"/>
          </a:xfrm>
          <a:effectLst>
            <a:outerShdw blurRad="50800" dist="38100" dir="5400000" algn="t" rotWithShape="0">
              <a:prstClr val="black">
                <a:alpha val="40000"/>
              </a:prstClr>
            </a:outerShdw>
          </a:effectLst>
        </p:spPr>
      </p:pic>
      <p:sp>
        <p:nvSpPr>
          <p:cNvPr id="12" name="Rectangle: Rounded Corners 11">
            <a:extLst>
              <a:ext uri="{FF2B5EF4-FFF2-40B4-BE49-F238E27FC236}">
                <a16:creationId xmlns:a16="http://schemas.microsoft.com/office/drawing/2014/main" id="{46485F5A-102B-4060-808D-1309E5AD3183}"/>
              </a:ext>
              <a:ext uri="{C183D7F6-B498-43B3-948B-1728B52AA6E4}">
                <adec:decorative xmlns:adec="http://schemas.microsoft.com/office/drawing/2017/decorative" val="1"/>
              </a:ext>
            </a:extLst>
          </p:cNvPr>
          <p:cNvSpPr/>
          <p:nvPr/>
        </p:nvSpPr>
        <p:spPr>
          <a:xfrm>
            <a:off x="5856118" y="724384"/>
            <a:ext cx="1001881" cy="3932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0739846-9F50-4DE8-8901-4E5318B8B1CA}"/>
              </a:ext>
              <a:ext uri="{C183D7F6-B498-43B3-948B-1728B52AA6E4}">
                <adec:decorative xmlns:adec="http://schemas.microsoft.com/office/drawing/2017/decorative" val="1"/>
              </a:ext>
            </a:extLst>
          </p:cNvPr>
          <p:cNvSpPr/>
          <p:nvPr/>
        </p:nvSpPr>
        <p:spPr>
          <a:xfrm>
            <a:off x="5856118" y="2662027"/>
            <a:ext cx="1864030" cy="3932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D66BD42-0CA4-4A67-87F7-E5DADB58CA4A}"/>
              </a:ext>
              <a:ext uri="{C183D7F6-B498-43B3-948B-1728B52AA6E4}">
                <adec:decorative xmlns:adec="http://schemas.microsoft.com/office/drawing/2017/decorative" val="1"/>
              </a:ext>
            </a:extLst>
          </p:cNvPr>
          <p:cNvSpPr/>
          <p:nvPr/>
        </p:nvSpPr>
        <p:spPr>
          <a:xfrm>
            <a:off x="5856118" y="4943673"/>
            <a:ext cx="2530236" cy="3932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900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23CD2-E18F-474C-99B6-7F8A184A3E95}"/>
              </a:ext>
            </a:extLst>
          </p:cNvPr>
          <p:cNvSpPr>
            <a:spLocks noGrp="1"/>
          </p:cNvSpPr>
          <p:nvPr>
            <p:ph type="title"/>
          </p:nvPr>
        </p:nvSpPr>
        <p:spPr/>
        <p:txBody>
          <a:bodyPr/>
          <a:lstStyle/>
          <a:p>
            <a:r>
              <a:rPr lang="en-US" b="1" dirty="0">
                <a:solidFill>
                  <a:srgbClr val="20558A"/>
                </a:solidFill>
              </a:rPr>
              <a:t>Before we get started</a:t>
            </a:r>
            <a:endParaRPr lang="en-US" dirty="0">
              <a:solidFill>
                <a:srgbClr val="20558A"/>
              </a:solidFill>
            </a:endParaRPr>
          </a:p>
        </p:txBody>
      </p:sp>
      <p:sp>
        <p:nvSpPr>
          <p:cNvPr id="6" name="Content Placeholder 5">
            <a:extLst>
              <a:ext uri="{FF2B5EF4-FFF2-40B4-BE49-F238E27FC236}">
                <a16:creationId xmlns:a16="http://schemas.microsoft.com/office/drawing/2014/main" id="{B4EE5C28-F12C-487C-94C8-4573EA32C0E3}"/>
              </a:ext>
            </a:extLst>
          </p:cNvPr>
          <p:cNvSpPr>
            <a:spLocks noGrp="1"/>
          </p:cNvSpPr>
          <p:nvPr>
            <p:ph sz="half" idx="1"/>
          </p:nvPr>
        </p:nvSpPr>
        <p:spPr>
          <a:xfrm>
            <a:off x="1150536" y="1825625"/>
            <a:ext cx="10515600" cy="4351338"/>
          </a:xfrm>
        </p:spPr>
        <p:txBody>
          <a:bodyPr/>
          <a:lstStyle/>
          <a:p>
            <a:r>
              <a:rPr lang="en-US" sz="2400" dirty="0">
                <a:solidFill>
                  <a:schemeClr val="bg2">
                    <a:lumMod val="25000"/>
                  </a:schemeClr>
                </a:solidFill>
              </a:rPr>
              <a:t>Session is being recorded</a:t>
            </a:r>
          </a:p>
          <a:p>
            <a:r>
              <a:rPr lang="en-US" sz="2400" dirty="0">
                <a:solidFill>
                  <a:schemeClr val="bg2">
                    <a:lumMod val="25000"/>
                  </a:schemeClr>
                </a:solidFill>
              </a:rPr>
              <a:t>Code of conduct</a:t>
            </a:r>
          </a:p>
          <a:p>
            <a:r>
              <a:rPr lang="en-US" sz="2400" dirty="0">
                <a:solidFill>
                  <a:schemeClr val="bg2">
                    <a:lumMod val="25000"/>
                  </a:schemeClr>
                </a:solidFill>
              </a:rPr>
              <a:t>Class is eligible for CE (CHES, Medical library Association CHIS and CNE.</a:t>
            </a:r>
          </a:p>
          <a:p>
            <a:r>
              <a:rPr lang="en-US" sz="2400" dirty="0">
                <a:solidFill>
                  <a:schemeClr val="bg2">
                    <a:lumMod val="25000"/>
                  </a:schemeClr>
                </a:solidFill>
              </a:rPr>
              <a:t>Your feedback matters!</a:t>
            </a:r>
          </a:p>
        </p:txBody>
      </p:sp>
      <p:sp>
        <p:nvSpPr>
          <p:cNvPr id="4" name="Slide Number Placeholder 3">
            <a:extLst>
              <a:ext uri="{FF2B5EF4-FFF2-40B4-BE49-F238E27FC236}">
                <a16:creationId xmlns:a16="http://schemas.microsoft.com/office/drawing/2014/main" id="{2ABED6AD-0922-444B-845C-6DB20168C1B6}"/>
              </a:ext>
              <a:ext uri="{C183D7F6-B498-43B3-948B-1728B52AA6E4}">
                <adec:decorative xmlns:adec="http://schemas.microsoft.com/office/drawing/2017/decorative" val="0"/>
              </a:ext>
            </a:extLst>
          </p:cNvPr>
          <p:cNvSpPr>
            <a:spLocks noGrp="1"/>
          </p:cNvSpPr>
          <p:nvPr>
            <p:ph type="sldNum" sz="quarter" idx="10"/>
          </p:nvPr>
        </p:nvSpPr>
        <p:spPr/>
        <p:txBody>
          <a:bodyPr/>
          <a:lstStyle/>
          <a:p>
            <a:pPr>
              <a:defRPr/>
            </a:pPr>
            <a:fld id="{025F9F99-9BD9-4422-B838-F0A597D458BC}"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316300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6F37-F21F-4077-82EE-DFE160602258}"/>
              </a:ext>
            </a:extLst>
          </p:cNvPr>
          <p:cNvSpPr>
            <a:spLocks noGrp="1"/>
          </p:cNvSpPr>
          <p:nvPr>
            <p:ph type="title"/>
          </p:nvPr>
        </p:nvSpPr>
        <p:spPr/>
        <p:txBody>
          <a:bodyPr/>
          <a:lstStyle/>
          <a:p>
            <a:r>
              <a:rPr lang="en-US" dirty="0"/>
              <a:t>     </a:t>
            </a:r>
            <a:r>
              <a:rPr lang="en-US" b="1" dirty="0">
                <a:solidFill>
                  <a:srgbClr val="20558A"/>
                </a:solidFill>
              </a:rPr>
              <a:t>Purpose</a:t>
            </a:r>
          </a:p>
        </p:txBody>
      </p:sp>
      <p:pic>
        <p:nvPicPr>
          <p:cNvPr id="7" name="Graphic 6">
            <a:extLst>
              <a:ext uri="{FF2B5EF4-FFF2-40B4-BE49-F238E27FC236}">
                <a16:creationId xmlns:a16="http://schemas.microsoft.com/office/drawing/2014/main" id="{89C564D7-D31B-4832-A8A7-CFC9D54BB68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850" y="407988"/>
            <a:ext cx="1282700" cy="1282700"/>
          </a:xfrm>
          <a:prstGeom prst="rect">
            <a:avLst/>
          </a:prstGeom>
        </p:spPr>
      </p:pic>
      <p:sp>
        <p:nvSpPr>
          <p:cNvPr id="10" name="Content Placeholder 3">
            <a:extLst>
              <a:ext uri="{FF2B5EF4-FFF2-40B4-BE49-F238E27FC236}">
                <a16:creationId xmlns:a16="http://schemas.microsoft.com/office/drawing/2014/main" id="{443DD537-FCF6-4B59-AD5F-62285B199271}"/>
              </a:ext>
            </a:extLst>
          </p:cNvPr>
          <p:cNvSpPr txBox="1">
            <a:spLocks/>
          </p:cNvSpPr>
          <p:nvPr/>
        </p:nvSpPr>
        <p:spPr bwMode="auto">
          <a:xfrm>
            <a:off x="838200" y="1825625"/>
            <a:ext cx="5181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US" b="0" i="0" u="none" strike="noStrike" dirty="0">
                <a:solidFill>
                  <a:srgbClr val="000000"/>
                </a:solidFill>
                <a:effectLst/>
              </a:rPr>
              <a:t>Things to consider:</a:t>
            </a:r>
          </a:p>
          <a:p>
            <a:pPr marL="685800" indent="0">
              <a:spcBef>
                <a:spcPts val="0"/>
              </a:spcBef>
              <a:spcAft>
                <a:spcPts val="0"/>
              </a:spcAft>
              <a:buNone/>
            </a:pPr>
            <a:endParaRPr lang="en-US" dirty="0">
              <a:solidFill>
                <a:srgbClr val="000000"/>
              </a:solidFill>
            </a:endParaRPr>
          </a:p>
          <a:p>
            <a:pPr>
              <a:spcAft>
                <a:spcPts val="0"/>
              </a:spcAft>
            </a:pPr>
            <a:r>
              <a:rPr lang="en-US" b="0" i="0" u="none" strike="noStrike" dirty="0">
                <a:solidFill>
                  <a:srgbClr val="000000"/>
                </a:solidFill>
                <a:effectLst/>
              </a:rPr>
              <a:t>Why does this exist?</a:t>
            </a:r>
          </a:p>
          <a:p>
            <a:pPr>
              <a:spcAft>
                <a:spcPts val="0"/>
              </a:spcAft>
            </a:pPr>
            <a:r>
              <a:rPr lang="en-US" dirty="0">
                <a:solidFill>
                  <a:srgbClr val="000000"/>
                </a:solidFill>
              </a:rPr>
              <a:t>Is this a fact or opinion?</a:t>
            </a:r>
          </a:p>
          <a:p>
            <a:pPr>
              <a:spcAft>
                <a:spcPts val="0"/>
              </a:spcAft>
            </a:pPr>
            <a:r>
              <a:rPr lang="en-US" b="0" i="0" u="none" strike="noStrike" dirty="0">
                <a:solidFill>
                  <a:srgbClr val="000000"/>
                </a:solidFill>
                <a:effectLst/>
              </a:rPr>
              <a:t>Is this informational, objective, impartial?</a:t>
            </a:r>
          </a:p>
          <a:p>
            <a:pPr>
              <a:spcAft>
                <a:spcPts val="0"/>
              </a:spcAft>
            </a:pPr>
            <a:r>
              <a:rPr lang="en-US" dirty="0">
                <a:solidFill>
                  <a:srgbClr val="000000"/>
                </a:solidFill>
              </a:rPr>
              <a:t>Are there any ulterior biases?</a:t>
            </a:r>
            <a:endParaRPr lang="en-US" b="0" i="0" u="none" strike="noStrike" dirty="0">
              <a:solidFill>
                <a:srgbClr val="000000"/>
              </a:solidFill>
              <a:effectLst/>
            </a:endParaRPr>
          </a:p>
        </p:txBody>
      </p:sp>
      <p:pic>
        <p:nvPicPr>
          <p:cNvPr id="9" name="Content Placeholder 8">
            <a:extLst>
              <a:ext uri="{FF2B5EF4-FFF2-40B4-BE49-F238E27FC236}">
                <a16:creationId xmlns:a16="http://schemas.microsoft.com/office/drawing/2014/main" id="{675D56A8-9106-4BA2-BFB8-B861C92044F1}"/>
              </a:ext>
              <a:ext uri="{C183D7F6-B498-43B3-948B-1728B52AA6E4}">
                <adec:decorative xmlns:adec="http://schemas.microsoft.com/office/drawing/2017/decorative" val="1"/>
              </a:ext>
            </a:extLst>
          </p:cNvPr>
          <p:cNvPicPr>
            <a:picLocks noGrp="1" noChangeAspect="1"/>
          </p:cNvPicPr>
          <p:nvPr>
            <p:ph sz="half" idx="2"/>
          </p:nvPr>
        </p:nvPicPr>
        <p:blipFill rotWithShape="1">
          <a:blip r:embed="rId6" cstate="print">
            <a:extLst>
              <a:ext uri="{28A0092B-C50C-407E-A947-70E740481C1C}">
                <a14:useLocalDpi xmlns:a14="http://schemas.microsoft.com/office/drawing/2010/main" val="0"/>
              </a:ext>
            </a:extLst>
          </a:blip>
          <a:srcRect/>
          <a:stretch/>
        </p:blipFill>
        <p:spPr>
          <a:xfrm>
            <a:off x="6019800" y="1995443"/>
            <a:ext cx="6052870" cy="3211152"/>
          </a:xfrm>
        </p:spPr>
      </p:pic>
      <p:sp>
        <p:nvSpPr>
          <p:cNvPr id="11" name="Rectangle: Rounded Corners 10">
            <a:extLst>
              <a:ext uri="{FF2B5EF4-FFF2-40B4-BE49-F238E27FC236}">
                <a16:creationId xmlns:a16="http://schemas.microsoft.com/office/drawing/2014/main" id="{33BA1618-A3AE-4CE2-9131-CC5B71E492F9}"/>
              </a:ext>
              <a:ext uri="{C183D7F6-B498-43B3-948B-1728B52AA6E4}">
                <adec:decorative xmlns:adec="http://schemas.microsoft.com/office/drawing/2017/decorative" val="1"/>
              </a:ext>
            </a:extLst>
          </p:cNvPr>
          <p:cNvSpPr/>
          <p:nvPr/>
        </p:nvSpPr>
        <p:spPr>
          <a:xfrm>
            <a:off x="6019800" y="2312125"/>
            <a:ext cx="6052870" cy="11168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95337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2A139B-9DE2-45CE-843A-8A63CF2D9D23}"/>
              </a:ext>
            </a:extLst>
          </p:cNvPr>
          <p:cNvSpPr>
            <a:spLocks noGrp="1"/>
          </p:cNvSpPr>
          <p:nvPr>
            <p:ph type="ctrTitle"/>
          </p:nvPr>
        </p:nvSpPr>
        <p:spPr>
          <a:xfrm>
            <a:off x="1524000" y="2942204"/>
            <a:ext cx="9144000" cy="973592"/>
          </a:xfrm>
        </p:spPr>
        <p:txBody>
          <a:bodyPr/>
          <a:lstStyle/>
          <a:p>
            <a:r>
              <a:rPr lang="en-US" b="1" dirty="0">
                <a:solidFill>
                  <a:srgbClr val="20558A"/>
                </a:solidFill>
              </a:rPr>
              <a:t>BREAK</a:t>
            </a:r>
          </a:p>
        </p:txBody>
      </p:sp>
    </p:spTree>
    <p:custDataLst>
      <p:tags r:id="rId1"/>
    </p:custDataLst>
    <p:extLst>
      <p:ext uri="{BB962C8B-B14F-4D97-AF65-F5344CB8AC3E}">
        <p14:creationId xmlns:p14="http://schemas.microsoft.com/office/powerpoint/2010/main" val="731320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567-D955-4045-BC4B-67D371991891}"/>
              </a:ext>
            </a:extLst>
          </p:cNvPr>
          <p:cNvSpPr>
            <a:spLocks noGrp="1"/>
          </p:cNvSpPr>
          <p:nvPr>
            <p:ph type="title"/>
          </p:nvPr>
        </p:nvSpPr>
        <p:spPr/>
        <p:txBody>
          <a:bodyPr/>
          <a:lstStyle/>
          <a:p>
            <a:r>
              <a:rPr lang="en-US" b="1" dirty="0">
                <a:solidFill>
                  <a:srgbClr val="20558A"/>
                </a:solidFill>
              </a:rPr>
              <a:t>Reflection</a:t>
            </a:r>
          </a:p>
        </p:txBody>
      </p:sp>
      <p:sp>
        <p:nvSpPr>
          <p:cNvPr id="3" name="Content Placeholder 2">
            <a:extLst>
              <a:ext uri="{FF2B5EF4-FFF2-40B4-BE49-F238E27FC236}">
                <a16:creationId xmlns:a16="http://schemas.microsoft.com/office/drawing/2014/main" id="{DB5AB668-81AF-4EC7-A7E8-54CDAC0BBEF2}"/>
              </a:ext>
            </a:extLst>
          </p:cNvPr>
          <p:cNvSpPr>
            <a:spLocks noGrp="1"/>
          </p:cNvSpPr>
          <p:nvPr>
            <p:ph idx="1"/>
          </p:nvPr>
        </p:nvSpPr>
        <p:spPr>
          <a:xfrm>
            <a:off x="838200" y="1825625"/>
            <a:ext cx="6607629" cy="4351338"/>
          </a:xfrm>
        </p:spPr>
        <p:txBody>
          <a:bodyPr/>
          <a:lstStyle/>
          <a:p>
            <a:pPr marL="0" indent="0">
              <a:buNone/>
            </a:pPr>
            <a:r>
              <a:rPr lang="en-US" sz="4400" b="1" dirty="0">
                <a:solidFill>
                  <a:schemeClr val="bg2">
                    <a:lumMod val="10000"/>
                  </a:schemeClr>
                </a:solidFill>
              </a:rPr>
              <a:t>Consider what you learned in the first part of the session. What are the most important takeaways so far?</a:t>
            </a:r>
          </a:p>
        </p:txBody>
      </p:sp>
    </p:spTree>
    <p:custDataLst>
      <p:tags r:id="rId1"/>
    </p:custDataLst>
    <p:extLst>
      <p:ext uri="{BB962C8B-B14F-4D97-AF65-F5344CB8AC3E}">
        <p14:creationId xmlns:p14="http://schemas.microsoft.com/office/powerpoint/2010/main" val="1737993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5D7C22-9400-4334-9436-9265B1154493}"/>
              </a:ext>
            </a:extLst>
          </p:cNvPr>
          <p:cNvSpPr>
            <a:spLocks noGrp="1"/>
          </p:cNvSpPr>
          <p:nvPr>
            <p:ph type="ctrTitle"/>
          </p:nvPr>
        </p:nvSpPr>
        <p:spPr>
          <a:xfrm>
            <a:off x="887730" y="2036763"/>
            <a:ext cx="9639300" cy="2387600"/>
          </a:xfrm>
        </p:spPr>
        <p:txBody>
          <a:bodyPr/>
          <a:lstStyle/>
          <a:p>
            <a:r>
              <a:rPr lang="en-US" b="1" dirty="0">
                <a:solidFill>
                  <a:srgbClr val="20558A"/>
                </a:solidFill>
              </a:rPr>
              <a:t>Communicating Numerical Health Information</a:t>
            </a:r>
          </a:p>
        </p:txBody>
      </p:sp>
    </p:spTree>
    <p:custDataLst>
      <p:tags r:id="rId1"/>
    </p:custDataLst>
    <p:extLst>
      <p:ext uri="{BB962C8B-B14F-4D97-AF65-F5344CB8AC3E}">
        <p14:creationId xmlns:p14="http://schemas.microsoft.com/office/powerpoint/2010/main" val="2098506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D9F7-BE7B-43C5-A7B0-C5963EADB309}"/>
              </a:ext>
            </a:extLst>
          </p:cNvPr>
          <p:cNvSpPr>
            <a:spLocks noGrp="1"/>
          </p:cNvSpPr>
          <p:nvPr>
            <p:ph type="title"/>
          </p:nvPr>
        </p:nvSpPr>
        <p:spPr/>
        <p:txBody>
          <a:bodyPr/>
          <a:lstStyle/>
          <a:p>
            <a:r>
              <a:rPr lang="en-US" b="1" dirty="0">
                <a:solidFill>
                  <a:srgbClr val="215591"/>
                </a:solidFill>
              </a:rPr>
              <a:t>How numerical health data is used</a:t>
            </a:r>
          </a:p>
        </p:txBody>
      </p:sp>
      <p:pic>
        <p:nvPicPr>
          <p:cNvPr id="4" name="Picture 3" descr="Image of a medical professional smiling at two patients and holding an iPad.">
            <a:extLst>
              <a:ext uri="{FF2B5EF4-FFF2-40B4-BE49-F238E27FC236}">
                <a16:creationId xmlns:a16="http://schemas.microsoft.com/office/drawing/2014/main" id="{1311A511-D70E-79B7-3656-9FECF220450B}"/>
              </a:ext>
            </a:extLst>
          </p:cNvPr>
          <p:cNvPicPr>
            <a:picLocks noChangeAspect="1"/>
          </p:cNvPicPr>
          <p:nvPr/>
        </p:nvPicPr>
        <p:blipFill>
          <a:blip r:embed="rId4"/>
          <a:stretch>
            <a:fillRect/>
          </a:stretch>
        </p:blipFill>
        <p:spPr>
          <a:xfrm>
            <a:off x="515388" y="2137256"/>
            <a:ext cx="4211409" cy="2812729"/>
          </a:xfrm>
          <a:prstGeom prst="rect">
            <a:avLst/>
          </a:prstGeom>
        </p:spPr>
      </p:pic>
      <p:sp>
        <p:nvSpPr>
          <p:cNvPr id="3" name="Content Placeholder 2">
            <a:extLst>
              <a:ext uri="{FF2B5EF4-FFF2-40B4-BE49-F238E27FC236}">
                <a16:creationId xmlns:a16="http://schemas.microsoft.com/office/drawing/2014/main" id="{A43C7BBE-6378-49BD-B6C1-18B03A5DEAFF}"/>
              </a:ext>
            </a:extLst>
          </p:cNvPr>
          <p:cNvSpPr>
            <a:spLocks noGrp="1"/>
          </p:cNvSpPr>
          <p:nvPr>
            <p:ph sz="half" idx="1"/>
          </p:nvPr>
        </p:nvSpPr>
        <p:spPr>
          <a:xfrm>
            <a:off x="4975007" y="2774316"/>
            <a:ext cx="10788162" cy="4351338"/>
          </a:xfrm>
        </p:spPr>
        <p:txBody>
          <a:bodyPr/>
          <a:lstStyle/>
          <a:p>
            <a:pPr rtl="0">
              <a:lnSpc>
                <a:spcPct val="150000"/>
              </a:lnSpc>
              <a:spcBef>
                <a:spcPts val="400"/>
              </a:spcBef>
              <a:spcAft>
                <a:spcPts val="0"/>
              </a:spcAft>
            </a:pPr>
            <a:r>
              <a:rPr lang="en-US" b="0" i="0" u="none" strike="noStrike" dirty="0">
                <a:solidFill>
                  <a:srgbClr val="1B1B1B"/>
                </a:solidFill>
                <a:effectLst/>
              </a:rPr>
              <a:t>Persuade (screenings, immunizations)</a:t>
            </a:r>
            <a:endParaRPr lang="en-US" b="0" dirty="0">
              <a:effectLst/>
            </a:endParaRPr>
          </a:p>
          <a:p>
            <a:pPr rtl="0">
              <a:lnSpc>
                <a:spcPct val="150000"/>
              </a:lnSpc>
              <a:spcBef>
                <a:spcPts val="0"/>
              </a:spcBef>
              <a:spcAft>
                <a:spcPts val="0"/>
              </a:spcAft>
            </a:pPr>
            <a:r>
              <a:rPr lang="en-US" b="0" i="0" u="none" strike="noStrike" dirty="0">
                <a:solidFill>
                  <a:srgbClr val="1B1B1B"/>
                </a:solidFill>
                <a:effectLst/>
              </a:rPr>
              <a:t>Compare (medications, treatment, therapy)</a:t>
            </a:r>
            <a:endParaRPr lang="en-US" b="0" dirty="0">
              <a:effectLst/>
            </a:endParaRPr>
          </a:p>
          <a:p>
            <a:pPr rtl="0">
              <a:lnSpc>
                <a:spcPct val="150000"/>
              </a:lnSpc>
              <a:spcBef>
                <a:spcPts val="0"/>
              </a:spcBef>
              <a:spcAft>
                <a:spcPts val="0"/>
              </a:spcAft>
            </a:pPr>
            <a:r>
              <a:rPr lang="en-US" b="0" i="0" u="none" strike="noStrike" dirty="0">
                <a:solidFill>
                  <a:srgbClr val="1B1B1B"/>
                </a:solidFill>
                <a:effectLst/>
              </a:rPr>
              <a:t>Motivate  (quit smoking, exercise)</a:t>
            </a:r>
            <a:endParaRPr lang="en-US" b="0" dirty="0">
              <a:effectLst/>
            </a:endParaRPr>
          </a:p>
        </p:txBody>
      </p:sp>
    </p:spTree>
    <p:custDataLst>
      <p:tags r:id="rId1"/>
    </p:custDataLst>
    <p:extLst>
      <p:ext uri="{BB962C8B-B14F-4D97-AF65-F5344CB8AC3E}">
        <p14:creationId xmlns:p14="http://schemas.microsoft.com/office/powerpoint/2010/main" val="3604316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5B0243-AB0C-4E8D-B792-1849E51040AE}"/>
              </a:ext>
            </a:extLst>
          </p:cNvPr>
          <p:cNvSpPr>
            <a:spLocks noGrp="1"/>
          </p:cNvSpPr>
          <p:nvPr>
            <p:ph type="title"/>
          </p:nvPr>
        </p:nvSpPr>
        <p:spPr>
          <a:xfrm>
            <a:off x="838200" y="365125"/>
            <a:ext cx="10515600" cy="1325563"/>
          </a:xfrm>
        </p:spPr>
        <p:txBody>
          <a:bodyPr/>
          <a:lstStyle/>
          <a:p>
            <a:r>
              <a:rPr lang="en-US" b="1" dirty="0">
                <a:solidFill>
                  <a:srgbClr val="20558A"/>
                </a:solidFill>
              </a:rPr>
              <a:t>Be clear about your message </a:t>
            </a:r>
          </a:p>
        </p:txBody>
      </p:sp>
      <p:sp>
        <p:nvSpPr>
          <p:cNvPr id="3" name="Content Placeholder 2">
            <a:extLst>
              <a:ext uri="{FF2B5EF4-FFF2-40B4-BE49-F238E27FC236}">
                <a16:creationId xmlns:a16="http://schemas.microsoft.com/office/drawing/2014/main" id="{98C8C74E-B3AA-4218-BB8C-C156A64B2CFA}"/>
              </a:ext>
            </a:extLst>
          </p:cNvPr>
          <p:cNvSpPr>
            <a:spLocks noGrp="1"/>
          </p:cNvSpPr>
          <p:nvPr>
            <p:ph sz="half" idx="1"/>
          </p:nvPr>
        </p:nvSpPr>
        <p:spPr>
          <a:xfrm>
            <a:off x="838200" y="1847850"/>
            <a:ext cx="10515600" cy="4351338"/>
          </a:xfrm>
        </p:spPr>
        <p:txBody>
          <a:bodyPr/>
          <a:lstStyle/>
          <a:p>
            <a:pPr rtl="0" fontAlgn="base">
              <a:spcAft>
                <a:spcPts val="0"/>
              </a:spcAft>
              <a:buFont typeface="Arial" panose="020B0604020202020204" pitchFamily="34" charset="0"/>
              <a:buChar char="•"/>
            </a:pPr>
            <a:r>
              <a:rPr lang="en-US" b="0" i="0" u="none" strike="noStrike" dirty="0">
                <a:solidFill>
                  <a:srgbClr val="1B1B1B"/>
                </a:solidFill>
                <a:effectLst/>
              </a:rPr>
              <a:t>What data </a:t>
            </a:r>
            <a:r>
              <a:rPr lang="en-US" dirty="0">
                <a:solidFill>
                  <a:srgbClr val="1B1B1B"/>
                </a:solidFill>
              </a:rPr>
              <a:t>needs to be communicated</a:t>
            </a:r>
            <a:r>
              <a:rPr lang="en-US" b="0" i="0" u="none" strike="noStrike" dirty="0">
                <a:solidFill>
                  <a:srgbClr val="1B1B1B"/>
                </a:solidFill>
                <a:effectLst/>
              </a:rPr>
              <a:t>?</a:t>
            </a:r>
          </a:p>
          <a:p>
            <a:pPr rtl="0" fontAlgn="base">
              <a:spcAft>
                <a:spcPts val="0"/>
              </a:spcAft>
              <a:buFont typeface="Arial" panose="020B0604020202020204" pitchFamily="34" charset="0"/>
              <a:buChar char="•"/>
            </a:pPr>
            <a:r>
              <a:rPr lang="en-US" b="0" i="0" u="none" strike="noStrike" dirty="0">
                <a:solidFill>
                  <a:srgbClr val="1B1B1B"/>
                </a:solidFill>
                <a:effectLst/>
              </a:rPr>
              <a:t>Is it formatted so that </a:t>
            </a:r>
            <a:r>
              <a:rPr lang="en-US" dirty="0">
                <a:solidFill>
                  <a:srgbClr val="1B1B1B"/>
                </a:solidFill>
              </a:rPr>
              <a:t>communication is as clear as possible</a:t>
            </a:r>
            <a:r>
              <a:rPr lang="en-US" b="0" i="0" u="none" strike="noStrike" dirty="0">
                <a:solidFill>
                  <a:srgbClr val="1B1B1B"/>
                </a:solidFill>
                <a:effectLst/>
              </a:rPr>
              <a:t>?</a:t>
            </a:r>
          </a:p>
          <a:p>
            <a:pPr rtl="0" fontAlgn="base">
              <a:spcAft>
                <a:spcPts val="0"/>
              </a:spcAft>
              <a:buFont typeface="Arial" panose="020B0604020202020204" pitchFamily="34" charset="0"/>
              <a:buChar char="•"/>
            </a:pPr>
            <a:r>
              <a:rPr lang="en-US" b="0" i="0" u="none" strike="noStrike" dirty="0">
                <a:solidFill>
                  <a:srgbClr val="1B1B1B"/>
                </a:solidFill>
                <a:effectLst/>
              </a:rPr>
              <a:t>Are we looking at i</a:t>
            </a:r>
            <a:r>
              <a:rPr lang="en-US" dirty="0">
                <a:solidFill>
                  <a:srgbClr val="1B1B1B"/>
                </a:solidFill>
              </a:rPr>
              <a:t>njury?</a:t>
            </a:r>
            <a:r>
              <a:rPr lang="en-US" b="0" i="0" u="none" strike="noStrike" dirty="0">
                <a:solidFill>
                  <a:srgbClr val="1B1B1B"/>
                </a:solidFill>
                <a:effectLst/>
              </a:rPr>
              <a:t> Diagnosis? Risk? Death?</a:t>
            </a:r>
          </a:p>
          <a:p>
            <a:pPr rtl="0" fontAlgn="base">
              <a:spcAft>
                <a:spcPts val="0"/>
              </a:spcAft>
              <a:buFont typeface="Arial" panose="020B0604020202020204" pitchFamily="34" charset="0"/>
              <a:buChar char="•"/>
            </a:pPr>
            <a:r>
              <a:rPr lang="en-US" b="0" i="0" u="none" strike="noStrike" dirty="0">
                <a:solidFill>
                  <a:srgbClr val="1B1B1B"/>
                </a:solidFill>
                <a:effectLst/>
              </a:rPr>
              <a:t>How big is the risk? Benefit?</a:t>
            </a:r>
          </a:p>
        </p:txBody>
      </p:sp>
    </p:spTree>
    <p:custDataLst>
      <p:tags r:id="rId1"/>
    </p:custDataLst>
    <p:extLst>
      <p:ext uri="{BB962C8B-B14F-4D97-AF65-F5344CB8AC3E}">
        <p14:creationId xmlns:p14="http://schemas.microsoft.com/office/powerpoint/2010/main" val="2596536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9D1B4-2614-4B30-AB12-6167F64F0692}"/>
              </a:ext>
            </a:extLst>
          </p:cNvPr>
          <p:cNvSpPr>
            <a:spLocks noGrp="1"/>
          </p:cNvSpPr>
          <p:nvPr>
            <p:ph type="title"/>
          </p:nvPr>
        </p:nvSpPr>
        <p:spPr/>
        <p:txBody>
          <a:bodyPr/>
          <a:lstStyle/>
          <a:p>
            <a:r>
              <a:rPr lang="en-US" b="1" dirty="0">
                <a:solidFill>
                  <a:srgbClr val="20558A"/>
                </a:solidFill>
              </a:rPr>
              <a:t>Use appropriate framing</a:t>
            </a:r>
          </a:p>
        </p:txBody>
      </p:sp>
      <p:pic>
        <p:nvPicPr>
          <p:cNvPr id="3" name="Picture 2" descr="A picture containing picture frame.">
            <a:extLst>
              <a:ext uri="{FF2B5EF4-FFF2-40B4-BE49-F238E27FC236}">
                <a16:creationId xmlns:a16="http://schemas.microsoft.com/office/drawing/2014/main" id="{823C3E64-94E6-4509-EC4B-2A526587B3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38200" y="1690688"/>
            <a:ext cx="4134700" cy="3928015"/>
          </a:xfrm>
          <a:prstGeom prst="rect">
            <a:avLst/>
          </a:prstGeom>
        </p:spPr>
      </p:pic>
      <p:sp>
        <p:nvSpPr>
          <p:cNvPr id="9" name="Rectangle 8">
            <a:extLst>
              <a:ext uri="{FF2B5EF4-FFF2-40B4-BE49-F238E27FC236}">
                <a16:creationId xmlns:a16="http://schemas.microsoft.com/office/drawing/2014/main" id="{09F786CD-4A33-DB27-A56F-246E6757BEFB}"/>
              </a:ext>
              <a:ext uri="{C183D7F6-B498-43B3-948B-1728B52AA6E4}">
                <adec:decorative xmlns:adec="http://schemas.microsoft.com/office/drawing/2017/decorative" val="1"/>
              </a:ext>
            </a:extLst>
          </p:cNvPr>
          <p:cNvSpPr/>
          <p:nvPr/>
        </p:nvSpPr>
        <p:spPr>
          <a:xfrm>
            <a:off x="1157731" y="2050039"/>
            <a:ext cx="3601547" cy="3244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0945D16-76FC-FB55-EC5F-9D81C5574605}"/>
              </a:ext>
            </a:extLst>
          </p:cNvPr>
          <p:cNvSpPr txBox="1"/>
          <p:nvPr/>
        </p:nvSpPr>
        <p:spPr bwMode="auto">
          <a:xfrm>
            <a:off x="1167604" y="2436944"/>
            <a:ext cx="3500846" cy="2554545"/>
          </a:xfrm>
          <a:prstGeom prst="rect">
            <a:avLst/>
          </a:prstGeom>
          <a:solidFill>
            <a:schemeClr val="bg1"/>
          </a:solidFill>
          <a:ln>
            <a:noFill/>
          </a:ln>
        </p:spPr>
        <p:txBody>
          <a:bodyPr vert="horz" wrap="square" lIns="91440" tIns="45720" rIns="91440" bIns="45720" numCol="1" rtlCol="0" anchor="t" anchorCtr="0" compatLnSpc="1">
            <a:prstTxWarp prst="textNoShape">
              <a:avLst/>
            </a:prstTxWarp>
            <a:spAutoFit/>
          </a:bodyPr>
          <a:lstStyle/>
          <a:p>
            <a:pPr algn="ctr"/>
            <a:r>
              <a:rPr lang="en-US" sz="4000" b="1" dirty="0">
                <a:effectLst>
                  <a:outerShdw blurRad="38100" dist="38100" dir="2700000" algn="tl">
                    <a:srgbClr val="000000">
                      <a:alpha val="43137"/>
                    </a:srgbClr>
                  </a:outerShdw>
                </a:effectLst>
              </a:rPr>
              <a:t>More than </a:t>
            </a:r>
            <a:r>
              <a:rPr lang="en-US" sz="4000" b="1" dirty="0">
                <a:solidFill>
                  <a:schemeClr val="tx1"/>
                </a:solidFill>
                <a:effectLst>
                  <a:outerShdw blurRad="38100" dist="38100" dir="2700000" algn="tl">
                    <a:srgbClr val="000000">
                      <a:alpha val="43137"/>
                    </a:srgbClr>
                  </a:outerShdw>
                </a:effectLst>
              </a:rPr>
              <a:t>20% of Americans will eventually die of cancer.</a:t>
            </a:r>
          </a:p>
        </p:txBody>
      </p:sp>
      <p:sp>
        <p:nvSpPr>
          <p:cNvPr id="18" name="Oval 17">
            <a:extLst>
              <a:ext uri="{FF2B5EF4-FFF2-40B4-BE49-F238E27FC236}">
                <a16:creationId xmlns:a16="http://schemas.microsoft.com/office/drawing/2014/main" id="{A99AC3B7-C4AF-5ED5-FA47-9FD3C06D50B2}"/>
              </a:ext>
              <a:ext uri="{C183D7F6-B498-43B3-948B-1728B52AA6E4}">
                <adec:decorative xmlns:adec="http://schemas.microsoft.com/office/drawing/2017/decorative" val="1"/>
              </a:ext>
            </a:extLst>
          </p:cNvPr>
          <p:cNvSpPr/>
          <p:nvPr/>
        </p:nvSpPr>
        <p:spPr>
          <a:xfrm>
            <a:off x="4154935" y="4955921"/>
            <a:ext cx="1359556" cy="1325563"/>
          </a:xfrm>
          <a:prstGeom prst="ellipse">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descr="Red line representing a negative or minus sign.">
            <a:extLst>
              <a:ext uri="{FF2B5EF4-FFF2-40B4-BE49-F238E27FC236}">
                <a16:creationId xmlns:a16="http://schemas.microsoft.com/office/drawing/2014/main" id="{74C38832-4817-86D0-3B83-0BF6FC344E99}"/>
              </a:ext>
            </a:extLst>
          </p:cNvPr>
          <p:cNvSpPr/>
          <p:nvPr/>
        </p:nvSpPr>
        <p:spPr>
          <a:xfrm>
            <a:off x="4418919" y="5543034"/>
            <a:ext cx="831588" cy="1514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6043334-6FDD-6E6D-D0D3-635EE6D05D5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4649" y="1576404"/>
            <a:ext cx="4274345" cy="4351338"/>
          </a:xfrm>
          <a:prstGeom prst="rect">
            <a:avLst/>
          </a:prstGeom>
        </p:spPr>
      </p:pic>
      <p:sp>
        <p:nvSpPr>
          <p:cNvPr id="21" name="Rectangle 20">
            <a:extLst>
              <a:ext uri="{FF2B5EF4-FFF2-40B4-BE49-F238E27FC236}">
                <a16:creationId xmlns:a16="http://schemas.microsoft.com/office/drawing/2014/main" id="{1D2C7667-AB5D-E028-F055-8828C4AC4383}"/>
              </a:ext>
              <a:ext uri="{C183D7F6-B498-43B3-948B-1728B52AA6E4}">
                <adec:decorative xmlns:adec="http://schemas.microsoft.com/office/drawing/2017/decorative" val="1"/>
              </a:ext>
            </a:extLst>
          </p:cNvPr>
          <p:cNvSpPr/>
          <p:nvPr/>
        </p:nvSpPr>
        <p:spPr>
          <a:xfrm>
            <a:off x="6968331" y="2137426"/>
            <a:ext cx="3069771" cy="3244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FE705C6-0A3E-A659-3E36-C844E75073FC}"/>
              </a:ext>
            </a:extLst>
          </p:cNvPr>
          <p:cNvSpPr txBox="1"/>
          <p:nvPr/>
        </p:nvSpPr>
        <p:spPr bwMode="auto">
          <a:xfrm>
            <a:off x="6997696" y="2602725"/>
            <a:ext cx="3040406" cy="2308324"/>
          </a:xfrm>
          <a:prstGeom prst="rect">
            <a:avLst/>
          </a:prstGeom>
          <a:solidFill>
            <a:schemeClr val="bg1"/>
          </a:solidFill>
          <a:ln>
            <a:noFill/>
          </a:ln>
        </p:spPr>
        <p:txBody>
          <a:bodyPr wrap="square">
            <a:spAutoFit/>
          </a:bodyPr>
          <a:lstStyle/>
          <a:p>
            <a:pPr marR="0" lvl="0" algn="ctr" defTabSz="914400" rtl="0" eaLnBrk="0" fontAlgn="base" latinLnBrk="0" hangingPunct="0">
              <a:lnSpc>
                <a:spcPct val="90000"/>
              </a:lnSpc>
              <a:spcBef>
                <a:spcPts val="400"/>
              </a:spcBef>
              <a:spcAft>
                <a:spcPts val="0"/>
              </a:spcAft>
              <a:buClrTx/>
              <a:buSzTx/>
              <a:tabLst/>
              <a:defRPr/>
            </a:pPr>
            <a:r>
              <a:rPr kumimoji="0" lang="en-US" sz="4000" b="1" i="0" u="none" strike="noStrike" kern="1200" normalizeH="0" baseline="0" noProof="0" dirty="0">
                <a:ln w="0"/>
                <a:effectLst>
                  <a:outerShdw blurRad="38100" dist="38100" dir="2700000" algn="tl">
                    <a:srgbClr val="000000">
                      <a:alpha val="43137"/>
                    </a:srgbClr>
                  </a:outerShdw>
                </a:effectLst>
                <a:uLnTx/>
                <a:uFillTx/>
                <a:latin typeface="+mn-lt"/>
                <a:ea typeface="+mn-ea"/>
                <a:cs typeface="+mn-cs"/>
              </a:rPr>
              <a:t>Nearly 80% of Americans will not die of cancer.</a:t>
            </a:r>
          </a:p>
        </p:txBody>
      </p:sp>
      <p:sp>
        <p:nvSpPr>
          <p:cNvPr id="23" name="Oval 22">
            <a:extLst>
              <a:ext uri="{FF2B5EF4-FFF2-40B4-BE49-F238E27FC236}">
                <a16:creationId xmlns:a16="http://schemas.microsoft.com/office/drawing/2014/main" id="{8F02203D-6BE3-1637-EC07-BBB49C781D80}"/>
              </a:ext>
              <a:ext uri="{C183D7F6-B498-43B3-948B-1728B52AA6E4}">
                <adec:decorative xmlns:adec="http://schemas.microsoft.com/office/drawing/2017/decorative" val="1"/>
              </a:ext>
            </a:extLst>
          </p:cNvPr>
          <p:cNvSpPr/>
          <p:nvPr/>
        </p:nvSpPr>
        <p:spPr>
          <a:xfrm>
            <a:off x="9461423" y="4955921"/>
            <a:ext cx="1359556" cy="1325563"/>
          </a:xfrm>
          <a:prstGeom prst="ellipse">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4" name="Graphic 23" descr="Plus sign.">
            <a:extLst>
              <a:ext uri="{FF2B5EF4-FFF2-40B4-BE49-F238E27FC236}">
                <a16:creationId xmlns:a16="http://schemas.microsoft.com/office/drawing/2014/main" id="{A69A1F35-F2B3-758D-DE08-1161E29DEF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84001" y="5161502"/>
            <a:ext cx="914400" cy="914400"/>
          </a:xfrm>
          <a:prstGeom prst="rect">
            <a:avLst/>
          </a:prstGeom>
        </p:spPr>
      </p:pic>
    </p:spTree>
    <p:custDataLst>
      <p:tags r:id="rId1"/>
    </p:custDataLst>
    <p:extLst>
      <p:ext uri="{BB962C8B-B14F-4D97-AF65-F5344CB8AC3E}">
        <p14:creationId xmlns:p14="http://schemas.microsoft.com/office/powerpoint/2010/main" val="618721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9D1B4-2614-4B30-AB12-6167F64F0692}"/>
              </a:ext>
            </a:extLst>
          </p:cNvPr>
          <p:cNvSpPr>
            <a:spLocks noGrp="1"/>
          </p:cNvSpPr>
          <p:nvPr>
            <p:ph type="title"/>
          </p:nvPr>
        </p:nvSpPr>
        <p:spPr/>
        <p:txBody>
          <a:bodyPr/>
          <a:lstStyle/>
          <a:p>
            <a:r>
              <a:rPr lang="en-US" b="1" dirty="0">
                <a:solidFill>
                  <a:srgbClr val="20558A"/>
                </a:solidFill>
              </a:rPr>
              <a:t>Practice: Framing</a:t>
            </a:r>
          </a:p>
        </p:txBody>
      </p:sp>
      <p:sp>
        <p:nvSpPr>
          <p:cNvPr id="3" name="Content Placeholder 2">
            <a:extLst>
              <a:ext uri="{FF2B5EF4-FFF2-40B4-BE49-F238E27FC236}">
                <a16:creationId xmlns:a16="http://schemas.microsoft.com/office/drawing/2014/main" id="{514B306E-F4A8-4254-A79A-441957617E0A}"/>
              </a:ext>
            </a:extLst>
          </p:cNvPr>
          <p:cNvSpPr>
            <a:spLocks noGrp="1"/>
          </p:cNvSpPr>
          <p:nvPr>
            <p:ph sz="half" idx="1"/>
          </p:nvPr>
        </p:nvSpPr>
        <p:spPr>
          <a:xfrm>
            <a:off x="838200" y="1847850"/>
            <a:ext cx="11157488" cy="4351338"/>
          </a:xfrm>
        </p:spPr>
        <p:txBody>
          <a:bodyPr/>
          <a:lstStyle/>
          <a:p>
            <a:pPr marL="0" indent="0">
              <a:buNone/>
            </a:pPr>
            <a:r>
              <a:rPr lang="en-US" sz="5400" dirty="0">
                <a:solidFill>
                  <a:schemeClr val="bg2">
                    <a:lumMod val="10000"/>
                  </a:schemeClr>
                </a:solidFill>
              </a:rPr>
              <a:t>How would you reframe the following information to someone</a:t>
            </a:r>
            <a:r>
              <a:rPr lang="en-US" sz="3600" dirty="0">
                <a:solidFill>
                  <a:schemeClr val="bg2">
                    <a:lumMod val="10000"/>
                  </a:schemeClr>
                </a:solidFill>
              </a:rPr>
              <a:t>? </a:t>
            </a:r>
          </a:p>
          <a:p>
            <a:pPr marL="0" indent="0">
              <a:buNone/>
            </a:pPr>
            <a:endParaRPr lang="en-US" sz="1600" b="1" dirty="0">
              <a:solidFill>
                <a:schemeClr val="bg2">
                  <a:lumMod val="10000"/>
                </a:schemeClr>
              </a:solidFill>
            </a:endParaRPr>
          </a:p>
          <a:p>
            <a:pPr marL="0" indent="0">
              <a:buNone/>
            </a:pPr>
            <a:r>
              <a:rPr lang="en-US" sz="4000" dirty="0">
                <a:solidFill>
                  <a:schemeClr val="tx1"/>
                </a:solidFill>
              </a:rPr>
              <a:t>4% of people who undergo ankle reconstruction surgery after a fracture develop complications. </a:t>
            </a:r>
          </a:p>
          <a:p>
            <a:endParaRPr lang="en-US" dirty="0"/>
          </a:p>
          <a:p>
            <a:pPr marL="0" indent="0">
              <a:buNone/>
            </a:pPr>
            <a:endParaRPr lang="en-US" dirty="0"/>
          </a:p>
          <a:p>
            <a:pPr marL="0" indent="0">
              <a:buNone/>
            </a:pPr>
            <a:endParaRPr lang="en-US" dirty="0"/>
          </a:p>
        </p:txBody>
      </p:sp>
      <p:sp>
        <p:nvSpPr>
          <p:cNvPr id="6" name="Graphic 5">
            <a:extLst>
              <a:ext uri="{FF2B5EF4-FFF2-40B4-BE49-F238E27FC236}">
                <a16:creationId xmlns:a16="http://schemas.microsoft.com/office/drawing/2014/main" id="{DA86A08D-D913-4497-82D2-96BE01AE8B9C}"/>
              </a:ext>
              <a:ext uri="{C183D7F6-B498-43B3-948B-1728B52AA6E4}">
                <adec:decorative xmlns:adec="http://schemas.microsoft.com/office/drawing/2017/decorative" val="1"/>
              </a:ext>
            </a:extLst>
          </p:cNvPr>
          <p:cNvSpPr/>
          <p:nvPr/>
        </p:nvSpPr>
        <p:spPr>
          <a:xfrm>
            <a:off x="2008328" y="4492753"/>
            <a:ext cx="7032144" cy="2365247"/>
          </a:xfrm>
          <a:custGeom>
            <a:avLst/>
            <a:gdLst>
              <a:gd name="connsiteX0" fmla="*/ 3516165 w 7032144"/>
              <a:gd name="connsiteY0" fmla="*/ 1 h 7372946"/>
              <a:gd name="connsiteX1" fmla="*/ 0 w 7032144"/>
              <a:gd name="connsiteY1" fmla="*/ 3686377 h 7372946"/>
              <a:gd name="connsiteX2" fmla="*/ 3515980 w 7032144"/>
              <a:gd name="connsiteY2" fmla="*/ 7372947 h 7372946"/>
              <a:gd name="connsiteX3" fmla="*/ 7032144 w 7032144"/>
              <a:gd name="connsiteY3" fmla="*/ 3686571 h 7372946"/>
              <a:gd name="connsiteX4" fmla="*/ 7032144 w 7032144"/>
              <a:gd name="connsiteY4" fmla="*/ 3686183 h 7372946"/>
              <a:gd name="connsiteX5" fmla="*/ 3519127 w 7032144"/>
              <a:gd name="connsiteY5" fmla="*/ 1 h 7372946"/>
              <a:gd name="connsiteX6" fmla="*/ 3516165 w 7032144"/>
              <a:gd name="connsiteY6" fmla="*/ 1 h 7372946"/>
              <a:gd name="connsiteX7" fmla="*/ 3879992 w 7032144"/>
              <a:gd name="connsiteY7" fmla="*/ 5675888 h 7372946"/>
              <a:gd name="connsiteX8" fmla="*/ 3676323 w 7032144"/>
              <a:gd name="connsiteY8" fmla="*/ 5889428 h 7372946"/>
              <a:gd name="connsiteX9" fmla="*/ 3527366 w 7032144"/>
              <a:gd name="connsiteY9" fmla="*/ 5920876 h 7372946"/>
              <a:gd name="connsiteX10" fmla="*/ 3254727 w 7032144"/>
              <a:gd name="connsiteY10" fmla="*/ 5803139 h 7372946"/>
              <a:gd name="connsiteX11" fmla="*/ 3172426 w 7032144"/>
              <a:gd name="connsiteY11" fmla="*/ 5675500 h 7372946"/>
              <a:gd name="connsiteX12" fmla="*/ 3142339 w 7032144"/>
              <a:gd name="connsiteY12" fmla="*/ 5519130 h 7372946"/>
              <a:gd name="connsiteX13" fmla="*/ 3254727 w 7032144"/>
              <a:gd name="connsiteY13" fmla="*/ 5233181 h 7372946"/>
              <a:gd name="connsiteX14" fmla="*/ 3797534 w 7032144"/>
              <a:gd name="connsiteY14" fmla="*/ 5232434 h 7372946"/>
              <a:gd name="connsiteX15" fmla="*/ 3798247 w 7032144"/>
              <a:gd name="connsiteY15" fmla="*/ 5233181 h 7372946"/>
              <a:gd name="connsiteX16" fmla="*/ 3798247 w 7032144"/>
              <a:gd name="connsiteY16" fmla="*/ 5233181 h 7372946"/>
              <a:gd name="connsiteX17" fmla="*/ 3880548 w 7032144"/>
              <a:gd name="connsiteY17" fmla="*/ 5361984 h 7372946"/>
              <a:gd name="connsiteX18" fmla="*/ 3910635 w 7032144"/>
              <a:gd name="connsiteY18" fmla="*/ 5519130 h 7372946"/>
              <a:gd name="connsiteX19" fmla="*/ 3879992 w 7032144"/>
              <a:gd name="connsiteY19" fmla="*/ 5675694 h 7372946"/>
              <a:gd name="connsiteX20" fmla="*/ 4206881 w 7032144"/>
              <a:gd name="connsiteY20" fmla="*/ 3971452 h 7372946"/>
              <a:gd name="connsiteX21" fmla="*/ 3793896 w 7032144"/>
              <a:gd name="connsiteY21" fmla="*/ 4726413 h 7372946"/>
              <a:gd name="connsiteX22" fmla="*/ 3238434 w 7032144"/>
              <a:gd name="connsiteY22" fmla="*/ 4726413 h 7372946"/>
              <a:gd name="connsiteX23" fmla="*/ 3911098 w 7032144"/>
              <a:gd name="connsiteY23" fmla="*/ 3478467 h 7372946"/>
              <a:gd name="connsiteX24" fmla="*/ 4146123 w 7032144"/>
              <a:gd name="connsiteY24" fmla="*/ 2404099 h 7372946"/>
              <a:gd name="connsiteX25" fmla="*/ 3121417 w 7032144"/>
              <a:gd name="connsiteY25" fmla="*/ 2157684 h 7372946"/>
              <a:gd name="connsiteX26" fmla="*/ 2772865 w 7032144"/>
              <a:gd name="connsiteY26" fmla="*/ 2818434 h 7372946"/>
              <a:gd name="connsiteX27" fmla="*/ 2217403 w 7032144"/>
              <a:gd name="connsiteY27" fmla="*/ 2818434 h 7372946"/>
              <a:gd name="connsiteX28" fmla="*/ 3515767 w 7032144"/>
              <a:gd name="connsiteY28" fmla="*/ 1456119 h 7372946"/>
              <a:gd name="connsiteX29" fmla="*/ 4815112 w 7032144"/>
              <a:gd name="connsiteY29" fmla="*/ 2817406 h 7372946"/>
              <a:gd name="connsiteX30" fmla="*/ 4206881 w 7032144"/>
              <a:gd name="connsiteY30" fmla="*/ 3971258 h 737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32144" h="7372946">
                <a:moveTo>
                  <a:pt x="3516165" y="1"/>
                </a:moveTo>
                <a:cubicBezTo>
                  <a:pt x="1574289" y="-53"/>
                  <a:pt x="51" y="1650391"/>
                  <a:pt x="0" y="3686377"/>
                </a:cubicBezTo>
                <a:cubicBezTo>
                  <a:pt x="-51" y="5722362"/>
                  <a:pt x="1574104" y="7372888"/>
                  <a:pt x="3515980" y="7372947"/>
                </a:cubicBezTo>
                <a:cubicBezTo>
                  <a:pt x="5457855" y="7372996"/>
                  <a:pt x="7032098" y="5722556"/>
                  <a:pt x="7032144" y="3686571"/>
                </a:cubicBezTo>
                <a:cubicBezTo>
                  <a:pt x="7032144" y="3686444"/>
                  <a:pt x="7032144" y="3686309"/>
                  <a:pt x="7032144" y="3686183"/>
                </a:cubicBezTo>
                <a:cubicBezTo>
                  <a:pt x="7032913" y="1651168"/>
                  <a:pt x="5460077" y="806"/>
                  <a:pt x="3519127" y="1"/>
                </a:cubicBezTo>
                <a:cubicBezTo>
                  <a:pt x="3518137" y="0"/>
                  <a:pt x="3517155" y="0"/>
                  <a:pt x="3516165" y="1"/>
                </a:cubicBezTo>
                <a:close/>
                <a:moveTo>
                  <a:pt x="3879992" y="5675888"/>
                </a:moveTo>
                <a:cubicBezTo>
                  <a:pt x="3840832" y="5771883"/>
                  <a:pt x="3767882" y="5848370"/>
                  <a:pt x="3676323" y="5889428"/>
                </a:cubicBezTo>
                <a:cubicBezTo>
                  <a:pt x="3629229" y="5910433"/>
                  <a:pt x="3578543" y="5921139"/>
                  <a:pt x="3527366" y="5920876"/>
                </a:cubicBezTo>
                <a:cubicBezTo>
                  <a:pt x="3425189" y="5921080"/>
                  <a:pt x="3327123" y="5878732"/>
                  <a:pt x="3254727" y="5803139"/>
                </a:cubicBezTo>
                <a:cubicBezTo>
                  <a:pt x="3219808" y="5766458"/>
                  <a:pt x="3191877" y="5723148"/>
                  <a:pt x="3172426" y="5675500"/>
                </a:cubicBezTo>
                <a:cubicBezTo>
                  <a:pt x="3152291" y="5626085"/>
                  <a:pt x="3142052" y="5572864"/>
                  <a:pt x="3142339" y="5519130"/>
                </a:cubicBezTo>
                <a:cubicBezTo>
                  <a:pt x="3142089" y="5411943"/>
                  <a:pt x="3182527" y="5309066"/>
                  <a:pt x="3254727" y="5233181"/>
                </a:cubicBezTo>
                <a:cubicBezTo>
                  <a:pt x="3404424" y="5075822"/>
                  <a:pt x="3647448" y="5075482"/>
                  <a:pt x="3797534" y="5232434"/>
                </a:cubicBezTo>
                <a:cubicBezTo>
                  <a:pt x="3797775" y="5232686"/>
                  <a:pt x="3798006" y="5232929"/>
                  <a:pt x="3798247" y="5233181"/>
                </a:cubicBezTo>
                <a:lnTo>
                  <a:pt x="3798247" y="5233181"/>
                </a:lnTo>
                <a:cubicBezTo>
                  <a:pt x="3833361" y="5270133"/>
                  <a:pt x="3861310" y="5313880"/>
                  <a:pt x="3880548" y="5361984"/>
                </a:cubicBezTo>
                <a:cubicBezTo>
                  <a:pt x="3900600" y="5411701"/>
                  <a:pt x="3910839" y="5465153"/>
                  <a:pt x="3910635" y="5519130"/>
                </a:cubicBezTo>
                <a:cubicBezTo>
                  <a:pt x="3910755" y="5572972"/>
                  <a:pt x="3900322" y="5626259"/>
                  <a:pt x="3879992" y="5675694"/>
                </a:cubicBezTo>
                <a:close/>
                <a:moveTo>
                  <a:pt x="4206881" y="3971452"/>
                </a:moveTo>
                <a:cubicBezTo>
                  <a:pt x="3953998" y="4131335"/>
                  <a:pt x="3797821" y="4416829"/>
                  <a:pt x="3793896" y="4726413"/>
                </a:cubicBezTo>
                <a:lnTo>
                  <a:pt x="3238434" y="4726413"/>
                </a:lnTo>
                <a:cubicBezTo>
                  <a:pt x="3241739" y="4216460"/>
                  <a:pt x="3496131" y="3744498"/>
                  <a:pt x="3911098" y="3478467"/>
                </a:cubicBezTo>
                <a:cubicBezTo>
                  <a:pt x="4258965" y="3249833"/>
                  <a:pt x="4364188" y="2768826"/>
                  <a:pt x="4146123" y="2404099"/>
                </a:cubicBezTo>
                <a:cubicBezTo>
                  <a:pt x="3928058" y="2039374"/>
                  <a:pt x="3469284" y="1929051"/>
                  <a:pt x="3121417" y="2157684"/>
                </a:cubicBezTo>
                <a:cubicBezTo>
                  <a:pt x="2904444" y="2300290"/>
                  <a:pt x="2772744" y="2549938"/>
                  <a:pt x="2772865" y="2818434"/>
                </a:cubicBezTo>
                <a:lnTo>
                  <a:pt x="2217403" y="2818434"/>
                </a:lnTo>
                <a:cubicBezTo>
                  <a:pt x="2217135" y="2066328"/>
                  <a:pt x="2798425" y="1456400"/>
                  <a:pt x="3515767" y="1456119"/>
                </a:cubicBezTo>
                <a:cubicBezTo>
                  <a:pt x="4233099" y="1455837"/>
                  <a:pt x="4814843" y="2065299"/>
                  <a:pt x="4815112" y="2817406"/>
                </a:cubicBezTo>
                <a:cubicBezTo>
                  <a:pt x="4815278" y="3286145"/>
                  <a:pt x="4585512" y="3722018"/>
                  <a:pt x="4206881" y="3971258"/>
                </a:cubicBezTo>
                <a:close/>
              </a:path>
            </a:pathLst>
          </a:custGeom>
          <a:solidFill>
            <a:srgbClr val="215591">
              <a:alpha val="3000"/>
            </a:srgbClr>
          </a:solidFill>
          <a:ln w="92571" cap="flat">
            <a:noFill/>
            <a:prstDash val="solid"/>
            <a:miter/>
          </a:ln>
        </p:spPr>
        <p:txBody>
          <a:bodyPr rtlCol="0" anchor="ctr"/>
          <a:lstStyle/>
          <a:p>
            <a:pPr marL="0" indent="0" algn="ctr">
              <a:lnSpc>
                <a:spcPct val="100000"/>
              </a:lnSpc>
              <a:buFont typeface="Arial" panose="020B0604020202020204" pitchFamily="34" charset="0"/>
              <a:buNone/>
            </a:pPr>
            <a:r>
              <a:rPr lang="en-US" sz="1800" dirty="0">
                <a:solidFill>
                  <a:schemeClr val="tx1"/>
                </a:solidFill>
              </a:rPr>
              <a:t>*This information is presented in a numerical format which is a common in health data. </a:t>
            </a:r>
            <a:r>
              <a:rPr lang="en-US" sz="1800" u="sng" dirty="0">
                <a:solidFill>
                  <a:schemeClr val="tx1"/>
                </a:solidFill>
              </a:rPr>
              <a:t>It is not accurate and is made up for example.</a:t>
            </a:r>
          </a:p>
        </p:txBody>
      </p:sp>
    </p:spTree>
    <p:custDataLst>
      <p:tags r:id="rId1"/>
    </p:custDataLst>
    <p:extLst>
      <p:ext uri="{BB962C8B-B14F-4D97-AF65-F5344CB8AC3E}">
        <p14:creationId xmlns:p14="http://schemas.microsoft.com/office/powerpoint/2010/main" val="3779555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D907-FCD3-4FBD-8CE0-77428D80854C}"/>
              </a:ext>
            </a:extLst>
          </p:cNvPr>
          <p:cNvSpPr>
            <a:spLocks noGrp="1"/>
          </p:cNvSpPr>
          <p:nvPr>
            <p:ph type="title"/>
          </p:nvPr>
        </p:nvSpPr>
        <p:spPr/>
        <p:txBody>
          <a:bodyPr/>
          <a:lstStyle/>
          <a:p>
            <a:r>
              <a:rPr lang="en-US" b="1" dirty="0">
                <a:solidFill>
                  <a:srgbClr val="215591"/>
                </a:solidFill>
              </a:rPr>
              <a:t>Communicate risk</a:t>
            </a:r>
          </a:p>
        </p:txBody>
      </p:sp>
      <p:sp>
        <p:nvSpPr>
          <p:cNvPr id="3" name="Content Placeholder 2">
            <a:extLst>
              <a:ext uri="{FF2B5EF4-FFF2-40B4-BE49-F238E27FC236}">
                <a16:creationId xmlns:a16="http://schemas.microsoft.com/office/drawing/2014/main" id="{11B54F10-698C-49E9-B0D5-A2067B1A9089}"/>
              </a:ext>
            </a:extLst>
          </p:cNvPr>
          <p:cNvSpPr>
            <a:spLocks noGrp="1"/>
          </p:cNvSpPr>
          <p:nvPr>
            <p:ph idx="1"/>
          </p:nvPr>
        </p:nvSpPr>
        <p:spPr/>
        <p:txBody>
          <a:bodyPr/>
          <a:lstStyle/>
          <a:p>
            <a:pPr marL="0" indent="0">
              <a:buNone/>
            </a:pPr>
            <a:r>
              <a:rPr lang="en-US" dirty="0">
                <a:solidFill>
                  <a:schemeClr val="bg2">
                    <a:lumMod val="10000"/>
                  </a:schemeClr>
                </a:solidFill>
              </a:rPr>
              <a:t>Explain </a:t>
            </a:r>
            <a:r>
              <a:rPr lang="en-US" b="1" dirty="0">
                <a:solidFill>
                  <a:schemeClr val="bg2">
                    <a:lumMod val="10000"/>
                  </a:schemeClr>
                </a:solidFill>
              </a:rPr>
              <a:t>absolute risk vs. relative risk </a:t>
            </a:r>
            <a:r>
              <a:rPr lang="en-US" dirty="0">
                <a:solidFill>
                  <a:schemeClr val="bg2">
                    <a:lumMod val="10000"/>
                  </a:schemeClr>
                </a:solidFill>
              </a:rPr>
              <a:t>when necessary</a:t>
            </a:r>
          </a:p>
          <a:p>
            <a:pPr marL="0" indent="0">
              <a:buNone/>
            </a:pPr>
            <a:endParaRPr lang="en-US" dirty="0">
              <a:solidFill>
                <a:schemeClr val="bg2">
                  <a:lumMod val="10000"/>
                </a:schemeClr>
              </a:solidFill>
            </a:endParaRPr>
          </a:p>
          <a:p>
            <a:pPr marL="0" indent="0">
              <a:buNone/>
            </a:pPr>
            <a:endParaRPr lang="en-US" dirty="0">
              <a:solidFill>
                <a:schemeClr val="bg2">
                  <a:lumMod val="10000"/>
                </a:schemeClr>
              </a:solidFill>
            </a:endParaRPr>
          </a:p>
          <a:p>
            <a:pPr marL="0" indent="0">
              <a:buNone/>
            </a:pPr>
            <a:endParaRPr lang="en-US" dirty="0">
              <a:solidFill>
                <a:schemeClr val="bg2">
                  <a:lumMod val="10000"/>
                </a:schemeClr>
              </a:solidFill>
            </a:endParaRPr>
          </a:p>
          <a:p>
            <a:pPr marL="0" indent="0">
              <a:buNone/>
            </a:pPr>
            <a:endParaRPr lang="en-US" dirty="0">
              <a:solidFill>
                <a:schemeClr val="bg2">
                  <a:lumMod val="10000"/>
                </a:schemeClr>
              </a:solidFill>
            </a:endParaRPr>
          </a:p>
          <a:p>
            <a:pPr marL="0" indent="0">
              <a:buNone/>
            </a:pPr>
            <a:endParaRPr lang="en-US" dirty="0">
              <a:solidFill>
                <a:schemeClr val="bg2">
                  <a:lumMod val="10000"/>
                </a:schemeClr>
              </a:solidFill>
            </a:endParaRPr>
          </a:p>
          <a:p>
            <a:pPr marL="0" indent="0">
              <a:buNone/>
            </a:pPr>
            <a:endParaRPr lang="en-US" dirty="0">
              <a:solidFill>
                <a:schemeClr val="bg2">
                  <a:lumMod val="10000"/>
                </a:schemeClr>
              </a:solidFill>
            </a:endParaRPr>
          </a:p>
          <a:p>
            <a:pPr marL="0" indent="0" algn="ctr">
              <a:buNone/>
            </a:pPr>
            <a:endParaRPr lang="en-US" sz="1800" dirty="0">
              <a:solidFill>
                <a:schemeClr val="bg2">
                  <a:lumMod val="10000"/>
                </a:schemeClr>
              </a:solidFill>
            </a:endParaRPr>
          </a:p>
          <a:p>
            <a:pPr marL="0" indent="0" algn="ctr">
              <a:lnSpc>
                <a:spcPct val="100000"/>
              </a:lnSpc>
              <a:buFont typeface="Arial" panose="020B0604020202020204" pitchFamily="34" charset="0"/>
              <a:buNone/>
            </a:pPr>
            <a:r>
              <a:rPr lang="en-US" sz="1800" dirty="0">
                <a:solidFill>
                  <a:schemeClr val="tx1"/>
                </a:solidFill>
              </a:rPr>
              <a:t>*This information is presented in a numerical format which is a common in health data. </a:t>
            </a:r>
            <a:r>
              <a:rPr lang="en-US" sz="1800" u="sng" dirty="0">
                <a:solidFill>
                  <a:schemeClr val="tx1"/>
                </a:solidFill>
              </a:rPr>
              <a:t>It is not accurate and is made up for example.</a:t>
            </a:r>
          </a:p>
        </p:txBody>
      </p:sp>
      <p:graphicFrame>
        <p:nvGraphicFramePr>
          <p:cNvPr id="8" name="Table 3">
            <a:extLst>
              <a:ext uri="{FF2B5EF4-FFF2-40B4-BE49-F238E27FC236}">
                <a16:creationId xmlns:a16="http://schemas.microsoft.com/office/drawing/2014/main" id="{9B5E11A6-6B32-4EA8-B442-890D167A18B8}"/>
              </a:ext>
            </a:extLst>
          </p:cNvPr>
          <p:cNvGraphicFramePr>
            <a:graphicFrameLocks noGrp="1"/>
          </p:cNvGraphicFramePr>
          <p:nvPr>
            <p:extLst>
              <p:ext uri="{D42A27DB-BD31-4B8C-83A1-F6EECF244321}">
                <p14:modId xmlns:p14="http://schemas.microsoft.com/office/powerpoint/2010/main" val="1513260477"/>
              </p:ext>
            </p:extLst>
          </p:nvPr>
        </p:nvGraphicFramePr>
        <p:xfrm>
          <a:off x="838202" y="2446814"/>
          <a:ext cx="10515598" cy="1554480"/>
        </p:xfrm>
        <a:graphic>
          <a:graphicData uri="http://schemas.openxmlformats.org/drawingml/2006/table">
            <a:tbl>
              <a:tblPr firstRow="1" bandRow="1">
                <a:tableStyleId>{5C22544A-7EE6-4342-B048-85BDC9FD1C3A}</a:tableStyleId>
              </a:tblPr>
              <a:tblGrid>
                <a:gridCol w="10515598">
                  <a:extLst>
                    <a:ext uri="{9D8B030D-6E8A-4147-A177-3AD203B41FA5}">
                      <a16:colId xmlns:a16="http://schemas.microsoft.com/office/drawing/2014/main" val="3995360637"/>
                    </a:ext>
                  </a:extLst>
                </a:gridCol>
              </a:tblGrid>
              <a:tr h="724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2A3A8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2A3A89"/>
                          </a:solidFill>
                        </a:rPr>
                        <a:t>3 out of 1,000 nonsmokers may have a stroke in their lifetime,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2A3A89"/>
                          </a:solidFill>
                        </a:rPr>
                        <a:t>while 6 out of 1,000 smokers may have a stroke in their lifetime.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2A3A89"/>
                        </a:solidFill>
                      </a:endParaRPr>
                    </a:p>
                  </a:txBody>
                  <a:tcPr anchor="ctr" anchorCtr="1">
                    <a:solidFill>
                      <a:schemeClr val="accent6">
                        <a:lumMod val="20000"/>
                        <a:lumOff val="80000"/>
                      </a:schemeClr>
                    </a:solidFill>
                  </a:tcPr>
                </a:tc>
                <a:extLst>
                  <a:ext uri="{0D108BD9-81ED-4DB2-BD59-A6C34878D82A}">
                    <a16:rowId xmlns:a16="http://schemas.microsoft.com/office/drawing/2014/main" val="2746038423"/>
                  </a:ext>
                </a:extLst>
              </a:tr>
            </a:tbl>
          </a:graphicData>
        </a:graphic>
      </p:graphicFrame>
      <p:graphicFrame>
        <p:nvGraphicFramePr>
          <p:cNvPr id="9" name="Table 3">
            <a:extLst>
              <a:ext uri="{FF2B5EF4-FFF2-40B4-BE49-F238E27FC236}">
                <a16:creationId xmlns:a16="http://schemas.microsoft.com/office/drawing/2014/main" id="{018DE6FC-1D86-4E69-B34E-47B999BDC2BD}"/>
              </a:ext>
            </a:extLst>
          </p:cNvPr>
          <p:cNvGraphicFramePr>
            <a:graphicFrameLocks noGrp="1"/>
          </p:cNvGraphicFramePr>
          <p:nvPr>
            <p:extLst>
              <p:ext uri="{D42A27DB-BD31-4B8C-83A1-F6EECF244321}">
                <p14:modId xmlns:p14="http://schemas.microsoft.com/office/powerpoint/2010/main" val="3232209968"/>
              </p:ext>
            </p:extLst>
          </p:nvPr>
        </p:nvGraphicFramePr>
        <p:xfrm>
          <a:off x="838200" y="4136231"/>
          <a:ext cx="10515598" cy="1188720"/>
        </p:xfrm>
        <a:graphic>
          <a:graphicData uri="http://schemas.openxmlformats.org/drawingml/2006/table">
            <a:tbl>
              <a:tblPr firstRow="1" bandRow="1">
                <a:tableStyleId>{5C22544A-7EE6-4342-B048-85BDC9FD1C3A}</a:tableStyleId>
              </a:tblPr>
              <a:tblGrid>
                <a:gridCol w="10515598">
                  <a:extLst>
                    <a:ext uri="{9D8B030D-6E8A-4147-A177-3AD203B41FA5}">
                      <a16:colId xmlns:a16="http://schemas.microsoft.com/office/drawing/2014/main" val="3995360637"/>
                    </a:ext>
                  </a:extLst>
                </a:gridCol>
              </a:tblGrid>
              <a:tr h="72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2A3A8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2A3A89"/>
                          </a:solidFill>
                        </a:rPr>
                        <a:t>Smokers have 2 times the risk of having a stroke in their lifetime.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2A3A89"/>
                        </a:solidFill>
                      </a:endParaRPr>
                    </a:p>
                  </a:txBody>
                  <a:tcPr anchor="ctr" anchorCtr="1">
                    <a:solidFill>
                      <a:srgbClr val="FFAFAF"/>
                    </a:solidFill>
                  </a:tcPr>
                </a:tc>
                <a:extLst>
                  <a:ext uri="{0D108BD9-81ED-4DB2-BD59-A6C34878D82A}">
                    <a16:rowId xmlns:a16="http://schemas.microsoft.com/office/drawing/2014/main" val="2746038423"/>
                  </a:ext>
                </a:extLst>
              </a:tr>
            </a:tbl>
          </a:graphicData>
        </a:graphic>
      </p:graphicFrame>
    </p:spTree>
    <p:custDataLst>
      <p:tags r:id="rId1"/>
    </p:custDataLst>
    <p:extLst>
      <p:ext uri="{BB962C8B-B14F-4D97-AF65-F5344CB8AC3E}">
        <p14:creationId xmlns:p14="http://schemas.microsoft.com/office/powerpoint/2010/main" val="2285352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774C0-7B70-4DBF-9977-51524E759FE7}"/>
              </a:ext>
            </a:extLst>
          </p:cNvPr>
          <p:cNvSpPr>
            <a:spLocks noGrp="1"/>
          </p:cNvSpPr>
          <p:nvPr>
            <p:ph type="title"/>
          </p:nvPr>
        </p:nvSpPr>
        <p:spPr/>
        <p:txBody>
          <a:bodyPr/>
          <a:lstStyle/>
          <a:p>
            <a:r>
              <a:rPr lang="en-US" b="1" dirty="0">
                <a:solidFill>
                  <a:srgbClr val="20558A"/>
                </a:solidFill>
              </a:rPr>
              <a:t>Choose numbers wisely</a:t>
            </a:r>
          </a:p>
        </p:txBody>
      </p:sp>
      <p:sp>
        <p:nvSpPr>
          <p:cNvPr id="3" name="Content Placeholder 2">
            <a:extLst>
              <a:ext uri="{FF2B5EF4-FFF2-40B4-BE49-F238E27FC236}">
                <a16:creationId xmlns:a16="http://schemas.microsoft.com/office/drawing/2014/main" id="{4F447370-0A3B-4D4D-AF5E-A9C59BD8F39A}"/>
              </a:ext>
            </a:extLst>
          </p:cNvPr>
          <p:cNvSpPr>
            <a:spLocks noGrp="1"/>
          </p:cNvSpPr>
          <p:nvPr>
            <p:ph sz="half" idx="1"/>
          </p:nvPr>
        </p:nvSpPr>
        <p:spPr>
          <a:xfrm>
            <a:off x="838200" y="1810431"/>
            <a:ext cx="10788162" cy="3645110"/>
          </a:xfrm>
        </p:spPr>
        <p:txBody>
          <a:bodyPr/>
          <a:lstStyle/>
          <a:p>
            <a:r>
              <a:rPr lang="en-US" dirty="0">
                <a:solidFill>
                  <a:schemeClr val="bg2">
                    <a:lumMod val="10000"/>
                  </a:schemeClr>
                </a:solidFill>
              </a:rPr>
              <a:t>Use consistent number formats and figures throughout an explanation </a:t>
            </a:r>
          </a:p>
          <a:p>
            <a:r>
              <a:rPr lang="en-US" dirty="0">
                <a:solidFill>
                  <a:schemeClr val="bg2">
                    <a:lumMod val="10000"/>
                  </a:schemeClr>
                </a:solidFill>
              </a:rPr>
              <a:t>Keep denominators, timeframes, and measurements consistent</a:t>
            </a:r>
          </a:p>
          <a:p>
            <a:r>
              <a:rPr lang="en-US" dirty="0">
                <a:solidFill>
                  <a:schemeClr val="bg2">
                    <a:lumMod val="10000"/>
                  </a:schemeClr>
                </a:solidFill>
              </a:rPr>
              <a:t>Focus on a few numbers at a time, and the most relevant information </a:t>
            </a:r>
          </a:p>
        </p:txBody>
      </p:sp>
    </p:spTree>
    <p:custDataLst>
      <p:tags r:id="rId1"/>
    </p:custDataLst>
    <p:extLst>
      <p:ext uri="{BB962C8B-B14F-4D97-AF65-F5344CB8AC3E}">
        <p14:creationId xmlns:p14="http://schemas.microsoft.com/office/powerpoint/2010/main" val="74858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D6DE-B5E1-4858-AD2D-9058880129D3}"/>
              </a:ext>
            </a:extLst>
          </p:cNvPr>
          <p:cNvSpPr>
            <a:spLocks noGrp="1"/>
          </p:cNvSpPr>
          <p:nvPr>
            <p:ph type="title"/>
          </p:nvPr>
        </p:nvSpPr>
        <p:spPr/>
        <p:txBody>
          <a:bodyPr/>
          <a:lstStyle/>
          <a:p>
            <a:r>
              <a:rPr lang="en-US" dirty="0"/>
              <a:t>About NNLM / Organizational Structure</a:t>
            </a:r>
          </a:p>
        </p:txBody>
      </p:sp>
      <p:pic>
        <p:nvPicPr>
          <p:cNvPr id="5" name="Content Placeholder 4" descr="The National Institutes of Health is the nation’s leading medical research agency. Many of you might be more familiar with the National Cancer Institute which is one of the many institutes and centers at NIH.&#10;&#10;NLM or the National Library of Medicine - is one of the 27 institutes and offices of the National Institutes of Health. It’s the world’s largest biomedical library and produces online resources like PubMed and MedlinePlus.&#10; &#10;NNLM - the Network of the National Library of Medicine - is an outreach program of NLM, working to ensure health professionals and the public have equal access to health information. &#10;&#10;NNLM is made up of 7 regional medical libraries, 3 national offices, and 4 national centers, all providing training, funding, and engagement opportunities to over 9,000 NNLM member organizations.&#10;">
            <a:extLst>
              <a:ext uri="{FF2B5EF4-FFF2-40B4-BE49-F238E27FC236}">
                <a16:creationId xmlns:a16="http://schemas.microsoft.com/office/drawing/2014/main" id="{03E6AB3D-34D2-4B30-8542-343BE1621938}"/>
              </a:ext>
            </a:extLst>
          </p:cNvPr>
          <p:cNvPicPr>
            <a:picLocks noGrp="1" noChangeAspect="1"/>
          </p:cNvPicPr>
          <p:nvPr>
            <p:ph idx="1"/>
          </p:nvPr>
        </p:nvPicPr>
        <p:blipFill>
          <a:blip r:embed="rId3"/>
          <a:stretch>
            <a:fillRect/>
          </a:stretch>
        </p:blipFill>
        <p:spPr>
          <a:xfrm>
            <a:off x="1524000" y="1690688"/>
            <a:ext cx="9144000" cy="4189929"/>
          </a:xfrm>
          <a:prstGeom prst="rect">
            <a:avLst/>
          </a:prstGeom>
        </p:spPr>
      </p:pic>
      <p:sp>
        <p:nvSpPr>
          <p:cNvPr id="4" name="Slide Number Placeholder 3">
            <a:extLst>
              <a:ext uri="{FF2B5EF4-FFF2-40B4-BE49-F238E27FC236}">
                <a16:creationId xmlns:a16="http://schemas.microsoft.com/office/drawing/2014/main" id="{3130EFBA-34CC-4AB0-9A55-AA6DE9D167DB}"/>
              </a:ext>
            </a:extLst>
          </p:cNvPr>
          <p:cNvSpPr>
            <a:spLocks noGrp="1"/>
          </p:cNvSpPr>
          <p:nvPr>
            <p:ph type="sldNum" sz="quarter" idx="10"/>
          </p:nvPr>
        </p:nvSpPr>
        <p:spPr/>
        <p:txBody>
          <a:bodyPr/>
          <a:lstStyle/>
          <a:p>
            <a:pPr>
              <a:defRPr/>
            </a:pPr>
            <a:fld id="{025F9F99-9BD9-4422-B838-F0A597D458BC}" type="slidenum">
              <a:rPr lang="en-US" smtClean="0"/>
              <a:pPr>
                <a:defRPr/>
              </a:pPr>
              <a:t>4</a:t>
            </a:fld>
            <a:endParaRPr lang="en-US" dirty="0"/>
          </a:p>
        </p:txBody>
      </p:sp>
    </p:spTree>
    <p:extLst>
      <p:ext uri="{BB962C8B-B14F-4D97-AF65-F5344CB8AC3E}">
        <p14:creationId xmlns:p14="http://schemas.microsoft.com/office/powerpoint/2010/main" val="2725163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EC48-B5E7-4628-826A-712D498DABF2}"/>
              </a:ext>
            </a:extLst>
          </p:cNvPr>
          <p:cNvSpPr>
            <a:spLocks noGrp="1"/>
          </p:cNvSpPr>
          <p:nvPr>
            <p:ph type="title"/>
          </p:nvPr>
        </p:nvSpPr>
        <p:spPr/>
        <p:txBody>
          <a:bodyPr/>
          <a:lstStyle/>
          <a:p>
            <a:r>
              <a:rPr lang="en-US" b="1" dirty="0">
                <a:solidFill>
                  <a:srgbClr val="20558A"/>
                </a:solidFill>
              </a:rPr>
              <a:t>Use common words and measurements </a:t>
            </a:r>
          </a:p>
        </p:txBody>
      </p:sp>
      <p:sp>
        <p:nvSpPr>
          <p:cNvPr id="3" name="Content Placeholder 2">
            <a:extLst>
              <a:ext uri="{FF2B5EF4-FFF2-40B4-BE49-F238E27FC236}">
                <a16:creationId xmlns:a16="http://schemas.microsoft.com/office/drawing/2014/main" id="{26DCF079-88E4-4078-BE92-5CD8373F025B}"/>
              </a:ext>
            </a:extLst>
          </p:cNvPr>
          <p:cNvSpPr>
            <a:spLocks noGrp="1"/>
          </p:cNvSpPr>
          <p:nvPr>
            <p:ph sz="half" idx="1"/>
          </p:nvPr>
        </p:nvSpPr>
        <p:spPr>
          <a:xfrm>
            <a:off x="838200" y="1847850"/>
            <a:ext cx="10268617" cy="4351338"/>
          </a:xfrm>
        </p:spPr>
        <p:txBody>
          <a:bodyPr/>
          <a:lstStyle/>
          <a:p>
            <a:r>
              <a:rPr lang="en-US" dirty="0">
                <a:solidFill>
                  <a:schemeClr val="bg2">
                    <a:lumMod val="10000"/>
                  </a:schemeClr>
                </a:solidFill>
              </a:rPr>
              <a:t>Avoid jargon </a:t>
            </a:r>
          </a:p>
          <a:p>
            <a:r>
              <a:rPr lang="en-US" dirty="0">
                <a:solidFill>
                  <a:schemeClr val="bg2">
                    <a:lumMod val="10000"/>
                  </a:schemeClr>
                </a:solidFill>
              </a:rPr>
              <a:t>Avoid long decimals </a:t>
            </a:r>
          </a:p>
          <a:p>
            <a:r>
              <a:rPr lang="en-US" dirty="0">
                <a:solidFill>
                  <a:schemeClr val="bg2">
                    <a:lumMod val="10000"/>
                  </a:schemeClr>
                </a:solidFill>
              </a:rPr>
              <a:t>Metric vs. imperial </a:t>
            </a:r>
          </a:p>
        </p:txBody>
      </p:sp>
    </p:spTree>
    <p:custDataLst>
      <p:tags r:id="rId1"/>
    </p:custDataLst>
    <p:extLst>
      <p:ext uri="{BB962C8B-B14F-4D97-AF65-F5344CB8AC3E}">
        <p14:creationId xmlns:p14="http://schemas.microsoft.com/office/powerpoint/2010/main" val="1229826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10B8-0D2C-4DB5-9492-1A0B6401844D}"/>
              </a:ext>
            </a:extLst>
          </p:cNvPr>
          <p:cNvSpPr>
            <a:spLocks noGrp="1"/>
          </p:cNvSpPr>
          <p:nvPr>
            <p:ph type="title"/>
          </p:nvPr>
        </p:nvSpPr>
        <p:spPr/>
        <p:txBody>
          <a:bodyPr/>
          <a:lstStyle/>
          <a:p>
            <a:r>
              <a:rPr lang="en-US" b="1" dirty="0">
                <a:solidFill>
                  <a:srgbClr val="20558A"/>
                </a:solidFill>
              </a:rPr>
              <a:t>Describe numbers and define words </a:t>
            </a:r>
          </a:p>
        </p:txBody>
      </p:sp>
      <p:sp>
        <p:nvSpPr>
          <p:cNvPr id="3" name="Content Placeholder 2">
            <a:extLst>
              <a:ext uri="{FF2B5EF4-FFF2-40B4-BE49-F238E27FC236}">
                <a16:creationId xmlns:a16="http://schemas.microsoft.com/office/drawing/2014/main" id="{37458771-89E5-4851-99AD-CA7DC9752D8E}"/>
              </a:ext>
            </a:extLst>
          </p:cNvPr>
          <p:cNvSpPr>
            <a:spLocks noGrp="1"/>
          </p:cNvSpPr>
          <p:nvPr>
            <p:ph sz="half" idx="1"/>
          </p:nvPr>
        </p:nvSpPr>
        <p:spPr>
          <a:xfrm>
            <a:off x="838200" y="1835592"/>
            <a:ext cx="11376980" cy="4351338"/>
          </a:xfrm>
        </p:spPr>
        <p:txBody>
          <a:bodyPr/>
          <a:lstStyle/>
          <a:p>
            <a:r>
              <a:rPr lang="en-US" dirty="0">
                <a:solidFill>
                  <a:schemeClr val="bg2">
                    <a:lumMod val="10000"/>
                  </a:schemeClr>
                </a:solidFill>
              </a:rPr>
              <a:t>Say “1 out of 10 times” rather than “10% of the time”</a:t>
            </a:r>
          </a:p>
          <a:p>
            <a:endParaRPr lang="en-US" dirty="0">
              <a:solidFill>
                <a:schemeClr val="bg2">
                  <a:lumMod val="10000"/>
                </a:schemeClr>
              </a:solidFill>
            </a:endParaRPr>
          </a:p>
          <a:p>
            <a:r>
              <a:rPr lang="en-US" dirty="0">
                <a:solidFill>
                  <a:schemeClr val="bg2">
                    <a:lumMod val="10000"/>
                  </a:schemeClr>
                </a:solidFill>
              </a:rPr>
              <a:t>Say “heart attack” instead of “myocardial infarction”</a:t>
            </a:r>
          </a:p>
          <a:p>
            <a:endParaRPr lang="en-US" dirty="0">
              <a:solidFill>
                <a:schemeClr val="bg2">
                  <a:lumMod val="10000"/>
                </a:schemeClr>
              </a:solidFill>
            </a:endParaRPr>
          </a:p>
          <a:p>
            <a:r>
              <a:rPr lang="en-US" dirty="0">
                <a:solidFill>
                  <a:schemeClr val="bg2">
                    <a:lumMod val="10000"/>
                  </a:schemeClr>
                </a:solidFill>
              </a:rPr>
              <a:t>Say “about half” instead of ”49%”</a:t>
            </a:r>
          </a:p>
          <a:p>
            <a:endParaRPr lang="en-US" dirty="0">
              <a:solidFill>
                <a:schemeClr val="bg2">
                  <a:lumMod val="10000"/>
                </a:schemeClr>
              </a:solidFill>
            </a:endParaRPr>
          </a:p>
          <a:p>
            <a:r>
              <a:rPr lang="en-US" dirty="0">
                <a:solidFill>
                  <a:schemeClr val="bg2">
                    <a:lumMod val="10000"/>
                  </a:schemeClr>
                </a:solidFill>
              </a:rPr>
              <a:t>Define risk as low, moderate, high and their associated ranges</a:t>
            </a:r>
          </a:p>
        </p:txBody>
      </p:sp>
    </p:spTree>
    <p:custDataLst>
      <p:tags r:id="rId1"/>
    </p:custDataLst>
    <p:extLst>
      <p:ext uri="{BB962C8B-B14F-4D97-AF65-F5344CB8AC3E}">
        <p14:creationId xmlns:p14="http://schemas.microsoft.com/office/powerpoint/2010/main" val="2715284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83D9-8C7F-474F-8381-D3E0C810FC8E}"/>
              </a:ext>
            </a:extLst>
          </p:cNvPr>
          <p:cNvSpPr>
            <a:spLocks noGrp="1"/>
          </p:cNvSpPr>
          <p:nvPr>
            <p:ph type="title"/>
          </p:nvPr>
        </p:nvSpPr>
        <p:spPr/>
        <p:txBody>
          <a:bodyPr/>
          <a:lstStyle/>
          <a:p>
            <a:r>
              <a:rPr lang="en-US" b="1" dirty="0">
                <a:solidFill>
                  <a:srgbClr val="20558A"/>
                </a:solidFill>
              </a:rPr>
              <a:t>Show pictures </a:t>
            </a:r>
          </a:p>
        </p:txBody>
      </p:sp>
      <p:sp>
        <p:nvSpPr>
          <p:cNvPr id="3" name="Content Placeholder 2">
            <a:extLst>
              <a:ext uri="{FF2B5EF4-FFF2-40B4-BE49-F238E27FC236}">
                <a16:creationId xmlns:a16="http://schemas.microsoft.com/office/drawing/2014/main" id="{12D70001-473F-4959-BEC0-B1CB6EA9555A}"/>
              </a:ext>
            </a:extLst>
          </p:cNvPr>
          <p:cNvSpPr>
            <a:spLocks noGrp="1"/>
          </p:cNvSpPr>
          <p:nvPr>
            <p:ph sz="half" idx="1"/>
          </p:nvPr>
        </p:nvSpPr>
        <p:spPr>
          <a:xfrm>
            <a:off x="838200" y="1835847"/>
            <a:ext cx="11141948" cy="4351338"/>
          </a:xfrm>
        </p:spPr>
        <p:txBody>
          <a:bodyPr/>
          <a:lstStyle/>
          <a:p>
            <a:pPr marL="0" indent="0">
              <a:buNone/>
            </a:pPr>
            <a:r>
              <a:rPr lang="en-US" b="0" i="0" u="none" strike="noStrike" dirty="0">
                <a:solidFill>
                  <a:srgbClr val="000000"/>
                </a:solidFill>
                <a:effectLst/>
              </a:rPr>
              <a:t>Sometimes using visuals or analogies can help people put risk or probability into perspective. </a:t>
            </a:r>
            <a:endParaRPr lang="en-US" dirty="0"/>
          </a:p>
        </p:txBody>
      </p:sp>
      <p:sp>
        <p:nvSpPr>
          <p:cNvPr id="8" name="TextBox 7">
            <a:extLst>
              <a:ext uri="{FF2B5EF4-FFF2-40B4-BE49-F238E27FC236}">
                <a16:creationId xmlns:a16="http://schemas.microsoft.com/office/drawing/2014/main" id="{157C897E-ED65-4CD7-8027-08E8DAA11D44}"/>
              </a:ext>
            </a:extLst>
          </p:cNvPr>
          <p:cNvSpPr txBox="1"/>
          <p:nvPr/>
        </p:nvSpPr>
        <p:spPr bwMode="auto">
          <a:xfrm>
            <a:off x="838200" y="3310590"/>
            <a:ext cx="373130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ctr"/>
            <a:r>
              <a:rPr lang="en-US" sz="4400" b="1" dirty="0">
                <a:solidFill>
                  <a:schemeClr val="tx1"/>
                </a:solidFill>
              </a:rPr>
              <a:t>1 out of 4 men die of heart disease</a:t>
            </a:r>
          </a:p>
        </p:txBody>
      </p:sp>
      <p:cxnSp>
        <p:nvCxnSpPr>
          <p:cNvPr id="13" name="Straight Connector 12">
            <a:extLst>
              <a:ext uri="{FF2B5EF4-FFF2-40B4-BE49-F238E27FC236}">
                <a16:creationId xmlns:a16="http://schemas.microsoft.com/office/drawing/2014/main" id="{6E9262CA-B1E1-48F9-98F0-3614F950848A}"/>
              </a:ext>
              <a:ext uri="{C183D7F6-B498-43B3-948B-1728B52AA6E4}">
                <adec:decorative xmlns:adec="http://schemas.microsoft.com/office/drawing/2017/decorative" val="1"/>
              </a:ext>
            </a:extLst>
          </p:cNvPr>
          <p:cNvCxnSpPr/>
          <p:nvPr/>
        </p:nvCxnSpPr>
        <p:spPr>
          <a:xfrm flipH="1">
            <a:off x="4990182" y="3269290"/>
            <a:ext cx="1632404" cy="200890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7170" name="Picture 2" descr="Image of a brown quarter. With a red line diagonally through it.">
            <a:extLst>
              <a:ext uri="{FF2B5EF4-FFF2-40B4-BE49-F238E27FC236}">
                <a16:creationId xmlns:a16="http://schemas.microsoft.com/office/drawing/2014/main" id="{0ACAF3F5-2E68-4522-B511-E9CE7902C32F}"/>
              </a:ext>
            </a:extLst>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990182" y="3568866"/>
            <a:ext cx="1632404" cy="16071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of a quarter">
            <a:extLst>
              <a:ext uri="{FF2B5EF4-FFF2-40B4-BE49-F238E27FC236}">
                <a16:creationId xmlns:a16="http://schemas.microsoft.com/office/drawing/2014/main" id="{39823149-7DCF-4B30-84B6-4D8CE5608C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3969" y="3568866"/>
            <a:ext cx="1632404" cy="16071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of a quarter">
            <a:extLst>
              <a:ext uri="{FF2B5EF4-FFF2-40B4-BE49-F238E27FC236}">
                <a16:creationId xmlns:a16="http://schemas.microsoft.com/office/drawing/2014/main" id="{35347020-6CA1-4355-B501-9D87EFA812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7756" y="3550099"/>
            <a:ext cx="1632404" cy="16071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of a quarter">
            <a:extLst>
              <a:ext uri="{FF2B5EF4-FFF2-40B4-BE49-F238E27FC236}">
                <a16:creationId xmlns:a16="http://schemas.microsoft.com/office/drawing/2014/main" id="{A390B995-8FE6-4D44-9433-490A90F14C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1542" y="3568866"/>
            <a:ext cx="1632404" cy="16071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05391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5D7C22-9400-4334-9436-9265B1154493}"/>
              </a:ext>
            </a:extLst>
          </p:cNvPr>
          <p:cNvSpPr>
            <a:spLocks noGrp="1"/>
          </p:cNvSpPr>
          <p:nvPr>
            <p:ph type="ctrTitle"/>
          </p:nvPr>
        </p:nvSpPr>
        <p:spPr>
          <a:xfrm>
            <a:off x="1288869" y="2901925"/>
            <a:ext cx="9144000" cy="1054145"/>
          </a:xfrm>
        </p:spPr>
        <p:txBody>
          <a:bodyPr/>
          <a:lstStyle/>
          <a:p>
            <a:r>
              <a:rPr lang="en-US" b="1" dirty="0">
                <a:solidFill>
                  <a:srgbClr val="20558A"/>
                </a:solidFill>
              </a:rPr>
              <a:t>Putting It All Together</a:t>
            </a:r>
          </a:p>
        </p:txBody>
      </p:sp>
      <p:sp>
        <p:nvSpPr>
          <p:cNvPr id="7" name="Rectangle 6">
            <a:extLst>
              <a:ext uri="{FF2B5EF4-FFF2-40B4-BE49-F238E27FC236}">
                <a16:creationId xmlns:a16="http://schemas.microsoft.com/office/drawing/2014/main" id="{B90E5833-58BF-41A2-8A01-A5EF60386803}"/>
              </a:ext>
              <a:ext uri="{C183D7F6-B498-43B3-948B-1728B52AA6E4}">
                <adec:decorative xmlns:adec="http://schemas.microsoft.com/office/drawing/2017/decorative" val="1"/>
              </a:ext>
            </a:extLst>
          </p:cNvPr>
          <p:cNvSpPr/>
          <p:nvPr/>
        </p:nvSpPr>
        <p:spPr>
          <a:xfrm>
            <a:off x="11353800" y="-4"/>
            <a:ext cx="838200" cy="6858004"/>
          </a:xfrm>
          <a:prstGeom prst="rect">
            <a:avLst/>
          </a:prstGeom>
          <a:solidFill>
            <a:srgbClr val="20558A"/>
          </a:solidFill>
          <a:ln>
            <a:solidFill>
              <a:srgbClr val="215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48194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103F-EAEF-4764-A00D-CDF498E52C71}"/>
              </a:ext>
            </a:extLst>
          </p:cNvPr>
          <p:cNvSpPr>
            <a:spLocks noGrp="1"/>
          </p:cNvSpPr>
          <p:nvPr>
            <p:ph type="title"/>
          </p:nvPr>
        </p:nvSpPr>
        <p:spPr/>
        <p:txBody>
          <a:bodyPr/>
          <a:lstStyle/>
          <a:p>
            <a:r>
              <a:rPr lang="en-US" b="1" dirty="0">
                <a:solidFill>
                  <a:srgbClr val="20558A"/>
                </a:solidFill>
              </a:rPr>
              <a:t>Scenario 1</a:t>
            </a:r>
          </a:p>
        </p:txBody>
      </p:sp>
      <p:pic>
        <p:nvPicPr>
          <p:cNvPr id="6" name="Content Placeholder 5" descr="Casual woman fingers on the chin">
            <a:extLst>
              <a:ext uri="{FF2B5EF4-FFF2-40B4-BE49-F238E27FC236}">
                <a16:creationId xmlns:a16="http://schemas.microsoft.com/office/drawing/2014/main" id="{1469B4F8-868D-41AD-96BA-B70D43132C6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p:blipFill>
        <p:spPr>
          <a:xfrm>
            <a:off x="1182000" y="1560060"/>
            <a:ext cx="1238059" cy="4400588"/>
          </a:xfrm>
        </p:spPr>
      </p:pic>
      <p:sp>
        <p:nvSpPr>
          <p:cNvPr id="13" name="TextBox 12">
            <a:extLst>
              <a:ext uri="{FF2B5EF4-FFF2-40B4-BE49-F238E27FC236}">
                <a16:creationId xmlns:a16="http://schemas.microsoft.com/office/drawing/2014/main" id="{569C4F63-C5F5-41BD-B8CF-4C89D81F1FF8}"/>
              </a:ext>
            </a:extLst>
          </p:cNvPr>
          <p:cNvSpPr txBox="1"/>
          <p:nvPr/>
        </p:nvSpPr>
        <p:spPr bwMode="auto">
          <a:xfrm>
            <a:off x="3096324" y="1475491"/>
            <a:ext cx="8601276" cy="440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2800" b="0" i="0" dirty="0">
                <a:solidFill>
                  <a:srgbClr val="000000"/>
                </a:solidFill>
                <a:effectLst/>
                <a:latin typeface="+mn-lt"/>
              </a:rPr>
              <a:t>Mary is 48. Her doctor encourages her to receive a mammogram, but she is unsure what that is and afraid to ask. She goes home to begin searchin</a:t>
            </a:r>
            <a:r>
              <a:rPr lang="en-US" sz="2800" dirty="0">
                <a:solidFill>
                  <a:srgbClr val="000000"/>
                </a:solidFill>
                <a:latin typeface="+mn-lt"/>
              </a:rPr>
              <a:t>g for information. She sees online that 13% of women will be diagnosed with invasive breast cancer and  3% will die from it.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2800" dirty="0">
              <a:solidFill>
                <a:srgbClr val="000000"/>
              </a:solidFill>
              <a:latin typeface="+mn-lt"/>
            </a:endParaRPr>
          </a:p>
          <a:p>
            <a:pPr marL="0" marR="0" lvl="0" indent="0" algn="l" defTabSz="914400" rtl="0" eaLnBrk="0" fontAlgn="base" latinLnBrk="0" hangingPunct="0">
              <a:lnSpc>
                <a:spcPts val="3360"/>
              </a:lnSpc>
              <a:spcBef>
                <a:spcPts val="0"/>
              </a:spcBef>
              <a:spcAft>
                <a:spcPct val="0"/>
              </a:spcAft>
              <a:buClrTx/>
              <a:buSzTx/>
              <a:buFontTx/>
              <a:buNone/>
              <a:tabLst/>
              <a:defRPr/>
            </a:pPr>
            <a:r>
              <a:rPr lang="en-US" sz="2800" dirty="0">
                <a:solidFill>
                  <a:srgbClr val="000000"/>
                </a:solidFill>
                <a:latin typeface="+mn-lt"/>
              </a:rPr>
              <a:t>To Mary, the terms and numbers are confusing, and she is unsure how to move forward.</a:t>
            </a:r>
          </a:p>
          <a:p>
            <a:pPr marL="0" marR="0" lvl="0" indent="0" algn="l" defTabSz="914400" rtl="0" eaLnBrk="0" fontAlgn="base" latinLnBrk="0" hangingPunct="0">
              <a:lnSpc>
                <a:spcPts val="3360"/>
              </a:lnSpc>
              <a:spcBef>
                <a:spcPts val="0"/>
              </a:spcBef>
              <a:spcAft>
                <a:spcPct val="0"/>
              </a:spcAft>
              <a:buClrTx/>
              <a:buSzTx/>
              <a:buFontTx/>
              <a:buNone/>
              <a:tabLst/>
              <a:defRPr/>
            </a:pPr>
            <a:endParaRPr lang="en-US" sz="2800" dirty="0">
              <a:solidFill>
                <a:srgbClr val="000000"/>
              </a:solidFill>
              <a:latin typeface="+mn-lt"/>
            </a:endParaRPr>
          </a:p>
          <a:p>
            <a:pPr marL="0" marR="0" lvl="0" indent="0" algn="l" defTabSz="914400" rtl="0" eaLnBrk="0" fontAlgn="base" latinLnBrk="0" hangingPunct="0">
              <a:lnSpc>
                <a:spcPts val="3360"/>
              </a:lnSpc>
              <a:spcBef>
                <a:spcPts val="0"/>
              </a:spcBef>
              <a:spcAft>
                <a:spcPct val="0"/>
              </a:spcAft>
              <a:buClrTx/>
              <a:buSzTx/>
              <a:buFontTx/>
              <a:buNone/>
              <a:tabLst/>
              <a:defRPr/>
            </a:pPr>
            <a:r>
              <a:rPr lang="en-US" sz="2800" dirty="0">
                <a:solidFill>
                  <a:srgbClr val="000000"/>
                </a:solidFill>
                <a:latin typeface="+mn-lt"/>
              </a:rPr>
              <a:t>How can we help Mary?</a:t>
            </a:r>
          </a:p>
        </p:txBody>
      </p:sp>
    </p:spTree>
    <p:custDataLst>
      <p:tags r:id="rId1"/>
    </p:custDataLst>
    <p:extLst>
      <p:ext uri="{BB962C8B-B14F-4D97-AF65-F5344CB8AC3E}">
        <p14:creationId xmlns:p14="http://schemas.microsoft.com/office/powerpoint/2010/main" val="830674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1EDB-52D6-4A1D-A3CE-BE7A53FD0F75}"/>
              </a:ext>
            </a:extLst>
          </p:cNvPr>
          <p:cNvSpPr>
            <a:spLocks noGrp="1"/>
          </p:cNvSpPr>
          <p:nvPr>
            <p:ph type="title"/>
          </p:nvPr>
        </p:nvSpPr>
        <p:spPr>
          <a:xfrm>
            <a:off x="838200" y="365125"/>
            <a:ext cx="10515600" cy="1325563"/>
          </a:xfrm>
        </p:spPr>
        <p:txBody>
          <a:bodyPr wrap="square" anchor="ctr">
            <a:normAutofit/>
          </a:bodyPr>
          <a:lstStyle/>
          <a:p>
            <a:r>
              <a:rPr lang="en-US" b="1" dirty="0">
                <a:solidFill>
                  <a:srgbClr val="20558A"/>
                </a:solidFill>
              </a:rPr>
              <a:t> Scenario 1: Solutions</a:t>
            </a:r>
          </a:p>
        </p:txBody>
      </p:sp>
      <p:pic>
        <p:nvPicPr>
          <p:cNvPr id="6" name="Content Placeholder 5" descr="Image of Medline Plus website.">
            <a:extLst>
              <a:ext uri="{FF2B5EF4-FFF2-40B4-BE49-F238E27FC236}">
                <a16:creationId xmlns:a16="http://schemas.microsoft.com/office/drawing/2014/main" id="{92CC0D6D-AC88-45D0-8A0F-9B7A4F7D5E96}"/>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3592" t="2542"/>
          <a:stretch/>
        </p:blipFill>
        <p:spPr>
          <a:xfrm>
            <a:off x="1091997" y="1417773"/>
            <a:ext cx="5181600" cy="4530940"/>
          </a:xfrm>
          <a:noFill/>
          <a:effectLst>
            <a:outerShdw blurRad="50800" dist="38100" dir="5400000" algn="t" rotWithShape="0">
              <a:prstClr val="black">
                <a:alpha val="40000"/>
              </a:prstClr>
            </a:outerShdw>
          </a:effectLst>
        </p:spPr>
      </p:pic>
      <p:pic>
        <p:nvPicPr>
          <p:cNvPr id="10" name="Picture 9" descr="Icon array with 3 icons of blue people and 97  icons of light grey people. There is a dark blue image of a person with the words &quot;3 out of 100 women with invasive breast caner will die, and a grey image of a person beside the words &quot;97 out of 100 women with invasive breast cancer will NOT die.&quot;">
            <a:extLst>
              <a:ext uri="{FF2B5EF4-FFF2-40B4-BE49-F238E27FC236}">
                <a16:creationId xmlns:a16="http://schemas.microsoft.com/office/drawing/2014/main" id="{A1422FC3-3C3C-0BD8-11B6-3BEF26D6728B}"/>
              </a:ext>
            </a:extLst>
          </p:cNvPr>
          <p:cNvPicPr>
            <a:picLocks noChangeAspect="1"/>
          </p:cNvPicPr>
          <p:nvPr/>
        </p:nvPicPr>
        <p:blipFill>
          <a:blip r:embed="rId5"/>
          <a:stretch>
            <a:fillRect/>
          </a:stretch>
        </p:blipFill>
        <p:spPr>
          <a:xfrm>
            <a:off x="7431578" y="87737"/>
            <a:ext cx="3048000" cy="6553200"/>
          </a:xfrm>
          <a:prstGeom prst="rect">
            <a:avLst/>
          </a:prstGeom>
        </p:spPr>
      </p:pic>
    </p:spTree>
    <p:custDataLst>
      <p:tags r:id="rId1"/>
    </p:custDataLst>
    <p:extLst>
      <p:ext uri="{BB962C8B-B14F-4D97-AF65-F5344CB8AC3E}">
        <p14:creationId xmlns:p14="http://schemas.microsoft.com/office/powerpoint/2010/main" val="1017774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51B30-4070-4C9A-96F7-94EB157808C6}"/>
              </a:ext>
            </a:extLst>
          </p:cNvPr>
          <p:cNvSpPr>
            <a:spLocks noGrp="1"/>
          </p:cNvSpPr>
          <p:nvPr>
            <p:ph type="title"/>
          </p:nvPr>
        </p:nvSpPr>
        <p:spPr/>
        <p:txBody>
          <a:bodyPr/>
          <a:lstStyle/>
          <a:p>
            <a:r>
              <a:rPr lang="en-US" b="1" dirty="0">
                <a:solidFill>
                  <a:srgbClr val="20558A"/>
                </a:solidFill>
              </a:rPr>
              <a:t>Scenario 2</a:t>
            </a:r>
          </a:p>
        </p:txBody>
      </p:sp>
      <p:pic>
        <p:nvPicPr>
          <p:cNvPr id="9" name="Content Placeholder 8" descr="Old woman fingers on chin">
            <a:extLst>
              <a:ext uri="{FF2B5EF4-FFF2-40B4-BE49-F238E27FC236}">
                <a16:creationId xmlns:a16="http://schemas.microsoft.com/office/drawing/2014/main" id="{4AF358C2-FC96-4872-B3D7-0F0FB6B3EF23}"/>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63900" y="1523968"/>
            <a:ext cx="1298714" cy="4303759"/>
          </a:xfrm>
        </p:spPr>
      </p:pic>
      <p:sp>
        <p:nvSpPr>
          <p:cNvPr id="12" name="TextBox 11">
            <a:extLst>
              <a:ext uri="{FF2B5EF4-FFF2-40B4-BE49-F238E27FC236}">
                <a16:creationId xmlns:a16="http://schemas.microsoft.com/office/drawing/2014/main" id="{7150B20A-D0FC-42DB-9B7B-BAD9F41FAE3F}"/>
              </a:ext>
            </a:extLst>
          </p:cNvPr>
          <p:cNvSpPr txBox="1"/>
          <p:nvPr/>
        </p:nvSpPr>
        <p:spPr bwMode="auto">
          <a:xfrm>
            <a:off x="3082968" y="1690688"/>
            <a:ext cx="827083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t>Lucy’s doctor prescribed her alendronate for her osteoporosis. She asked her doctor how likely it is that she will avoid a hip fracture by taking this medication. Her doctor responded, “if 15 patients are treated, 1 will benefit.” Lucy is unsure if this medication will provide a good benefit for her.</a:t>
            </a:r>
          </a:p>
          <a:p>
            <a:endParaRPr lang="en-US" sz="2800" dirty="0"/>
          </a:p>
          <a:p>
            <a:r>
              <a:rPr lang="en-US" sz="2800" dirty="0"/>
              <a:t>Can you help Lucy understand the benefit on this drug?</a:t>
            </a:r>
          </a:p>
        </p:txBody>
      </p:sp>
    </p:spTree>
    <p:custDataLst>
      <p:tags r:id="rId1"/>
    </p:custDataLst>
    <p:extLst>
      <p:ext uri="{BB962C8B-B14F-4D97-AF65-F5344CB8AC3E}">
        <p14:creationId xmlns:p14="http://schemas.microsoft.com/office/powerpoint/2010/main" val="1832975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7854-1E26-4E2A-BE25-351D6DA427F5}"/>
              </a:ext>
            </a:extLst>
          </p:cNvPr>
          <p:cNvSpPr>
            <a:spLocks noGrp="1"/>
          </p:cNvSpPr>
          <p:nvPr>
            <p:ph type="title"/>
          </p:nvPr>
        </p:nvSpPr>
        <p:spPr/>
        <p:txBody>
          <a:bodyPr/>
          <a:lstStyle/>
          <a:p>
            <a:r>
              <a:rPr lang="en-US" b="1" dirty="0">
                <a:solidFill>
                  <a:srgbClr val="215591"/>
                </a:solidFill>
              </a:rPr>
              <a:t>Scenario 2: Solutions</a:t>
            </a:r>
          </a:p>
        </p:txBody>
      </p:sp>
      <p:pic>
        <p:nvPicPr>
          <p:cNvPr id="7" name="Picture 6" descr="Image of Medline Plus website.">
            <a:extLst>
              <a:ext uri="{FF2B5EF4-FFF2-40B4-BE49-F238E27FC236}">
                <a16:creationId xmlns:a16="http://schemas.microsoft.com/office/drawing/2014/main" id="{828F4CB7-DE3D-4FE8-9047-5BCC8E4E7E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602603"/>
            <a:ext cx="4780174" cy="4151073"/>
          </a:xfrm>
          <a:prstGeom prst="rect">
            <a:avLst/>
          </a:prstGeom>
          <a:effectLst>
            <a:outerShdw blurRad="508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C6106287-4CF1-464C-B5CE-4650512D8328}"/>
              </a:ext>
            </a:extLst>
          </p:cNvPr>
          <p:cNvSpPr>
            <a:spLocks noGrp="1"/>
          </p:cNvSpPr>
          <p:nvPr>
            <p:ph idx="1"/>
          </p:nvPr>
        </p:nvSpPr>
        <p:spPr>
          <a:xfrm>
            <a:off x="5940714" y="1593453"/>
            <a:ext cx="6251286" cy="646331"/>
          </a:xfrm>
        </p:spPr>
        <p:txBody>
          <a:bodyPr/>
          <a:lstStyle/>
          <a:p>
            <a:pPr marL="0" indent="0">
              <a:buNone/>
            </a:pPr>
            <a:r>
              <a:rPr lang="en-US" dirty="0"/>
              <a:t>1/15 patients will benefit  =  0.07   =  7%</a:t>
            </a:r>
          </a:p>
          <a:p>
            <a:pPr marL="0" indent="0">
              <a:buNone/>
            </a:pPr>
            <a:endParaRPr lang="en-US" dirty="0"/>
          </a:p>
        </p:txBody>
      </p:sp>
      <p:pic>
        <p:nvPicPr>
          <p:cNvPr id="6" name="Picture 5" descr="7 blue dots and 93 grey dots in  a visual array.">
            <a:extLst>
              <a:ext uri="{FF2B5EF4-FFF2-40B4-BE49-F238E27FC236}">
                <a16:creationId xmlns:a16="http://schemas.microsoft.com/office/drawing/2014/main" id="{1CC9F3AB-BB26-49D0-8969-42CE981B24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7650" y="2171184"/>
            <a:ext cx="2381250" cy="3905250"/>
          </a:xfrm>
          <a:prstGeom prst="rect">
            <a:avLst/>
          </a:prstGeom>
        </p:spPr>
      </p:pic>
      <p:sp>
        <p:nvSpPr>
          <p:cNvPr id="8" name="TextBox 7">
            <a:extLst>
              <a:ext uri="{FF2B5EF4-FFF2-40B4-BE49-F238E27FC236}">
                <a16:creationId xmlns:a16="http://schemas.microsoft.com/office/drawing/2014/main" id="{B88A41B2-68DB-40F8-B5D6-8A9B9546A179}"/>
              </a:ext>
            </a:extLst>
          </p:cNvPr>
          <p:cNvSpPr txBox="1"/>
          <p:nvPr/>
        </p:nvSpPr>
        <p:spPr bwMode="auto">
          <a:xfrm>
            <a:off x="5932632" y="6075144"/>
            <a:ext cx="62512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a:solidFill>
                  <a:schemeClr val="bg1"/>
                </a:solidFill>
              </a:rPr>
              <a:t>7/100 patients who take alendronate for osteoporosis </a:t>
            </a:r>
          </a:p>
          <a:p>
            <a:pPr algn="ctr"/>
            <a:r>
              <a:rPr lang="en-US" dirty="0">
                <a:solidFill>
                  <a:schemeClr val="bg1"/>
                </a:solidFill>
              </a:rPr>
              <a:t>will avoid hip fracture </a:t>
            </a:r>
          </a:p>
        </p:txBody>
      </p:sp>
    </p:spTree>
    <p:custDataLst>
      <p:tags r:id="rId1"/>
    </p:custDataLst>
    <p:extLst>
      <p:ext uri="{BB962C8B-B14F-4D97-AF65-F5344CB8AC3E}">
        <p14:creationId xmlns:p14="http://schemas.microsoft.com/office/powerpoint/2010/main" val="131139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51B30-4070-4C9A-96F7-94EB157808C6}"/>
              </a:ext>
            </a:extLst>
          </p:cNvPr>
          <p:cNvSpPr>
            <a:spLocks noGrp="1"/>
          </p:cNvSpPr>
          <p:nvPr>
            <p:ph type="title"/>
          </p:nvPr>
        </p:nvSpPr>
        <p:spPr/>
        <p:txBody>
          <a:bodyPr/>
          <a:lstStyle/>
          <a:p>
            <a:r>
              <a:rPr lang="en-US" b="1" dirty="0">
                <a:solidFill>
                  <a:srgbClr val="20558A"/>
                </a:solidFill>
              </a:rPr>
              <a:t>Wrap Up</a:t>
            </a:r>
          </a:p>
        </p:txBody>
      </p:sp>
      <p:sp>
        <p:nvSpPr>
          <p:cNvPr id="3" name="Content Placeholder 2">
            <a:extLst>
              <a:ext uri="{FF2B5EF4-FFF2-40B4-BE49-F238E27FC236}">
                <a16:creationId xmlns:a16="http://schemas.microsoft.com/office/drawing/2014/main" id="{8E9B630A-4935-46E0-9DE2-FB9FB017F8AB}"/>
              </a:ext>
            </a:extLst>
          </p:cNvPr>
          <p:cNvSpPr>
            <a:spLocks noGrp="1"/>
          </p:cNvSpPr>
          <p:nvPr>
            <p:ph idx="1"/>
          </p:nvPr>
        </p:nvSpPr>
        <p:spPr>
          <a:xfrm>
            <a:off x="838200" y="1815153"/>
            <a:ext cx="10515600" cy="4361810"/>
          </a:xfrm>
        </p:spPr>
        <p:txBody>
          <a:bodyPr/>
          <a:lstStyle/>
          <a:p>
            <a:pPr rtl="0" fontAlgn="base">
              <a:spcBef>
                <a:spcPts val="0"/>
              </a:spcBef>
              <a:spcAft>
                <a:spcPts val="0"/>
              </a:spcAft>
              <a:buFont typeface="Arial" panose="020B0604020202020204" pitchFamily="34" charset="0"/>
              <a:buChar char="•"/>
            </a:pPr>
            <a:r>
              <a:rPr lang="en-US" sz="2400" b="0" i="0" u="none" strike="noStrike" dirty="0">
                <a:solidFill>
                  <a:schemeClr val="bg2">
                    <a:lumMod val="10000"/>
                  </a:schemeClr>
                </a:solidFill>
                <a:effectLst/>
              </a:rPr>
              <a:t>Before you can communicate data, you need to ensure you can interpret it.</a:t>
            </a:r>
          </a:p>
          <a:p>
            <a:pPr rtl="0" fontAlgn="base">
              <a:spcBef>
                <a:spcPts val="0"/>
              </a:spcBef>
              <a:spcAft>
                <a:spcPts val="0"/>
              </a:spcAft>
              <a:buFont typeface="Arial" panose="020B0604020202020204" pitchFamily="34" charset="0"/>
              <a:buChar char="•"/>
            </a:pPr>
            <a:endParaRPr lang="en-US" sz="2400" b="0" i="0" u="none" strike="noStrike" dirty="0">
              <a:solidFill>
                <a:schemeClr val="bg2">
                  <a:lumMod val="10000"/>
                </a:schemeClr>
              </a:solidFill>
              <a:effectLst/>
            </a:endParaRPr>
          </a:p>
          <a:p>
            <a:pPr rtl="0" fontAlgn="base">
              <a:spcBef>
                <a:spcPts val="0"/>
              </a:spcBef>
              <a:spcAft>
                <a:spcPts val="0"/>
              </a:spcAft>
              <a:buFont typeface="Arial" panose="020B0604020202020204" pitchFamily="34" charset="0"/>
              <a:buChar char="•"/>
            </a:pPr>
            <a:r>
              <a:rPr lang="en-US" sz="2400" b="0" i="0" u="none" strike="noStrike" dirty="0">
                <a:solidFill>
                  <a:schemeClr val="bg2">
                    <a:lumMod val="10000"/>
                  </a:schemeClr>
                </a:solidFill>
                <a:effectLst/>
              </a:rPr>
              <a:t>When you’re communicating with someone about risk, as it relates to health or medicine, it’s important to provide context to the information you’re sharing. </a:t>
            </a:r>
          </a:p>
          <a:p>
            <a:pPr lvl="1" rtl="0" fontAlgn="base">
              <a:spcBef>
                <a:spcPts val="0"/>
              </a:spcBef>
              <a:spcAft>
                <a:spcPts val="0"/>
              </a:spcAft>
              <a:buFont typeface="Wingdings" panose="05000000000000000000" pitchFamily="2" charset="2"/>
              <a:buChar char="ü"/>
            </a:pPr>
            <a:r>
              <a:rPr lang="en-US" dirty="0">
                <a:solidFill>
                  <a:schemeClr val="tx1">
                    <a:lumMod val="95000"/>
                    <a:lumOff val="5000"/>
                  </a:schemeClr>
                </a:solidFill>
              </a:rPr>
              <a:t>Be clear about the message</a:t>
            </a:r>
          </a:p>
          <a:p>
            <a:pPr lvl="1" rtl="0" fontAlgn="base">
              <a:spcBef>
                <a:spcPts val="0"/>
              </a:spcBef>
              <a:spcAft>
                <a:spcPts val="0"/>
              </a:spcAft>
              <a:buFont typeface="Wingdings" panose="05000000000000000000" pitchFamily="2" charset="2"/>
              <a:buChar char="ü"/>
            </a:pPr>
            <a:r>
              <a:rPr lang="en-US" dirty="0">
                <a:solidFill>
                  <a:schemeClr val="tx1">
                    <a:lumMod val="95000"/>
                    <a:lumOff val="5000"/>
                  </a:schemeClr>
                </a:solidFill>
              </a:rPr>
              <a:t>Properly frame the information while using absolute risk  </a:t>
            </a:r>
          </a:p>
          <a:p>
            <a:pPr lvl="1" rtl="0" fontAlgn="base">
              <a:spcBef>
                <a:spcPts val="0"/>
              </a:spcBef>
              <a:spcAft>
                <a:spcPts val="0"/>
              </a:spcAft>
              <a:buFont typeface="Wingdings" panose="05000000000000000000" pitchFamily="2" charset="2"/>
              <a:buChar char="ü"/>
            </a:pPr>
            <a:r>
              <a:rPr lang="en-US" dirty="0">
                <a:solidFill>
                  <a:schemeClr val="tx1">
                    <a:lumMod val="95000"/>
                    <a:lumOff val="5000"/>
                  </a:schemeClr>
                </a:solidFill>
              </a:rPr>
              <a:t>Limit numbers</a:t>
            </a:r>
          </a:p>
          <a:p>
            <a:pPr lvl="1" rtl="0" fontAlgn="base">
              <a:spcBef>
                <a:spcPts val="0"/>
              </a:spcBef>
              <a:spcAft>
                <a:spcPts val="0"/>
              </a:spcAft>
              <a:buFont typeface="Wingdings" panose="05000000000000000000" pitchFamily="2" charset="2"/>
              <a:buChar char="ü"/>
            </a:pPr>
            <a:r>
              <a:rPr lang="en-US" dirty="0">
                <a:solidFill>
                  <a:schemeClr val="tx1">
                    <a:lumMod val="95000"/>
                    <a:lumOff val="5000"/>
                  </a:schemeClr>
                </a:solidFill>
              </a:rPr>
              <a:t>Use common words </a:t>
            </a:r>
          </a:p>
          <a:p>
            <a:pPr lvl="1" rtl="0" fontAlgn="base">
              <a:spcBef>
                <a:spcPts val="0"/>
              </a:spcBef>
              <a:spcAft>
                <a:spcPts val="0"/>
              </a:spcAft>
              <a:buFont typeface="Wingdings" panose="05000000000000000000" pitchFamily="2" charset="2"/>
              <a:buChar char="ü"/>
            </a:pPr>
            <a:r>
              <a:rPr lang="en-US" dirty="0">
                <a:solidFill>
                  <a:schemeClr val="tx1">
                    <a:lumMod val="95000"/>
                    <a:lumOff val="5000"/>
                  </a:schemeClr>
                </a:solidFill>
              </a:rPr>
              <a:t>Describe what numbers mean </a:t>
            </a:r>
          </a:p>
          <a:p>
            <a:pPr lvl="1" rtl="0" fontAlgn="base">
              <a:spcBef>
                <a:spcPts val="0"/>
              </a:spcBef>
              <a:spcAft>
                <a:spcPts val="0"/>
              </a:spcAft>
              <a:buFont typeface="Wingdings" panose="05000000000000000000" pitchFamily="2" charset="2"/>
              <a:buChar char="ü"/>
            </a:pPr>
            <a:r>
              <a:rPr lang="en-US" dirty="0">
                <a:solidFill>
                  <a:schemeClr val="tx1">
                    <a:lumMod val="95000"/>
                    <a:lumOff val="5000"/>
                  </a:schemeClr>
                </a:solidFill>
              </a:rPr>
              <a:t>Show pictures</a:t>
            </a:r>
          </a:p>
          <a:p>
            <a:pPr marL="457200" lvl="1" indent="0" rtl="0" fontAlgn="base">
              <a:spcBef>
                <a:spcPts val="0"/>
              </a:spcBef>
              <a:spcAft>
                <a:spcPts val="0"/>
              </a:spcAft>
              <a:buNone/>
            </a:pPr>
            <a:endParaRPr lang="en-US" b="0" i="0" u="none" strike="noStrike" dirty="0">
              <a:solidFill>
                <a:schemeClr val="bg2">
                  <a:lumMod val="10000"/>
                </a:schemeClr>
              </a:solidFill>
              <a:effectLst/>
            </a:endParaRPr>
          </a:p>
          <a:p>
            <a:pPr rtl="0" fontAlgn="base">
              <a:spcBef>
                <a:spcPts val="0"/>
              </a:spcBef>
              <a:spcAft>
                <a:spcPts val="0"/>
              </a:spcAft>
              <a:buFont typeface="Arial" panose="020B0604020202020204" pitchFamily="34" charset="0"/>
              <a:buChar char="•"/>
            </a:pPr>
            <a:r>
              <a:rPr lang="en-US" sz="2400" dirty="0">
                <a:solidFill>
                  <a:schemeClr val="tx1">
                    <a:lumMod val="95000"/>
                    <a:lumOff val="5000"/>
                  </a:schemeClr>
                </a:solidFill>
              </a:rPr>
              <a:t>Your particular needs and situation will determine the format you will use in communicating numerical health information.</a:t>
            </a:r>
          </a:p>
        </p:txBody>
      </p:sp>
    </p:spTree>
    <p:custDataLst>
      <p:tags r:id="rId1"/>
    </p:custDataLst>
    <p:extLst>
      <p:ext uri="{BB962C8B-B14F-4D97-AF65-F5344CB8AC3E}">
        <p14:creationId xmlns:p14="http://schemas.microsoft.com/office/powerpoint/2010/main" val="3191194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5D7C22-9400-4334-9436-9265B1154493}"/>
              </a:ext>
            </a:extLst>
          </p:cNvPr>
          <p:cNvSpPr>
            <a:spLocks noGrp="1"/>
          </p:cNvSpPr>
          <p:nvPr>
            <p:ph type="ctrTitle"/>
          </p:nvPr>
        </p:nvSpPr>
        <p:spPr>
          <a:xfrm>
            <a:off x="1223554" y="2967241"/>
            <a:ext cx="9144000" cy="923517"/>
          </a:xfrm>
        </p:spPr>
        <p:txBody>
          <a:bodyPr/>
          <a:lstStyle/>
          <a:p>
            <a:r>
              <a:rPr lang="en-US" b="1" dirty="0">
                <a:solidFill>
                  <a:srgbClr val="20558A"/>
                </a:solidFill>
              </a:rPr>
              <a:t>Questions?</a:t>
            </a:r>
          </a:p>
        </p:txBody>
      </p:sp>
      <p:sp>
        <p:nvSpPr>
          <p:cNvPr id="4" name="Slide Number Placeholder 3">
            <a:extLst>
              <a:ext uri="{FF2B5EF4-FFF2-40B4-BE49-F238E27FC236}">
                <a16:creationId xmlns:a16="http://schemas.microsoft.com/office/drawing/2014/main" id="{7730C8A3-7CDA-4D55-99D7-1B28B20BF058}"/>
              </a:ext>
            </a:extLst>
          </p:cNvPr>
          <p:cNvSpPr>
            <a:spLocks noGrp="1"/>
          </p:cNvSpPr>
          <p:nvPr>
            <p:ph type="sldNum" sz="quarter" idx="10"/>
          </p:nvPr>
        </p:nvSpPr>
        <p:spPr/>
        <p:txBody>
          <a:bodyPr/>
          <a:lstStyle/>
          <a:p>
            <a:pPr>
              <a:defRPr/>
            </a:pPr>
            <a:fld id="{025F9F99-9BD9-4422-B838-F0A597D458BC}" type="slidenum">
              <a:rPr lang="en-US" smtClean="0"/>
              <a:pPr>
                <a:defRPr/>
              </a:pPr>
              <a:t>49</a:t>
            </a:fld>
            <a:endParaRPr lang="en-US" dirty="0"/>
          </a:p>
        </p:txBody>
      </p:sp>
      <p:sp>
        <p:nvSpPr>
          <p:cNvPr id="7" name="Rectangle 6">
            <a:extLst>
              <a:ext uri="{FF2B5EF4-FFF2-40B4-BE49-F238E27FC236}">
                <a16:creationId xmlns:a16="http://schemas.microsoft.com/office/drawing/2014/main" id="{B90E5833-58BF-41A2-8A01-A5EF60386803}"/>
              </a:ext>
              <a:ext uri="{C183D7F6-B498-43B3-948B-1728B52AA6E4}">
                <adec:decorative xmlns:adec="http://schemas.microsoft.com/office/drawing/2017/decorative" val="1"/>
              </a:ext>
            </a:extLst>
          </p:cNvPr>
          <p:cNvSpPr/>
          <p:nvPr/>
        </p:nvSpPr>
        <p:spPr>
          <a:xfrm>
            <a:off x="11353800" y="3"/>
            <a:ext cx="838200" cy="6858004"/>
          </a:xfrm>
          <a:prstGeom prst="rect">
            <a:avLst/>
          </a:prstGeom>
          <a:solidFill>
            <a:srgbClr val="20558A"/>
          </a:solidFill>
          <a:ln>
            <a:solidFill>
              <a:srgbClr val="215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1277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218FF7-4AFF-0CD3-E37C-5F819093CC1C}"/>
              </a:ext>
            </a:extLst>
          </p:cNvPr>
          <p:cNvSpPr>
            <a:spLocks noGrp="1"/>
          </p:cNvSpPr>
          <p:nvPr>
            <p:ph type="title"/>
          </p:nvPr>
        </p:nvSpPr>
        <p:spPr>
          <a:xfrm>
            <a:off x="388726" y="286243"/>
            <a:ext cx="2329074" cy="1527399"/>
          </a:xfrm>
        </p:spPr>
        <p:txBody>
          <a:bodyPr>
            <a:noAutofit/>
          </a:bodyPr>
          <a:lstStyle/>
          <a:p>
            <a:r>
              <a:rPr lang="en-US" sz="5400" b="1" dirty="0">
                <a:solidFill>
                  <a:schemeClr val="tx1"/>
                </a:solidFill>
              </a:rPr>
              <a:t>NNLM</a:t>
            </a:r>
          </a:p>
        </p:txBody>
      </p:sp>
      <p:pic>
        <p:nvPicPr>
          <p:cNvPr id="5" name="Content Placeholder 5" descr="TI briefly I wanted to introduce the network of the National Library of Medicine, also known as NLM. As the name suggests, the NLM is part of the National Library of Medicine, which is within the National Institutes of Health. We are the education and outreach arm of the National Library of Medicine, we work regionally, getting to know communities on the ground and helping those communities best serve the people they know best. But we are present across the entire country. And we work to advance the health and well being of everyone through access and understanding of how to use health information. This includes worth working with organizations like libraries of all types, schools, health care, and all sorts of community based organizations. We do this primarily through three different methods, providing funding to organizations so that they can work within their own communities. We do a number of other forms of outreach and engagement. And then like today, we offer a wide range of training and education opportunities. I encourage you all to visit nlm.gov to learn more.">
            <a:extLst>
              <a:ext uri="{FF2B5EF4-FFF2-40B4-BE49-F238E27FC236}">
                <a16:creationId xmlns:a16="http://schemas.microsoft.com/office/drawing/2014/main" id="{93BF469A-BC33-763E-FEA6-58FCC15230A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717800" y="269047"/>
            <a:ext cx="8184143" cy="5662680"/>
          </a:xfrm>
        </p:spPr>
      </p:pic>
      <p:sp>
        <p:nvSpPr>
          <p:cNvPr id="2" name="Slide Number Placeholder 1">
            <a:extLst>
              <a:ext uri="{FF2B5EF4-FFF2-40B4-BE49-F238E27FC236}">
                <a16:creationId xmlns:a16="http://schemas.microsoft.com/office/drawing/2014/main" id="{80BA5FFC-8D10-7EBA-1266-20CA7AB17EBB}"/>
              </a:ext>
              <a:ext uri="{C183D7F6-B498-43B3-948B-1728B52AA6E4}">
                <adec:decorative xmlns:adec="http://schemas.microsoft.com/office/drawing/2017/decorative" val="1"/>
              </a:ext>
            </a:extLst>
          </p:cNvPr>
          <p:cNvSpPr>
            <a:spLocks noGrp="1"/>
          </p:cNvSpPr>
          <p:nvPr>
            <p:ph type="sldNum" sz="quarter" idx="10"/>
          </p:nvPr>
        </p:nvSpPr>
        <p:spPr>
          <a:xfrm>
            <a:off x="9335018" y="6223828"/>
            <a:ext cx="232907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F9F99-9BD9-4422-B838-F0A597D458BC}" type="slidenum">
              <a:rPr kumimoji="0" lang="en-US" sz="16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646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5D7C22-9400-4334-9436-9265B1154493}"/>
              </a:ext>
            </a:extLst>
          </p:cNvPr>
          <p:cNvSpPr>
            <a:spLocks noGrp="1"/>
          </p:cNvSpPr>
          <p:nvPr>
            <p:ph type="ctrTitle"/>
          </p:nvPr>
        </p:nvSpPr>
        <p:spPr>
          <a:xfrm>
            <a:off x="1104900" y="2960708"/>
            <a:ext cx="9144000" cy="936580"/>
          </a:xfrm>
        </p:spPr>
        <p:txBody>
          <a:bodyPr/>
          <a:lstStyle/>
          <a:p>
            <a:r>
              <a:rPr lang="en-US" b="1" dirty="0">
                <a:solidFill>
                  <a:srgbClr val="20558A"/>
                </a:solidFill>
              </a:rPr>
              <a:t>Evaluation and CE</a:t>
            </a:r>
          </a:p>
        </p:txBody>
      </p:sp>
      <p:sp>
        <p:nvSpPr>
          <p:cNvPr id="7" name="Rectangle 6">
            <a:extLst>
              <a:ext uri="{FF2B5EF4-FFF2-40B4-BE49-F238E27FC236}">
                <a16:creationId xmlns:a16="http://schemas.microsoft.com/office/drawing/2014/main" id="{B90E5833-58BF-41A2-8A01-A5EF60386803}"/>
              </a:ext>
              <a:ext uri="{C183D7F6-B498-43B3-948B-1728B52AA6E4}">
                <adec:decorative xmlns:adec="http://schemas.microsoft.com/office/drawing/2017/decorative" val="1"/>
              </a:ext>
            </a:extLst>
          </p:cNvPr>
          <p:cNvSpPr/>
          <p:nvPr/>
        </p:nvSpPr>
        <p:spPr>
          <a:xfrm>
            <a:off x="11353800" y="-4"/>
            <a:ext cx="838200" cy="6858004"/>
          </a:xfrm>
          <a:prstGeom prst="rect">
            <a:avLst/>
          </a:prstGeom>
          <a:solidFill>
            <a:srgbClr val="20558A"/>
          </a:solidFill>
          <a:ln>
            <a:solidFill>
              <a:srgbClr val="2155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C488DD1-7967-299E-BFC7-86904FBD2E98}"/>
              </a:ext>
            </a:extLst>
          </p:cNvPr>
          <p:cNvSpPr txBox="1"/>
          <p:nvPr/>
        </p:nvSpPr>
        <p:spPr bwMode="auto">
          <a:xfrm>
            <a:off x="1872343" y="5355771"/>
            <a:ext cx="8376557"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algn="ctr"/>
            <a:r>
              <a:rPr lang="en-US" sz="1100" dirty="0">
                <a:solidFill>
                  <a:srgbClr val="000000"/>
                </a:solidFill>
                <a:latin typeface="Glasgow Italics"/>
              </a:rPr>
              <a:t>This work was supported by the National Library of Medicine, National Institutes of Health, under Cooperative Agreement number UG4LM012345 with the University of North Texas Health Science Center in Ft. Worth ,TX. The content is solely the responsibility of the author and does not necessarily represent the official views of the National Institutes of Health.</a:t>
            </a:r>
          </a:p>
          <a:p>
            <a:pPr algn="l"/>
            <a:endParaRPr lang="en-US" sz="1800" b="1" dirty="0">
              <a:solidFill>
                <a:schemeClr val="tx1"/>
              </a:solidFill>
            </a:endParaRPr>
          </a:p>
        </p:txBody>
      </p:sp>
    </p:spTree>
    <p:custDataLst>
      <p:tags r:id="rId1"/>
    </p:custDataLst>
    <p:extLst>
      <p:ext uri="{BB962C8B-B14F-4D97-AF65-F5344CB8AC3E}">
        <p14:creationId xmlns:p14="http://schemas.microsoft.com/office/powerpoint/2010/main" val="141703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23CD2-E18F-474C-99B6-7F8A184A3E95}"/>
              </a:ext>
            </a:extLst>
          </p:cNvPr>
          <p:cNvSpPr>
            <a:spLocks noGrp="1"/>
          </p:cNvSpPr>
          <p:nvPr>
            <p:ph type="title"/>
          </p:nvPr>
        </p:nvSpPr>
        <p:spPr/>
        <p:txBody>
          <a:bodyPr/>
          <a:lstStyle/>
          <a:p>
            <a:r>
              <a:rPr lang="en-US" b="1" dirty="0">
                <a:solidFill>
                  <a:srgbClr val="20558A"/>
                </a:solidFill>
              </a:rPr>
              <a:t>Objectives</a:t>
            </a:r>
            <a:endParaRPr lang="en-US" dirty="0">
              <a:solidFill>
                <a:srgbClr val="20558A"/>
              </a:solidFill>
            </a:endParaRPr>
          </a:p>
        </p:txBody>
      </p:sp>
      <p:sp>
        <p:nvSpPr>
          <p:cNvPr id="6" name="Content Placeholder 5">
            <a:extLst>
              <a:ext uri="{FF2B5EF4-FFF2-40B4-BE49-F238E27FC236}">
                <a16:creationId xmlns:a16="http://schemas.microsoft.com/office/drawing/2014/main" id="{B4EE5C28-F12C-487C-94C8-4573EA32C0E3}"/>
              </a:ext>
            </a:extLst>
          </p:cNvPr>
          <p:cNvSpPr>
            <a:spLocks noGrp="1"/>
          </p:cNvSpPr>
          <p:nvPr>
            <p:ph sz="half" idx="1"/>
          </p:nvPr>
        </p:nvSpPr>
        <p:spPr>
          <a:xfrm>
            <a:off x="838200" y="1773238"/>
            <a:ext cx="10827936" cy="4351338"/>
          </a:xfrm>
        </p:spPr>
        <p:txBody>
          <a:bodyPr/>
          <a:lstStyle/>
          <a:p>
            <a:pPr>
              <a:spcAft>
                <a:spcPts val="0"/>
              </a:spcAft>
            </a:pPr>
            <a:r>
              <a:rPr lang="en-US" sz="2400" b="0" i="0" u="none" strike="noStrike" dirty="0">
                <a:solidFill>
                  <a:schemeClr val="bg2">
                    <a:lumMod val="25000"/>
                  </a:schemeClr>
                </a:solidFill>
                <a:effectLst/>
              </a:rPr>
              <a:t>Define numeracy, risk, outcome, benefit, statistics, relative risk and absolute risk as they relate to numerical health information</a:t>
            </a:r>
          </a:p>
          <a:p>
            <a:pPr>
              <a:spcAft>
                <a:spcPts val="0"/>
              </a:spcAft>
            </a:pPr>
            <a:r>
              <a:rPr lang="en-US" sz="2400" b="0" i="0" u="none" strike="noStrike" dirty="0">
                <a:solidFill>
                  <a:schemeClr val="bg2">
                    <a:lumMod val="25000"/>
                  </a:schemeClr>
                </a:solidFill>
                <a:effectLst/>
              </a:rPr>
              <a:t>Explain risks and benefits (numeracy) of health information from an individual’s perspective </a:t>
            </a:r>
          </a:p>
          <a:p>
            <a:pPr>
              <a:spcAft>
                <a:spcPts val="0"/>
              </a:spcAft>
            </a:pPr>
            <a:r>
              <a:rPr lang="en-US" sz="2400" b="0" i="0" u="none" strike="noStrike" dirty="0">
                <a:solidFill>
                  <a:schemeClr val="bg2">
                    <a:lumMod val="25000"/>
                  </a:schemeClr>
                </a:solidFill>
                <a:effectLst/>
              </a:rPr>
              <a:t>Interpret and evaluate numerical health information</a:t>
            </a:r>
            <a:endParaRPr lang="en-US" sz="2400" dirty="0">
              <a:solidFill>
                <a:schemeClr val="bg2">
                  <a:lumMod val="25000"/>
                </a:schemeClr>
              </a:solidFill>
            </a:endParaRPr>
          </a:p>
          <a:p>
            <a:pPr>
              <a:spcAft>
                <a:spcPts val="0"/>
              </a:spcAft>
            </a:pPr>
            <a:r>
              <a:rPr lang="en-US" sz="2400" b="0" i="0" u="none" strike="noStrike" dirty="0">
                <a:solidFill>
                  <a:schemeClr val="bg2">
                    <a:lumMod val="25000"/>
                  </a:schemeClr>
                </a:solidFill>
                <a:effectLst/>
              </a:rPr>
              <a:t>Communicate numerical health information  to others</a:t>
            </a:r>
          </a:p>
          <a:p>
            <a:pPr>
              <a:spcAft>
                <a:spcPts val="1200"/>
              </a:spcAft>
            </a:pPr>
            <a:r>
              <a:rPr lang="en-US" sz="2400" b="0" i="0" u="none" strike="noStrike" dirty="0">
                <a:solidFill>
                  <a:schemeClr val="bg2">
                    <a:lumMod val="25000"/>
                  </a:schemeClr>
                </a:solidFill>
                <a:effectLst/>
              </a:rPr>
              <a:t>Recognize MedlinePlus as a resource for numerical health information </a:t>
            </a:r>
            <a:endParaRPr lang="en-US" dirty="0"/>
          </a:p>
        </p:txBody>
      </p:sp>
    </p:spTree>
    <p:custDataLst>
      <p:tags r:id="rId1"/>
    </p:custDataLst>
    <p:extLst>
      <p:ext uri="{BB962C8B-B14F-4D97-AF65-F5344CB8AC3E}">
        <p14:creationId xmlns:p14="http://schemas.microsoft.com/office/powerpoint/2010/main" val="227682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23CD2-E18F-474C-99B6-7F8A184A3E95}"/>
              </a:ext>
            </a:extLst>
          </p:cNvPr>
          <p:cNvSpPr>
            <a:spLocks noGrp="1"/>
          </p:cNvSpPr>
          <p:nvPr>
            <p:ph type="title"/>
          </p:nvPr>
        </p:nvSpPr>
        <p:spPr/>
        <p:txBody>
          <a:bodyPr/>
          <a:lstStyle/>
          <a:p>
            <a:r>
              <a:rPr lang="en-US" b="1" dirty="0">
                <a:solidFill>
                  <a:srgbClr val="20558A"/>
                </a:solidFill>
              </a:rPr>
              <a:t>Agenda</a:t>
            </a:r>
            <a:endParaRPr lang="en-US" dirty="0">
              <a:solidFill>
                <a:srgbClr val="20558A"/>
              </a:solidFill>
            </a:endParaRPr>
          </a:p>
        </p:txBody>
      </p:sp>
      <p:sp>
        <p:nvSpPr>
          <p:cNvPr id="6" name="Content Placeholder 5">
            <a:extLst>
              <a:ext uri="{FF2B5EF4-FFF2-40B4-BE49-F238E27FC236}">
                <a16:creationId xmlns:a16="http://schemas.microsoft.com/office/drawing/2014/main" id="{B4EE5C28-F12C-487C-94C8-4573EA32C0E3}"/>
              </a:ext>
              <a:ext uri="{C183D7F6-B498-43B3-948B-1728B52AA6E4}">
                <adec:decorative xmlns:adec="http://schemas.microsoft.com/office/drawing/2017/decorative" val="0"/>
              </a:ext>
            </a:extLst>
          </p:cNvPr>
          <p:cNvSpPr>
            <a:spLocks noGrp="1"/>
          </p:cNvSpPr>
          <p:nvPr>
            <p:ph sz="half" idx="1"/>
          </p:nvPr>
        </p:nvSpPr>
        <p:spPr>
          <a:xfrm>
            <a:off x="838200" y="1825625"/>
            <a:ext cx="10245132" cy="4351338"/>
          </a:xfrm>
        </p:spPr>
        <p:txBody>
          <a:bodyPr/>
          <a:lstStyle/>
          <a:p>
            <a:pPr marL="514350" indent="-514350">
              <a:buAutoNum type="arabicPeriod"/>
            </a:pPr>
            <a:r>
              <a:rPr lang="en-US" sz="2400" dirty="0">
                <a:solidFill>
                  <a:schemeClr val="bg2">
                    <a:lumMod val="25000"/>
                  </a:schemeClr>
                </a:solidFill>
              </a:rPr>
              <a:t>Overview </a:t>
            </a:r>
          </a:p>
          <a:p>
            <a:pPr marL="514350" indent="-514350">
              <a:buAutoNum type="arabicPeriod"/>
            </a:pPr>
            <a:r>
              <a:rPr lang="en-US" sz="2400" dirty="0">
                <a:solidFill>
                  <a:schemeClr val="bg2">
                    <a:lumMod val="25000"/>
                  </a:schemeClr>
                </a:solidFill>
              </a:rPr>
              <a:t>Interpreting and Presenting Numerical Health information </a:t>
            </a:r>
          </a:p>
          <a:p>
            <a:pPr marL="514350" indent="-514350">
              <a:buAutoNum type="arabicPeriod"/>
            </a:pPr>
            <a:r>
              <a:rPr lang="en-US" sz="2400" dirty="0">
                <a:solidFill>
                  <a:schemeClr val="bg2">
                    <a:lumMod val="25000"/>
                  </a:schemeClr>
                </a:solidFill>
              </a:rPr>
              <a:t>Evaluating Numerical Health Information </a:t>
            </a:r>
          </a:p>
          <a:p>
            <a:pPr marL="514350" indent="-514350">
              <a:buAutoNum type="arabicPeriod"/>
            </a:pPr>
            <a:r>
              <a:rPr lang="en-US" sz="2400" dirty="0">
                <a:solidFill>
                  <a:schemeClr val="bg2">
                    <a:lumMod val="25000"/>
                  </a:schemeClr>
                </a:solidFill>
              </a:rPr>
              <a:t>Break (10 minutes) </a:t>
            </a:r>
          </a:p>
          <a:p>
            <a:pPr marL="514350" indent="-514350">
              <a:buAutoNum type="arabicPeriod"/>
            </a:pPr>
            <a:r>
              <a:rPr lang="en-US" sz="2400" dirty="0">
                <a:solidFill>
                  <a:schemeClr val="bg2">
                    <a:lumMod val="25000"/>
                  </a:schemeClr>
                </a:solidFill>
              </a:rPr>
              <a:t>Communicating Numerical Health Information</a:t>
            </a:r>
          </a:p>
          <a:p>
            <a:pPr marL="514350" indent="-514350">
              <a:buAutoNum type="arabicPeriod"/>
            </a:pPr>
            <a:r>
              <a:rPr lang="en-US" sz="2400" dirty="0">
                <a:solidFill>
                  <a:schemeClr val="bg2">
                    <a:lumMod val="25000"/>
                  </a:schemeClr>
                </a:solidFill>
              </a:rPr>
              <a:t>Putting It All Together</a:t>
            </a:r>
          </a:p>
          <a:p>
            <a:pPr marL="514350" indent="-514350">
              <a:buAutoNum type="arabicPeriod"/>
            </a:pPr>
            <a:r>
              <a:rPr lang="en-US" sz="2400" dirty="0">
                <a:solidFill>
                  <a:schemeClr val="bg2">
                    <a:lumMod val="25000"/>
                  </a:schemeClr>
                </a:solidFill>
              </a:rPr>
              <a:t>Wrap Up</a:t>
            </a:r>
          </a:p>
        </p:txBody>
      </p:sp>
    </p:spTree>
    <p:custDataLst>
      <p:tags r:id="rId1"/>
    </p:custDataLst>
    <p:extLst>
      <p:ext uri="{BB962C8B-B14F-4D97-AF65-F5344CB8AC3E}">
        <p14:creationId xmlns:p14="http://schemas.microsoft.com/office/powerpoint/2010/main" val="65164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23CD2-E18F-474C-99B6-7F8A184A3E95}"/>
              </a:ext>
            </a:extLst>
          </p:cNvPr>
          <p:cNvSpPr>
            <a:spLocks noGrp="1"/>
          </p:cNvSpPr>
          <p:nvPr>
            <p:ph type="title"/>
          </p:nvPr>
        </p:nvSpPr>
        <p:spPr>
          <a:xfrm>
            <a:off x="838201" y="369928"/>
            <a:ext cx="10515600" cy="1325563"/>
          </a:xfrm>
        </p:spPr>
        <p:txBody>
          <a:bodyPr/>
          <a:lstStyle/>
          <a:p>
            <a:r>
              <a:rPr lang="en-US" b="1" dirty="0">
                <a:solidFill>
                  <a:srgbClr val="215591"/>
                </a:solidFill>
              </a:rPr>
              <a:t>Definitions</a:t>
            </a:r>
          </a:p>
        </p:txBody>
      </p:sp>
      <p:sp>
        <p:nvSpPr>
          <p:cNvPr id="6" name="Content Placeholder 5">
            <a:extLst>
              <a:ext uri="{FF2B5EF4-FFF2-40B4-BE49-F238E27FC236}">
                <a16:creationId xmlns:a16="http://schemas.microsoft.com/office/drawing/2014/main" id="{B4EE5C28-F12C-487C-94C8-4573EA32C0E3}"/>
              </a:ext>
            </a:extLst>
          </p:cNvPr>
          <p:cNvSpPr>
            <a:spLocks noGrp="1"/>
          </p:cNvSpPr>
          <p:nvPr>
            <p:ph sz="half" idx="1"/>
          </p:nvPr>
        </p:nvSpPr>
        <p:spPr>
          <a:xfrm>
            <a:off x="838201" y="1842872"/>
            <a:ext cx="10515599" cy="452011"/>
          </a:xfrm>
        </p:spPr>
        <p:txBody>
          <a:bodyPr/>
          <a:lstStyle/>
          <a:p>
            <a:pPr>
              <a:buFont typeface="Wingdings" panose="05000000000000000000" pitchFamily="2" charset="2"/>
              <a:buChar char="q"/>
            </a:pPr>
            <a:r>
              <a:rPr lang="en-US" sz="2400" dirty="0">
                <a:solidFill>
                  <a:schemeClr val="bg2">
                    <a:lumMod val="25000"/>
                  </a:schemeClr>
                </a:solidFill>
              </a:rPr>
              <a:t> </a:t>
            </a:r>
            <a:r>
              <a:rPr lang="en-US" sz="2400" b="1" dirty="0">
                <a:solidFill>
                  <a:schemeClr val="bg2">
                    <a:lumMod val="25000"/>
                  </a:schemeClr>
                </a:solidFill>
              </a:rPr>
              <a:t>Numeracy</a:t>
            </a:r>
            <a:r>
              <a:rPr lang="en-US" sz="2400" dirty="0">
                <a:solidFill>
                  <a:schemeClr val="bg2">
                    <a:lumMod val="25000"/>
                  </a:schemeClr>
                </a:solidFill>
              </a:rPr>
              <a:t>: </a:t>
            </a:r>
            <a:r>
              <a:rPr lang="en-US" sz="2400" dirty="0">
                <a:solidFill>
                  <a:schemeClr val="bg2">
                    <a:lumMod val="10000"/>
                  </a:schemeClr>
                </a:solidFill>
              </a:rPr>
              <a:t>Ability to understand and work with numbers</a:t>
            </a:r>
            <a:r>
              <a:rPr lang="en-US" sz="2400" dirty="0">
                <a:solidFill>
                  <a:schemeClr val="bg2">
                    <a:lumMod val="25000"/>
                  </a:schemeClr>
                </a:solidFill>
              </a:rPr>
              <a:t> </a:t>
            </a:r>
          </a:p>
        </p:txBody>
      </p:sp>
      <p:sp>
        <p:nvSpPr>
          <p:cNvPr id="8" name="TextBox 7">
            <a:extLst>
              <a:ext uri="{FF2B5EF4-FFF2-40B4-BE49-F238E27FC236}">
                <a16:creationId xmlns:a16="http://schemas.microsoft.com/office/drawing/2014/main" id="{D21612A5-AFF1-4C12-A896-5631A4B2B314}"/>
              </a:ext>
            </a:extLst>
          </p:cNvPr>
          <p:cNvSpPr txBox="1"/>
          <p:nvPr/>
        </p:nvSpPr>
        <p:spPr bwMode="auto">
          <a:xfrm>
            <a:off x="838202" y="2397337"/>
            <a:ext cx="103903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Char char="q"/>
            </a:pPr>
            <a:r>
              <a:rPr lang="en-US" sz="2400" dirty="0">
                <a:solidFill>
                  <a:schemeClr val="bg2">
                    <a:lumMod val="25000"/>
                  </a:schemeClr>
                </a:solidFill>
                <a:latin typeface="+mn-lt"/>
              </a:rPr>
              <a:t> </a:t>
            </a:r>
            <a:r>
              <a:rPr lang="en-US" sz="2400" b="1" dirty="0">
                <a:solidFill>
                  <a:schemeClr val="bg2">
                    <a:lumMod val="25000"/>
                  </a:schemeClr>
                </a:solidFill>
                <a:latin typeface="+mn-lt"/>
              </a:rPr>
              <a:t>Risk</a:t>
            </a:r>
            <a:r>
              <a:rPr lang="en-US" sz="2400" dirty="0">
                <a:solidFill>
                  <a:schemeClr val="bg2">
                    <a:lumMod val="25000"/>
                  </a:schemeClr>
                </a:solidFill>
                <a:latin typeface="+mn-lt"/>
              </a:rPr>
              <a:t>: </a:t>
            </a:r>
            <a:r>
              <a:rPr lang="en-US" sz="2400" dirty="0">
                <a:solidFill>
                  <a:schemeClr val="bg2">
                    <a:lumMod val="10000"/>
                  </a:schemeClr>
                </a:solidFill>
                <a:latin typeface="+mn-lt"/>
              </a:rPr>
              <a:t>Possibility of loss, injury or other adverse or unwelcome circumstance </a:t>
            </a:r>
            <a:r>
              <a:rPr lang="en-US" sz="2400" dirty="0">
                <a:solidFill>
                  <a:schemeClr val="bg2">
                    <a:lumMod val="25000"/>
                  </a:schemeClr>
                </a:solidFill>
                <a:latin typeface="+mn-lt"/>
              </a:rPr>
              <a:t> </a:t>
            </a:r>
          </a:p>
        </p:txBody>
      </p:sp>
      <p:sp>
        <p:nvSpPr>
          <p:cNvPr id="9" name="TextBox 8">
            <a:extLst>
              <a:ext uri="{FF2B5EF4-FFF2-40B4-BE49-F238E27FC236}">
                <a16:creationId xmlns:a16="http://schemas.microsoft.com/office/drawing/2014/main" id="{64286099-6F70-4BFF-A082-1269B72CB591}"/>
              </a:ext>
            </a:extLst>
          </p:cNvPr>
          <p:cNvSpPr txBox="1"/>
          <p:nvPr/>
        </p:nvSpPr>
        <p:spPr bwMode="auto">
          <a:xfrm>
            <a:off x="838202" y="3023011"/>
            <a:ext cx="10265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Char char="q"/>
            </a:pPr>
            <a:r>
              <a:rPr lang="en-US" sz="2400" dirty="0">
                <a:solidFill>
                  <a:schemeClr val="bg2">
                    <a:lumMod val="25000"/>
                  </a:schemeClr>
                </a:solidFill>
                <a:latin typeface="+mn-lt"/>
              </a:rPr>
              <a:t> </a:t>
            </a:r>
            <a:r>
              <a:rPr lang="en-US" sz="2400" b="1" dirty="0">
                <a:solidFill>
                  <a:schemeClr val="bg2">
                    <a:lumMod val="25000"/>
                  </a:schemeClr>
                </a:solidFill>
                <a:latin typeface="+mn-lt"/>
              </a:rPr>
              <a:t>Outcome</a:t>
            </a:r>
            <a:r>
              <a:rPr lang="en-US" sz="2400" dirty="0">
                <a:solidFill>
                  <a:schemeClr val="bg2">
                    <a:lumMod val="25000"/>
                  </a:schemeClr>
                </a:solidFill>
                <a:latin typeface="+mn-lt"/>
              </a:rPr>
              <a:t>: </a:t>
            </a:r>
            <a:r>
              <a:rPr lang="en-US" sz="2400" dirty="0">
                <a:solidFill>
                  <a:schemeClr val="bg2">
                    <a:lumMod val="10000"/>
                  </a:schemeClr>
                </a:solidFill>
                <a:latin typeface="+mn-lt"/>
              </a:rPr>
              <a:t>The way something turns out; a result</a:t>
            </a:r>
            <a:r>
              <a:rPr lang="en-US" sz="2400" dirty="0">
                <a:solidFill>
                  <a:schemeClr val="bg2">
                    <a:lumMod val="25000"/>
                  </a:schemeClr>
                </a:solidFill>
                <a:latin typeface="+mn-lt"/>
              </a:rPr>
              <a:t> </a:t>
            </a:r>
          </a:p>
        </p:txBody>
      </p:sp>
      <p:sp>
        <p:nvSpPr>
          <p:cNvPr id="11" name="TextBox 10">
            <a:extLst>
              <a:ext uri="{FF2B5EF4-FFF2-40B4-BE49-F238E27FC236}">
                <a16:creationId xmlns:a16="http://schemas.microsoft.com/office/drawing/2014/main" id="{3BD8AD3B-BBE2-4200-A786-658AF246FAE6}"/>
              </a:ext>
            </a:extLst>
          </p:cNvPr>
          <p:cNvSpPr txBox="1"/>
          <p:nvPr/>
        </p:nvSpPr>
        <p:spPr bwMode="auto">
          <a:xfrm>
            <a:off x="838201" y="3648685"/>
            <a:ext cx="102650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Char char="q"/>
            </a:pPr>
            <a:r>
              <a:rPr lang="en-US" sz="2400" dirty="0">
                <a:solidFill>
                  <a:schemeClr val="bg2">
                    <a:lumMod val="25000"/>
                  </a:schemeClr>
                </a:solidFill>
                <a:latin typeface="+mn-lt"/>
              </a:rPr>
              <a:t> </a:t>
            </a:r>
            <a:r>
              <a:rPr lang="en-US" sz="2400" b="1" dirty="0">
                <a:solidFill>
                  <a:schemeClr val="bg2">
                    <a:lumMod val="25000"/>
                  </a:schemeClr>
                </a:solidFill>
                <a:latin typeface="+mn-lt"/>
              </a:rPr>
              <a:t>Benefit</a:t>
            </a:r>
            <a:r>
              <a:rPr lang="en-US" sz="2400" dirty="0">
                <a:solidFill>
                  <a:schemeClr val="bg2">
                    <a:lumMod val="25000"/>
                  </a:schemeClr>
                </a:solidFill>
                <a:latin typeface="+mn-lt"/>
              </a:rPr>
              <a:t>: </a:t>
            </a:r>
            <a:r>
              <a:rPr lang="en-US" sz="2400" dirty="0">
                <a:solidFill>
                  <a:schemeClr val="bg2">
                    <a:lumMod val="10000"/>
                  </a:schemeClr>
                </a:solidFill>
                <a:latin typeface="+mn-lt"/>
              </a:rPr>
              <a:t>Advantage, profit, good </a:t>
            </a:r>
            <a:r>
              <a:rPr lang="en-US" sz="2400" dirty="0">
                <a:solidFill>
                  <a:schemeClr val="bg2">
                    <a:lumMod val="25000"/>
                  </a:schemeClr>
                </a:solidFill>
                <a:latin typeface="+mn-lt"/>
              </a:rPr>
              <a:t> </a:t>
            </a:r>
          </a:p>
        </p:txBody>
      </p:sp>
      <p:sp>
        <p:nvSpPr>
          <p:cNvPr id="13" name="TextBox 12">
            <a:extLst>
              <a:ext uri="{FF2B5EF4-FFF2-40B4-BE49-F238E27FC236}">
                <a16:creationId xmlns:a16="http://schemas.microsoft.com/office/drawing/2014/main" id="{10762EC5-8777-4808-BE71-2BD3EB96616A}"/>
              </a:ext>
            </a:extLst>
          </p:cNvPr>
          <p:cNvSpPr txBox="1"/>
          <p:nvPr/>
        </p:nvSpPr>
        <p:spPr bwMode="auto">
          <a:xfrm>
            <a:off x="838202" y="4274359"/>
            <a:ext cx="10515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Char char="q"/>
            </a:pPr>
            <a:r>
              <a:rPr lang="en-US" sz="2400" dirty="0">
                <a:solidFill>
                  <a:schemeClr val="bg2">
                    <a:lumMod val="25000"/>
                  </a:schemeClr>
                </a:solidFill>
                <a:latin typeface="+mn-lt"/>
              </a:rPr>
              <a:t> </a:t>
            </a:r>
            <a:r>
              <a:rPr lang="en-US" sz="2400" b="1" dirty="0">
                <a:solidFill>
                  <a:schemeClr val="bg2">
                    <a:lumMod val="25000"/>
                  </a:schemeClr>
                </a:solidFill>
                <a:latin typeface="+mn-lt"/>
              </a:rPr>
              <a:t>Statistics</a:t>
            </a:r>
            <a:r>
              <a:rPr lang="en-US" sz="2400" dirty="0">
                <a:solidFill>
                  <a:schemeClr val="bg2">
                    <a:lumMod val="25000"/>
                  </a:schemeClr>
                </a:solidFill>
                <a:latin typeface="+mn-lt"/>
              </a:rPr>
              <a:t>: </a:t>
            </a:r>
            <a:r>
              <a:rPr lang="en-US" sz="2400" dirty="0">
                <a:solidFill>
                  <a:schemeClr val="bg2">
                    <a:lumMod val="10000"/>
                  </a:schemeClr>
                </a:solidFill>
                <a:latin typeface="+mn-lt"/>
              </a:rPr>
              <a:t>Systematic collection and arrangement of numerical facts or data</a:t>
            </a:r>
            <a:endParaRPr lang="en-US" sz="2400" dirty="0">
              <a:solidFill>
                <a:schemeClr val="bg2">
                  <a:lumMod val="25000"/>
                </a:schemeClr>
              </a:solidFill>
              <a:latin typeface="+mn-lt"/>
            </a:endParaRPr>
          </a:p>
        </p:txBody>
      </p:sp>
      <p:sp>
        <p:nvSpPr>
          <p:cNvPr id="15" name="TextBox 14">
            <a:extLst>
              <a:ext uri="{FF2B5EF4-FFF2-40B4-BE49-F238E27FC236}">
                <a16:creationId xmlns:a16="http://schemas.microsoft.com/office/drawing/2014/main" id="{FD846755-4351-452F-BF85-5766D3384322}"/>
              </a:ext>
            </a:extLst>
          </p:cNvPr>
          <p:cNvSpPr txBox="1"/>
          <p:nvPr/>
        </p:nvSpPr>
        <p:spPr bwMode="auto">
          <a:xfrm>
            <a:off x="838201" y="4838478"/>
            <a:ext cx="103903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Char char="q"/>
            </a:pPr>
            <a:r>
              <a:rPr lang="en-US" sz="2400" dirty="0">
                <a:solidFill>
                  <a:schemeClr val="bg2">
                    <a:lumMod val="25000"/>
                  </a:schemeClr>
                </a:solidFill>
                <a:latin typeface="+mn-lt"/>
              </a:rPr>
              <a:t> </a:t>
            </a:r>
            <a:r>
              <a:rPr lang="en-US" sz="2400" b="1" dirty="0">
                <a:solidFill>
                  <a:schemeClr val="bg2">
                    <a:lumMod val="25000"/>
                  </a:schemeClr>
                </a:solidFill>
                <a:latin typeface="+mn-lt"/>
              </a:rPr>
              <a:t>Evidence</a:t>
            </a:r>
            <a:r>
              <a:rPr lang="en-US" sz="2400" dirty="0">
                <a:solidFill>
                  <a:schemeClr val="bg2">
                    <a:lumMod val="25000"/>
                  </a:schemeClr>
                </a:solidFill>
                <a:latin typeface="+mn-lt"/>
              </a:rPr>
              <a:t>: </a:t>
            </a:r>
            <a:r>
              <a:rPr lang="en-US" sz="2400" dirty="0">
                <a:solidFill>
                  <a:schemeClr val="bg2">
                    <a:lumMod val="10000"/>
                  </a:schemeClr>
                </a:solidFill>
                <a:latin typeface="+mn-lt"/>
              </a:rPr>
              <a:t>Something serving as proof </a:t>
            </a:r>
            <a:r>
              <a:rPr lang="en-US" sz="2400" dirty="0">
                <a:solidFill>
                  <a:schemeClr val="bg2">
                    <a:lumMod val="25000"/>
                  </a:schemeClr>
                </a:solidFill>
                <a:latin typeface="+mn-lt"/>
              </a:rPr>
              <a:t> </a:t>
            </a:r>
          </a:p>
        </p:txBody>
      </p:sp>
    </p:spTree>
    <p:custDataLst>
      <p:tags r:id="rId1"/>
    </p:custDataLst>
    <p:extLst>
      <p:ext uri="{BB962C8B-B14F-4D97-AF65-F5344CB8AC3E}">
        <p14:creationId xmlns:p14="http://schemas.microsoft.com/office/powerpoint/2010/main" val="151741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E0ABE21A-E142-4F6C-AC22-096D17083257}"/>
              </a:ext>
            </a:extLst>
          </p:cNvPr>
          <p:cNvSpPr>
            <a:spLocks noGrp="1"/>
          </p:cNvSpPr>
          <p:nvPr>
            <p:ph type="title"/>
          </p:nvPr>
        </p:nvSpPr>
        <p:spPr>
          <a:xfrm>
            <a:off x="838201" y="369928"/>
            <a:ext cx="10515600" cy="1325563"/>
          </a:xfrm>
        </p:spPr>
        <p:txBody>
          <a:bodyPr/>
          <a:lstStyle/>
          <a:p>
            <a:r>
              <a:rPr lang="en-US" b="1" dirty="0">
                <a:solidFill>
                  <a:srgbClr val="215591"/>
                </a:solidFill>
              </a:rPr>
              <a:t>Definitions (continued)</a:t>
            </a:r>
          </a:p>
        </p:txBody>
      </p:sp>
      <p:sp>
        <p:nvSpPr>
          <p:cNvPr id="9" name="Content Placeholder 8">
            <a:extLst>
              <a:ext uri="{FF2B5EF4-FFF2-40B4-BE49-F238E27FC236}">
                <a16:creationId xmlns:a16="http://schemas.microsoft.com/office/drawing/2014/main" id="{E9694703-4AA2-4450-9093-51880E70568D}"/>
              </a:ext>
            </a:extLst>
          </p:cNvPr>
          <p:cNvSpPr>
            <a:spLocks noGrp="1"/>
          </p:cNvSpPr>
          <p:nvPr>
            <p:ph sz="half" idx="1"/>
          </p:nvPr>
        </p:nvSpPr>
        <p:spPr>
          <a:xfrm>
            <a:off x="838200" y="1837240"/>
            <a:ext cx="10515599" cy="724430"/>
          </a:xfrm>
        </p:spPr>
        <p:txBody>
          <a:bodyPr/>
          <a:lstStyle/>
          <a:p>
            <a:pPr marL="0">
              <a:buFont typeface="Wingdings" panose="05000000000000000000" pitchFamily="2" charset="2"/>
              <a:buChar char="q"/>
            </a:pPr>
            <a:r>
              <a:rPr lang="en-US" dirty="0">
                <a:solidFill>
                  <a:schemeClr val="bg2">
                    <a:lumMod val="25000"/>
                  </a:schemeClr>
                </a:solidFill>
              </a:rPr>
              <a:t> </a:t>
            </a:r>
            <a:r>
              <a:rPr lang="en-US" b="1" dirty="0">
                <a:solidFill>
                  <a:schemeClr val="bg2">
                    <a:lumMod val="25000"/>
                  </a:schemeClr>
                </a:solidFill>
              </a:rPr>
              <a:t>Relative Risk</a:t>
            </a:r>
            <a:r>
              <a:rPr lang="en-US" dirty="0">
                <a:solidFill>
                  <a:schemeClr val="bg2">
                    <a:lumMod val="25000"/>
                  </a:schemeClr>
                </a:solidFill>
              </a:rPr>
              <a:t>: </a:t>
            </a:r>
            <a:r>
              <a:rPr lang="en-US" sz="2800" dirty="0">
                <a:solidFill>
                  <a:schemeClr val="bg2">
                    <a:lumMod val="10000"/>
                  </a:schemeClr>
                </a:solidFill>
              </a:rPr>
              <a:t>C</a:t>
            </a:r>
            <a:r>
              <a:rPr lang="en-US" sz="2800" b="0" i="0" u="none" strike="noStrike" dirty="0">
                <a:solidFill>
                  <a:schemeClr val="bg2">
                    <a:lumMod val="10000"/>
                  </a:schemeClr>
                </a:solidFill>
                <a:effectLst/>
              </a:rPr>
              <a:t>omparison between two groups of people, or in the         </a:t>
            </a:r>
          </a:p>
          <a:p>
            <a:pPr marL="0" indent="0">
              <a:buNone/>
            </a:pPr>
            <a:r>
              <a:rPr lang="en-US" dirty="0">
                <a:solidFill>
                  <a:schemeClr val="bg2">
                    <a:lumMod val="10000"/>
                  </a:schemeClr>
                </a:solidFill>
              </a:rPr>
              <a:t>     </a:t>
            </a:r>
            <a:r>
              <a:rPr lang="en-US" sz="2800" b="0" i="0" u="none" strike="noStrike" dirty="0">
                <a:solidFill>
                  <a:schemeClr val="bg2">
                    <a:lumMod val="10000"/>
                  </a:schemeClr>
                </a:solidFill>
                <a:effectLst/>
              </a:rPr>
              <a:t>same group of people over time </a:t>
            </a:r>
          </a:p>
          <a:p>
            <a:pPr marL="0" indent="0">
              <a:buNone/>
            </a:pPr>
            <a:endParaRPr lang="en-US" dirty="0">
              <a:solidFill>
                <a:schemeClr val="bg2">
                  <a:lumMod val="25000"/>
                </a:schemeClr>
              </a:solidFill>
            </a:endParaRPr>
          </a:p>
        </p:txBody>
      </p:sp>
      <p:graphicFrame>
        <p:nvGraphicFramePr>
          <p:cNvPr id="3" name="Table 3">
            <a:extLst>
              <a:ext uri="{FF2B5EF4-FFF2-40B4-BE49-F238E27FC236}">
                <a16:creationId xmlns:a16="http://schemas.microsoft.com/office/drawing/2014/main" id="{913EDFB6-E8D3-46A3-B897-371B4E2E456C}"/>
              </a:ext>
            </a:extLst>
          </p:cNvPr>
          <p:cNvGraphicFramePr>
            <a:graphicFrameLocks noGrp="1"/>
          </p:cNvGraphicFramePr>
          <p:nvPr>
            <p:extLst>
              <p:ext uri="{D42A27DB-BD31-4B8C-83A1-F6EECF244321}">
                <p14:modId xmlns:p14="http://schemas.microsoft.com/office/powerpoint/2010/main" val="94716725"/>
              </p:ext>
            </p:extLst>
          </p:nvPr>
        </p:nvGraphicFramePr>
        <p:xfrm>
          <a:off x="838200" y="2872297"/>
          <a:ext cx="10515598" cy="724429"/>
        </p:xfrm>
        <a:graphic>
          <a:graphicData uri="http://schemas.openxmlformats.org/drawingml/2006/table">
            <a:tbl>
              <a:tblPr firstRow="1" bandRow="1">
                <a:tableStyleId>{5C22544A-7EE6-4342-B048-85BDC9FD1C3A}</a:tableStyleId>
              </a:tblPr>
              <a:tblGrid>
                <a:gridCol w="10515598">
                  <a:extLst>
                    <a:ext uri="{9D8B030D-6E8A-4147-A177-3AD203B41FA5}">
                      <a16:colId xmlns:a16="http://schemas.microsoft.com/office/drawing/2014/main" val="3995360637"/>
                    </a:ext>
                  </a:extLst>
                </a:gridCol>
              </a:tblGrid>
              <a:tr h="72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2A3A89"/>
                          </a:solidFill>
                        </a:rPr>
                        <a:t>Example: “Patients who took this drug had a </a:t>
                      </a:r>
                      <a:r>
                        <a:rPr lang="en-US" sz="2400" b="1" u="sng" dirty="0">
                          <a:solidFill>
                            <a:srgbClr val="2A3A89"/>
                          </a:solidFill>
                        </a:rPr>
                        <a:t>50% increase in trouble sleeping</a:t>
                      </a:r>
                      <a:r>
                        <a:rPr lang="en-US" sz="2400" b="1" dirty="0">
                          <a:solidFill>
                            <a:srgbClr val="2A3A89"/>
                          </a:solidFill>
                        </a:rPr>
                        <a:t>.”</a:t>
                      </a:r>
                      <a:endParaRPr lang="en-US" sz="2400" b="1" i="0" u="none" strike="noStrike" dirty="0">
                        <a:solidFill>
                          <a:srgbClr val="2A3A89"/>
                        </a:solidFill>
                        <a:effectLst/>
                      </a:endParaRPr>
                    </a:p>
                  </a:txBody>
                  <a:tcPr anchor="ctr" anchorCtr="1">
                    <a:solidFill>
                      <a:schemeClr val="accent1">
                        <a:lumMod val="20000"/>
                        <a:lumOff val="80000"/>
                      </a:schemeClr>
                    </a:solidFill>
                  </a:tcPr>
                </a:tc>
                <a:extLst>
                  <a:ext uri="{0D108BD9-81ED-4DB2-BD59-A6C34878D82A}">
                    <a16:rowId xmlns:a16="http://schemas.microsoft.com/office/drawing/2014/main" val="2746038423"/>
                  </a:ext>
                </a:extLst>
              </a:tr>
            </a:tbl>
          </a:graphicData>
        </a:graphic>
      </p:graphicFrame>
      <p:sp>
        <p:nvSpPr>
          <p:cNvPr id="11" name="TextBox 10">
            <a:extLst>
              <a:ext uri="{FF2B5EF4-FFF2-40B4-BE49-F238E27FC236}">
                <a16:creationId xmlns:a16="http://schemas.microsoft.com/office/drawing/2014/main" id="{EDA9A3E6-771A-4006-88B5-B60E9CEB4F00}"/>
              </a:ext>
            </a:extLst>
          </p:cNvPr>
          <p:cNvSpPr txBox="1"/>
          <p:nvPr/>
        </p:nvSpPr>
        <p:spPr>
          <a:xfrm>
            <a:off x="838201" y="4065379"/>
            <a:ext cx="10515598" cy="1039259"/>
          </a:xfrm>
          <a:prstGeom prst="rect">
            <a:avLst/>
          </a:prstGeom>
          <a:noFill/>
        </p:spPr>
        <p:txBody>
          <a:bodyPr wrap="square">
            <a:spAutoFit/>
          </a:bodyPr>
          <a:lstStyle/>
          <a:p>
            <a:pPr>
              <a:buFont typeface="Wingdings" panose="05000000000000000000" pitchFamily="2" charset="2"/>
              <a:buChar char="q"/>
            </a:pPr>
            <a:r>
              <a:rPr lang="en-US" sz="2800" dirty="0">
                <a:solidFill>
                  <a:schemeClr val="bg2">
                    <a:lumMod val="25000"/>
                  </a:schemeClr>
                </a:solidFill>
              </a:rPr>
              <a:t> </a:t>
            </a:r>
            <a:r>
              <a:rPr lang="en-US" sz="2800" b="1" dirty="0">
                <a:solidFill>
                  <a:schemeClr val="bg2">
                    <a:lumMod val="25000"/>
                  </a:schemeClr>
                </a:solidFill>
              </a:rPr>
              <a:t>Absolute Risk</a:t>
            </a:r>
            <a:r>
              <a:rPr lang="en-US" sz="2800" dirty="0">
                <a:solidFill>
                  <a:schemeClr val="bg2">
                    <a:lumMod val="25000"/>
                  </a:schemeClr>
                </a:solidFill>
              </a:rPr>
              <a:t>: </a:t>
            </a:r>
            <a:r>
              <a:rPr lang="en-US" sz="2800" dirty="0">
                <a:solidFill>
                  <a:schemeClr val="bg2">
                    <a:lumMod val="10000"/>
                  </a:schemeClr>
                </a:solidFill>
              </a:rPr>
              <a:t>The number of people experiencing an event in </a:t>
            </a:r>
          </a:p>
          <a:p>
            <a:pPr>
              <a:lnSpc>
                <a:spcPct val="90000"/>
              </a:lnSpc>
              <a:spcBef>
                <a:spcPts val="1000"/>
              </a:spcBef>
            </a:pPr>
            <a:r>
              <a:rPr lang="en-US" sz="2800" dirty="0">
                <a:solidFill>
                  <a:schemeClr val="bg2">
                    <a:lumMod val="10000"/>
                  </a:schemeClr>
                </a:solidFill>
              </a:rPr>
              <a:t>     relation to the population at risk </a:t>
            </a:r>
          </a:p>
        </p:txBody>
      </p:sp>
      <p:graphicFrame>
        <p:nvGraphicFramePr>
          <p:cNvPr id="15" name="Table 3">
            <a:extLst>
              <a:ext uri="{FF2B5EF4-FFF2-40B4-BE49-F238E27FC236}">
                <a16:creationId xmlns:a16="http://schemas.microsoft.com/office/drawing/2014/main" id="{A23A952F-5CC1-4DDA-902F-28B0B31B2288}"/>
              </a:ext>
            </a:extLst>
          </p:cNvPr>
          <p:cNvGraphicFramePr>
            <a:graphicFrameLocks noGrp="1"/>
          </p:cNvGraphicFramePr>
          <p:nvPr>
            <p:extLst>
              <p:ext uri="{D42A27DB-BD31-4B8C-83A1-F6EECF244321}">
                <p14:modId xmlns:p14="http://schemas.microsoft.com/office/powerpoint/2010/main" val="759088250"/>
              </p:ext>
            </p:extLst>
          </p:nvPr>
        </p:nvGraphicFramePr>
        <p:xfrm>
          <a:off x="838201" y="5163267"/>
          <a:ext cx="10515598" cy="724429"/>
        </p:xfrm>
        <a:graphic>
          <a:graphicData uri="http://schemas.openxmlformats.org/drawingml/2006/table">
            <a:tbl>
              <a:tblPr firstRow="1" bandRow="1">
                <a:tableStyleId>{5C22544A-7EE6-4342-B048-85BDC9FD1C3A}</a:tableStyleId>
              </a:tblPr>
              <a:tblGrid>
                <a:gridCol w="10515598">
                  <a:extLst>
                    <a:ext uri="{9D8B030D-6E8A-4147-A177-3AD203B41FA5}">
                      <a16:colId xmlns:a16="http://schemas.microsoft.com/office/drawing/2014/main" val="3995360637"/>
                    </a:ext>
                  </a:extLst>
                </a:gridCol>
              </a:tblGrid>
              <a:tr h="72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2A3A89"/>
                          </a:solidFill>
                        </a:rPr>
                        <a:t>Example: “</a:t>
                      </a:r>
                      <a:r>
                        <a:rPr lang="en-US" sz="2400" b="1" u="sng" dirty="0">
                          <a:solidFill>
                            <a:srgbClr val="2A3A89"/>
                          </a:solidFill>
                        </a:rPr>
                        <a:t>3% of patients </a:t>
                      </a:r>
                      <a:r>
                        <a:rPr lang="en-US" sz="2400" b="1" dirty="0">
                          <a:solidFill>
                            <a:srgbClr val="2A3A89"/>
                          </a:solidFill>
                        </a:rPr>
                        <a:t>who took this drug reported trouble sleeping.”</a:t>
                      </a:r>
                      <a:endParaRPr lang="en-US" sz="2400" b="1" i="0" u="none" strike="noStrike" dirty="0">
                        <a:solidFill>
                          <a:srgbClr val="2A3A89"/>
                        </a:solidFill>
                        <a:effectLst/>
                      </a:endParaRPr>
                    </a:p>
                  </a:txBody>
                  <a:tcPr anchor="ctr" anchorCtr="1">
                    <a:solidFill>
                      <a:schemeClr val="accent1">
                        <a:lumMod val="20000"/>
                        <a:lumOff val="80000"/>
                      </a:schemeClr>
                    </a:solidFill>
                  </a:tcPr>
                </a:tc>
                <a:extLst>
                  <a:ext uri="{0D108BD9-81ED-4DB2-BD59-A6C34878D82A}">
                    <a16:rowId xmlns:a16="http://schemas.microsoft.com/office/drawing/2014/main" val="2746038423"/>
                  </a:ext>
                </a:extLst>
              </a:tr>
            </a:tbl>
          </a:graphicData>
        </a:graphic>
      </p:graphicFrame>
    </p:spTree>
    <p:custDataLst>
      <p:tags r:id="rId1"/>
    </p:custDataLst>
    <p:extLst>
      <p:ext uri="{BB962C8B-B14F-4D97-AF65-F5344CB8AC3E}">
        <p14:creationId xmlns:p14="http://schemas.microsoft.com/office/powerpoint/2010/main" val="19058705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bodyPr>
      <a:lstStyle>
        <a:defPPr algn="l">
          <a:defRPr sz="1800" b="1" dirty="0">
            <a:solidFill>
              <a:schemeClr val="tx1"/>
            </a:solidFill>
          </a:defRPr>
        </a:defPPr>
      </a:lstStyle>
    </a:txDef>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NTO Template (NEW LOGO 4-27-17)</Template>
  <TotalTime>0</TotalTime>
  <Words>6787</Words>
  <Application>Microsoft Office PowerPoint</Application>
  <PresentationFormat>Widescreen</PresentationFormat>
  <Paragraphs>604</Paragraphs>
  <Slides>50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Corbel</vt:lpstr>
      <vt:lpstr>Courier New</vt:lpstr>
      <vt:lpstr>Glasgow Italics</vt:lpstr>
      <vt:lpstr>Times New Roman</vt:lpstr>
      <vt:lpstr>Wingdings</vt:lpstr>
      <vt:lpstr>Work Sans</vt:lpstr>
      <vt:lpstr>NTO White w gray text</vt:lpstr>
      <vt:lpstr>Making Sense of Numbers</vt:lpstr>
      <vt:lpstr>Using Zoom</vt:lpstr>
      <vt:lpstr>Before we get started</vt:lpstr>
      <vt:lpstr>About NNLM / Organizational Structure</vt:lpstr>
      <vt:lpstr>NNLM</vt:lpstr>
      <vt:lpstr>Objectives</vt:lpstr>
      <vt:lpstr>Agenda</vt:lpstr>
      <vt:lpstr>Definitions</vt:lpstr>
      <vt:lpstr>Definitions (continued)</vt:lpstr>
      <vt:lpstr>Interpreting and Presenting Numerical Health Information </vt:lpstr>
      <vt:lpstr>Chat: Interpreting information</vt:lpstr>
      <vt:lpstr>Things to consider</vt:lpstr>
      <vt:lpstr>Presenting health information</vt:lpstr>
      <vt:lpstr>Percentages, fractions, and decimals</vt:lpstr>
      <vt:lpstr>Example</vt:lpstr>
      <vt:lpstr>Text</vt:lpstr>
      <vt:lpstr>Tables </vt:lpstr>
      <vt:lpstr>Charts and graphs</vt:lpstr>
      <vt:lpstr>Icon arrays</vt:lpstr>
      <vt:lpstr>Measurements</vt:lpstr>
      <vt:lpstr>Infographics and pictograms</vt:lpstr>
      <vt:lpstr>Practice: Interpreting numbers </vt:lpstr>
      <vt:lpstr>Evaluating Numerical Health Information </vt:lpstr>
      <vt:lpstr>Chat: Evaluating information</vt:lpstr>
      <vt:lpstr>Evaluating health information: 5 steps </vt:lpstr>
      <vt:lpstr>    Authority</vt:lpstr>
      <vt:lpstr>     Accuracy </vt:lpstr>
      <vt:lpstr>     Currency </vt:lpstr>
      <vt:lpstr>    Relevance</vt:lpstr>
      <vt:lpstr>     Purpose</vt:lpstr>
      <vt:lpstr>BREAK</vt:lpstr>
      <vt:lpstr>Reflection</vt:lpstr>
      <vt:lpstr>Communicating Numerical Health Information</vt:lpstr>
      <vt:lpstr>How numerical health data is used</vt:lpstr>
      <vt:lpstr>Be clear about your message </vt:lpstr>
      <vt:lpstr>Use appropriate framing</vt:lpstr>
      <vt:lpstr>Practice: Framing</vt:lpstr>
      <vt:lpstr>Communicate risk</vt:lpstr>
      <vt:lpstr>Choose numbers wisely</vt:lpstr>
      <vt:lpstr>Use common words and measurements </vt:lpstr>
      <vt:lpstr>Describe numbers and define words </vt:lpstr>
      <vt:lpstr>Show pictures </vt:lpstr>
      <vt:lpstr>Putting It All Together</vt:lpstr>
      <vt:lpstr>Scenario 1</vt:lpstr>
      <vt:lpstr> Scenario 1: Solutions</vt:lpstr>
      <vt:lpstr>Scenario 2</vt:lpstr>
      <vt:lpstr>Scenario 2: Solutions</vt:lpstr>
      <vt:lpstr>Wrap Up</vt:lpstr>
      <vt:lpstr>Questions?</vt:lpstr>
      <vt:lpstr>Evaluation and 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2024-11-06T18:00:01Z</dcterms:created>
  <dcterms:modified xsi:type="dcterms:W3CDTF">2025-05-09T17:48:07Z</dcterms:modified>
</cp:coreProperties>
</file>