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sldIdLst>
    <p:sldId id="256" r:id="rId5"/>
    <p:sldId id="303" r:id="rId6"/>
    <p:sldId id="257" r:id="rId7"/>
    <p:sldId id="304" r:id="rId8"/>
    <p:sldId id="306" r:id="rId9"/>
    <p:sldId id="322" r:id="rId10"/>
    <p:sldId id="323" r:id="rId11"/>
    <p:sldId id="325" r:id="rId12"/>
    <p:sldId id="262" r:id="rId13"/>
    <p:sldId id="790" r:id="rId14"/>
    <p:sldId id="263" r:id="rId15"/>
    <p:sldId id="268" r:id="rId16"/>
    <p:sldId id="318" r:id="rId17"/>
    <p:sldId id="307" r:id="rId18"/>
    <p:sldId id="265" r:id="rId19"/>
    <p:sldId id="310" r:id="rId20"/>
    <p:sldId id="311" r:id="rId21"/>
    <p:sldId id="312" r:id="rId22"/>
    <p:sldId id="793" r:id="rId23"/>
    <p:sldId id="794" r:id="rId24"/>
    <p:sldId id="270" r:id="rId25"/>
    <p:sldId id="313" r:id="rId26"/>
    <p:sldId id="314" r:id="rId27"/>
    <p:sldId id="315" r:id="rId28"/>
    <p:sldId id="308" r:id="rId29"/>
    <p:sldId id="792" r:id="rId30"/>
    <p:sldId id="269" r:id="rId31"/>
    <p:sldId id="791" r:id="rId32"/>
    <p:sldId id="787" r:id="rId33"/>
    <p:sldId id="327" r:id="rId34"/>
    <p:sldId id="271" r:id="rId35"/>
    <p:sldId id="272" r:id="rId36"/>
    <p:sldId id="273" r:id="rId37"/>
    <p:sldId id="274" r:id="rId38"/>
    <p:sldId id="276" r:id="rId39"/>
    <p:sldId id="789" r:id="rId40"/>
    <p:sldId id="320" r:id="rId41"/>
    <p:sldId id="795"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924E84-B6B8-25A4-D22B-A7A4476199BD}" name="Laura B Nellums" initials="" userId="S::lnellums@health.unm.edu::ab062548-ace3-403f-9ca2-272d0ba9bd2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05" autoAdjust="0"/>
    <p:restoredTop sz="86440"/>
  </p:normalViewPr>
  <p:slideViewPr>
    <p:cSldViewPr snapToGrid="0" snapToObjects="1">
      <p:cViewPr varScale="1">
        <p:scale>
          <a:sx n="74" d="100"/>
          <a:sy n="74" d="100"/>
        </p:scale>
        <p:origin x="547" y="6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063F1B-DA71-9541-B6B3-FDB45260A487}" type="datetimeFigureOut">
              <a:rPr lang="en-US" smtClean="0"/>
              <a:t>7/19/2024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196A9-A121-3340-B912-4A909C55DD2A}" type="slidenum">
              <a:rPr lang="en-US" smtClean="0"/>
              <a:t>‹#›</a:t>
            </a:fld>
            <a:endParaRPr lang="en-US"/>
          </a:p>
        </p:txBody>
      </p:sp>
    </p:spTree>
    <p:extLst>
      <p:ext uri="{BB962C8B-B14F-4D97-AF65-F5344CB8AC3E}">
        <p14:creationId xmlns:p14="http://schemas.microsoft.com/office/powerpoint/2010/main" val="1820995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CC9AC-6B26-E849-B969-C05497804395}" type="slidenum">
              <a:rPr lang="en-US" smtClean="0"/>
              <a:t>2</a:t>
            </a:fld>
            <a:endParaRPr lang="en-US"/>
          </a:p>
        </p:txBody>
      </p:sp>
    </p:spTree>
    <p:extLst>
      <p:ext uri="{BB962C8B-B14F-4D97-AF65-F5344CB8AC3E}">
        <p14:creationId xmlns:p14="http://schemas.microsoft.com/office/powerpoint/2010/main" val="2918697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7196A9-A121-3340-B912-4A909C55DD2A}" type="slidenum">
              <a:rPr lang="en-US" smtClean="0"/>
              <a:t>7</a:t>
            </a:fld>
            <a:endParaRPr lang="en-US"/>
          </a:p>
        </p:txBody>
      </p:sp>
    </p:spTree>
    <p:extLst>
      <p:ext uri="{BB962C8B-B14F-4D97-AF65-F5344CB8AC3E}">
        <p14:creationId xmlns:p14="http://schemas.microsoft.com/office/powerpoint/2010/main" val="1637542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CC9AC-6B26-E849-B969-C05497804395}" type="slidenum">
              <a:rPr lang="en-US" smtClean="0"/>
              <a:t>25</a:t>
            </a:fld>
            <a:endParaRPr lang="en-US"/>
          </a:p>
        </p:txBody>
      </p:sp>
    </p:spTree>
    <p:extLst>
      <p:ext uri="{BB962C8B-B14F-4D97-AF65-F5344CB8AC3E}">
        <p14:creationId xmlns:p14="http://schemas.microsoft.com/office/powerpoint/2010/main" val="293341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342900" indent="-342900">
              <a:buAutoNum type="arabicPeriod"/>
            </a:pPr>
            <a:r>
              <a:rPr lang="fr-FR" dirty="0"/>
              <a:t>Point 1 – not </a:t>
            </a:r>
            <a:r>
              <a:rPr lang="fr-FR" dirty="0" err="1"/>
              <a:t>sufficient</a:t>
            </a:r>
            <a:r>
              <a:rPr lang="fr-FR" dirty="0"/>
              <a:t> to state </a:t>
            </a:r>
            <a:r>
              <a:rPr lang="fr-FR" dirty="0" err="1"/>
              <a:t>vaccinate</a:t>
            </a:r>
            <a:r>
              <a:rPr lang="fr-FR" dirty="0"/>
              <a:t> </a:t>
            </a:r>
            <a:r>
              <a:rPr lang="fr-FR" dirty="0" err="1"/>
              <a:t>them</a:t>
            </a:r>
            <a:r>
              <a:rPr lang="fr-FR" dirty="0"/>
              <a:t> </a:t>
            </a:r>
            <a:r>
              <a:rPr lang="fr-FR" dirty="0" err="1"/>
              <a:t>according</a:t>
            </a:r>
            <a:r>
              <a:rPr lang="fr-FR" dirty="0"/>
              <a:t> to national guidelines, as </a:t>
            </a:r>
            <a:r>
              <a:rPr lang="fr-FR" dirty="0" err="1"/>
              <a:t>this</a:t>
            </a:r>
            <a:r>
              <a:rPr lang="fr-FR" dirty="0"/>
              <a:t> </a:t>
            </a:r>
            <a:r>
              <a:rPr lang="fr-FR" dirty="0" err="1"/>
              <a:t>may</a:t>
            </a:r>
            <a:r>
              <a:rPr lang="fr-FR" dirty="0"/>
              <a:t> not </a:t>
            </a:r>
            <a:r>
              <a:rPr lang="fr-FR" dirty="0" err="1"/>
              <a:t>be</a:t>
            </a:r>
            <a:r>
              <a:rPr lang="fr-FR" dirty="0"/>
              <a:t> happening in practice. </a:t>
            </a:r>
            <a:r>
              <a:rPr lang="fr-FR" dirty="0" err="1"/>
              <a:t>Majority</a:t>
            </a:r>
            <a:r>
              <a:rPr lang="fr-FR" dirty="0"/>
              <a:t> of experts in </a:t>
            </a:r>
            <a:r>
              <a:rPr lang="fr-FR" dirty="0" err="1"/>
              <a:t>our</a:t>
            </a:r>
            <a:r>
              <a:rPr lang="fr-FR" dirty="0"/>
              <a:t> </a:t>
            </a:r>
            <a:r>
              <a:rPr lang="fr-FR" dirty="0" err="1"/>
              <a:t>survey</a:t>
            </a:r>
            <a:r>
              <a:rPr lang="fr-FR" dirty="0"/>
              <a:t> </a:t>
            </a:r>
            <a:r>
              <a:rPr lang="fr-FR" dirty="0" err="1"/>
              <a:t>called</a:t>
            </a:r>
            <a:r>
              <a:rPr lang="fr-FR" dirty="0"/>
              <a:t> for </a:t>
            </a:r>
            <a:r>
              <a:rPr lang="fr-FR" dirty="0" err="1"/>
              <a:t>better</a:t>
            </a:r>
            <a:r>
              <a:rPr lang="fr-FR" dirty="0"/>
              <a:t> Europe-</a:t>
            </a:r>
            <a:r>
              <a:rPr lang="fr-FR" dirty="0" err="1"/>
              <a:t>wide</a:t>
            </a:r>
            <a:r>
              <a:rPr lang="fr-FR" dirty="0"/>
              <a:t> guidelines. </a:t>
            </a:r>
          </a:p>
          <a:p>
            <a:pPr marL="342900" indent="-342900">
              <a:buAutoNum type="arabicPeriod"/>
            </a:pPr>
            <a:r>
              <a:rPr lang="fr-FR" dirty="0"/>
              <a:t>Point 2 –</a:t>
            </a:r>
            <a:r>
              <a:rPr lang="fr-FR" dirty="0" err="1"/>
              <a:t>is</a:t>
            </a:r>
            <a:r>
              <a:rPr lang="fr-FR" dirty="0"/>
              <a:t> </a:t>
            </a:r>
            <a:r>
              <a:rPr lang="fr-FR" dirty="0" err="1"/>
              <a:t>it</a:t>
            </a:r>
            <a:r>
              <a:rPr lang="fr-FR" dirty="0"/>
              <a:t> </a:t>
            </a:r>
            <a:r>
              <a:rPr lang="fr-FR" dirty="0" err="1"/>
              <a:t>really</a:t>
            </a:r>
            <a:r>
              <a:rPr lang="fr-FR" dirty="0"/>
              <a:t> acceptable to </a:t>
            </a:r>
            <a:r>
              <a:rPr lang="fr-FR" dirty="0" err="1"/>
              <a:t>repeat</a:t>
            </a:r>
            <a:r>
              <a:rPr lang="fr-FR" dirty="0"/>
              <a:t> vaccination in </a:t>
            </a:r>
            <a:r>
              <a:rPr lang="fr-FR" dirty="0" err="1"/>
              <a:t>greece</a:t>
            </a:r>
            <a:r>
              <a:rPr lang="fr-FR" dirty="0"/>
              <a:t>, camps in central </a:t>
            </a:r>
            <a:r>
              <a:rPr lang="fr-FR" dirty="0" err="1"/>
              <a:t>europe</a:t>
            </a:r>
            <a:r>
              <a:rPr lang="fr-FR" dirty="0"/>
              <a:t>, </a:t>
            </a:r>
            <a:r>
              <a:rPr lang="fr-FR" dirty="0" err="1"/>
              <a:t>then</a:t>
            </a:r>
            <a:r>
              <a:rPr lang="fr-FR" dirty="0"/>
              <a:t> on </a:t>
            </a:r>
            <a:r>
              <a:rPr lang="fr-FR" dirty="0" err="1"/>
              <a:t>arrival</a:t>
            </a:r>
            <a:r>
              <a:rPr lang="fr-FR" dirty="0"/>
              <a:t> to </a:t>
            </a:r>
            <a:r>
              <a:rPr lang="fr-FR" dirty="0" err="1"/>
              <a:t>settlement</a:t>
            </a:r>
            <a:r>
              <a:rPr lang="fr-FR" dirty="0"/>
              <a:t> country – do. </a:t>
            </a:r>
            <a:r>
              <a:rPr lang="fr-FR" dirty="0" err="1"/>
              <a:t>We</a:t>
            </a:r>
            <a:r>
              <a:rPr lang="fr-FR" dirty="0"/>
              <a:t> </a:t>
            </a:r>
            <a:r>
              <a:rPr lang="fr-FR" dirty="0" err="1"/>
              <a:t>need</a:t>
            </a:r>
            <a:r>
              <a:rPr lang="fr-FR" dirty="0"/>
              <a:t> to </a:t>
            </a:r>
            <a:r>
              <a:rPr lang="fr-FR" dirty="0" err="1"/>
              <a:t>think</a:t>
            </a:r>
            <a:r>
              <a:rPr lang="fr-FR" dirty="0"/>
              <a:t> about portable records </a:t>
            </a:r>
            <a:r>
              <a:rPr lang="fr-FR" dirty="0" err="1"/>
              <a:t>regarding</a:t>
            </a:r>
            <a:r>
              <a:rPr lang="fr-FR" dirty="0"/>
              <a:t> </a:t>
            </a:r>
            <a:r>
              <a:rPr lang="fr-FR" dirty="0" err="1"/>
              <a:t>vacciantion</a:t>
            </a:r>
            <a:r>
              <a:rPr lang="fr-FR" dirty="0"/>
              <a:t> or </a:t>
            </a:r>
            <a:r>
              <a:rPr lang="fr-FR" dirty="0" err="1"/>
              <a:t>other</a:t>
            </a:r>
            <a:r>
              <a:rPr lang="fr-FR" dirty="0"/>
              <a:t> cross-border initiatives, </a:t>
            </a:r>
            <a:r>
              <a:rPr lang="fr-FR" dirty="0" err="1"/>
              <a:t>what</a:t>
            </a:r>
            <a:r>
              <a:rPr lang="fr-FR" dirty="0"/>
              <a:t> do migrants </a:t>
            </a:r>
            <a:r>
              <a:rPr lang="fr-FR" dirty="0" err="1"/>
              <a:t>think</a:t>
            </a:r>
            <a:r>
              <a:rPr lang="fr-FR" dirty="0"/>
              <a:t>? </a:t>
            </a:r>
            <a:r>
              <a:rPr lang="fr-FR" dirty="0" err="1"/>
              <a:t>unclear</a:t>
            </a:r>
            <a:r>
              <a:rPr lang="fr-FR" dirty="0"/>
              <a:t> as to </a:t>
            </a:r>
            <a:r>
              <a:rPr lang="fr-FR" dirty="0" err="1"/>
              <a:t>views</a:t>
            </a:r>
            <a:r>
              <a:rPr lang="fr-FR" dirty="0"/>
              <a:t> and </a:t>
            </a:r>
            <a:r>
              <a:rPr lang="fr-FR" dirty="0" err="1"/>
              <a:t>concerns</a:t>
            </a:r>
            <a:r>
              <a:rPr lang="fr-FR" dirty="0"/>
              <a:t> of migrants. </a:t>
            </a:r>
          </a:p>
          <a:p>
            <a:pPr marL="342900" indent="-342900">
              <a:buAutoNum type="arabicPeriod"/>
            </a:pPr>
            <a:r>
              <a:rPr lang="fr-FR" dirty="0" err="1"/>
              <a:t>What</a:t>
            </a:r>
            <a:r>
              <a:rPr lang="fr-FR" dirty="0"/>
              <a:t> has </a:t>
            </a:r>
            <a:r>
              <a:rPr lang="fr-FR" dirty="0" err="1"/>
              <a:t>worked</a:t>
            </a:r>
            <a:r>
              <a:rPr lang="fr-FR" dirty="0"/>
              <a:t> in the </a:t>
            </a:r>
            <a:r>
              <a:rPr lang="fr-FR" dirty="0" err="1"/>
              <a:t>past</a:t>
            </a:r>
            <a:r>
              <a:rPr lang="fr-FR" dirty="0"/>
              <a:t> to </a:t>
            </a:r>
            <a:r>
              <a:rPr lang="fr-FR" dirty="0" err="1"/>
              <a:t>improve</a:t>
            </a:r>
            <a:r>
              <a:rPr lang="fr-FR" dirty="0"/>
              <a:t> </a:t>
            </a:r>
            <a:r>
              <a:rPr lang="fr-FR" dirty="0" err="1"/>
              <a:t>coverage</a:t>
            </a:r>
            <a:r>
              <a:rPr lang="fr-FR" dirty="0"/>
              <a:t> in </a:t>
            </a:r>
            <a:r>
              <a:rPr lang="fr-FR" dirty="0" err="1"/>
              <a:t>other</a:t>
            </a:r>
            <a:r>
              <a:rPr lang="fr-FR" dirty="0"/>
              <a:t> hard-to-</a:t>
            </a:r>
            <a:r>
              <a:rPr lang="fr-FR" dirty="0" err="1"/>
              <a:t>reach</a:t>
            </a:r>
            <a:r>
              <a:rPr lang="fr-FR" dirty="0"/>
              <a:t> groups </a:t>
            </a:r>
            <a:r>
              <a:rPr lang="fr-FR" dirty="0" err="1"/>
              <a:t>that</a:t>
            </a:r>
            <a:r>
              <a:rPr lang="fr-FR" dirty="0"/>
              <a:t> </a:t>
            </a:r>
            <a:r>
              <a:rPr lang="fr-FR" dirty="0" err="1"/>
              <a:t>could</a:t>
            </a:r>
            <a:r>
              <a:rPr lang="fr-FR" dirty="0"/>
              <a:t> </a:t>
            </a:r>
            <a:r>
              <a:rPr lang="fr-FR" dirty="0" err="1"/>
              <a:t>be</a:t>
            </a:r>
            <a:r>
              <a:rPr lang="fr-FR" dirty="0"/>
              <a:t> </a:t>
            </a:r>
            <a:r>
              <a:rPr lang="fr-FR" dirty="0" err="1"/>
              <a:t>applied</a:t>
            </a:r>
            <a:r>
              <a:rPr lang="fr-FR" dirty="0"/>
              <a:t> to migrants – </a:t>
            </a:r>
            <a:r>
              <a:rPr lang="fr-FR" dirty="0" err="1"/>
              <a:t>tailored</a:t>
            </a:r>
            <a:r>
              <a:rPr lang="fr-FR" dirty="0"/>
              <a:t> services </a:t>
            </a:r>
            <a:r>
              <a:rPr lang="fr-FR" dirty="0" err="1"/>
              <a:t>targeting</a:t>
            </a:r>
            <a:r>
              <a:rPr lang="fr-FR" dirty="0"/>
              <a:t> </a:t>
            </a:r>
            <a:r>
              <a:rPr lang="fr-FR" dirty="0" err="1"/>
              <a:t>specific</a:t>
            </a:r>
            <a:r>
              <a:rPr lang="fr-FR" dirty="0"/>
              <a:t> </a:t>
            </a:r>
            <a:r>
              <a:rPr lang="fr-FR" dirty="0" err="1"/>
              <a:t>nationality</a:t>
            </a:r>
            <a:r>
              <a:rPr lang="fr-FR" dirty="0"/>
              <a:t> groups? Key areas for us, </a:t>
            </a:r>
            <a:r>
              <a:rPr lang="fr-FR" dirty="0" err="1"/>
              <a:t>Promote</a:t>
            </a:r>
            <a:r>
              <a:rPr lang="fr-FR" dirty="0"/>
              <a:t> vaccination </a:t>
            </a:r>
            <a:r>
              <a:rPr lang="fr-FR" dirty="0" err="1"/>
              <a:t>among</a:t>
            </a:r>
            <a:r>
              <a:rPr lang="fr-FR" dirty="0"/>
              <a:t> migrant </a:t>
            </a:r>
            <a:r>
              <a:rPr lang="fr-FR" dirty="0" err="1"/>
              <a:t>communities</a:t>
            </a:r>
            <a:r>
              <a:rPr lang="fr-FR" dirty="0"/>
              <a:t> and </a:t>
            </a:r>
            <a:r>
              <a:rPr lang="fr-FR" dirty="0" err="1"/>
              <a:t>educate</a:t>
            </a:r>
            <a:r>
              <a:rPr lang="fr-FR" dirty="0"/>
              <a:t> </a:t>
            </a:r>
            <a:r>
              <a:rPr lang="fr-FR" dirty="0" err="1"/>
              <a:t>healthcare</a:t>
            </a:r>
            <a:r>
              <a:rPr lang="fr-FR"/>
              <a:t> providers lack</a:t>
            </a:r>
            <a:r>
              <a:rPr lang="fr-FR" dirty="0"/>
              <a:t> of </a:t>
            </a:r>
            <a:r>
              <a:rPr lang="fr-FR" dirty="0" err="1"/>
              <a:t>recommendation</a:t>
            </a:r>
            <a:r>
              <a:rPr lang="fr-FR" dirty="0"/>
              <a:t> by </a:t>
            </a:r>
            <a:r>
              <a:rPr lang="fr-FR" dirty="0" err="1"/>
              <a:t>health</a:t>
            </a:r>
            <a:r>
              <a:rPr lang="fr-FR" dirty="0"/>
              <a:t>-care providers, </a:t>
            </a:r>
            <a:r>
              <a:rPr lang="fr-FR" dirty="0" err="1"/>
              <a:t>so</a:t>
            </a:r>
            <a:r>
              <a:rPr lang="fr-FR" dirty="0"/>
              <a:t> </a:t>
            </a:r>
            <a:r>
              <a:rPr lang="fr-FR" dirty="0" err="1"/>
              <a:t>need</a:t>
            </a:r>
            <a:r>
              <a:rPr lang="fr-FR" dirty="0"/>
              <a:t> to </a:t>
            </a:r>
            <a:r>
              <a:rPr lang="fr-FR" dirty="0" err="1"/>
              <a:t>educate</a:t>
            </a:r>
            <a:r>
              <a:rPr lang="fr-FR" dirty="0"/>
              <a:t> </a:t>
            </a:r>
            <a:r>
              <a:rPr lang="fr-FR" dirty="0" err="1"/>
              <a:t>them</a:t>
            </a:r>
            <a:endParaRPr lang="fr-FR" dirty="0"/>
          </a:p>
          <a:p>
            <a:pPr marL="342900" indent="-342900">
              <a:buAutoNum type="arabicPeriod"/>
            </a:pPr>
            <a:r>
              <a:rPr lang="fr-FR" dirty="0"/>
              <a:t>10 countries in </a:t>
            </a:r>
            <a:r>
              <a:rPr lang="fr-FR" dirty="0" err="1"/>
              <a:t>our</a:t>
            </a:r>
            <a:r>
              <a:rPr lang="fr-FR" dirty="0"/>
              <a:t> EU </a:t>
            </a:r>
            <a:r>
              <a:rPr lang="fr-FR" dirty="0" err="1"/>
              <a:t>survey</a:t>
            </a:r>
            <a:r>
              <a:rPr lang="fr-FR" dirty="0"/>
              <a:t> </a:t>
            </a:r>
            <a:r>
              <a:rPr lang="fr-FR" dirty="0" err="1"/>
              <a:t>said</a:t>
            </a:r>
            <a:r>
              <a:rPr lang="fr-FR" dirty="0"/>
              <a:t> </a:t>
            </a:r>
            <a:r>
              <a:rPr lang="fr-FR" dirty="0" err="1"/>
              <a:t>they</a:t>
            </a:r>
            <a:r>
              <a:rPr lang="fr-FR" dirty="0"/>
              <a:t> </a:t>
            </a:r>
            <a:r>
              <a:rPr lang="fr-FR" dirty="0" err="1"/>
              <a:t>charged</a:t>
            </a:r>
            <a:r>
              <a:rPr lang="fr-FR" dirty="0"/>
              <a:t> certain migrants for vaccination – </a:t>
            </a:r>
            <a:r>
              <a:rPr lang="fr-FR" dirty="0" err="1"/>
              <a:t>this</a:t>
            </a:r>
            <a:r>
              <a:rPr lang="fr-FR" dirty="0"/>
              <a:t> </a:t>
            </a:r>
            <a:r>
              <a:rPr lang="fr-FR" dirty="0" err="1"/>
              <a:t>is</a:t>
            </a:r>
            <a:r>
              <a:rPr lang="fr-FR" dirty="0"/>
              <a:t> a </a:t>
            </a:r>
            <a:r>
              <a:rPr lang="fr-FR" dirty="0" err="1"/>
              <a:t>clear</a:t>
            </a:r>
            <a:r>
              <a:rPr lang="fr-FR" dirty="0"/>
              <a:t> </a:t>
            </a:r>
            <a:r>
              <a:rPr lang="fr-FR" dirty="0" err="1"/>
              <a:t>barrier</a:t>
            </a:r>
            <a:r>
              <a:rPr lang="fr-FR" dirty="0"/>
              <a:t> </a:t>
            </a:r>
            <a:r>
              <a:rPr lang="fr-FR" dirty="0" err="1"/>
              <a:t>that</a:t>
            </a:r>
            <a:r>
              <a:rPr lang="fr-FR" dirty="0"/>
              <a:t> </a:t>
            </a:r>
            <a:r>
              <a:rPr lang="fr-FR" dirty="0" err="1"/>
              <a:t>needs</a:t>
            </a:r>
            <a:r>
              <a:rPr lang="fr-FR" dirty="0"/>
              <a:t> to </a:t>
            </a:r>
            <a:r>
              <a:rPr lang="fr-FR" dirty="0" err="1"/>
              <a:t>be</a:t>
            </a:r>
            <a:r>
              <a:rPr lang="fr-FR" dirty="0"/>
              <a:t> </a:t>
            </a:r>
            <a:r>
              <a:rPr lang="fr-FR" dirty="0" err="1"/>
              <a:t>rethough</a:t>
            </a:r>
            <a:r>
              <a:rPr lang="fr-FR" dirty="0"/>
              <a:t>.</a:t>
            </a:r>
          </a:p>
          <a:p>
            <a:pPr marL="342900" marR="0" lvl="0" indent="-342900" algn="l" defTabSz="609585" rtl="0" eaLnBrk="0" fontAlgn="base" latinLnBrk="0" hangingPunct="0">
              <a:lnSpc>
                <a:spcPct val="100000"/>
              </a:lnSpc>
              <a:spcBef>
                <a:spcPct val="30000"/>
              </a:spcBef>
              <a:spcAft>
                <a:spcPct val="0"/>
              </a:spcAft>
              <a:buClrTx/>
              <a:buSzTx/>
              <a:buFontTx/>
              <a:buAutoNum type="arabicPeriod"/>
              <a:tabLst/>
              <a:defRPr/>
            </a:pPr>
            <a:r>
              <a:rPr lang="fr-FR" dirty="0"/>
              <a:t>More </a:t>
            </a:r>
            <a:r>
              <a:rPr lang="fr-FR" dirty="0" err="1"/>
              <a:t>robust</a:t>
            </a:r>
            <a:r>
              <a:rPr lang="fr-FR" dirty="0"/>
              <a:t> data collection: </a:t>
            </a:r>
            <a:r>
              <a:rPr lang="fr-FR" sz="1600" dirty="0">
                <a:latin typeface="Arial" charset="0"/>
                <a:ea typeface="Arial" charset="0"/>
                <a:cs typeface="Arial" charset="0"/>
              </a:rPr>
              <a:t>to </a:t>
            </a:r>
            <a:r>
              <a:rPr lang="fr-FR" sz="1600" dirty="0" err="1">
                <a:latin typeface="Arial" charset="0"/>
                <a:ea typeface="Arial" charset="0"/>
                <a:cs typeface="Arial" charset="0"/>
              </a:rPr>
              <a:t>understand</a:t>
            </a:r>
            <a:r>
              <a:rPr lang="fr-FR" sz="1600" dirty="0">
                <a:latin typeface="Arial" charset="0"/>
                <a:ea typeface="Arial" charset="0"/>
                <a:cs typeface="Arial" charset="0"/>
              </a:rPr>
              <a:t> the rates of </a:t>
            </a:r>
            <a:r>
              <a:rPr lang="fr-FR" sz="1600" dirty="0" err="1">
                <a:latin typeface="Arial" charset="0"/>
                <a:ea typeface="Arial" charset="0"/>
                <a:cs typeface="Arial" charset="0"/>
              </a:rPr>
              <a:t>VPDs</a:t>
            </a:r>
            <a:r>
              <a:rPr lang="fr-FR" sz="1600" dirty="0">
                <a:latin typeface="Arial" charset="0"/>
                <a:ea typeface="Arial" charset="0"/>
                <a:cs typeface="Arial" charset="0"/>
              </a:rPr>
              <a:t> in migrants, to </a:t>
            </a:r>
            <a:r>
              <a:rPr lang="fr-FR" sz="1600" dirty="0" err="1">
                <a:latin typeface="Arial" charset="0"/>
                <a:ea typeface="Arial" charset="0"/>
                <a:cs typeface="Arial" charset="0"/>
              </a:rPr>
              <a:t>what</a:t>
            </a:r>
            <a:r>
              <a:rPr lang="fr-FR" sz="1600" dirty="0">
                <a:latin typeface="Arial" charset="0"/>
                <a:ea typeface="Arial" charset="0"/>
                <a:cs typeface="Arial" charset="0"/>
              </a:rPr>
              <a:t> </a:t>
            </a:r>
            <a:r>
              <a:rPr lang="fr-FR" sz="1600" dirty="0" err="1">
                <a:latin typeface="Arial" charset="0"/>
                <a:ea typeface="Arial" charset="0"/>
                <a:cs typeface="Arial" charset="0"/>
              </a:rPr>
              <a:t>extent</a:t>
            </a:r>
            <a:r>
              <a:rPr lang="fr-FR" sz="1600" dirty="0">
                <a:latin typeface="Arial" charset="0"/>
                <a:ea typeface="Arial" charset="0"/>
                <a:cs typeface="Arial" charset="0"/>
              </a:rPr>
              <a:t> </a:t>
            </a:r>
            <a:r>
              <a:rPr lang="fr-FR" sz="1600" dirty="0" err="1">
                <a:latin typeface="Arial" charset="0"/>
                <a:ea typeface="Arial" charset="0"/>
                <a:cs typeface="Arial" charset="0"/>
              </a:rPr>
              <a:t>they</a:t>
            </a:r>
            <a:r>
              <a:rPr lang="fr-FR" sz="1600" dirty="0">
                <a:latin typeface="Arial" charset="0"/>
                <a:ea typeface="Arial" charset="0"/>
                <a:cs typeface="Arial" charset="0"/>
              </a:rPr>
              <a:t> </a:t>
            </a:r>
            <a:r>
              <a:rPr lang="fr-FR" sz="1600" dirty="0" err="1">
                <a:latin typeface="Arial" charset="0"/>
                <a:ea typeface="Arial" charset="0"/>
                <a:cs typeface="Arial" charset="0"/>
              </a:rPr>
              <a:t>represent</a:t>
            </a:r>
            <a:r>
              <a:rPr lang="fr-FR" sz="1600" dirty="0">
                <a:latin typeface="Arial" charset="0"/>
                <a:ea typeface="Arial" charset="0"/>
                <a:cs typeface="Arial" charset="0"/>
              </a:rPr>
              <a:t> </a:t>
            </a:r>
            <a:r>
              <a:rPr lang="fr-FR" sz="1600" dirty="0" err="1">
                <a:latin typeface="Arial" charset="0"/>
                <a:ea typeface="Arial" charset="0"/>
                <a:cs typeface="Arial" charset="0"/>
              </a:rPr>
              <a:t>underimmunised</a:t>
            </a:r>
            <a:r>
              <a:rPr lang="fr-FR" sz="1600" dirty="0">
                <a:latin typeface="Arial" charset="0"/>
                <a:ea typeface="Arial" charset="0"/>
                <a:cs typeface="Arial" charset="0"/>
              </a:rPr>
              <a:t> groups in Europe, and </a:t>
            </a:r>
            <a:r>
              <a:rPr lang="fr-FR" sz="1600" dirty="0" err="1">
                <a:latin typeface="Arial" charset="0"/>
                <a:ea typeface="Arial" charset="0"/>
                <a:cs typeface="Arial" charset="0"/>
              </a:rPr>
              <a:t>their</a:t>
            </a:r>
            <a:r>
              <a:rPr lang="fr-FR" sz="1600" dirty="0">
                <a:latin typeface="Arial" charset="0"/>
                <a:ea typeface="Arial" charset="0"/>
                <a:cs typeface="Arial" charset="0"/>
              </a:rPr>
              <a:t> </a:t>
            </a:r>
            <a:r>
              <a:rPr lang="fr-FR" sz="1600" dirty="0" err="1">
                <a:latin typeface="Arial" charset="0"/>
                <a:ea typeface="Arial" charset="0"/>
                <a:cs typeface="Arial" charset="0"/>
              </a:rPr>
              <a:t>role</a:t>
            </a:r>
            <a:r>
              <a:rPr lang="fr-FR" sz="1600" dirty="0">
                <a:latin typeface="Arial" charset="0"/>
                <a:ea typeface="Arial" charset="0"/>
                <a:cs typeface="Arial" charset="0"/>
              </a:rPr>
              <a:t> in </a:t>
            </a:r>
            <a:r>
              <a:rPr lang="fr-FR" sz="1600" dirty="0" err="1">
                <a:latin typeface="Arial" charset="0"/>
                <a:ea typeface="Arial" charset="0"/>
                <a:cs typeface="Arial" charset="0"/>
              </a:rPr>
              <a:t>outbreaks</a:t>
            </a:r>
            <a:r>
              <a:rPr lang="fr-FR" sz="1600" dirty="0">
                <a:latin typeface="Arial" charset="0"/>
                <a:ea typeface="Arial" charset="0"/>
                <a:cs typeface="Arial" charset="0"/>
              </a:rPr>
              <a:t>. </a:t>
            </a:r>
          </a:p>
          <a:p>
            <a:pPr marL="342900" indent="-342900">
              <a:buAutoNum type="arabicPeriod"/>
            </a:pPr>
            <a:endParaRPr lang="fr-FR" dirty="0"/>
          </a:p>
        </p:txBody>
      </p:sp>
      <p:sp>
        <p:nvSpPr>
          <p:cNvPr id="4" name="Espace réservé du numéro de diapositive 3"/>
          <p:cNvSpPr>
            <a:spLocks noGrp="1"/>
          </p:cNvSpPr>
          <p:nvPr>
            <p:ph type="sldNum" sz="quarter" idx="10"/>
          </p:nvPr>
        </p:nvSpPr>
        <p:spPr/>
        <p:txBody>
          <a:bodyPr/>
          <a:lstStyle/>
          <a:p>
            <a:fld id="{7580E94E-1D6E-44FB-9098-3FF9500ACD0A}" type="slidenum">
              <a:rPr lang="en-US" altLang="pt-BR" smtClean="0"/>
              <a:pPr/>
              <a:t>29</a:t>
            </a:fld>
            <a:endParaRPr lang="en-US" altLang="pt-BR"/>
          </a:p>
        </p:txBody>
      </p:sp>
    </p:spTree>
    <p:extLst>
      <p:ext uri="{BB962C8B-B14F-4D97-AF65-F5344CB8AC3E}">
        <p14:creationId xmlns:p14="http://schemas.microsoft.com/office/powerpoint/2010/main" val="2287315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CC9AC-6B26-E849-B969-C05497804395}" type="slidenum">
              <a:rPr lang="en-US" smtClean="0"/>
              <a:t>37</a:t>
            </a:fld>
            <a:endParaRPr lang="en-US"/>
          </a:p>
        </p:txBody>
      </p:sp>
    </p:spTree>
    <p:extLst>
      <p:ext uri="{BB962C8B-B14F-4D97-AF65-F5344CB8AC3E}">
        <p14:creationId xmlns:p14="http://schemas.microsoft.com/office/powerpoint/2010/main" val="42441225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7A8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7/19/2024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AB5D034-6EA2-4941-81B9-F14B7698E429}"/>
              </a:ext>
            </a:extLst>
          </p:cNvPr>
          <p:cNvPicPr>
            <a:picLocks noChangeAspect="1"/>
          </p:cNvPicPr>
          <p:nvPr userDrawn="1"/>
        </p:nvPicPr>
        <p:blipFill>
          <a:blip r:embed="rId2"/>
          <a:stretch>
            <a:fillRect/>
          </a:stretch>
        </p:blipFill>
        <p:spPr>
          <a:xfrm>
            <a:off x="117763" y="6452341"/>
            <a:ext cx="1649053" cy="34716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7/19/2024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7A8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7/19/2024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pic>
        <p:nvPicPr>
          <p:cNvPr id="10" name="Picture 9">
            <a:extLst>
              <a:ext uri="{FF2B5EF4-FFF2-40B4-BE49-F238E27FC236}">
                <a16:creationId xmlns:a16="http://schemas.microsoft.com/office/drawing/2014/main" id="{2F4D234E-718E-6D44-B4D6-C08601D4C4E9}"/>
              </a:ext>
            </a:extLst>
          </p:cNvPr>
          <p:cNvPicPr>
            <a:picLocks noChangeAspect="1"/>
          </p:cNvPicPr>
          <p:nvPr userDrawn="1"/>
        </p:nvPicPr>
        <p:blipFill>
          <a:blip r:embed="rId2"/>
          <a:stretch>
            <a:fillRect/>
          </a:stretch>
        </p:blipFill>
        <p:spPr>
          <a:xfrm>
            <a:off x="117763" y="6452341"/>
            <a:ext cx="1649053" cy="34716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7/19/2024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7A8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7/19/2024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73D73D6-719C-454A-80FE-F311ECADA031}"/>
              </a:ext>
            </a:extLst>
          </p:cNvPr>
          <p:cNvPicPr>
            <a:picLocks noChangeAspect="1"/>
          </p:cNvPicPr>
          <p:nvPr userDrawn="1"/>
        </p:nvPicPr>
        <p:blipFill>
          <a:blip r:embed="rId2"/>
          <a:stretch>
            <a:fillRect/>
          </a:stretch>
        </p:blipFill>
        <p:spPr>
          <a:xfrm>
            <a:off x="117763" y="6452341"/>
            <a:ext cx="1649053" cy="34716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7/19/2024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7/19/2024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7/19/2024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7A8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7/19/2024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pic>
        <p:nvPicPr>
          <p:cNvPr id="10" name="Picture 9">
            <a:extLst>
              <a:ext uri="{FF2B5EF4-FFF2-40B4-BE49-F238E27FC236}">
                <a16:creationId xmlns:a16="http://schemas.microsoft.com/office/drawing/2014/main" id="{19F78EC0-20D4-BA49-87D1-65931F96FBA4}"/>
              </a:ext>
            </a:extLst>
          </p:cNvPr>
          <p:cNvPicPr>
            <a:picLocks noChangeAspect="1"/>
          </p:cNvPicPr>
          <p:nvPr userDrawn="1"/>
        </p:nvPicPr>
        <p:blipFill>
          <a:blip r:embed="rId2"/>
          <a:stretch>
            <a:fillRect/>
          </a:stretch>
        </p:blipFill>
        <p:spPr>
          <a:xfrm>
            <a:off x="117763" y="6452341"/>
            <a:ext cx="1649053" cy="347169"/>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07A8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7/19/2024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pic>
        <p:nvPicPr>
          <p:cNvPr id="12" name="Picture 11">
            <a:extLst>
              <a:ext uri="{FF2B5EF4-FFF2-40B4-BE49-F238E27FC236}">
                <a16:creationId xmlns:a16="http://schemas.microsoft.com/office/drawing/2014/main" id="{ED38D503-2726-774A-BAAB-AFA38414B2E1}"/>
              </a:ext>
            </a:extLst>
          </p:cNvPr>
          <p:cNvPicPr>
            <a:picLocks noChangeAspect="1"/>
          </p:cNvPicPr>
          <p:nvPr userDrawn="1"/>
        </p:nvPicPr>
        <p:blipFill>
          <a:blip r:embed="rId2"/>
          <a:stretch>
            <a:fillRect/>
          </a:stretch>
        </p:blipFill>
        <p:spPr>
          <a:xfrm>
            <a:off x="117763" y="6452341"/>
            <a:ext cx="1649053" cy="347169"/>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007A8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7/19/2024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pic>
        <p:nvPicPr>
          <p:cNvPr id="13" name="Picture 12">
            <a:extLst>
              <a:ext uri="{FF2B5EF4-FFF2-40B4-BE49-F238E27FC236}">
                <a16:creationId xmlns:a16="http://schemas.microsoft.com/office/drawing/2014/main" id="{7DF13CC2-D8F9-4C4B-9F41-255DC0651A1B}"/>
              </a:ext>
            </a:extLst>
          </p:cNvPr>
          <p:cNvPicPr>
            <a:picLocks noChangeAspect="1"/>
          </p:cNvPicPr>
          <p:nvPr userDrawn="1"/>
        </p:nvPicPr>
        <p:blipFill>
          <a:blip r:embed="rId3"/>
          <a:stretch>
            <a:fillRect/>
          </a:stretch>
        </p:blipFill>
        <p:spPr>
          <a:xfrm>
            <a:off x="117763" y="6452341"/>
            <a:ext cx="1649053" cy="34716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007A8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7/19/2024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7447607-93F5-AA4F-B40D-3694DF62540D}"/>
              </a:ext>
            </a:extLst>
          </p:cNvPr>
          <p:cNvPicPr>
            <a:picLocks noChangeAspect="1"/>
          </p:cNvPicPr>
          <p:nvPr userDrawn="1"/>
        </p:nvPicPr>
        <p:blipFill>
          <a:blip r:embed="rId13"/>
          <a:stretch>
            <a:fillRect/>
          </a:stretch>
        </p:blipFill>
        <p:spPr>
          <a:xfrm>
            <a:off x="117763" y="6452341"/>
            <a:ext cx="1649053" cy="34716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mailto:LNellums@salud.unm.edu" TargetMode="Externa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hyperlink" Target="https://www.iom.int/key-migration-terms" TargetMode="External"/><Relationship Id="rId2" Type="http://schemas.openxmlformats.org/officeDocument/2006/relationships/hyperlink" Target="https://www.who.int/about/governance/constitution" TargetMode="External"/><Relationship Id="rId1" Type="http://schemas.openxmlformats.org/officeDocument/2006/relationships/slideLayout" Target="../slideLayouts/slideLayout2.xml"/><Relationship Id="rId5" Type="http://schemas.openxmlformats.org/officeDocument/2006/relationships/hyperlink" Target="http://www.mipex.eu/" TargetMode="External"/><Relationship Id="rId4" Type="http://schemas.openxmlformats.org/officeDocument/2006/relationships/hyperlink" Target="https://www.who.int/teams/social-determinants-of-health"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padlet.com/ios-app" TargetMode="External"/><Relationship Id="rId2" Type="http://schemas.openxmlformats.org/officeDocument/2006/relationships/hyperlink" Target="https://padlet.com/laura_nellums"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ellcomecollection.org/works/wvqjvuqa"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1A5BA0-26E0-C2BA-129F-370CFF136178}"/>
              </a:ext>
            </a:extLst>
          </p:cNvPr>
          <p:cNvSpPr>
            <a:spLocks noGrp="1"/>
          </p:cNvSpPr>
          <p:nvPr>
            <p:ph type="ctrTitle"/>
          </p:nvPr>
        </p:nvSpPr>
        <p:spPr>
          <a:xfrm>
            <a:off x="1590805" y="2726847"/>
            <a:ext cx="9346504" cy="1318865"/>
          </a:xfrm>
        </p:spPr>
        <p:txBody>
          <a:bodyPr>
            <a:noAutofit/>
          </a:bodyPr>
          <a:lstStyle/>
          <a:p>
            <a:pPr algn="ctr">
              <a:lnSpc>
                <a:spcPct val="150000"/>
              </a:lnSpc>
            </a:pPr>
            <a:r>
              <a:rPr lang="en-US" sz="3600" b="1" i="0" kern="1200" cap="all" spc="-50" baseline="0" dirty="0">
                <a:solidFill>
                  <a:srgbClr val="007A86"/>
                </a:solidFill>
                <a:effectLst/>
              </a:rPr>
              <a:t>A world on the move: Global health equity in the context of migration</a:t>
            </a:r>
            <a:endParaRPr lang="en-US" sz="3600" dirty="0">
              <a:solidFill>
                <a:srgbClr val="007A86"/>
              </a:solidFill>
            </a:endParaRPr>
          </a:p>
        </p:txBody>
      </p:sp>
      <p:sp>
        <p:nvSpPr>
          <p:cNvPr id="3" name="Subtitle 2"/>
          <p:cNvSpPr>
            <a:spLocks noGrp="1"/>
          </p:cNvSpPr>
          <p:nvPr>
            <p:ph type="subTitle" idx="1"/>
          </p:nvPr>
        </p:nvSpPr>
        <p:spPr>
          <a:xfrm>
            <a:off x="716279" y="4629542"/>
            <a:ext cx="10759440" cy="1598263"/>
          </a:xfrm>
        </p:spPr>
        <p:txBody>
          <a:bodyPr>
            <a:normAutofit/>
          </a:bodyPr>
          <a:lstStyle/>
          <a:p>
            <a:pPr algn="ctr">
              <a:lnSpc>
                <a:spcPct val="80000"/>
              </a:lnSpc>
              <a:spcBef>
                <a:spcPts val="800"/>
              </a:spcBef>
            </a:pPr>
            <a:r>
              <a:rPr lang="en-US" sz="2000" b="1" dirty="0">
                <a:solidFill>
                  <a:schemeClr val="tx1">
                    <a:lumMod val="50000"/>
                    <a:lumOff val="50000"/>
                  </a:schemeClr>
                </a:solidFill>
              </a:rPr>
              <a:t>Laura B. </a:t>
            </a:r>
            <a:r>
              <a:rPr lang="en-US" sz="2000" b="1" dirty="0" err="1">
                <a:solidFill>
                  <a:schemeClr val="tx1">
                    <a:lumMod val="50000"/>
                    <a:lumOff val="50000"/>
                  </a:schemeClr>
                </a:solidFill>
              </a:rPr>
              <a:t>Nellums</a:t>
            </a:r>
            <a:r>
              <a:rPr lang="en-US" sz="2000" b="1" dirty="0">
                <a:solidFill>
                  <a:schemeClr val="tx1">
                    <a:lumMod val="50000"/>
                    <a:lumOff val="50000"/>
                  </a:schemeClr>
                </a:solidFill>
              </a:rPr>
              <a:t>, MSc PhD</a:t>
            </a:r>
          </a:p>
          <a:p>
            <a:pPr algn="ctr">
              <a:lnSpc>
                <a:spcPct val="80000"/>
              </a:lnSpc>
              <a:spcBef>
                <a:spcPts val="800"/>
              </a:spcBef>
            </a:pPr>
            <a:r>
              <a:rPr lang="en-US" sz="1400" dirty="0">
                <a:solidFill>
                  <a:schemeClr val="tx1">
                    <a:lumMod val="50000"/>
                    <a:lumOff val="50000"/>
                  </a:schemeClr>
                </a:solidFill>
              </a:rPr>
              <a:t>Professor of global health</a:t>
            </a:r>
          </a:p>
          <a:p>
            <a:pPr algn="ctr">
              <a:lnSpc>
                <a:spcPct val="80000"/>
              </a:lnSpc>
              <a:spcBef>
                <a:spcPts val="800"/>
              </a:spcBef>
            </a:pPr>
            <a:r>
              <a:rPr lang="en-US" sz="1400" dirty="0">
                <a:solidFill>
                  <a:schemeClr val="tx1">
                    <a:lumMod val="50000"/>
                    <a:lumOff val="50000"/>
                  </a:schemeClr>
                </a:solidFill>
              </a:rPr>
              <a:t>College of population health, health sciences center</a:t>
            </a:r>
          </a:p>
          <a:p>
            <a:pPr algn="ctr">
              <a:lnSpc>
                <a:spcPct val="80000"/>
              </a:lnSpc>
              <a:spcBef>
                <a:spcPts val="800"/>
              </a:spcBef>
            </a:pPr>
            <a:r>
              <a:rPr lang="en-US" sz="1400" dirty="0">
                <a:solidFill>
                  <a:schemeClr val="tx1">
                    <a:lumMod val="50000"/>
                    <a:lumOff val="50000"/>
                  </a:schemeClr>
                </a:solidFill>
              </a:rPr>
              <a:t>University of new </a:t>
            </a:r>
            <a:r>
              <a:rPr lang="en-US" sz="1400" dirty="0" err="1">
                <a:solidFill>
                  <a:schemeClr val="tx1">
                    <a:lumMod val="50000"/>
                    <a:lumOff val="50000"/>
                  </a:schemeClr>
                </a:solidFill>
              </a:rPr>
              <a:t>mexico</a:t>
            </a:r>
            <a:endParaRPr lang="en-US" sz="1400" dirty="0">
              <a:solidFill>
                <a:schemeClr val="tx1">
                  <a:lumMod val="50000"/>
                  <a:lumOff val="50000"/>
                </a:schemeClr>
              </a:solidFill>
            </a:endParaRPr>
          </a:p>
          <a:p>
            <a:pPr algn="ctr">
              <a:lnSpc>
                <a:spcPct val="80000"/>
              </a:lnSpc>
              <a:spcBef>
                <a:spcPts val="800"/>
              </a:spcBef>
            </a:pPr>
            <a:r>
              <a:rPr lang="en-US" sz="1400" dirty="0" err="1">
                <a:solidFill>
                  <a:schemeClr val="tx1">
                    <a:lumMod val="50000"/>
                    <a:lumOff val="50000"/>
                  </a:schemeClr>
                </a:solidFill>
              </a:rPr>
              <a:t>Lnellums@salud.unm.edu</a:t>
            </a:r>
            <a:r>
              <a:rPr lang="en-US" sz="1400" dirty="0">
                <a:solidFill>
                  <a:schemeClr val="tx1">
                    <a:lumMod val="50000"/>
                    <a:lumOff val="50000"/>
                  </a:schemeClr>
                </a:solidFill>
              </a:rPr>
              <a:t> </a:t>
            </a:r>
            <a:endParaRPr lang="en-US" sz="1600" dirty="0">
              <a:solidFill>
                <a:schemeClr val="tx1">
                  <a:lumMod val="50000"/>
                  <a:lumOff val="50000"/>
                </a:schemeClr>
              </a:solidFill>
            </a:endParaRPr>
          </a:p>
        </p:txBody>
      </p:sp>
      <p:pic>
        <p:nvPicPr>
          <p:cNvPr id="4" name="Picture 3" descr="College of Population Health">
            <a:extLst>
              <a:ext uri="{FF2B5EF4-FFF2-40B4-BE49-F238E27FC236}">
                <a16:creationId xmlns:a16="http://schemas.microsoft.com/office/drawing/2014/main" id="{BEB57592-C1E4-D04E-9477-5DBF70E60E62}"/>
              </a:ext>
            </a:extLst>
          </p:cNvPr>
          <p:cNvPicPr>
            <a:picLocks noChangeAspect="1"/>
          </p:cNvPicPr>
          <p:nvPr/>
        </p:nvPicPr>
        <p:blipFill>
          <a:blip r:embed="rId2"/>
          <a:stretch>
            <a:fillRect/>
          </a:stretch>
        </p:blipFill>
        <p:spPr>
          <a:xfrm>
            <a:off x="3518783" y="250943"/>
            <a:ext cx="5154433" cy="1085144"/>
          </a:xfrm>
          <a:prstGeom prst="rect">
            <a:avLst/>
          </a:prstGeom>
        </p:spPr>
      </p:pic>
    </p:spTree>
    <p:extLst>
      <p:ext uri="{BB962C8B-B14F-4D97-AF65-F5344CB8AC3E}">
        <p14:creationId xmlns:p14="http://schemas.microsoft.com/office/powerpoint/2010/main" val="1377184672"/>
      </p:ext>
    </p:extLst>
  </p:cSld>
  <p:clrMapOvr>
    <a:masterClrMapping/>
  </p:clrMapOvr>
  <mc:AlternateContent xmlns:mc="http://schemas.openxmlformats.org/markup-compatibility/2006" xmlns:p14="http://schemas.microsoft.com/office/powerpoint/2010/main">
    <mc:Choice Requires="p14">
      <p:transition spd="slow" p14:dur="2000" advTm="70760"/>
    </mc:Choice>
    <mc:Fallback xmlns="">
      <p:transition spd="slow" advTm="7076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B0FA98-1F7A-1E53-648C-5AA55F06B242}"/>
              </a:ext>
            </a:extLst>
          </p:cNvPr>
          <p:cNvSpPr txBox="1">
            <a:spLocks noGrp="1"/>
          </p:cNvSpPr>
          <p:nvPr>
            <p:ph type="title" idx="4294967295"/>
          </p:nvPr>
        </p:nvSpPr>
        <p:spPr>
          <a:xfrm>
            <a:off x="222355" y="86499"/>
            <a:ext cx="4819202"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mn-lt"/>
                <a:ea typeface="+mn-ea"/>
                <a:cs typeface="+mn-cs"/>
              </a:rPr>
              <a:t>DRIVERS OF MIGRATION</a:t>
            </a:r>
          </a:p>
        </p:txBody>
      </p:sp>
      <p:sp>
        <p:nvSpPr>
          <p:cNvPr id="4" name="Title 1">
            <a:extLst>
              <a:ext uri="{FF2B5EF4-FFF2-40B4-BE49-F238E27FC236}">
                <a16:creationId xmlns:a16="http://schemas.microsoft.com/office/drawing/2014/main" id="{650EDAE2-786C-B7F2-0F9A-4AB5707E140B}"/>
              </a:ext>
            </a:extLst>
          </p:cNvPr>
          <p:cNvSpPr>
            <a:spLocks noGrp="1"/>
          </p:cNvSpPr>
          <p:nvPr>
            <p:ph idx="1"/>
          </p:nvPr>
        </p:nvSpPr>
        <p:spPr>
          <a:xfrm>
            <a:off x="88252" y="1947385"/>
            <a:ext cx="5294026" cy="4342206"/>
          </a:xfrm>
        </p:spPr>
        <p:txBody>
          <a:bodyPr>
            <a:normAutofit/>
          </a:bodyPr>
          <a:lstStyle/>
          <a:p>
            <a:pPr marL="295275" indent="-60325">
              <a:buClr>
                <a:schemeClr val="bg1"/>
              </a:buClr>
              <a:buNone/>
            </a:pPr>
            <a:r>
              <a:rPr lang="en-GB" sz="2800" dirty="0">
                <a:effectLst/>
                <a:latin typeface="Calibri" panose="020F0502020204030204" pitchFamily="34" charset="0"/>
                <a:ea typeface="Calibri" panose="020F0502020204030204" pitchFamily="34" charset="0"/>
                <a:cs typeface="Arial" panose="020B0604020202020204" pitchFamily="34" charset="0"/>
              </a:rPr>
              <a:t>‘</a:t>
            </a:r>
            <a:r>
              <a:rPr lang="en-GB" sz="2800" dirty="0">
                <a:latin typeface="Calibri" panose="020F0502020204030204" pitchFamily="34" charset="0"/>
                <a:ea typeface="Calibri" panose="020F0502020204030204" pitchFamily="34" charset="0"/>
                <a:cs typeface="Arial" panose="020B0604020202020204" pitchFamily="34" charset="0"/>
              </a:rPr>
              <a:t>P</a:t>
            </a:r>
            <a:r>
              <a:rPr lang="en-GB" sz="2800" dirty="0">
                <a:effectLst/>
                <a:latin typeface="Calibri" panose="020F0502020204030204" pitchFamily="34" charset="0"/>
                <a:ea typeface="Calibri" panose="020F0502020204030204" pitchFamily="34" charset="0"/>
                <a:cs typeface="Arial" panose="020B0604020202020204" pitchFamily="34" charset="0"/>
              </a:rPr>
              <a:t>ush’ and ‘pull’ factors contribute to migration.</a:t>
            </a:r>
            <a:br>
              <a:rPr lang="en-GB" sz="2800" dirty="0">
                <a:effectLst/>
                <a:latin typeface="Calibri" panose="020F0502020204030204" pitchFamily="34" charset="0"/>
                <a:ea typeface="Calibri" panose="020F0502020204030204" pitchFamily="34" charset="0"/>
                <a:cs typeface="Arial" panose="020B0604020202020204" pitchFamily="34" charset="0"/>
              </a:rPr>
            </a:br>
            <a:r>
              <a:rPr lang="en-GB" sz="2800" dirty="0">
                <a:effectLst/>
                <a:latin typeface="Calibri" panose="020F0502020204030204" pitchFamily="34" charset="0"/>
                <a:ea typeface="Calibri" panose="020F0502020204030204" pitchFamily="34" charset="0"/>
                <a:cs typeface="Arial" panose="020B0604020202020204" pitchFamily="34" charset="0"/>
              </a:rPr>
              <a:t>	</a:t>
            </a:r>
            <a:br>
              <a:rPr lang="en-GB" sz="2800" dirty="0">
                <a:effectLst/>
                <a:latin typeface="Calibri" panose="020F0502020204030204" pitchFamily="34" charset="0"/>
                <a:ea typeface="Calibri" panose="020F0502020204030204" pitchFamily="34" charset="0"/>
                <a:cs typeface="Arial" panose="020B0604020202020204" pitchFamily="34" charset="0"/>
              </a:rPr>
            </a:br>
            <a:r>
              <a:rPr lang="en-GB" sz="2800" dirty="0">
                <a:solidFill>
                  <a:schemeClr val="accent6">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Push</a:t>
            </a:r>
            <a:r>
              <a:rPr lang="en-GB" sz="2800" dirty="0">
                <a:effectLst/>
                <a:latin typeface="Calibri" panose="020F0502020204030204" pitchFamily="34" charset="0"/>
                <a:ea typeface="Calibri" panose="020F0502020204030204" pitchFamily="34" charset="0"/>
                <a:cs typeface="Arial" panose="020B0604020202020204" pitchFamily="34" charset="0"/>
              </a:rPr>
              <a:t> factors typically conceptualised as negative factors driving an individual to leave their</a:t>
            </a:r>
            <a:r>
              <a:rPr lang="en-GB" sz="2800" dirty="0">
                <a:latin typeface="Calibri" panose="020F0502020204030204" pitchFamily="34" charset="0"/>
                <a:ea typeface="Calibri" panose="020F0502020204030204" pitchFamily="34" charset="0"/>
                <a:cs typeface="Arial" panose="020B0604020202020204" pitchFamily="34" charset="0"/>
              </a:rPr>
              <a:t> </a:t>
            </a:r>
            <a:r>
              <a:rPr lang="en-GB" sz="2800" dirty="0">
                <a:effectLst/>
                <a:latin typeface="Calibri" panose="020F0502020204030204" pitchFamily="34" charset="0"/>
                <a:ea typeface="Calibri" panose="020F0502020204030204" pitchFamily="34" charset="0"/>
                <a:cs typeface="Arial" panose="020B0604020202020204" pitchFamily="34" charset="0"/>
              </a:rPr>
              <a:t>place of residence.  </a:t>
            </a:r>
          </a:p>
          <a:p>
            <a:pPr marL="296862">
              <a:buClr>
                <a:schemeClr val="bg1"/>
              </a:buClr>
            </a:pPr>
            <a:r>
              <a:rPr lang="en-GB" sz="2800" dirty="0">
                <a:solidFill>
                  <a:schemeClr val="accent6">
                    <a:lumMod val="60000"/>
                    <a:lumOff val="40000"/>
                  </a:schemeClr>
                </a:solidFill>
                <a:effectLst/>
                <a:latin typeface="Calibri" panose="020F0502020204030204" pitchFamily="34" charset="0"/>
                <a:ea typeface="Calibri" panose="020F0502020204030204" pitchFamily="34" charset="0"/>
                <a:cs typeface="Arial" panose="020B0604020202020204" pitchFamily="34" charset="0"/>
              </a:rPr>
              <a:t>Pull</a:t>
            </a:r>
            <a:r>
              <a:rPr lang="en-GB" sz="2800" dirty="0">
                <a:effectLst/>
                <a:latin typeface="Calibri" panose="020F0502020204030204" pitchFamily="34" charset="0"/>
                <a:ea typeface="Calibri" panose="020F0502020204030204" pitchFamily="34" charset="0"/>
                <a:cs typeface="Arial" panose="020B0604020202020204" pitchFamily="34" charset="0"/>
              </a:rPr>
              <a:t> factors typically describe desirable or positive aspects of migrating</a:t>
            </a:r>
            <a:r>
              <a:rPr lang="en-US" sz="2800" dirty="0">
                <a:effectLst/>
                <a:latin typeface="Calibri" panose="020F0502020204030204" pitchFamily="34" charset="0"/>
                <a:ea typeface="Calibri" panose="020F0502020204030204" pitchFamily="34" charset="0"/>
                <a:cs typeface="Arial" panose="020B0604020202020204" pitchFamily="34" charset="0"/>
              </a:rPr>
              <a:t>.  </a:t>
            </a:r>
            <a:endParaRPr lang="en-GB" sz="5400" dirty="0">
              <a:solidFill>
                <a:schemeClr val="accent6">
                  <a:lumMod val="60000"/>
                  <a:lumOff val="40000"/>
                </a:schemeClr>
              </a:solidFill>
            </a:endParaRPr>
          </a:p>
        </p:txBody>
      </p:sp>
      <p:sp>
        <p:nvSpPr>
          <p:cNvPr id="3" name="TextBox 2">
            <a:extLst>
              <a:ext uri="{FF2B5EF4-FFF2-40B4-BE49-F238E27FC236}">
                <a16:creationId xmlns:a16="http://schemas.microsoft.com/office/drawing/2014/main" id="{1550836C-1366-8C4F-CFE9-1C603106760D}"/>
              </a:ext>
            </a:extLst>
          </p:cNvPr>
          <p:cNvSpPr txBox="1"/>
          <p:nvPr/>
        </p:nvSpPr>
        <p:spPr>
          <a:xfrm>
            <a:off x="5456420" y="437191"/>
            <a:ext cx="6513225" cy="5632311"/>
          </a:xfrm>
          <a:prstGeom prst="rect">
            <a:avLst/>
          </a:prstGeom>
          <a:solidFill>
            <a:schemeClr val="bg1"/>
          </a:solidFill>
          <a:ln>
            <a:solidFill>
              <a:srgbClr val="00798A"/>
            </a:solidFill>
          </a:ln>
        </p:spPr>
        <p:txBody>
          <a:bodyPr wrap="square">
            <a:spAutoFit/>
          </a:bodyPr>
          <a:lstStyle/>
          <a:p>
            <a:r>
              <a:rPr lang="en-GB" sz="2000" b="1" dirty="0">
                <a:latin typeface="Calibri" panose="020F0502020204030204" pitchFamily="34" charset="0"/>
                <a:cs typeface="Calibri" panose="020F0502020204030204" pitchFamily="34" charset="0"/>
              </a:rPr>
              <a:t>Push</a:t>
            </a:r>
            <a:r>
              <a:rPr lang="en-GB" sz="20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GB" sz="2000" dirty="0">
                <a:latin typeface="Calibri" panose="020F0502020204030204" pitchFamily="34" charset="0"/>
                <a:cs typeface="Calibri" panose="020F0502020204030204" pitchFamily="34" charset="0"/>
              </a:rPr>
              <a:t>Forced displacement is typically characterised by ‘push’ factors that lead to involuntary or forced movement: </a:t>
            </a:r>
            <a:r>
              <a:rPr lang="en-GB" sz="2000" dirty="0">
                <a:latin typeface="Calibri" panose="020F0502020204030204" pitchFamily="34" charset="0"/>
                <a:ea typeface="Calibri" panose="020F0502020204030204" pitchFamily="34" charset="0"/>
                <a:cs typeface="Calibri" panose="020F0502020204030204" pitchFamily="34" charset="0"/>
              </a:rPr>
              <a:t>increasing severity of natural disasters, global trends of climate change, and the persistence of wars and conflicts</a:t>
            </a:r>
            <a:r>
              <a:rPr lang="en-GB" sz="2000" dirty="0">
                <a:latin typeface="Calibri" panose="020F0502020204030204" pitchFamily="34" charset="0"/>
                <a:cs typeface="Calibri" panose="020F0502020204030204" pitchFamily="34" charset="0"/>
              </a:rPr>
              <a:t> </a:t>
            </a:r>
          </a:p>
          <a:p>
            <a:pPr marL="742950" lvl="1" indent="-285750">
              <a:buFont typeface="Arial" panose="020B0604020202020204" pitchFamily="34" charset="0"/>
              <a:buChar char="•"/>
            </a:pPr>
            <a:r>
              <a:rPr lang="en-GB" sz="2000" dirty="0">
                <a:latin typeface="Calibri" panose="020F0502020204030204" pitchFamily="34" charset="0"/>
                <a:cs typeface="Calibri" panose="020F0502020204030204" pitchFamily="34" charset="0"/>
              </a:rPr>
              <a:t>Manmade factors: conflict, persecution, violence, or political or economic contexts </a:t>
            </a:r>
          </a:p>
          <a:p>
            <a:pPr marL="800100" lvl="1" indent="-342900">
              <a:buFont typeface="Arial" panose="020B0604020202020204" pitchFamily="34" charset="0"/>
              <a:buChar char="•"/>
            </a:pPr>
            <a:r>
              <a:rPr lang="en-GB" sz="2000" dirty="0">
                <a:latin typeface="Calibri" panose="020F0502020204030204" pitchFamily="34" charset="0"/>
                <a:cs typeface="Calibri" panose="020F0502020204030204" pitchFamily="34" charset="0"/>
              </a:rPr>
              <a:t>Natural factors: environmental or climate-related events such as droughts, flooding, hurricanes, earthquakes, tsunamis, fires, epidemics, or famine </a:t>
            </a:r>
          </a:p>
          <a:p>
            <a:pPr marL="800100" lvl="1" indent="-342900">
              <a:buFont typeface="Arial" panose="020B0604020202020204" pitchFamily="34" charset="0"/>
              <a:buChar char="•"/>
            </a:pPr>
            <a:r>
              <a:rPr lang="en-GB" sz="2000" dirty="0">
                <a:latin typeface="Calibri" panose="020F0502020204030204" pitchFamily="34" charset="0"/>
                <a:cs typeface="Calibri" panose="020F0502020204030204" pitchFamily="34" charset="0"/>
              </a:rPr>
              <a:t>Natural events which may be driven by human-related activities, such as climate change, pollution, or deforestation </a:t>
            </a:r>
          </a:p>
          <a:p>
            <a:pPr marL="1714500" lvl="3" indent="-342900">
              <a:buFont typeface="Arial" panose="020B0604020202020204" pitchFamily="34" charset="0"/>
              <a:buChar char="•"/>
            </a:pPr>
            <a:endParaRPr lang="en-GB" sz="2000" dirty="0">
              <a:latin typeface="Calibri" panose="020F0502020204030204" pitchFamily="34" charset="0"/>
              <a:cs typeface="Calibri" panose="020F0502020204030204" pitchFamily="34" charset="0"/>
            </a:endParaRPr>
          </a:p>
          <a:p>
            <a:r>
              <a:rPr lang="en-GB" sz="2000" b="1" dirty="0">
                <a:latin typeface="Calibri" panose="020F0502020204030204" pitchFamily="34" charset="0"/>
                <a:cs typeface="Calibri" panose="020F0502020204030204" pitchFamily="34" charset="0"/>
              </a:rPr>
              <a:t>Pull</a:t>
            </a:r>
            <a:r>
              <a:rPr lang="en-GB" sz="20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GB" sz="2000" dirty="0">
                <a:latin typeface="Calibri" panose="020F0502020204030204" pitchFamily="34" charset="0"/>
                <a:cs typeface="Calibri" panose="020F0502020204030204" pitchFamily="34" charset="0"/>
              </a:rPr>
              <a:t>Safety, environment, or social or economic circumstances like family, work, education, culture, or systems and services</a:t>
            </a:r>
          </a:p>
        </p:txBody>
      </p:sp>
    </p:spTree>
    <p:extLst>
      <p:ext uri="{BB962C8B-B14F-4D97-AF65-F5344CB8AC3E}">
        <p14:creationId xmlns:p14="http://schemas.microsoft.com/office/powerpoint/2010/main" val="2948630616"/>
      </p:ext>
    </p:extLst>
  </p:cSld>
  <p:clrMapOvr>
    <a:masterClrMapping/>
  </p:clrMapOvr>
  <mc:AlternateContent xmlns:mc="http://schemas.openxmlformats.org/markup-compatibility/2006" xmlns:p14="http://schemas.microsoft.com/office/powerpoint/2010/main">
    <mc:Choice Requires="p14">
      <p:transition spd="slow" p14:dur="2000" advTm="44828"/>
    </mc:Choice>
    <mc:Fallback xmlns="">
      <p:transition spd="slow" advTm="4482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9B93A76-DABF-4287-F3EA-F75218EBAA00}"/>
              </a:ext>
            </a:extLst>
          </p:cNvPr>
          <p:cNvSpPr txBox="1">
            <a:spLocks noGrp="1"/>
          </p:cNvSpPr>
          <p:nvPr>
            <p:ph type="title" idx="4294967295"/>
          </p:nvPr>
        </p:nvSpPr>
        <p:spPr>
          <a:xfrm>
            <a:off x="298450" y="857278"/>
            <a:ext cx="547717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solidFill>
                <a:effectLst/>
                <a:uLnTx/>
                <a:uFillTx/>
                <a:latin typeface="+mj-lt"/>
                <a:ea typeface="Calibri" panose="020F0502020204030204" pitchFamily="34" charset="0"/>
                <a:cs typeface="Arial" panose="020B0604020202020204" pitchFamily="34" charset="0"/>
              </a:rPr>
              <a:t>GLOBAL MIGRATION</a:t>
            </a:r>
          </a:p>
        </p:txBody>
      </p:sp>
      <p:sp>
        <p:nvSpPr>
          <p:cNvPr id="4" name="TextBox 3">
            <a:extLst>
              <a:ext uri="{FF2B5EF4-FFF2-40B4-BE49-F238E27FC236}">
                <a16:creationId xmlns:a16="http://schemas.microsoft.com/office/drawing/2014/main" id="{E4A8BD84-8EBF-C92F-3839-3FB929832CE1}"/>
              </a:ext>
            </a:extLst>
          </p:cNvPr>
          <p:cNvSpPr txBox="1"/>
          <p:nvPr/>
        </p:nvSpPr>
        <p:spPr>
          <a:xfrm>
            <a:off x="121380" y="1876721"/>
            <a:ext cx="5797550" cy="4401205"/>
          </a:xfrm>
          <a:prstGeom prst="rect">
            <a:avLst/>
          </a:prstGeom>
          <a:noFill/>
        </p:spPr>
        <p:txBody>
          <a:bodyPr wrap="square">
            <a:spAutoFit/>
          </a:bodyPr>
          <a:lstStyle/>
          <a:p>
            <a:pPr marL="457200" indent="-457200" algn="just">
              <a:buFont typeface="Arial" panose="020B0604020202020204" pitchFamily="34" charset="0"/>
              <a:buChar char="•"/>
            </a:pPr>
            <a:r>
              <a:rPr lang="en-GB" sz="2800" dirty="0">
                <a:effectLst/>
                <a:latin typeface="Calibri" panose="020F0502020204030204" pitchFamily="34" charset="0"/>
                <a:ea typeface="Calibri" panose="020F0502020204030204" pitchFamily="34" charset="0"/>
                <a:cs typeface="Arial" panose="020B0604020202020204" pitchFamily="34" charset="0"/>
              </a:rPr>
              <a:t>Worldwide, there are </a:t>
            </a:r>
            <a:r>
              <a:rPr lang="en-GB" sz="2800" b="1" dirty="0">
                <a:latin typeface="Arial" panose="020B0604020202020204" pitchFamily="34" charset="0"/>
                <a:cs typeface="Arial" panose="020B0604020202020204" pitchFamily="34" charset="0"/>
              </a:rPr>
              <a:t>over 280 million </a:t>
            </a:r>
            <a:r>
              <a:rPr lang="en-GB" sz="2800" dirty="0">
                <a:effectLst/>
                <a:latin typeface="Calibri" panose="020F0502020204030204" pitchFamily="34" charset="0"/>
                <a:ea typeface="Calibri" panose="020F0502020204030204" pitchFamily="34" charset="0"/>
                <a:cs typeface="Arial" panose="020B0604020202020204" pitchFamily="34" charset="0"/>
              </a:rPr>
              <a:t>migrants</a:t>
            </a:r>
          </a:p>
          <a:p>
            <a:pPr marL="457200" lvl="2" indent="-457200" algn="just">
              <a:buFont typeface="Arial" panose="020B0604020202020204" pitchFamily="34" charset="0"/>
              <a:buChar char="•"/>
            </a:pPr>
            <a:r>
              <a:rPr lang="en-GB" sz="2800" b="1" dirty="0">
                <a:latin typeface="Arial" panose="020B0604020202020204" pitchFamily="34" charset="0"/>
                <a:cs typeface="Arial" panose="020B0604020202020204" pitchFamily="34" charset="0"/>
              </a:rPr>
              <a:t>108.4 million </a:t>
            </a:r>
            <a:r>
              <a:rPr lang="en-GB" sz="2800" dirty="0">
                <a:effectLst/>
                <a:latin typeface="Calibri" panose="020F0502020204030204" pitchFamily="34" charset="0"/>
                <a:ea typeface="Calibri" panose="020F0502020204030204" pitchFamily="34" charset="0"/>
                <a:cs typeface="Arial" panose="020B0604020202020204" pitchFamily="34" charset="0"/>
              </a:rPr>
              <a:t>forcibly displaced</a:t>
            </a:r>
          </a:p>
          <a:p>
            <a:pPr marL="457200" lvl="5" indent="-457200" algn="just">
              <a:buFont typeface="Arial" panose="020B0604020202020204" pitchFamily="34" charset="0"/>
              <a:buChar char="•"/>
            </a:pPr>
            <a:r>
              <a:rPr lang="en-GB" sz="2800" dirty="0">
                <a:effectLst/>
                <a:latin typeface="Calibri" panose="020F0502020204030204" pitchFamily="34" charset="0"/>
                <a:ea typeface="Calibri" panose="020F0502020204030204" pitchFamily="34" charset="0"/>
                <a:cs typeface="Arial" panose="020B0604020202020204" pitchFamily="34" charset="0"/>
              </a:rPr>
              <a:t>76% of forced migrants are in low- and middle-income countries (LMICs)</a:t>
            </a:r>
          </a:p>
          <a:p>
            <a:pPr marL="457200" lvl="1" indent="-457200" algn="just">
              <a:buFont typeface="Arial" panose="020B0604020202020204" pitchFamily="34" charset="0"/>
              <a:buChar char="•"/>
            </a:pPr>
            <a:r>
              <a:rPr lang="en-GB" sz="2800" dirty="0">
                <a:effectLst/>
                <a:latin typeface="Calibri" panose="020F0502020204030204" pitchFamily="34" charset="0"/>
                <a:ea typeface="Calibri" panose="020F0502020204030204" pitchFamily="34" charset="0"/>
                <a:cs typeface="Arial" panose="020B0604020202020204" pitchFamily="34" charset="0"/>
              </a:rPr>
              <a:t>70% are in neighbouring countries</a:t>
            </a:r>
            <a:endParaRPr lang="en-US" sz="2800" dirty="0"/>
          </a:p>
          <a:p>
            <a:pPr marL="457200" indent="-457200" algn="just">
              <a:buFont typeface="Arial" panose="020B0604020202020204" pitchFamily="34" charset="0"/>
              <a:buChar char="•"/>
            </a:pPr>
            <a:r>
              <a:rPr lang="en-GB" sz="2800" b="1" dirty="0">
                <a:latin typeface="Arial" panose="020B0604020202020204" pitchFamily="34" charset="0"/>
                <a:cs typeface="Arial" panose="020B0604020202020204" pitchFamily="34" charset="0"/>
              </a:rPr>
              <a:t>1 in 30 </a:t>
            </a:r>
            <a:r>
              <a:rPr lang="en-GB" sz="2800" dirty="0">
                <a:latin typeface="Arial" panose="020B0604020202020204" pitchFamily="34" charset="0"/>
                <a:cs typeface="Arial" panose="020B0604020202020204" pitchFamily="34" charset="0"/>
              </a:rPr>
              <a:t>people on the planet is a migrant; </a:t>
            </a:r>
            <a:r>
              <a:rPr lang="en-GB" sz="2800" b="1" dirty="0">
                <a:latin typeface="Arial" panose="020B0604020202020204" pitchFamily="34" charset="0"/>
                <a:cs typeface="Arial" panose="020B0604020202020204" pitchFamily="34" charset="0"/>
              </a:rPr>
              <a:t>1 in 113 </a:t>
            </a:r>
            <a:r>
              <a:rPr lang="en-GB" sz="2800" dirty="0">
                <a:latin typeface="Arial" panose="020B0604020202020204" pitchFamily="34" charset="0"/>
                <a:cs typeface="Arial" panose="020B0604020202020204" pitchFamily="34" charset="0"/>
              </a:rPr>
              <a:t> forcibly displaced.</a:t>
            </a:r>
          </a:p>
        </p:txBody>
      </p:sp>
      <p:pic>
        <p:nvPicPr>
          <p:cNvPr id="5" name="Picture 4" descr="A person carrying a child on their back and a bag in each hand walking down a road that leads away from the earth illustrating global migration.">
            <a:extLst>
              <a:ext uri="{FF2B5EF4-FFF2-40B4-BE49-F238E27FC236}">
                <a16:creationId xmlns:a16="http://schemas.microsoft.com/office/drawing/2014/main" id="{D12B0694-8FBA-995C-93ED-A58292BA96A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73071" y="631805"/>
            <a:ext cx="5620479" cy="4993065"/>
          </a:xfrm>
          <a:prstGeom prst="rect">
            <a:avLst/>
          </a:prstGeom>
        </p:spPr>
      </p:pic>
      <p:sp>
        <p:nvSpPr>
          <p:cNvPr id="6" name="TextBox 5">
            <a:extLst>
              <a:ext uri="{FF2B5EF4-FFF2-40B4-BE49-F238E27FC236}">
                <a16:creationId xmlns:a16="http://schemas.microsoft.com/office/drawing/2014/main" id="{AF6C247F-D5FA-DC92-B388-E45134871CB5}"/>
              </a:ext>
            </a:extLst>
          </p:cNvPr>
          <p:cNvSpPr txBox="1"/>
          <p:nvPr/>
        </p:nvSpPr>
        <p:spPr>
          <a:xfrm>
            <a:off x="6535393" y="5624870"/>
            <a:ext cx="10058400" cy="523220"/>
          </a:xfrm>
          <a:prstGeom prst="rect">
            <a:avLst/>
          </a:prstGeom>
          <a:noFill/>
        </p:spPr>
        <p:txBody>
          <a:bodyPr wrap="square">
            <a:spAutoFit/>
          </a:bodyPr>
          <a:lstStyle/>
          <a:p>
            <a:r>
              <a:rPr lang="en-US" sz="1400" b="1" spc="300" dirty="0">
                <a:latin typeface="Gotham" charset="0"/>
              </a:rPr>
              <a:t>Figure by </a:t>
            </a:r>
            <a:r>
              <a:rPr lang="en-US" sz="1400" b="1" spc="300" dirty="0" err="1">
                <a:latin typeface="Gotham" charset="0"/>
              </a:rPr>
              <a:t>Solav</a:t>
            </a:r>
            <a:r>
              <a:rPr lang="en-US" sz="1400" b="1" spc="300" dirty="0">
                <a:latin typeface="Gotham" charset="0"/>
              </a:rPr>
              <a:t> Salih, </a:t>
            </a:r>
            <a:r>
              <a:rPr lang="en-US" sz="1400" b="1" spc="300" dirty="0" err="1">
                <a:latin typeface="Gotham" charset="0"/>
              </a:rPr>
              <a:t>Shajwan</a:t>
            </a:r>
            <a:r>
              <a:rPr lang="en-US" sz="1400" b="1" spc="300" dirty="0">
                <a:latin typeface="Gotham" charset="0"/>
              </a:rPr>
              <a:t> S. </a:t>
            </a:r>
            <a:r>
              <a:rPr lang="en-US" sz="1400" b="1" spc="300" dirty="0" err="1">
                <a:latin typeface="Gotham" charset="0"/>
              </a:rPr>
              <a:t>Nanakali</a:t>
            </a:r>
            <a:r>
              <a:rPr lang="en-US" sz="1400" b="1" spc="300" dirty="0">
                <a:latin typeface="Gotham" charset="0"/>
              </a:rPr>
              <a:t>.</a:t>
            </a:r>
            <a:br>
              <a:rPr lang="en-US" sz="1600" b="1" spc="300" dirty="0">
                <a:latin typeface="Gotham" charset="0"/>
              </a:rPr>
            </a:br>
            <a:endParaRPr lang="en-US" sz="1400" dirty="0"/>
          </a:p>
        </p:txBody>
      </p:sp>
      <p:sp>
        <p:nvSpPr>
          <p:cNvPr id="3" name="TextBox 2">
            <a:extLst>
              <a:ext uri="{FF2B5EF4-FFF2-40B4-BE49-F238E27FC236}">
                <a16:creationId xmlns:a16="http://schemas.microsoft.com/office/drawing/2014/main" id="{FCDBD2EC-D472-B7D3-3EA5-24CC5A4B04FE}"/>
              </a:ext>
            </a:extLst>
          </p:cNvPr>
          <p:cNvSpPr txBox="1"/>
          <p:nvPr/>
        </p:nvSpPr>
        <p:spPr>
          <a:xfrm>
            <a:off x="3988780" y="6407762"/>
            <a:ext cx="8314840" cy="369332"/>
          </a:xfrm>
          <a:prstGeom prst="rect">
            <a:avLst/>
          </a:prstGeom>
          <a:noFill/>
        </p:spPr>
        <p:txBody>
          <a:bodyPr wrap="square">
            <a:spAutoFit/>
          </a:bodyPr>
          <a:lstStyle/>
          <a:p>
            <a:pPr algn="just"/>
            <a:r>
              <a:rPr lang="en-US" sz="1800" dirty="0">
                <a:solidFill>
                  <a:schemeClr val="bg1"/>
                </a:solidFill>
                <a:effectLst/>
                <a:latin typeface="Calibri" panose="020F0502020204030204" pitchFamily="34" charset="0"/>
                <a:ea typeface="Calibri" panose="020F0502020204030204" pitchFamily="34" charset="0"/>
              </a:rPr>
              <a:t>Global Trends Report 2022: UNHCR, 2023.</a:t>
            </a:r>
            <a:endParaRPr lang="en-US" sz="1800" dirty="0">
              <a:solidFill>
                <a:schemeClr val="bg1"/>
              </a:solidFill>
            </a:endParaRPr>
          </a:p>
        </p:txBody>
      </p:sp>
    </p:spTree>
    <p:extLst>
      <p:ext uri="{BB962C8B-B14F-4D97-AF65-F5344CB8AC3E}">
        <p14:creationId xmlns:p14="http://schemas.microsoft.com/office/powerpoint/2010/main" val="584894909"/>
      </p:ext>
    </p:extLst>
  </p:cSld>
  <p:clrMapOvr>
    <a:masterClrMapping/>
  </p:clrMapOvr>
  <mc:AlternateContent xmlns:mc="http://schemas.openxmlformats.org/markup-compatibility/2006" xmlns:p14="http://schemas.microsoft.com/office/powerpoint/2010/main">
    <mc:Choice Requires="p14">
      <p:transition spd="slow" p14:dur="2000" advTm="59212"/>
    </mc:Choice>
    <mc:Fallback xmlns="">
      <p:transition spd="slow" advTm="5921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1CBCE5-C90D-237F-8AFD-FBA301720A63}"/>
              </a:ext>
            </a:extLst>
          </p:cNvPr>
          <p:cNvSpPr txBox="1">
            <a:spLocks noGrp="1"/>
          </p:cNvSpPr>
          <p:nvPr>
            <p:ph type="title" idx="4294967295"/>
          </p:nvPr>
        </p:nvSpPr>
        <p:spPr>
          <a:xfrm>
            <a:off x="-196349" y="283415"/>
            <a:ext cx="8006639" cy="430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93688" marR="0" lvl="0" indent="0" algn="l" defTabSz="457200" rtl="0" eaLnBrk="1" fontAlgn="auto" latinLnBrk="0" hangingPunct="1">
              <a:lnSpc>
                <a:spcPct val="100000"/>
              </a:lnSpc>
              <a:spcBef>
                <a:spcPts val="0"/>
              </a:spcBef>
              <a:spcAft>
                <a:spcPts val="0"/>
              </a:spcAft>
              <a:buClrTx/>
              <a:buSzTx/>
              <a:buFontTx/>
              <a:buNone/>
              <a:tabLst>
                <a:tab pos="7366000" algn="l"/>
                <a:tab pos="7539038" algn="l"/>
              </a:tabLst>
              <a:defRPr/>
            </a:pPr>
            <a:r>
              <a:rPr kumimoji="0" lang="en-GB" sz="2200" b="1" i="0" u="none" strike="noStrike" kern="1200" cap="none" spc="0" normalizeH="0" baseline="0" noProof="0" dirty="0">
                <a:ln>
                  <a:noFill/>
                </a:ln>
                <a:solidFill>
                  <a:schemeClr val="tx1"/>
                </a:solidFill>
                <a:effectLst/>
                <a:uLnTx/>
                <a:uFillTx/>
                <a:latin typeface="+mj-lt"/>
                <a:ea typeface="Calibri" panose="020F0502020204030204" pitchFamily="34" charset="0"/>
                <a:cs typeface="Arial" panose="020B0604020202020204" pitchFamily="34" charset="0"/>
              </a:rPr>
              <a:t>DIVERSE HEALTH NEEDS OF MIGRANT COMMUNITIES</a:t>
            </a:r>
          </a:p>
        </p:txBody>
      </p:sp>
      <p:sp>
        <p:nvSpPr>
          <p:cNvPr id="4" name="TextBox 3">
            <a:extLst>
              <a:ext uri="{FF2B5EF4-FFF2-40B4-BE49-F238E27FC236}">
                <a16:creationId xmlns:a16="http://schemas.microsoft.com/office/drawing/2014/main" id="{0FDE2E8A-BCC7-98F1-044A-77BABAE81C31}"/>
              </a:ext>
            </a:extLst>
          </p:cNvPr>
          <p:cNvSpPr txBox="1"/>
          <p:nvPr/>
        </p:nvSpPr>
        <p:spPr>
          <a:xfrm>
            <a:off x="0" y="734970"/>
            <a:ext cx="7909147" cy="5632311"/>
          </a:xfrm>
          <a:prstGeom prst="rect">
            <a:avLst/>
          </a:prstGeom>
          <a:solidFill>
            <a:schemeClr val="bg1"/>
          </a:solidFill>
        </p:spPr>
        <p:txBody>
          <a:bodyPr wrap="square">
            <a:spAutoFit/>
          </a:bodyPr>
          <a:lstStyle/>
          <a:p>
            <a:pPr marL="295275" indent="-163513">
              <a:tabLst>
                <a:tab pos="7366000" algn="l"/>
                <a:tab pos="7539038" algn="l"/>
              </a:tabLst>
            </a:pPr>
            <a:r>
              <a:rPr lang="en-GB" sz="2000" dirty="0">
                <a:latin typeface="Calibri" panose="020F0502020204030204" pitchFamily="34" charset="0"/>
                <a:ea typeface="Calibri" panose="020F0502020204030204" pitchFamily="34" charset="0"/>
                <a:cs typeface="Arial" panose="020B0604020202020204" pitchFamily="34" charset="0"/>
              </a:rPr>
              <a:t>D</a:t>
            </a:r>
            <a:r>
              <a:rPr lang="en-GB" sz="2000" dirty="0">
                <a:effectLst/>
                <a:latin typeface="Calibri" panose="020F0502020204030204" pitchFamily="34" charset="0"/>
                <a:ea typeface="Calibri" panose="020F0502020204030204" pitchFamily="34" charset="0"/>
                <a:cs typeface="Arial" panose="020B0604020202020204" pitchFamily="34" charset="0"/>
              </a:rPr>
              <a:t>iverse range of physical and mental health needs:</a:t>
            </a:r>
          </a:p>
          <a:p>
            <a:pPr marL="295275" indent="-163513">
              <a:buFont typeface="Arial" panose="020B0604020202020204" pitchFamily="34" charset="0"/>
              <a:buChar char="•"/>
              <a:tabLst>
                <a:tab pos="7366000" algn="l"/>
                <a:tab pos="7539038" algn="l"/>
              </a:tabLst>
            </a:pPr>
            <a:r>
              <a:rPr lang="en-GB" sz="2000" dirty="0">
                <a:effectLst/>
                <a:latin typeface="Calibri" panose="020F0502020204030204" pitchFamily="34" charset="0"/>
                <a:ea typeface="Calibri" panose="020F0502020204030204" pitchFamily="34" charset="0"/>
                <a:cs typeface="Arial" panose="020B0604020202020204" pitchFamily="34" charset="0"/>
              </a:rPr>
              <a:t>Health needs across the life course (e.g. vaccinations, sexual and reproductive health, aging)</a:t>
            </a:r>
          </a:p>
          <a:p>
            <a:pPr marL="295275" indent="-163513">
              <a:buFont typeface="Arial" panose="020B0604020202020204" pitchFamily="34" charset="0"/>
              <a:buChar char="•"/>
              <a:tabLst>
                <a:tab pos="7366000" algn="l"/>
                <a:tab pos="7539038" algn="l"/>
              </a:tabLst>
            </a:pPr>
            <a:r>
              <a:rPr lang="en-GB" sz="2000" dirty="0">
                <a:latin typeface="Calibri" panose="020F0502020204030204" pitchFamily="34" charset="0"/>
                <a:ea typeface="Calibri" panose="020F0502020204030204" pitchFamily="34" charset="0"/>
                <a:cs typeface="Arial" panose="020B0604020202020204" pitchFamily="34" charset="0"/>
              </a:rPr>
              <a:t>Pr</a:t>
            </a:r>
            <a:r>
              <a:rPr lang="en-GB" sz="2000" dirty="0">
                <a:effectLst/>
                <a:latin typeface="Calibri" panose="020F0502020204030204" pitchFamily="34" charset="0"/>
                <a:ea typeface="Calibri" panose="020F0502020204030204" pitchFamily="34" charset="0"/>
                <a:cs typeface="Arial" panose="020B0604020202020204" pitchFamily="34" charset="0"/>
              </a:rPr>
              <a:t>e-existing conditions</a:t>
            </a:r>
            <a:endParaRPr lang="en-GB" sz="2000" dirty="0">
              <a:latin typeface="Calibri" panose="020F0502020204030204" pitchFamily="34" charset="0"/>
              <a:ea typeface="Calibri" panose="020F0502020204030204" pitchFamily="34" charset="0"/>
              <a:cs typeface="Arial" panose="020B0604020202020204" pitchFamily="34" charset="0"/>
            </a:endParaRPr>
          </a:p>
          <a:p>
            <a:pPr marL="295275" indent="-163513">
              <a:buFont typeface="Arial" panose="020B0604020202020204" pitchFamily="34" charset="0"/>
              <a:buChar char="•"/>
              <a:tabLst>
                <a:tab pos="7366000" algn="l"/>
                <a:tab pos="7539038" algn="l"/>
              </a:tabLst>
            </a:pPr>
            <a:r>
              <a:rPr lang="en-GB" sz="2000" dirty="0">
                <a:effectLst/>
                <a:latin typeface="Calibri" panose="020F0502020204030204" pitchFamily="34" charset="0"/>
                <a:ea typeface="Calibri" panose="020F0502020204030204" pitchFamily="34" charset="0"/>
                <a:cs typeface="Arial" panose="020B0604020202020204" pitchFamily="34" charset="0"/>
              </a:rPr>
              <a:t>Acute health needs</a:t>
            </a:r>
          </a:p>
          <a:p>
            <a:pPr marL="295275" indent="-163513">
              <a:tabLst>
                <a:tab pos="7366000" algn="l"/>
                <a:tab pos="7539038" algn="l"/>
              </a:tabLst>
            </a:pPr>
            <a:endParaRPr lang="en-GB" sz="2000" dirty="0">
              <a:latin typeface="Calibri" panose="020F0502020204030204" pitchFamily="34" charset="0"/>
              <a:cs typeface="Arial" panose="020B0604020202020204" pitchFamily="34" charset="0"/>
            </a:endParaRPr>
          </a:p>
          <a:p>
            <a:pPr marL="295275" indent="-163513">
              <a:tabLst>
                <a:tab pos="7366000" algn="l"/>
                <a:tab pos="7539038" algn="l"/>
              </a:tabLst>
            </a:pPr>
            <a:r>
              <a:rPr lang="en-GB" sz="2000" dirty="0">
                <a:latin typeface="Calibri" panose="020F0502020204030204" pitchFamily="34" charset="0"/>
                <a:cs typeface="Arial" panose="020B0604020202020204" pitchFamily="34" charset="0"/>
              </a:rPr>
              <a:t>Intersecting health needs and comorbidities</a:t>
            </a:r>
          </a:p>
          <a:p>
            <a:pPr marL="295275" indent="-163513">
              <a:tabLst>
                <a:tab pos="7366000" algn="l"/>
                <a:tab pos="7539038" algn="l"/>
              </a:tabLst>
            </a:pPr>
            <a:endParaRPr lang="en-GB" sz="2000" dirty="0">
              <a:latin typeface="Calibri" panose="020F0502020204030204" pitchFamily="34" charset="0"/>
              <a:cs typeface="Arial" panose="020B0604020202020204" pitchFamily="34" charset="0"/>
            </a:endParaRPr>
          </a:p>
          <a:p>
            <a:pPr marL="173038" indent="-12700">
              <a:tabLst>
                <a:tab pos="7366000" algn="l"/>
                <a:tab pos="7539038" algn="l"/>
              </a:tabLst>
            </a:pPr>
            <a:r>
              <a:rPr lang="en-GB" sz="2000" dirty="0">
                <a:effectLst/>
                <a:latin typeface="Calibri" panose="020F0502020204030204" pitchFamily="34" charset="0"/>
                <a:ea typeface="Calibri" panose="020F0502020204030204" pitchFamily="34" charset="0"/>
                <a:cs typeface="Arial" panose="020B0604020202020204" pitchFamily="34" charset="0"/>
              </a:rPr>
              <a:t>Conflicting evidence about health needs of migrant populations:  ‘healthy migrant’ and ‘migration morbidity’ hypotheses. </a:t>
            </a:r>
            <a:endParaRPr lang="en-GB" sz="2000" dirty="0">
              <a:latin typeface="Calibri" panose="020F0502020204030204" pitchFamily="34" charset="0"/>
              <a:cs typeface="Arial" panose="020B0604020202020204" pitchFamily="34" charset="0"/>
            </a:endParaRPr>
          </a:p>
          <a:p>
            <a:pPr marL="295275" indent="-163513" algn="just">
              <a:buFont typeface="Arial" panose="020B0604020202020204" pitchFamily="34" charset="0"/>
              <a:buChar char="•"/>
              <a:tabLst>
                <a:tab pos="7366000" algn="l"/>
                <a:tab pos="7539038" algn="l"/>
              </a:tabLst>
            </a:pPr>
            <a:r>
              <a:rPr lang="en-GB" sz="2000" dirty="0">
                <a:effectLst/>
                <a:latin typeface="Calibri" panose="020F0502020204030204" pitchFamily="34" charset="0"/>
                <a:ea typeface="Calibri" panose="020F0502020204030204" pitchFamily="34" charset="0"/>
                <a:cs typeface="Arial" panose="020B0604020202020204" pitchFamily="34" charset="0"/>
              </a:rPr>
              <a:t>For some health needs such as non-communicable diseases (NCDs), some migrants experience lower morbidity upon arrival than receiving populations.  </a:t>
            </a:r>
            <a:endParaRPr lang="en-GB" sz="2000" dirty="0">
              <a:latin typeface="Calibri" panose="020F0502020204030204" pitchFamily="34" charset="0"/>
              <a:ea typeface="Calibri" panose="020F0502020204030204" pitchFamily="34" charset="0"/>
              <a:cs typeface="Arial" panose="020B0604020202020204" pitchFamily="34" charset="0"/>
            </a:endParaRPr>
          </a:p>
          <a:p>
            <a:pPr marL="295275" indent="-163513" algn="just">
              <a:buFont typeface="Arial" panose="020B0604020202020204" pitchFamily="34" charset="0"/>
              <a:buChar char="•"/>
              <a:tabLst>
                <a:tab pos="7366000" algn="l"/>
                <a:tab pos="7539038" algn="l"/>
              </a:tabLst>
            </a:pPr>
            <a:r>
              <a:rPr lang="en-US" sz="2000" dirty="0">
                <a:latin typeface="Calibri" panose="020F0502020204030204" pitchFamily="34" charset="0"/>
                <a:cs typeface="Arial" panose="020B0604020202020204" pitchFamily="34" charset="0"/>
              </a:rPr>
              <a:t>Time in receiving country associated with an increase in risk for  NCDs and a decline in mental health.</a:t>
            </a:r>
          </a:p>
          <a:p>
            <a:pPr marL="295275" indent="-163513" algn="just">
              <a:buFont typeface="Arial" panose="020B0604020202020204" pitchFamily="34" charset="0"/>
              <a:buChar char="•"/>
              <a:tabLst>
                <a:tab pos="7366000" algn="l"/>
                <a:tab pos="7539038" algn="l"/>
              </a:tabLst>
            </a:pPr>
            <a:r>
              <a:rPr lang="en-US" sz="2000" dirty="0">
                <a:latin typeface="Calibri" panose="020F0502020204030204" pitchFamily="34" charset="0"/>
                <a:cs typeface="Arial" panose="020B0604020202020204" pitchFamily="34" charset="0"/>
              </a:rPr>
              <a:t>Prevalence of mental disorders varies depending on population and methodology. </a:t>
            </a:r>
          </a:p>
          <a:p>
            <a:pPr marL="295275" indent="-163513" algn="just">
              <a:buFont typeface="Arial" panose="020B0604020202020204" pitchFamily="34" charset="0"/>
              <a:buChar char="•"/>
              <a:tabLst>
                <a:tab pos="7366000" algn="l"/>
                <a:tab pos="7539038" algn="l"/>
              </a:tabLst>
            </a:pPr>
            <a:r>
              <a:rPr lang="en-GB" sz="2000" dirty="0">
                <a:effectLst/>
                <a:latin typeface="Calibri" panose="020F0502020204030204" pitchFamily="34" charset="0"/>
                <a:ea typeface="Calibri" panose="020F0502020204030204" pitchFamily="34" charset="0"/>
                <a:cs typeface="Arial" panose="020B0604020202020204" pitchFamily="34" charset="0"/>
              </a:rPr>
              <a:t>Morbidity can </a:t>
            </a:r>
            <a:r>
              <a:rPr lang="en-GB" sz="2000" dirty="0">
                <a:latin typeface="Calibri" panose="020F0502020204030204" pitchFamily="34" charset="0"/>
                <a:cs typeface="Arial" panose="020B0604020202020204" pitchFamily="34" charset="0"/>
              </a:rPr>
              <a:t>increase over time, and for subsequent generations.</a:t>
            </a:r>
            <a:endParaRPr lang="en-GB" sz="2000" dirty="0">
              <a:latin typeface="Calibri" panose="020F0502020204030204" pitchFamily="34" charset="0"/>
              <a:ea typeface="Calibri" panose="020F0502020204030204" pitchFamily="34" charset="0"/>
              <a:cs typeface="Arial" panose="020B0604020202020204" pitchFamily="34" charset="0"/>
            </a:endParaRPr>
          </a:p>
        </p:txBody>
      </p:sp>
      <p:pic>
        <p:nvPicPr>
          <p:cNvPr id="2" name="Picture 1" descr="Women and children outside of a pharmacy.">
            <a:extLst>
              <a:ext uri="{FF2B5EF4-FFF2-40B4-BE49-F238E27FC236}">
                <a16:creationId xmlns:a16="http://schemas.microsoft.com/office/drawing/2014/main" id="{4B81F86D-AE85-146B-BEAA-0C876CDF1C4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a:ext>
            </a:extLst>
          </a:blip>
          <a:srcRect b="-3"/>
          <a:stretch/>
        </p:blipFill>
        <p:spPr>
          <a:xfrm>
            <a:off x="7909147" y="0"/>
            <a:ext cx="4282853" cy="6340197"/>
          </a:xfrm>
          <a:prstGeom prst="rect">
            <a:avLst/>
          </a:prstGeom>
        </p:spPr>
      </p:pic>
    </p:spTree>
    <p:extLst>
      <p:ext uri="{BB962C8B-B14F-4D97-AF65-F5344CB8AC3E}">
        <p14:creationId xmlns:p14="http://schemas.microsoft.com/office/powerpoint/2010/main" val="2728045798"/>
      </p:ext>
    </p:extLst>
  </p:cSld>
  <p:clrMapOvr>
    <a:masterClrMapping/>
  </p:clrMapOvr>
  <mc:AlternateContent xmlns:mc="http://schemas.openxmlformats.org/markup-compatibility/2006" xmlns:p14="http://schemas.microsoft.com/office/powerpoint/2010/main">
    <mc:Choice Requires="p14">
      <p:transition spd="slow" p14:dur="2000" advTm="235383"/>
    </mc:Choice>
    <mc:Fallback xmlns="">
      <p:transition spd="slow" advTm="23538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BCDE305-AD3A-2DB0-ED8C-95260FD98C42}"/>
              </a:ext>
            </a:extLst>
          </p:cNvPr>
          <p:cNvSpPr txBox="1">
            <a:spLocks noGrp="1"/>
          </p:cNvSpPr>
          <p:nvPr>
            <p:ph type="title" idx="4294967295"/>
          </p:nvPr>
        </p:nvSpPr>
        <p:spPr>
          <a:xfrm>
            <a:off x="1270481" y="687084"/>
            <a:ext cx="4742449" cy="461665"/>
          </a:xfrm>
          <a:prstGeom prst="rect">
            <a:avLst/>
          </a:prstGeom>
          <a:solidFill>
            <a:schemeClr val="bg1"/>
          </a:solidFill>
          <a:ln w="25400">
            <a:solidFill>
              <a:schemeClr val="accent1"/>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MORTALITY AND MIGRATION</a:t>
            </a:r>
          </a:p>
        </p:txBody>
      </p:sp>
      <p:sp>
        <p:nvSpPr>
          <p:cNvPr id="4" name="TextBox 3">
            <a:extLst>
              <a:ext uri="{FF2B5EF4-FFF2-40B4-BE49-F238E27FC236}">
                <a16:creationId xmlns:a16="http://schemas.microsoft.com/office/drawing/2014/main" id="{B013B4D9-E1E2-2F25-59FF-E9D4789E7884}"/>
              </a:ext>
            </a:extLst>
          </p:cNvPr>
          <p:cNvSpPr txBox="1"/>
          <p:nvPr/>
        </p:nvSpPr>
        <p:spPr>
          <a:xfrm>
            <a:off x="643150" y="1355773"/>
            <a:ext cx="5997113" cy="4893647"/>
          </a:xfrm>
          <a:prstGeom prst="rect">
            <a:avLst/>
          </a:prstGeom>
          <a:solidFill>
            <a:schemeClr val="bg1"/>
          </a:solidFill>
          <a:ln w="25400">
            <a:solidFill>
              <a:schemeClr val="tx1"/>
            </a:solidFill>
          </a:ln>
        </p:spPr>
        <p:txBody>
          <a:bodyPr wrap="square">
            <a:spAutoFit/>
          </a:bodyPr>
          <a:lstStyle/>
          <a:p>
            <a:pPr marL="0" marR="0" algn="l">
              <a:spcBef>
                <a:spcPts val="600"/>
              </a:spcBef>
              <a:spcAft>
                <a:spcPts val="600"/>
              </a:spcAft>
            </a:pPr>
            <a:r>
              <a:rPr lang="en-GB" dirty="0">
                <a:effectLst/>
                <a:latin typeface="Calibri" panose="020F0502020204030204" pitchFamily="34" charset="0"/>
                <a:ea typeface="Calibri" panose="020F0502020204030204" pitchFamily="34" charset="0"/>
                <a:cs typeface="Arial" panose="020B0604020202020204" pitchFamily="34" charset="0"/>
              </a:rPr>
              <a:t>Systematic review and meta-analysis </a:t>
            </a:r>
            <a:r>
              <a:rPr lang="en-GB" dirty="0">
                <a:latin typeface="Calibri" panose="020F0502020204030204" pitchFamily="34" charset="0"/>
                <a:ea typeface="Calibri" panose="020F0502020204030204" pitchFamily="34" charset="0"/>
                <a:cs typeface="Arial" panose="020B0604020202020204" pitchFamily="34" charset="0"/>
              </a:rPr>
              <a:t>on global patterns of mortality among migrants </a:t>
            </a:r>
          </a:p>
          <a:p>
            <a:pPr marL="0" marR="0" algn="l">
              <a:spcBef>
                <a:spcPts val="600"/>
              </a:spcBef>
              <a:spcAft>
                <a:spcPts val="600"/>
              </a:spcAft>
            </a:pPr>
            <a:r>
              <a:rPr lang="en-GB" dirty="0">
                <a:effectLst/>
                <a:latin typeface="Calibri" panose="020F0502020204030204" pitchFamily="34" charset="0"/>
                <a:ea typeface="Calibri" panose="020F0502020204030204" pitchFamily="34" charset="0"/>
                <a:cs typeface="Arial" panose="020B0604020202020204" pitchFamily="34" charset="0"/>
              </a:rPr>
              <a:t>96 studies </a:t>
            </a:r>
            <a:r>
              <a:rPr lang="en-GB" dirty="0">
                <a:latin typeface="Calibri" panose="020F0502020204030204" pitchFamily="34" charset="0"/>
                <a:ea typeface="Calibri" panose="020F0502020204030204" pitchFamily="34" charset="0"/>
                <a:cs typeface="Arial" panose="020B0604020202020204" pitchFamily="34" charset="0"/>
              </a:rPr>
              <a:t>from all global regions and 92 countries; 15.2 million migrants.</a:t>
            </a:r>
          </a:p>
          <a:p>
            <a:pPr marL="0" marR="0" algn="l">
              <a:spcBef>
                <a:spcPts val="600"/>
              </a:spcBef>
              <a:spcAft>
                <a:spcPts val="600"/>
              </a:spcAft>
            </a:pPr>
            <a:r>
              <a:rPr lang="en-GB" dirty="0">
                <a:effectLst/>
                <a:latin typeface="Calibri" panose="020F0502020204030204" pitchFamily="34" charset="0"/>
                <a:ea typeface="Calibri" panose="020F0502020204030204" pitchFamily="34" charset="0"/>
                <a:cs typeface="Arial" panose="020B0604020202020204" pitchFamily="34" charset="0"/>
              </a:rPr>
              <a:t>Mortality migrants to high-income countries lower than receiving populations (0.70 [95% CI 0.65 – 0.76]). </a:t>
            </a:r>
          </a:p>
          <a:p>
            <a:pPr marL="457200" marR="0" indent="-457200" algn="l">
              <a:spcBef>
                <a:spcPts val="600"/>
              </a:spcBef>
              <a:spcAft>
                <a:spcPts val="600"/>
              </a:spcAft>
              <a:buFont typeface="Arial" panose="020B0604020202020204" pitchFamily="34" charset="0"/>
              <a:buChar char="•"/>
            </a:pPr>
            <a:r>
              <a:rPr lang="en-GB" dirty="0">
                <a:effectLst/>
                <a:latin typeface="Calibri" panose="020F0502020204030204" pitchFamily="34" charset="0"/>
                <a:ea typeface="Calibri" panose="020F0502020204030204" pitchFamily="34" charset="0"/>
                <a:cs typeface="Arial" panose="020B0604020202020204" pitchFamily="34" charset="0"/>
              </a:rPr>
              <a:t>Exception: Infectious diseases (2.38 [95% CI: 1.77 – 3.20]).</a:t>
            </a:r>
          </a:p>
          <a:p>
            <a:pPr marL="457200" marR="0" indent="-457200" algn="l">
              <a:spcBef>
                <a:spcPts val="600"/>
              </a:spcBef>
              <a:spcAft>
                <a:spcPts val="600"/>
              </a:spcAft>
              <a:buFont typeface="Arial" panose="020B0604020202020204" pitchFamily="34" charset="0"/>
              <a:buChar char="•"/>
            </a:pPr>
            <a:r>
              <a:rPr lang="en-GB" dirty="0">
                <a:latin typeface="Calibri" panose="020F0502020204030204" pitchFamily="34" charset="0"/>
                <a:ea typeface="Calibri" panose="020F0502020204030204" pitchFamily="34" charset="0"/>
                <a:cs typeface="Arial" panose="020B0604020202020204" pitchFamily="34" charset="0"/>
              </a:rPr>
              <a:t>M</a:t>
            </a:r>
            <a:r>
              <a:rPr lang="en-GB" dirty="0">
                <a:effectLst/>
                <a:latin typeface="Calibri" panose="020F0502020204030204" pitchFamily="34" charset="0"/>
                <a:ea typeface="Calibri" panose="020F0502020204030204" pitchFamily="34" charset="0"/>
                <a:cs typeface="Arial" panose="020B0604020202020204" pitchFamily="34" charset="0"/>
              </a:rPr>
              <a:t>arginalised groups such as forced migrants, those in LMIC or humanitarian settings underrepresented.</a:t>
            </a:r>
            <a:endParaRPr lang="en-GB" baseline="30000" dirty="0">
              <a:latin typeface="Calibri" panose="020F0502020204030204" pitchFamily="34" charset="0"/>
              <a:ea typeface="Calibri" panose="020F0502020204030204" pitchFamily="34" charset="0"/>
              <a:cs typeface="Arial" panose="020B0604020202020204" pitchFamily="34" charset="0"/>
            </a:endParaRPr>
          </a:p>
          <a:p>
            <a:pPr marL="457200" marR="0" indent="-457200" algn="l">
              <a:spcBef>
                <a:spcPts val="600"/>
              </a:spcBef>
              <a:spcAft>
                <a:spcPts val="600"/>
              </a:spcAft>
              <a:buFont typeface="Arial" panose="020B0604020202020204" pitchFamily="34" charset="0"/>
              <a:buChar char="•"/>
            </a:pPr>
            <a:r>
              <a:rPr lang="en-GB" dirty="0">
                <a:latin typeface="Calibri" panose="020F0502020204030204" pitchFamily="34" charset="0"/>
                <a:ea typeface="Calibri" panose="020F0502020204030204" pitchFamily="34" charset="0"/>
                <a:cs typeface="Arial" panose="020B0604020202020204" pitchFamily="34" charset="0"/>
              </a:rPr>
              <a:t>M</a:t>
            </a:r>
            <a:r>
              <a:rPr lang="en-GB" dirty="0">
                <a:effectLst/>
                <a:latin typeface="Calibri" panose="020F0502020204030204" pitchFamily="34" charset="0"/>
                <a:ea typeface="Calibri" panose="020F0502020204030204" pitchFamily="34" charset="0"/>
                <a:cs typeface="Arial" panose="020B0604020202020204" pitchFamily="34" charset="0"/>
              </a:rPr>
              <a:t>ortality data provides important insight into death among migrants, may be proxy for severe disease.</a:t>
            </a:r>
          </a:p>
          <a:p>
            <a:pPr marL="457200" marR="0" indent="-457200" algn="l">
              <a:spcBef>
                <a:spcPts val="600"/>
              </a:spcBef>
              <a:spcAft>
                <a:spcPts val="600"/>
              </a:spcAft>
              <a:buFont typeface="Arial" panose="020B0604020202020204" pitchFamily="34" charset="0"/>
              <a:buChar char="•"/>
            </a:pPr>
            <a:r>
              <a:rPr lang="en-GB" dirty="0">
                <a:effectLst/>
                <a:latin typeface="Calibri" panose="020F0502020204030204" pitchFamily="34" charset="0"/>
                <a:ea typeface="Calibri" panose="020F0502020204030204" pitchFamily="34" charset="0"/>
                <a:cs typeface="Arial" panose="020B0604020202020204" pitchFamily="34" charset="0"/>
              </a:rPr>
              <a:t>Does not provide insight into morbidity, or the burden of health needs, among displaced populations.</a:t>
            </a:r>
          </a:p>
        </p:txBody>
      </p:sp>
      <p:pic>
        <p:nvPicPr>
          <p:cNvPr id="2" name="Picture 1" descr="A photo showing the journal publication title: Global patterns of mortality in international migrants: a systematic review and meta-analysis.  Below the publication details is a forest plot showing that mortality among migrants to high-income countries for key causes is lower than receiving populations with the exception of infectious diseases.">
            <a:extLst>
              <a:ext uri="{FF2B5EF4-FFF2-40B4-BE49-F238E27FC236}">
                <a16:creationId xmlns:a16="http://schemas.microsoft.com/office/drawing/2014/main" id="{701045E5-EBBE-3F30-0DD2-62B57C549446}"/>
              </a:ext>
            </a:extLst>
          </p:cNvPr>
          <p:cNvPicPr>
            <a:picLocks noChangeAspect="1"/>
          </p:cNvPicPr>
          <p:nvPr/>
        </p:nvPicPr>
        <p:blipFill rotWithShape="1">
          <a:blip r:embed="rId2"/>
          <a:srcRect l="52197"/>
          <a:stretch/>
        </p:blipFill>
        <p:spPr>
          <a:xfrm>
            <a:off x="6806401" y="677562"/>
            <a:ext cx="4742449" cy="5581909"/>
          </a:xfrm>
          <a:prstGeom prst="rect">
            <a:avLst/>
          </a:prstGeom>
        </p:spPr>
      </p:pic>
    </p:spTree>
    <p:extLst>
      <p:ext uri="{BB962C8B-B14F-4D97-AF65-F5344CB8AC3E}">
        <p14:creationId xmlns:p14="http://schemas.microsoft.com/office/powerpoint/2010/main" val="864111523"/>
      </p:ext>
    </p:extLst>
  </p:cSld>
  <p:clrMapOvr>
    <a:masterClrMapping/>
  </p:clrMapOvr>
  <mc:AlternateContent xmlns:mc="http://schemas.openxmlformats.org/markup-compatibility/2006" xmlns:p14="http://schemas.microsoft.com/office/powerpoint/2010/main">
    <mc:Choice Requires="p14">
      <p:transition spd="slow" p14:dur="2000" advTm="235383"/>
    </mc:Choice>
    <mc:Fallback xmlns="">
      <p:transition spd="slow" advTm="23538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43EA42E-9D4C-AE37-2DA3-4782022A4168}"/>
              </a:ext>
            </a:extLst>
          </p:cNvPr>
          <p:cNvSpPr txBox="1">
            <a:spLocks noGrp="1"/>
          </p:cNvSpPr>
          <p:nvPr>
            <p:ph type="title" idx="4294967295"/>
          </p:nvPr>
        </p:nvSpPr>
        <p:spPr>
          <a:xfrm>
            <a:off x="21331" y="0"/>
            <a:ext cx="12170669" cy="8229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85000"/>
              </a:lnSpc>
              <a:spcBef>
                <a:spcPct val="0"/>
              </a:spcBef>
              <a:spcAft>
                <a:spcPts val="989"/>
              </a:spcAft>
              <a:buClrTx/>
              <a:buSzTx/>
              <a:buFontTx/>
              <a:buNone/>
              <a:tabLst/>
              <a:defRPr/>
            </a:pPr>
            <a:r>
              <a:rPr kumimoji="0" lang="en-US" sz="3600" b="1" i="0" u="none" strike="noStrike" kern="1200" cap="none" spc="-50" normalizeH="0" baseline="0" noProof="0" dirty="0">
                <a:ln>
                  <a:noFill/>
                </a:ln>
                <a:solidFill>
                  <a:schemeClr val="tx1"/>
                </a:solidFill>
                <a:effectLst/>
                <a:uLnTx/>
                <a:uFillTx/>
                <a:latin typeface="+mj-lt"/>
                <a:ea typeface="+mj-ea"/>
                <a:cs typeface="+mj-cs"/>
              </a:rPr>
              <a:t>SOCIAL DETERMINANTS OF HEALTH</a:t>
            </a:r>
          </a:p>
        </p:txBody>
      </p:sp>
      <p:pic>
        <p:nvPicPr>
          <p:cNvPr id="2" name="Picture 1" descr="An image of Dahlgren and Whitehead’s social determinants of health rainbow model.">
            <a:extLst>
              <a:ext uri="{FF2B5EF4-FFF2-40B4-BE49-F238E27FC236}">
                <a16:creationId xmlns:a16="http://schemas.microsoft.com/office/drawing/2014/main" id="{7046CD6D-7705-02BC-8F62-DD8485CDD30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839" r="1954"/>
          <a:stretch/>
        </p:blipFill>
        <p:spPr>
          <a:xfrm>
            <a:off x="46497" y="982778"/>
            <a:ext cx="8477570" cy="5008690"/>
          </a:xfrm>
          <a:prstGeom prst="rect">
            <a:avLst/>
          </a:prstGeom>
          <a:solidFill>
            <a:schemeClr val="bg1"/>
          </a:solidFill>
        </p:spPr>
      </p:pic>
      <p:sp>
        <p:nvSpPr>
          <p:cNvPr id="7" name="Title 1">
            <a:extLst>
              <a:ext uri="{FF2B5EF4-FFF2-40B4-BE49-F238E27FC236}">
                <a16:creationId xmlns:a16="http://schemas.microsoft.com/office/drawing/2014/main" id="{83C00687-36AF-D0AF-5280-48C952FE72BA}"/>
              </a:ext>
            </a:extLst>
          </p:cNvPr>
          <p:cNvSpPr txBox="1">
            <a:spLocks/>
          </p:cNvSpPr>
          <p:nvPr/>
        </p:nvSpPr>
        <p:spPr>
          <a:xfrm>
            <a:off x="8167607" y="788089"/>
            <a:ext cx="4024393" cy="5228168"/>
          </a:xfrm>
          <a:prstGeom prst="rect">
            <a:avLst/>
          </a:prstGeom>
          <a:solidFill>
            <a:schemeClr val="bg1"/>
          </a:solidFill>
        </p:spPr>
        <p:txBody>
          <a:bodyPr vert="horz" lIns="150781" tIns="75390" rIns="150781" bIns="75390" rtlCol="0">
            <a:normAutofit/>
          </a:bodyPr>
          <a:lst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a:lstStyle>
          <a:p>
            <a:pPr indent="-376961">
              <a:spcAft>
                <a:spcPts val="989"/>
              </a:spcAft>
              <a:buFont typeface="Arial" panose="020B0604020202020204" pitchFamily="34" charset="0"/>
              <a:buChar char="•"/>
            </a:pPr>
            <a:endParaRPr lang="en-US" sz="2200" dirty="0">
              <a:solidFill>
                <a:schemeClr val="tx1"/>
              </a:solidFill>
              <a:latin typeface="+mn-lt"/>
              <a:ea typeface="+mn-ea"/>
              <a:cs typeface="+mn-cs"/>
            </a:endParaRPr>
          </a:p>
          <a:p>
            <a:pPr marL="565442" indent="-376961">
              <a:spcAft>
                <a:spcPts val="989"/>
              </a:spcAft>
              <a:buFont typeface="Arial" panose="020B0604020202020204" pitchFamily="34" charset="0"/>
              <a:buChar char="•"/>
            </a:pPr>
            <a:r>
              <a:rPr lang="en-US" sz="2200" b="0" dirty="0">
                <a:solidFill>
                  <a:schemeClr val="tx1"/>
                </a:solidFill>
                <a:latin typeface="+mn-lt"/>
                <a:ea typeface="+mn-ea"/>
                <a:cs typeface="+mn-cs"/>
              </a:rPr>
              <a:t>Circumstances in which people are born, grow up, live, and age</a:t>
            </a:r>
          </a:p>
          <a:p>
            <a:pPr marL="565442" indent="-376961">
              <a:spcAft>
                <a:spcPts val="989"/>
              </a:spcAft>
              <a:buFont typeface="Arial" panose="020B0604020202020204" pitchFamily="34" charset="0"/>
              <a:buChar char="•"/>
            </a:pPr>
            <a:r>
              <a:rPr lang="en-US" sz="2200" b="0" dirty="0">
                <a:solidFill>
                  <a:schemeClr val="tx1"/>
                </a:solidFill>
                <a:latin typeface="+mn-lt"/>
                <a:ea typeface="+mn-ea"/>
                <a:cs typeface="+mn-cs"/>
              </a:rPr>
              <a:t>Health related knowledge, attitudes, behaviors</a:t>
            </a:r>
          </a:p>
          <a:p>
            <a:pPr marL="565442" indent="-376961">
              <a:spcAft>
                <a:spcPts val="989"/>
              </a:spcAft>
              <a:buFont typeface="Arial" panose="020B0604020202020204" pitchFamily="34" charset="0"/>
              <a:buChar char="•"/>
            </a:pPr>
            <a:r>
              <a:rPr lang="en-US" sz="2200" b="0" dirty="0">
                <a:solidFill>
                  <a:schemeClr val="tx1"/>
                </a:solidFill>
                <a:latin typeface="+mn-lt"/>
                <a:ea typeface="+mn-ea"/>
                <a:cs typeface="+mn-cs"/>
              </a:rPr>
              <a:t>Intersecting systems and structures (health, social, political, economic)</a:t>
            </a:r>
          </a:p>
          <a:p>
            <a:pPr marL="565442" indent="-376961">
              <a:spcAft>
                <a:spcPts val="989"/>
              </a:spcAft>
              <a:buFont typeface="Arial" panose="020B0604020202020204" pitchFamily="34" charset="0"/>
              <a:buChar char="•"/>
            </a:pPr>
            <a:r>
              <a:rPr lang="en-US" sz="2200" b="0" dirty="0">
                <a:solidFill>
                  <a:schemeClr val="tx1"/>
                </a:solidFill>
                <a:latin typeface="+mn-lt"/>
                <a:ea typeface="+mn-ea"/>
                <a:cs typeface="+mn-cs"/>
              </a:rPr>
              <a:t>Downstream determinants shaped by upstream determinants (e.g. social structures)</a:t>
            </a:r>
          </a:p>
        </p:txBody>
      </p:sp>
      <p:sp>
        <p:nvSpPr>
          <p:cNvPr id="9" name="Rectangle 8">
            <a:extLst>
              <a:ext uri="{FF2B5EF4-FFF2-40B4-BE49-F238E27FC236}">
                <a16:creationId xmlns:a16="http://schemas.microsoft.com/office/drawing/2014/main" id="{34114141-5205-21BC-3A65-C64EF7567AC9}"/>
              </a:ext>
            </a:extLst>
          </p:cNvPr>
          <p:cNvSpPr/>
          <p:nvPr/>
        </p:nvSpPr>
        <p:spPr>
          <a:xfrm>
            <a:off x="2325041" y="6432757"/>
            <a:ext cx="9081711" cy="774571"/>
          </a:xfrm>
          <a:prstGeom prst="rect">
            <a:avLst/>
          </a:prstGeom>
        </p:spPr>
        <p:txBody>
          <a:bodyPr wrap="square">
            <a:spAutoFit/>
          </a:bodyPr>
          <a:lstStyle/>
          <a:p>
            <a:pPr>
              <a:spcAft>
                <a:spcPts val="989"/>
              </a:spcAft>
            </a:pPr>
            <a:r>
              <a:rPr lang="en-GB" dirty="0">
                <a:solidFill>
                  <a:schemeClr val="bg1"/>
                </a:solidFill>
              </a:rPr>
              <a:t>http://</a:t>
            </a:r>
            <a:r>
              <a:rPr lang="en-GB" dirty="0" err="1">
                <a:solidFill>
                  <a:schemeClr val="bg1"/>
                </a:solidFill>
              </a:rPr>
              <a:t>www.who.int</a:t>
            </a:r>
            <a:r>
              <a:rPr lang="en-GB" dirty="0">
                <a:solidFill>
                  <a:schemeClr val="bg1"/>
                </a:solidFill>
              </a:rPr>
              <a:t>/</a:t>
            </a:r>
            <a:r>
              <a:rPr lang="en-GB" dirty="0" err="1">
                <a:solidFill>
                  <a:schemeClr val="bg1"/>
                </a:solidFill>
              </a:rPr>
              <a:t>social_determinants</a:t>
            </a:r>
            <a:r>
              <a:rPr lang="en-GB" dirty="0">
                <a:solidFill>
                  <a:schemeClr val="bg1"/>
                </a:solidFill>
              </a:rPr>
              <a:t>/</a:t>
            </a:r>
            <a:r>
              <a:rPr lang="en-GB" dirty="0" err="1">
                <a:solidFill>
                  <a:schemeClr val="bg1"/>
                </a:solidFill>
              </a:rPr>
              <a:t>en</a:t>
            </a:r>
            <a:r>
              <a:rPr lang="en-GB" dirty="0">
                <a:solidFill>
                  <a:schemeClr val="bg1"/>
                </a:solidFill>
              </a:rPr>
              <a:t>/	</a:t>
            </a:r>
            <a:r>
              <a:rPr lang="en-GB" dirty="0" err="1">
                <a:solidFill>
                  <a:schemeClr val="bg1"/>
                </a:solidFill>
              </a:rPr>
              <a:t>Braveman</a:t>
            </a:r>
            <a:r>
              <a:rPr lang="en-GB" dirty="0">
                <a:solidFill>
                  <a:schemeClr val="bg1"/>
                </a:solidFill>
              </a:rPr>
              <a:t> </a:t>
            </a:r>
            <a:r>
              <a:rPr lang="en-GB" i="1" dirty="0">
                <a:solidFill>
                  <a:schemeClr val="bg1"/>
                </a:solidFill>
              </a:rPr>
              <a:t>Annu Rev Public Health</a:t>
            </a:r>
            <a:r>
              <a:rPr lang="en-GB" dirty="0">
                <a:solidFill>
                  <a:schemeClr val="bg1"/>
                </a:solidFill>
              </a:rPr>
              <a:t>, 2011 </a:t>
            </a:r>
          </a:p>
          <a:p>
            <a:pPr>
              <a:spcAft>
                <a:spcPts val="989"/>
              </a:spcAft>
            </a:pPr>
            <a:endParaRPr lang="en-GB" dirty="0">
              <a:solidFill>
                <a:schemeClr val="bg1"/>
              </a:solidFill>
            </a:endParaRPr>
          </a:p>
        </p:txBody>
      </p:sp>
    </p:spTree>
    <p:extLst>
      <p:ext uri="{BB962C8B-B14F-4D97-AF65-F5344CB8AC3E}">
        <p14:creationId xmlns:p14="http://schemas.microsoft.com/office/powerpoint/2010/main" val="812242489"/>
      </p:ext>
    </p:extLst>
  </p:cSld>
  <p:clrMapOvr>
    <a:masterClrMapping/>
  </p:clrMapOvr>
  <mc:AlternateContent xmlns:mc="http://schemas.openxmlformats.org/markup-compatibility/2006" xmlns:p14="http://schemas.microsoft.com/office/powerpoint/2010/main">
    <mc:Choice Requires="p14">
      <p:transition spd="slow" p14:dur="2000" advTm="59212"/>
    </mc:Choice>
    <mc:Fallback xmlns="">
      <p:transition spd="slow" advTm="5921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545EE84-4CC2-E59E-24D3-98FA2863D313}"/>
              </a:ext>
              <a:ext uri="{C183D7F6-B498-43B3-948B-1728B52AA6E4}">
                <adec:decorative xmlns:adec="http://schemas.microsoft.com/office/drawing/2017/decorative" val="1"/>
              </a:ext>
            </a:extLst>
          </p:cNvPr>
          <p:cNvSpPr txBox="1"/>
          <p:nvPr/>
        </p:nvSpPr>
        <p:spPr>
          <a:xfrm>
            <a:off x="5882867" y="250225"/>
            <a:ext cx="6173559" cy="5843873"/>
          </a:xfrm>
          <a:prstGeom prst="rect">
            <a:avLst/>
          </a:prstGeom>
          <a:solidFill>
            <a:schemeClr val="bg1"/>
          </a:solidFill>
        </p:spPr>
        <p:txBody>
          <a:bodyPr vert="horz" lIns="0" tIns="45720" rIns="0" bIns="45720" rtlCol="0">
            <a:normAutofit/>
          </a:bodyPr>
          <a:lstStyle/>
          <a:p>
            <a:pPr marL="0" marR="0" defTabSz="914400">
              <a:lnSpc>
                <a:spcPct val="90000"/>
              </a:lnSpc>
              <a:spcBef>
                <a:spcPts val="0"/>
              </a:spcBef>
              <a:spcAft>
                <a:spcPts val="600"/>
              </a:spcAft>
              <a:buClr>
                <a:schemeClr val="accent1"/>
              </a:buClr>
              <a:buFont typeface="Calibri" panose="020F0502020204030204" pitchFamily="34" charset="0"/>
            </a:pPr>
            <a:endParaRPr lang="en-US" dirty="0">
              <a:solidFill>
                <a:schemeClr val="tx1">
                  <a:lumMod val="75000"/>
                  <a:lumOff val="25000"/>
                </a:schemeClr>
              </a:solidFill>
            </a:endParaRPr>
          </a:p>
        </p:txBody>
      </p:sp>
      <p:sp>
        <p:nvSpPr>
          <p:cNvPr id="15" name="Rectangle 14">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F6501A54-3982-C7E3-14CB-CD9E44D8EADD}"/>
              </a:ext>
            </a:extLst>
          </p:cNvPr>
          <p:cNvSpPr txBox="1">
            <a:spLocks noGrp="1"/>
          </p:cNvSpPr>
          <p:nvPr>
            <p:ph type="title" idx="4294967295"/>
          </p:nvPr>
        </p:nvSpPr>
        <p:spPr>
          <a:xfrm>
            <a:off x="7947279" y="2086188"/>
            <a:ext cx="3880023" cy="24468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85000"/>
              </a:lnSpc>
              <a:spcBef>
                <a:spcPct val="0"/>
              </a:spcBef>
              <a:spcAft>
                <a:spcPts val="989"/>
              </a:spcAft>
              <a:buClrTx/>
              <a:buSzTx/>
              <a:buFontTx/>
              <a:buNone/>
              <a:tabLst/>
              <a:defRPr/>
            </a:pPr>
            <a:r>
              <a:rPr kumimoji="0" lang="en-US" sz="3600" b="1" i="0" u="none" strike="noStrike" kern="1200" cap="none" spc="-50" normalizeH="0" baseline="0" noProof="0" dirty="0">
                <a:ln>
                  <a:noFill/>
                </a:ln>
                <a:solidFill>
                  <a:schemeClr val="tx1">
                    <a:lumMod val="75000"/>
                    <a:lumOff val="25000"/>
                  </a:schemeClr>
                </a:solidFill>
                <a:effectLst/>
                <a:uLnTx/>
                <a:uFillTx/>
                <a:latin typeface="+mj-lt"/>
                <a:ea typeface="+mj-ea"/>
                <a:cs typeface="+mj-cs"/>
              </a:rPr>
              <a:t>SOCIAL DETERMINANTS OF HEALTH DURING MIGRATION</a:t>
            </a:r>
          </a:p>
        </p:txBody>
      </p:sp>
      <p:pic>
        <p:nvPicPr>
          <p:cNvPr id="5" name="Picture 4" descr="An image showing a ven diagram with the determinants of health that may be experienced pre, during, and post-migration.">
            <a:extLst>
              <a:ext uri="{FF2B5EF4-FFF2-40B4-BE49-F238E27FC236}">
                <a16:creationId xmlns:a16="http://schemas.microsoft.com/office/drawing/2014/main" id="{8138FA85-CE23-9EB4-1FD1-1735AB8469DD}"/>
              </a:ext>
            </a:extLst>
          </p:cNvPr>
          <p:cNvPicPr>
            <a:picLocks noChangeAspect="1"/>
          </p:cNvPicPr>
          <p:nvPr/>
        </p:nvPicPr>
        <p:blipFill>
          <a:blip r:embed="rId2"/>
          <a:stretch>
            <a:fillRect/>
          </a:stretch>
        </p:blipFill>
        <p:spPr>
          <a:xfrm>
            <a:off x="0" y="-68335"/>
            <a:ext cx="7718156" cy="6532396"/>
          </a:xfrm>
          <a:prstGeom prst="rect">
            <a:avLst/>
          </a:prstGeom>
        </p:spPr>
      </p:pic>
    </p:spTree>
    <p:extLst>
      <p:ext uri="{BB962C8B-B14F-4D97-AF65-F5344CB8AC3E}">
        <p14:creationId xmlns:p14="http://schemas.microsoft.com/office/powerpoint/2010/main" val="799048303"/>
      </p:ext>
    </p:extLst>
  </p:cSld>
  <p:clrMapOvr>
    <a:masterClrMapping/>
  </p:clrMapOvr>
  <mc:AlternateContent xmlns:mc="http://schemas.openxmlformats.org/markup-compatibility/2006" xmlns:p14="http://schemas.microsoft.com/office/powerpoint/2010/main">
    <mc:Choice Requires="p14">
      <p:transition spd="slow" p14:dur="2000" advTm="129486"/>
    </mc:Choice>
    <mc:Fallback xmlns="">
      <p:transition spd="slow" advTm="12948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265134-A6D6-6204-8D7C-E0940596B399}"/>
              </a:ext>
              <a:ext uri="{C183D7F6-B498-43B3-948B-1728B52AA6E4}">
                <adec:decorative xmlns:adec="http://schemas.microsoft.com/office/drawing/2017/decorative" val="1"/>
              </a:ext>
            </a:extLst>
          </p:cNvPr>
          <p:cNvSpPr/>
          <p:nvPr/>
        </p:nvSpPr>
        <p:spPr>
          <a:xfrm>
            <a:off x="0" y="0"/>
            <a:ext cx="2669838" cy="62992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3923">
              <a:defRPr/>
            </a:pPr>
            <a:endParaRPr lang="en-GB" dirty="0">
              <a:solidFill>
                <a:srgbClr val="4A66AC">
                  <a:lumMod val="20000"/>
                  <a:lumOff val="80000"/>
                </a:srgbClr>
              </a:solidFill>
              <a:latin typeface="Calibri" panose="020F0502020204030204"/>
            </a:endParaRPr>
          </a:p>
        </p:txBody>
      </p:sp>
      <p:sp>
        <p:nvSpPr>
          <p:cNvPr id="6" name="Title 5">
            <a:extLst>
              <a:ext uri="{FF2B5EF4-FFF2-40B4-BE49-F238E27FC236}">
                <a16:creationId xmlns:a16="http://schemas.microsoft.com/office/drawing/2014/main" id="{F0EA8782-F6A7-1AC0-86A3-BCB36E9752FC}"/>
              </a:ext>
            </a:extLst>
          </p:cNvPr>
          <p:cNvSpPr txBox="1">
            <a:spLocks noGrp="1"/>
          </p:cNvSpPr>
          <p:nvPr>
            <p:ph type="title" idx="4294967295"/>
          </p:nvPr>
        </p:nvSpPr>
        <p:spPr>
          <a:xfrm>
            <a:off x="-1" y="2357430"/>
            <a:ext cx="2669839" cy="14568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53923" rtl="0" eaLnBrk="1" fontAlgn="auto" latinLnBrk="0" hangingPunct="1">
              <a:lnSpc>
                <a:spcPct val="100000"/>
              </a:lnSpc>
              <a:spcBef>
                <a:spcPts val="0"/>
              </a:spcBef>
              <a:spcAft>
                <a:spcPts val="989"/>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pperplate" panose="02000504000000020004" pitchFamily="2" charset="77"/>
                <a:ea typeface="+mn-ea"/>
                <a:cs typeface="+mn-cs"/>
              </a:rPr>
              <a:t>Determinants</a:t>
            </a:r>
          </a:p>
          <a:p>
            <a:pPr marL="0" marR="0" lvl="0" indent="0" algn="ctr" defTabSz="753923" rtl="0" eaLnBrk="1" fontAlgn="auto" latinLnBrk="0" hangingPunct="1">
              <a:lnSpc>
                <a:spcPct val="100000"/>
              </a:lnSpc>
              <a:spcBef>
                <a:spcPts val="0"/>
              </a:spcBef>
              <a:spcAft>
                <a:spcPts val="989"/>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pperplate" panose="02000504000000020004" pitchFamily="2" charset="77"/>
                <a:ea typeface="+mn-ea"/>
                <a:cs typeface="+mn-cs"/>
              </a:rPr>
              <a:t>prior to</a:t>
            </a:r>
          </a:p>
          <a:p>
            <a:pPr marL="0" marR="0" lvl="0" indent="0" algn="ctr" defTabSz="753923" rtl="0" eaLnBrk="1" fontAlgn="auto" latinLnBrk="0" hangingPunct="1">
              <a:lnSpc>
                <a:spcPct val="100000"/>
              </a:lnSpc>
              <a:spcBef>
                <a:spcPts val="0"/>
              </a:spcBef>
              <a:spcAft>
                <a:spcPts val="989"/>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pperplate" panose="02000504000000020004" pitchFamily="2" charset="77"/>
                <a:ea typeface="+mn-ea"/>
                <a:cs typeface="+mn-cs"/>
              </a:rPr>
              <a:t>migration</a:t>
            </a:r>
          </a:p>
        </p:txBody>
      </p:sp>
      <p:sp>
        <p:nvSpPr>
          <p:cNvPr id="4" name="Rectangle 3">
            <a:extLst>
              <a:ext uri="{FF2B5EF4-FFF2-40B4-BE49-F238E27FC236}">
                <a16:creationId xmlns:a16="http://schemas.microsoft.com/office/drawing/2014/main" id="{1070768E-DCCD-80E5-A019-63DADA1235FF}"/>
              </a:ext>
            </a:extLst>
          </p:cNvPr>
          <p:cNvSpPr/>
          <p:nvPr/>
        </p:nvSpPr>
        <p:spPr>
          <a:xfrm>
            <a:off x="2683790" y="351725"/>
            <a:ext cx="9508210" cy="5595749"/>
          </a:xfrm>
          <a:prstGeom prst="rect">
            <a:avLst/>
          </a:prstGeom>
          <a:solidFill>
            <a:schemeClr val="bg1"/>
          </a:solidFill>
        </p:spPr>
        <p:txBody>
          <a:bodyPr vert="horz" lIns="150781" tIns="75390" rIns="150781" bIns="75390" rtlCol="0" anchor="t">
            <a:noAutofit/>
          </a:bodyPr>
          <a:lstStyle/>
          <a:p>
            <a:pPr marL="917575" marR="0" indent="-458788" defTabSz="914400">
              <a:lnSpc>
                <a:spcPct val="90000"/>
              </a:lnSpc>
              <a:spcBef>
                <a:spcPts val="0"/>
              </a:spcBef>
              <a:spcAft>
                <a:spcPts val="600"/>
              </a:spcAft>
              <a:buClr>
                <a:schemeClr val="accent1"/>
              </a:buClr>
              <a:buFont typeface="Calibri" panose="020F0502020204030204" pitchFamily="34" charset="0"/>
            </a:pPr>
            <a:endParaRPr lang="en-US" sz="2800" dirty="0">
              <a:solidFill>
                <a:schemeClr val="tx1">
                  <a:lumMod val="75000"/>
                  <a:lumOff val="25000"/>
                </a:schemeClr>
              </a:solidFill>
            </a:endParaRPr>
          </a:p>
          <a:p>
            <a:pPr marL="917575" marR="0" indent="-458788" defTabSz="914400">
              <a:lnSpc>
                <a:spcPct val="90000"/>
              </a:lnSpc>
              <a:spcBef>
                <a:spcPts val="0"/>
              </a:spcBef>
              <a:spcAft>
                <a:spcPts val="600"/>
              </a:spcAft>
              <a:buClr>
                <a:schemeClr val="accent1"/>
              </a:buClr>
              <a:buFont typeface="Calibri" panose="020F0502020204030204" pitchFamily="34" charset="0"/>
            </a:pPr>
            <a:endParaRPr lang="en-US" sz="2800" dirty="0">
              <a:solidFill>
                <a:schemeClr val="tx1">
                  <a:lumMod val="75000"/>
                  <a:lumOff val="25000"/>
                </a:schemeClr>
              </a:solidFill>
            </a:endParaRPr>
          </a:p>
          <a:p>
            <a:pPr marL="917575" marR="0" indent="-458788" defTabSz="914400">
              <a:lnSpc>
                <a:spcPct val="90000"/>
              </a:lnSpc>
              <a:spcBef>
                <a:spcPts val="0"/>
              </a:spcBef>
              <a:spcAft>
                <a:spcPts val="600"/>
              </a:spcAft>
              <a:buClr>
                <a:schemeClr val="accent1"/>
              </a:buClr>
              <a:buFont typeface="Calibri" panose="020F0502020204030204" pitchFamily="34" charset="0"/>
              <a:buChar char="•"/>
            </a:pPr>
            <a:r>
              <a:rPr lang="en-US" sz="2800" dirty="0">
                <a:solidFill>
                  <a:schemeClr val="tx1">
                    <a:lumMod val="75000"/>
                    <a:lumOff val="25000"/>
                  </a:schemeClr>
                </a:solidFill>
                <a:effectLst/>
              </a:rPr>
              <a:t>Epidemiological profile of country</a:t>
            </a:r>
          </a:p>
          <a:p>
            <a:pPr marL="917575" marR="0" indent="-458788" defTabSz="914400">
              <a:lnSpc>
                <a:spcPct val="90000"/>
              </a:lnSpc>
              <a:spcBef>
                <a:spcPts val="0"/>
              </a:spcBef>
              <a:spcAft>
                <a:spcPts val="600"/>
              </a:spcAft>
              <a:buClr>
                <a:schemeClr val="accent1"/>
              </a:buClr>
              <a:buFont typeface="Calibri" panose="020F0502020204030204" pitchFamily="34" charset="0"/>
              <a:buChar char="•"/>
            </a:pPr>
            <a:r>
              <a:rPr lang="en-US" sz="2800" dirty="0">
                <a:solidFill>
                  <a:schemeClr val="tx1">
                    <a:lumMod val="75000"/>
                    <a:lumOff val="25000"/>
                  </a:schemeClr>
                </a:solidFill>
              </a:rPr>
              <a:t>Individual health status</a:t>
            </a:r>
            <a:endParaRPr lang="en-US" sz="2800" dirty="0">
              <a:solidFill>
                <a:schemeClr val="tx1">
                  <a:lumMod val="75000"/>
                  <a:lumOff val="25000"/>
                </a:schemeClr>
              </a:solidFill>
              <a:effectLst/>
            </a:endParaRPr>
          </a:p>
          <a:p>
            <a:pPr marL="917575" marR="0" indent="-458788" defTabSz="914400">
              <a:lnSpc>
                <a:spcPct val="90000"/>
              </a:lnSpc>
              <a:spcBef>
                <a:spcPts val="0"/>
              </a:spcBef>
              <a:spcAft>
                <a:spcPts val="600"/>
              </a:spcAft>
              <a:buClr>
                <a:schemeClr val="accent1"/>
              </a:buClr>
              <a:buFont typeface="Calibri" panose="020F0502020204030204" pitchFamily="34" charset="0"/>
              <a:buChar char="•"/>
            </a:pPr>
            <a:r>
              <a:rPr lang="en-US" sz="2800" dirty="0">
                <a:solidFill>
                  <a:schemeClr val="tx1">
                    <a:lumMod val="75000"/>
                    <a:lumOff val="25000"/>
                  </a:schemeClr>
                </a:solidFill>
                <a:effectLst/>
              </a:rPr>
              <a:t>Socio-economic conditions</a:t>
            </a:r>
          </a:p>
          <a:p>
            <a:pPr marL="917575" marR="0" indent="-458788" defTabSz="914400">
              <a:lnSpc>
                <a:spcPct val="90000"/>
              </a:lnSpc>
              <a:spcBef>
                <a:spcPts val="0"/>
              </a:spcBef>
              <a:spcAft>
                <a:spcPts val="600"/>
              </a:spcAft>
              <a:buClr>
                <a:schemeClr val="accent1"/>
              </a:buClr>
              <a:buFont typeface="Calibri" panose="020F0502020204030204" pitchFamily="34" charset="0"/>
              <a:buChar char="•"/>
            </a:pPr>
            <a:r>
              <a:rPr lang="en-US" sz="2800" dirty="0">
                <a:solidFill>
                  <a:schemeClr val="tx1">
                    <a:lumMod val="75000"/>
                    <a:lumOff val="25000"/>
                  </a:schemeClr>
                </a:solidFill>
              </a:rPr>
              <a:t>L</a:t>
            </a:r>
            <a:r>
              <a:rPr lang="en-US" sz="2800" dirty="0">
                <a:solidFill>
                  <a:schemeClr val="tx1">
                    <a:lumMod val="75000"/>
                    <a:lumOff val="25000"/>
                  </a:schemeClr>
                </a:solidFill>
                <a:effectLst/>
              </a:rPr>
              <a:t>imited or disrupted health or social infrastructure</a:t>
            </a:r>
          </a:p>
          <a:p>
            <a:pPr marL="917575" marR="0" indent="-458788" defTabSz="914400">
              <a:lnSpc>
                <a:spcPct val="90000"/>
              </a:lnSpc>
              <a:spcBef>
                <a:spcPts val="0"/>
              </a:spcBef>
              <a:spcAft>
                <a:spcPts val="600"/>
              </a:spcAft>
              <a:buClr>
                <a:schemeClr val="accent1"/>
              </a:buClr>
              <a:buFont typeface="Calibri" panose="020F0502020204030204" pitchFamily="34" charset="0"/>
              <a:buChar char="•"/>
            </a:pPr>
            <a:r>
              <a:rPr lang="en-US" sz="2800" dirty="0">
                <a:solidFill>
                  <a:schemeClr val="tx1">
                    <a:lumMod val="75000"/>
                    <a:lumOff val="25000"/>
                  </a:schemeClr>
                </a:solidFill>
              </a:rPr>
              <a:t>E</a:t>
            </a:r>
            <a:r>
              <a:rPr lang="en-US" sz="2800" dirty="0">
                <a:solidFill>
                  <a:schemeClr val="tx1">
                    <a:lumMod val="75000"/>
                    <a:lumOff val="25000"/>
                  </a:schemeClr>
                </a:solidFill>
                <a:effectLst/>
              </a:rPr>
              <a:t>mployment related conditions</a:t>
            </a:r>
          </a:p>
          <a:p>
            <a:pPr marL="917575" marR="0" indent="-458788" defTabSz="914400">
              <a:lnSpc>
                <a:spcPct val="90000"/>
              </a:lnSpc>
              <a:spcBef>
                <a:spcPts val="0"/>
              </a:spcBef>
              <a:spcAft>
                <a:spcPts val="600"/>
              </a:spcAft>
              <a:buClr>
                <a:schemeClr val="accent1"/>
              </a:buClr>
              <a:buFont typeface="Calibri" panose="020F0502020204030204" pitchFamily="34" charset="0"/>
              <a:buChar char="•"/>
            </a:pPr>
            <a:r>
              <a:rPr lang="en-US" sz="2800" dirty="0">
                <a:solidFill>
                  <a:schemeClr val="tx1">
                    <a:lumMod val="75000"/>
                    <a:lumOff val="25000"/>
                  </a:schemeClr>
                </a:solidFill>
              </a:rPr>
              <a:t>E</a:t>
            </a:r>
            <a:r>
              <a:rPr lang="en-US" sz="2800" dirty="0">
                <a:solidFill>
                  <a:schemeClr val="tx1">
                    <a:lumMod val="75000"/>
                    <a:lumOff val="25000"/>
                  </a:schemeClr>
                </a:solidFill>
                <a:effectLst/>
              </a:rPr>
              <a:t>xposure to exploitation, violence or persecution</a:t>
            </a:r>
          </a:p>
          <a:p>
            <a:pPr marL="917575" marR="0" indent="-458788" defTabSz="914400">
              <a:lnSpc>
                <a:spcPct val="90000"/>
              </a:lnSpc>
              <a:spcBef>
                <a:spcPts val="0"/>
              </a:spcBef>
              <a:spcAft>
                <a:spcPts val="600"/>
              </a:spcAft>
              <a:buClr>
                <a:schemeClr val="accent1"/>
              </a:buClr>
              <a:buFont typeface="Calibri" panose="020F0502020204030204" pitchFamily="34" charset="0"/>
              <a:buChar char="•"/>
            </a:pPr>
            <a:r>
              <a:rPr lang="en-US" sz="2800" dirty="0">
                <a:solidFill>
                  <a:schemeClr val="tx1">
                    <a:lumMod val="75000"/>
                    <a:lumOff val="25000"/>
                  </a:schemeClr>
                </a:solidFill>
              </a:rPr>
              <a:t>A</a:t>
            </a:r>
            <a:r>
              <a:rPr lang="en-US" sz="2800" dirty="0">
                <a:solidFill>
                  <a:schemeClr val="tx1">
                    <a:lumMod val="75000"/>
                    <a:lumOff val="25000"/>
                  </a:schemeClr>
                </a:solidFill>
                <a:effectLst/>
              </a:rPr>
              <a:t>dditional stressors or traumas such as loss of loved ones</a:t>
            </a:r>
          </a:p>
          <a:p>
            <a:pPr marL="917575" marR="0" indent="-458788" defTabSz="914400">
              <a:lnSpc>
                <a:spcPct val="90000"/>
              </a:lnSpc>
              <a:spcBef>
                <a:spcPts val="0"/>
              </a:spcBef>
              <a:spcAft>
                <a:spcPts val="600"/>
              </a:spcAft>
              <a:buClr>
                <a:schemeClr val="accent1"/>
              </a:buClr>
              <a:buFont typeface="Calibri" panose="020F0502020204030204" pitchFamily="34" charset="0"/>
              <a:buChar char="•"/>
            </a:pPr>
            <a:r>
              <a:rPr lang="en-US" sz="2800" dirty="0">
                <a:solidFill>
                  <a:schemeClr val="tx1">
                    <a:lumMod val="75000"/>
                    <a:lumOff val="25000"/>
                  </a:schemeClr>
                </a:solidFill>
              </a:rPr>
              <a:t>N</a:t>
            </a:r>
            <a:r>
              <a:rPr lang="en-US" sz="2800" dirty="0">
                <a:solidFill>
                  <a:schemeClr val="tx1">
                    <a:lumMod val="75000"/>
                    <a:lumOff val="25000"/>
                  </a:schemeClr>
                </a:solidFill>
                <a:effectLst/>
              </a:rPr>
              <a:t>atural and man-made disasters</a:t>
            </a:r>
          </a:p>
        </p:txBody>
      </p:sp>
    </p:spTree>
    <p:extLst>
      <p:ext uri="{BB962C8B-B14F-4D97-AF65-F5344CB8AC3E}">
        <p14:creationId xmlns:p14="http://schemas.microsoft.com/office/powerpoint/2010/main" val="1706692765"/>
      </p:ext>
    </p:extLst>
  </p:cSld>
  <p:clrMapOvr>
    <a:masterClrMapping/>
  </p:clrMapOvr>
  <mc:AlternateContent xmlns:mc="http://schemas.openxmlformats.org/markup-compatibility/2006" xmlns:p14="http://schemas.microsoft.com/office/powerpoint/2010/main">
    <mc:Choice Requires="p14">
      <p:transition spd="slow" p14:dur="2000" advTm="174550"/>
    </mc:Choice>
    <mc:Fallback xmlns="">
      <p:transition spd="slow" advTm="17455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265134-A6D6-6204-8D7C-E0940596B399}"/>
              </a:ext>
              <a:ext uri="{C183D7F6-B498-43B3-948B-1728B52AA6E4}">
                <adec:decorative xmlns:adec="http://schemas.microsoft.com/office/drawing/2017/decorative" val="1"/>
              </a:ext>
            </a:extLst>
          </p:cNvPr>
          <p:cNvSpPr/>
          <p:nvPr/>
        </p:nvSpPr>
        <p:spPr>
          <a:xfrm>
            <a:off x="0" y="0"/>
            <a:ext cx="2669838" cy="62992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3923">
              <a:defRPr/>
            </a:pPr>
            <a:endParaRPr lang="en-GB" dirty="0">
              <a:solidFill>
                <a:srgbClr val="4A66AC">
                  <a:lumMod val="20000"/>
                  <a:lumOff val="80000"/>
                </a:srgbClr>
              </a:solidFill>
              <a:latin typeface="Calibri" panose="020F0502020204030204"/>
            </a:endParaRPr>
          </a:p>
        </p:txBody>
      </p:sp>
      <p:sp>
        <p:nvSpPr>
          <p:cNvPr id="6" name="Title 5">
            <a:extLst>
              <a:ext uri="{FF2B5EF4-FFF2-40B4-BE49-F238E27FC236}">
                <a16:creationId xmlns:a16="http://schemas.microsoft.com/office/drawing/2014/main" id="{F0EA8782-F6A7-1AC0-86A3-BCB36E9752FC}"/>
              </a:ext>
            </a:extLst>
          </p:cNvPr>
          <p:cNvSpPr txBox="1">
            <a:spLocks noGrp="1"/>
          </p:cNvSpPr>
          <p:nvPr>
            <p:ph type="title" idx="4294967295"/>
          </p:nvPr>
        </p:nvSpPr>
        <p:spPr>
          <a:xfrm>
            <a:off x="-1" y="2357430"/>
            <a:ext cx="2669839" cy="14568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53923" rtl="0" eaLnBrk="1" fontAlgn="auto" latinLnBrk="0" hangingPunct="1">
              <a:lnSpc>
                <a:spcPct val="100000"/>
              </a:lnSpc>
              <a:spcBef>
                <a:spcPts val="0"/>
              </a:spcBef>
              <a:spcAft>
                <a:spcPts val="989"/>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pperplate" panose="02000504000000020004" pitchFamily="2" charset="77"/>
                <a:ea typeface="+mn-ea"/>
                <a:cs typeface="+mn-cs"/>
              </a:rPr>
              <a:t>Determinants</a:t>
            </a:r>
          </a:p>
          <a:p>
            <a:pPr marL="0" marR="0" lvl="0" indent="0" algn="ctr" defTabSz="753923" rtl="0" eaLnBrk="1" fontAlgn="auto" latinLnBrk="0" hangingPunct="1">
              <a:lnSpc>
                <a:spcPct val="100000"/>
              </a:lnSpc>
              <a:spcBef>
                <a:spcPts val="0"/>
              </a:spcBef>
              <a:spcAft>
                <a:spcPts val="989"/>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pperplate" panose="02000504000000020004" pitchFamily="2" charset="77"/>
                <a:ea typeface="+mn-ea"/>
                <a:cs typeface="+mn-cs"/>
              </a:rPr>
              <a:t>during</a:t>
            </a:r>
          </a:p>
          <a:p>
            <a:pPr marL="0" marR="0" lvl="0" indent="0" algn="ctr" defTabSz="753923" rtl="0" eaLnBrk="1" fontAlgn="auto" latinLnBrk="0" hangingPunct="1">
              <a:lnSpc>
                <a:spcPct val="100000"/>
              </a:lnSpc>
              <a:spcBef>
                <a:spcPts val="0"/>
              </a:spcBef>
              <a:spcAft>
                <a:spcPts val="989"/>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pperplate" panose="02000504000000020004" pitchFamily="2" charset="77"/>
                <a:ea typeface="+mn-ea"/>
                <a:cs typeface="+mn-cs"/>
              </a:rPr>
              <a:t>migration</a:t>
            </a:r>
          </a:p>
        </p:txBody>
      </p:sp>
      <p:sp>
        <p:nvSpPr>
          <p:cNvPr id="4" name="Rectangle 3">
            <a:extLst>
              <a:ext uri="{FF2B5EF4-FFF2-40B4-BE49-F238E27FC236}">
                <a16:creationId xmlns:a16="http://schemas.microsoft.com/office/drawing/2014/main" id="{1070768E-DCCD-80E5-A019-63DADA1235FF}"/>
              </a:ext>
            </a:extLst>
          </p:cNvPr>
          <p:cNvSpPr/>
          <p:nvPr/>
        </p:nvSpPr>
        <p:spPr>
          <a:xfrm>
            <a:off x="2683790" y="631125"/>
            <a:ext cx="9508210" cy="5595749"/>
          </a:xfrm>
          <a:prstGeom prst="rect">
            <a:avLst/>
          </a:prstGeom>
          <a:solidFill>
            <a:schemeClr val="bg1"/>
          </a:solidFill>
        </p:spPr>
        <p:txBody>
          <a:bodyPr vert="horz" lIns="150781" tIns="75390" rIns="150781" bIns="75390" rtlCol="0" anchor="t">
            <a:noAutofit/>
          </a:bodyPr>
          <a:lstStyle/>
          <a:p>
            <a:pPr marL="917575" marR="0" indent="-458788" defTabSz="914400">
              <a:lnSpc>
                <a:spcPct val="90000"/>
              </a:lnSpc>
              <a:spcBef>
                <a:spcPts val="0"/>
              </a:spcBef>
              <a:spcAft>
                <a:spcPts val="600"/>
              </a:spcAft>
              <a:buClr>
                <a:schemeClr val="accent1"/>
              </a:buClr>
              <a:buFont typeface="Calibri" panose="020F0502020204030204" pitchFamily="34" charset="0"/>
            </a:pPr>
            <a:endParaRPr lang="en-US" sz="2800" dirty="0">
              <a:solidFill>
                <a:schemeClr val="tx1">
                  <a:lumMod val="75000"/>
                  <a:lumOff val="25000"/>
                </a:schemeClr>
              </a:solidFill>
            </a:endParaRPr>
          </a:p>
          <a:p>
            <a:pPr marL="917575" marR="0" indent="-458788" defTabSz="914400">
              <a:lnSpc>
                <a:spcPct val="90000"/>
              </a:lnSpc>
              <a:spcBef>
                <a:spcPts val="0"/>
              </a:spcBef>
              <a:spcAft>
                <a:spcPts val="600"/>
              </a:spcAft>
              <a:buClr>
                <a:schemeClr val="accent1"/>
              </a:buClr>
              <a:buFont typeface="Calibri" panose="020F0502020204030204" pitchFamily="34" charset="0"/>
            </a:pPr>
            <a:endParaRPr lang="en-US" sz="2800" dirty="0">
              <a:solidFill>
                <a:schemeClr val="tx1">
                  <a:lumMod val="75000"/>
                  <a:lumOff val="25000"/>
                </a:schemeClr>
              </a:solidFill>
            </a:endParaRPr>
          </a:p>
          <a:p>
            <a:pPr marL="749300" marR="0" indent="-336550" defTabSz="914400">
              <a:lnSpc>
                <a:spcPct val="90000"/>
              </a:lnSpc>
              <a:spcBef>
                <a:spcPts val="0"/>
              </a:spcBef>
              <a:spcAft>
                <a:spcPts val="600"/>
              </a:spcAft>
              <a:buClr>
                <a:schemeClr val="accent1"/>
              </a:buClr>
              <a:buFont typeface="Calibri" panose="020F0502020204030204" pitchFamily="34" charset="0"/>
              <a:buChar char="•"/>
            </a:pPr>
            <a:r>
              <a:rPr lang="en-US" sz="2800" dirty="0">
                <a:solidFill>
                  <a:schemeClr val="tx1">
                    <a:lumMod val="75000"/>
                    <a:lumOff val="25000"/>
                  </a:schemeClr>
                </a:solidFill>
                <a:effectLst/>
              </a:rPr>
              <a:t>Poor living and working conditions</a:t>
            </a:r>
          </a:p>
          <a:p>
            <a:pPr marL="749300" marR="0" indent="-336550" defTabSz="914400">
              <a:lnSpc>
                <a:spcPct val="90000"/>
              </a:lnSpc>
              <a:spcBef>
                <a:spcPts val="0"/>
              </a:spcBef>
              <a:spcAft>
                <a:spcPts val="600"/>
              </a:spcAft>
              <a:buClr>
                <a:schemeClr val="accent1"/>
              </a:buClr>
              <a:buFont typeface="Calibri" panose="020F0502020204030204" pitchFamily="34" charset="0"/>
              <a:buChar char="•"/>
            </a:pPr>
            <a:r>
              <a:rPr lang="en-US" sz="2800" dirty="0">
                <a:solidFill>
                  <a:schemeClr val="tx1">
                    <a:lumMod val="75000"/>
                    <a:lumOff val="25000"/>
                  </a:schemeClr>
                </a:solidFill>
              </a:rPr>
              <a:t>L</a:t>
            </a:r>
            <a:r>
              <a:rPr lang="en-US" sz="2800" dirty="0">
                <a:solidFill>
                  <a:schemeClr val="tx1">
                    <a:lumMod val="75000"/>
                    <a:lumOff val="25000"/>
                  </a:schemeClr>
                </a:solidFill>
                <a:effectLst/>
              </a:rPr>
              <a:t>imited access to water, sanitation, and hygiene (WASH)</a:t>
            </a:r>
          </a:p>
          <a:p>
            <a:pPr marL="749300" marR="0" indent="-336550" defTabSz="914400">
              <a:lnSpc>
                <a:spcPct val="90000"/>
              </a:lnSpc>
              <a:spcBef>
                <a:spcPts val="0"/>
              </a:spcBef>
              <a:spcAft>
                <a:spcPts val="600"/>
              </a:spcAft>
              <a:buClr>
                <a:schemeClr val="accent1"/>
              </a:buClr>
              <a:buFont typeface="Calibri" panose="020F0502020204030204" pitchFamily="34" charset="0"/>
              <a:buChar char="•"/>
            </a:pPr>
            <a:r>
              <a:rPr lang="en-US" sz="2800" dirty="0">
                <a:solidFill>
                  <a:schemeClr val="tx1">
                    <a:lumMod val="75000"/>
                    <a:lumOff val="25000"/>
                  </a:schemeClr>
                </a:solidFill>
                <a:effectLst/>
              </a:rPr>
              <a:t>Exploitation, violence, and other stressors</a:t>
            </a:r>
          </a:p>
          <a:p>
            <a:pPr marL="749300" marR="0" indent="-336550" defTabSz="914400">
              <a:lnSpc>
                <a:spcPct val="90000"/>
              </a:lnSpc>
              <a:spcBef>
                <a:spcPts val="0"/>
              </a:spcBef>
              <a:spcAft>
                <a:spcPts val="600"/>
              </a:spcAft>
              <a:buClr>
                <a:schemeClr val="accent1"/>
              </a:buClr>
              <a:buFont typeface="Calibri" panose="020F0502020204030204" pitchFamily="34" charset="0"/>
              <a:buChar char="•"/>
            </a:pPr>
            <a:r>
              <a:rPr lang="en-US" sz="2800" dirty="0">
                <a:solidFill>
                  <a:schemeClr val="tx1">
                    <a:lumMod val="75000"/>
                    <a:lumOff val="25000"/>
                  </a:schemeClr>
                </a:solidFill>
              </a:rPr>
              <a:t>Exposure (heat, wind, cold)</a:t>
            </a:r>
            <a:endParaRPr lang="en-US" sz="2800" dirty="0">
              <a:solidFill>
                <a:schemeClr val="tx1">
                  <a:lumMod val="75000"/>
                  <a:lumOff val="25000"/>
                </a:schemeClr>
              </a:solidFill>
              <a:effectLst/>
            </a:endParaRPr>
          </a:p>
          <a:p>
            <a:pPr marL="749300" marR="0" indent="-336550" defTabSz="914400">
              <a:lnSpc>
                <a:spcPct val="90000"/>
              </a:lnSpc>
              <a:spcBef>
                <a:spcPts val="0"/>
              </a:spcBef>
              <a:spcAft>
                <a:spcPts val="600"/>
              </a:spcAft>
              <a:buClr>
                <a:schemeClr val="accent1"/>
              </a:buClr>
              <a:buFont typeface="Calibri" panose="020F0502020204030204" pitchFamily="34" charset="0"/>
              <a:buChar char="•"/>
            </a:pPr>
            <a:r>
              <a:rPr lang="en-US" sz="2800" dirty="0">
                <a:solidFill>
                  <a:schemeClr val="tx1">
                    <a:lumMod val="75000"/>
                    <a:lumOff val="25000"/>
                  </a:schemeClr>
                </a:solidFill>
              </a:rPr>
              <a:t>P</a:t>
            </a:r>
            <a:r>
              <a:rPr lang="en-US" sz="2800" dirty="0">
                <a:solidFill>
                  <a:schemeClr val="tx1">
                    <a:lumMod val="75000"/>
                    <a:lumOff val="25000"/>
                  </a:schemeClr>
                </a:solidFill>
                <a:effectLst/>
              </a:rPr>
              <a:t>oor or interrupted access to high quality health services</a:t>
            </a:r>
          </a:p>
          <a:p>
            <a:pPr marL="749300" marR="0" indent="-336550" defTabSz="914400">
              <a:lnSpc>
                <a:spcPct val="90000"/>
              </a:lnSpc>
              <a:spcBef>
                <a:spcPts val="0"/>
              </a:spcBef>
              <a:spcAft>
                <a:spcPts val="600"/>
              </a:spcAft>
              <a:buClr>
                <a:schemeClr val="accent1"/>
              </a:buClr>
              <a:buFont typeface="Calibri" panose="020F0502020204030204" pitchFamily="34" charset="0"/>
              <a:buChar char="•"/>
            </a:pPr>
            <a:r>
              <a:rPr lang="en-US" sz="2800" dirty="0">
                <a:solidFill>
                  <a:schemeClr val="tx1">
                    <a:lumMod val="75000"/>
                    <a:lumOff val="25000"/>
                  </a:schemeClr>
                </a:solidFill>
              </a:rPr>
              <a:t>Duration of journey</a:t>
            </a:r>
            <a:endParaRPr lang="en-US" sz="2800" dirty="0">
              <a:solidFill>
                <a:schemeClr val="tx1">
                  <a:lumMod val="75000"/>
                  <a:lumOff val="25000"/>
                </a:schemeClr>
              </a:solidFill>
              <a:effectLst/>
            </a:endParaRPr>
          </a:p>
        </p:txBody>
      </p:sp>
    </p:spTree>
    <p:extLst>
      <p:ext uri="{BB962C8B-B14F-4D97-AF65-F5344CB8AC3E}">
        <p14:creationId xmlns:p14="http://schemas.microsoft.com/office/powerpoint/2010/main" val="28612952"/>
      </p:ext>
    </p:extLst>
  </p:cSld>
  <p:clrMapOvr>
    <a:masterClrMapping/>
  </p:clrMapOvr>
  <mc:AlternateContent xmlns:mc="http://schemas.openxmlformats.org/markup-compatibility/2006" xmlns:p14="http://schemas.microsoft.com/office/powerpoint/2010/main">
    <mc:Choice Requires="p14">
      <p:transition spd="slow" p14:dur="2000" advTm="174550"/>
    </mc:Choice>
    <mc:Fallback xmlns="">
      <p:transition spd="slow" advTm="17455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265134-A6D6-6204-8D7C-E0940596B399}"/>
              </a:ext>
              <a:ext uri="{C183D7F6-B498-43B3-948B-1728B52AA6E4}">
                <adec:decorative xmlns:adec="http://schemas.microsoft.com/office/drawing/2017/decorative" val="1"/>
              </a:ext>
            </a:extLst>
          </p:cNvPr>
          <p:cNvSpPr/>
          <p:nvPr/>
        </p:nvSpPr>
        <p:spPr>
          <a:xfrm>
            <a:off x="0" y="0"/>
            <a:ext cx="2669838" cy="62992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3923">
              <a:defRPr/>
            </a:pPr>
            <a:endParaRPr lang="en-GB" dirty="0">
              <a:solidFill>
                <a:srgbClr val="4A66AC">
                  <a:lumMod val="20000"/>
                  <a:lumOff val="80000"/>
                </a:srgbClr>
              </a:solidFill>
              <a:latin typeface="Calibri" panose="020F0502020204030204"/>
            </a:endParaRPr>
          </a:p>
        </p:txBody>
      </p:sp>
      <p:sp>
        <p:nvSpPr>
          <p:cNvPr id="6" name="Title 5">
            <a:extLst>
              <a:ext uri="{FF2B5EF4-FFF2-40B4-BE49-F238E27FC236}">
                <a16:creationId xmlns:a16="http://schemas.microsoft.com/office/drawing/2014/main" id="{F0EA8782-F6A7-1AC0-86A3-BCB36E9752FC}"/>
              </a:ext>
            </a:extLst>
          </p:cNvPr>
          <p:cNvSpPr txBox="1">
            <a:spLocks noGrp="1"/>
          </p:cNvSpPr>
          <p:nvPr>
            <p:ph type="title" idx="4294967295"/>
          </p:nvPr>
        </p:nvSpPr>
        <p:spPr>
          <a:xfrm>
            <a:off x="-1" y="2357430"/>
            <a:ext cx="2669839" cy="14568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53923" rtl="0" eaLnBrk="1" fontAlgn="auto" latinLnBrk="0" hangingPunct="1">
              <a:lnSpc>
                <a:spcPct val="100000"/>
              </a:lnSpc>
              <a:spcBef>
                <a:spcPts val="0"/>
              </a:spcBef>
              <a:spcAft>
                <a:spcPts val="989"/>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pperplate" panose="02000504000000020004" pitchFamily="2" charset="77"/>
                <a:ea typeface="+mn-ea"/>
                <a:cs typeface="+mn-cs"/>
              </a:rPr>
              <a:t>Determinants</a:t>
            </a:r>
          </a:p>
          <a:p>
            <a:pPr marL="0" marR="0" lvl="0" indent="0" algn="ctr" defTabSz="753923" rtl="0" eaLnBrk="1" fontAlgn="auto" latinLnBrk="0" hangingPunct="1">
              <a:lnSpc>
                <a:spcPct val="100000"/>
              </a:lnSpc>
              <a:spcBef>
                <a:spcPts val="0"/>
              </a:spcBef>
              <a:spcAft>
                <a:spcPts val="989"/>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pperplate" panose="02000504000000020004" pitchFamily="2" charset="77"/>
                <a:ea typeface="+mn-ea"/>
                <a:cs typeface="+mn-cs"/>
              </a:rPr>
              <a:t>following</a:t>
            </a:r>
          </a:p>
          <a:p>
            <a:pPr marL="0" marR="0" lvl="0" indent="0" algn="ctr" defTabSz="753923" rtl="0" eaLnBrk="1" fontAlgn="auto" latinLnBrk="0" hangingPunct="1">
              <a:lnSpc>
                <a:spcPct val="100000"/>
              </a:lnSpc>
              <a:spcBef>
                <a:spcPts val="0"/>
              </a:spcBef>
              <a:spcAft>
                <a:spcPts val="989"/>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pperplate" panose="02000504000000020004" pitchFamily="2" charset="77"/>
                <a:ea typeface="+mn-ea"/>
                <a:cs typeface="+mn-cs"/>
              </a:rPr>
              <a:t>migration</a:t>
            </a:r>
          </a:p>
        </p:txBody>
      </p:sp>
      <p:sp>
        <p:nvSpPr>
          <p:cNvPr id="4" name="Rectangle 3">
            <a:extLst>
              <a:ext uri="{FF2B5EF4-FFF2-40B4-BE49-F238E27FC236}">
                <a16:creationId xmlns:a16="http://schemas.microsoft.com/office/drawing/2014/main" id="{1070768E-DCCD-80E5-A019-63DADA1235FF}"/>
              </a:ext>
            </a:extLst>
          </p:cNvPr>
          <p:cNvSpPr/>
          <p:nvPr/>
        </p:nvSpPr>
        <p:spPr>
          <a:xfrm>
            <a:off x="2669838" y="0"/>
            <a:ext cx="9001932" cy="6141803"/>
          </a:xfrm>
          <a:prstGeom prst="rect">
            <a:avLst/>
          </a:prstGeom>
          <a:solidFill>
            <a:schemeClr val="bg1"/>
          </a:solidFill>
        </p:spPr>
        <p:txBody>
          <a:bodyPr vert="horz" lIns="150781" tIns="75390" rIns="150781" bIns="75390" rtlCol="0" anchor="t">
            <a:noAutofit/>
          </a:bodyPr>
          <a:lstStyle/>
          <a:p>
            <a:pPr marL="917575" marR="0" indent="-458788" defTabSz="914400">
              <a:spcBef>
                <a:spcPts val="0"/>
              </a:spcBef>
              <a:spcAft>
                <a:spcPts val="600"/>
              </a:spcAft>
              <a:buClr>
                <a:schemeClr val="accent1"/>
              </a:buClr>
              <a:buFont typeface="Calibri" panose="020F0502020204030204" pitchFamily="34" charset="0"/>
            </a:pPr>
            <a:endParaRPr lang="en-US" sz="2800" dirty="0">
              <a:solidFill>
                <a:schemeClr val="tx1">
                  <a:lumMod val="75000"/>
                  <a:lumOff val="25000"/>
                </a:schemeClr>
              </a:solidFill>
            </a:endParaRPr>
          </a:p>
          <a:p>
            <a:pPr marL="749300" marR="0" indent="-336550" defTabSz="914400">
              <a:spcBef>
                <a:spcPts val="0"/>
              </a:spcBef>
              <a:spcAft>
                <a:spcPts val="600"/>
              </a:spcAft>
              <a:buClr>
                <a:schemeClr val="accent1"/>
              </a:buClr>
              <a:buFont typeface="Calibri" panose="020F0502020204030204" pitchFamily="34" charset="0"/>
              <a:buChar char="•"/>
            </a:pPr>
            <a:r>
              <a:rPr lang="en-US" sz="2800" dirty="0">
                <a:solidFill>
                  <a:schemeClr val="tx1">
                    <a:lumMod val="75000"/>
                    <a:lumOff val="25000"/>
                  </a:schemeClr>
                </a:solidFill>
                <a:effectLst/>
              </a:rPr>
              <a:t>Some factors may be improved (e.g. economic security, increased safety, or access to improved social or health services)</a:t>
            </a:r>
          </a:p>
          <a:p>
            <a:pPr marL="749300" marR="0" indent="-336550" defTabSz="914400">
              <a:spcBef>
                <a:spcPts val="0"/>
              </a:spcBef>
              <a:spcAft>
                <a:spcPts val="600"/>
              </a:spcAft>
              <a:buClr>
                <a:schemeClr val="accent1"/>
              </a:buClr>
              <a:buFont typeface="Calibri" panose="020F0502020204030204" pitchFamily="34" charset="0"/>
              <a:buChar char="•"/>
            </a:pPr>
            <a:r>
              <a:rPr lang="en-US" sz="2800" dirty="0">
                <a:solidFill>
                  <a:schemeClr val="tx1">
                    <a:lumMod val="75000"/>
                    <a:lumOff val="25000"/>
                  </a:schemeClr>
                </a:solidFill>
              </a:rPr>
              <a:t>H</a:t>
            </a:r>
            <a:r>
              <a:rPr lang="en-US" sz="2800" dirty="0">
                <a:solidFill>
                  <a:schemeClr val="tx1">
                    <a:lumMod val="75000"/>
                    <a:lumOff val="25000"/>
                  </a:schemeClr>
                </a:solidFill>
                <a:effectLst/>
              </a:rPr>
              <a:t>owever, there may be additional stressors associated with acculturation, the process of settling, and conditions in receiving countries:</a:t>
            </a:r>
          </a:p>
          <a:p>
            <a:pPr marL="1206500" lvl="1" indent="-336550" defTabSz="914400">
              <a:spcAft>
                <a:spcPts val="600"/>
              </a:spcAft>
              <a:buClr>
                <a:schemeClr val="accent1"/>
              </a:buClr>
              <a:buFont typeface="Calibri" panose="020F0502020204030204" pitchFamily="34" charset="0"/>
              <a:buChar char="•"/>
            </a:pPr>
            <a:r>
              <a:rPr lang="en-US" sz="2800" dirty="0">
                <a:solidFill>
                  <a:schemeClr val="tx1">
                    <a:lumMod val="75000"/>
                    <a:lumOff val="25000"/>
                  </a:schemeClr>
                </a:solidFill>
              </a:rPr>
              <a:t>E</a:t>
            </a:r>
            <a:r>
              <a:rPr lang="en-US" sz="2800" dirty="0">
                <a:solidFill>
                  <a:schemeClr val="tx1">
                    <a:lumMod val="75000"/>
                    <a:lumOff val="25000"/>
                  </a:schemeClr>
                </a:solidFill>
                <a:effectLst/>
              </a:rPr>
              <a:t>conomic stressors, social isolation, integration, stigma or discrimination, structural or systemic inequities, legal processes, change in lifestyle and diet related factors, concerns for loved ones, living and working conditions, exploitation, violence</a:t>
            </a:r>
          </a:p>
        </p:txBody>
      </p:sp>
    </p:spTree>
    <p:extLst>
      <p:ext uri="{BB962C8B-B14F-4D97-AF65-F5344CB8AC3E}">
        <p14:creationId xmlns:p14="http://schemas.microsoft.com/office/powerpoint/2010/main" val="3316000524"/>
      </p:ext>
    </p:extLst>
  </p:cSld>
  <p:clrMapOvr>
    <a:masterClrMapping/>
  </p:clrMapOvr>
  <mc:AlternateContent xmlns:mc="http://schemas.openxmlformats.org/markup-compatibility/2006" xmlns:p14="http://schemas.microsoft.com/office/powerpoint/2010/main">
    <mc:Choice Requires="p14">
      <p:transition spd="slow" p14:dur="2000" advTm="174550"/>
    </mc:Choice>
    <mc:Fallback xmlns="">
      <p:transition spd="slow" advTm="17455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F4CCB-5713-A8F7-04C0-6BCF54041F77}"/>
              </a:ext>
            </a:extLst>
          </p:cNvPr>
          <p:cNvSpPr>
            <a:spLocks noGrp="1"/>
          </p:cNvSpPr>
          <p:nvPr>
            <p:ph type="title"/>
          </p:nvPr>
        </p:nvSpPr>
        <p:spPr>
          <a:xfrm>
            <a:off x="456384" y="199723"/>
            <a:ext cx="5190565" cy="1891820"/>
          </a:xfrm>
          <a:solidFill>
            <a:schemeClr val="bg1"/>
          </a:solidFill>
          <a:ln w="38100">
            <a:solidFill>
              <a:schemeClr val="accent3"/>
            </a:solidFill>
          </a:ln>
        </p:spPr>
        <p:txBody>
          <a:bodyPr anchor="ctr">
            <a:noAutofit/>
          </a:bodyPr>
          <a:lstStyle/>
          <a:p>
            <a:r>
              <a:rPr lang="en-US" sz="3600" dirty="0"/>
              <a:t>DETERMINANTS </a:t>
            </a:r>
            <a:br>
              <a:rPr lang="en-US" sz="3600" dirty="0"/>
            </a:br>
            <a:r>
              <a:rPr lang="en-US" sz="3600" dirty="0"/>
              <a:t>OF HEALTH </a:t>
            </a:r>
            <a:br>
              <a:rPr lang="en-US" sz="3600" dirty="0"/>
            </a:br>
            <a:r>
              <a:rPr lang="en-US" sz="3600" dirty="0"/>
              <a:t>PRE-MIGRATION</a:t>
            </a:r>
          </a:p>
        </p:txBody>
      </p:sp>
      <p:sp>
        <p:nvSpPr>
          <p:cNvPr id="3" name="Content Placeholder 2">
            <a:extLst>
              <a:ext uri="{FF2B5EF4-FFF2-40B4-BE49-F238E27FC236}">
                <a16:creationId xmlns:a16="http://schemas.microsoft.com/office/drawing/2014/main" id="{9653AECF-4133-8119-643E-A477B36752B4}"/>
              </a:ext>
            </a:extLst>
          </p:cNvPr>
          <p:cNvSpPr>
            <a:spLocks noGrp="1"/>
          </p:cNvSpPr>
          <p:nvPr>
            <p:ph idx="1"/>
          </p:nvPr>
        </p:nvSpPr>
        <p:spPr>
          <a:xfrm>
            <a:off x="1097280" y="2615706"/>
            <a:ext cx="10171355" cy="3772081"/>
          </a:xfrm>
        </p:spPr>
        <p:txBody>
          <a:bodyPr>
            <a:normAutofit/>
          </a:bodyPr>
          <a:lstStyle/>
          <a:p>
            <a:pPr marL="400050" indent="-387350">
              <a:buFont typeface="Wingdings" pitchFamily="2" charset="2"/>
              <a:buChar char="§"/>
            </a:pPr>
            <a:r>
              <a:rPr lang="en-US" dirty="0"/>
              <a:t>High rates of non-communicable diseases (NCDs) in low- and middle-income countries (LMICs).</a:t>
            </a:r>
          </a:p>
          <a:p>
            <a:pPr marL="400050" indent="-387350">
              <a:buFont typeface="Wingdings" pitchFamily="2" charset="2"/>
              <a:buChar char="§"/>
            </a:pPr>
            <a:r>
              <a:rPr lang="en-US" dirty="0"/>
              <a:t>Majority of forced migrants come from and reside in LMICs.</a:t>
            </a:r>
          </a:p>
          <a:p>
            <a:pPr marL="400050" indent="-387350">
              <a:buFont typeface="Wingdings" pitchFamily="2" charset="2"/>
              <a:buChar char="§"/>
            </a:pPr>
            <a:r>
              <a:rPr lang="en-US" dirty="0"/>
              <a:t>Risk of NCDs may be further elevated among forced migrants due to:</a:t>
            </a:r>
          </a:p>
          <a:p>
            <a:pPr marL="582930" lvl="2" indent="-387350">
              <a:buFont typeface="Wingdings" pitchFamily="2" charset="2"/>
              <a:buChar char="§"/>
            </a:pPr>
            <a:r>
              <a:rPr lang="en-US" sz="1800" dirty="0"/>
              <a:t>Prolonged disruption in health and social systems, inability to access healthy lifestyle resources (nutritious food, exercise, clean water), psychosocial stress, limited access to timely treatment,</a:t>
            </a:r>
          </a:p>
          <a:p>
            <a:pPr marL="400050" indent="-387350">
              <a:buFont typeface="Wingdings" pitchFamily="2" charset="2"/>
              <a:buChar char="§"/>
            </a:pPr>
            <a:r>
              <a:rPr lang="en-US" dirty="0"/>
              <a:t>NCDs underprioritized compared to communicable diseases.</a:t>
            </a:r>
          </a:p>
          <a:p>
            <a:pPr marL="400050" indent="-387350">
              <a:buFont typeface="Wingdings" pitchFamily="2" charset="2"/>
              <a:buChar char="§"/>
            </a:pPr>
            <a:r>
              <a:rPr lang="en-US" dirty="0"/>
              <a:t>Systematic review and meta-analysis on prevalence of NCDs among Syrian refugees in neighboring countries.</a:t>
            </a:r>
          </a:p>
        </p:txBody>
      </p:sp>
      <p:pic>
        <p:nvPicPr>
          <p:cNvPr id="4" name="Picture 3" descr="Image showing title of paper: “The prevalence of non-communicable diseases among Syrian refugees in Syria’s neighbouring host countries: a systematic review and meta-analysis.”">
            <a:extLst>
              <a:ext uri="{FF2B5EF4-FFF2-40B4-BE49-F238E27FC236}">
                <a16:creationId xmlns:a16="http://schemas.microsoft.com/office/drawing/2014/main" id="{8CC50101-5E75-F0B0-5594-FE8EA335FDB6}"/>
              </a:ext>
            </a:extLst>
          </p:cNvPr>
          <p:cNvPicPr>
            <a:picLocks noChangeAspect="1"/>
          </p:cNvPicPr>
          <p:nvPr/>
        </p:nvPicPr>
        <p:blipFill rotWithShape="1">
          <a:blip r:embed="rId2"/>
          <a:srcRect l="16898" t="24427" r="22030" b="42541"/>
          <a:stretch/>
        </p:blipFill>
        <p:spPr>
          <a:xfrm>
            <a:off x="5674659" y="-1"/>
            <a:ext cx="6517342" cy="2291268"/>
          </a:xfrm>
          <a:prstGeom prst="rect">
            <a:avLst/>
          </a:prstGeom>
        </p:spPr>
      </p:pic>
    </p:spTree>
    <p:extLst>
      <p:ext uri="{BB962C8B-B14F-4D97-AF65-F5344CB8AC3E}">
        <p14:creationId xmlns:p14="http://schemas.microsoft.com/office/powerpoint/2010/main" val="1364171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0014" y="434940"/>
            <a:ext cx="8380162" cy="3255264"/>
          </a:xfrm>
        </p:spPr>
        <p:txBody>
          <a:bodyPr>
            <a:noAutofit/>
          </a:bodyPr>
          <a:lstStyle/>
          <a:p>
            <a:r>
              <a:rPr lang="en-US" sz="4000" b="1" spc="300" dirty="0">
                <a:solidFill>
                  <a:schemeClr val="tx1">
                    <a:lumMod val="50000"/>
                    <a:lumOff val="50000"/>
                  </a:schemeClr>
                </a:solidFill>
                <a:ea typeface="Gotham" charset="0"/>
                <a:cs typeface="Gotham" charset="0"/>
              </a:rPr>
              <a:t>I HAVE NO DISCOLOSURES</a:t>
            </a:r>
          </a:p>
        </p:txBody>
      </p:sp>
    </p:spTree>
    <p:extLst>
      <p:ext uri="{BB962C8B-B14F-4D97-AF65-F5344CB8AC3E}">
        <p14:creationId xmlns:p14="http://schemas.microsoft.com/office/powerpoint/2010/main" val="1673104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C2BF722B-B439-7855-458F-B89F9182754C}"/>
              </a:ext>
            </a:extLst>
          </p:cNvPr>
          <p:cNvSpPr txBox="1">
            <a:spLocks noGrp="1"/>
          </p:cNvSpPr>
          <p:nvPr>
            <p:ph type="title" idx="4294967295"/>
          </p:nvPr>
        </p:nvSpPr>
        <p:spPr>
          <a:xfrm>
            <a:off x="395568" y="443228"/>
            <a:ext cx="609824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Arial" panose="020B0604020202020204" pitchFamily="34" charset="0"/>
              </a:rPr>
              <a:t>RESULTS</a:t>
            </a:r>
          </a:p>
        </p:txBody>
      </p:sp>
      <p:pic>
        <p:nvPicPr>
          <p:cNvPr id="4" name="Picture 3" descr="An image of a table showing pooled prevalence estimates for the five most common NCDs among Syrian refugees in Syria’s neighbouring host countries.">
            <a:extLst>
              <a:ext uri="{FF2B5EF4-FFF2-40B4-BE49-F238E27FC236}">
                <a16:creationId xmlns:a16="http://schemas.microsoft.com/office/drawing/2014/main" id="{A6BA5112-6BC2-67E2-6925-EBC2F05C08E2}"/>
              </a:ext>
            </a:extLst>
          </p:cNvPr>
          <p:cNvPicPr>
            <a:picLocks noChangeAspect="1"/>
          </p:cNvPicPr>
          <p:nvPr/>
        </p:nvPicPr>
        <p:blipFill rotWithShape="1">
          <a:blip r:embed="rId2"/>
          <a:srcRect l="8420" t="31149" r="59919" b="40677"/>
          <a:stretch/>
        </p:blipFill>
        <p:spPr>
          <a:xfrm>
            <a:off x="395568" y="1696374"/>
            <a:ext cx="5513294" cy="3917500"/>
          </a:xfrm>
          <a:prstGeom prst="rect">
            <a:avLst/>
          </a:prstGeom>
        </p:spPr>
      </p:pic>
      <p:sp>
        <p:nvSpPr>
          <p:cNvPr id="6" name="TextBox 5">
            <a:extLst>
              <a:ext uri="{FF2B5EF4-FFF2-40B4-BE49-F238E27FC236}">
                <a16:creationId xmlns:a16="http://schemas.microsoft.com/office/drawing/2014/main" id="{0AF8E67F-59A0-E1F9-279C-52CEFE9442F4}"/>
              </a:ext>
            </a:extLst>
          </p:cNvPr>
          <p:cNvSpPr txBox="1"/>
          <p:nvPr/>
        </p:nvSpPr>
        <p:spPr>
          <a:xfrm>
            <a:off x="5908862" y="1577051"/>
            <a:ext cx="6098240" cy="4524315"/>
          </a:xfrm>
          <a:prstGeom prst="rect">
            <a:avLst/>
          </a:prstGeom>
          <a:solidFill>
            <a:schemeClr val="bg1"/>
          </a:solidFill>
        </p:spPr>
        <p:txBody>
          <a:bodyPr wrap="square">
            <a:spAutoFit/>
          </a:bodyPr>
          <a:lstStyle/>
          <a:p>
            <a:pPr marL="342900" indent="-342900">
              <a:buClr>
                <a:schemeClr val="accent3"/>
              </a:buClr>
              <a:buFont typeface="Arial" panose="020B0604020202020204" pitchFamily="34" charset="0"/>
              <a:buChar char="•"/>
            </a:pPr>
            <a:r>
              <a:rPr lang="en-US" dirty="0">
                <a:effectLst/>
                <a:latin typeface="AdvOT863180fb"/>
              </a:rPr>
              <a:t>High prevalence of the </a:t>
            </a:r>
            <a:r>
              <a:rPr lang="en-US" dirty="0">
                <a:effectLst/>
                <a:latin typeface="AdvOT863180fb+fb"/>
              </a:rPr>
              <a:t>fi</a:t>
            </a:r>
            <a:r>
              <a:rPr lang="en-US" dirty="0">
                <a:effectLst/>
                <a:latin typeface="AdvOT863180fb"/>
              </a:rPr>
              <a:t>ve NCDs among Syrian refugees in Turkey, Lebanon and Jordan.</a:t>
            </a:r>
          </a:p>
          <a:p>
            <a:pPr marL="342900" indent="-342900">
              <a:buClr>
                <a:schemeClr val="accent3"/>
              </a:buClr>
              <a:buFont typeface="Arial" panose="020B0604020202020204" pitchFamily="34" charset="0"/>
              <a:buChar char="•"/>
            </a:pPr>
            <a:endParaRPr lang="en-US" dirty="0">
              <a:latin typeface="AdvOT863180fb"/>
            </a:endParaRPr>
          </a:p>
          <a:p>
            <a:pPr marL="342900" indent="-342900">
              <a:buClr>
                <a:schemeClr val="accent3"/>
              </a:buClr>
              <a:buFont typeface="Arial" panose="020B0604020202020204" pitchFamily="34" charset="0"/>
              <a:buChar char="•"/>
            </a:pPr>
            <a:r>
              <a:rPr lang="en-US" dirty="0">
                <a:latin typeface="AdvOT863180fb"/>
              </a:rPr>
              <a:t>These factors, when combined with migration-speci</a:t>
            </a:r>
            <a:r>
              <a:rPr lang="en-US" dirty="0">
                <a:latin typeface="AdvOT863180fb+fb"/>
              </a:rPr>
              <a:t>fi</a:t>
            </a:r>
            <a:r>
              <a:rPr lang="en-US" dirty="0">
                <a:latin typeface="AdvOT863180fb"/>
              </a:rPr>
              <a:t>c factors, increase the risk of other health needs and comorbidity for refugees</a:t>
            </a:r>
            <a:r>
              <a:rPr lang="en-US" dirty="0">
                <a:effectLst/>
                <a:latin typeface="AdvOT863180fb"/>
              </a:rPr>
              <a:t>.</a:t>
            </a:r>
          </a:p>
          <a:p>
            <a:pPr marL="342900" indent="-342900">
              <a:buClr>
                <a:schemeClr val="accent3"/>
              </a:buClr>
              <a:buFont typeface="Arial" panose="020B0604020202020204" pitchFamily="34" charset="0"/>
              <a:buChar char="•"/>
            </a:pPr>
            <a:endParaRPr lang="en-US" dirty="0">
              <a:latin typeface="AdvOT863180fb"/>
            </a:endParaRPr>
          </a:p>
          <a:p>
            <a:pPr marL="342900" indent="-342900">
              <a:buClr>
                <a:schemeClr val="accent3"/>
              </a:buClr>
              <a:buFont typeface="Arial" panose="020B0604020202020204" pitchFamily="34" charset="0"/>
              <a:buChar char="•"/>
            </a:pPr>
            <a:r>
              <a:rPr lang="en-US" dirty="0">
                <a:effectLst/>
                <a:latin typeface="AdvOT863180fb"/>
              </a:rPr>
              <a:t>Underscored by COVID-19 both because of the importance of preventing, detecting and managing NCDs for wider health and for managing the burden on health systems in the context of the pandemic </a:t>
            </a:r>
          </a:p>
          <a:p>
            <a:pPr marL="342900" indent="-342900">
              <a:buClr>
                <a:schemeClr val="accent3"/>
              </a:buClr>
              <a:buFont typeface="Arial" panose="020B0604020202020204" pitchFamily="34" charset="0"/>
              <a:buChar char="•"/>
            </a:pPr>
            <a:endParaRPr lang="en-US" dirty="0">
              <a:latin typeface="AdvOT863180fb"/>
            </a:endParaRPr>
          </a:p>
          <a:p>
            <a:pPr marL="342900" indent="-342900">
              <a:buClr>
                <a:schemeClr val="accent3"/>
              </a:buClr>
              <a:buFont typeface="Arial" panose="020B0604020202020204" pitchFamily="34" charset="0"/>
              <a:buChar char="•"/>
            </a:pPr>
            <a:r>
              <a:rPr lang="en-US" dirty="0">
                <a:effectLst/>
                <a:latin typeface="AdvOT863180fb"/>
              </a:rPr>
              <a:t>Governments, stakeholders and policymakers involved in the provision of health services for refugees have a crucial opportunity to improve the provision of comprehensive NCD services to refugees. </a:t>
            </a:r>
            <a:endParaRPr lang="en-US" dirty="0"/>
          </a:p>
        </p:txBody>
      </p:sp>
    </p:spTree>
    <p:extLst>
      <p:ext uri="{BB962C8B-B14F-4D97-AF65-F5344CB8AC3E}">
        <p14:creationId xmlns:p14="http://schemas.microsoft.com/office/powerpoint/2010/main" val="3557586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showing paper: Antimicrobial resistance among migrants in Europe: a systematic review and meta-analysis.  Below the title is a bar chart showing distribution of antibiotic-resistant organisms among migrants by country of origin.">
            <a:extLst>
              <a:ext uri="{FF2B5EF4-FFF2-40B4-BE49-F238E27FC236}">
                <a16:creationId xmlns:a16="http://schemas.microsoft.com/office/drawing/2014/main" id="{555028DD-3112-0936-2E5D-795B04CD379D}"/>
              </a:ext>
            </a:extLst>
          </p:cNvPr>
          <p:cNvPicPr>
            <a:picLocks noChangeAspect="1"/>
          </p:cNvPicPr>
          <p:nvPr/>
        </p:nvPicPr>
        <p:blipFill>
          <a:blip r:embed="rId2"/>
          <a:stretch>
            <a:fillRect/>
          </a:stretch>
        </p:blipFill>
        <p:spPr>
          <a:xfrm>
            <a:off x="0" y="0"/>
            <a:ext cx="12192000" cy="6858001"/>
          </a:xfrm>
          <a:prstGeom prst="rect">
            <a:avLst/>
          </a:prstGeom>
          <a:solidFill>
            <a:schemeClr val="bg1"/>
          </a:solidFill>
        </p:spPr>
      </p:pic>
      <p:sp>
        <p:nvSpPr>
          <p:cNvPr id="4" name="Title 1">
            <a:extLst>
              <a:ext uri="{FF2B5EF4-FFF2-40B4-BE49-F238E27FC236}">
                <a16:creationId xmlns:a16="http://schemas.microsoft.com/office/drawing/2014/main" id="{F3D10CB6-C1DA-FA94-D788-78D7619882A7}"/>
              </a:ext>
            </a:extLst>
          </p:cNvPr>
          <p:cNvSpPr>
            <a:spLocks noGrp="1"/>
          </p:cNvSpPr>
          <p:nvPr>
            <p:ph type="title"/>
          </p:nvPr>
        </p:nvSpPr>
        <p:spPr>
          <a:xfrm>
            <a:off x="5427233" y="92457"/>
            <a:ext cx="6567543" cy="1911155"/>
          </a:xfrm>
          <a:solidFill>
            <a:schemeClr val="bg1"/>
          </a:solidFill>
          <a:ln w="38100">
            <a:solidFill>
              <a:schemeClr val="accent3"/>
            </a:solidFill>
          </a:ln>
        </p:spPr>
        <p:txBody>
          <a:bodyPr anchor="ctr">
            <a:noAutofit/>
          </a:bodyPr>
          <a:lstStyle/>
          <a:p>
            <a:r>
              <a:rPr lang="en-US" sz="4000" dirty="0"/>
              <a:t>DETERMINANTS OF HEALTH DURING MIGRATION</a:t>
            </a:r>
          </a:p>
        </p:txBody>
      </p:sp>
    </p:spTree>
    <p:extLst>
      <p:ext uri="{BB962C8B-B14F-4D97-AF65-F5344CB8AC3E}">
        <p14:creationId xmlns:p14="http://schemas.microsoft.com/office/powerpoint/2010/main" val="4026566592"/>
      </p:ext>
    </p:extLst>
  </p:cSld>
  <p:clrMapOvr>
    <a:masterClrMapping/>
  </p:clrMapOvr>
  <mc:AlternateContent xmlns:mc="http://schemas.openxmlformats.org/markup-compatibility/2006" xmlns:p14="http://schemas.microsoft.com/office/powerpoint/2010/main">
    <mc:Choice Requires="p14">
      <p:transition spd="slow" p14:dur="2000" advTm="23868"/>
    </mc:Choice>
    <mc:Fallback xmlns="">
      <p:transition spd="slow" advTm="2386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1850F-4FDB-D61F-D0A8-106260C545C6}"/>
              </a:ext>
            </a:extLst>
          </p:cNvPr>
          <p:cNvSpPr>
            <a:spLocks noGrp="1"/>
          </p:cNvSpPr>
          <p:nvPr>
            <p:ph type="title"/>
          </p:nvPr>
        </p:nvSpPr>
        <p:spPr>
          <a:xfrm>
            <a:off x="1097280" y="-1450757"/>
            <a:ext cx="10058400" cy="1450757"/>
          </a:xfrm>
        </p:spPr>
        <p:txBody>
          <a:bodyPr vert="horz" lIns="91440" tIns="45720" rIns="91440" bIns="45720" rtlCol="0" anchor="b">
            <a:normAutofit fontScale="90000"/>
          </a:bodyPr>
          <a:lstStyle/>
          <a:p>
            <a:r>
              <a:rPr lang="en-US" dirty="0"/>
              <a:t>EMERGE - Examining Migration and the Epidemiology of Resistance in Groups in Europe</a:t>
            </a:r>
          </a:p>
        </p:txBody>
      </p:sp>
      <p:pic>
        <p:nvPicPr>
          <p:cNvPr id="4" name="Picture 3" descr="Image showing journal article titled: Migrants’ living conditions, perceived health needs and implications for the use of antibiotics and antimicrobial resistance in the United Kingdom: A qualitative study.">
            <a:extLst>
              <a:ext uri="{FF2B5EF4-FFF2-40B4-BE49-F238E27FC236}">
                <a16:creationId xmlns:a16="http://schemas.microsoft.com/office/drawing/2014/main" id="{EA5F4FDB-E4A7-6AEF-6981-16BF807B2B10}"/>
              </a:ext>
            </a:extLst>
          </p:cNvPr>
          <p:cNvPicPr>
            <a:picLocks noChangeAspect="1"/>
          </p:cNvPicPr>
          <p:nvPr/>
        </p:nvPicPr>
        <p:blipFill>
          <a:blip r:embed="rId2"/>
          <a:stretch>
            <a:fillRect/>
          </a:stretch>
        </p:blipFill>
        <p:spPr>
          <a:xfrm>
            <a:off x="139790" y="114300"/>
            <a:ext cx="6274457" cy="2272785"/>
          </a:xfrm>
          <a:prstGeom prst="rect">
            <a:avLst/>
          </a:prstGeom>
        </p:spPr>
      </p:pic>
      <p:pic>
        <p:nvPicPr>
          <p:cNvPr id="12" name="Picture 11" descr="Logo for the EMERGE Project: Examining Migration and the Epidemiology of Resistance in Groups in Europe.">
            <a:extLst>
              <a:ext uri="{FF2B5EF4-FFF2-40B4-BE49-F238E27FC236}">
                <a16:creationId xmlns:a16="http://schemas.microsoft.com/office/drawing/2014/main" id="{E7AC109E-C4F1-98E7-C788-8A890E6E6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569" y="114299"/>
            <a:ext cx="5813642" cy="2299031"/>
          </a:xfrm>
          <a:prstGeom prst="rect">
            <a:avLst/>
          </a:prstGeom>
        </p:spPr>
      </p:pic>
      <p:sp>
        <p:nvSpPr>
          <p:cNvPr id="9" name="TextBox 8">
            <a:extLst>
              <a:ext uri="{FF2B5EF4-FFF2-40B4-BE49-F238E27FC236}">
                <a16:creationId xmlns:a16="http://schemas.microsoft.com/office/drawing/2014/main" id="{EB884FBB-3552-E185-4A40-8087D6E1BCF8}"/>
              </a:ext>
            </a:extLst>
          </p:cNvPr>
          <p:cNvSpPr txBox="1"/>
          <p:nvPr/>
        </p:nvSpPr>
        <p:spPr>
          <a:xfrm>
            <a:off x="371029" y="2669770"/>
            <a:ext cx="9750448" cy="3382336"/>
          </a:xfrm>
          <a:prstGeom prst="rect">
            <a:avLst/>
          </a:prstGeom>
          <a:noFill/>
        </p:spPr>
        <p:txBody>
          <a:bodyPr wrap="square">
            <a:spAutoFit/>
          </a:bodyPr>
          <a:lstStyle/>
          <a:p>
            <a:pPr>
              <a:lnSpc>
                <a:spcPct val="120000"/>
              </a:lnSpc>
            </a:pPr>
            <a:r>
              <a:rPr lang="en-US" sz="2000" b="0" i="0" u="sng" strike="noStrike" dirty="0">
                <a:effectLst/>
                <a:latin typeface="Arial" panose="020B0604020202020204" pitchFamily="34" charset="0"/>
              </a:rPr>
              <a:t>Background:</a:t>
            </a:r>
          </a:p>
          <a:p>
            <a:pPr marL="285750" indent="-285750">
              <a:lnSpc>
                <a:spcPct val="120000"/>
              </a:lnSpc>
              <a:buFont typeface="Arial" panose="020B0604020202020204" pitchFamily="34" charset="0"/>
              <a:buChar char="•"/>
            </a:pPr>
            <a:r>
              <a:rPr lang="en-US" sz="2000" b="0" i="0" u="none" strike="noStrike" dirty="0">
                <a:effectLst/>
                <a:latin typeface="Arial" panose="020B0604020202020204" pitchFamily="34" charset="0"/>
              </a:rPr>
              <a:t>Antimicrobial resistance (AMR) urgent global health priority. </a:t>
            </a:r>
          </a:p>
          <a:p>
            <a:pPr marL="285750" indent="-285750">
              <a:lnSpc>
                <a:spcPct val="120000"/>
              </a:lnSpc>
              <a:buFont typeface="Arial" panose="020B0604020202020204" pitchFamily="34" charset="0"/>
              <a:buChar char="•"/>
            </a:pPr>
            <a:r>
              <a:rPr lang="en-US" sz="2000" b="0" i="0" u="none" strike="noStrike" dirty="0">
                <a:effectLst/>
                <a:latin typeface="Arial" panose="020B0604020202020204" pitchFamily="34" charset="0"/>
              </a:rPr>
              <a:t>Migrants, especially forced migrants, could be at higher risk of acquiring and transmitting AMR during their journeys or in host countries. </a:t>
            </a:r>
          </a:p>
          <a:p>
            <a:pPr marL="285750" indent="-285750">
              <a:lnSpc>
                <a:spcPct val="120000"/>
              </a:lnSpc>
              <a:buFont typeface="Arial" panose="020B0604020202020204" pitchFamily="34" charset="0"/>
              <a:buChar char="•"/>
            </a:pPr>
            <a:r>
              <a:rPr lang="en-US" sz="2000" b="0" i="0" u="none" strike="noStrike" dirty="0">
                <a:effectLst/>
                <a:latin typeface="Arial" panose="020B0604020202020204" pitchFamily="34" charset="0"/>
              </a:rPr>
              <a:t>Limited understanding around antimicrobial use, factors contributing to risk of infections, and AMR development.</a:t>
            </a:r>
          </a:p>
          <a:p>
            <a:pPr>
              <a:lnSpc>
                <a:spcPct val="120000"/>
              </a:lnSpc>
            </a:pPr>
            <a:r>
              <a:rPr lang="en-US" sz="2000" b="0" i="0" u="sng" strike="noStrike" dirty="0">
                <a:effectLst/>
                <a:latin typeface="Arial" panose="020B0604020202020204" pitchFamily="34" charset="0"/>
              </a:rPr>
              <a:t>Aim:</a:t>
            </a:r>
            <a:r>
              <a:rPr lang="en-US" sz="2000" b="0" i="0" strike="noStrike" dirty="0">
                <a:effectLst/>
                <a:latin typeface="Arial" panose="020B0604020202020204" pitchFamily="34" charset="0"/>
              </a:rPr>
              <a:t> </a:t>
            </a:r>
            <a:r>
              <a:rPr lang="en-US" sz="2000" b="0" i="0" u="none" strike="noStrike" dirty="0">
                <a:effectLst/>
                <a:latin typeface="Arial" panose="020B0604020202020204" pitchFamily="34" charset="0"/>
              </a:rPr>
              <a:t>Explore transit experiences, living conditions, and antibiotic use of migrants currently living in the United Kingdom.</a:t>
            </a:r>
            <a:endParaRPr lang="en-US" sz="2000" dirty="0">
              <a:latin typeface="Arial" panose="020B0604020202020204" pitchFamily="34" charset="0"/>
            </a:endParaRPr>
          </a:p>
          <a:p>
            <a:pPr>
              <a:lnSpc>
                <a:spcPct val="120000"/>
              </a:lnSpc>
            </a:pPr>
            <a:r>
              <a:rPr lang="en-US" sz="2000" b="0" i="0" u="sng" strike="noStrike" dirty="0">
                <a:effectLst/>
                <a:latin typeface="Arial" panose="020B0604020202020204" pitchFamily="34" charset="0"/>
              </a:rPr>
              <a:t>Methods:</a:t>
            </a:r>
            <a:r>
              <a:rPr lang="en-US" sz="2000" b="0" i="0" strike="noStrike" dirty="0">
                <a:effectLst/>
                <a:latin typeface="Arial" panose="020B0604020202020204" pitchFamily="34" charset="0"/>
              </a:rPr>
              <a:t> </a:t>
            </a:r>
            <a:r>
              <a:rPr lang="en-US" sz="2000" b="0" i="0" u="none" strike="noStrike" dirty="0">
                <a:effectLst/>
                <a:latin typeface="Arial" panose="020B0604020202020204" pitchFamily="34" charset="0"/>
              </a:rPr>
              <a:t>Semi-structured qualitative interviews </a:t>
            </a:r>
          </a:p>
        </p:txBody>
      </p:sp>
      <p:pic>
        <p:nvPicPr>
          <p:cNvPr id="10" name="Picture 2" descr="Academy of Medical Sciences">
            <a:extLst>
              <a:ext uri="{FF2B5EF4-FFF2-40B4-BE49-F238E27FC236}">
                <a16:creationId xmlns:a16="http://schemas.microsoft.com/office/drawing/2014/main" id="{B0C696B6-15EA-DA66-F153-36DDF3CF64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9860" y="2949758"/>
            <a:ext cx="1702255" cy="5736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octors of the World logo">
            <a:extLst>
              <a:ext uri="{FF2B5EF4-FFF2-40B4-BE49-F238E27FC236}">
                <a16:creationId xmlns:a16="http://schemas.microsoft.com/office/drawing/2014/main" id="{05D5CBA3-2368-68F7-021F-DCFBE02DDD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90920" y="3510155"/>
            <a:ext cx="741195" cy="7411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University of Nottingham logo">
            <a:extLst>
              <a:ext uri="{FF2B5EF4-FFF2-40B4-BE49-F238E27FC236}">
                <a16:creationId xmlns:a16="http://schemas.microsoft.com/office/drawing/2014/main" id="{22C61D25-06F5-CC90-6AFC-3D41C6F0C3AC}"/>
              </a:ext>
            </a:extLst>
          </p:cNvPr>
          <p:cNvPicPr>
            <a:picLocks noChangeAspect="1"/>
          </p:cNvPicPr>
          <p:nvPr/>
        </p:nvPicPr>
        <p:blipFill>
          <a:blip r:embed="rId6"/>
          <a:stretch>
            <a:fillRect/>
          </a:stretch>
        </p:blipFill>
        <p:spPr>
          <a:xfrm>
            <a:off x="10400301" y="4387832"/>
            <a:ext cx="1631814" cy="606287"/>
          </a:xfrm>
          <a:prstGeom prst="rect">
            <a:avLst/>
          </a:prstGeom>
        </p:spPr>
      </p:pic>
      <p:pic>
        <p:nvPicPr>
          <p:cNvPr id="14" name="Picture 6" descr="University of Leicester | Across the Pond">
            <a:extLst>
              <a:ext uri="{FF2B5EF4-FFF2-40B4-BE49-F238E27FC236}">
                <a16:creationId xmlns:a16="http://schemas.microsoft.com/office/drawing/2014/main" id="{B88164F3-8B9F-BD44-36B5-E624FD7E8F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49956" y="5115736"/>
            <a:ext cx="1702255" cy="454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376010"/>
      </p:ext>
    </p:extLst>
  </p:cSld>
  <p:clrMapOvr>
    <a:masterClrMapping/>
  </p:clrMapOvr>
  <mc:AlternateContent xmlns:mc="http://schemas.openxmlformats.org/markup-compatibility/2006" xmlns:p14="http://schemas.microsoft.com/office/powerpoint/2010/main">
    <mc:Choice Requires="p14">
      <p:transition spd="slow" p14:dur="2000" advTm="23868"/>
    </mc:Choice>
    <mc:Fallback xmlns="">
      <p:transition spd="slow" advTm="2386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45F3A7-7B59-939C-DF09-395109BEB0DF}"/>
              </a:ext>
              <a:ext uri="{C183D7F6-B498-43B3-948B-1728B52AA6E4}">
                <adec:decorative xmlns:adec="http://schemas.microsoft.com/office/drawing/2017/decorative" val="1"/>
              </a:ext>
            </a:extLst>
          </p:cNvPr>
          <p:cNvSpPr/>
          <p:nvPr/>
        </p:nvSpPr>
        <p:spPr>
          <a:xfrm>
            <a:off x="5459506" y="1196438"/>
            <a:ext cx="2380129" cy="14391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1A430D61-A70E-025E-7BC2-942C7A01765F}"/>
              </a:ext>
            </a:extLst>
          </p:cNvPr>
          <p:cNvSpPr>
            <a:spLocks noGrp="1"/>
          </p:cNvSpPr>
          <p:nvPr>
            <p:ph type="title"/>
          </p:nvPr>
        </p:nvSpPr>
        <p:spPr>
          <a:xfrm>
            <a:off x="307941" y="207229"/>
            <a:ext cx="2947482" cy="683003"/>
          </a:xfrm>
        </p:spPr>
        <p:txBody>
          <a:bodyPr anchor="t">
            <a:normAutofit fontScale="90000"/>
          </a:bodyPr>
          <a:lstStyle/>
          <a:p>
            <a:r>
              <a:rPr lang="en-US" sz="4400" b="1" spc="300" dirty="0">
                <a:latin typeface="Gotham" charset="0"/>
                <a:ea typeface="Gotham" charset="0"/>
                <a:cs typeface="Gotham" charset="0"/>
              </a:rPr>
              <a:t>RESULTS</a:t>
            </a:r>
            <a:br>
              <a:rPr lang="en-US" sz="4400" b="1" spc="300" dirty="0">
                <a:latin typeface="Gotham" charset="0"/>
                <a:ea typeface="Gotham" charset="0"/>
                <a:cs typeface="Gotham" charset="0"/>
              </a:rPr>
            </a:br>
            <a:br>
              <a:rPr lang="en-US" sz="4400" b="1" spc="300" dirty="0">
                <a:latin typeface="Gotham" charset="0"/>
                <a:ea typeface="Gotham" charset="0"/>
                <a:cs typeface="Gotham" charset="0"/>
              </a:rPr>
            </a:br>
            <a:endParaRPr lang="en-US" sz="4400" b="1" spc="300" dirty="0">
              <a:latin typeface="Gotham" charset="0"/>
              <a:ea typeface="Gotham" charset="0"/>
              <a:cs typeface="Gotham" charset="0"/>
            </a:endParaRPr>
          </a:p>
        </p:txBody>
      </p:sp>
      <p:sp>
        <p:nvSpPr>
          <p:cNvPr id="5" name="Rectangle 1">
            <a:extLst>
              <a:ext uri="{FF2B5EF4-FFF2-40B4-BE49-F238E27FC236}">
                <a16:creationId xmlns:a16="http://schemas.microsoft.com/office/drawing/2014/main" id="{FDD1103E-702C-6668-52CD-C93864D54E45}"/>
              </a:ext>
            </a:extLst>
          </p:cNvPr>
          <p:cNvSpPr>
            <a:spLocks noChangeArrowheads="1"/>
          </p:cNvSpPr>
          <p:nvPr/>
        </p:nvSpPr>
        <p:spPr bwMode="auto">
          <a:xfrm>
            <a:off x="291358" y="890232"/>
            <a:ext cx="4708170"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1C1D1E"/>
                </a:solidFill>
                <a:effectLst/>
                <a:latin typeface="Open Sans" panose="020B0606030504020204" pitchFamily="34" charset="0"/>
              </a:rPr>
              <a:t>Characteristics of participants (</a:t>
            </a:r>
            <a:r>
              <a:rPr kumimoji="0" lang="en-US" altLang="en-US" sz="1200" b="1" i="1" u="none" strike="noStrike" cap="none" normalizeH="0" baseline="0" dirty="0">
                <a:ln>
                  <a:noFill/>
                </a:ln>
                <a:solidFill>
                  <a:srgbClr val="1C1D1E"/>
                </a:solidFill>
                <a:effectLst/>
                <a:latin typeface="Open Sans" panose="020B0606030504020204" pitchFamily="34" charset="0"/>
              </a:rPr>
              <a:t>n</a:t>
            </a:r>
            <a:r>
              <a:rPr kumimoji="0" lang="en-US" altLang="en-US" sz="1200" b="1" i="0" u="none" strike="noStrike" cap="none" normalizeH="0" baseline="0" dirty="0">
                <a:ln>
                  <a:noFill/>
                </a:ln>
                <a:solidFill>
                  <a:srgbClr val="1C1D1E"/>
                </a:solidFill>
                <a:effectLst/>
                <a:latin typeface="Open Sans" panose="020B0606030504020204" pitchFamily="34" charset="0"/>
              </a:rPr>
              <a:t> = 27).</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1" i="0" u="none" strike="noStrike" cap="none" normalizeH="0" baseline="0" dirty="0">
                <a:ln>
                  <a:noFill/>
                </a:ln>
                <a:solidFill>
                  <a:schemeClr val="tx1"/>
                </a:solidFill>
                <a:effectLst/>
              </a:rPr>
            </a:b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2E561AA0-16D6-E19C-6539-295ED78ED482}"/>
              </a:ext>
            </a:extLst>
          </p:cNvPr>
          <p:cNvGraphicFramePr>
            <a:graphicFrameLocks noGrp="1"/>
          </p:cNvGraphicFramePr>
          <p:nvPr>
            <p:extLst>
              <p:ext uri="{D42A27DB-BD31-4B8C-83A1-F6EECF244321}">
                <p14:modId xmlns:p14="http://schemas.microsoft.com/office/powerpoint/2010/main" val="1808277389"/>
              </p:ext>
            </p:extLst>
          </p:nvPr>
        </p:nvGraphicFramePr>
        <p:xfrm>
          <a:off x="347665" y="1196438"/>
          <a:ext cx="5391994" cy="5029844"/>
        </p:xfrm>
        <a:graphic>
          <a:graphicData uri="http://schemas.openxmlformats.org/drawingml/2006/table">
            <a:tbl>
              <a:tblPr firstRow="1">
                <a:tableStyleId>{5C22544A-7EE6-4342-B048-85BDC9FD1C3A}</a:tableStyleId>
              </a:tblPr>
              <a:tblGrid>
                <a:gridCol w="2695997">
                  <a:extLst>
                    <a:ext uri="{9D8B030D-6E8A-4147-A177-3AD203B41FA5}">
                      <a16:colId xmlns:a16="http://schemas.microsoft.com/office/drawing/2014/main" val="2079280897"/>
                    </a:ext>
                  </a:extLst>
                </a:gridCol>
                <a:gridCol w="2695997">
                  <a:extLst>
                    <a:ext uri="{9D8B030D-6E8A-4147-A177-3AD203B41FA5}">
                      <a16:colId xmlns:a16="http://schemas.microsoft.com/office/drawing/2014/main" val="531944896"/>
                    </a:ext>
                  </a:extLst>
                </a:gridCol>
              </a:tblGrid>
              <a:tr h="253439">
                <a:tc>
                  <a:txBody>
                    <a:bodyPr/>
                    <a:lstStyle/>
                    <a:p>
                      <a:pPr marL="0" marR="0">
                        <a:spcBef>
                          <a:spcPts val="0"/>
                        </a:spcBef>
                        <a:spcAft>
                          <a:spcPts val="0"/>
                        </a:spcAft>
                      </a:pPr>
                      <a:r>
                        <a:rPr lang="en-US" sz="1400" kern="100">
                          <a:effectLst/>
                        </a:rPr>
                        <a:t>Characteristics</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35990" marR="35990" marT="18311" marB="18311"/>
                </a:tc>
                <a:tc>
                  <a:txBody>
                    <a:bodyPr/>
                    <a:lstStyle/>
                    <a:p>
                      <a:pPr marL="0" marR="0">
                        <a:spcBef>
                          <a:spcPts val="0"/>
                        </a:spcBef>
                        <a:spcAft>
                          <a:spcPts val="0"/>
                        </a:spcAft>
                      </a:pPr>
                      <a:r>
                        <a:rPr lang="en-US" sz="1400" kern="100" dirty="0">
                          <a:effectLst/>
                        </a:rPr>
                        <a:t>N of participants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5990" marR="35990" marT="18311" marB="18311"/>
                </a:tc>
                <a:extLst>
                  <a:ext uri="{0D108BD9-81ED-4DB2-BD59-A6C34878D82A}">
                    <a16:rowId xmlns:a16="http://schemas.microsoft.com/office/drawing/2014/main" val="814208384"/>
                  </a:ext>
                </a:extLst>
              </a:tr>
              <a:tr h="280965">
                <a:tc>
                  <a:txBody>
                    <a:bodyPr/>
                    <a:lstStyle/>
                    <a:p>
                      <a:pPr marL="0" marR="0">
                        <a:spcBef>
                          <a:spcPts val="0"/>
                        </a:spcBef>
                        <a:spcAft>
                          <a:spcPts val="0"/>
                        </a:spcAft>
                      </a:pPr>
                      <a:r>
                        <a:rPr lang="en-US" sz="1400" kern="100">
                          <a:effectLst/>
                        </a:rPr>
                        <a:t>Median age 33 (21-60)</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tc>
                  <a:txBody>
                    <a:bodyPr/>
                    <a:lstStyle/>
                    <a:p>
                      <a:endParaRPr lang="en-US" sz="1400" kern="100" dirty="0">
                        <a:effectLst/>
                        <a:latin typeface="Calibri" panose="020F0502020204030204" pitchFamily="34" charset="0"/>
                        <a:cs typeface="Times New Roman" panose="02020603050405020304" pitchFamily="18" charset="0"/>
                      </a:endParaRPr>
                    </a:p>
                  </a:txBody>
                  <a:tcPr marL="45461" marR="45461" marT="45461" marB="18311"/>
                </a:tc>
                <a:extLst>
                  <a:ext uri="{0D108BD9-81ED-4DB2-BD59-A6C34878D82A}">
                    <a16:rowId xmlns:a16="http://schemas.microsoft.com/office/drawing/2014/main" val="2148635033"/>
                  </a:ext>
                </a:extLst>
              </a:tr>
              <a:tr h="280965">
                <a:tc>
                  <a:txBody>
                    <a:bodyPr/>
                    <a:lstStyle/>
                    <a:p>
                      <a:pPr marL="0" marR="0">
                        <a:spcBef>
                          <a:spcPts val="0"/>
                        </a:spcBef>
                        <a:spcAft>
                          <a:spcPts val="0"/>
                        </a:spcAft>
                      </a:pPr>
                      <a:r>
                        <a:rPr lang="en-US" sz="1400" kern="100">
                          <a:effectLst/>
                        </a:rPr>
                        <a:t>Gender</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tc>
                  <a:txBody>
                    <a:bodyPr/>
                    <a:lstStyle/>
                    <a:p>
                      <a:endParaRPr lang="en-US" sz="1400" kern="100">
                        <a:effectLst/>
                        <a:latin typeface="Calibri" panose="020F0502020204030204" pitchFamily="34" charset="0"/>
                        <a:cs typeface="Times New Roman" panose="02020603050405020304" pitchFamily="18" charset="0"/>
                      </a:endParaRPr>
                    </a:p>
                  </a:txBody>
                  <a:tcPr marL="45461" marR="45461" marT="45461" marB="18311"/>
                </a:tc>
                <a:extLst>
                  <a:ext uri="{0D108BD9-81ED-4DB2-BD59-A6C34878D82A}">
                    <a16:rowId xmlns:a16="http://schemas.microsoft.com/office/drawing/2014/main" val="4206934192"/>
                  </a:ext>
                </a:extLst>
              </a:tr>
              <a:tr h="280965">
                <a:tc>
                  <a:txBody>
                    <a:bodyPr/>
                    <a:lstStyle/>
                    <a:p>
                      <a:pPr marL="0" marR="0">
                        <a:spcBef>
                          <a:spcPts val="0"/>
                        </a:spcBef>
                        <a:spcAft>
                          <a:spcPts val="0"/>
                        </a:spcAft>
                      </a:pPr>
                      <a:r>
                        <a:rPr lang="en-US" sz="1400" kern="100" dirty="0">
                          <a:effectLst/>
                        </a:rPr>
                        <a:t>Male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tc>
                  <a:txBody>
                    <a:bodyPr/>
                    <a:lstStyle/>
                    <a:p>
                      <a:pPr marL="0" marR="0">
                        <a:spcBef>
                          <a:spcPts val="0"/>
                        </a:spcBef>
                        <a:spcAft>
                          <a:spcPts val="0"/>
                        </a:spcAft>
                      </a:pPr>
                      <a:r>
                        <a:rPr lang="en-US" sz="1400" kern="100">
                          <a:effectLst/>
                        </a:rPr>
                        <a:t>17 (63%)</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extLst>
                  <a:ext uri="{0D108BD9-81ED-4DB2-BD59-A6C34878D82A}">
                    <a16:rowId xmlns:a16="http://schemas.microsoft.com/office/drawing/2014/main" val="230471439"/>
                  </a:ext>
                </a:extLst>
              </a:tr>
              <a:tr h="280965">
                <a:tc>
                  <a:txBody>
                    <a:bodyPr/>
                    <a:lstStyle/>
                    <a:p>
                      <a:pPr marL="0" marR="0">
                        <a:spcBef>
                          <a:spcPts val="0"/>
                        </a:spcBef>
                        <a:spcAft>
                          <a:spcPts val="0"/>
                        </a:spcAft>
                      </a:pPr>
                      <a:r>
                        <a:rPr lang="en-US" sz="1400" kern="100">
                          <a:effectLst/>
                        </a:rPr>
                        <a:t>Immigration status</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tc>
                  <a:txBody>
                    <a:bodyPr/>
                    <a:lstStyle/>
                    <a:p>
                      <a:endParaRPr lang="en-US" sz="1400" kern="100">
                        <a:effectLst/>
                        <a:latin typeface="Calibri" panose="020F0502020204030204" pitchFamily="34" charset="0"/>
                        <a:cs typeface="Times New Roman" panose="02020603050405020304" pitchFamily="18" charset="0"/>
                      </a:endParaRPr>
                    </a:p>
                  </a:txBody>
                  <a:tcPr marL="45461" marR="45461" marT="45461" marB="18311"/>
                </a:tc>
                <a:extLst>
                  <a:ext uri="{0D108BD9-81ED-4DB2-BD59-A6C34878D82A}">
                    <a16:rowId xmlns:a16="http://schemas.microsoft.com/office/drawing/2014/main" val="4007682652"/>
                  </a:ext>
                </a:extLst>
              </a:tr>
              <a:tr h="280965">
                <a:tc>
                  <a:txBody>
                    <a:bodyPr/>
                    <a:lstStyle/>
                    <a:p>
                      <a:pPr marL="0" marR="0">
                        <a:spcBef>
                          <a:spcPts val="0"/>
                        </a:spcBef>
                        <a:spcAft>
                          <a:spcPts val="0"/>
                        </a:spcAft>
                      </a:pPr>
                      <a:r>
                        <a:rPr lang="en-US" sz="1400" kern="100">
                          <a:effectLst/>
                        </a:rPr>
                        <a:t>Visa</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tc>
                  <a:txBody>
                    <a:bodyPr/>
                    <a:lstStyle/>
                    <a:p>
                      <a:pPr marL="0" marR="0">
                        <a:spcBef>
                          <a:spcPts val="0"/>
                        </a:spcBef>
                        <a:spcAft>
                          <a:spcPts val="0"/>
                        </a:spcAft>
                      </a:pPr>
                      <a:r>
                        <a:rPr lang="en-US" sz="1400" kern="100">
                          <a:effectLst/>
                        </a:rPr>
                        <a:t>7 (26%)</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extLst>
                  <a:ext uri="{0D108BD9-81ED-4DB2-BD59-A6C34878D82A}">
                    <a16:rowId xmlns:a16="http://schemas.microsoft.com/office/drawing/2014/main" val="2614770292"/>
                  </a:ext>
                </a:extLst>
              </a:tr>
              <a:tr h="280965">
                <a:tc>
                  <a:txBody>
                    <a:bodyPr/>
                    <a:lstStyle/>
                    <a:p>
                      <a:pPr marL="0" marR="0">
                        <a:spcBef>
                          <a:spcPts val="0"/>
                        </a:spcBef>
                        <a:spcAft>
                          <a:spcPts val="0"/>
                        </a:spcAft>
                      </a:pPr>
                      <a:r>
                        <a:rPr lang="en-US" sz="1400" kern="100">
                          <a:effectLst/>
                        </a:rPr>
                        <a:t>Asylum seeker</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tc>
                  <a:txBody>
                    <a:bodyPr/>
                    <a:lstStyle/>
                    <a:p>
                      <a:pPr marL="0" marR="0">
                        <a:spcBef>
                          <a:spcPts val="0"/>
                        </a:spcBef>
                        <a:spcAft>
                          <a:spcPts val="0"/>
                        </a:spcAft>
                      </a:pPr>
                      <a:r>
                        <a:rPr lang="en-US" sz="1400" kern="100">
                          <a:effectLst/>
                        </a:rPr>
                        <a:t>5 (18.5%)</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extLst>
                  <a:ext uri="{0D108BD9-81ED-4DB2-BD59-A6C34878D82A}">
                    <a16:rowId xmlns:a16="http://schemas.microsoft.com/office/drawing/2014/main" val="2848786361"/>
                  </a:ext>
                </a:extLst>
              </a:tr>
              <a:tr h="280965">
                <a:tc>
                  <a:txBody>
                    <a:bodyPr/>
                    <a:lstStyle/>
                    <a:p>
                      <a:pPr marL="0" marR="0">
                        <a:spcBef>
                          <a:spcPts val="0"/>
                        </a:spcBef>
                        <a:spcAft>
                          <a:spcPts val="0"/>
                        </a:spcAft>
                      </a:pPr>
                      <a:r>
                        <a:rPr lang="en-US" sz="1400" kern="100">
                          <a:effectLst/>
                        </a:rPr>
                        <a:t>British citizen</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tc>
                  <a:txBody>
                    <a:bodyPr/>
                    <a:lstStyle/>
                    <a:p>
                      <a:pPr marL="0" marR="0">
                        <a:spcBef>
                          <a:spcPts val="0"/>
                        </a:spcBef>
                        <a:spcAft>
                          <a:spcPts val="0"/>
                        </a:spcAft>
                      </a:pPr>
                      <a:r>
                        <a:rPr lang="en-US" sz="1400" kern="100" dirty="0">
                          <a:effectLst/>
                        </a:rPr>
                        <a:t>4 (14.8%)</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extLst>
                  <a:ext uri="{0D108BD9-81ED-4DB2-BD59-A6C34878D82A}">
                    <a16:rowId xmlns:a16="http://schemas.microsoft.com/office/drawing/2014/main" val="1913613697"/>
                  </a:ext>
                </a:extLst>
              </a:tr>
              <a:tr h="280965">
                <a:tc>
                  <a:txBody>
                    <a:bodyPr/>
                    <a:lstStyle/>
                    <a:p>
                      <a:pPr marL="0" marR="0">
                        <a:spcBef>
                          <a:spcPts val="0"/>
                        </a:spcBef>
                        <a:spcAft>
                          <a:spcPts val="0"/>
                        </a:spcAft>
                      </a:pPr>
                      <a:r>
                        <a:rPr lang="en-US" sz="1400" kern="100">
                          <a:effectLst/>
                        </a:rPr>
                        <a:t>Unclear</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tc>
                  <a:txBody>
                    <a:bodyPr/>
                    <a:lstStyle/>
                    <a:p>
                      <a:pPr marL="0" marR="0">
                        <a:spcBef>
                          <a:spcPts val="0"/>
                        </a:spcBef>
                        <a:spcAft>
                          <a:spcPts val="0"/>
                        </a:spcAft>
                      </a:pPr>
                      <a:r>
                        <a:rPr lang="en-US" sz="1400" kern="100">
                          <a:effectLst/>
                        </a:rPr>
                        <a:t>4 (14.8%)</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extLst>
                  <a:ext uri="{0D108BD9-81ED-4DB2-BD59-A6C34878D82A}">
                    <a16:rowId xmlns:a16="http://schemas.microsoft.com/office/drawing/2014/main" val="3390004924"/>
                  </a:ext>
                </a:extLst>
              </a:tr>
              <a:tr h="280965">
                <a:tc>
                  <a:txBody>
                    <a:bodyPr/>
                    <a:lstStyle/>
                    <a:p>
                      <a:pPr marL="0" marR="0">
                        <a:spcBef>
                          <a:spcPts val="0"/>
                        </a:spcBef>
                        <a:spcAft>
                          <a:spcPts val="0"/>
                        </a:spcAft>
                      </a:pPr>
                      <a:r>
                        <a:rPr lang="en-US" sz="1400" kern="100">
                          <a:effectLst/>
                        </a:rPr>
                        <a:t>Refugee</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tc>
                  <a:txBody>
                    <a:bodyPr/>
                    <a:lstStyle/>
                    <a:p>
                      <a:pPr marL="0" marR="0">
                        <a:spcBef>
                          <a:spcPts val="0"/>
                        </a:spcBef>
                        <a:spcAft>
                          <a:spcPts val="0"/>
                        </a:spcAft>
                      </a:pPr>
                      <a:r>
                        <a:rPr lang="en-US" sz="1400" kern="100">
                          <a:effectLst/>
                        </a:rPr>
                        <a:t>3 (11%)</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extLst>
                  <a:ext uri="{0D108BD9-81ED-4DB2-BD59-A6C34878D82A}">
                    <a16:rowId xmlns:a16="http://schemas.microsoft.com/office/drawing/2014/main" val="1918930074"/>
                  </a:ext>
                </a:extLst>
              </a:tr>
              <a:tr h="280965">
                <a:tc>
                  <a:txBody>
                    <a:bodyPr/>
                    <a:lstStyle/>
                    <a:p>
                      <a:pPr marL="0" marR="0">
                        <a:spcBef>
                          <a:spcPts val="0"/>
                        </a:spcBef>
                        <a:spcAft>
                          <a:spcPts val="0"/>
                        </a:spcAft>
                      </a:pPr>
                      <a:r>
                        <a:rPr lang="en-US" sz="1400" kern="100">
                          <a:effectLst/>
                        </a:rPr>
                        <a:t>Leave to remain</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tc>
                  <a:txBody>
                    <a:bodyPr/>
                    <a:lstStyle/>
                    <a:p>
                      <a:pPr marL="0" marR="0">
                        <a:spcBef>
                          <a:spcPts val="0"/>
                        </a:spcBef>
                        <a:spcAft>
                          <a:spcPts val="0"/>
                        </a:spcAft>
                      </a:pPr>
                      <a:r>
                        <a:rPr lang="en-US" sz="1400" kern="100">
                          <a:effectLst/>
                        </a:rPr>
                        <a:t>2 (7.4%)</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extLst>
                  <a:ext uri="{0D108BD9-81ED-4DB2-BD59-A6C34878D82A}">
                    <a16:rowId xmlns:a16="http://schemas.microsoft.com/office/drawing/2014/main" val="4220666486"/>
                  </a:ext>
                </a:extLst>
              </a:tr>
              <a:tr h="280965">
                <a:tc>
                  <a:txBody>
                    <a:bodyPr/>
                    <a:lstStyle/>
                    <a:p>
                      <a:pPr marL="0" marR="0">
                        <a:spcBef>
                          <a:spcPts val="0"/>
                        </a:spcBef>
                        <a:spcAft>
                          <a:spcPts val="0"/>
                        </a:spcAft>
                      </a:pPr>
                      <a:r>
                        <a:rPr lang="en-US" sz="1400" kern="100">
                          <a:effectLst/>
                        </a:rPr>
                        <a:t>EU citizen</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tc>
                  <a:txBody>
                    <a:bodyPr/>
                    <a:lstStyle/>
                    <a:p>
                      <a:pPr marL="0" marR="0">
                        <a:spcBef>
                          <a:spcPts val="0"/>
                        </a:spcBef>
                        <a:spcAft>
                          <a:spcPts val="0"/>
                        </a:spcAft>
                      </a:pPr>
                      <a:r>
                        <a:rPr lang="en-US" sz="1400" kern="100">
                          <a:effectLst/>
                        </a:rPr>
                        <a:t>1 (3.7%)</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extLst>
                  <a:ext uri="{0D108BD9-81ED-4DB2-BD59-A6C34878D82A}">
                    <a16:rowId xmlns:a16="http://schemas.microsoft.com/office/drawing/2014/main" val="1712581706"/>
                  </a:ext>
                </a:extLst>
              </a:tr>
              <a:tr h="280965">
                <a:tc>
                  <a:txBody>
                    <a:bodyPr/>
                    <a:lstStyle/>
                    <a:p>
                      <a:pPr marL="0" marR="0">
                        <a:spcBef>
                          <a:spcPts val="0"/>
                        </a:spcBef>
                        <a:spcAft>
                          <a:spcPts val="0"/>
                        </a:spcAft>
                      </a:pPr>
                      <a:r>
                        <a:rPr lang="en-US" sz="1400" kern="100">
                          <a:effectLst/>
                        </a:rPr>
                        <a:t>Prefer not to answer</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tc>
                  <a:txBody>
                    <a:bodyPr/>
                    <a:lstStyle/>
                    <a:p>
                      <a:pPr marL="0" marR="0">
                        <a:spcBef>
                          <a:spcPts val="0"/>
                        </a:spcBef>
                        <a:spcAft>
                          <a:spcPts val="0"/>
                        </a:spcAft>
                      </a:pPr>
                      <a:r>
                        <a:rPr lang="en-US" sz="1400" kern="100">
                          <a:effectLst/>
                        </a:rPr>
                        <a:t>1 (3.7%)</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extLst>
                  <a:ext uri="{0D108BD9-81ED-4DB2-BD59-A6C34878D82A}">
                    <a16:rowId xmlns:a16="http://schemas.microsoft.com/office/drawing/2014/main" val="2528350383"/>
                  </a:ext>
                </a:extLst>
              </a:tr>
              <a:tr h="280965">
                <a:tc>
                  <a:txBody>
                    <a:bodyPr/>
                    <a:lstStyle/>
                    <a:p>
                      <a:pPr marL="0" marR="0">
                        <a:spcBef>
                          <a:spcPts val="0"/>
                        </a:spcBef>
                        <a:spcAft>
                          <a:spcPts val="0"/>
                        </a:spcAft>
                      </a:pPr>
                      <a:r>
                        <a:rPr lang="en-US" sz="1400" kern="100" dirty="0">
                          <a:effectLst/>
                        </a:rPr>
                        <a:t>Years in the UK</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tc>
                  <a:txBody>
                    <a:bodyPr/>
                    <a:lstStyle/>
                    <a:p>
                      <a:endParaRPr lang="en-US" sz="1400" kern="100">
                        <a:effectLst/>
                        <a:latin typeface="Calibri" panose="020F0502020204030204" pitchFamily="34" charset="0"/>
                        <a:cs typeface="Times New Roman" panose="02020603050405020304" pitchFamily="18" charset="0"/>
                      </a:endParaRPr>
                    </a:p>
                  </a:txBody>
                  <a:tcPr marL="45461" marR="45461" marT="45461" marB="18311"/>
                </a:tc>
                <a:extLst>
                  <a:ext uri="{0D108BD9-81ED-4DB2-BD59-A6C34878D82A}">
                    <a16:rowId xmlns:a16="http://schemas.microsoft.com/office/drawing/2014/main" val="913061559"/>
                  </a:ext>
                </a:extLst>
              </a:tr>
              <a:tr h="280965">
                <a:tc>
                  <a:txBody>
                    <a:bodyPr/>
                    <a:lstStyle/>
                    <a:p>
                      <a:pPr marL="0" marR="0">
                        <a:spcBef>
                          <a:spcPts val="0"/>
                        </a:spcBef>
                        <a:spcAft>
                          <a:spcPts val="0"/>
                        </a:spcAft>
                      </a:pPr>
                      <a:r>
                        <a:rPr lang="en-US" sz="1400" kern="100">
                          <a:effectLst/>
                        </a:rPr>
                        <a:t>0–2 years</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tc>
                  <a:txBody>
                    <a:bodyPr/>
                    <a:lstStyle/>
                    <a:p>
                      <a:pPr marL="0" marR="0">
                        <a:spcBef>
                          <a:spcPts val="0"/>
                        </a:spcBef>
                        <a:spcAft>
                          <a:spcPts val="0"/>
                        </a:spcAft>
                      </a:pPr>
                      <a:r>
                        <a:rPr lang="en-US" sz="1400" kern="100">
                          <a:effectLst/>
                        </a:rPr>
                        <a:t>14 (51.9%)</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extLst>
                  <a:ext uri="{0D108BD9-81ED-4DB2-BD59-A6C34878D82A}">
                    <a16:rowId xmlns:a16="http://schemas.microsoft.com/office/drawing/2014/main" val="4010456368"/>
                  </a:ext>
                </a:extLst>
              </a:tr>
              <a:tr h="280965">
                <a:tc>
                  <a:txBody>
                    <a:bodyPr/>
                    <a:lstStyle/>
                    <a:p>
                      <a:pPr marL="0" marR="0">
                        <a:spcBef>
                          <a:spcPts val="0"/>
                        </a:spcBef>
                        <a:spcAft>
                          <a:spcPts val="0"/>
                        </a:spcAft>
                      </a:pPr>
                      <a:r>
                        <a:rPr lang="en-US" sz="1400" kern="100">
                          <a:effectLst/>
                        </a:rPr>
                        <a:t>2–5 years</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tc>
                  <a:txBody>
                    <a:bodyPr/>
                    <a:lstStyle/>
                    <a:p>
                      <a:pPr marL="0" marR="0">
                        <a:spcBef>
                          <a:spcPts val="0"/>
                        </a:spcBef>
                        <a:spcAft>
                          <a:spcPts val="0"/>
                        </a:spcAft>
                      </a:pPr>
                      <a:r>
                        <a:rPr lang="en-US" sz="1400" kern="100">
                          <a:effectLst/>
                        </a:rPr>
                        <a:t>6 (22.2%)</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extLst>
                  <a:ext uri="{0D108BD9-81ED-4DB2-BD59-A6C34878D82A}">
                    <a16:rowId xmlns:a16="http://schemas.microsoft.com/office/drawing/2014/main" val="2733697868"/>
                  </a:ext>
                </a:extLst>
              </a:tr>
              <a:tr h="280965">
                <a:tc>
                  <a:txBody>
                    <a:bodyPr/>
                    <a:lstStyle/>
                    <a:p>
                      <a:pPr marL="0" marR="0">
                        <a:spcBef>
                          <a:spcPts val="0"/>
                        </a:spcBef>
                        <a:spcAft>
                          <a:spcPts val="0"/>
                        </a:spcAft>
                      </a:pPr>
                      <a:r>
                        <a:rPr lang="en-US" sz="1400" kern="100">
                          <a:effectLst/>
                        </a:rPr>
                        <a:t>5–10 years</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tc>
                  <a:txBody>
                    <a:bodyPr/>
                    <a:lstStyle/>
                    <a:p>
                      <a:pPr marL="0" marR="0">
                        <a:spcBef>
                          <a:spcPts val="0"/>
                        </a:spcBef>
                        <a:spcAft>
                          <a:spcPts val="0"/>
                        </a:spcAft>
                      </a:pPr>
                      <a:r>
                        <a:rPr lang="en-US" sz="1400" kern="100">
                          <a:effectLst/>
                        </a:rPr>
                        <a:t>2 (7.4%)</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extLst>
                  <a:ext uri="{0D108BD9-81ED-4DB2-BD59-A6C34878D82A}">
                    <a16:rowId xmlns:a16="http://schemas.microsoft.com/office/drawing/2014/main" val="900250053"/>
                  </a:ext>
                </a:extLst>
              </a:tr>
              <a:tr h="280965">
                <a:tc>
                  <a:txBody>
                    <a:bodyPr/>
                    <a:lstStyle/>
                    <a:p>
                      <a:pPr marL="0" marR="0">
                        <a:spcBef>
                          <a:spcPts val="0"/>
                        </a:spcBef>
                        <a:spcAft>
                          <a:spcPts val="0"/>
                        </a:spcAft>
                      </a:pPr>
                      <a:r>
                        <a:rPr lang="en-US" sz="1400" kern="100" dirty="0">
                          <a:effectLst/>
                        </a:rPr>
                        <a:t>&gt;10 years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tc>
                  <a:txBody>
                    <a:bodyPr/>
                    <a:lstStyle/>
                    <a:p>
                      <a:pPr marL="0" marR="0">
                        <a:spcBef>
                          <a:spcPts val="0"/>
                        </a:spcBef>
                        <a:spcAft>
                          <a:spcPts val="0"/>
                        </a:spcAft>
                      </a:pPr>
                      <a:r>
                        <a:rPr lang="en-US" sz="1400" kern="100" dirty="0">
                          <a:effectLst/>
                        </a:rPr>
                        <a:t>5 (18.5%)</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461" marR="45461" marT="45461" marB="18311"/>
                </a:tc>
                <a:extLst>
                  <a:ext uri="{0D108BD9-81ED-4DB2-BD59-A6C34878D82A}">
                    <a16:rowId xmlns:a16="http://schemas.microsoft.com/office/drawing/2014/main" val="614144958"/>
                  </a:ext>
                </a:extLst>
              </a:tr>
            </a:tbl>
          </a:graphicData>
        </a:graphic>
      </p:graphicFrame>
      <p:sp>
        <p:nvSpPr>
          <p:cNvPr id="7" name="Rectangle 1">
            <a:extLst>
              <a:ext uri="{FF2B5EF4-FFF2-40B4-BE49-F238E27FC236}">
                <a16:creationId xmlns:a16="http://schemas.microsoft.com/office/drawing/2014/main" id="{53FF1219-A207-376E-BE09-0BB62F8DD8D5}"/>
              </a:ext>
            </a:extLst>
          </p:cNvPr>
          <p:cNvSpPr>
            <a:spLocks noChangeArrowheads="1"/>
          </p:cNvSpPr>
          <p:nvPr/>
        </p:nvSpPr>
        <p:spPr bwMode="auto">
          <a:xfrm>
            <a:off x="6882654" y="890232"/>
            <a:ext cx="2489784"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1C1D1E"/>
                </a:solidFill>
                <a:effectLst/>
                <a:latin typeface="Open Sans" panose="020B0606030504020204" pitchFamily="34" charset="0"/>
              </a:rPr>
              <a:t>Participant countries of </a:t>
            </a:r>
            <a:r>
              <a:rPr lang="en-US" altLang="en-US" sz="1200" b="1" dirty="0">
                <a:solidFill>
                  <a:srgbClr val="1C1D1E"/>
                </a:solidFill>
                <a:latin typeface="Open Sans" panose="020B0606030504020204" pitchFamily="34" charset="0"/>
              </a:rPr>
              <a:t>origin</a:t>
            </a:r>
            <a:endParaRPr kumimoji="0" lang="en-US" altLang="en-US" sz="1200" b="1" i="0" u="none" strike="noStrike" cap="none" normalizeH="0" baseline="0" dirty="0">
              <a:ln>
                <a:noFill/>
              </a:ln>
              <a:solidFill>
                <a:srgbClr val="1C1D1E"/>
              </a:solidFill>
              <a:effectLst/>
              <a:latin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chemeClr val="tx1"/>
                </a:solidFill>
                <a:effectLst/>
              </a:rPr>
            </a:b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6" name="Main graphic" descr="Pie chart showing participant countries of origin.">
            <a:extLst>
              <a:ext uri="{FF2B5EF4-FFF2-40B4-BE49-F238E27FC236}">
                <a16:creationId xmlns:a16="http://schemas.microsoft.com/office/drawing/2014/main" id="{A2185699-A1E6-F570-593C-BA9493015672}"/>
              </a:ext>
            </a:extLst>
          </p:cNvPr>
          <p:cNvPicPr/>
          <p:nvPr/>
        </p:nvPicPr>
        <p:blipFill>
          <a:blip r:embed="rId2"/>
          <a:stretch/>
        </p:blipFill>
        <p:spPr>
          <a:xfrm>
            <a:off x="6882654" y="1196438"/>
            <a:ext cx="5017988" cy="5029840"/>
          </a:xfrm>
          <a:prstGeom prst="rect">
            <a:avLst/>
          </a:prstGeom>
          <a:ln>
            <a:noFill/>
          </a:ln>
        </p:spPr>
      </p:pic>
    </p:spTree>
    <p:extLst>
      <p:ext uri="{BB962C8B-B14F-4D97-AF65-F5344CB8AC3E}">
        <p14:creationId xmlns:p14="http://schemas.microsoft.com/office/powerpoint/2010/main" val="361042449"/>
      </p:ext>
    </p:extLst>
  </p:cSld>
  <p:clrMapOvr>
    <a:masterClrMapping/>
  </p:clrMapOvr>
  <mc:AlternateContent xmlns:mc="http://schemas.openxmlformats.org/markup-compatibility/2006" xmlns:p14="http://schemas.microsoft.com/office/powerpoint/2010/main">
    <mc:Choice Requires="p14">
      <p:transition spd="slow" p14:dur="2000" advTm="23868"/>
    </mc:Choice>
    <mc:Fallback xmlns="">
      <p:transition spd="slow" advTm="2386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EBF20E-F07A-EC71-AED1-9AFF51F1529C}"/>
              </a:ext>
              <a:ext uri="{C183D7F6-B498-43B3-948B-1728B52AA6E4}">
                <adec:decorative xmlns:adec="http://schemas.microsoft.com/office/drawing/2017/decorative" val="1"/>
              </a:ext>
            </a:extLst>
          </p:cNvPr>
          <p:cNvSpPr/>
          <p:nvPr/>
        </p:nvSpPr>
        <p:spPr>
          <a:xfrm>
            <a:off x="741405" y="1013254"/>
            <a:ext cx="10960444" cy="121096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5FE3EC-D0E7-1D47-AFCA-4152CE13DD17}"/>
              </a:ext>
              <a:ext uri="{C183D7F6-B498-43B3-948B-1728B52AA6E4}">
                <adec:decorative xmlns:adec="http://schemas.microsoft.com/office/drawing/2017/decorative" val="1"/>
              </a:ext>
            </a:extLst>
          </p:cNvPr>
          <p:cNvSpPr/>
          <p:nvPr/>
        </p:nvSpPr>
        <p:spPr>
          <a:xfrm>
            <a:off x="444843" y="518984"/>
            <a:ext cx="11430000" cy="20512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19CE5F9-17CB-B89A-4FAF-0D104ADED61B}"/>
              </a:ext>
            </a:extLst>
          </p:cNvPr>
          <p:cNvSpPr>
            <a:spLocks noGrp="1"/>
          </p:cNvSpPr>
          <p:nvPr>
            <p:ph type="title"/>
          </p:nvPr>
        </p:nvSpPr>
        <p:spPr>
          <a:xfrm>
            <a:off x="1097280" y="-1450757"/>
            <a:ext cx="10058400" cy="1450757"/>
          </a:xfrm>
        </p:spPr>
        <p:txBody>
          <a:bodyPr vert="horz" lIns="91440" tIns="45720" rIns="91440" bIns="45720" rtlCol="0" anchor="b">
            <a:normAutofit/>
          </a:bodyPr>
          <a:lstStyle/>
          <a:p>
            <a:r>
              <a:rPr lang="en-US" dirty="0"/>
              <a:t>WASH Graph</a:t>
            </a:r>
          </a:p>
        </p:txBody>
      </p:sp>
      <p:pic>
        <p:nvPicPr>
          <p:cNvPr id="9" name="Picture 8" descr="Image showing key themes.">
            <a:extLst>
              <a:ext uri="{FF2B5EF4-FFF2-40B4-BE49-F238E27FC236}">
                <a16:creationId xmlns:a16="http://schemas.microsoft.com/office/drawing/2014/main" id="{CBE8AE21-CA95-1F47-23AB-F319E1F69E7F}"/>
              </a:ext>
            </a:extLst>
          </p:cNvPr>
          <p:cNvPicPr>
            <a:picLocks noChangeAspect="1"/>
          </p:cNvPicPr>
          <p:nvPr/>
        </p:nvPicPr>
        <p:blipFill>
          <a:blip r:embed="rId2"/>
          <a:stretch>
            <a:fillRect/>
          </a:stretch>
        </p:blipFill>
        <p:spPr>
          <a:xfrm>
            <a:off x="2438527" y="140791"/>
            <a:ext cx="6897189" cy="6072465"/>
          </a:xfrm>
          <a:prstGeom prst="rect">
            <a:avLst/>
          </a:prstGeom>
        </p:spPr>
      </p:pic>
    </p:spTree>
    <p:extLst>
      <p:ext uri="{BB962C8B-B14F-4D97-AF65-F5344CB8AC3E}">
        <p14:creationId xmlns:p14="http://schemas.microsoft.com/office/powerpoint/2010/main" val="210591553"/>
      </p:ext>
    </p:extLst>
  </p:cSld>
  <p:clrMapOvr>
    <a:masterClrMapping/>
  </p:clrMapOvr>
  <mc:AlternateContent xmlns:mc="http://schemas.openxmlformats.org/markup-compatibility/2006" xmlns:p14="http://schemas.microsoft.com/office/powerpoint/2010/main">
    <mc:Choice Requires="p14">
      <p:transition spd="slow" p14:dur="2000" advTm="23868"/>
    </mc:Choice>
    <mc:Fallback xmlns="">
      <p:transition spd="slow" advTm="2386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658" y="357354"/>
            <a:ext cx="11150684" cy="4601183"/>
          </a:xfrm>
        </p:spPr>
        <p:txBody>
          <a:bodyPr anchor="t">
            <a:normAutofit/>
          </a:bodyPr>
          <a:lstStyle/>
          <a:p>
            <a:pPr algn="l"/>
            <a:r>
              <a:rPr lang="en-US" sz="2400" b="1" spc="300" dirty="0">
                <a:latin typeface="Gotham" charset="0"/>
              </a:rPr>
              <a:t>EXPERIENCES DURING MIGRATION</a:t>
            </a:r>
          </a:p>
        </p:txBody>
      </p:sp>
      <p:sp>
        <p:nvSpPr>
          <p:cNvPr id="5" name="TextBox 4">
            <a:extLst>
              <a:ext uri="{FF2B5EF4-FFF2-40B4-BE49-F238E27FC236}">
                <a16:creationId xmlns:a16="http://schemas.microsoft.com/office/drawing/2014/main" id="{A41F36E1-1A01-08CC-2897-7D925F9C1897}"/>
              </a:ext>
            </a:extLst>
          </p:cNvPr>
          <p:cNvSpPr txBox="1"/>
          <p:nvPr/>
        </p:nvSpPr>
        <p:spPr>
          <a:xfrm>
            <a:off x="520658" y="880352"/>
            <a:ext cx="11150684" cy="5293757"/>
          </a:xfrm>
          <a:prstGeom prst="rect">
            <a:avLst/>
          </a:prstGeom>
          <a:solidFill>
            <a:schemeClr val="bg1"/>
          </a:solidFill>
          <a:ln w="38100">
            <a:solidFill>
              <a:schemeClr val="accent3"/>
            </a:solidFill>
          </a:ln>
        </p:spPr>
        <p:txBody>
          <a:bodyPr wrap="square">
            <a:spAutoFit/>
          </a:bodyPr>
          <a:lstStyle/>
          <a:p>
            <a:r>
              <a:rPr lang="en-US" b="0" i="1" u="none" strike="noStrike" dirty="0">
                <a:solidFill>
                  <a:srgbClr val="000000"/>
                </a:solidFill>
                <a:effectLst/>
                <a:latin typeface="Open Sans" panose="020B0606030504020204" pitchFamily="34" charset="0"/>
              </a:rPr>
              <a:t>The living conditions were really hard…I didn't have access to clean water. I was using water bottles and they were filling them with many sources of water and these sources of water was not clean. (M17, Male, Asylum seeker/Refugee)</a:t>
            </a:r>
          </a:p>
          <a:p>
            <a:endParaRPr lang="en-US" sz="1000" u="sng" dirty="0">
              <a:solidFill>
                <a:srgbClr val="000000"/>
              </a:solidFill>
              <a:latin typeface="Open Sans" panose="020B0606030504020204" pitchFamily="34" charset="0"/>
            </a:endParaRPr>
          </a:p>
          <a:p>
            <a:r>
              <a:rPr lang="en-US" i="1" dirty="0">
                <a:solidFill>
                  <a:srgbClr val="000000"/>
                </a:solidFill>
                <a:latin typeface="Open Sans" panose="020B0606030504020204" pitchFamily="34" charset="0"/>
              </a:rPr>
              <a:t>“They put a sign that the tap water is not usable to drink.” (M20, Male, Asylum seeker/Refugee).</a:t>
            </a:r>
          </a:p>
          <a:p>
            <a:endParaRPr lang="en-US" sz="1000" dirty="0">
              <a:solidFill>
                <a:srgbClr val="000000"/>
              </a:solidFill>
              <a:latin typeface="Open Sans" panose="020B0606030504020204" pitchFamily="34" charset="0"/>
            </a:endParaRPr>
          </a:p>
          <a:p>
            <a:r>
              <a:rPr lang="en-US" b="0" i="1" u="none" strike="noStrike" dirty="0">
                <a:solidFill>
                  <a:srgbClr val="000000"/>
                </a:solidFill>
                <a:effectLst/>
                <a:latin typeface="Open Sans" panose="020B0606030504020204" pitchFamily="34" charset="0"/>
              </a:rPr>
              <a:t>My journey lasted around one month, there was a smuggler taking me…The condition was hard to get any medical intervention, so I had no choice other than being patient with this pain…I couldn't get medications when I needed that. </a:t>
            </a:r>
            <a:r>
              <a:rPr lang="en-US" b="0" i="1" dirty="0">
                <a:solidFill>
                  <a:srgbClr val="000000"/>
                </a:solidFill>
                <a:effectLst/>
                <a:latin typeface="Open Sans" panose="020B0606030504020204" pitchFamily="34" charset="0"/>
              </a:rPr>
              <a:t>(</a:t>
            </a:r>
            <a:r>
              <a:rPr lang="en-US" b="0" i="1" u="none" strike="noStrike" dirty="0">
                <a:solidFill>
                  <a:srgbClr val="000000"/>
                </a:solidFill>
                <a:effectLst/>
                <a:latin typeface="Open Sans" panose="020B0606030504020204" pitchFamily="34" charset="0"/>
              </a:rPr>
              <a:t>M13, Female, Asylum seeker/Refugee</a:t>
            </a:r>
            <a:r>
              <a:rPr lang="en-US" b="0" i="1" dirty="0">
                <a:solidFill>
                  <a:srgbClr val="000000"/>
                </a:solidFill>
                <a:effectLst/>
                <a:latin typeface="Open Sans" panose="020B0606030504020204" pitchFamily="34" charset="0"/>
              </a:rPr>
              <a:t>)</a:t>
            </a:r>
          </a:p>
          <a:p>
            <a:pPr algn="l"/>
            <a:endParaRPr lang="en-US" sz="1000" b="0" i="1" u="none" strike="noStrike" dirty="0">
              <a:solidFill>
                <a:srgbClr val="000000"/>
              </a:solidFill>
              <a:effectLst/>
              <a:latin typeface="Open Sans" panose="020B0606030504020204" pitchFamily="34" charset="0"/>
            </a:endParaRPr>
          </a:p>
          <a:p>
            <a:pPr algn="l"/>
            <a:r>
              <a:rPr lang="en-US" b="0" i="1" u="none" strike="noStrike" dirty="0">
                <a:solidFill>
                  <a:srgbClr val="000000"/>
                </a:solidFill>
                <a:effectLst/>
                <a:latin typeface="Open Sans" panose="020B0606030504020204" pitchFamily="34" charset="0"/>
              </a:rPr>
              <a:t>It's antibiotics, just in case…You don't know what might happen tomorrow…you can't take appointment with a doctor, but you need straight away. What to do? (M25, Female, EU citizenship)</a:t>
            </a:r>
          </a:p>
          <a:p>
            <a:endParaRPr lang="en-US" sz="1000" dirty="0">
              <a:solidFill>
                <a:srgbClr val="000000"/>
              </a:solidFill>
              <a:latin typeface="Open Sans" panose="020B0606030504020204" pitchFamily="34" charset="0"/>
            </a:endParaRPr>
          </a:p>
          <a:p>
            <a:r>
              <a:rPr lang="en-US" b="0" i="1" u="none" strike="noStrike" dirty="0">
                <a:solidFill>
                  <a:srgbClr val="000000"/>
                </a:solidFill>
                <a:effectLst/>
                <a:latin typeface="Open Sans" panose="020B0606030504020204" pitchFamily="34" charset="0"/>
              </a:rPr>
              <a:t>The reason I brought (antibiotics) is just a very common precautious medicine that you, I think you should have…When I first reach here, I was in a foreign country, I didn't know anything and at the beginning everything was not set up. I wasn't settle down. So just </a:t>
            </a:r>
            <a:r>
              <a:rPr lang="en-US" i="1" dirty="0">
                <a:solidFill>
                  <a:srgbClr val="000000"/>
                </a:solidFill>
                <a:latin typeface="Open Sans" panose="020B0606030504020204" pitchFamily="34" charset="0"/>
              </a:rPr>
              <a:t>in case, if I get sick, I have a something near me. (M27, Female, Visa)</a:t>
            </a:r>
          </a:p>
          <a:p>
            <a:endParaRPr lang="en-US" sz="1000" i="1" dirty="0">
              <a:solidFill>
                <a:srgbClr val="000000"/>
              </a:solidFill>
              <a:latin typeface="Open Sans" panose="020B0606030504020204" pitchFamily="34" charset="0"/>
            </a:endParaRPr>
          </a:p>
          <a:p>
            <a:pPr algn="l"/>
            <a:r>
              <a:rPr lang="en-US" i="1" dirty="0">
                <a:solidFill>
                  <a:srgbClr val="000000"/>
                </a:solidFill>
                <a:latin typeface="Open Sans" panose="020B0606030504020204" pitchFamily="34" charset="0"/>
              </a:rPr>
              <a:t>“One of the reasons that I takes them (antibiotics) is that I am alone and it is really difficult to be alone and sick here. I don't know where to go or what I do if something bad happens to me here. So I don't want my case or my condition to get worse that's why I take antibiotics.” (M18, Male, Asylum seeker/Refugee)</a:t>
            </a:r>
            <a:endParaRPr lang="en-US" i="1" dirty="0"/>
          </a:p>
        </p:txBody>
      </p:sp>
    </p:spTree>
    <p:extLst>
      <p:ext uri="{BB962C8B-B14F-4D97-AF65-F5344CB8AC3E}">
        <p14:creationId xmlns:p14="http://schemas.microsoft.com/office/powerpoint/2010/main" val="3836409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08E7C5-A40A-9F86-DF43-87C968C86681}"/>
              </a:ext>
            </a:extLst>
          </p:cNvPr>
          <p:cNvSpPr>
            <a:spLocks noGrp="1"/>
          </p:cNvSpPr>
          <p:nvPr>
            <p:ph type="title"/>
          </p:nvPr>
        </p:nvSpPr>
        <p:spPr>
          <a:xfrm>
            <a:off x="1097280" y="-1450757"/>
            <a:ext cx="10058400" cy="1450757"/>
          </a:xfrm>
        </p:spPr>
        <p:txBody>
          <a:bodyPr vert="horz" lIns="91440" tIns="45720" rIns="91440" bIns="45720" rtlCol="0" anchor="b">
            <a:normAutofit/>
          </a:bodyPr>
          <a:lstStyle/>
          <a:p>
            <a:r>
              <a:rPr lang="en-US" dirty="0"/>
              <a:t>AMR in Context</a:t>
            </a:r>
          </a:p>
        </p:txBody>
      </p:sp>
      <p:pic>
        <p:nvPicPr>
          <p:cNvPr id="4" name="Content Placeholder 3" descr="Restrictive health systems prevent our ability to address AMR.  Quote reads: “I used to struggle with prescriptsion - sometimes I was required to pay, but then I wouldn’t ake it.” - Refused asylum seeker, England.">
            <a:extLst>
              <a:ext uri="{FF2B5EF4-FFF2-40B4-BE49-F238E27FC236}">
                <a16:creationId xmlns:a16="http://schemas.microsoft.com/office/drawing/2014/main" id="{BD7462B3-7374-84DE-0E49-631DD3C07A59}"/>
              </a:ext>
            </a:extLst>
          </p:cNvPr>
          <p:cNvPicPr>
            <a:picLocks noGrp="1" noChangeAspect="1"/>
          </p:cNvPicPr>
          <p:nvPr>
            <p:ph idx="1"/>
          </p:nvPr>
        </p:nvPicPr>
        <p:blipFill>
          <a:blip r:embed="rId2"/>
          <a:stretch>
            <a:fillRect/>
          </a:stretch>
        </p:blipFill>
        <p:spPr>
          <a:xfrm>
            <a:off x="1410011" y="801793"/>
            <a:ext cx="9371978" cy="5273056"/>
          </a:xfrm>
          <a:prstGeom prst="rect">
            <a:avLst/>
          </a:prstGeom>
        </p:spPr>
      </p:pic>
    </p:spTree>
    <p:extLst>
      <p:ext uri="{BB962C8B-B14F-4D97-AF65-F5344CB8AC3E}">
        <p14:creationId xmlns:p14="http://schemas.microsoft.com/office/powerpoint/2010/main" val="1681914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0B2E1-0268-42EC-ABD3-94F81A05B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7D2256B4-48EA-40FC-BBC0-AA1EE6E00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3D44BCCA-102D-4A9D-B1E4-2450CAF0B0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88C4CF77-7AF8-4122-A7B0-041ABDF16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509D458-5758-41CE-89DE-485C1BBCD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tx1">
              <a:lumMod val="75000"/>
              <a:lumOff val="25000"/>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0" name="Rectangle 19">
            <a:extLst>
              <a:ext uri="{FF2B5EF4-FFF2-40B4-BE49-F238E27FC236}">
                <a16:creationId xmlns:a16="http://schemas.microsoft.com/office/drawing/2014/main" id="{1D38966F-378A-47DC-83CC-D5A783224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2743800-4DA3-766F-CEAC-FC7DBFEA00E3}"/>
              </a:ext>
            </a:extLst>
          </p:cNvPr>
          <p:cNvSpPr>
            <a:spLocks noGrp="1"/>
          </p:cNvSpPr>
          <p:nvPr>
            <p:ph type="title"/>
          </p:nvPr>
        </p:nvSpPr>
        <p:spPr>
          <a:xfrm>
            <a:off x="1097280" y="-1450757"/>
            <a:ext cx="10058400" cy="1450757"/>
          </a:xfrm>
        </p:spPr>
        <p:txBody>
          <a:bodyPr vert="horz" lIns="91440" tIns="45720" rIns="91440" bIns="45720" rtlCol="0" anchor="b">
            <a:normAutofit/>
          </a:bodyPr>
          <a:lstStyle/>
          <a:p>
            <a:r>
              <a:rPr lang="en-US" dirty="0"/>
              <a:t>Barriers</a:t>
            </a:r>
          </a:p>
        </p:txBody>
      </p:sp>
      <p:sp>
        <p:nvSpPr>
          <p:cNvPr id="4" name="TextBox 3">
            <a:extLst>
              <a:ext uri="{FF2B5EF4-FFF2-40B4-BE49-F238E27FC236}">
                <a16:creationId xmlns:a16="http://schemas.microsoft.com/office/drawing/2014/main" id="{4224FDAC-7F3E-5783-B6F7-55F33D57179F}"/>
              </a:ext>
            </a:extLst>
          </p:cNvPr>
          <p:cNvSpPr txBox="1"/>
          <p:nvPr/>
        </p:nvSpPr>
        <p:spPr>
          <a:xfrm>
            <a:off x="308370" y="206360"/>
            <a:ext cx="11582400" cy="6423040"/>
          </a:xfrm>
          <a:prstGeom prst="rect">
            <a:avLst/>
          </a:prstGeom>
          <a:solidFill>
            <a:schemeClr val="bg1"/>
          </a:solidFill>
          <a:ln w="25400">
            <a:solidFill>
              <a:schemeClr val="accent3"/>
            </a:solidFill>
          </a:ln>
        </p:spPr>
        <p:txBody>
          <a:bodyPr wrap="square">
            <a:spAutoFit/>
          </a:bodyPr>
          <a:lstStyle/>
          <a:p>
            <a:pPr marL="0" marR="0" algn="just">
              <a:lnSpc>
                <a:spcPct val="115000"/>
              </a:lnSpc>
              <a:spcBef>
                <a:spcPts val="0"/>
              </a:spcBef>
              <a:spcAft>
                <a:spcPts val="600"/>
              </a:spcAft>
            </a:pPr>
            <a:r>
              <a:rPr lang="en-GB" dirty="0">
                <a:effectLst/>
                <a:latin typeface="Calibri" panose="020F0502020204030204" pitchFamily="34" charset="0"/>
                <a:ea typeface="Calibri" panose="020F0502020204030204" pitchFamily="34" charset="0"/>
                <a:cs typeface="Arial" panose="020B0604020202020204" pitchFamily="34" charset="0"/>
              </a:rPr>
              <a:t>Barriers prior to, during, and following displacement.  </a:t>
            </a:r>
          </a:p>
          <a:p>
            <a:pPr marL="0" marR="0" algn="just">
              <a:lnSpc>
                <a:spcPct val="115000"/>
              </a:lnSpc>
              <a:spcBef>
                <a:spcPts val="0"/>
              </a:spcBef>
              <a:spcAft>
                <a:spcPts val="600"/>
              </a:spcAft>
            </a:pPr>
            <a:endParaRPr lang="en-GB"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600"/>
              </a:spcAft>
            </a:pPr>
            <a:r>
              <a:rPr lang="en-GB" b="1" dirty="0">
                <a:latin typeface="Calibri" panose="020F0502020204030204" pitchFamily="34" charset="0"/>
                <a:ea typeface="Calibri" panose="020F0502020204030204" pitchFamily="34" charset="0"/>
                <a:cs typeface="Arial" panose="020B0604020202020204" pitchFamily="34" charset="0"/>
              </a:rPr>
              <a:t>Prior</a:t>
            </a:r>
            <a:r>
              <a:rPr lang="en-GB" dirty="0">
                <a:latin typeface="Calibri" panose="020F0502020204030204" pitchFamily="34" charset="0"/>
                <a:ea typeface="Calibri" panose="020F0502020204030204" pitchFamily="34" charset="0"/>
                <a:cs typeface="Arial" panose="020B0604020202020204" pitchFamily="34" charset="0"/>
              </a:rPr>
              <a:t>: P</a:t>
            </a:r>
            <a:r>
              <a:rPr lang="en-GB" dirty="0">
                <a:effectLst/>
                <a:latin typeface="Calibri" panose="020F0502020204030204" pitchFamily="34" charset="0"/>
                <a:ea typeface="Calibri" panose="020F0502020204030204" pitchFamily="34" charset="0"/>
                <a:cs typeface="Arial" panose="020B0604020202020204" pitchFamily="34" charset="0"/>
              </a:rPr>
              <a:t>oorly resourced, costly, or disrupted health services; access to medications or health records prior to displacement.</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600"/>
              </a:spcAft>
            </a:pPr>
            <a:r>
              <a:rPr lang="en-GB" b="1" dirty="0">
                <a:effectLst/>
                <a:latin typeface="Calibri" panose="020F0502020204030204" pitchFamily="34" charset="0"/>
                <a:ea typeface="Calibri" panose="020F0502020204030204" pitchFamily="34" charset="0"/>
                <a:cs typeface="Arial" panose="020B0604020202020204" pitchFamily="34" charset="0"/>
              </a:rPr>
              <a:t>During and following</a:t>
            </a:r>
            <a:r>
              <a:rPr lang="en-GB" dirty="0">
                <a:effectLst/>
                <a:latin typeface="Calibri" panose="020F0502020204030204" pitchFamily="34" charset="0"/>
                <a:ea typeface="Calibri" panose="020F0502020204030204" pitchFamily="34" charset="0"/>
                <a:cs typeface="Arial" panose="020B0604020202020204" pitchFamily="34" charset="0"/>
              </a:rPr>
              <a:t>: Language, limited knowledge of new health systems, marginalisation and exclusion (including stigma or discrimination), legal </a:t>
            </a:r>
            <a:r>
              <a:rPr lang="en-GB" dirty="0">
                <a:latin typeface="Calibri" panose="020F0502020204030204" pitchFamily="34" charset="0"/>
                <a:ea typeface="Calibri" panose="020F0502020204030204" pitchFamily="34" charset="0"/>
                <a:cs typeface="Arial" panose="020B0604020202020204" pitchFamily="34" charset="0"/>
              </a:rPr>
              <a:t>or immigration difficulties</a:t>
            </a:r>
            <a:r>
              <a:rPr lang="en-GB" dirty="0">
                <a:effectLst/>
                <a:latin typeface="Calibri" panose="020F0502020204030204" pitchFamily="34" charset="0"/>
                <a:ea typeface="Calibri" panose="020F0502020204030204" pitchFamily="34" charset="0"/>
                <a:cs typeface="Arial" panose="020B0604020202020204" pitchFamily="34" charset="0"/>
              </a:rPr>
              <a:t>, fears around interacting with health or other official services, mental and physical health barriers, financial barriers. </a:t>
            </a:r>
            <a:endParaRPr lang="en-GB" dirty="0">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600"/>
              </a:spcAft>
            </a:pPr>
            <a:r>
              <a:rPr lang="en-GB" b="1" dirty="0">
                <a:effectLst/>
                <a:latin typeface="Calibri" panose="020F0502020204030204" pitchFamily="34" charset="0"/>
                <a:ea typeface="Calibri" panose="020F0502020204030204" pitchFamily="34" charset="0"/>
                <a:cs typeface="Arial" panose="020B0604020202020204" pitchFamily="34" charset="0"/>
              </a:rPr>
              <a:t>Health and immigration policies</a:t>
            </a:r>
            <a:r>
              <a:rPr lang="en-GB" dirty="0">
                <a:effectLst/>
                <a:latin typeface="Calibri" panose="020F0502020204030204" pitchFamily="34" charset="0"/>
                <a:ea typeface="Calibri" panose="020F0502020204030204" pitchFamily="34" charset="0"/>
                <a:cs typeface="Arial" panose="020B0604020202020204" pitchFamily="34" charset="0"/>
              </a:rPr>
              <a:t> (including  legal status, cost of care, data sharing, housing or banking, deportation policies) can contribute to fears in accessing services, challenges in understanding rights to care, delays in processing documents required to access care, fears around immigration enforcement, and lack of trust in health services or providers. </a:t>
            </a:r>
            <a:endParaRPr lang="en-GB" dirty="0">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600"/>
              </a:spcAft>
            </a:pPr>
            <a:r>
              <a:rPr lang="en-GB" b="1" dirty="0">
                <a:effectLst/>
                <a:latin typeface="Calibri" panose="020F0502020204030204" pitchFamily="34" charset="0"/>
                <a:ea typeface="Calibri" panose="020F0502020204030204" pitchFamily="34" charset="0"/>
                <a:cs typeface="Arial" panose="020B0604020202020204" pitchFamily="34" charset="0"/>
              </a:rPr>
              <a:t>Financial barriers </a:t>
            </a:r>
            <a:r>
              <a:rPr lang="en-GB" dirty="0">
                <a:effectLst/>
                <a:latin typeface="Calibri" panose="020F0502020204030204" pitchFamily="34" charset="0"/>
                <a:ea typeface="Calibri" panose="020F0502020204030204" pitchFamily="34" charset="0"/>
                <a:cs typeface="Arial" panose="020B0604020202020204" pitchFamily="34" charset="0"/>
              </a:rPr>
              <a:t>include not only cost of care, but also ability to pay for transportation, phone credit to make appointments, interpreters, or cost of medication.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600"/>
              </a:spcAft>
            </a:pPr>
            <a:r>
              <a:rPr lang="en-GB" b="1" dirty="0">
                <a:latin typeface="Calibri" panose="020F0502020204030204" pitchFamily="34" charset="0"/>
                <a:cs typeface="Arial" panose="020B0604020202020204" pitchFamily="34" charset="0"/>
              </a:rPr>
              <a:t>Language and communication </a:t>
            </a:r>
            <a:r>
              <a:rPr lang="en-GB" dirty="0">
                <a:effectLst/>
                <a:latin typeface="Calibri" panose="020F0502020204030204" pitchFamily="34" charset="0"/>
                <a:ea typeface="Calibri" panose="020F0502020204030204" pitchFamily="34" charset="0"/>
                <a:cs typeface="Arial" panose="020B0604020202020204" pitchFamily="34" charset="0"/>
              </a:rPr>
              <a:t>related barriers: challenges in booking appointments, inappropriate or misdiagnosis, informal translation, confidentiality concerns or inaccurate communication of information.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600"/>
              </a:spcAft>
            </a:pPr>
            <a:r>
              <a:rPr lang="en-GB" b="1" dirty="0">
                <a:latin typeface="Calibri" panose="020F0502020204030204" pitchFamily="34" charset="0"/>
                <a:cs typeface="Arial" panose="020B0604020202020204" pitchFamily="34" charset="0"/>
              </a:rPr>
              <a:t>Information </a:t>
            </a:r>
            <a:r>
              <a:rPr lang="en-GB" dirty="0">
                <a:effectLst/>
                <a:latin typeface="Calibri" panose="020F0502020204030204" pitchFamily="34" charset="0"/>
                <a:ea typeface="Calibri" panose="020F0502020204030204" pitchFamily="34" charset="0"/>
                <a:cs typeface="Arial" panose="020B0604020202020204" pitchFamily="34" charset="0"/>
              </a:rPr>
              <a:t>related barriers include limited knowledge of the healthcare system, including how to access or register for care, referral processes, entitlements, or linkages with other systems (e.g. immigration enforcement).  </a:t>
            </a:r>
          </a:p>
          <a:p>
            <a:pPr marL="0" marR="0" algn="just">
              <a:lnSpc>
                <a:spcPct val="115000"/>
              </a:lnSpc>
              <a:spcBef>
                <a:spcPts val="0"/>
              </a:spcBef>
              <a:spcAft>
                <a:spcPts val="600"/>
              </a:spcAft>
            </a:pPr>
            <a:r>
              <a:rPr lang="en-GB" b="1" dirty="0">
                <a:latin typeface="Calibri" panose="020F0502020204030204" pitchFamily="34" charset="0"/>
                <a:cs typeface="Arial" panose="020B0604020202020204" pitchFamily="34" charset="0"/>
              </a:rPr>
              <a:t>Health knowledge and belief models </a:t>
            </a:r>
            <a:r>
              <a:rPr lang="en-GB" dirty="0">
                <a:effectLst/>
                <a:latin typeface="Calibri" panose="020F0502020204030204" pitchFamily="34" charset="0"/>
                <a:ea typeface="Calibri" panose="020F0502020204030204" pitchFamily="34" charset="0"/>
                <a:cs typeface="Arial" panose="020B0604020202020204" pitchFamily="34" charset="0"/>
              </a:rPr>
              <a:t>may differ based on cultural backgrounds - when and for what care is sought, how symptoms are described, expectations about treatments, and medication consumption and adherence may differ.</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37638320"/>
      </p:ext>
    </p:extLst>
  </p:cSld>
  <p:clrMapOvr>
    <a:masterClrMapping/>
  </p:clrMapOvr>
  <mc:AlternateContent xmlns:mc="http://schemas.openxmlformats.org/markup-compatibility/2006" xmlns:p14="http://schemas.microsoft.com/office/powerpoint/2010/main">
    <mc:Choice Requires="p14">
      <p:transition spd="slow" p14:dur="2000" advTm="52395"/>
    </mc:Choice>
    <mc:Fallback xmlns="">
      <p:transition spd="slow" advTm="5239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28E656-2FF4-7581-88B6-0B3A03445E92}"/>
              </a:ext>
            </a:extLst>
          </p:cNvPr>
          <p:cNvSpPr txBox="1">
            <a:spLocks noGrp="1"/>
          </p:cNvSpPr>
          <p:nvPr>
            <p:ph type="title" idx="4294967295"/>
          </p:nvPr>
        </p:nvSpPr>
        <p:spPr>
          <a:xfrm>
            <a:off x="76200" y="136525"/>
            <a:ext cx="11277600"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mn-lt"/>
                <a:ea typeface="+mn-ea"/>
                <a:cs typeface="+mn-cs"/>
              </a:rPr>
              <a:t>BARRIERS AND FACILITATORS TO CARE</a:t>
            </a:r>
            <a:endParaRPr kumimoji="0" lang="en-US" sz="2000" b="1"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5" name="Table 4">
            <a:extLst>
              <a:ext uri="{FF2B5EF4-FFF2-40B4-BE49-F238E27FC236}">
                <a16:creationId xmlns:a16="http://schemas.microsoft.com/office/drawing/2014/main" id="{B5ECED9E-ADAE-2A96-9ADD-A577522BF173}"/>
              </a:ext>
            </a:extLst>
          </p:cNvPr>
          <p:cNvGraphicFramePr>
            <a:graphicFrameLocks noGrp="1"/>
          </p:cNvGraphicFramePr>
          <p:nvPr/>
        </p:nvGraphicFramePr>
        <p:xfrm>
          <a:off x="457200" y="596192"/>
          <a:ext cx="11277600" cy="5132584"/>
        </p:xfrm>
        <a:graphic>
          <a:graphicData uri="http://schemas.openxmlformats.org/drawingml/2006/table">
            <a:tbl>
              <a:tblPr firstRow="1" firstCol="1" bandRow="1" bandCol="1">
                <a:tableStyleId>{5C22544A-7EE6-4342-B048-85BDC9FD1C3A}</a:tableStyleId>
              </a:tblPr>
              <a:tblGrid>
                <a:gridCol w="5636301">
                  <a:extLst>
                    <a:ext uri="{9D8B030D-6E8A-4147-A177-3AD203B41FA5}">
                      <a16:colId xmlns:a16="http://schemas.microsoft.com/office/drawing/2014/main" val="20000"/>
                    </a:ext>
                  </a:extLst>
                </a:gridCol>
                <a:gridCol w="5641299">
                  <a:extLst>
                    <a:ext uri="{9D8B030D-6E8A-4147-A177-3AD203B41FA5}">
                      <a16:colId xmlns:a16="http://schemas.microsoft.com/office/drawing/2014/main" val="20001"/>
                    </a:ext>
                  </a:extLst>
                </a:gridCol>
              </a:tblGrid>
              <a:tr h="282259">
                <a:tc>
                  <a:txBody>
                    <a:bodyPr/>
                    <a:lstStyle/>
                    <a:p>
                      <a:pPr>
                        <a:lnSpc>
                          <a:spcPct val="100000"/>
                        </a:lnSpc>
                        <a:spcAft>
                          <a:spcPts val="0"/>
                        </a:spcAft>
                      </a:pPr>
                      <a:r>
                        <a:rPr lang="en-GB" sz="1800" dirty="0">
                          <a:solidFill>
                            <a:schemeClr val="tx1"/>
                          </a:solidFill>
                          <a:effectLst/>
                        </a:rPr>
                        <a:t>Barriers</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859" marR="75859" marT="0" marB="0">
                    <a:solidFill>
                      <a:schemeClr val="bg2">
                        <a:lumMod val="40000"/>
                        <a:lumOff val="60000"/>
                      </a:schemeClr>
                    </a:solidFill>
                  </a:tcPr>
                </a:tc>
                <a:tc>
                  <a:txBody>
                    <a:bodyPr/>
                    <a:lstStyle/>
                    <a:p>
                      <a:pPr>
                        <a:lnSpc>
                          <a:spcPct val="100000"/>
                        </a:lnSpc>
                        <a:spcAft>
                          <a:spcPts val="0"/>
                        </a:spcAft>
                      </a:pPr>
                      <a:r>
                        <a:rPr lang="en-GB" sz="1800" dirty="0">
                          <a:solidFill>
                            <a:schemeClr val="tx1"/>
                          </a:solidFill>
                          <a:effectLst/>
                        </a:rPr>
                        <a:t>Facilitators</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859" marR="75859" marT="0" marB="0">
                    <a:solidFill>
                      <a:schemeClr val="bg2">
                        <a:lumMod val="40000"/>
                        <a:lumOff val="60000"/>
                      </a:schemeClr>
                    </a:solidFill>
                  </a:tcPr>
                </a:tc>
                <a:extLst>
                  <a:ext uri="{0D108BD9-81ED-4DB2-BD59-A6C34878D82A}">
                    <a16:rowId xmlns:a16="http://schemas.microsoft.com/office/drawing/2014/main" val="10000"/>
                  </a:ext>
                </a:extLst>
              </a:tr>
              <a:tr h="2087278">
                <a:tc>
                  <a:txBody>
                    <a:bodyPr/>
                    <a:lstStyle/>
                    <a:p>
                      <a:pPr>
                        <a:lnSpc>
                          <a:spcPct val="100000"/>
                        </a:lnSpc>
                        <a:spcAft>
                          <a:spcPts val="0"/>
                        </a:spcAft>
                      </a:pPr>
                      <a:r>
                        <a:rPr lang="en-GB" sz="1800" b="0" dirty="0">
                          <a:solidFill>
                            <a:schemeClr val="tx1"/>
                          </a:solidFill>
                          <a:effectLst/>
                        </a:rPr>
                        <a:t>Individual barriers</a:t>
                      </a:r>
                    </a:p>
                    <a:p>
                      <a:pPr marL="342900" lvl="0" indent="-342900">
                        <a:lnSpc>
                          <a:spcPct val="100000"/>
                        </a:lnSpc>
                        <a:spcAft>
                          <a:spcPts val="0"/>
                        </a:spcAft>
                        <a:buFont typeface="Calibri" panose="020F0502020204030204" pitchFamily="34" charset="0"/>
                        <a:buChar char="-"/>
                      </a:pPr>
                      <a:r>
                        <a:rPr lang="en-US" sz="1800" b="0" dirty="0">
                          <a:solidFill>
                            <a:schemeClr val="tx1"/>
                          </a:solidFill>
                          <a:effectLst/>
                        </a:rPr>
                        <a:t>Discrimination, fear of </a:t>
                      </a:r>
                      <a:r>
                        <a:rPr lang="en-GB" sz="1800" b="0" dirty="0">
                          <a:solidFill>
                            <a:schemeClr val="tx1"/>
                          </a:solidFill>
                          <a:effectLst/>
                        </a:rPr>
                        <a:t>accessing care</a:t>
                      </a:r>
                    </a:p>
                    <a:p>
                      <a:pPr marL="342900" lvl="0" indent="-342900">
                        <a:lnSpc>
                          <a:spcPct val="100000"/>
                        </a:lnSpc>
                        <a:spcAft>
                          <a:spcPts val="0"/>
                        </a:spcAft>
                        <a:buFont typeface="Calibri" panose="020F0502020204030204" pitchFamily="34" charset="0"/>
                        <a:buChar char="-"/>
                      </a:pPr>
                      <a:r>
                        <a:rPr lang="en-US" sz="1800" b="0" dirty="0">
                          <a:solidFill>
                            <a:schemeClr val="tx1"/>
                          </a:solidFill>
                          <a:effectLst/>
                        </a:rPr>
                        <a:t>Anxiety about breaches in confidentiality</a:t>
                      </a:r>
                      <a:endParaRPr lang="en-GB" sz="1800" b="0" dirty="0">
                        <a:solidFill>
                          <a:schemeClr val="tx1"/>
                        </a:solidFill>
                        <a:effectLst/>
                      </a:endParaRPr>
                    </a:p>
                    <a:p>
                      <a:pPr marL="342900" lvl="0" indent="-342900">
                        <a:lnSpc>
                          <a:spcPct val="100000"/>
                        </a:lnSpc>
                        <a:spcAft>
                          <a:spcPts val="0"/>
                        </a:spcAft>
                        <a:buFont typeface="Calibri" panose="020F0502020204030204" pitchFamily="34" charset="0"/>
                        <a:buChar char="-"/>
                      </a:pPr>
                      <a:r>
                        <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Language barriers</a:t>
                      </a:r>
                    </a:p>
                    <a:p>
                      <a:pPr marL="342900" lvl="0" indent="-342900">
                        <a:lnSpc>
                          <a:spcPct val="100000"/>
                        </a:lnSpc>
                        <a:spcAft>
                          <a:spcPts val="0"/>
                        </a:spcAft>
                        <a:buFont typeface="Calibri" panose="020F0502020204030204" pitchFamily="34" charset="0"/>
                        <a:buChar char="-"/>
                      </a:pPr>
                      <a:r>
                        <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Financial barriers (direct and indirect costs of care)</a:t>
                      </a:r>
                    </a:p>
                    <a:p>
                      <a:pPr marL="342900" lvl="0" indent="-342900">
                        <a:lnSpc>
                          <a:spcPct val="100000"/>
                        </a:lnSpc>
                        <a:spcAft>
                          <a:spcPts val="0"/>
                        </a:spcAft>
                        <a:buFont typeface="Calibri" panose="020F0502020204030204" pitchFamily="34" charset="0"/>
                        <a:buChar char="-"/>
                      </a:pPr>
                      <a:r>
                        <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Lack of information</a:t>
                      </a:r>
                    </a:p>
                    <a:p>
                      <a:pPr marL="342900" lvl="0" indent="-342900">
                        <a:lnSpc>
                          <a:spcPct val="100000"/>
                        </a:lnSpc>
                        <a:spcAft>
                          <a:spcPts val="0"/>
                        </a:spcAft>
                        <a:buFont typeface="Calibri" panose="020F0502020204030204" pitchFamily="34" charset="0"/>
                        <a:buChar char="-"/>
                      </a:pPr>
                      <a:r>
                        <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Loss of trust in health professionals</a:t>
                      </a:r>
                    </a:p>
                    <a:p>
                      <a:pPr marL="342900" lvl="0" indent="-342900">
                        <a:lnSpc>
                          <a:spcPct val="100000"/>
                        </a:lnSpc>
                        <a:spcAft>
                          <a:spcPts val="0"/>
                        </a:spcAft>
                        <a:buFont typeface="Calibri" panose="020F0502020204030204" pitchFamily="34" charset="0"/>
                        <a:buChar char="-"/>
                      </a:pPr>
                      <a:r>
                        <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Fear of data sharing</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859" marR="75859" marT="0" marB="0">
                    <a:solidFill>
                      <a:schemeClr val="bg2">
                        <a:lumMod val="40000"/>
                        <a:lumOff val="60000"/>
                      </a:schemeClr>
                    </a:solidFill>
                  </a:tcPr>
                </a:tc>
                <a:tc>
                  <a:txBody>
                    <a:bodyPr/>
                    <a:lstStyle/>
                    <a:p>
                      <a:pPr>
                        <a:lnSpc>
                          <a:spcPct val="100000"/>
                        </a:lnSpc>
                        <a:spcAft>
                          <a:spcPts val="0"/>
                        </a:spcAft>
                      </a:pPr>
                      <a:r>
                        <a:rPr lang="en-GB" sz="1800" dirty="0">
                          <a:solidFill>
                            <a:schemeClr val="tx1"/>
                          </a:solidFill>
                          <a:effectLst/>
                        </a:rPr>
                        <a:t>Well-trained and dedicated staff </a:t>
                      </a:r>
                    </a:p>
                    <a:p>
                      <a:pPr marL="342900" lvl="0" indent="-342900">
                        <a:lnSpc>
                          <a:spcPct val="100000"/>
                        </a:lnSpc>
                        <a:spcAft>
                          <a:spcPts val="0"/>
                        </a:spcAft>
                        <a:buFont typeface="Calibri" panose="020F0502020204030204" pitchFamily="34" charset="0"/>
                        <a:buChar char="-"/>
                      </a:pPr>
                      <a:r>
                        <a:rPr lang="en-US" sz="1800" dirty="0">
                          <a:solidFill>
                            <a:schemeClr val="tx1"/>
                          </a:solidFill>
                          <a:effectLst/>
                        </a:rPr>
                        <a:t>Confidentiality, communication, culturally sensitive and appropriate services, language support</a:t>
                      </a:r>
                    </a:p>
                    <a:p>
                      <a:pPr marL="342900" lvl="0" indent="-342900">
                        <a:lnSpc>
                          <a:spcPct val="100000"/>
                        </a:lnSpc>
                        <a:spcAft>
                          <a:spcPts val="0"/>
                        </a:spcAft>
                        <a:buFont typeface="Calibri" panose="020F0502020204030204" pitchFamily="34" charset="0"/>
                        <a:buChar char="-"/>
                      </a:pPr>
                      <a:r>
                        <a:rPr lang="en-US" sz="1800" dirty="0">
                          <a:solidFill>
                            <a:schemeClr val="tx1"/>
                          </a:solidFill>
                          <a:effectLst/>
                        </a:rPr>
                        <a:t>Compassion and empathy</a:t>
                      </a:r>
                    </a:p>
                    <a:p>
                      <a:pPr marL="342900" lvl="0" indent="-342900">
                        <a:lnSpc>
                          <a:spcPct val="100000"/>
                        </a:lnSpc>
                        <a:spcAft>
                          <a:spcPts val="0"/>
                        </a:spcAft>
                        <a:buFont typeface="Calibri" panose="020F0502020204030204" pitchFamily="34" charset="0"/>
                        <a:buChar char="-"/>
                      </a:pPr>
                      <a:r>
                        <a:rPr lang="en-US" sz="1800" dirty="0">
                          <a:solidFill>
                            <a:schemeClr val="tx1"/>
                          </a:solidFill>
                          <a:effectLst/>
                        </a:rPr>
                        <a:t>Knowledge of entitlements to care</a:t>
                      </a:r>
                      <a:endParaRPr lang="en-GB" sz="1800" dirty="0">
                        <a:solidFill>
                          <a:schemeClr val="tx1"/>
                        </a:solidFill>
                        <a:effectLst/>
                      </a:endParaRPr>
                    </a:p>
                    <a:p>
                      <a:pPr>
                        <a:lnSpc>
                          <a:spcPct val="100000"/>
                        </a:lnSpc>
                        <a:spcAft>
                          <a:spcPts val="0"/>
                        </a:spcAft>
                      </a:pPr>
                      <a:r>
                        <a:rPr lang="en-GB" sz="1800" dirty="0">
                          <a:solidFill>
                            <a:schemeClr val="tx1"/>
                          </a:solidFill>
                          <a:effectLst/>
                        </a:rPr>
                        <a:t>Migrant involvement</a:t>
                      </a:r>
                    </a:p>
                    <a:p>
                      <a:pPr marL="342900" lvl="0" indent="-342900">
                        <a:lnSpc>
                          <a:spcPct val="100000"/>
                        </a:lnSpc>
                        <a:spcAft>
                          <a:spcPts val="0"/>
                        </a:spcAft>
                        <a:buFont typeface="Calibri" panose="020F0502020204030204" pitchFamily="34" charset="0"/>
                        <a:buChar char="-"/>
                      </a:pPr>
                      <a:r>
                        <a:rPr lang="en-US" sz="1800" dirty="0">
                          <a:solidFill>
                            <a:schemeClr val="tx1"/>
                          </a:solidFill>
                          <a:effectLst/>
                        </a:rPr>
                        <a:t>Patient involvement in delivery</a:t>
                      </a:r>
                      <a:endParaRPr lang="en-GB" sz="1800" dirty="0">
                        <a:solidFill>
                          <a:schemeClr val="tx1"/>
                        </a:solidFill>
                        <a:effectLst/>
                      </a:endParaRPr>
                    </a:p>
                    <a:p>
                      <a:pPr marL="342900" lvl="0" indent="-342900">
                        <a:lnSpc>
                          <a:spcPct val="100000"/>
                        </a:lnSpc>
                        <a:spcAft>
                          <a:spcPts val="0"/>
                        </a:spcAft>
                        <a:buFont typeface="Calibri" panose="020F0502020204030204" pitchFamily="34" charset="0"/>
                        <a:buChar char="-"/>
                      </a:pPr>
                      <a:r>
                        <a:rPr lang="en-US" sz="1800" dirty="0">
                          <a:solidFill>
                            <a:schemeClr val="tx1"/>
                          </a:solidFill>
                          <a:effectLst/>
                        </a:rPr>
                        <a:t>Increasing migrant community ownership and collaborations</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859" marR="75859" marT="0" marB="0">
                    <a:solidFill>
                      <a:schemeClr val="bg2">
                        <a:lumMod val="40000"/>
                        <a:lumOff val="60000"/>
                      </a:schemeClr>
                    </a:solidFill>
                  </a:tcPr>
                </a:tc>
                <a:extLst>
                  <a:ext uri="{0D108BD9-81ED-4DB2-BD59-A6C34878D82A}">
                    <a16:rowId xmlns:a16="http://schemas.microsoft.com/office/drawing/2014/main" val="10001"/>
                  </a:ext>
                </a:extLst>
              </a:tr>
              <a:tr h="2381445">
                <a:tc>
                  <a:txBody>
                    <a:bodyPr/>
                    <a:lstStyle/>
                    <a:p>
                      <a:pPr>
                        <a:lnSpc>
                          <a:spcPct val="100000"/>
                        </a:lnSpc>
                        <a:spcAft>
                          <a:spcPts val="0"/>
                        </a:spcAft>
                      </a:pPr>
                      <a:r>
                        <a:rPr lang="en-GB" sz="1800" b="0" dirty="0">
                          <a:solidFill>
                            <a:schemeClr val="tx1"/>
                          </a:solidFill>
                          <a:effectLst/>
                        </a:rPr>
                        <a:t>Structural and service barriers</a:t>
                      </a:r>
                    </a:p>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800" b="0" dirty="0">
                          <a:solidFill>
                            <a:schemeClr val="tx1"/>
                          </a:solidFill>
                          <a:effectLst/>
                        </a:rPr>
                        <a:t>Lack of staff training and support</a:t>
                      </a:r>
                    </a:p>
                    <a:p>
                      <a:pPr marL="342900" lvl="0" indent="-342900">
                        <a:lnSpc>
                          <a:spcPct val="100000"/>
                        </a:lnSpc>
                        <a:spcAft>
                          <a:spcPts val="0"/>
                        </a:spcAft>
                        <a:buFont typeface="Calibri" panose="020F0502020204030204" pitchFamily="34" charset="0"/>
                        <a:buChar char="-"/>
                      </a:pPr>
                      <a:r>
                        <a:rPr lang="en-US" sz="1800" b="0" dirty="0">
                          <a:solidFill>
                            <a:schemeClr val="tx1"/>
                          </a:solidFill>
                          <a:effectLst/>
                        </a:rPr>
                        <a:t>Systemic discrimination</a:t>
                      </a:r>
                    </a:p>
                    <a:p>
                      <a:pPr marL="342900" lvl="0" indent="-342900">
                        <a:lnSpc>
                          <a:spcPct val="100000"/>
                        </a:lnSpc>
                        <a:spcAft>
                          <a:spcPts val="0"/>
                        </a:spcAft>
                        <a:buFont typeface="Calibri" panose="020F0502020204030204" pitchFamily="34" charset="0"/>
                        <a:buChar char="-"/>
                      </a:pPr>
                      <a:r>
                        <a:rPr lang="en-US" sz="1800" b="0" dirty="0">
                          <a:solidFill>
                            <a:schemeClr val="tx1"/>
                          </a:solidFill>
                          <a:effectLst/>
                        </a:rPr>
                        <a:t>Poor management </a:t>
                      </a:r>
                    </a:p>
                    <a:p>
                      <a:pPr marL="342900" lvl="0" indent="-342900">
                        <a:lnSpc>
                          <a:spcPct val="100000"/>
                        </a:lnSpc>
                        <a:spcAft>
                          <a:spcPts val="0"/>
                        </a:spcAft>
                        <a:buFont typeface="Calibri" panose="020F0502020204030204" pitchFamily="34" charset="0"/>
                        <a:buChar char="-"/>
                      </a:pPr>
                      <a:r>
                        <a:rPr lang="en-US" sz="1800" b="0" dirty="0">
                          <a:solidFill>
                            <a:schemeClr val="tx1"/>
                          </a:solidFill>
                          <a:effectLst/>
                        </a:rPr>
                        <a:t>Lack of appropriate confidential space</a:t>
                      </a:r>
                      <a:endParaRPr lang="en-GB" sz="1800" b="0" dirty="0">
                        <a:solidFill>
                          <a:schemeClr val="tx1"/>
                        </a:solidFill>
                        <a:effectLst/>
                      </a:endParaRPr>
                    </a:p>
                    <a:p>
                      <a:pPr marL="342900" lvl="0" indent="-342900">
                        <a:lnSpc>
                          <a:spcPct val="100000"/>
                        </a:lnSpc>
                        <a:spcAft>
                          <a:spcPts val="0"/>
                        </a:spcAft>
                        <a:buFont typeface="Calibri" panose="020F0502020204030204" pitchFamily="34" charset="0"/>
                        <a:buChar char="-"/>
                      </a:pPr>
                      <a:r>
                        <a:rPr lang="en-US" sz="1800" b="0" dirty="0">
                          <a:solidFill>
                            <a:schemeClr val="tx1"/>
                          </a:solidFill>
                          <a:effectLst/>
                        </a:rPr>
                        <a:t>Funding</a:t>
                      </a:r>
                      <a:endParaRPr lang="en-GB" sz="1800" b="0" dirty="0">
                        <a:solidFill>
                          <a:schemeClr val="tx1"/>
                        </a:solidFill>
                        <a:effectLst/>
                      </a:endParaRPr>
                    </a:p>
                    <a:p>
                      <a:pPr marL="342900" lvl="0" indent="-342900">
                        <a:lnSpc>
                          <a:spcPct val="100000"/>
                        </a:lnSpc>
                        <a:spcAft>
                          <a:spcPts val="0"/>
                        </a:spcAft>
                        <a:buFont typeface="Calibri" panose="020F0502020204030204" pitchFamily="34" charset="0"/>
                        <a:buChar char="-"/>
                      </a:pPr>
                      <a:r>
                        <a:rPr lang="en-GB" sz="1800" b="0" dirty="0">
                          <a:solidFill>
                            <a:schemeClr val="tx1"/>
                          </a:solidFill>
                          <a:effectLst/>
                        </a:rPr>
                        <a:t>Health system infrastructure</a:t>
                      </a:r>
                    </a:p>
                    <a:p>
                      <a:pPr marL="342900" lvl="0" indent="-342900">
                        <a:lnSpc>
                          <a:spcPct val="100000"/>
                        </a:lnSpc>
                        <a:spcAft>
                          <a:spcPts val="0"/>
                        </a:spcAft>
                        <a:buFont typeface="Calibri" panose="020F0502020204030204" pitchFamily="34" charset="0"/>
                        <a:buChar char="-"/>
                      </a:pPr>
                      <a:r>
                        <a:rPr lang="en-GB" sz="1800" b="0" dirty="0">
                          <a:solidFill>
                            <a:schemeClr val="tx1"/>
                          </a:solidFill>
                          <a:effectLst/>
                        </a:rPr>
                        <a:t>Fragmented care</a:t>
                      </a:r>
                    </a:p>
                  </a:txBody>
                  <a:tcPr marL="75859" marR="75859" marT="0" marB="0">
                    <a:solidFill>
                      <a:schemeClr val="bg2">
                        <a:lumMod val="40000"/>
                        <a:lumOff val="60000"/>
                      </a:schemeClr>
                    </a:solidFill>
                  </a:tcPr>
                </a:tc>
                <a:tc>
                  <a:txBody>
                    <a:bodyPr/>
                    <a:lstStyle/>
                    <a:p>
                      <a:pPr>
                        <a:lnSpc>
                          <a:spcPct val="100000"/>
                        </a:lnSpc>
                        <a:spcAft>
                          <a:spcPts val="0"/>
                        </a:spcAft>
                      </a:pPr>
                      <a:r>
                        <a:rPr lang="en-GB" sz="1800" b="0" dirty="0">
                          <a:solidFill>
                            <a:schemeClr val="tx1"/>
                          </a:solidFill>
                          <a:effectLst/>
                        </a:rPr>
                        <a:t>Outreach</a:t>
                      </a:r>
                    </a:p>
                    <a:p>
                      <a:pPr marL="342900" lvl="0" indent="-342900">
                        <a:lnSpc>
                          <a:spcPct val="100000"/>
                        </a:lnSpc>
                        <a:spcAft>
                          <a:spcPts val="0"/>
                        </a:spcAft>
                        <a:buFont typeface="Calibri" panose="020F0502020204030204" pitchFamily="34" charset="0"/>
                        <a:buChar char="-"/>
                      </a:pPr>
                      <a:r>
                        <a:rPr lang="en-US" sz="1800" dirty="0">
                          <a:solidFill>
                            <a:schemeClr val="tx1"/>
                          </a:solidFill>
                          <a:effectLst/>
                        </a:rPr>
                        <a:t>Tailored awareness-raising in migrant communities</a:t>
                      </a:r>
                    </a:p>
                    <a:p>
                      <a:pPr marL="342900" lvl="0" indent="-342900">
                        <a:lnSpc>
                          <a:spcPct val="100000"/>
                        </a:lnSpc>
                        <a:spcAft>
                          <a:spcPts val="0"/>
                        </a:spcAft>
                        <a:buFont typeface="Calibri" panose="020F0502020204030204" pitchFamily="34" charset="0"/>
                        <a:buChar char="-"/>
                      </a:pPr>
                      <a:r>
                        <a:rPr lang="en-US" sz="1800" dirty="0">
                          <a:solidFill>
                            <a:schemeClr val="tx1"/>
                          </a:solidFill>
                          <a:effectLst/>
                        </a:rPr>
                        <a:t>Accessible outreach settings</a:t>
                      </a:r>
                      <a:endParaRPr lang="en-GB" sz="1800" dirty="0">
                        <a:solidFill>
                          <a:schemeClr val="tx1"/>
                        </a:solidFill>
                        <a:effectLst/>
                      </a:endParaRPr>
                    </a:p>
                    <a:p>
                      <a:pPr marL="342900" lvl="0" indent="-342900">
                        <a:lnSpc>
                          <a:spcPct val="100000"/>
                        </a:lnSpc>
                        <a:spcAft>
                          <a:spcPts val="0"/>
                        </a:spcAft>
                        <a:buFont typeface="Calibri" panose="020F0502020204030204" pitchFamily="34" charset="0"/>
                        <a:buChar char="-"/>
                      </a:pPr>
                      <a:r>
                        <a:rPr lang="en-GB" sz="1800" dirty="0">
                          <a:solidFill>
                            <a:schemeClr val="tx1"/>
                          </a:solidFill>
                          <a:effectLst/>
                        </a:rPr>
                        <a:t>Preventive care, health promotion, screening</a:t>
                      </a:r>
                    </a:p>
                    <a:p>
                      <a:pPr marL="342900" lvl="0" indent="-342900">
                        <a:lnSpc>
                          <a:spcPct val="100000"/>
                        </a:lnSpc>
                        <a:spcAft>
                          <a:spcPts val="0"/>
                        </a:spcAft>
                        <a:buFont typeface="Calibri" panose="020F0502020204030204" pitchFamily="34" charset="0"/>
                        <a:buChar char="-"/>
                      </a:pPr>
                      <a:r>
                        <a:rPr lang="en-GB" sz="1800" dirty="0">
                          <a:solidFill>
                            <a:schemeClr val="tx1"/>
                          </a:solidFill>
                          <a:effectLst/>
                        </a:rPr>
                        <a:t>Holistic and linked in care</a:t>
                      </a:r>
                    </a:p>
                    <a:p>
                      <a:pPr marL="342900" lvl="0" indent="-342900">
                        <a:lnSpc>
                          <a:spcPct val="100000"/>
                        </a:lnSpc>
                        <a:spcAft>
                          <a:spcPts val="0"/>
                        </a:spcAft>
                        <a:buFont typeface="Calibri" panose="020F0502020204030204" pitchFamily="34" charset="0"/>
                        <a:buChar char="-"/>
                      </a:pPr>
                      <a:r>
                        <a:rPr lang="en-GB" sz="1800" dirty="0">
                          <a:solidFill>
                            <a:schemeClr val="tx1"/>
                          </a:solidFill>
                          <a:effectLst/>
                        </a:rPr>
                        <a:t>Role of charities and voluntary organisations to bridge the gaps</a:t>
                      </a:r>
                    </a:p>
                  </a:txBody>
                  <a:tcPr marL="75859" marR="75859" marT="0" marB="0">
                    <a:solidFill>
                      <a:schemeClr val="bg2">
                        <a:lumMod val="40000"/>
                        <a:lumOff val="60000"/>
                      </a:schemeClr>
                    </a:solidFill>
                  </a:tcPr>
                </a:tc>
                <a:extLst>
                  <a:ext uri="{0D108BD9-81ED-4DB2-BD59-A6C34878D82A}">
                    <a16:rowId xmlns:a16="http://schemas.microsoft.com/office/drawing/2014/main" val="10002"/>
                  </a:ext>
                </a:extLst>
              </a:tr>
            </a:tbl>
          </a:graphicData>
        </a:graphic>
      </p:graphicFrame>
      <p:sp>
        <p:nvSpPr>
          <p:cNvPr id="6" name="TextBox 5">
            <a:extLst>
              <a:ext uri="{FF2B5EF4-FFF2-40B4-BE49-F238E27FC236}">
                <a16:creationId xmlns:a16="http://schemas.microsoft.com/office/drawing/2014/main" id="{A1B4FC4F-1873-7C82-329C-65CD08F42AB0}"/>
              </a:ext>
            </a:extLst>
          </p:cNvPr>
          <p:cNvSpPr txBox="1"/>
          <p:nvPr/>
        </p:nvSpPr>
        <p:spPr>
          <a:xfrm>
            <a:off x="457200" y="5842508"/>
            <a:ext cx="11277600" cy="400110"/>
          </a:xfrm>
          <a:prstGeom prst="rect">
            <a:avLst/>
          </a:prstGeom>
          <a:noFill/>
        </p:spPr>
        <p:txBody>
          <a:bodyPr wrap="square">
            <a:spAutoFit/>
          </a:bodyPr>
          <a:lstStyle/>
          <a:p>
            <a:r>
              <a:rPr lang="en-GB" sz="2000" dirty="0"/>
              <a:t>Adapted from Seedat, Hargreaves, </a:t>
            </a:r>
            <a:r>
              <a:rPr lang="en-GB" sz="2000" dirty="0" err="1"/>
              <a:t>Nellums</a:t>
            </a:r>
            <a:r>
              <a:rPr lang="en-GB" sz="2000" dirty="0"/>
              <a:t> et al The Lancet Infect Dis; 2018</a:t>
            </a:r>
            <a:endParaRPr lang="en-US" sz="2000" dirty="0"/>
          </a:p>
        </p:txBody>
      </p:sp>
    </p:spTree>
    <p:extLst>
      <p:ext uri="{BB962C8B-B14F-4D97-AF65-F5344CB8AC3E}">
        <p14:creationId xmlns:p14="http://schemas.microsoft.com/office/powerpoint/2010/main" val="562488341"/>
      </p:ext>
    </p:extLst>
  </p:cSld>
  <p:clrMapOvr>
    <a:masterClrMapping/>
  </p:clrMapOvr>
  <mc:AlternateContent xmlns:mc="http://schemas.openxmlformats.org/markup-compatibility/2006" xmlns:p14="http://schemas.microsoft.com/office/powerpoint/2010/main">
    <mc:Choice Requires="p14">
      <p:transition spd="slow" p14:dur="2000" advTm="23868"/>
    </mc:Choice>
    <mc:Fallback xmlns="">
      <p:transition spd="slow" advTm="2386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F2247-7624-BF57-A109-59AC70B93E5E}"/>
              </a:ext>
            </a:extLst>
          </p:cNvPr>
          <p:cNvSpPr>
            <a:spLocks noGrp="1"/>
          </p:cNvSpPr>
          <p:nvPr>
            <p:ph type="title"/>
          </p:nvPr>
        </p:nvSpPr>
        <p:spPr>
          <a:xfrm>
            <a:off x="195841" y="136953"/>
            <a:ext cx="4168341" cy="1290066"/>
          </a:xfrm>
          <a:solidFill>
            <a:schemeClr val="bg1"/>
          </a:solidFill>
          <a:ln w="38100">
            <a:solidFill>
              <a:schemeClr val="accent3"/>
            </a:solidFill>
          </a:ln>
        </p:spPr>
        <p:txBody>
          <a:bodyPr anchor="ctr">
            <a:noAutofit/>
          </a:bodyPr>
          <a:lstStyle/>
          <a:p>
            <a:r>
              <a:rPr lang="en-US" sz="2800" dirty="0"/>
              <a:t>DETERMINANTS OF HEALTH FOLLOWING MIGRATION</a:t>
            </a:r>
          </a:p>
        </p:txBody>
      </p:sp>
      <p:sp>
        <p:nvSpPr>
          <p:cNvPr id="6" name="Rectangle 5">
            <a:extLst>
              <a:ext uri="{FF2B5EF4-FFF2-40B4-BE49-F238E27FC236}">
                <a16:creationId xmlns:a16="http://schemas.microsoft.com/office/drawing/2014/main" id="{A0818CBD-F0D7-D1CC-4D71-A6AFA1A37B9E}"/>
              </a:ext>
              <a:ext uri="{C183D7F6-B498-43B3-948B-1728B52AA6E4}">
                <adec:decorative xmlns:adec="http://schemas.microsoft.com/office/drawing/2017/decorative" val="1"/>
              </a:ext>
            </a:extLst>
          </p:cNvPr>
          <p:cNvSpPr/>
          <p:nvPr/>
        </p:nvSpPr>
        <p:spPr>
          <a:xfrm>
            <a:off x="8432" y="1607802"/>
            <a:ext cx="4563568" cy="3231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9D7190E-FB27-2474-1F47-5BB2ECB1FCB5}"/>
              </a:ext>
            </a:extLst>
          </p:cNvPr>
          <p:cNvSpPr txBox="1"/>
          <p:nvPr/>
        </p:nvSpPr>
        <p:spPr>
          <a:xfrm>
            <a:off x="253280" y="1607802"/>
            <a:ext cx="3763536" cy="674031"/>
          </a:xfrm>
          <a:prstGeom prst="rect">
            <a:avLst/>
          </a:prstGeom>
          <a:noFill/>
        </p:spPr>
        <p:txBody>
          <a:bodyPr wrap="square">
            <a:spAutoFit/>
          </a:bodyPr>
          <a:lstStyle/>
          <a:p>
            <a:pPr algn="l" eaLnBrk="1" hangingPunct="1">
              <a:lnSpc>
                <a:spcPct val="90000"/>
              </a:lnSpc>
            </a:pPr>
            <a:r>
              <a:rPr lang="nl-NL" altLang="pt-BR" sz="2100" b="1" dirty="0">
                <a:solidFill>
                  <a:srgbClr val="008696"/>
                </a:solidFill>
                <a:latin typeface="Arial"/>
                <a:cs typeface="Arial"/>
              </a:rPr>
              <a:t>Entitlement to free statutory healthcare</a:t>
            </a:r>
            <a:endParaRPr lang="en-US" altLang="pt-BR" sz="2100" dirty="0">
              <a:solidFill>
                <a:schemeClr val="tx1">
                  <a:lumMod val="50000"/>
                  <a:lumOff val="50000"/>
                </a:schemeClr>
              </a:solidFill>
              <a:latin typeface="Arial"/>
              <a:cs typeface="Arial"/>
            </a:endParaRPr>
          </a:p>
        </p:txBody>
      </p:sp>
      <p:sp>
        <p:nvSpPr>
          <p:cNvPr id="17" name="TextBox 4">
            <a:extLst>
              <a:ext uri="{FF2B5EF4-FFF2-40B4-BE49-F238E27FC236}">
                <a16:creationId xmlns:a16="http://schemas.microsoft.com/office/drawing/2014/main" id="{D0ED7E56-F579-AB4C-BD9D-7973B8CCFAF0}"/>
              </a:ext>
            </a:extLst>
          </p:cNvPr>
          <p:cNvSpPr txBox="1">
            <a:spLocks noChangeArrowheads="1"/>
          </p:cNvSpPr>
          <p:nvPr/>
        </p:nvSpPr>
        <p:spPr bwMode="auto">
          <a:xfrm>
            <a:off x="195841" y="2410797"/>
            <a:ext cx="4285016" cy="3785652"/>
          </a:xfrm>
          <a:prstGeom prst="rect">
            <a:avLst/>
          </a:prstGeom>
          <a:solidFill>
            <a:schemeClr val="bg1"/>
          </a:solidFill>
          <a:ln>
            <a:noFill/>
          </a:ln>
        </p:spPr>
        <p:txBody>
          <a:bodyPr wrap="square">
            <a:spAutoFit/>
          </a:bodyPr>
          <a:lstStyle>
            <a:lvl1pPr marL="285750" indent="-285750">
              <a:defRPr sz="1600" i="1">
                <a:solidFill>
                  <a:srgbClr val="6E6E6F"/>
                </a:solidFill>
                <a:latin typeface="Verdana" panose="020B0604030504040204" pitchFamily="34" charset="0"/>
                <a:ea typeface="ＭＳ Ｐゴシック" panose="020B0600070205080204" pitchFamily="34" charset="-128"/>
              </a:defRPr>
            </a:lvl1pPr>
            <a:lvl2pPr marL="742950" indent="-285750">
              <a:defRPr sz="1600" i="1">
                <a:solidFill>
                  <a:srgbClr val="6E6E6F"/>
                </a:solidFill>
                <a:latin typeface="Verdana" panose="020B0604030504040204" pitchFamily="34" charset="0"/>
                <a:ea typeface="ＭＳ Ｐゴシック" panose="020B0600070205080204" pitchFamily="34" charset="-128"/>
              </a:defRPr>
            </a:lvl2pPr>
            <a:lvl3pPr marL="1143000" indent="-228600">
              <a:defRPr sz="1600" i="1">
                <a:solidFill>
                  <a:srgbClr val="6E6E6F"/>
                </a:solidFill>
                <a:latin typeface="Verdana" panose="020B0604030504040204" pitchFamily="34" charset="0"/>
                <a:ea typeface="ＭＳ Ｐゴシック" panose="020B0600070205080204" pitchFamily="34" charset="-128"/>
              </a:defRPr>
            </a:lvl3pPr>
            <a:lvl4pPr marL="1600200" indent="-228600">
              <a:defRPr sz="1600" i="1">
                <a:solidFill>
                  <a:srgbClr val="6E6E6F"/>
                </a:solidFill>
                <a:latin typeface="Verdana" panose="020B0604030504040204" pitchFamily="34" charset="0"/>
                <a:ea typeface="ＭＳ Ｐゴシック" panose="020B0600070205080204" pitchFamily="34" charset="-128"/>
              </a:defRPr>
            </a:lvl4pPr>
            <a:lvl5pPr marL="2057400" indent="-228600">
              <a:defRPr sz="1600" i="1">
                <a:solidFill>
                  <a:srgbClr val="6E6E6F"/>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i="1">
                <a:solidFill>
                  <a:srgbClr val="6E6E6F"/>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i="1">
                <a:solidFill>
                  <a:srgbClr val="6E6E6F"/>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i="1">
                <a:solidFill>
                  <a:srgbClr val="6E6E6F"/>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i="1">
                <a:solidFill>
                  <a:srgbClr val="6E6E6F"/>
                </a:solidFill>
                <a:latin typeface="Verdana" panose="020B0604030504040204" pitchFamily="34" charset="0"/>
                <a:ea typeface="ＭＳ Ｐゴシック" panose="020B0600070205080204" pitchFamily="34" charset="-128"/>
              </a:defRPr>
            </a:lvl9pPr>
          </a:lstStyle>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mn-lt"/>
                <a:cs typeface="Arial" panose="020B0604020202020204" pitchFamily="34" charset="0"/>
              </a:rPr>
              <a:t>Most undocumented migrants have access to emergency healthcare only</a:t>
            </a: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mn-lt"/>
                <a:cs typeface="Arial" panose="020B0604020202020204" pitchFamily="34" charset="0"/>
              </a:rPr>
              <a:t>There is clear evidence to suggest these more restrictive policies impact on other migrant groups and deter them from seeking health care</a:t>
            </a: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000" i="0" dirty="0">
                <a:solidFill>
                  <a:prstClr val="black"/>
                </a:solidFill>
                <a:latin typeface="+mn-lt"/>
                <a:cs typeface="Arial" panose="020B0604020202020204" pitchFamily="34" charset="0"/>
              </a:rPr>
              <a:t>This compromises early detection and treatment, treatment adherence, and prevention/promotion</a:t>
            </a:r>
            <a:endParaRPr kumimoji="0" lang="en-US" altLang="en-US" sz="2000" b="0" i="0" u="none" strike="noStrike" kern="1200" cap="none" spc="0" normalizeH="0" baseline="0" noProof="0" dirty="0">
              <a:ln>
                <a:noFill/>
              </a:ln>
              <a:solidFill>
                <a:prstClr val="black"/>
              </a:solidFill>
              <a:effectLst/>
              <a:uLnTx/>
              <a:uFillTx/>
              <a:latin typeface="+mn-lt"/>
              <a:cs typeface="Arial" panose="020B0604020202020204" pitchFamily="34" charset="0"/>
            </a:endParaRPr>
          </a:p>
        </p:txBody>
      </p:sp>
      <p:pic>
        <p:nvPicPr>
          <p:cNvPr id="11" name="Picture 1" descr="Map showing health care entitlements for undocumented migrants in Europe.">
            <a:extLst>
              <a:ext uri="{FF2B5EF4-FFF2-40B4-BE49-F238E27FC236}">
                <a16:creationId xmlns:a16="http://schemas.microsoft.com/office/drawing/2014/main" id="{A349B23B-872E-3D4F-A868-DB97E5FA1CF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80857" y="0"/>
            <a:ext cx="7702711" cy="6196450"/>
          </a:xfrm>
          <a:prstGeom prst="rect">
            <a:avLst/>
          </a:prstGeom>
          <a:solidFill>
            <a:schemeClr val="bg1"/>
          </a:solidFill>
          <a:ln>
            <a:noFill/>
          </a:ln>
        </p:spPr>
      </p:pic>
      <p:sp>
        <p:nvSpPr>
          <p:cNvPr id="16" name="TextBox 5">
            <a:extLst>
              <a:ext uri="{FF2B5EF4-FFF2-40B4-BE49-F238E27FC236}">
                <a16:creationId xmlns:a16="http://schemas.microsoft.com/office/drawing/2014/main" id="{505ED220-26DC-2945-B2B4-5F71831CE4AD}"/>
              </a:ext>
            </a:extLst>
          </p:cNvPr>
          <p:cNvSpPr txBox="1">
            <a:spLocks noChangeArrowheads="1"/>
          </p:cNvSpPr>
          <p:nvPr/>
        </p:nvSpPr>
        <p:spPr bwMode="auto">
          <a:xfrm>
            <a:off x="4980765" y="6503274"/>
            <a:ext cx="69729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i="1">
                <a:solidFill>
                  <a:srgbClr val="6E6E6F"/>
                </a:solidFill>
                <a:latin typeface="Verdana" panose="020B0604030504040204" pitchFamily="34" charset="0"/>
                <a:ea typeface="ＭＳ Ｐゴシック" panose="020B0600070205080204" pitchFamily="34" charset="-128"/>
              </a:defRPr>
            </a:lvl1pPr>
            <a:lvl2pPr marL="742950" indent="-285750">
              <a:defRPr sz="1600" i="1">
                <a:solidFill>
                  <a:srgbClr val="6E6E6F"/>
                </a:solidFill>
                <a:latin typeface="Verdana" panose="020B0604030504040204" pitchFamily="34" charset="0"/>
                <a:ea typeface="ＭＳ Ｐゴシック" panose="020B0600070205080204" pitchFamily="34" charset="-128"/>
              </a:defRPr>
            </a:lvl2pPr>
            <a:lvl3pPr marL="1143000" indent="-228600">
              <a:defRPr sz="1600" i="1">
                <a:solidFill>
                  <a:srgbClr val="6E6E6F"/>
                </a:solidFill>
                <a:latin typeface="Verdana" panose="020B0604030504040204" pitchFamily="34" charset="0"/>
                <a:ea typeface="ＭＳ Ｐゴシック" panose="020B0600070205080204" pitchFamily="34" charset="-128"/>
              </a:defRPr>
            </a:lvl3pPr>
            <a:lvl4pPr marL="1600200" indent="-228600">
              <a:defRPr sz="1600" i="1">
                <a:solidFill>
                  <a:srgbClr val="6E6E6F"/>
                </a:solidFill>
                <a:latin typeface="Verdana" panose="020B0604030504040204" pitchFamily="34" charset="0"/>
                <a:ea typeface="ＭＳ Ｐゴシック" panose="020B0600070205080204" pitchFamily="34" charset="-128"/>
              </a:defRPr>
            </a:lvl4pPr>
            <a:lvl5pPr marL="2057400" indent="-228600">
              <a:defRPr sz="1600" i="1">
                <a:solidFill>
                  <a:srgbClr val="6E6E6F"/>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i="1">
                <a:solidFill>
                  <a:srgbClr val="6E6E6F"/>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i="1">
                <a:solidFill>
                  <a:srgbClr val="6E6E6F"/>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i="1">
                <a:solidFill>
                  <a:srgbClr val="6E6E6F"/>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i="1">
                <a:solidFill>
                  <a:srgbClr val="6E6E6F"/>
                </a:solidFill>
                <a:latin typeface="Verdana" panose="020B060403050404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900" b="0" i="1" u="none" strike="noStrike" kern="1200" cap="none" spc="0" normalizeH="0" baseline="0" noProof="0" dirty="0">
                <a:ln>
                  <a:noFill/>
                </a:ln>
                <a:solidFill>
                  <a:schemeClr val="bg1"/>
                </a:solidFill>
                <a:effectLst/>
                <a:uLnTx/>
                <a:uFillTx/>
                <a:latin typeface="Verdana" panose="020B0604030504040204" pitchFamily="34" charset="0"/>
                <a:ea typeface="ＭＳ Ｐゴシック" panose="020B0600070205080204" pitchFamily="34" charset="-128"/>
                <a:cs typeface="+mn-cs"/>
              </a:rPr>
              <a:t>Source: E Van </a:t>
            </a:r>
            <a:r>
              <a:rPr kumimoji="0" lang="en-US" altLang="en-US" sz="900" b="0" i="1" u="none" strike="noStrike" kern="1200" cap="none" spc="0" normalizeH="0" baseline="0" noProof="0" dirty="0" err="1">
                <a:ln>
                  <a:noFill/>
                </a:ln>
                <a:solidFill>
                  <a:schemeClr val="bg1"/>
                </a:solidFill>
                <a:effectLst/>
                <a:uLnTx/>
                <a:uFillTx/>
                <a:latin typeface="Verdana" panose="020B0604030504040204" pitchFamily="34" charset="0"/>
                <a:ea typeface="ＭＳ Ｐゴシック" panose="020B0600070205080204" pitchFamily="34" charset="-128"/>
                <a:cs typeface="+mn-cs"/>
              </a:rPr>
              <a:t>Ginneken</a:t>
            </a:r>
            <a:r>
              <a:rPr kumimoji="0" lang="en-US" altLang="en-US" sz="900" b="0" i="1" u="none" strike="noStrike" kern="1200" cap="none" spc="0" normalizeH="0" baseline="0" noProof="0" dirty="0">
                <a:ln>
                  <a:noFill/>
                </a:ln>
                <a:solidFill>
                  <a:schemeClr val="bg1"/>
                </a:solidFill>
                <a:effectLst/>
                <a:uLnTx/>
                <a:uFillTx/>
                <a:latin typeface="Verdana" panose="020B0604030504040204" pitchFamily="34" charset="0"/>
                <a:ea typeface="ＭＳ Ｐゴシック" panose="020B0600070205080204" pitchFamily="34" charset="-128"/>
                <a:cs typeface="+mn-cs"/>
              </a:rPr>
              <a:t>, Healthcare access for undocumented migrants in Europe. </a:t>
            </a:r>
            <a:r>
              <a:rPr kumimoji="0" lang="en-US" altLang="en-US" sz="900" b="0" i="1" u="none" strike="noStrike" kern="1200" cap="none" spc="0" normalizeH="0" baseline="0" noProof="0" dirty="0" err="1">
                <a:ln>
                  <a:noFill/>
                </a:ln>
                <a:solidFill>
                  <a:schemeClr val="bg1"/>
                </a:solidFill>
                <a:effectLst/>
                <a:uLnTx/>
                <a:uFillTx/>
                <a:latin typeface="Verdana" panose="020B0604030504040204" pitchFamily="34" charset="0"/>
                <a:ea typeface="ＭＳ Ｐゴシック" panose="020B0600070205080204" pitchFamily="34" charset="-128"/>
                <a:cs typeface="+mn-cs"/>
              </a:rPr>
              <a:t>EuroHealth</a:t>
            </a:r>
            <a:r>
              <a:rPr kumimoji="0" lang="en-US" altLang="en-US" sz="900" b="0" i="1" u="none" strike="noStrike" kern="1200" cap="none" spc="0" normalizeH="0" baseline="0" noProof="0" dirty="0">
                <a:ln>
                  <a:noFill/>
                </a:ln>
                <a:solidFill>
                  <a:schemeClr val="bg1"/>
                </a:solidFill>
                <a:effectLst/>
                <a:uLnTx/>
                <a:uFillTx/>
                <a:latin typeface="Verdana" panose="020B0604030504040204" pitchFamily="34" charset="0"/>
                <a:ea typeface="ＭＳ Ｐゴシック" panose="020B0600070205080204" pitchFamily="34" charset="-128"/>
                <a:cs typeface="+mn-cs"/>
              </a:rPr>
              <a:t> 2014; 20 (4). </a:t>
            </a:r>
          </a:p>
        </p:txBody>
      </p:sp>
      <p:sp>
        <p:nvSpPr>
          <p:cNvPr id="3" name="Rectangle 2">
            <a:extLst>
              <a:ext uri="{C183D7F6-B498-43B3-948B-1728B52AA6E4}">
                <adec:decorative xmlns:adec="http://schemas.microsoft.com/office/drawing/2017/decorative" val="1"/>
              </a:ext>
            </a:extLst>
          </p:cNvPr>
          <p:cNvSpPr/>
          <p:nvPr/>
        </p:nvSpPr>
        <p:spPr>
          <a:xfrm>
            <a:off x="5399314" y="5778500"/>
            <a:ext cx="1687286" cy="279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a:extLst>
              <a:ext uri="{C183D7F6-B498-43B3-948B-1728B52AA6E4}">
                <adec:decorative xmlns:adec="http://schemas.microsoft.com/office/drawing/2017/decorative" val="1"/>
              </a:ext>
            </a:extLst>
          </p:cNvPr>
          <p:cNvSpPr/>
          <p:nvPr/>
        </p:nvSpPr>
        <p:spPr>
          <a:xfrm>
            <a:off x="5399314" y="5586116"/>
            <a:ext cx="575259" cy="4717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7343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2">
            <a:extLst>
              <a:ext uri="{FF2B5EF4-FFF2-40B4-BE49-F238E27FC236}">
                <a16:creationId xmlns:a16="http://schemas.microsoft.com/office/drawing/2014/main" id="{0CBC579B-295D-E2E3-B00D-F17DD789355A}"/>
              </a:ext>
            </a:extLst>
          </p:cNvPr>
          <p:cNvSpPr txBox="1">
            <a:spLocks noGrp="1"/>
          </p:cNvSpPr>
          <p:nvPr>
            <p:ph type="title" idx="4294967295"/>
          </p:nvPr>
        </p:nvSpPr>
        <p:spPr>
          <a:xfrm>
            <a:off x="6411685" y="634946"/>
            <a:ext cx="5127171" cy="14507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85000"/>
              </a:lnSpc>
              <a:spcBef>
                <a:spcPct val="0"/>
              </a:spcBef>
              <a:spcAft>
                <a:spcPts val="200"/>
              </a:spcAft>
              <a:buClr>
                <a:schemeClr val="accent1"/>
              </a:buClr>
              <a:buSzPct val="100000"/>
              <a:buFont typeface="Calibri" panose="020F0502020204030204" pitchFamily="34" charset="0"/>
              <a:buNone/>
              <a:tabLst/>
              <a:defRPr/>
            </a:pPr>
            <a:r>
              <a:rPr kumimoji="0" lang="en-US" sz="4800" b="1" i="0" u="none" strike="noStrike" kern="1200" cap="all" spc="-50" normalizeH="0" baseline="0" noProof="0" dirty="0">
                <a:ln>
                  <a:noFill/>
                </a:ln>
                <a:solidFill>
                  <a:schemeClr val="tx1">
                    <a:lumMod val="75000"/>
                    <a:lumOff val="25000"/>
                  </a:schemeClr>
                </a:solidFill>
                <a:effectLst/>
                <a:uLnTx/>
                <a:uFillTx/>
                <a:latin typeface="+mj-lt"/>
                <a:ea typeface="+mj-ea"/>
                <a:cs typeface="+mj-cs"/>
              </a:rPr>
              <a:t>Aims and objectives</a:t>
            </a:r>
          </a:p>
        </p:txBody>
      </p:sp>
      <p:pic>
        <p:nvPicPr>
          <p:cNvPr id="3" name="Content Placeholder 3" descr="Individuals waiting to receive COVID-19 vaccinations.&#10;">
            <a:extLst>
              <a:ext uri="{FF2B5EF4-FFF2-40B4-BE49-F238E27FC236}">
                <a16:creationId xmlns:a16="http://schemas.microsoft.com/office/drawing/2014/main" id="{C6BDA01C-2476-DA01-F97F-D46AC633882D}"/>
              </a:ext>
            </a:extLst>
          </p:cNvPr>
          <p:cNvPicPr>
            <a:picLocks noChangeAspect="1"/>
          </p:cNvPicPr>
          <p:nvPr/>
        </p:nvPicPr>
        <p:blipFill rotWithShape="1">
          <a:blip r:embed="rId2"/>
          <a:srcRect l="3077" t="6531" r="50179" b="6881"/>
          <a:stretch/>
        </p:blipFill>
        <p:spPr>
          <a:xfrm>
            <a:off x="998199" y="634946"/>
            <a:ext cx="5035121" cy="5247747"/>
          </a:xfrm>
          <a:prstGeom prst="rect">
            <a:avLst/>
          </a:prstGeom>
        </p:spPr>
      </p:pic>
      <p:cxnSp>
        <p:nvCxnSpPr>
          <p:cNvPr id="11" name="Straight Connector 10">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6DB8EFCA-3866-2C1A-C12B-8DDED72F9760}"/>
              </a:ext>
            </a:extLst>
          </p:cNvPr>
          <p:cNvSpPr>
            <a:spLocks noGrp="1"/>
          </p:cNvSpPr>
          <p:nvPr>
            <p:ph idx="1"/>
          </p:nvPr>
        </p:nvSpPr>
        <p:spPr>
          <a:xfrm>
            <a:off x="6411684" y="2407329"/>
            <a:ext cx="5127172" cy="3816871"/>
          </a:xfrm>
        </p:spPr>
        <p:txBody>
          <a:bodyPr vert="horz" lIns="0" tIns="45720" rIns="0" bIns="45720" rtlCol="0">
            <a:normAutofit fontScale="92500" lnSpcReduction="10000"/>
          </a:bodyPr>
          <a:lstStyle/>
          <a:p>
            <a:pPr marR="0" algn="just">
              <a:spcBef>
                <a:spcPts val="0"/>
              </a:spcBef>
              <a:spcAft>
                <a:spcPts val="600"/>
              </a:spcAft>
            </a:pPr>
            <a:r>
              <a:rPr lang="en-US" sz="2800" u="sng" dirty="0"/>
              <a:t>Aim:</a:t>
            </a:r>
            <a:r>
              <a:rPr lang="en-US" sz="2800" dirty="0"/>
              <a:t> To provide an overview of the global health implications of human migration worldwide.  </a:t>
            </a:r>
            <a:br>
              <a:rPr lang="en-US" sz="2800" dirty="0"/>
            </a:br>
            <a:br>
              <a:rPr lang="en-US" sz="2800" dirty="0"/>
            </a:br>
            <a:r>
              <a:rPr lang="en-US" sz="2800" u="sng" dirty="0"/>
              <a:t>Objectives:</a:t>
            </a:r>
            <a:r>
              <a:rPr lang="en-US" sz="2800" dirty="0"/>
              <a:t> To explore migration as a determinant of health; examine factors impacting on migrant health prior to, during, and following migration; and to understand why ‘migrant health is public health’.</a:t>
            </a:r>
          </a:p>
        </p:txBody>
      </p:sp>
      <p:sp>
        <p:nvSpPr>
          <p:cNvPr id="13" name="Rectangle 12">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356289809"/>
      </p:ext>
    </p:extLst>
  </p:cSld>
  <p:clrMapOvr>
    <a:masterClrMapping/>
  </p:clrMapOvr>
  <mc:AlternateContent xmlns:mc="http://schemas.openxmlformats.org/markup-compatibility/2006" xmlns:p14="http://schemas.microsoft.com/office/powerpoint/2010/main">
    <mc:Choice Requires="p14">
      <p:transition spd="slow" p14:dur="2000" advTm="28830"/>
    </mc:Choice>
    <mc:Fallback xmlns="">
      <p:transition spd="slow" advTm="2883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6220F1-B0C9-5F37-7ADA-C7D8C679F072}"/>
              </a:ext>
            </a:extLst>
          </p:cNvPr>
          <p:cNvSpPr txBox="1">
            <a:spLocks noGrp="1"/>
          </p:cNvSpPr>
          <p:nvPr>
            <p:ph type="title" idx="4294967295"/>
          </p:nvPr>
        </p:nvSpPr>
        <p:spPr bwMode="auto">
          <a:xfrm>
            <a:off x="3271007" y="108855"/>
            <a:ext cx="10550633" cy="749199"/>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77925" tIns="38963" rIns="77925" bIns="38963" numCol="1" spcCol="0" rtlCol="0" fromWordArt="0" anchor="ctr" anchorCtr="0" forceAA="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1" fontAlgn="base" latinLnBrk="0" hangingPunct="1">
              <a:lnSpc>
                <a:spcPct val="90000"/>
              </a:lnSpc>
              <a:spcBef>
                <a:spcPct val="0"/>
              </a:spcBef>
              <a:spcAft>
                <a:spcPct val="0"/>
              </a:spcAft>
              <a:buClrTx/>
              <a:buSzTx/>
              <a:buFontTx/>
              <a:buNone/>
              <a:tabLst/>
              <a:defRPr/>
            </a:pPr>
            <a:r>
              <a:rPr kumimoji="0" lang="nl-NL" altLang="pt-BR" sz="3500" b="1" i="0" u="none" strike="noStrike" kern="1200" cap="none" spc="0" normalizeH="0" baseline="0" noProof="0" dirty="0">
                <a:ln>
                  <a:noFill/>
                </a:ln>
                <a:solidFill>
                  <a:srgbClr val="008696"/>
                </a:solidFill>
                <a:effectLst/>
                <a:uLnTx/>
                <a:uFillTx/>
                <a:latin typeface="Arial"/>
                <a:ea typeface="MS PGothic" pitchFamily="34" charset="-128"/>
                <a:cs typeface="Arial"/>
              </a:rPr>
              <a:t>Entitlement to healthcare scores</a:t>
            </a:r>
            <a:endParaRPr kumimoji="0" lang="en-US" altLang="pt-BR" sz="3500" b="0" i="0" u="none" strike="noStrike" kern="1200" cap="none" spc="0" normalizeH="0" baseline="0" noProof="0" dirty="0">
              <a:ln>
                <a:noFill/>
              </a:ln>
              <a:solidFill>
                <a:schemeClr val="tx1">
                  <a:lumMod val="50000"/>
                  <a:lumOff val="50000"/>
                </a:schemeClr>
              </a:solidFill>
              <a:effectLst/>
              <a:uLnTx/>
              <a:uFillTx/>
              <a:latin typeface="Arial"/>
              <a:ea typeface="MS PGothic" pitchFamily="34" charset="-128"/>
              <a:cs typeface="Arial"/>
            </a:endParaRPr>
          </a:p>
        </p:txBody>
      </p:sp>
      <p:sp>
        <p:nvSpPr>
          <p:cNvPr id="7" name="Rectangle 6">
            <a:extLst>
              <a:ext uri="{FF2B5EF4-FFF2-40B4-BE49-F238E27FC236}">
                <a16:creationId xmlns:a16="http://schemas.microsoft.com/office/drawing/2014/main" id="{69692683-CA53-F8B3-8D98-CA63D2C3ABEC}"/>
              </a:ext>
              <a:ext uri="{C183D7F6-B498-43B3-948B-1728B52AA6E4}">
                <adec:decorative xmlns:adec="http://schemas.microsoft.com/office/drawing/2017/decorative" val="1"/>
              </a:ext>
            </a:extLst>
          </p:cNvPr>
          <p:cNvSpPr/>
          <p:nvPr/>
        </p:nvSpPr>
        <p:spPr>
          <a:xfrm>
            <a:off x="5399314" y="5778500"/>
            <a:ext cx="1687286" cy="279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D5EF3ED-3F8F-4983-5143-F7A81FA94167}"/>
              </a:ext>
              <a:ext uri="{C183D7F6-B498-43B3-948B-1728B52AA6E4}">
                <adec:decorative xmlns:adec="http://schemas.microsoft.com/office/drawing/2017/decorative" val="1"/>
              </a:ext>
            </a:extLst>
          </p:cNvPr>
          <p:cNvSpPr/>
          <p:nvPr/>
        </p:nvSpPr>
        <p:spPr>
          <a:xfrm>
            <a:off x="5399314" y="5586116"/>
            <a:ext cx="575259" cy="4717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8" descr="Graph showing entitlement to healthcare scores for undocumented migrants, legal migrants, and asylum seekers in different countries.">
            <a:extLst>
              <a:ext uri="{FF2B5EF4-FFF2-40B4-BE49-F238E27FC236}">
                <a16:creationId xmlns:a16="http://schemas.microsoft.com/office/drawing/2014/main" id="{52FC750C-DC72-B467-752A-17D25E1E7B9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0606"/>
          <a:stretch/>
        </p:blipFill>
        <p:spPr>
          <a:xfrm>
            <a:off x="112506" y="858054"/>
            <a:ext cx="12079494" cy="5554945"/>
          </a:xfrm>
          <a:prstGeom prst="rect">
            <a:avLst/>
          </a:prstGeom>
        </p:spPr>
      </p:pic>
    </p:spTree>
    <p:extLst>
      <p:ext uri="{BB962C8B-B14F-4D97-AF65-F5344CB8AC3E}">
        <p14:creationId xmlns:p14="http://schemas.microsoft.com/office/powerpoint/2010/main" val="2480873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618F0A-48F5-4520-F30A-AEE330EE9458}"/>
              </a:ext>
            </a:extLst>
          </p:cNvPr>
          <p:cNvSpPr>
            <a:spLocks noGrp="1"/>
          </p:cNvSpPr>
          <p:nvPr>
            <p:ph type="title"/>
          </p:nvPr>
        </p:nvSpPr>
        <p:spPr>
          <a:xfrm>
            <a:off x="1097280" y="-1450757"/>
            <a:ext cx="10058400" cy="1450757"/>
          </a:xfrm>
        </p:spPr>
        <p:txBody>
          <a:bodyPr vert="horz" lIns="91440" tIns="45720" rIns="91440" bIns="45720" rtlCol="0" anchor="b">
            <a:normAutofit/>
          </a:bodyPr>
          <a:lstStyle/>
          <a:p>
            <a:r>
              <a:rPr lang="en-US" dirty="0"/>
              <a:t>Migrant Access to Care</a:t>
            </a:r>
          </a:p>
        </p:txBody>
      </p:sp>
      <p:pic>
        <p:nvPicPr>
          <p:cNvPr id="4" name="Picture 3" descr="Image describing migrant access to care in the UK with newspaper articles showing negative headlines about migrants in England.">
            <a:extLst>
              <a:ext uri="{FF2B5EF4-FFF2-40B4-BE49-F238E27FC236}">
                <a16:creationId xmlns:a16="http://schemas.microsoft.com/office/drawing/2014/main" id="{D612AED0-B97D-D7E0-2681-602ABCA4A9A7}"/>
              </a:ext>
            </a:extLst>
          </p:cNvPr>
          <p:cNvPicPr>
            <a:picLocks noChangeAspect="1"/>
          </p:cNvPicPr>
          <p:nvPr/>
        </p:nvPicPr>
        <p:blipFill>
          <a:blip r:embed="rId2"/>
          <a:stretch>
            <a:fillRect/>
          </a:stretch>
        </p:blipFill>
        <p:spPr>
          <a:xfrm>
            <a:off x="1633364" y="905933"/>
            <a:ext cx="8957276" cy="5039728"/>
          </a:xfrm>
          <a:prstGeom prst="rect">
            <a:avLst/>
          </a:prstGeom>
        </p:spPr>
      </p:pic>
    </p:spTree>
    <p:extLst>
      <p:ext uri="{BB962C8B-B14F-4D97-AF65-F5344CB8AC3E}">
        <p14:creationId xmlns:p14="http://schemas.microsoft.com/office/powerpoint/2010/main" val="33649099"/>
      </p:ext>
    </p:extLst>
  </p:cSld>
  <p:clrMapOvr>
    <a:masterClrMapping/>
  </p:clrMapOvr>
  <mc:AlternateContent xmlns:mc="http://schemas.openxmlformats.org/markup-compatibility/2006" xmlns:p14="http://schemas.microsoft.com/office/powerpoint/2010/main">
    <mc:Choice Requires="p14">
      <p:transition spd="slow" p14:dur="2000" advTm="216711"/>
    </mc:Choice>
    <mc:Fallback xmlns="">
      <p:transition spd="slow" advTm="216711"/>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CB1112-EEAB-18C7-5917-EFF9815C76D3}"/>
              </a:ext>
            </a:extLst>
          </p:cNvPr>
          <p:cNvSpPr>
            <a:spLocks noGrp="1"/>
          </p:cNvSpPr>
          <p:nvPr>
            <p:ph type="title"/>
          </p:nvPr>
        </p:nvSpPr>
        <p:spPr>
          <a:xfrm>
            <a:off x="1097280" y="-1450757"/>
            <a:ext cx="10058400" cy="1450757"/>
          </a:xfrm>
        </p:spPr>
        <p:txBody>
          <a:bodyPr vert="horz" lIns="91440" tIns="45720" rIns="91440" bIns="45720" rtlCol="0" anchor="b">
            <a:normAutofit/>
          </a:bodyPr>
          <a:lstStyle/>
          <a:p>
            <a:r>
              <a:rPr lang="en-US" dirty="0"/>
              <a:t>Qualitative Research</a:t>
            </a:r>
          </a:p>
        </p:txBody>
      </p:sp>
      <p:pic>
        <p:nvPicPr>
          <p:cNvPr id="4" name="Picture 3" descr="Box showing titles of two qualitative research projects: “It’s a life you’re playing with: a qualitative study on experiences of NHS maternity servives among undocumented migrant women in England” and “The lived experiences of acecss to healthcare for people seeking and refused asylum.">
            <a:extLst>
              <a:ext uri="{FF2B5EF4-FFF2-40B4-BE49-F238E27FC236}">
                <a16:creationId xmlns:a16="http://schemas.microsoft.com/office/drawing/2014/main" id="{E5D172E3-589F-ACE2-EF72-B6713DA76C32}"/>
              </a:ext>
            </a:extLst>
          </p:cNvPr>
          <p:cNvPicPr>
            <a:picLocks noChangeAspect="1"/>
          </p:cNvPicPr>
          <p:nvPr/>
        </p:nvPicPr>
        <p:blipFill>
          <a:blip r:embed="rId2"/>
          <a:stretch>
            <a:fillRect/>
          </a:stretch>
        </p:blipFill>
        <p:spPr>
          <a:xfrm>
            <a:off x="1428300" y="801793"/>
            <a:ext cx="9329812" cy="5249332"/>
          </a:xfrm>
          <a:prstGeom prst="rect">
            <a:avLst/>
          </a:prstGeom>
        </p:spPr>
      </p:pic>
    </p:spTree>
    <p:extLst>
      <p:ext uri="{BB962C8B-B14F-4D97-AF65-F5344CB8AC3E}">
        <p14:creationId xmlns:p14="http://schemas.microsoft.com/office/powerpoint/2010/main" val="897474668"/>
      </p:ext>
    </p:extLst>
  </p:cSld>
  <p:clrMapOvr>
    <a:masterClrMapping/>
  </p:clrMapOvr>
  <mc:AlternateContent xmlns:mc="http://schemas.openxmlformats.org/markup-compatibility/2006" xmlns:p14="http://schemas.microsoft.com/office/powerpoint/2010/main">
    <mc:Choice Requires="p14">
      <p:transition spd="slow" p14:dur="2000" advTm="77391"/>
    </mc:Choice>
    <mc:Fallback xmlns="">
      <p:transition spd="slow" advTm="77391"/>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84CB27-946D-796D-B7A3-A12ACDFCFF14}"/>
              </a:ext>
            </a:extLst>
          </p:cNvPr>
          <p:cNvSpPr>
            <a:spLocks noGrp="1"/>
          </p:cNvSpPr>
          <p:nvPr>
            <p:ph type="title"/>
          </p:nvPr>
        </p:nvSpPr>
        <p:spPr>
          <a:xfrm>
            <a:off x="1097280" y="-1450757"/>
            <a:ext cx="10058400" cy="1450757"/>
          </a:xfrm>
        </p:spPr>
        <p:txBody>
          <a:bodyPr vert="horz" lIns="91440" tIns="45720" rIns="91440" bIns="45720" rtlCol="0" anchor="b">
            <a:normAutofit/>
          </a:bodyPr>
          <a:lstStyle/>
          <a:p>
            <a:r>
              <a:rPr lang="en-US" dirty="0"/>
              <a:t>Key Themes</a:t>
            </a:r>
          </a:p>
        </p:txBody>
      </p:sp>
      <p:pic>
        <p:nvPicPr>
          <p:cNvPr id="4" name="Picture 3" descr="Box showing quotes from these qualitative research projects, and three key themes: Restricted agency, an ongoing cycle of precarity, and intersecting stressors.">
            <a:extLst>
              <a:ext uri="{FF2B5EF4-FFF2-40B4-BE49-F238E27FC236}">
                <a16:creationId xmlns:a16="http://schemas.microsoft.com/office/drawing/2014/main" id="{1E33B7B0-5D6A-D917-F558-F2A16CF0B669}"/>
              </a:ext>
            </a:extLst>
          </p:cNvPr>
          <p:cNvPicPr>
            <a:picLocks noChangeAspect="1"/>
          </p:cNvPicPr>
          <p:nvPr/>
        </p:nvPicPr>
        <p:blipFill>
          <a:blip r:embed="rId2"/>
          <a:stretch>
            <a:fillRect/>
          </a:stretch>
        </p:blipFill>
        <p:spPr>
          <a:xfrm>
            <a:off x="1410011" y="801793"/>
            <a:ext cx="9371978" cy="5273056"/>
          </a:xfrm>
          <a:prstGeom prst="rect">
            <a:avLst/>
          </a:prstGeom>
        </p:spPr>
      </p:pic>
    </p:spTree>
    <p:extLst>
      <p:ext uri="{BB962C8B-B14F-4D97-AF65-F5344CB8AC3E}">
        <p14:creationId xmlns:p14="http://schemas.microsoft.com/office/powerpoint/2010/main" val="3561004967"/>
      </p:ext>
    </p:extLst>
  </p:cSld>
  <p:clrMapOvr>
    <a:masterClrMapping/>
  </p:clrMapOvr>
  <mc:AlternateContent xmlns:mc="http://schemas.openxmlformats.org/markup-compatibility/2006" xmlns:p14="http://schemas.microsoft.com/office/powerpoint/2010/main">
    <mc:Choice Requires="p14">
      <p:transition spd="slow" p14:dur="2000" advTm="59760"/>
    </mc:Choice>
    <mc:Fallback xmlns="">
      <p:transition spd="slow" advTm="5976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6" name="Straight Connector 25">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7FBFF947-0568-41C8-9D1F-B98750138E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B146F29-E510-4DB4-B56B-1A8766645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81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43FDA1FA-3541-46E6-83FF-BDDA692BB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339824" y="0"/>
            <a:ext cx="68583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576356C-E70B-B391-A282-ACD0E19D9C8A}"/>
              </a:ext>
            </a:extLst>
          </p:cNvPr>
          <p:cNvSpPr txBox="1">
            <a:spLocks noGrp="1"/>
          </p:cNvSpPr>
          <p:nvPr>
            <p:ph type="title" idx="4294967295"/>
          </p:nvPr>
        </p:nvSpPr>
        <p:spPr>
          <a:xfrm>
            <a:off x="5961344" y="758952"/>
            <a:ext cx="5542398" cy="35661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sz="6200" b="1" i="0" u="none" strike="noStrike" kern="1200" cap="none" spc="-50" normalizeH="0" baseline="0" noProof="0" dirty="0">
                <a:ln>
                  <a:noFill/>
                </a:ln>
                <a:solidFill>
                  <a:srgbClr val="FFFFFF"/>
                </a:solidFill>
                <a:effectLst/>
                <a:uLnTx/>
                <a:uFillTx/>
                <a:latin typeface="+mj-lt"/>
                <a:ea typeface="+mj-ea"/>
                <a:cs typeface="+mj-cs"/>
              </a:rPr>
              <a:t>MIGRANT HEALTH IS PUBLIC HEALTH</a:t>
            </a:r>
          </a:p>
        </p:txBody>
      </p:sp>
      <p:pic>
        <p:nvPicPr>
          <p:cNvPr id="6" name="Picture 5" descr="A photo of a box of co-amoxiclav.">
            <a:extLst>
              <a:ext uri="{FF2B5EF4-FFF2-40B4-BE49-F238E27FC236}">
                <a16:creationId xmlns:a16="http://schemas.microsoft.com/office/drawing/2014/main" id="{1A3C391B-AC91-DE6A-D556-8E6204CE7D13}"/>
              </a:ext>
            </a:extLst>
          </p:cNvPr>
          <p:cNvPicPr>
            <a:picLocks noChangeAspect="1"/>
          </p:cNvPicPr>
          <p:nvPr/>
        </p:nvPicPr>
        <p:blipFill rotWithShape="1">
          <a:blip r:embed="rId2" cstate="email">
            <a:extLst>
              <a:ext uri="{28A0092B-C50C-407E-A947-70E740481C1C}">
                <a14:useLocalDpi xmlns:a14="http://schemas.microsoft.com/office/drawing/2010/main"/>
              </a:ext>
            </a:extLst>
          </a:blip>
          <a:stretch/>
        </p:blipFill>
        <p:spPr>
          <a:xfrm>
            <a:off x="776662" y="4030239"/>
            <a:ext cx="3722493" cy="2670889"/>
          </a:xfrm>
          <a:prstGeom prst="rect">
            <a:avLst/>
          </a:prstGeom>
        </p:spPr>
      </p:pic>
      <p:pic>
        <p:nvPicPr>
          <p:cNvPr id="4" name="Picture 3" descr="A box summarizing key issues impacting on migrant health.">
            <a:extLst>
              <a:ext uri="{FF2B5EF4-FFF2-40B4-BE49-F238E27FC236}">
                <a16:creationId xmlns:a16="http://schemas.microsoft.com/office/drawing/2014/main" id="{A8C7948E-0F7F-2B17-4BDA-161C6682DD2B}"/>
              </a:ext>
            </a:extLst>
          </p:cNvPr>
          <p:cNvPicPr>
            <a:picLocks noChangeAspect="1"/>
          </p:cNvPicPr>
          <p:nvPr/>
        </p:nvPicPr>
        <p:blipFill rotWithShape="1">
          <a:blip r:embed="rId3"/>
          <a:srcRect l="44085" t="10743" r="5477" b="16630"/>
          <a:stretch/>
        </p:blipFill>
        <p:spPr>
          <a:xfrm>
            <a:off x="294985" y="0"/>
            <a:ext cx="4974611" cy="4030239"/>
          </a:xfrm>
          <a:prstGeom prst="rect">
            <a:avLst/>
          </a:prstGeom>
        </p:spPr>
      </p:pic>
      <p:cxnSp>
        <p:nvCxnSpPr>
          <p:cNvPr id="34" name="Straight Connector 33">
            <a:extLst>
              <a:ext uri="{FF2B5EF4-FFF2-40B4-BE49-F238E27FC236}">
                <a16:creationId xmlns:a16="http://schemas.microsoft.com/office/drawing/2014/main" id="{1E6A7830-4B1A-416E-8782-4D0DC1F292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61343" y="4343400"/>
            <a:ext cx="5202616" cy="0"/>
          </a:xfrm>
          <a:prstGeom prst="line">
            <a:avLst/>
          </a:prstGeom>
          <a:ln w="6350">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719489"/>
      </p:ext>
    </p:extLst>
  </p:cSld>
  <p:clrMapOvr>
    <a:masterClrMapping/>
  </p:clrMapOvr>
  <mc:AlternateContent xmlns:mc="http://schemas.openxmlformats.org/markup-compatibility/2006" xmlns:p14="http://schemas.microsoft.com/office/powerpoint/2010/main">
    <mc:Choice Requires="p14">
      <p:transition spd="slow" p14:dur="2000" advTm="53628"/>
    </mc:Choice>
    <mc:Fallback xmlns="">
      <p:transition spd="slow" advTm="53628"/>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84BEFA-3130-F9F9-978C-54A502B85B45}"/>
              </a:ext>
            </a:extLst>
          </p:cNvPr>
          <p:cNvSpPr>
            <a:spLocks noGrp="1"/>
          </p:cNvSpPr>
          <p:nvPr>
            <p:ph type="title"/>
          </p:nvPr>
        </p:nvSpPr>
        <p:spPr>
          <a:xfrm>
            <a:off x="1097280" y="-1450757"/>
            <a:ext cx="10058400" cy="1450757"/>
          </a:xfrm>
        </p:spPr>
        <p:txBody>
          <a:bodyPr vert="horz" lIns="91440" tIns="45720" rIns="91440" bIns="45720" rtlCol="0" anchor="b">
            <a:normAutofit/>
          </a:bodyPr>
          <a:lstStyle/>
          <a:p>
            <a:r>
              <a:rPr lang="en-US" dirty="0"/>
              <a:t>Implications for Policy and Guidelines</a:t>
            </a:r>
          </a:p>
        </p:txBody>
      </p:sp>
      <p:pic>
        <p:nvPicPr>
          <p:cNvPr id="4" name="Picture 3" descr="Box showing an article (“Prevention and treatment of infectious diseaes in migrants in Europe in the era of universal health coverage”), a figure displaying a roadmap of recommendations, and implications for policy and guidelines.">
            <a:extLst>
              <a:ext uri="{FF2B5EF4-FFF2-40B4-BE49-F238E27FC236}">
                <a16:creationId xmlns:a16="http://schemas.microsoft.com/office/drawing/2014/main" id="{D03EE7CD-8FDA-74F6-DB6B-AE4C79C5C258}"/>
              </a:ext>
            </a:extLst>
          </p:cNvPr>
          <p:cNvPicPr>
            <a:picLocks noChangeAspect="1"/>
          </p:cNvPicPr>
          <p:nvPr/>
        </p:nvPicPr>
        <p:blipFill>
          <a:blip r:embed="rId2"/>
          <a:stretch>
            <a:fillRect/>
          </a:stretch>
        </p:blipFill>
        <p:spPr>
          <a:xfrm>
            <a:off x="1428300" y="801793"/>
            <a:ext cx="9329812" cy="5249332"/>
          </a:xfrm>
          <a:prstGeom prst="rect">
            <a:avLst/>
          </a:prstGeom>
        </p:spPr>
      </p:pic>
      <p:sp>
        <p:nvSpPr>
          <p:cNvPr id="3" name="TextBox 2">
            <a:extLst>
              <a:ext uri="{FF2B5EF4-FFF2-40B4-BE49-F238E27FC236}">
                <a16:creationId xmlns:a16="http://schemas.microsoft.com/office/drawing/2014/main" id="{A01DDB8A-817E-7FDC-5822-1D35418932E7}"/>
              </a:ext>
            </a:extLst>
          </p:cNvPr>
          <p:cNvSpPr txBox="1"/>
          <p:nvPr/>
        </p:nvSpPr>
        <p:spPr>
          <a:xfrm>
            <a:off x="477011" y="6419905"/>
            <a:ext cx="8653541" cy="307777"/>
          </a:xfrm>
          <a:prstGeom prst="rect">
            <a:avLst/>
          </a:prstGeom>
          <a:noFill/>
        </p:spPr>
        <p:txBody>
          <a:bodyPr wrap="square">
            <a:spAutoFit/>
          </a:bodyPr>
          <a:lstStyle/>
          <a:p>
            <a:r>
              <a:rPr lang="en-US" sz="1400" dirty="0" err="1">
                <a:solidFill>
                  <a:schemeClr val="bg1"/>
                </a:solidFill>
              </a:rPr>
              <a:t>Baggaley</a:t>
            </a:r>
            <a:r>
              <a:rPr lang="en-US" sz="1400" dirty="0">
                <a:solidFill>
                  <a:schemeClr val="bg1"/>
                </a:solidFill>
              </a:rPr>
              <a:t> et al, The Lancet Public Health; 2022.</a:t>
            </a:r>
          </a:p>
        </p:txBody>
      </p:sp>
    </p:spTree>
    <p:extLst>
      <p:ext uri="{BB962C8B-B14F-4D97-AF65-F5344CB8AC3E}">
        <p14:creationId xmlns:p14="http://schemas.microsoft.com/office/powerpoint/2010/main" val="2531429894"/>
      </p:ext>
    </p:extLst>
  </p:cSld>
  <p:clrMapOvr>
    <a:masterClrMapping/>
  </p:clrMapOvr>
  <mc:AlternateContent xmlns:mc="http://schemas.openxmlformats.org/markup-compatibility/2006" xmlns:p14="http://schemas.microsoft.com/office/powerpoint/2010/main">
    <mc:Choice Requires="p14">
      <p:transition spd="slow" p14:dur="2000" advTm="135886"/>
    </mc:Choice>
    <mc:Fallback xmlns="">
      <p:transition spd="slow" advTm="135886"/>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1">
            <a:extLst>
              <a:ext uri="{FF2B5EF4-FFF2-40B4-BE49-F238E27FC236}">
                <a16:creationId xmlns:a16="http://schemas.microsoft.com/office/drawing/2014/main" id="{E0AC94C6-AE09-127D-3DAA-95AC821114CD}"/>
              </a:ext>
            </a:extLst>
          </p:cNvPr>
          <p:cNvSpPr txBox="1">
            <a:spLocks noGrp="1"/>
          </p:cNvSpPr>
          <p:nvPr>
            <p:ph type="title" idx="4294967295"/>
          </p:nvPr>
        </p:nvSpPr>
        <p:spPr bwMode="auto">
          <a:xfrm>
            <a:off x="318655" y="516835"/>
            <a:ext cx="3441191" cy="577284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914400" rtl="0" eaLnBrk="1" fontAlgn="base" latinLnBrk="0" hangingPunct="1">
              <a:lnSpc>
                <a:spcPct val="150000"/>
              </a:lnSpc>
              <a:spcBef>
                <a:spcPct val="0"/>
              </a:spcBef>
              <a:spcAft>
                <a:spcPts val="600"/>
              </a:spcAft>
              <a:buClrTx/>
              <a:buSzTx/>
              <a:buFontTx/>
              <a:buNone/>
              <a:tabLst/>
              <a:defRPr/>
            </a:pPr>
            <a:r>
              <a:rPr kumimoji="0" lang="en-US" altLang="pt-BR" sz="2400" b="1" i="0" u="none" strike="noStrike" kern="1200" cap="none" spc="-50" normalizeH="0" baseline="0" noProof="0" dirty="0">
                <a:ln>
                  <a:noFill/>
                </a:ln>
                <a:solidFill>
                  <a:srgbClr val="FFFFFF"/>
                </a:solidFill>
                <a:effectLst/>
                <a:uLnTx/>
                <a:uFillTx/>
                <a:latin typeface="+mj-lt"/>
                <a:ea typeface="+mj-ea"/>
                <a:cs typeface="+mj-cs"/>
              </a:rPr>
              <a:t>RECOMMENDATIONS TO ADVANCE HEALTH EQUITY </a:t>
            </a:r>
          </a:p>
        </p:txBody>
      </p:sp>
      <p:sp>
        <p:nvSpPr>
          <p:cNvPr id="14" name="Rectangle 13">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2" name="Table 1">
            <a:extLst>
              <a:ext uri="{FF2B5EF4-FFF2-40B4-BE49-F238E27FC236}">
                <a16:creationId xmlns:a16="http://schemas.microsoft.com/office/drawing/2014/main" id="{0858DA6A-DB08-E1AC-2C39-CCCD33BD0B41}"/>
              </a:ext>
            </a:extLst>
          </p:cNvPr>
          <p:cNvGraphicFramePr>
            <a:graphicFrameLocks noGrp="1"/>
          </p:cNvGraphicFramePr>
          <p:nvPr>
            <p:extLst>
              <p:ext uri="{D42A27DB-BD31-4B8C-83A1-F6EECF244321}">
                <p14:modId xmlns:p14="http://schemas.microsoft.com/office/powerpoint/2010/main" val="2442187057"/>
              </p:ext>
            </p:extLst>
          </p:nvPr>
        </p:nvGraphicFramePr>
        <p:xfrm>
          <a:off x="4648200" y="708780"/>
          <a:ext cx="7086599" cy="5570008"/>
        </p:xfrm>
        <a:graphic>
          <a:graphicData uri="http://schemas.openxmlformats.org/drawingml/2006/table">
            <a:tbl>
              <a:tblPr firstRow="1" bandRow="1">
                <a:tableStyleId>{5C22544A-7EE6-4342-B048-85BDC9FD1C3A}</a:tableStyleId>
              </a:tblPr>
              <a:tblGrid>
                <a:gridCol w="7086599">
                  <a:extLst>
                    <a:ext uri="{9D8B030D-6E8A-4147-A177-3AD203B41FA5}">
                      <a16:colId xmlns:a16="http://schemas.microsoft.com/office/drawing/2014/main" val="1954997390"/>
                    </a:ext>
                  </a:extLst>
                </a:gridCol>
              </a:tblGrid>
              <a:tr h="513687">
                <a:tc>
                  <a:txBody>
                    <a:bodyPr/>
                    <a:lstStyle/>
                    <a:p>
                      <a:r>
                        <a:rPr lang="en-US" dirty="0"/>
                        <a:t>Recommendations</a:t>
                      </a:r>
                    </a:p>
                  </a:txBody>
                  <a:tcPr/>
                </a:tc>
                <a:extLst>
                  <a:ext uri="{0D108BD9-81ED-4DB2-BD59-A6C34878D82A}">
                    <a16:rowId xmlns:a16="http://schemas.microsoft.com/office/drawing/2014/main" val="2390750175"/>
                  </a:ext>
                </a:extLst>
              </a:tr>
              <a:tr h="12282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Improve access to care </a:t>
                      </a:r>
                      <a:r>
                        <a:rPr lang="en-US" b="1" dirty="0"/>
                        <a:t>prior to, during, and following migration</a:t>
                      </a:r>
                      <a:r>
                        <a:rPr lang="en-US" dirty="0"/>
                        <a:t>, particularly for </a:t>
                      </a:r>
                      <a:r>
                        <a:rPr lang="en-US" b="1" dirty="0"/>
                        <a:t>forced and undocumented migrants</a:t>
                      </a:r>
                      <a:endParaRPr lang="en-US" dirty="0"/>
                    </a:p>
                  </a:txBody>
                  <a:tcPr/>
                </a:tc>
                <a:extLst>
                  <a:ext uri="{0D108BD9-81ED-4DB2-BD59-A6C34878D82A}">
                    <a16:rowId xmlns:a16="http://schemas.microsoft.com/office/drawing/2014/main" val="3223645416"/>
                  </a:ext>
                </a:extLst>
              </a:tr>
              <a:tr h="5136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Focus on </a:t>
                      </a:r>
                      <a:r>
                        <a:rPr lang="en-US" b="1" dirty="0"/>
                        <a:t>involvement</a:t>
                      </a:r>
                      <a:r>
                        <a:rPr lang="en-US" dirty="0"/>
                        <a:t> of migrant populations at all stages</a:t>
                      </a:r>
                    </a:p>
                  </a:txBody>
                  <a:tcPr/>
                </a:tc>
                <a:extLst>
                  <a:ext uri="{0D108BD9-81ED-4DB2-BD59-A6C34878D82A}">
                    <a16:rowId xmlns:a16="http://schemas.microsoft.com/office/drawing/2014/main" val="592255019"/>
                  </a:ext>
                </a:extLst>
              </a:tr>
              <a:tr h="5136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Ensure </a:t>
                      </a:r>
                      <a:r>
                        <a:rPr lang="en-US" dirty="0" err="1"/>
                        <a:t>programmes</a:t>
                      </a:r>
                      <a:r>
                        <a:rPr lang="en-US" dirty="0"/>
                        <a:t> are </a:t>
                      </a:r>
                      <a:r>
                        <a:rPr lang="en-US" b="1" dirty="0"/>
                        <a:t>sensitive</a:t>
                      </a:r>
                      <a:r>
                        <a:rPr lang="en-US" dirty="0"/>
                        <a:t> and </a:t>
                      </a:r>
                      <a:r>
                        <a:rPr lang="en-US" b="1" dirty="0"/>
                        <a:t>acceptable</a:t>
                      </a:r>
                      <a:endParaRPr lang="en-US" dirty="0"/>
                    </a:p>
                  </a:txBody>
                  <a:tcPr/>
                </a:tc>
                <a:extLst>
                  <a:ext uri="{0D108BD9-81ED-4DB2-BD59-A6C34878D82A}">
                    <a16:rowId xmlns:a16="http://schemas.microsoft.com/office/drawing/2014/main" val="4097621032"/>
                  </a:ext>
                </a:extLst>
              </a:tr>
              <a:tr h="886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Need to target health prevention, care, and promotion in </a:t>
                      </a:r>
                      <a:r>
                        <a:rPr lang="en-US" b="1" dirty="0"/>
                        <a:t>community </a:t>
                      </a:r>
                      <a:r>
                        <a:rPr lang="en-US" dirty="0"/>
                        <a:t>settings</a:t>
                      </a:r>
                    </a:p>
                  </a:txBody>
                  <a:tcPr/>
                </a:tc>
                <a:extLst>
                  <a:ext uri="{0D108BD9-81ED-4DB2-BD59-A6C34878D82A}">
                    <a16:rowId xmlns:a16="http://schemas.microsoft.com/office/drawing/2014/main" val="1943294662"/>
                  </a:ext>
                </a:extLst>
              </a:tr>
              <a:tr h="886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Demand for more </a:t>
                      </a:r>
                      <a:r>
                        <a:rPr lang="en-US" dirty="0" err="1"/>
                        <a:t>harmonised</a:t>
                      </a:r>
                      <a:r>
                        <a:rPr lang="en-US" dirty="0"/>
                        <a:t> and evidence-based interventions in migrant receiving countries</a:t>
                      </a:r>
                      <a:endParaRPr lang="en-GB" dirty="0"/>
                    </a:p>
                  </a:txBody>
                  <a:tcPr/>
                </a:tc>
                <a:extLst>
                  <a:ext uri="{0D108BD9-81ED-4DB2-BD59-A6C34878D82A}">
                    <a16:rowId xmlns:a16="http://schemas.microsoft.com/office/drawing/2014/main" val="3181124003"/>
                  </a:ext>
                </a:extLst>
              </a:tr>
              <a:tr h="5136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Integration of mental, physical, social care</a:t>
                      </a:r>
                    </a:p>
                  </a:txBody>
                  <a:tcPr/>
                </a:tc>
                <a:extLst>
                  <a:ext uri="{0D108BD9-81ED-4DB2-BD59-A6C34878D82A}">
                    <a16:rowId xmlns:a16="http://schemas.microsoft.com/office/drawing/2014/main" val="440963768"/>
                  </a:ext>
                </a:extLst>
              </a:tr>
              <a:tr h="513687">
                <a:tc>
                  <a:txBody>
                    <a:bodyPr/>
                    <a:lstStyle/>
                    <a:p>
                      <a:r>
                        <a:rPr lang="en-US" dirty="0"/>
                        <a:t>Mapping services</a:t>
                      </a:r>
                    </a:p>
                  </a:txBody>
                  <a:tcPr/>
                </a:tc>
                <a:extLst>
                  <a:ext uri="{0D108BD9-81ED-4DB2-BD59-A6C34878D82A}">
                    <a16:rowId xmlns:a16="http://schemas.microsoft.com/office/drawing/2014/main" val="3117607937"/>
                  </a:ext>
                </a:extLst>
              </a:tr>
            </a:tbl>
          </a:graphicData>
        </a:graphic>
      </p:graphicFrame>
    </p:spTree>
    <p:extLst>
      <p:ext uri="{BB962C8B-B14F-4D97-AF65-F5344CB8AC3E}">
        <p14:creationId xmlns:p14="http://schemas.microsoft.com/office/powerpoint/2010/main" val="8019974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image showing a range of medications.">
            <a:extLst>
              <a:ext uri="{FF2B5EF4-FFF2-40B4-BE49-F238E27FC236}">
                <a16:creationId xmlns:a16="http://schemas.microsoft.com/office/drawing/2014/main" id="{F3293437-FAD6-827C-4287-B9FA20B13B7C}"/>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41000"/>
                    </a14:imgEffect>
                  </a14:imgLayer>
                </a14:imgProps>
              </a:ext>
              <a:ext uri="{28A0092B-C50C-407E-A947-70E740481C1C}">
                <a14:useLocalDpi xmlns:a14="http://schemas.microsoft.com/office/drawing/2010/main"/>
              </a:ext>
            </a:extLst>
          </a:blip>
          <a:srcRect/>
          <a:stretch/>
        </p:blipFill>
        <p:spPr>
          <a:xfrm rot="16200000">
            <a:off x="2646220" y="-2647124"/>
            <a:ext cx="6866919" cy="12166204"/>
          </a:xfrm>
          <a:prstGeom prst="rect">
            <a:avLst/>
          </a:prstGeom>
        </p:spPr>
      </p:pic>
      <p:sp>
        <p:nvSpPr>
          <p:cNvPr id="2" name="Title 1"/>
          <p:cNvSpPr>
            <a:spLocks noGrp="1"/>
          </p:cNvSpPr>
          <p:nvPr>
            <p:ph type="ctrTitle"/>
          </p:nvPr>
        </p:nvSpPr>
        <p:spPr>
          <a:xfrm>
            <a:off x="1524322" y="2966923"/>
            <a:ext cx="9143357" cy="3255036"/>
          </a:xfrm>
        </p:spPr>
        <p:txBody>
          <a:bodyPr>
            <a:noAutofit/>
          </a:bodyPr>
          <a:lstStyle/>
          <a:p>
            <a:pPr algn="ctr"/>
            <a:r>
              <a:rPr lang="en-US" sz="4000" b="1" spc="300" dirty="0">
                <a:solidFill>
                  <a:schemeClr val="bg1"/>
                </a:solidFill>
                <a:latin typeface="Gotham" charset="0"/>
                <a:ea typeface="Gotham" charset="0"/>
                <a:cs typeface="Gotham" charset="0"/>
              </a:rPr>
              <a:t>THANK YOU!</a:t>
            </a:r>
            <a:br>
              <a:rPr lang="en-US" sz="4000" b="1" spc="300" dirty="0">
                <a:solidFill>
                  <a:schemeClr val="bg1"/>
                </a:solidFill>
                <a:latin typeface="Gotham" charset="0"/>
                <a:ea typeface="Gotham" charset="0"/>
                <a:cs typeface="Gotham" charset="0"/>
              </a:rPr>
            </a:br>
            <a:br>
              <a:rPr lang="en-US" sz="4000" b="1" spc="300" dirty="0">
                <a:solidFill>
                  <a:schemeClr val="bg1"/>
                </a:solidFill>
                <a:latin typeface="Gotham" charset="0"/>
                <a:ea typeface="Gotham" charset="0"/>
                <a:cs typeface="Gotham" charset="0"/>
              </a:rPr>
            </a:br>
            <a:r>
              <a:rPr lang="en-US" sz="4000" b="1" spc="300" dirty="0">
                <a:solidFill>
                  <a:schemeClr val="bg1"/>
                </a:solidFill>
                <a:latin typeface="Gotham" charset="0"/>
                <a:ea typeface="Gotham" charset="0"/>
                <a:cs typeface="Gotham" charset="0"/>
              </a:rPr>
              <a:t>QUESTIONS?</a:t>
            </a:r>
            <a:br>
              <a:rPr lang="en-US" sz="4000" b="1" spc="300" dirty="0">
                <a:solidFill>
                  <a:schemeClr val="bg1"/>
                </a:solidFill>
                <a:latin typeface="Gotham" charset="0"/>
                <a:ea typeface="Gotham" charset="0"/>
                <a:cs typeface="Gotham" charset="0"/>
              </a:rPr>
            </a:br>
            <a:br>
              <a:rPr lang="en-US" sz="4000" b="1" spc="300" dirty="0">
                <a:solidFill>
                  <a:schemeClr val="bg1"/>
                </a:solidFill>
                <a:latin typeface="Gotham" charset="0"/>
                <a:ea typeface="Gotham" charset="0"/>
                <a:cs typeface="Gotham" charset="0"/>
              </a:rPr>
            </a:br>
            <a:br>
              <a:rPr lang="en-US" sz="4000" b="1" spc="300" dirty="0">
                <a:solidFill>
                  <a:schemeClr val="bg1"/>
                </a:solidFill>
                <a:latin typeface="Gotham" charset="0"/>
                <a:ea typeface="Gotham" charset="0"/>
                <a:cs typeface="Gotham" charset="0"/>
              </a:rPr>
            </a:br>
            <a:br>
              <a:rPr lang="en-US" sz="4000" b="1" spc="300" dirty="0">
                <a:solidFill>
                  <a:schemeClr val="bg1"/>
                </a:solidFill>
                <a:latin typeface="Gotham" charset="0"/>
                <a:ea typeface="Gotham" charset="0"/>
                <a:cs typeface="Gotham" charset="0"/>
              </a:rPr>
            </a:br>
            <a:r>
              <a:rPr lang="en-US" sz="1800" b="1" spc="300" dirty="0">
                <a:solidFill>
                  <a:schemeClr val="bg1"/>
                </a:solidFill>
                <a:latin typeface="Gotham" charset="0"/>
                <a:ea typeface="Gotham" charset="0"/>
                <a:cs typeface="Gotham" charset="0"/>
              </a:rPr>
              <a:t>Laura B </a:t>
            </a:r>
            <a:r>
              <a:rPr lang="en-US" sz="1800" b="1" spc="300" dirty="0" err="1">
                <a:solidFill>
                  <a:schemeClr val="bg1"/>
                </a:solidFill>
                <a:latin typeface="Gotham" charset="0"/>
                <a:ea typeface="Gotham" charset="0"/>
                <a:cs typeface="Gotham" charset="0"/>
              </a:rPr>
              <a:t>Nellums</a:t>
            </a:r>
            <a:br>
              <a:rPr lang="en-US" sz="1800" b="1" spc="300" dirty="0">
                <a:solidFill>
                  <a:schemeClr val="bg1"/>
                </a:solidFill>
                <a:latin typeface="Gotham" charset="0"/>
                <a:ea typeface="Gotham" charset="0"/>
                <a:cs typeface="Gotham" charset="0"/>
              </a:rPr>
            </a:br>
            <a:r>
              <a:rPr lang="en-US" sz="1800" b="1" spc="300" dirty="0">
                <a:solidFill>
                  <a:schemeClr val="bg1"/>
                </a:solidFill>
                <a:latin typeface="Gotham" charset="0"/>
                <a:ea typeface="Gotham" charset="0"/>
                <a:cs typeface="Gotham" charset="0"/>
              </a:rPr>
              <a:t>Professor of Global Health</a:t>
            </a:r>
            <a:br>
              <a:rPr lang="en-US" sz="1800" b="1" spc="300" dirty="0">
                <a:solidFill>
                  <a:schemeClr val="bg1"/>
                </a:solidFill>
                <a:latin typeface="Gotham" charset="0"/>
                <a:ea typeface="Gotham" charset="0"/>
                <a:cs typeface="Gotham" charset="0"/>
              </a:rPr>
            </a:br>
            <a:r>
              <a:rPr lang="en-US" sz="1800" b="1" spc="300" dirty="0">
                <a:solidFill>
                  <a:schemeClr val="bg1"/>
                </a:solidFill>
                <a:latin typeface="Gotham" charset="0"/>
                <a:ea typeface="Gotham" charset="0"/>
                <a:cs typeface="Gotham" charset="0"/>
              </a:rPr>
              <a:t>College of Population Health, Health Sciences Center</a:t>
            </a:r>
            <a:br>
              <a:rPr lang="en-US" sz="1800" b="1" spc="300" dirty="0">
                <a:solidFill>
                  <a:schemeClr val="bg1"/>
                </a:solidFill>
                <a:latin typeface="Gotham" charset="0"/>
                <a:ea typeface="Gotham" charset="0"/>
                <a:cs typeface="Gotham" charset="0"/>
              </a:rPr>
            </a:br>
            <a:r>
              <a:rPr lang="en-US" sz="1800" b="1" spc="300" dirty="0">
                <a:solidFill>
                  <a:schemeClr val="bg1"/>
                </a:solidFill>
                <a:latin typeface="Gotham" charset="0"/>
                <a:ea typeface="Gotham" charset="0"/>
                <a:cs typeface="Gotham" charset="0"/>
              </a:rPr>
              <a:t>University of New Mexico</a:t>
            </a:r>
            <a:br>
              <a:rPr lang="en-US" sz="1800" b="1" spc="300" dirty="0">
                <a:solidFill>
                  <a:schemeClr val="bg1"/>
                </a:solidFill>
                <a:latin typeface="Gotham" charset="0"/>
                <a:ea typeface="Gotham" charset="0"/>
                <a:cs typeface="Gotham" charset="0"/>
              </a:rPr>
            </a:br>
            <a:r>
              <a:rPr lang="en-US" sz="1800" b="1" spc="300" dirty="0">
                <a:solidFill>
                  <a:schemeClr val="bg1"/>
                </a:solidFill>
                <a:latin typeface="Gotham" charset="0"/>
                <a:ea typeface="Gotham" charset="0"/>
                <a:cs typeface="Gotham" charset="0"/>
                <a:hlinkClick r:id="rId5">
                  <a:extLst>
                    <a:ext uri="{A12FA001-AC4F-418D-AE19-62706E023703}">
                      <ahyp:hlinkClr xmlns:ahyp="http://schemas.microsoft.com/office/drawing/2018/hyperlinkcolor" val="tx"/>
                    </a:ext>
                  </a:extLst>
                </a:hlinkClick>
              </a:rPr>
              <a:t>LNellums@salud.unm.edu</a:t>
            </a:r>
            <a:br>
              <a:rPr lang="en-US" sz="1800" b="1" spc="300" dirty="0">
                <a:solidFill>
                  <a:schemeClr val="bg1"/>
                </a:solidFill>
                <a:latin typeface="Gotham" charset="0"/>
                <a:ea typeface="Gotham" charset="0"/>
                <a:cs typeface="Gotham" charset="0"/>
              </a:rPr>
            </a:br>
            <a:br>
              <a:rPr lang="en-US" sz="1800" b="1" spc="300" dirty="0">
                <a:solidFill>
                  <a:schemeClr val="bg1"/>
                </a:solidFill>
                <a:latin typeface="Gotham" charset="0"/>
                <a:ea typeface="Gotham" charset="0"/>
                <a:cs typeface="Gotham" charset="0"/>
              </a:rPr>
            </a:br>
            <a:endParaRPr lang="en-US" sz="1800" b="1" spc="300" dirty="0">
              <a:solidFill>
                <a:schemeClr val="bg1"/>
              </a:solidFill>
              <a:latin typeface="Gotham" charset="0"/>
            </a:endParaRPr>
          </a:p>
        </p:txBody>
      </p:sp>
    </p:spTree>
    <p:extLst>
      <p:ext uri="{BB962C8B-B14F-4D97-AF65-F5344CB8AC3E}">
        <p14:creationId xmlns:p14="http://schemas.microsoft.com/office/powerpoint/2010/main" val="3798132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BE626-24A7-267A-A5E0-8D9A27B1BAD9}"/>
              </a:ext>
            </a:extLst>
          </p:cNvPr>
          <p:cNvSpPr>
            <a:spLocks noGrp="1"/>
          </p:cNvSpPr>
          <p:nvPr>
            <p:ph type="title"/>
          </p:nvPr>
        </p:nvSpPr>
        <p:spPr/>
        <p:txBody>
          <a:bodyPr anchor="t"/>
          <a:lstStyle/>
          <a:p>
            <a:r>
              <a:rPr lang="en-US" dirty="0"/>
              <a:t>RESOURCES</a:t>
            </a:r>
          </a:p>
        </p:txBody>
      </p:sp>
      <p:sp>
        <p:nvSpPr>
          <p:cNvPr id="3" name="Content Placeholder 2">
            <a:extLst>
              <a:ext uri="{FF2B5EF4-FFF2-40B4-BE49-F238E27FC236}">
                <a16:creationId xmlns:a16="http://schemas.microsoft.com/office/drawing/2014/main" id="{BB9EAEE4-35CF-09A9-4D95-64E744822C02}"/>
              </a:ext>
            </a:extLst>
          </p:cNvPr>
          <p:cNvSpPr>
            <a:spLocks noGrp="1"/>
          </p:cNvSpPr>
          <p:nvPr>
            <p:ph idx="1"/>
          </p:nvPr>
        </p:nvSpPr>
        <p:spPr>
          <a:xfrm>
            <a:off x="1066800" y="1100930"/>
            <a:ext cx="10058400" cy="4849772"/>
          </a:xfrm>
          <a:solidFill>
            <a:schemeClr val="bg1"/>
          </a:solidFill>
        </p:spPr>
        <p:txBody>
          <a:bodyPr>
            <a:noAutofit/>
          </a:bodyPr>
          <a:lstStyle/>
          <a:p>
            <a:pPr marL="346075" indent="-279400">
              <a:lnSpc>
                <a:spcPct val="100000"/>
              </a:lnSpc>
              <a:spcBef>
                <a:spcPts val="0"/>
              </a:spcBef>
              <a:spcAft>
                <a:spcPts val="0"/>
              </a:spcAft>
              <a:buFont typeface="+mj-lt"/>
              <a:buAutoNum type="arabicPeriod"/>
            </a:pP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Smith R. Moving from global heath 3.0 to global health 4.0. BMJ </a:t>
            </a:r>
            <a:r>
              <a:rPr lang="en-US" sz="1200" kern="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Opin</a:t>
            </a: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 2013.</a:t>
            </a:r>
            <a:r>
              <a:rPr lang="en-US" sz="1200" dirty="0">
                <a:solidFill>
                  <a:schemeClr val="tx1"/>
                </a:solidFill>
                <a:effectLst/>
                <a:latin typeface="Calibri" panose="020F0502020204030204" pitchFamily="34" charset="0"/>
                <a:cs typeface="Calibri" panose="020F0502020204030204" pitchFamily="34" charset="0"/>
              </a:rPr>
              <a:t> </a:t>
            </a:r>
          </a:p>
          <a:p>
            <a:pPr marL="346075" indent="-279400">
              <a:lnSpc>
                <a:spcPct val="100000"/>
              </a:lnSpc>
              <a:spcBef>
                <a:spcPts val="0"/>
              </a:spcBef>
              <a:spcAft>
                <a:spcPts val="0"/>
              </a:spcAft>
              <a:buFont typeface="+mj-lt"/>
              <a:buAutoNum type="arabicPeriod"/>
            </a:pPr>
            <a:r>
              <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Abimbola S, Pai M. Will global health survive its </a:t>
            </a:r>
            <a:r>
              <a:rPr lang="en-US" sz="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decolonisation</a:t>
            </a:r>
            <a:r>
              <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Lancet (London, England)</a:t>
            </a:r>
            <a:r>
              <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2020; </a:t>
            </a:r>
            <a:r>
              <a:rPr lang="en-US"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396</a:t>
            </a:r>
            <a:r>
              <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(10263): 1627-8.</a:t>
            </a:r>
            <a:endParaRPr lang="en-GB"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6075" indent="-279400" algn="just">
              <a:lnSpc>
                <a:spcPct val="100000"/>
              </a:lnSpc>
              <a:spcBef>
                <a:spcPts val="0"/>
              </a:spcBef>
              <a:spcAft>
                <a:spcPts val="0"/>
              </a:spcAft>
              <a:buFont typeface="+mj-lt"/>
              <a:buAutoNum type="arabicPeriod"/>
            </a:pPr>
            <a:r>
              <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Hirsch LA. Is it possible to </a:t>
            </a:r>
            <a:r>
              <a:rPr lang="en-US" sz="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decolonise</a:t>
            </a:r>
            <a:r>
              <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global health institutions? </a:t>
            </a:r>
            <a:r>
              <a:rPr lang="en-US" sz="120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Lancet</a:t>
            </a:r>
            <a:r>
              <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2021; </a:t>
            </a:r>
            <a:r>
              <a:rPr lang="en-US"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397</a:t>
            </a:r>
            <a:r>
              <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(10270): 189-90.</a:t>
            </a:r>
            <a:endParaRPr lang="en-GB"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6075" indent="-279400" algn="just">
              <a:lnSpc>
                <a:spcPct val="100000"/>
              </a:lnSpc>
              <a:spcBef>
                <a:spcPts val="0"/>
              </a:spcBef>
              <a:spcAft>
                <a:spcPts val="0"/>
              </a:spcAft>
              <a:buFont typeface="+mj-lt"/>
              <a:buAutoNum type="arabicPeriod"/>
            </a:pPr>
            <a:r>
              <a:rPr lang="en-US" sz="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Büyüm</a:t>
            </a:r>
            <a:r>
              <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AM, Kenney C, </a:t>
            </a:r>
            <a:r>
              <a:rPr lang="en-US" sz="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Koris</a:t>
            </a:r>
            <a:r>
              <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 </a:t>
            </a:r>
            <a:r>
              <a:rPr lang="en-US" sz="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Mkumba</a:t>
            </a:r>
            <a:r>
              <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L, Raveendran Y. </a:t>
            </a:r>
            <a:r>
              <a:rPr lang="en-US" sz="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Decolonising</a:t>
            </a:r>
            <a:r>
              <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global health: if not now, when? </a:t>
            </a:r>
            <a:r>
              <a:rPr lang="en-US" sz="120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BMJ Global Health</a:t>
            </a:r>
            <a:r>
              <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2020; </a:t>
            </a:r>
            <a:r>
              <a:rPr lang="en-US" sz="1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5</a:t>
            </a:r>
            <a:r>
              <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(8): e003394.</a:t>
            </a:r>
            <a:endParaRPr lang="en-GB"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6075" indent="-279400">
              <a:lnSpc>
                <a:spcPct val="100000"/>
              </a:lnSpc>
              <a:spcBef>
                <a:spcPts val="0"/>
              </a:spcBef>
              <a:spcAft>
                <a:spcPts val="0"/>
              </a:spcAft>
              <a:buFont typeface="+mj-lt"/>
              <a:buAutoNum type="arabicPeriod"/>
            </a:pP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WHO. Constitution  [Available from: </a:t>
            </a:r>
            <a:r>
              <a:rPr lang="en-US" sz="1200" u="sng" kern="0" dirty="0">
                <a:solidFill>
                  <a:srgbClr val="0070C0"/>
                </a:solidFill>
                <a:effectLst/>
                <a:latin typeface="Calibri" panose="020F0502020204030204" pitchFamily="34" charset="0"/>
                <a:ea typeface="Aptos" panose="020B000402020202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https://www.who.int/about/governance/constitution</a:t>
            </a:r>
            <a:r>
              <a:rPr lang="en-US" sz="1200" u="sng"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a:t>
            </a: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a:t>
            </a:r>
            <a:endParaRPr lang="en-US" sz="1200" kern="0" dirty="0">
              <a:solidFill>
                <a:schemeClr val="tx1"/>
              </a:solidFill>
              <a:latin typeface="Calibri" panose="020F0502020204030204" pitchFamily="34" charset="0"/>
              <a:ea typeface="Aptos" panose="020B0004020202020204" pitchFamily="34" charset="0"/>
              <a:cs typeface="Calibri" panose="020F0502020204030204" pitchFamily="34" charset="0"/>
            </a:endParaRPr>
          </a:p>
          <a:p>
            <a:pPr marL="346075" indent="-279400">
              <a:lnSpc>
                <a:spcPct val="100000"/>
              </a:lnSpc>
              <a:spcBef>
                <a:spcPts val="0"/>
              </a:spcBef>
              <a:spcAft>
                <a:spcPts val="0"/>
              </a:spcAft>
              <a:buFont typeface="+mj-lt"/>
              <a:buAutoNum type="arabicPeriod"/>
            </a:pPr>
            <a:r>
              <a:rPr lang="en-US" sz="1200" dirty="0">
                <a:solidFill>
                  <a:schemeClr val="tx1"/>
                </a:solidFill>
                <a:effectLst/>
                <a:latin typeface="Calibri" panose="020F0502020204030204" pitchFamily="34" charset="0"/>
                <a:ea typeface="Aptos" panose="020B0004020202020204" pitchFamily="34" charset="0"/>
                <a:cs typeface="Calibri" panose="020F0502020204030204" pitchFamily="34" charset="0"/>
              </a:rPr>
              <a:t>IOM. Key Migration Terms  [Available from: </a:t>
            </a:r>
            <a:r>
              <a:rPr lang="en-US" sz="1200" u="sng" dirty="0">
                <a:solidFill>
                  <a:srgbClr val="0070C0"/>
                </a:solidFill>
                <a:effectLst/>
                <a:latin typeface="Calibri" panose="020F0502020204030204" pitchFamily="34" charset="0"/>
                <a:ea typeface="Aptos" panose="020B0004020202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https://www.iom.int/key-migration-terms</a:t>
            </a:r>
            <a:r>
              <a:rPr lang="en-US" sz="1200" u="sng" dirty="0">
                <a:solidFill>
                  <a:schemeClr val="tx1"/>
                </a:solidFill>
                <a:effectLst/>
                <a:latin typeface="Calibri" panose="020F0502020204030204" pitchFamily="34" charset="0"/>
                <a:ea typeface="Aptos" panose="020B0004020202020204" pitchFamily="34" charset="0"/>
                <a:cs typeface="Calibri" panose="020F0502020204030204" pitchFamily="34" charset="0"/>
              </a:rPr>
              <a:t>]</a:t>
            </a:r>
            <a:r>
              <a:rPr lang="en-US" sz="1200" dirty="0">
                <a:solidFill>
                  <a:schemeClr val="tx1"/>
                </a:solidFill>
                <a:effectLst/>
                <a:latin typeface="Calibri" panose="020F0502020204030204" pitchFamily="34" charset="0"/>
                <a:ea typeface="Aptos" panose="020B0004020202020204" pitchFamily="34" charset="0"/>
                <a:cs typeface="Calibri" panose="020F0502020204030204" pitchFamily="34" charset="0"/>
              </a:rPr>
              <a:t>.</a:t>
            </a:r>
          </a:p>
          <a:p>
            <a:pPr marL="346075" indent="-279400">
              <a:lnSpc>
                <a:spcPct val="100000"/>
              </a:lnSpc>
              <a:spcBef>
                <a:spcPts val="0"/>
              </a:spcBef>
              <a:spcAft>
                <a:spcPts val="0"/>
              </a:spcAft>
              <a:buFont typeface="+mj-lt"/>
              <a:buAutoNum type="arabicPeriod"/>
            </a:pPr>
            <a:r>
              <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Global Trends Report 2022: UNHCR, 2023.</a:t>
            </a:r>
          </a:p>
          <a:p>
            <a:pPr marL="346075" indent="-279400">
              <a:lnSpc>
                <a:spcPct val="100000"/>
              </a:lnSpc>
              <a:spcBef>
                <a:spcPts val="0"/>
              </a:spcBef>
              <a:spcAft>
                <a:spcPts val="0"/>
              </a:spcAft>
              <a:buFont typeface="+mj-lt"/>
              <a:buAutoNum type="arabicPeriod"/>
            </a:pP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Aldridge RW, </a:t>
            </a:r>
            <a:r>
              <a:rPr lang="en-US" sz="1200" kern="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Nellums</a:t>
            </a: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 LB, Bartlett S, Barr AL, Patel P, Burns R, et al. Global patterns of mortality in international migrants: a systematic review and meta-analysis. The Lancet. 2018;392(10164):2553-66.</a:t>
            </a:r>
            <a:r>
              <a:rPr lang="en-US" sz="1200" dirty="0">
                <a:solidFill>
                  <a:schemeClr val="tx1"/>
                </a:solidFill>
                <a:effectLst/>
                <a:latin typeface="Calibri" panose="020F0502020204030204" pitchFamily="34" charset="0"/>
                <a:cs typeface="Calibri" panose="020F0502020204030204" pitchFamily="34" charset="0"/>
              </a:rPr>
              <a:t> </a:t>
            </a:r>
            <a:endPar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6075" indent="-279400">
              <a:lnSpc>
                <a:spcPct val="100000"/>
              </a:lnSpc>
              <a:spcBef>
                <a:spcPts val="0"/>
              </a:spcBef>
              <a:spcAft>
                <a:spcPts val="0"/>
              </a:spcAft>
              <a:buFont typeface="+mj-lt"/>
              <a:buAutoNum type="arabicPeriod"/>
            </a:pPr>
            <a:r>
              <a:rPr lang="en-US" sz="1200" dirty="0">
                <a:solidFill>
                  <a:schemeClr val="tx1"/>
                </a:solidFill>
                <a:latin typeface="Calibri" panose="020F0502020204030204" pitchFamily="34" charset="0"/>
                <a:cs typeface="Calibri" panose="020F0502020204030204" pitchFamily="34" charset="0"/>
              </a:rPr>
              <a:t>Dahlgren and Whitehead, 1991.</a:t>
            </a:r>
          </a:p>
          <a:p>
            <a:pPr marL="346075" indent="-279400">
              <a:lnSpc>
                <a:spcPct val="100000"/>
              </a:lnSpc>
              <a:spcBef>
                <a:spcPts val="0"/>
              </a:spcBef>
              <a:spcAft>
                <a:spcPts val="0"/>
              </a:spcAft>
              <a:buFont typeface="+mj-lt"/>
              <a:buAutoNum type="arabicPeriod"/>
            </a:pP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WHO. Social determinants of health  [Available from: </a:t>
            </a:r>
            <a:r>
              <a:rPr lang="en-US" sz="1200" u="sng" kern="0" dirty="0">
                <a:solidFill>
                  <a:srgbClr val="0070C0"/>
                </a:solidFill>
                <a:effectLst/>
                <a:latin typeface="Calibri" panose="020F0502020204030204" pitchFamily="34" charset="0"/>
                <a:ea typeface="Aptos" panose="020B000402020202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https://www.who.int/teams/social-determinants-of-health</a:t>
            </a:r>
            <a:r>
              <a:rPr lang="en-US" sz="1200" u="sng"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a:t>
            </a: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a:t>
            </a:r>
            <a:r>
              <a:rPr lang="en-US" sz="1200" dirty="0">
                <a:solidFill>
                  <a:schemeClr val="tx1"/>
                </a:solidFill>
                <a:effectLst/>
                <a:latin typeface="Calibri" panose="020F0502020204030204" pitchFamily="34" charset="0"/>
                <a:cs typeface="Calibri" panose="020F0502020204030204" pitchFamily="34" charset="0"/>
              </a:rPr>
              <a:t> </a:t>
            </a:r>
          </a:p>
          <a:p>
            <a:pPr marL="346075" indent="-279400">
              <a:lnSpc>
                <a:spcPct val="100000"/>
              </a:lnSpc>
              <a:spcBef>
                <a:spcPts val="0"/>
              </a:spcBef>
              <a:spcAft>
                <a:spcPts val="0"/>
              </a:spcAft>
              <a:buFont typeface="+mj-lt"/>
              <a:buAutoNum type="arabicPeriod"/>
            </a:pPr>
            <a:r>
              <a:rPr lang="en-US" sz="1200" kern="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Braveman</a:t>
            </a: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 P, </a:t>
            </a:r>
            <a:r>
              <a:rPr lang="en-US" sz="1200" kern="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Egerter</a:t>
            </a: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 S, Williams DR. The social determinants of health: coming of age. Annual review of public health. 2011;32(1):381-98.</a:t>
            </a:r>
            <a:r>
              <a:rPr lang="en-US" sz="1200" dirty="0">
                <a:solidFill>
                  <a:schemeClr val="tx1"/>
                </a:solidFill>
                <a:effectLst/>
                <a:latin typeface="Calibri" panose="020F0502020204030204" pitchFamily="34" charset="0"/>
                <a:cs typeface="Calibri" panose="020F0502020204030204" pitchFamily="34" charset="0"/>
              </a:rPr>
              <a:t>  </a:t>
            </a:r>
          </a:p>
          <a:p>
            <a:pPr marL="346075" indent="-279400">
              <a:lnSpc>
                <a:spcPct val="100000"/>
              </a:lnSpc>
              <a:spcBef>
                <a:spcPts val="0"/>
              </a:spcBef>
              <a:spcAft>
                <a:spcPts val="0"/>
              </a:spcAft>
              <a:buFont typeface="+mj-lt"/>
              <a:buAutoNum type="arabicPeriod"/>
            </a:pP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Al-</a:t>
            </a:r>
            <a:r>
              <a:rPr lang="en-US" sz="1200" kern="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Oraibi</a:t>
            </a: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 A, Hassan O, Chattopadhyay K, </a:t>
            </a:r>
            <a:r>
              <a:rPr lang="en-US" sz="1200" kern="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Nellums</a:t>
            </a: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 L. The prevalence of non-communicable diseases among Syrian refugees in Syria's </a:t>
            </a:r>
            <a:r>
              <a:rPr lang="en-US" sz="1200" kern="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neighbouring</a:t>
            </a: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 host countries: a systematic review and meta-analysis. Public Health. 2022;205:139-49.</a:t>
            </a:r>
            <a:r>
              <a:rPr lang="en-US" sz="1200" dirty="0">
                <a:solidFill>
                  <a:schemeClr val="tx1"/>
                </a:solidFill>
                <a:effectLst/>
                <a:latin typeface="Calibri" panose="020F0502020204030204" pitchFamily="34" charset="0"/>
                <a:cs typeface="Calibri" panose="020F0502020204030204" pitchFamily="34" charset="0"/>
              </a:rPr>
              <a:t> </a:t>
            </a:r>
          </a:p>
          <a:p>
            <a:pPr marL="346075" indent="-279400">
              <a:lnSpc>
                <a:spcPct val="100000"/>
              </a:lnSpc>
              <a:spcBef>
                <a:spcPts val="0"/>
              </a:spcBef>
              <a:spcAft>
                <a:spcPts val="0"/>
              </a:spcAft>
              <a:buFont typeface="+mj-lt"/>
              <a:buAutoNum type="arabicPeriod"/>
            </a:pPr>
            <a:r>
              <a:rPr lang="en-US" sz="1200" kern="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Nellums</a:t>
            </a: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 LB, Thompson H, Holmes A, Castro-Sánchez E, Otter JA, </a:t>
            </a:r>
            <a:r>
              <a:rPr lang="en-US" sz="1200" kern="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Norredam</a:t>
            </a: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 M, et al. Antimicrobial resistance among migrants in Europe: a systematic review and meta-analysis. The Lancet Infectious Diseases. 2018;18(7):796-811.</a:t>
            </a:r>
            <a:r>
              <a:rPr lang="en-US" sz="1200" dirty="0">
                <a:solidFill>
                  <a:schemeClr val="tx1"/>
                </a:solidFill>
                <a:effectLst/>
                <a:latin typeface="Calibri" panose="020F0502020204030204" pitchFamily="34" charset="0"/>
                <a:cs typeface="Calibri" panose="020F0502020204030204" pitchFamily="34" charset="0"/>
              </a:rPr>
              <a:t> </a:t>
            </a:r>
          </a:p>
          <a:p>
            <a:pPr marL="346075" indent="-279400">
              <a:lnSpc>
                <a:spcPct val="100000"/>
              </a:lnSpc>
              <a:spcBef>
                <a:spcPts val="0"/>
              </a:spcBef>
              <a:spcAft>
                <a:spcPts val="0"/>
              </a:spcAft>
              <a:buFont typeface="+mj-lt"/>
              <a:buAutoNum type="arabicPeriod"/>
            </a:pPr>
            <a:r>
              <a:rPr lang="en-US" sz="1200" kern="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Nanakali</a:t>
            </a: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 SS, Hassan O, Silva L, Al‐</a:t>
            </a:r>
            <a:r>
              <a:rPr lang="en-US" sz="1200" kern="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Oraibi</a:t>
            </a: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 A, </a:t>
            </a:r>
            <a:r>
              <a:rPr lang="en-US" sz="1200" kern="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Chaloner</a:t>
            </a: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 J, </a:t>
            </a:r>
            <a:r>
              <a:rPr lang="en-US" sz="1200" kern="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Gogoi</a:t>
            </a: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 M, et al. Migrants' living conditions, perceived health needs and implications for the use of antibiotics and antimicrobial resistance in the United Kingdom: A qualitative study. Health Science Reports. 2023;6(10):e1655.</a:t>
            </a:r>
            <a:r>
              <a:rPr lang="en-US" sz="1200" dirty="0">
                <a:solidFill>
                  <a:schemeClr val="tx1"/>
                </a:solidFill>
                <a:effectLst/>
                <a:latin typeface="Calibri" panose="020F0502020204030204" pitchFamily="34" charset="0"/>
                <a:cs typeface="Calibri" panose="020F0502020204030204" pitchFamily="34" charset="0"/>
              </a:rPr>
              <a:t> </a:t>
            </a:r>
          </a:p>
          <a:p>
            <a:pPr marL="346075" indent="-279400">
              <a:lnSpc>
                <a:spcPct val="100000"/>
              </a:lnSpc>
              <a:spcBef>
                <a:spcPts val="0"/>
              </a:spcBef>
              <a:spcAft>
                <a:spcPts val="0"/>
              </a:spcAft>
              <a:buFont typeface="+mj-lt"/>
              <a:buAutoNum type="arabicPeriod"/>
            </a:pPr>
            <a:r>
              <a:rPr lang="en-GB" sz="1200" dirty="0">
                <a:solidFill>
                  <a:schemeClr val="tx1"/>
                </a:solidFill>
                <a:latin typeface="Calibri" panose="020F0502020204030204" pitchFamily="34" charset="0"/>
                <a:cs typeface="Calibri" panose="020F0502020204030204" pitchFamily="34" charset="0"/>
              </a:rPr>
              <a:t>Seedat, Hargreaves, </a:t>
            </a:r>
            <a:r>
              <a:rPr lang="en-GB" sz="1200" dirty="0" err="1">
                <a:solidFill>
                  <a:schemeClr val="tx1"/>
                </a:solidFill>
                <a:latin typeface="Calibri" panose="020F0502020204030204" pitchFamily="34" charset="0"/>
                <a:cs typeface="Calibri" panose="020F0502020204030204" pitchFamily="34" charset="0"/>
              </a:rPr>
              <a:t>Nellums</a:t>
            </a:r>
            <a:r>
              <a:rPr lang="en-GB" sz="1200" dirty="0">
                <a:solidFill>
                  <a:schemeClr val="tx1"/>
                </a:solidFill>
                <a:latin typeface="Calibri" panose="020F0502020204030204" pitchFamily="34" charset="0"/>
                <a:cs typeface="Calibri" panose="020F0502020204030204" pitchFamily="34" charset="0"/>
              </a:rPr>
              <a:t> et al The Lancet Infect Dis; 2018</a:t>
            </a:r>
          </a:p>
          <a:p>
            <a:pPr marL="346075" indent="-279400">
              <a:lnSpc>
                <a:spcPct val="100000"/>
              </a:lnSpc>
              <a:spcBef>
                <a:spcPts val="0"/>
              </a:spcBef>
              <a:spcAft>
                <a:spcPts val="0"/>
              </a:spcAft>
              <a:buFont typeface="+mj-lt"/>
              <a:buAutoNum type="arabicPeriod"/>
            </a:pPr>
            <a:r>
              <a:rPr kumimoji="0" lang="en-US" altLang="en-US" sz="1200" b="0" i="1"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34" charset="-128"/>
                <a:cs typeface="Calibri" panose="020F0502020204030204" pitchFamily="34" charset="0"/>
              </a:rPr>
              <a:t>E Van </a:t>
            </a:r>
            <a:r>
              <a:rPr kumimoji="0" lang="en-US" altLang="en-US" sz="1200" b="0" i="1" u="none" strike="noStrike" kern="1200" cap="none" spc="0" normalizeH="0" baseline="0" noProof="0" dirty="0" err="1">
                <a:ln>
                  <a:noFill/>
                </a:ln>
                <a:solidFill>
                  <a:schemeClr val="tx1"/>
                </a:solidFill>
                <a:effectLst/>
                <a:uLnTx/>
                <a:uFillTx/>
                <a:latin typeface="Calibri" panose="020F0502020204030204" pitchFamily="34" charset="0"/>
                <a:ea typeface="ＭＳ Ｐゴシック" panose="020B0600070205080204" pitchFamily="34" charset="-128"/>
                <a:cs typeface="Calibri" panose="020F0502020204030204" pitchFamily="34" charset="0"/>
              </a:rPr>
              <a:t>Ginneken</a:t>
            </a:r>
            <a:r>
              <a:rPr kumimoji="0" lang="en-US" altLang="en-US" sz="1200" b="0" i="1"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34" charset="-128"/>
                <a:cs typeface="Calibri" panose="020F0502020204030204" pitchFamily="34" charset="0"/>
              </a:rPr>
              <a:t>, Healthcare access for undocumented migrants in Europe. </a:t>
            </a:r>
            <a:r>
              <a:rPr kumimoji="0" lang="en-US" altLang="en-US" sz="1200" b="0" i="1" u="none" strike="noStrike" kern="1200" cap="none" spc="0" normalizeH="0" baseline="0" noProof="0" dirty="0" err="1">
                <a:ln>
                  <a:noFill/>
                </a:ln>
                <a:solidFill>
                  <a:schemeClr val="tx1"/>
                </a:solidFill>
                <a:effectLst/>
                <a:uLnTx/>
                <a:uFillTx/>
                <a:latin typeface="Calibri" panose="020F0502020204030204" pitchFamily="34" charset="0"/>
                <a:ea typeface="ＭＳ Ｐゴシック" panose="020B0600070205080204" pitchFamily="34" charset="-128"/>
                <a:cs typeface="Calibri" panose="020F0502020204030204" pitchFamily="34" charset="0"/>
              </a:rPr>
              <a:t>EuroHealth</a:t>
            </a:r>
            <a:r>
              <a:rPr kumimoji="0" lang="en-US" altLang="en-US" sz="1200" b="0" i="1"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34" charset="-128"/>
                <a:cs typeface="Calibri" panose="020F0502020204030204" pitchFamily="34" charset="0"/>
              </a:rPr>
              <a:t> 2014; 20 (4).</a:t>
            </a:r>
          </a:p>
          <a:p>
            <a:pPr marL="346075" indent="-279400">
              <a:lnSpc>
                <a:spcPct val="100000"/>
              </a:lnSpc>
              <a:spcBef>
                <a:spcPts val="0"/>
              </a:spcBef>
              <a:spcAft>
                <a:spcPts val="0"/>
              </a:spcAft>
              <a:buFont typeface="+mj-lt"/>
              <a:buAutoNum type="arabicPeriod"/>
            </a:pPr>
            <a:r>
              <a:rPr lang="en-US" sz="1200" i="1" dirty="0">
                <a:solidFill>
                  <a:schemeClr val="tx1"/>
                </a:solidFill>
                <a:latin typeface="Calibri" panose="020F0502020204030204" pitchFamily="34" charset="0"/>
                <a:ea typeface="ＭＳ Ｐゴシック" panose="020B0600070205080204" pitchFamily="34" charset="-128"/>
                <a:cs typeface="Calibri" panose="020F0502020204030204" pitchFamily="34" charset="0"/>
                <a:hlinkClick r:id="rId5">
                  <a:extLst>
                    <a:ext uri="{A12FA001-AC4F-418D-AE19-62706E023703}">
                      <ahyp:hlinkClr xmlns:ahyp="http://schemas.microsoft.com/office/drawing/2018/hyperlinkcolor" val="tx"/>
                    </a:ext>
                  </a:extLst>
                </a:hlinkClick>
              </a:rPr>
              <a:t>www.mipex.eu</a:t>
            </a:r>
            <a:endParaRPr lang="en-US" sz="1200" i="1" dirty="0">
              <a:solidFill>
                <a:schemeClr val="tx1"/>
              </a:solidFill>
              <a:latin typeface="Calibri" panose="020F0502020204030204" pitchFamily="34" charset="0"/>
              <a:ea typeface="ＭＳ Ｐゴシック" panose="020B0600070205080204" pitchFamily="34" charset="-128"/>
              <a:cs typeface="Calibri" panose="020F0502020204030204" pitchFamily="34" charset="0"/>
            </a:endParaRPr>
          </a:p>
          <a:p>
            <a:pPr marL="346075" indent="-279400">
              <a:lnSpc>
                <a:spcPct val="100000"/>
              </a:lnSpc>
              <a:spcBef>
                <a:spcPts val="0"/>
              </a:spcBef>
              <a:spcAft>
                <a:spcPts val="0"/>
              </a:spcAft>
              <a:buFont typeface="+mj-lt"/>
              <a:buAutoNum type="arabicPeriod"/>
            </a:pPr>
            <a:r>
              <a:rPr lang="en-US" sz="1200" kern="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Nellums</a:t>
            </a: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 LB, </a:t>
            </a:r>
            <a:r>
              <a:rPr lang="en-US" sz="1200" kern="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Powis</a:t>
            </a: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 J, Jones L, Miller A, </a:t>
            </a:r>
            <a:r>
              <a:rPr lang="en-US" sz="1200" kern="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Rustage</a:t>
            </a: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 K, Russell N, et al. “It's a life you're playing with”: A qualitative study on experiences of NHS maternity services among undocumented migrant women in England. Social Science &amp; Medicine. 2021;270:113610.</a:t>
            </a:r>
            <a:endParaRPr lang="en-US" sz="1200" i="1" kern="0" dirty="0">
              <a:solidFill>
                <a:schemeClr val="tx1"/>
              </a:solidFill>
              <a:effectLst/>
              <a:latin typeface="Calibri" panose="020F0502020204030204" pitchFamily="34" charset="0"/>
              <a:ea typeface="ＭＳ Ｐゴシック" panose="020B0600070205080204" pitchFamily="34" charset="-128"/>
              <a:cs typeface="Calibri" panose="020F0502020204030204" pitchFamily="34" charset="0"/>
            </a:endParaRPr>
          </a:p>
          <a:p>
            <a:pPr marL="346075" indent="-279400">
              <a:lnSpc>
                <a:spcPct val="100000"/>
              </a:lnSpc>
              <a:spcBef>
                <a:spcPts val="0"/>
              </a:spcBef>
              <a:spcAft>
                <a:spcPts val="0"/>
              </a:spcAft>
              <a:buFont typeface="+mj-lt"/>
              <a:buAutoNum type="arabicPeriod"/>
            </a:pPr>
            <a:r>
              <a:rPr lang="en-US" sz="1200" kern="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Nellums</a:t>
            </a: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 LB, </a:t>
            </a:r>
            <a:r>
              <a:rPr lang="en-US" sz="1200" kern="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Rustage</a:t>
            </a: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 K, Hargreaves S, Friedland J, Miller A, Hiam L, et al. The lived experiences of access to healthcare for people seeking and refused asylum. 2018.</a:t>
            </a:r>
          </a:p>
          <a:p>
            <a:pPr marL="346075" indent="-279400">
              <a:lnSpc>
                <a:spcPct val="100000"/>
              </a:lnSpc>
              <a:spcBef>
                <a:spcPts val="0"/>
              </a:spcBef>
              <a:spcAft>
                <a:spcPts val="0"/>
              </a:spcAft>
              <a:buFont typeface="+mj-lt"/>
              <a:buAutoNum type="arabicPeriod"/>
            </a:pPr>
            <a:r>
              <a:rPr lang="en-US" sz="1200" kern="0" dirty="0" err="1">
                <a:solidFill>
                  <a:schemeClr val="tx1"/>
                </a:solidFill>
                <a:effectLst/>
                <a:latin typeface="Calibri" panose="020F0502020204030204" pitchFamily="34" charset="0"/>
                <a:ea typeface="Aptos" panose="020B0004020202020204" pitchFamily="34" charset="0"/>
                <a:cs typeface="Calibri" panose="020F0502020204030204" pitchFamily="34" charset="0"/>
              </a:rPr>
              <a:t>Baggaley</a:t>
            </a:r>
            <a:r>
              <a:rPr lang="en-US" sz="1200" kern="0" dirty="0">
                <a:solidFill>
                  <a:schemeClr val="tx1"/>
                </a:solidFill>
                <a:effectLst/>
                <a:latin typeface="Calibri" panose="020F0502020204030204" pitchFamily="34" charset="0"/>
                <a:ea typeface="Aptos" panose="020B0004020202020204" pitchFamily="34" charset="0"/>
                <a:cs typeface="Calibri" panose="020F0502020204030204" pitchFamily="34" charset="0"/>
              </a:rPr>
              <a:t> RF, Zenner D, Bird P, Hargreaves S, Griffiths C, Noori T, et al. Prevention and treatment of infectious diseases in migrants in Europe in the era of universal health coverage. The Lancet Public Health. 2022;7(10):e876-e84.</a:t>
            </a:r>
            <a:r>
              <a:rPr lang="en-US" sz="1200" dirty="0">
                <a:solidFill>
                  <a:schemeClr val="tx1"/>
                </a:solidFill>
                <a:effectLst/>
                <a:latin typeface="Calibri" panose="020F0502020204030204" pitchFamily="34" charset="0"/>
                <a:cs typeface="Calibri" panose="020F0502020204030204" pitchFamily="34" charset="0"/>
              </a:rPr>
              <a:t> </a:t>
            </a:r>
            <a:endParaRPr lang="en-GB" sz="1200" dirty="0">
              <a:solidFill>
                <a:schemeClr val="tx1"/>
              </a:solidFill>
              <a:latin typeface="Calibri" panose="020F0502020204030204" pitchFamily="34" charset="0"/>
              <a:cs typeface="Calibri" panose="020F0502020204030204" pitchFamily="34" charset="0"/>
            </a:endParaRPr>
          </a:p>
          <a:p>
            <a:pPr marL="346075" indent="-279400">
              <a:lnSpc>
                <a:spcPct val="100000"/>
              </a:lnSpc>
              <a:spcBef>
                <a:spcPts val="0"/>
              </a:spcBef>
              <a:spcAft>
                <a:spcPts val="0"/>
              </a:spcAft>
              <a:buFont typeface="+mj-lt"/>
              <a:buAutoNum type="arabicPeriod"/>
            </a:pPr>
            <a:endParaRPr lang="en-GB" sz="1200" dirty="0">
              <a:solidFill>
                <a:schemeClr val="tx1"/>
              </a:solidFill>
              <a:latin typeface="Calibri" panose="020F0502020204030204" pitchFamily="34" charset="0"/>
              <a:cs typeface="Calibri" panose="020F0502020204030204" pitchFamily="34" charset="0"/>
            </a:endParaRPr>
          </a:p>
          <a:p>
            <a:pPr marL="346075" indent="-279400">
              <a:lnSpc>
                <a:spcPct val="100000"/>
              </a:lnSpc>
              <a:spcBef>
                <a:spcPts val="0"/>
              </a:spcBef>
              <a:spcAft>
                <a:spcPts val="0"/>
              </a:spcAft>
              <a:buFont typeface="+mj-lt"/>
              <a:buAutoNum type="arabicPeriod"/>
            </a:pPr>
            <a:endParaRPr lang="en-US" sz="1200" dirty="0">
              <a:solidFill>
                <a:schemeClr val="tx1"/>
              </a:solidFill>
              <a:latin typeface="Calibri" panose="020F0502020204030204" pitchFamily="34" charset="0"/>
              <a:cs typeface="Calibri" panose="020F0502020204030204" pitchFamily="34" charset="0"/>
            </a:endParaRPr>
          </a:p>
          <a:p>
            <a:pPr marL="346075" indent="-279400">
              <a:lnSpc>
                <a:spcPct val="100000"/>
              </a:lnSpc>
              <a:spcBef>
                <a:spcPts val="0"/>
              </a:spcBef>
              <a:spcAft>
                <a:spcPts val="0"/>
              </a:spcAft>
              <a:buFont typeface="+mj-lt"/>
              <a:buAutoNum type="arabicPeriod"/>
            </a:pPr>
            <a:endParaRPr lang="en-US" sz="1200" dirty="0">
              <a:solidFill>
                <a:schemeClr val="tx1"/>
              </a:solidFill>
              <a:latin typeface="Calibri" panose="020F0502020204030204" pitchFamily="34" charset="0"/>
              <a:cs typeface="Calibri" panose="020F0502020204030204" pitchFamily="34" charset="0"/>
            </a:endParaRPr>
          </a:p>
          <a:p>
            <a:pPr marL="346075" indent="-279400">
              <a:lnSpc>
                <a:spcPct val="100000"/>
              </a:lnSpc>
              <a:spcBef>
                <a:spcPts val="0"/>
              </a:spcBef>
              <a:spcAft>
                <a:spcPts val="0"/>
              </a:spcAft>
              <a:buFont typeface="+mj-lt"/>
              <a:buAutoNum type="arabicPeriod"/>
            </a:pPr>
            <a:endParaRPr lang="en-GB" sz="1200" dirty="0">
              <a:solidFill>
                <a:schemeClr val="tx1"/>
              </a:solidFill>
              <a:latin typeface="Calibri" panose="020F0502020204030204" pitchFamily="34" charset="0"/>
              <a:cs typeface="Calibri" panose="020F0502020204030204" pitchFamily="34" charset="0"/>
            </a:endParaRPr>
          </a:p>
          <a:p>
            <a:pPr marL="346075" indent="-279400">
              <a:lnSpc>
                <a:spcPct val="100000"/>
              </a:lnSpc>
              <a:spcBef>
                <a:spcPts val="0"/>
              </a:spcBef>
              <a:spcAft>
                <a:spcPts val="0"/>
              </a:spcAft>
              <a:buFont typeface="+mj-lt"/>
              <a:buAutoNum type="arabicPeriod"/>
            </a:pPr>
            <a:endParaRPr lang="en-GB" sz="1200" dirty="0">
              <a:solidFill>
                <a:schemeClr val="tx1"/>
              </a:solidFill>
              <a:latin typeface="Calibri" panose="020F0502020204030204" pitchFamily="34" charset="0"/>
              <a:cs typeface="Calibri" panose="020F0502020204030204" pitchFamily="34" charset="0"/>
            </a:endParaRPr>
          </a:p>
          <a:p>
            <a:pPr marL="346075" indent="-279400">
              <a:lnSpc>
                <a:spcPct val="100000"/>
              </a:lnSpc>
              <a:spcBef>
                <a:spcPts val="0"/>
              </a:spcBef>
              <a:spcAft>
                <a:spcPts val="0"/>
              </a:spcAft>
              <a:buFont typeface="+mj-lt"/>
              <a:buAutoNum type="arabicPeriod"/>
            </a:pPr>
            <a:endParaRPr lang="en-US" sz="1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6968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3A89-B252-A901-FB79-FB8EC6DD186E}"/>
              </a:ext>
            </a:extLst>
          </p:cNvPr>
          <p:cNvSpPr>
            <a:spLocks noGrp="1"/>
          </p:cNvSpPr>
          <p:nvPr>
            <p:ph type="title"/>
          </p:nvPr>
        </p:nvSpPr>
        <p:spPr>
          <a:xfrm>
            <a:off x="480349" y="3111565"/>
            <a:ext cx="3200400" cy="634870"/>
          </a:xfrm>
        </p:spPr>
        <p:txBody>
          <a:bodyPr/>
          <a:lstStyle/>
          <a:p>
            <a:r>
              <a:rPr lang="en-US" dirty="0"/>
              <a:t>OVERVIEW</a:t>
            </a:r>
          </a:p>
        </p:txBody>
      </p:sp>
      <p:sp>
        <p:nvSpPr>
          <p:cNvPr id="3" name="Content Placeholder 2">
            <a:extLst>
              <a:ext uri="{FF2B5EF4-FFF2-40B4-BE49-F238E27FC236}">
                <a16:creationId xmlns:a16="http://schemas.microsoft.com/office/drawing/2014/main" id="{338CC83C-F628-CC9A-CCF0-DD26001DC4A3}"/>
              </a:ext>
            </a:extLst>
          </p:cNvPr>
          <p:cNvSpPr>
            <a:spLocks noGrp="1"/>
          </p:cNvSpPr>
          <p:nvPr>
            <p:ph idx="1"/>
          </p:nvPr>
        </p:nvSpPr>
        <p:spPr>
          <a:xfrm>
            <a:off x="4951071" y="557784"/>
            <a:ext cx="6492240" cy="5742432"/>
          </a:xfrm>
        </p:spPr>
        <p:txBody>
          <a:bodyPr>
            <a:noAutofit/>
          </a:bodyPr>
          <a:lstStyle/>
          <a:p>
            <a:pPr marL="475488" indent="-466344">
              <a:lnSpc>
                <a:spcPct val="100000"/>
              </a:lnSpc>
              <a:spcBef>
                <a:spcPts val="0"/>
              </a:spcBef>
              <a:spcAft>
                <a:spcPts val="0"/>
              </a:spcAft>
              <a:buClr>
                <a:schemeClr val="accent3"/>
              </a:buClr>
              <a:buFont typeface="Wingdings" pitchFamily="2" charset="2"/>
              <a:buChar char="§"/>
            </a:pPr>
            <a:r>
              <a:rPr lang="en-US" sz="3200" dirty="0">
                <a:latin typeface="+mj-lt"/>
                <a:cs typeface="Calibri" panose="020F0502020204030204" pitchFamily="34" charset="0"/>
              </a:rPr>
              <a:t>Definitions of global health</a:t>
            </a:r>
          </a:p>
          <a:p>
            <a:pPr marL="475488" indent="-466344">
              <a:lnSpc>
                <a:spcPct val="100000"/>
              </a:lnSpc>
              <a:spcBef>
                <a:spcPts val="0"/>
              </a:spcBef>
              <a:spcAft>
                <a:spcPts val="0"/>
              </a:spcAft>
              <a:buClr>
                <a:schemeClr val="accent3"/>
              </a:buClr>
              <a:buFont typeface="Wingdings" pitchFamily="2" charset="2"/>
              <a:buChar char="§"/>
            </a:pPr>
            <a:r>
              <a:rPr lang="en-US" sz="3200" dirty="0">
                <a:latin typeface="+mj-lt"/>
                <a:cs typeface="Calibri" panose="020F0502020204030204" pitchFamily="34" charset="0"/>
              </a:rPr>
              <a:t>Health as a human right</a:t>
            </a:r>
          </a:p>
          <a:p>
            <a:pPr marL="475488" indent="-466344">
              <a:lnSpc>
                <a:spcPct val="100000"/>
              </a:lnSpc>
              <a:spcBef>
                <a:spcPts val="0"/>
              </a:spcBef>
              <a:spcAft>
                <a:spcPts val="0"/>
              </a:spcAft>
              <a:buClr>
                <a:schemeClr val="accent3"/>
              </a:buClr>
              <a:buFont typeface="Wingdings" pitchFamily="2" charset="2"/>
              <a:buChar char="§"/>
            </a:pPr>
            <a:r>
              <a:rPr lang="en-US" sz="3200" dirty="0">
                <a:latin typeface="+mj-lt"/>
                <a:cs typeface="Calibri" panose="020F0502020204030204" pitchFamily="34" charset="0"/>
              </a:rPr>
              <a:t>Who are migrants? </a:t>
            </a:r>
          </a:p>
          <a:p>
            <a:pPr marL="475488" indent="-466344">
              <a:lnSpc>
                <a:spcPct val="100000"/>
              </a:lnSpc>
              <a:spcBef>
                <a:spcPts val="0"/>
              </a:spcBef>
              <a:spcAft>
                <a:spcPts val="0"/>
              </a:spcAft>
              <a:buClr>
                <a:schemeClr val="accent3"/>
              </a:buClr>
              <a:buFont typeface="Wingdings" pitchFamily="2" charset="2"/>
              <a:buChar char="§"/>
            </a:pPr>
            <a:r>
              <a:rPr lang="en-US" sz="3200" dirty="0">
                <a:latin typeface="+mj-lt"/>
                <a:cs typeface="Calibri" panose="020F0502020204030204" pitchFamily="34" charset="0"/>
              </a:rPr>
              <a:t>Health needs of migrants</a:t>
            </a:r>
          </a:p>
          <a:p>
            <a:pPr marL="475488" indent="-466344">
              <a:lnSpc>
                <a:spcPct val="100000"/>
              </a:lnSpc>
              <a:spcBef>
                <a:spcPts val="0"/>
              </a:spcBef>
              <a:spcAft>
                <a:spcPts val="0"/>
              </a:spcAft>
              <a:buClr>
                <a:schemeClr val="accent3"/>
              </a:buClr>
              <a:buFont typeface="Wingdings" pitchFamily="2" charset="2"/>
              <a:buChar char="§"/>
            </a:pPr>
            <a:r>
              <a:rPr lang="en-US" sz="3200" dirty="0">
                <a:latin typeface="+mj-lt"/>
                <a:cs typeface="Calibri" panose="020F0502020204030204" pitchFamily="34" charset="0"/>
              </a:rPr>
              <a:t>Social determinants of health in the context of migration</a:t>
            </a:r>
          </a:p>
          <a:p>
            <a:pPr marL="475488" indent="-466344">
              <a:lnSpc>
                <a:spcPct val="100000"/>
              </a:lnSpc>
              <a:spcBef>
                <a:spcPts val="0"/>
              </a:spcBef>
              <a:spcAft>
                <a:spcPts val="0"/>
              </a:spcAft>
              <a:buClr>
                <a:schemeClr val="accent3"/>
              </a:buClr>
              <a:buFont typeface="Wingdings" pitchFamily="2" charset="2"/>
              <a:buChar char="§"/>
            </a:pPr>
            <a:r>
              <a:rPr lang="en-US" sz="3200" dirty="0">
                <a:latin typeface="+mj-lt"/>
                <a:cs typeface="Calibri" panose="020F0502020204030204" pitchFamily="34" charset="0"/>
              </a:rPr>
              <a:t>Pre-, during, and post-migration health experiences</a:t>
            </a:r>
          </a:p>
          <a:p>
            <a:pPr marL="475488" indent="-466344">
              <a:lnSpc>
                <a:spcPct val="100000"/>
              </a:lnSpc>
              <a:spcBef>
                <a:spcPts val="0"/>
              </a:spcBef>
              <a:spcAft>
                <a:spcPts val="0"/>
              </a:spcAft>
              <a:buClr>
                <a:schemeClr val="accent3"/>
              </a:buClr>
              <a:buFont typeface="Wingdings" pitchFamily="2" charset="2"/>
              <a:buChar char="§"/>
            </a:pPr>
            <a:r>
              <a:rPr lang="en-US" sz="3200" dirty="0">
                <a:latin typeface="+mj-lt"/>
                <a:cs typeface="Calibri" panose="020F0502020204030204" pitchFamily="34" charset="0"/>
              </a:rPr>
              <a:t>Recommendations for how to advance health equity in migrant communities.</a:t>
            </a:r>
            <a:endParaRPr lang="en-GB" sz="3200" dirty="0">
              <a:latin typeface="+mj-lt"/>
              <a:cs typeface="Calibri" panose="020F0502020204030204" pitchFamily="34" charset="0"/>
            </a:endParaRPr>
          </a:p>
        </p:txBody>
      </p:sp>
    </p:spTree>
    <p:extLst>
      <p:ext uri="{BB962C8B-B14F-4D97-AF65-F5344CB8AC3E}">
        <p14:creationId xmlns:p14="http://schemas.microsoft.com/office/powerpoint/2010/main" val="4001675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0CBC579B-295D-E2E3-B00D-F17DD789355A}"/>
              </a:ext>
            </a:extLst>
          </p:cNvPr>
          <p:cNvSpPr txBox="1">
            <a:spLocks noGrp="1"/>
          </p:cNvSpPr>
          <p:nvPr>
            <p:ph type="title" idx="4294967295"/>
          </p:nvPr>
        </p:nvSpPr>
        <p:spPr>
          <a:xfrm>
            <a:off x="1114085" y="876137"/>
            <a:ext cx="6695385" cy="631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chemeClr val="accent1"/>
              </a:buClr>
              <a:buSzPct val="100000"/>
              <a:buFont typeface="Calibri" panose="020F0502020204030204" pitchFamily="34" charset="0"/>
              <a:buNone/>
              <a:tabLst/>
              <a:defRPr/>
            </a:pPr>
            <a:r>
              <a:rPr kumimoji="0" lang="en-US" sz="4000" b="1" i="0" u="none" strike="noStrike" kern="1200" cap="all" spc="200" normalizeH="0" baseline="0" noProof="0" dirty="0">
                <a:ln>
                  <a:noFill/>
                </a:ln>
                <a:solidFill>
                  <a:schemeClr val="accent3"/>
                </a:solidFill>
                <a:effectLst/>
                <a:uLnTx/>
                <a:uFillTx/>
                <a:latin typeface="+mj-lt"/>
                <a:ea typeface="+mn-ea"/>
                <a:cs typeface="+mn-cs"/>
              </a:rPr>
              <a:t>Learning outcomes</a:t>
            </a:r>
          </a:p>
        </p:txBody>
      </p:sp>
      <p:sp>
        <p:nvSpPr>
          <p:cNvPr id="4" name="Title 1">
            <a:extLst>
              <a:ext uri="{FF2B5EF4-FFF2-40B4-BE49-F238E27FC236}">
                <a16:creationId xmlns:a16="http://schemas.microsoft.com/office/drawing/2014/main" id="{6DB8EFCA-3866-2C1A-C12B-8DDED72F9760}"/>
              </a:ext>
            </a:extLst>
          </p:cNvPr>
          <p:cNvSpPr>
            <a:spLocks noGrp="1"/>
          </p:cNvSpPr>
          <p:nvPr>
            <p:ph idx="1"/>
          </p:nvPr>
        </p:nvSpPr>
        <p:spPr>
          <a:xfrm>
            <a:off x="1225296" y="1904837"/>
            <a:ext cx="10015560" cy="4284242"/>
          </a:xfrm>
        </p:spPr>
        <p:txBody>
          <a:bodyPr>
            <a:normAutofit fontScale="92500" lnSpcReduction="10000"/>
          </a:bodyPr>
          <a:lstStyle/>
          <a:p>
            <a:pPr marL="17462" marR="0" indent="0" rtl="0">
              <a:spcBef>
                <a:spcPts val="0"/>
              </a:spcBef>
              <a:spcAft>
                <a:spcPts val="0"/>
              </a:spcAft>
              <a:buClr>
                <a:schemeClr val="accent3"/>
              </a:buClr>
              <a:buNone/>
            </a:pPr>
            <a:r>
              <a:rPr lang="en-US" sz="3600" u="sng" dirty="0">
                <a:effectLst/>
                <a:latin typeface="Calibri" panose="020F0502020204030204" pitchFamily="34" charset="0"/>
              </a:rPr>
              <a:t>To advance:</a:t>
            </a:r>
          </a:p>
          <a:p>
            <a:pPr marL="17462" marR="0" indent="0" rtl="0">
              <a:spcBef>
                <a:spcPts val="0"/>
              </a:spcBef>
              <a:spcAft>
                <a:spcPts val="0"/>
              </a:spcAft>
              <a:buClr>
                <a:schemeClr val="accent3"/>
              </a:buClr>
              <a:buNone/>
            </a:pPr>
            <a:endParaRPr lang="en-US" sz="3600" dirty="0">
              <a:effectLst/>
              <a:latin typeface="Calibri" panose="020F0502020204030204" pitchFamily="34" charset="0"/>
            </a:endParaRPr>
          </a:p>
          <a:p>
            <a:pPr marL="479425" marR="0" indent="-461963" rtl="0">
              <a:spcBef>
                <a:spcPts val="0"/>
              </a:spcBef>
              <a:spcAft>
                <a:spcPts val="0"/>
              </a:spcAft>
              <a:buClr>
                <a:schemeClr val="accent3"/>
              </a:buClr>
              <a:buFont typeface="Wingdings" pitchFamily="2" charset="2"/>
              <a:buChar char="§"/>
            </a:pPr>
            <a:r>
              <a:rPr lang="en-US" sz="3600" dirty="0">
                <a:effectLst/>
                <a:latin typeface="Calibri" panose="020F0502020204030204" pitchFamily="34" charset="0"/>
              </a:rPr>
              <a:t>Understanding of drivers and patterns of migration globally;</a:t>
            </a:r>
          </a:p>
          <a:p>
            <a:pPr marL="479425" marR="0" indent="-461963" rtl="0">
              <a:spcBef>
                <a:spcPts val="0"/>
              </a:spcBef>
              <a:spcAft>
                <a:spcPts val="0"/>
              </a:spcAft>
              <a:buClr>
                <a:schemeClr val="accent3"/>
              </a:buClr>
              <a:buFont typeface="Wingdings" pitchFamily="2" charset="2"/>
              <a:buChar char="§"/>
            </a:pPr>
            <a:r>
              <a:rPr lang="en-US" sz="3600" dirty="0">
                <a:effectLst/>
                <a:latin typeface="Calibri" panose="020F0502020204030204" pitchFamily="34" charset="0"/>
              </a:rPr>
              <a:t>Knowledge around factors impacting on migrant health worldwide before, during, and after migration;</a:t>
            </a:r>
          </a:p>
          <a:p>
            <a:pPr marL="479425" marR="0" indent="-461963" rtl="0">
              <a:spcBef>
                <a:spcPts val="0"/>
              </a:spcBef>
              <a:spcAft>
                <a:spcPts val="0"/>
              </a:spcAft>
              <a:buClr>
                <a:schemeClr val="accent3"/>
              </a:buClr>
              <a:buFont typeface="Wingdings" pitchFamily="2" charset="2"/>
              <a:buChar char="§"/>
            </a:pPr>
            <a:r>
              <a:rPr lang="en-US" sz="3600" dirty="0">
                <a:effectLst/>
                <a:latin typeface="Calibri" panose="020F0502020204030204" pitchFamily="34" charset="0"/>
              </a:rPr>
              <a:t>Critical discussion of how policies impact on migrant health;</a:t>
            </a:r>
          </a:p>
          <a:p>
            <a:pPr marL="479425" marR="0" indent="-461963" rtl="0">
              <a:spcBef>
                <a:spcPts val="0"/>
              </a:spcBef>
              <a:spcAft>
                <a:spcPts val="0"/>
              </a:spcAft>
              <a:buClr>
                <a:schemeClr val="accent3"/>
              </a:buClr>
              <a:buFont typeface="Wingdings" pitchFamily="2" charset="2"/>
              <a:buChar char="§"/>
            </a:pPr>
            <a:r>
              <a:rPr lang="en-US" sz="3600" dirty="0">
                <a:effectLst/>
                <a:latin typeface="Calibri" panose="020F0502020204030204" pitchFamily="34" charset="0"/>
              </a:rPr>
              <a:t>Analysis of why “there is no public health without migrant health”.</a:t>
            </a:r>
          </a:p>
        </p:txBody>
      </p:sp>
    </p:spTree>
    <p:extLst>
      <p:ext uri="{BB962C8B-B14F-4D97-AF65-F5344CB8AC3E}">
        <p14:creationId xmlns:p14="http://schemas.microsoft.com/office/powerpoint/2010/main" val="96927950"/>
      </p:ext>
    </p:extLst>
  </p:cSld>
  <p:clrMapOvr>
    <a:masterClrMapping/>
  </p:clrMapOvr>
  <mc:AlternateContent xmlns:mc="http://schemas.openxmlformats.org/markup-compatibility/2006" xmlns:p14="http://schemas.microsoft.com/office/powerpoint/2010/main">
    <mc:Choice Requires="p14">
      <p:transition spd="slow" p14:dur="2000" advTm="28830"/>
    </mc:Choice>
    <mc:Fallback xmlns="">
      <p:transition spd="slow" advTm="2883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782310-841C-23E9-3679-634A4B27AA5C}"/>
              </a:ext>
            </a:extLst>
          </p:cNvPr>
          <p:cNvSpPr txBox="1">
            <a:spLocks noGrp="1"/>
          </p:cNvSpPr>
          <p:nvPr>
            <p:ph type="title" idx="4294967295"/>
          </p:nvPr>
        </p:nvSpPr>
        <p:spPr>
          <a:xfrm>
            <a:off x="3900615" y="155812"/>
            <a:ext cx="5698996" cy="46166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j-lt"/>
                <a:ea typeface="+mn-ea"/>
                <a:cs typeface="+mn-cs"/>
              </a:rPr>
              <a:t>What is global health? Who decides? </a:t>
            </a:r>
          </a:p>
        </p:txBody>
      </p:sp>
      <p:sp>
        <p:nvSpPr>
          <p:cNvPr id="6" name="Rectangle 5">
            <a:extLst>
              <a:ext uri="{FF2B5EF4-FFF2-40B4-BE49-F238E27FC236}">
                <a16:creationId xmlns:a16="http://schemas.microsoft.com/office/drawing/2014/main" id="{C376AC56-7061-58F6-7DF8-FF9E717054AA}"/>
              </a:ext>
            </a:extLst>
          </p:cNvPr>
          <p:cNvSpPr/>
          <p:nvPr/>
        </p:nvSpPr>
        <p:spPr>
          <a:xfrm>
            <a:off x="162840" y="762630"/>
            <a:ext cx="8292230" cy="1200329"/>
          </a:xfrm>
          <a:prstGeom prst="rect">
            <a:avLst/>
          </a:prstGeom>
          <a:ln w="25400">
            <a:solidFill>
              <a:srgbClr val="38A159"/>
            </a:solidFill>
          </a:ln>
        </p:spPr>
        <p:txBody>
          <a:bodyPr wrap="square">
            <a:spAutoFit/>
          </a:bodyPr>
          <a:lstStyle/>
          <a:p>
            <a:pPr algn="just"/>
            <a:r>
              <a:rPr lang="en-GB" dirty="0">
                <a:latin typeface="Calibri" panose="020F0502020204030204" pitchFamily="34" charset="0"/>
                <a:cs typeface="Calibri" panose="020F0502020204030204" pitchFamily="34" charset="0"/>
              </a:rPr>
              <a:t>“An area for study, research, and practice that places a priority on improving health and achieving health equity for all people worldwide.” </a:t>
            </a:r>
          </a:p>
          <a:p>
            <a:pPr algn="just"/>
            <a:r>
              <a:rPr lang="en-GB" dirty="0" err="1">
                <a:latin typeface="Calibri" panose="020F0502020204030204" pitchFamily="34" charset="0"/>
                <a:cs typeface="Calibri" panose="020F0502020204030204" pitchFamily="34" charset="0"/>
              </a:rPr>
              <a:t>Koplan</a:t>
            </a:r>
            <a:r>
              <a:rPr lang="en-GB" dirty="0">
                <a:latin typeface="Calibri" panose="020F0502020204030204" pitchFamily="34" charset="0"/>
                <a:cs typeface="Calibri" panose="020F0502020204030204" pitchFamily="34" charset="0"/>
              </a:rPr>
              <a:t> JP, Bond TC, Merson MH, Reddy KS, Rodriguez MH, </a:t>
            </a:r>
            <a:r>
              <a:rPr lang="en-GB" dirty="0" err="1">
                <a:latin typeface="Calibri" panose="020F0502020204030204" pitchFamily="34" charset="0"/>
                <a:cs typeface="Calibri" panose="020F0502020204030204" pitchFamily="34" charset="0"/>
              </a:rPr>
              <a:t>Sewankambo</a:t>
            </a:r>
            <a:r>
              <a:rPr lang="en-GB" dirty="0">
                <a:latin typeface="Calibri" panose="020F0502020204030204" pitchFamily="34" charset="0"/>
                <a:cs typeface="Calibri" panose="020F0502020204030204" pitchFamily="34" charset="0"/>
              </a:rPr>
              <a:t> NK, et al. Towards a common definition of global health. Lancet. 2009;373:1993–5</a:t>
            </a:r>
            <a:endParaRPr lang="en-US"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DADC8375-FABC-F538-93E4-1EC559F39C7B}"/>
              </a:ext>
            </a:extLst>
          </p:cNvPr>
          <p:cNvSpPr/>
          <p:nvPr/>
        </p:nvSpPr>
        <p:spPr>
          <a:xfrm>
            <a:off x="162840" y="2235522"/>
            <a:ext cx="8292229" cy="923330"/>
          </a:xfrm>
          <a:prstGeom prst="rect">
            <a:avLst/>
          </a:prstGeom>
          <a:ln w="38100">
            <a:solidFill>
              <a:srgbClr val="00B0F0"/>
            </a:solidFill>
          </a:ln>
        </p:spPr>
        <p:txBody>
          <a:bodyPr wrap="square">
            <a:spAutoFit/>
          </a:bodyPr>
          <a:lstStyle/>
          <a:p>
            <a:pPr algn="just"/>
            <a:r>
              <a:rPr lang="en-GB" dirty="0">
                <a:latin typeface="Calibri" panose="020F0502020204030204" pitchFamily="34" charset="0"/>
                <a:cs typeface="Calibri" panose="020F0502020204030204" pitchFamily="34" charset="0"/>
              </a:rPr>
              <a:t>“Global health is a collection of problems which turn on the quest for equity”</a:t>
            </a:r>
          </a:p>
          <a:p>
            <a:pPr algn="just"/>
            <a:r>
              <a:rPr lang="en-GB" u="sng" dirty="0">
                <a:latin typeface="Calibri" panose="020F0502020204030204" pitchFamily="34" charset="0"/>
                <a:cs typeface="Calibri" panose="020F0502020204030204" pitchFamily="34" charset="0"/>
              </a:rPr>
              <a:t>Paul Farmer. Preface. In Farmer, P, Kim JY, Kleiman A, </a:t>
            </a:r>
            <a:r>
              <a:rPr lang="en-GB" u="sng" dirty="0" err="1">
                <a:latin typeface="Calibri" panose="020F0502020204030204" pitchFamily="34" charset="0"/>
                <a:cs typeface="Calibri" panose="020F0502020204030204" pitchFamily="34" charset="0"/>
              </a:rPr>
              <a:t>Basilico</a:t>
            </a:r>
            <a:r>
              <a:rPr lang="en-GB" u="sng" dirty="0">
                <a:latin typeface="Calibri" panose="020F0502020204030204" pitchFamily="34" charset="0"/>
                <a:cs typeface="Calibri" panose="020F0502020204030204" pitchFamily="34" charset="0"/>
              </a:rPr>
              <a:t> M, eds. Reimagining Global Health: an introduction. Berkeley: University of California Press, 2013. </a:t>
            </a:r>
            <a:endParaRPr lang="en-US" u="sng"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42067604-760C-7D9E-C305-F5F091F6C02B}"/>
              </a:ext>
            </a:extLst>
          </p:cNvPr>
          <p:cNvSpPr/>
          <p:nvPr/>
        </p:nvSpPr>
        <p:spPr>
          <a:xfrm>
            <a:off x="162839" y="3431415"/>
            <a:ext cx="8292229" cy="1200329"/>
          </a:xfrm>
          <a:prstGeom prst="rect">
            <a:avLst/>
          </a:prstGeom>
          <a:ln w="38100">
            <a:solidFill>
              <a:srgbClr val="00B050"/>
            </a:solidFill>
          </a:ln>
        </p:spPr>
        <p:txBody>
          <a:bodyPr wrap="square">
            <a:spAutoFit/>
          </a:bodyPr>
          <a:lstStyle/>
          <a:p>
            <a:pPr algn="just"/>
            <a:r>
              <a:rPr lang="en-GB" dirty="0">
                <a:latin typeface="Calibri" panose="020F0502020204030204" pitchFamily="34" charset="0"/>
                <a:cs typeface="Calibri" panose="020F0502020204030204" pitchFamily="34" charset="0"/>
              </a:rPr>
              <a:t>“Global health is about power and poverty, violence and exploitation, oppression and silence, and collusion and exclusion”</a:t>
            </a:r>
          </a:p>
          <a:p>
            <a:pPr algn="just"/>
            <a:r>
              <a:rPr lang="en-GB" u="sng" dirty="0">
                <a:latin typeface="Calibri" panose="020F0502020204030204" pitchFamily="34" charset="0"/>
                <a:cs typeface="Calibri" panose="020F0502020204030204" pitchFamily="34" charset="0"/>
              </a:rPr>
              <a:t>Richard Horton. Offline: Franz Fanon and the origins of global health. The Lancet. 392(10149), P720, Sept 1, 2018.</a:t>
            </a:r>
            <a:endParaRPr lang="en-US" u="sng"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8ADF14A8-8D6B-2638-465A-2CDA40D576BF}"/>
              </a:ext>
            </a:extLst>
          </p:cNvPr>
          <p:cNvSpPr/>
          <p:nvPr/>
        </p:nvSpPr>
        <p:spPr>
          <a:xfrm>
            <a:off x="162838" y="4899871"/>
            <a:ext cx="8292229" cy="1200329"/>
          </a:xfrm>
          <a:prstGeom prst="rect">
            <a:avLst/>
          </a:prstGeom>
          <a:ln w="38100">
            <a:solidFill>
              <a:srgbClr val="00B0F0"/>
            </a:solidFill>
          </a:ln>
        </p:spPr>
        <p:txBody>
          <a:bodyPr wrap="square">
            <a:spAutoFit/>
          </a:bodyPr>
          <a:lstStyle/>
          <a:p>
            <a:r>
              <a:rPr lang="en-GB" dirty="0">
                <a:latin typeface="Calibri" panose="020F0502020204030204" pitchFamily="34" charset="0"/>
                <a:cs typeface="Calibri" panose="020F0502020204030204" pitchFamily="34" charset="0"/>
              </a:rPr>
              <a:t>“In the 21st century, health is a shared responsibility, involving equitable access to essential care and collective </a:t>
            </a:r>
            <a:r>
              <a:rPr lang="en-GB" dirty="0" err="1">
                <a:latin typeface="Calibri" panose="020F0502020204030204" pitchFamily="34" charset="0"/>
                <a:cs typeface="Calibri" panose="020F0502020204030204" pitchFamily="34" charset="0"/>
              </a:rPr>
              <a:t>defense</a:t>
            </a:r>
            <a:r>
              <a:rPr lang="en-GB" dirty="0">
                <a:latin typeface="Calibri" panose="020F0502020204030204" pitchFamily="34" charset="0"/>
                <a:cs typeface="Calibri" panose="020F0502020204030204" pitchFamily="34" charset="0"/>
              </a:rPr>
              <a:t> against transnational threats”</a:t>
            </a:r>
          </a:p>
          <a:p>
            <a:r>
              <a:rPr lang="en-GB" u="sng" dirty="0">
                <a:latin typeface="Calibri" panose="020F0502020204030204" pitchFamily="34" charset="0"/>
                <a:cs typeface="Calibri" panose="020F0502020204030204" pitchFamily="34" charset="0"/>
              </a:rPr>
              <a:t>World Health Organization http://</a:t>
            </a:r>
            <a:r>
              <a:rPr lang="en-GB" u="sng" dirty="0" err="1">
                <a:latin typeface="Calibri" panose="020F0502020204030204" pitchFamily="34" charset="0"/>
                <a:cs typeface="Calibri" panose="020F0502020204030204" pitchFamily="34" charset="0"/>
              </a:rPr>
              <a:t>www.who.int</a:t>
            </a:r>
            <a:r>
              <a:rPr lang="en-GB" u="sng" dirty="0">
                <a:latin typeface="Calibri" panose="020F0502020204030204" pitchFamily="34" charset="0"/>
                <a:cs typeface="Calibri" panose="020F0502020204030204" pitchFamily="34" charset="0"/>
              </a:rPr>
              <a:t>/</a:t>
            </a:r>
            <a:r>
              <a:rPr lang="en-GB" u="sng" dirty="0" err="1">
                <a:latin typeface="Calibri" panose="020F0502020204030204" pitchFamily="34" charset="0"/>
                <a:cs typeface="Calibri" panose="020F0502020204030204" pitchFamily="34" charset="0"/>
              </a:rPr>
              <a:t>workforcealliance</a:t>
            </a:r>
            <a:r>
              <a:rPr lang="en-GB" u="sng" dirty="0">
                <a:latin typeface="Calibri" panose="020F0502020204030204" pitchFamily="34" charset="0"/>
                <a:cs typeface="Calibri" panose="020F0502020204030204" pitchFamily="34" charset="0"/>
              </a:rPr>
              <a:t>/</a:t>
            </a:r>
            <a:r>
              <a:rPr lang="en-GB" u="sng" dirty="0" err="1">
                <a:latin typeface="Calibri" panose="020F0502020204030204" pitchFamily="34" charset="0"/>
                <a:cs typeface="Calibri" panose="020F0502020204030204" pitchFamily="34" charset="0"/>
              </a:rPr>
              <a:t>members_partners</a:t>
            </a:r>
            <a:r>
              <a:rPr lang="en-GB" u="sng" dirty="0">
                <a:latin typeface="Calibri" panose="020F0502020204030204" pitchFamily="34" charset="0"/>
                <a:cs typeface="Calibri" panose="020F0502020204030204" pitchFamily="34" charset="0"/>
              </a:rPr>
              <a:t>/</a:t>
            </a:r>
            <a:r>
              <a:rPr lang="en-GB" u="sng" dirty="0" err="1">
                <a:latin typeface="Calibri" panose="020F0502020204030204" pitchFamily="34" charset="0"/>
                <a:cs typeface="Calibri" panose="020F0502020204030204" pitchFamily="34" charset="0"/>
              </a:rPr>
              <a:t>member_list</a:t>
            </a:r>
            <a:r>
              <a:rPr lang="en-GB" u="sng" dirty="0">
                <a:latin typeface="Calibri" panose="020F0502020204030204" pitchFamily="34" charset="0"/>
                <a:cs typeface="Calibri" panose="020F0502020204030204" pitchFamily="34" charset="0"/>
              </a:rPr>
              <a:t>/who/</a:t>
            </a:r>
            <a:r>
              <a:rPr lang="en-GB" u="sng" dirty="0" err="1">
                <a:latin typeface="Calibri" panose="020F0502020204030204" pitchFamily="34" charset="0"/>
                <a:cs typeface="Calibri" panose="020F0502020204030204" pitchFamily="34" charset="0"/>
              </a:rPr>
              <a:t>en</a:t>
            </a:r>
            <a:r>
              <a:rPr lang="en-GB" u="sng" dirty="0">
                <a:latin typeface="Calibri" panose="020F0502020204030204" pitchFamily="34" charset="0"/>
                <a:cs typeface="Calibri" panose="020F0502020204030204" pitchFamily="34" charset="0"/>
              </a:rPr>
              <a:t>/ </a:t>
            </a:r>
          </a:p>
        </p:txBody>
      </p:sp>
      <p:sp>
        <p:nvSpPr>
          <p:cNvPr id="10" name="TextBox 9">
            <a:extLst>
              <a:ext uri="{FF2B5EF4-FFF2-40B4-BE49-F238E27FC236}">
                <a16:creationId xmlns:a16="http://schemas.microsoft.com/office/drawing/2014/main" id="{55394123-5E8A-791C-B033-50052CFF4110}"/>
              </a:ext>
            </a:extLst>
          </p:cNvPr>
          <p:cNvSpPr txBox="1"/>
          <p:nvPr/>
        </p:nvSpPr>
        <p:spPr>
          <a:xfrm>
            <a:off x="9331890" y="984591"/>
            <a:ext cx="2342367" cy="4893647"/>
          </a:xfrm>
          <a:prstGeom prst="rect">
            <a:avLst/>
          </a:prstGeom>
          <a:noFill/>
        </p:spPr>
        <p:txBody>
          <a:bodyPr wrap="square" rtlCol="0">
            <a:spAutoFit/>
          </a:bodyPr>
          <a:lstStyle/>
          <a:p>
            <a:r>
              <a:rPr lang="en-US" sz="2400" dirty="0">
                <a:latin typeface="+mj-lt"/>
              </a:rPr>
              <a:t>Who do these definitions include?</a:t>
            </a:r>
          </a:p>
          <a:p>
            <a:endParaRPr lang="en-US" sz="2400" dirty="0">
              <a:latin typeface="+mj-lt"/>
            </a:endParaRPr>
          </a:p>
          <a:p>
            <a:r>
              <a:rPr lang="en-US" sz="2400" dirty="0">
                <a:latin typeface="+mj-lt"/>
              </a:rPr>
              <a:t>Where do they suggest power should lie?</a:t>
            </a:r>
          </a:p>
          <a:p>
            <a:endParaRPr lang="en-US" sz="2400" dirty="0">
              <a:latin typeface="+mj-lt"/>
            </a:endParaRPr>
          </a:p>
          <a:p>
            <a:r>
              <a:rPr lang="en-US" sz="2400" dirty="0">
                <a:latin typeface="+mj-lt"/>
              </a:rPr>
              <a:t>Who and where do these quotes and definitions come from?</a:t>
            </a:r>
          </a:p>
        </p:txBody>
      </p:sp>
      <p:sp>
        <p:nvSpPr>
          <p:cNvPr id="2" name="AutoShape 3">
            <a:hlinkClick r:id="rId2"/>
            <a:extLst>
              <a:ext uri="{FF2B5EF4-FFF2-40B4-BE49-F238E27FC236}">
                <a16:creationId xmlns:a16="http://schemas.microsoft.com/office/drawing/2014/main" id="{2E7DBD92-BBB8-F89F-7302-6217FEDB1249}"/>
              </a:ext>
              <a:ext uri="{C183D7F6-B498-43B3-948B-1728B52AA6E4}">
                <adec:decorative xmlns:adec="http://schemas.microsoft.com/office/drawing/2017/decorative" val="1"/>
              </a:ext>
            </a:extLst>
          </p:cNvPr>
          <p:cNvSpPr>
            <a:spLocks noChangeAspect="1" noChangeArrowheads="1"/>
          </p:cNvSpPr>
          <p:nvPr/>
        </p:nvSpPr>
        <p:spPr bwMode="auto">
          <a:xfrm>
            <a:off x="-430213" y="-12944895"/>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5">
            <a:hlinkClick r:id="rId3"/>
            <a:extLst>
              <a:ext uri="{FF2B5EF4-FFF2-40B4-BE49-F238E27FC236}">
                <a16:creationId xmlns:a16="http://schemas.microsoft.com/office/drawing/2014/main" id="{59F2226B-EBBE-869F-7841-C75DBAAE0426}"/>
              </a:ext>
              <a:ext uri="{C183D7F6-B498-43B3-948B-1728B52AA6E4}">
                <adec:decorative xmlns:adec="http://schemas.microsoft.com/office/drawing/2017/decorative" val="1"/>
              </a:ext>
            </a:extLst>
          </p:cNvPr>
          <p:cNvSpPr>
            <a:spLocks noChangeAspect="1" noChangeArrowheads="1"/>
          </p:cNvSpPr>
          <p:nvPr/>
        </p:nvSpPr>
        <p:spPr bwMode="auto">
          <a:xfrm>
            <a:off x="-3968750" y="1070726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2">
            <a:extLst>
              <a:ext uri="{FF2B5EF4-FFF2-40B4-BE49-F238E27FC236}">
                <a16:creationId xmlns:a16="http://schemas.microsoft.com/office/drawing/2014/main" id="{10D73D32-29C4-5C14-BC25-2D2BB310BA9A}"/>
              </a:ext>
              <a:ext uri="{C183D7F6-B498-43B3-948B-1728B52AA6E4}">
                <adec:decorative xmlns:adec="http://schemas.microsoft.com/office/drawing/2017/decorative" val="1"/>
              </a:ext>
            </a:extLst>
          </p:cNvPr>
          <p:cNvSpPr>
            <a:spLocks noChangeArrowheads="1"/>
          </p:cNvSpPr>
          <p:nvPr/>
        </p:nvSpPr>
        <p:spPr bwMode="auto">
          <a:xfrm>
            <a:off x="-4794377" y="2072684"/>
            <a:ext cx="3577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dirty="0"/>
              <a:t>D</a:t>
            </a:r>
          </a:p>
        </p:txBody>
      </p:sp>
    </p:spTree>
    <p:extLst>
      <p:ext uri="{BB962C8B-B14F-4D97-AF65-F5344CB8AC3E}">
        <p14:creationId xmlns:p14="http://schemas.microsoft.com/office/powerpoint/2010/main" val="1575279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D8460-D73E-C40F-9A2F-8C1D6D7BC61E}"/>
              </a:ext>
            </a:extLst>
          </p:cNvPr>
          <p:cNvSpPr txBox="1">
            <a:spLocks noGrp="1"/>
          </p:cNvSpPr>
          <p:nvPr>
            <p:ph type="title" idx="4294967295"/>
          </p:nvPr>
        </p:nvSpPr>
        <p:spPr>
          <a:xfrm>
            <a:off x="0" y="182430"/>
            <a:ext cx="12190412" cy="6985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200" b="0" i="0" u="none" strike="noStrike" kern="1200" cap="none" spc="-50" normalizeH="0" baseline="0" noProof="0" dirty="0">
                <a:ln>
                  <a:noFill/>
                </a:ln>
                <a:solidFill>
                  <a:schemeClr val="tx1">
                    <a:lumMod val="75000"/>
                    <a:lumOff val="25000"/>
                  </a:schemeClr>
                </a:solidFill>
                <a:effectLst/>
                <a:uLnTx/>
                <a:uFillTx/>
                <a:latin typeface="+mj-lt"/>
                <a:ea typeface="+mj-ea"/>
                <a:cs typeface="+mj-cs"/>
              </a:rPr>
              <a:t>GLOBAL HEALTH FROM PAST TO PRESENT</a:t>
            </a:r>
          </a:p>
        </p:txBody>
      </p:sp>
      <p:sp>
        <p:nvSpPr>
          <p:cNvPr id="3" name="TextBox 2">
            <a:extLst>
              <a:ext uri="{FF2B5EF4-FFF2-40B4-BE49-F238E27FC236}">
                <a16:creationId xmlns:a16="http://schemas.microsoft.com/office/drawing/2014/main" id="{D4A9B32A-1EC4-2539-8272-12E41064F7AD}"/>
              </a:ext>
            </a:extLst>
          </p:cNvPr>
          <p:cNvSpPr txBox="1"/>
          <p:nvPr/>
        </p:nvSpPr>
        <p:spPr>
          <a:xfrm>
            <a:off x="207528" y="704187"/>
            <a:ext cx="11776944" cy="707886"/>
          </a:xfrm>
          <a:prstGeom prst="rect">
            <a:avLst/>
          </a:prstGeom>
          <a:solidFill>
            <a:srgbClr val="005663"/>
          </a:solidFill>
        </p:spPr>
        <p:txBody>
          <a:bodyPr wrap="square" rtlCol="0">
            <a:spAutoFit/>
          </a:bodyPr>
          <a:lstStyle/>
          <a:p>
            <a:pPr algn="ctr"/>
            <a:r>
              <a:rPr lang="en-US" sz="2000" dirty="0">
                <a:solidFill>
                  <a:schemeClr val="bg1"/>
                </a:solidFill>
                <a:latin typeface="+mj-lt"/>
              </a:rPr>
              <a:t>The disciplines preceding what we know as ‘global health’ today:</a:t>
            </a:r>
          </a:p>
          <a:p>
            <a:pPr algn="ctr"/>
            <a:r>
              <a:rPr lang="en-US" sz="2000" dirty="0">
                <a:solidFill>
                  <a:schemeClr val="bg1"/>
                </a:solidFill>
                <a:latin typeface="+mj-lt"/>
              </a:rPr>
              <a:t>Colonial medicine	Missionary medicine	Tropical medicine	International health</a:t>
            </a:r>
          </a:p>
        </p:txBody>
      </p:sp>
      <p:sp>
        <p:nvSpPr>
          <p:cNvPr id="4" name="Rectangle 3">
            <a:extLst>
              <a:ext uri="{FF2B5EF4-FFF2-40B4-BE49-F238E27FC236}">
                <a16:creationId xmlns:a16="http://schemas.microsoft.com/office/drawing/2014/main" id="{A2189DC2-E77C-DD0A-5850-723DEE962A67}"/>
              </a:ext>
            </a:extLst>
          </p:cNvPr>
          <p:cNvSpPr/>
          <p:nvPr/>
        </p:nvSpPr>
        <p:spPr>
          <a:xfrm>
            <a:off x="207527" y="1637297"/>
            <a:ext cx="2112480" cy="2031325"/>
          </a:xfrm>
          <a:prstGeom prst="rect">
            <a:avLst/>
          </a:prstGeom>
          <a:ln w="25400">
            <a:solidFill>
              <a:srgbClr val="00798A"/>
            </a:solidFill>
          </a:ln>
        </p:spPr>
        <p:txBody>
          <a:bodyPr wrap="square">
            <a:spAutoFit/>
          </a:bodyPr>
          <a:lstStyle/>
          <a:p>
            <a:r>
              <a:rPr lang="en-US" b="1" dirty="0"/>
              <a:t>Tropical Medicine</a:t>
            </a:r>
          </a:p>
          <a:p>
            <a:endParaRPr lang="en-US" b="1" dirty="0"/>
          </a:p>
          <a:p>
            <a:r>
              <a:rPr lang="en-US" dirty="0"/>
              <a:t>“Primarily concerned with keeping white </a:t>
            </a:r>
          </a:p>
          <a:p>
            <a:r>
              <a:rPr lang="en-US" dirty="0"/>
              <a:t>men alive in the tropics”</a:t>
            </a:r>
          </a:p>
        </p:txBody>
      </p:sp>
      <p:sp>
        <p:nvSpPr>
          <p:cNvPr id="5" name="Rectangle 4">
            <a:extLst>
              <a:ext uri="{FF2B5EF4-FFF2-40B4-BE49-F238E27FC236}">
                <a16:creationId xmlns:a16="http://schemas.microsoft.com/office/drawing/2014/main" id="{AD77039C-1DFA-9B00-DD3D-E20B248FC24F}"/>
              </a:ext>
            </a:extLst>
          </p:cNvPr>
          <p:cNvSpPr/>
          <p:nvPr/>
        </p:nvSpPr>
        <p:spPr>
          <a:xfrm>
            <a:off x="2453940" y="1643947"/>
            <a:ext cx="2292333" cy="2031325"/>
          </a:xfrm>
          <a:prstGeom prst="rect">
            <a:avLst/>
          </a:prstGeom>
          <a:ln w="25400">
            <a:solidFill>
              <a:srgbClr val="00798A"/>
            </a:solidFill>
          </a:ln>
        </p:spPr>
        <p:txBody>
          <a:bodyPr wrap="square">
            <a:spAutoFit/>
          </a:bodyPr>
          <a:lstStyle/>
          <a:p>
            <a:r>
              <a:rPr lang="en-US" b="1" dirty="0"/>
              <a:t>International health</a:t>
            </a:r>
          </a:p>
          <a:p>
            <a:endParaRPr lang="en-US" b="1" dirty="0"/>
          </a:p>
          <a:p>
            <a:r>
              <a:rPr lang="en-US" dirty="0">
                <a:sym typeface="Wingdings" pitchFamily="2" charset="2"/>
              </a:rPr>
              <a:t>“Clever people in rich countries doing something to help people in poor countries”</a:t>
            </a:r>
          </a:p>
        </p:txBody>
      </p:sp>
      <p:sp>
        <p:nvSpPr>
          <p:cNvPr id="6" name="Rectangle 5">
            <a:extLst>
              <a:ext uri="{FF2B5EF4-FFF2-40B4-BE49-F238E27FC236}">
                <a16:creationId xmlns:a16="http://schemas.microsoft.com/office/drawing/2014/main" id="{6C0E8C82-2358-E9E5-7F4E-2ECEE3FA8379}"/>
              </a:ext>
            </a:extLst>
          </p:cNvPr>
          <p:cNvSpPr/>
          <p:nvPr/>
        </p:nvSpPr>
        <p:spPr>
          <a:xfrm>
            <a:off x="4880206" y="1643947"/>
            <a:ext cx="2112562" cy="2031325"/>
          </a:xfrm>
          <a:prstGeom prst="rect">
            <a:avLst/>
          </a:prstGeom>
          <a:ln w="25400">
            <a:solidFill>
              <a:srgbClr val="00798A"/>
            </a:solidFill>
          </a:ln>
        </p:spPr>
        <p:txBody>
          <a:bodyPr wrap="square">
            <a:spAutoFit/>
          </a:bodyPr>
          <a:lstStyle/>
          <a:p>
            <a:r>
              <a:rPr lang="en-US" b="1" dirty="0"/>
              <a:t>Global health</a:t>
            </a:r>
          </a:p>
          <a:p>
            <a:endParaRPr lang="en-US" b="1" dirty="0"/>
          </a:p>
          <a:p>
            <a:r>
              <a:rPr lang="en-US" dirty="0">
                <a:sym typeface="Wingdings" pitchFamily="2" charset="2"/>
              </a:rPr>
              <a:t>“Researchers from rich countries leading research programs in poor countries”</a:t>
            </a:r>
          </a:p>
        </p:txBody>
      </p:sp>
      <p:sp>
        <p:nvSpPr>
          <p:cNvPr id="7" name="Rectangle 6">
            <a:extLst>
              <a:ext uri="{FF2B5EF4-FFF2-40B4-BE49-F238E27FC236}">
                <a16:creationId xmlns:a16="http://schemas.microsoft.com/office/drawing/2014/main" id="{D4A96381-BC84-0F17-9F3C-A34FBA633FF5}"/>
              </a:ext>
            </a:extLst>
          </p:cNvPr>
          <p:cNvSpPr/>
          <p:nvPr/>
        </p:nvSpPr>
        <p:spPr>
          <a:xfrm>
            <a:off x="207527" y="3818043"/>
            <a:ext cx="6785241" cy="2308324"/>
          </a:xfrm>
          <a:prstGeom prst="rect">
            <a:avLst/>
          </a:prstGeom>
          <a:ln w="25400">
            <a:solidFill>
              <a:srgbClr val="00798A"/>
            </a:solidFill>
          </a:ln>
        </p:spPr>
        <p:txBody>
          <a:bodyPr wrap="square">
            <a:spAutoFit/>
          </a:bodyPr>
          <a:lstStyle/>
          <a:p>
            <a:r>
              <a:rPr lang="en-US" b="1" dirty="0"/>
              <a:t>New vision for global health – decolonizing global health</a:t>
            </a:r>
          </a:p>
          <a:p>
            <a:endParaRPr lang="en-US" b="1" dirty="0"/>
          </a:p>
          <a:p>
            <a:r>
              <a:rPr lang="en-US" dirty="0">
                <a:sym typeface="Wingdings" pitchFamily="2" charset="2"/>
              </a:rPr>
              <a:t>Address power imbalances, systemic inequities, political authority, control of funding by global north, persisting colonial hierarchies driven by racism, discrimination, patriarchy.</a:t>
            </a:r>
          </a:p>
          <a:p>
            <a:endParaRPr lang="en-US" dirty="0">
              <a:sym typeface="Wingdings" pitchFamily="2" charset="2"/>
            </a:endParaRPr>
          </a:p>
          <a:p>
            <a:r>
              <a:rPr lang="en-US" dirty="0">
                <a:sym typeface="Wingdings" pitchFamily="2" charset="2"/>
              </a:rPr>
              <a:t>Research and activities led by low- and middle-income countries, and focus on collaboration, representation, equity transnationally.</a:t>
            </a:r>
          </a:p>
        </p:txBody>
      </p:sp>
      <p:pic>
        <p:nvPicPr>
          <p:cNvPr id="9" name="Picture 8" descr="Female patient with bubonic plague in Karachi, India. Photograph, 1897.">
            <a:extLst>
              <a:ext uri="{FF2B5EF4-FFF2-40B4-BE49-F238E27FC236}">
                <a16:creationId xmlns:a16="http://schemas.microsoft.com/office/drawing/2014/main" id="{9FB3C5C9-1027-F306-07A0-2A1CE7D3546C}"/>
              </a:ext>
            </a:extLst>
          </p:cNvPr>
          <p:cNvPicPr>
            <a:picLocks noChangeAspect="1"/>
          </p:cNvPicPr>
          <p:nvPr/>
        </p:nvPicPr>
        <p:blipFill>
          <a:blip r:embed="rId3"/>
          <a:stretch>
            <a:fillRect/>
          </a:stretch>
        </p:blipFill>
        <p:spPr>
          <a:xfrm>
            <a:off x="7097712" y="1637297"/>
            <a:ext cx="4884649" cy="3455455"/>
          </a:xfrm>
          <a:prstGeom prst="rect">
            <a:avLst/>
          </a:prstGeom>
        </p:spPr>
      </p:pic>
      <p:sp>
        <p:nvSpPr>
          <p:cNvPr id="10" name="Rectangle 9">
            <a:extLst>
              <a:ext uri="{FF2B5EF4-FFF2-40B4-BE49-F238E27FC236}">
                <a16:creationId xmlns:a16="http://schemas.microsoft.com/office/drawing/2014/main" id="{5345BD8F-8142-7702-DF91-066ABC0CB32C}"/>
              </a:ext>
            </a:extLst>
          </p:cNvPr>
          <p:cNvSpPr/>
          <p:nvPr/>
        </p:nvSpPr>
        <p:spPr>
          <a:xfrm>
            <a:off x="7097712" y="5115925"/>
            <a:ext cx="4884649" cy="400110"/>
          </a:xfrm>
          <a:prstGeom prst="rect">
            <a:avLst/>
          </a:prstGeom>
        </p:spPr>
        <p:txBody>
          <a:bodyPr wrap="square">
            <a:spAutoFit/>
          </a:bodyPr>
          <a:lstStyle/>
          <a:p>
            <a:r>
              <a:rPr lang="en-GB" sz="1000" dirty="0">
                <a:solidFill>
                  <a:srgbClr val="121212"/>
                </a:solidFill>
                <a:latin typeface="Helvetica Neue Light Web" panose="02000503000000020004" pitchFamily="2" charset="0"/>
              </a:rPr>
              <a:t>Female patient with bubonic plague in Karachi, India. Photograph, 1897. Credit: </a:t>
            </a:r>
            <a:r>
              <a:rPr lang="en-GB" sz="1000" u="sng" dirty="0">
                <a:latin typeface="Helvetica Neue Light Web" panose="02000503000000020004" pitchFamily="2" charset="0"/>
                <a:hlinkClick r:id="rId4"/>
              </a:rPr>
              <a:t>Wellcome Collection</a:t>
            </a:r>
            <a:r>
              <a:rPr lang="en-GB" sz="1000" dirty="0">
                <a:solidFill>
                  <a:srgbClr val="121212"/>
                </a:solidFill>
                <a:latin typeface="Helvetica Neue Light Web" panose="02000503000000020004" pitchFamily="2" charset="0"/>
              </a:rPr>
              <a:t>.</a:t>
            </a:r>
            <a:endParaRPr lang="en-US" sz="1000" dirty="0"/>
          </a:p>
        </p:txBody>
      </p:sp>
      <p:sp>
        <p:nvSpPr>
          <p:cNvPr id="8" name="Rectangle 7">
            <a:extLst>
              <a:ext uri="{FF2B5EF4-FFF2-40B4-BE49-F238E27FC236}">
                <a16:creationId xmlns:a16="http://schemas.microsoft.com/office/drawing/2014/main" id="{99CAEB30-06F1-F5C0-4368-3071236682DD}"/>
              </a:ext>
            </a:extLst>
          </p:cNvPr>
          <p:cNvSpPr/>
          <p:nvPr/>
        </p:nvSpPr>
        <p:spPr>
          <a:xfrm>
            <a:off x="7097712" y="5569823"/>
            <a:ext cx="5032214" cy="1323439"/>
          </a:xfrm>
          <a:prstGeom prst="rect">
            <a:avLst/>
          </a:prstGeom>
        </p:spPr>
        <p:txBody>
          <a:bodyPr wrap="square">
            <a:spAutoFit/>
          </a:bodyPr>
          <a:lstStyle/>
          <a:p>
            <a:r>
              <a:rPr lang="en-US" sz="1000" dirty="0">
                <a:latin typeface="Calibri" panose="020F0502020204030204" pitchFamily="34" charset="0"/>
              </a:rPr>
              <a:t>Smith R. Moving from global heath 3.0 to global health 4.0. BMJ </a:t>
            </a:r>
            <a:r>
              <a:rPr lang="en-US" sz="1000" dirty="0" err="1">
                <a:latin typeface="Calibri" panose="020F0502020204030204" pitchFamily="34" charset="0"/>
              </a:rPr>
              <a:t>Opin</a:t>
            </a:r>
            <a:r>
              <a:rPr lang="en-US" sz="1000" dirty="0">
                <a:latin typeface="Calibri" panose="020F0502020204030204" pitchFamily="34" charset="0"/>
              </a:rPr>
              <a:t>. 2013. </a:t>
            </a:r>
            <a:r>
              <a:rPr lang="en-GB" sz="1000" dirty="0">
                <a:latin typeface="Calibri" panose="020F0502020204030204" pitchFamily="34" charset="0"/>
              </a:rPr>
              <a:t> </a:t>
            </a:r>
          </a:p>
          <a:p>
            <a:pPr algn="just"/>
            <a:r>
              <a:rPr lang="en-US" sz="1000" dirty="0">
                <a:effectLst/>
                <a:latin typeface="Calibri" panose="020F0502020204030204" pitchFamily="34" charset="0"/>
                <a:ea typeface="Calibri" panose="020F0502020204030204" pitchFamily="34" charset="0"/>
              </a:rPr>
              <a:t>Abimbola S, Pai M. Will global health survive its </a:t>
            </a:r>
            <a:r>
              <a:rPr lang="en-US" sz="1000" dirty="0" err="1">
                <a:effectLst/>
                <a:latin typeface="Calibri" panose="020F0502020204030204" pitchFamily="34" charset="0"/>
                <a:ea typeface="Calibri" panose="020F0502020204030204" pitchFamily="34" charset="0"/>
              </a:rPr>
              <a:t>decolonisation</a:t>
            </a:r>
            <a:r>
              <a:rPr lang="en-US" sz="1000" dirty="0">
                <a:effectLst/>
                <a:latin typeface="Calibri" panose="020F0502020204030204" pitchFamily="34" charset="0"/>
                <a:ea typeface="Calibri" panose="020F0502020204030204" pitchFamily="34" charset="0"/>
              </a:rPr>
              <a:t>? </a:t>
            </a:r>
            <a:r>
              <a:rPr lang="en-US" sz="1000" i="1" dirty="0">
                <a:effectLst/>
                <a:latin typeface="Calibri" panose="020F0502020204030204" pitchFamily="34" charset="0"/>
                <a:ea typeface="Calibri" panose="020F0502020204030204" pitchFamily="34" charset="0"/>
              </a:rPr>
              <a:t>Lancet (London, England)</a:t>
            </a:r>
            <a:r>
              <a:rPr lang="en-US" sz="1000" dirty="0">
                <a:effectLst/>
                <a:latin typeface="Calibri" panose="020F0502020204030204" pitchFamily="34" charset="0"/>
                <a:ea typeface="Calibri" panose="020F0502020204030204" pitchFamily="34" charset="0"/>
              </a:rPr>
              <a:t> 2020; </a:t>
            </a:r>
            <a:r>
              <a:rPr lang="en-US" sz="1000" b="1" dirty="0">
                <a:effectLst/>
                <a:latin typeface="Calibri" panose="020F0502020204030204" pitchFamily="34" charset="0"/>
                <a:ea typeface="Calibri" panose="020F0502020204030204" pitchFamily="34" charset="0"/>
              </a:rPr>
              <a:t>396</a:t>
            </a:r>
            <a:r>
              <a:rPr lang="en-US" sz="1000" dirty="0">
                <a:effectLst/>
                <a:latin typeface="Calibri" panose="020F0502020204030204" pitchFamily="34" charset="0"/>
                <a:ea typeface="Calibri" panose="020F0502020204030204" pitchFamily="34" charset="0"/>
              </a:rPr>
              <a:t>(10263): 1627-8.</a:t>
            </a:r>
            <a:endParaRPr lang="en-GB" sz="1000" dirty="0">
              <a:effectLst/>
              <a:latin typeface="Calibri" panose="020F0502020204030204" pitchFamily="34" charset="0"/>
              <a:ea typeface="Calibri" panose="020F0502020204030204" pitchFamily="34" charset="0"/>
            </a:endParaRPr>
          </a:p>
          <a:p>
            <a:pPr algn="just"/>
            <a:r>
              <a:rPr lang="en-US" sz="1000" dirty="0">
                <a:effectLst/>
                <a:latin typeface="Calibri" panose="020F0502020204030204" pitchFamily="34" charset="0"/>
                <a:ea typeface="Calibri" panose="020F0502020204030204" pitchFamily="34" charset="0"/>
              </a:rPr>
              <a:t>Hirsch LA. Is it possible to </a:t>
            </a:r>
            <a:r>
              <a:rPr lang="en-US" sz="1000" dirty="0" err="1">
                <a:effectLst/>
                <a:latin typeface="Calibri" panose="020F0502020204030204" pitchFamily="34" charset="0"/>
                <a:ea typeface="Calibri" panose="020F0502020204030204" pitchFamily="34" charset="0"/>
              </a:rPr>
              <a:t>decolonise</a:t>
            </a:r>
            <a:r>
              <a:rPr lang="en-US" sz="1000" dirty="0">
                <a:effectLst/>
                <a:latin typeface="Calibri" panose="020F0502020204030204" pitchFamily="34" charset="0"/>
                <a:ea typeface="Calibri" panose="020F0502020204030204" pitchFamily="34" charset="0"/>
              </a:rPr>
              <a:t> global health institutions? </a:t>
            </a:r>
            <a:r>
              <a:rPr lang="en-US" sz="1000" i="1" dirty="0">
                <a:effectLst/>
                <a:latin typeface="Calibri" panose="020F0502020204030204" pitchFamily="34" charset="0"/>
                <a:ea typeface="Calibri" panose="020F0502020204030204" pitchFamily="34" charset="0"/>
              </a:rPr>
              <a:t>Lancet</a:t>
            </a:r>
            <a:r>
              <a:rPr lang="en-US" sz="1000" dirty="0">
                <a:effectLst/>
                <a:latin typeface="Calibri" panose="020F0502020204030204" pitchFamily="34" charset="0"/>
                <a:ea typeface="Calibri" panose="020F0502020204030204" pitchFamily="34" charset="0"/>
              </a:rPr>
              <a:t> 2021; </a:t>
            </a:r>
            <a:r>
              <a:rPr lang="en-US" sz="1000" b="1" dirty="0">
                <a:effectLst/>
                <a:latin typeface="Calibri" panose="020F0502020204030204" pitchFamily="34" charset="0"/>
                <a:ea typeface="Calibri" panose="020F0502020204030204" pitchFamily="34" charset="0"/>
              </a:rPr>
              <a:t>397</a:t>
            </a:r>
            <a:r>
              <a:rPr lang="en-US" sz="1000" dirty="0">
                <a:effectLst/>
                <a:latin typeface="Calibri" panose="020F0502020204030204" pitchFamily="34" charset="0"/>
                <a:ea typeface="Calibri" panose="020F0502020204030204" pitchFamily="34" charset="0"/>
              </a:rPr>
              <a:t>(10270): 189-90.</a:t>
            </a:r>
            <a:endParaRPr lang="en-GB" sz="1000" dirty="0">
              <a:effectLst/>
              <a:latin typeface="Calibri" panose="020F0502020204030204" pitchFamily="34" charset="0"/>
              <a:ea typeface="Calibri" panose="020F0502020204030204" pitchFamily="34" charset="0"/>
            </a:endParaRPr>
          </a:p>
          <a:p>
            <a:pPr algn="just"/>
            <a:r>
              <a:rPr lang="en-US" sz="1000" dirty="0" err="1">
                <a:solidFill>
                  <a:schemeClr val="bg1"/>
                </a:solidFill>
                <a:effectLst/>
                <a:latin typeface="Calibri" panose="020F0502020204030204" pitchFamily="34" charset="0"/>
                <a:ea typeface="Calibri" panose="020F0502020204030204" pitchFamily="34" charset="0"/>
              </a:rPr>
              <a:t>Büyüm</a:t>
            </a:r>
            <a:r>
              <a:rPr lang="en-US" sz="1000" dirty="0">
                <a:solidFill>
                  <a:schemeClr val="bg1"/>
                </a:solidFill>
                <a:effectLst/>
                <a:latin typeface="Calibri" panose="020F0502020204030204" pitchFamily="34" charset="0"/>
                <a:ea typeface="Calibri" panose="020F0502020204030204" pitchFamily="34" charset="0"/>
              </a:rPr>
              <a:t> AM, Kenney C, </a:t>
            </a:r>
            <a:r>
              <a:rPr lang="en-US" sz="1000" dirty="0" err="1">
                <a:solidFill>
                  <a:schemeClr val="bg1"/>
                </a:solidFill>
                <a:effectLst/>
                <a:latin typeface="Calibri" panose="020F0502020204030204" pitchFamily="34" charset="0"/>
                <a:ea typeface="Calibri" panose="020F0502020204030204" pitchFamily="34" charset="0"/>
              </a:rPr>
              <a:t>Koris</a:t>
            </a:r>
            <a:r>
              <a:rPr lang="en-US" sz="1000" dirty="0">
                <a:solidFill>
                  <a:schemeClr val="bg1"/>
                </a:solidFill>
                <a:effectLst/>
                <a:latin typeface="Calibri" panose="020F0502020204030204" pitchFamily="34" charset="0"/>
                <a:ea typeface="Calibri" panose="020F0502020204030204" pitchFamily="34" charset="0"/>
              </a:rPr>
              <a:t> A, </a:t>
            </a:r>
            <a:r>
              <a:rPr lang="en-US" sz="1000" dirty="0" err="1">
                <a:solidFill>
                  <a:schemeClr val="bg1"/>
                </a:solidFill>
                <a:effectLst/>
                <a:latin typeface="Calibri" panose="020F0502020204030204" pitchFamily="34" charset="0"/>
                <a:ea typeface="Calibri" panose="020F0502020204030204" pitchFamily="34" charset="0"/>
              </a:rPr>
              <a:t>Mkumba</a:t>
            </a:r>
            <a:r>
              <a:rPr lang="en-US" sz="1000" dirty="0">
                <a:solidFill>
                  <a:schemeClr val="bg1"/>
                </a:solidFill>
                <a:effectLst/>
                <a:latin typeface="Calibri" panose="020F0502020204030204" pitchFamily="34" charset="0"/>
                <a:ea typeface="Calibri" panose="020F0502020204030204" pitchFamily="34" charset="0"/>
              </a:rPr>
              <a:t> L, Raveendran Y. </a:t>
            </a:r>
            <a:r>
              <a:rPr lang="en-US" sz="1000" dirty="0" err="1">
                <a:solidFill>
                  <a:schemeClr val="bg1"/>
                </a:solidFill>
                <a:effectLst/>
                <a:latin typeface="Calibri" panose="020F0502020204030204" pitchFamily="34" charset="0"/>
                <a:ea typeface="Calibri" panose="020F0502020204030204" pitchFamily="34" charset="0"/>
              </a:rPr>
              <a:t>Decolonising</a:t>
            </a:r>
            <a:r>
              <a:rPr lang="en-US" sz="1000" dirty="0">
                <a:solidFill>
                  <a:schemeClr val="bg1"/>
                </a:solidFill>
                <a:effectLst/>
                <a:latin typeface="Calibri" panose="020F0502020204030204" pitchFamily="34" charset="0"/>
                <a:ea typeface="Calibri" panose="020F0502020204030204" pitchFamily="34" charset="0"/>
              </a:rPr>
              <a:t> global health: if not now, when? </a:t>
            </a:r>
            <a:r>
              <a:rPr lang="en-US" sz="1000" i="1" dirty="0">
                <a:solidFill>
                  <a:schemeClr val="bg1"/>
                </a:solidFill>
                <a:effectLst/>
                <a:latin typeface="Calibri" panose="020F0502020204030204" pitchFamily="34" charset="0"/>
                <a:ea typeface="Calibri" panose="020F0502020204030204" pitchFamily="34" charset="0"/>
              </a:rPr>
              <a:t>BMJ Global Health</a:t>
            </a:r>
            <a:r>
              <a:rPr lang="en-US" sz="1000" dirty="0">
                <a:solidFill>
                  <a:schemeClr val="bg1"/>
                </a:solidFill>
                <a:effectLst/>
                <a:latin typeface="Calibri" panose="020F0502020204030204" pitchFamily="34" charset="0"/>
                <a:ea typeface="Calibri" panose="020F0502020204030204" pitchFamily="34" charset="0"/>
              </a:rPr>
              <a:t> 2020; </a:t>
            </a:r>
            <a:r>
              <a:rPr lang="en-US" sz="1000" b="1" dirty="0">
                <a:solidFill>
                  <a:schemeClr val="bg1"/>
                </a:solidFill>
                <a:effectLst/>
                <a:latin typeface="Calibri" panose="020F0502020204030204" pitchFamily="34" charset="0"/>
                <a:ea typeface="Calibri" panose="020F0502020204030204" pitchFamily="34" charset="0"/>
              </a:rPr>
              <a:t>5</a:t>
            </a:r>
            <a:r>
              <a:rPr lang="en-US" sz="1000" dirty="0">
                <a:solidFill>
                  <a:schemeClr val="bg1"/>
                </a:solidFill>
                <a:effectLst/>
                <a:latin typeface="Calibri" panose="020F0502020204030204" pitchFamily="34" charset="0"/>
                <a:ea typeface="Calibri" panose="020F0502020204030204" pitchFamily="34" charset="0"/>
              </a:rPr>
              <a:t>(8): e003394.</a:t>
            </a:r>
            <a:endParaRPr lang="en-GB" sz="1000" dirty="0">
              <a:solidFill>
                <a:schemeClr val="bg1"/>
              </a:solidFill>
              <a:effectLst/>
              <a:latin typeface="Calibri" panose="020F0502020204030204" pitchFamily="34" charset="0"/>
              <a:ea typeface="Calibri" panose="020F0502020204030204" pitchFamily="34" charset="0"/>
            </a:endParaRPr>
          </a:p>
          <a:p>
            <a:endParaRPr lang="en-GB" sz="1000" dirty="0">
              <a:latin typeface="Helvetica Neue Light Web" panose="02000503000000020004" pitchFamily="2" charset="0"/>
            </a:endParaRPr>
          </a:p>
        </p:txBody>
      </p:sp>
    </p:spTree>
    <p:extLst>
      <p:ext uri="{BB962C8B-B14F-4D97-AF65-F5344CB8AC3E}">
        <p14:creationId xmlns:p14="http://schemas.microsoft.com/office/powerpoint/2010/main" val="2335259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07AFBA-0347-36C5-1923-6C11DC5BD180}"/>
              </a:ext>
            </a:extLst>
          </p:cNvPr>
          <p:cNvSpPr txBox="1">
            <a:spLocks noGrp="1"/>
          </p:cNvSpPr>
          <p:nvPr>
            <p:ph type="title" idx="4294967295"/>
          </p:nvPr>
        </p:nvSpPr>
        <p:spPr>
          <a:xfrm>
            <a:off x="2666043" y="243329"/>
            <a:ext cx="7159711"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mj-lt"/>
                <a:ea typeface="+mn-ea"/>
                <a:cs typeface="+mn-cs"/>
              </a:rPr>
              <a:t>Constitution of the World Health Organization</a:t>
            </a:r>
          </a:p>
        </p:txBody>
      </p:sp>
      <p:sp>
        <p:nvSpPr>
          <p:cNvPr id="2" name="TextBox 1">
            <a:extLst>
              <a:ext uri="{FF2B5EF4-FFF2-40B4-BE49-F238E27FC236}">
                <a16:creationId xmlns:a16="http://schemas.microsoft.com/office/drawing/2014/main" id="{6EDADCF9-C392-5DD8-3290-643587842F33}"/>
              </a:ext>
            </a:extLst>
          </p:cNvPr>
          <p:cNvSpPr txBox="1"/>
          <p:nvPr/>
        </p:nvSpPr>
        <p:spPr>
          <a:xfrm>
            <a:off x="294289" y="543594"/>
            <a:ext cx="11603421" cy="5770811"/>
          </a:xfrm>
          <a:prstGeom prst="rect">
            <a:avLst/>
          </a:prstGeom>
          <a:noFill/>
        </p:spPr>
        <p:txBody>
          <a:bodyPr wrap="square" rtlCol="0">
            <a:spAutoFit/>
          </a:bodyPr>
          <a:lstStyle/>
          <a:p>
            <a:pPr algn="ctr"/>
            <a:endParaRPr lang="en-GB" sz="900" b="1" dirty="0">
              <a:latin typeface="+mj-lt"/>
            </a:endParaRPr>
          </a:p>
          <a:p>
            <a:pPr marL="285750" indent="-285750">
              <a:buFont typeface="Arial" panose="020B0604020202020204" pitchFamily="34" charset="0"/>
              <a:buChar char="•"/>
            </a:pPr>
            <a:r>
              <a:rPr lang="en-GB" sz="2000" dirty="0"/>
              <a:t>Health is a state of complete physical, mental and social well-being and not merely the absence of disease or infirmity.</a:t>
            </a:r>
          </a:p>
          <a:p>
            <a:pPr marL="285750" indent="-285750">
              <a:buFont typeface="Arial" panose="020B0604020202020204" pitchFamily="34" charset="0"/>
              <a:buChar char="•"/>
            </a:pPr>
            <a:r>
              <a:rPr lang="en-GB" sz="2000" dirty="0"/>
              <a:t>The enjoyment of the highest attainable standard of health is one of the </a:t>
            </a:r>
            <a:r>
              <a:rPr lang="en-GB" sz="2000" b="1" dirty="0"/>
              <a:t>FUNDAMENTAL RIGHTS OF EVERY HUMAN BEING </a:t>
            </a:r>
            <a:r>
              <a:rPr lang="en-GB" sz="2000" dirty="0"/>
              <a:t>without distinction of race, religion, political belief, economic or social condition.</a:t>
            </a:r>
          </a:p>
          <a:p>
            <a:pPr marL="285750" indent="-285750">
              <a:buFont typeface="Arial" panose="020B0604020202020204" pitchFamily="34" charset="0"/>
              <a:buChar char="•"/>
            </a:pPr>
            <a:r>
              <a:rPr lang="en-GB" sz="2000" dirty="0"/>
              <a:t>The health of all peoples is fundamental to the attainment of peace and security and is dependent on the fullest co-operation of individuals and States.</a:t>
            </a:r>
          </a:p>
          <a:p>
            <a:pPr marL="285750" indent="-285750">
              <a:buFont typeface="Arial" panose="020B0604020202020204" pitchFamily="34" charset="0"/>
              <a:buChar char="•"/>
            </a:pPr>
            <a:r>
              <a:rPr lang="en-GB" sz="2000" dirty="0"/>
              <a:t>The achievement of any State in the promotion and protection of health is of value to all.</a:t>
            </a:r>
          </a:p>
          <a:p>
            <a:pPr marL="285750" indent="-285750">
              <a:buFont typeface="Arial" panose="020B0604020202020204" pitchFamily="34" charset="0"/>
              <a:buChar char="•"/>
            </a:pPr>
            <a:r>
              <a:rPr lang="en-GB" sz="2000" dirty="0"/>
              <a:t>Unequal development in different countries in the promotion of health and control of diseases, especially communicable disease, is a common danger.</a:t>
            </a:r>
          </a:p>
          <a:p>
            <a:pPr marL="285750" indent="-285750">
              <a:buFont typeface="Arial" panose="020B0604020202020204" pitchFamily="34" charset="0"/>
              <a:buChar char="•"/>
            </a:pPr>
            <a:r>
              <a:rPr lang="en-GB" sz="2000" dirty="0"/>
              <a:t>Healthy development of the child is of basic importance; the ability to live harmoniously in a changing total environment is essential to such development.</a:t>
            </a:r>
          </a:p>
          <a:p>
            <a:pPr marL="285750" indent="-285750">
              <a:buFont typeface="Arial" panose="020B0604020202020204" pitchFamily="34" charset="0"/>
              <a:buChar char="•"/>
            </a:pPr>
            <a:r>
              <a:rPr lang="en-GB" sz="2000" dirty="0"/>
              <a:t>The extension to all peoples of the benefits of medical, psychological and related knowledge is essential to the fullest attainment of health.</a:t>
            </a:r>
          </a:p>
          <a:p>
            <a:pPr marL="285750" indent="-285750">
              <a:buFont typeface="Arial" panose="020B0604020202020204" pitchFamily="34" charset="0"/>
              <a:buChar char="•"/>
            </a:pPr>
            <a:r>
              <a:rPr lang="en-GB" sz="2000" dirty="0"/>
              <a:t>Informed opinion and active co-operation on the part of the public are of the utmost importance in the improvement of the health of the people.</a:t>
            </a:r>
          </a:p>
          <a:p>
            <a:pPr marL="285750" indent="-285750">
              <a:buFont typeface="Arial" panose="020B0604020202020204" pitchFamily="34" charset="0"/>
              <a:buChar char="•"/>
            </a:pPr>
            <a:r>
              <a:rPr lang="en-GB" sz="2000" dirty="0"/>
              <a:t>Governments have a responsibility for the health of their peoples which can be fulfilled only by the provision of adequate health and social measures.</a:t>
            </a:r>
            <a:endParaRPr lang="en-US" sz="2000" b="1" dirty="0" err="1">
              <a:latin typeface="+mj-lt"/>
            </a:endParaRPr>
          </a:p>
        </p:txBody>
      </p:sp>
      <p:sp>
        <p:nvSpPr>
          <p:cNvPr id="4" name="TextBox 3">
            <a:extLst>
              <a:ext uri="{FF2B5EF4-FFF2-40B4-BE49-F238E27FC236}">
                <a16:creationId xmlns:a16="http://schemas.microsoft.com/office/drawing/2014/main" id="{AA62E600-7E46-4629-C2A1-A1BBE055FC78}"/>
              </a:ext>
            </a:extLst>
          </p:cNvPr>
          <p:cNvSpPr txBox="1"/>
          <p:nvPr/>
        </p:nvSpPr>
        <p:spPr>
          <a:xfrm>
            <a:off x="3195401" y="6379129"/>
            <a:ext cx="6100996" cy="369332"/>
          </a:xfrm>
          <a:prstGeom prst="rect">
            <a:avLst/>
          </a:prstGeom>
          <a:noFill/>
        </p:spPr>
        <p:txBody>
          <a:bodyPr wrap="square">
            <a:spAutoFit/>
          </a:bodyPr>
          <a:lstStyle/>
          <a:p>
            <a:pPr algn="ctr"/>
            <a:r>
              <a:rPr lang="en-GB" dirty="0">
                <a:solidFill>
                  <a:schemeClr val="bg1"/>
                </a:solidFill>
                <a:latin typeface="+mj-lt"/>
              </a:rPr>
              <a:t>https://</a:t>
            </a:r>
            <a:r>
              <a:rPr lang="en-GB" dirty="0" err="1">
                <a:solidFill>
                  <a:schemeClr val="bg1"/>
                </a:solidFill>
                <a:latin typeface="+mj-lt"/>
              </a:rPr>
              <a:t>www.who.int</a:t>
            </a:r>
            <a:r>
              <a:rPr lang="en-GB" dirty="0">
                <a:solidFill>
                  <a:schemeClr val="bg1"/>
                </a:solidFill>
                <a:latin typeface="+mj-lt"/>
              </a:rPr>
              <a:t>/about/who-we-are/constitution</a:t>
            </a:r>
          </a:p>
        </p:txBody>
      </p:sp>
    </p:spTree>
    <p:extLst>
      <p:ext uri="{BB962C8B-B14F-4D97-AF65-F5344CB8AC3E}">
        <p14:creationId xmlns:p14="http://schemas.microsoft.com/office/powerpoint/2010/main" val="784468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70768E-DCCD-80E5-A019-63DADA1235FF}"/>
              </a:ext>
            </a:extLst>
          </p:cNvPr>
          <p:cNvSpPr/>
          <p:nvPr/>
        </p:nvSpPr>
        <p:spPr>
          <a:xfrm>
            <a:off x="1647669" y="1328954"/>
            <a:ext cx="10439400" cy="4943352"/>
          </a:xfrm>
          <a:prstGeom prst="rect">
            <a:avLst/>
          </a:prstGeom>
          <a:solidFill>
            <a:schemeClr val="bg1"/>
          </a:solidFill>
        </p:spPr>
        <p:txBody>
          <a:bodyPr vert="horz" lIns="150781" tIns="75390" rIns="150781" bIns="75390" rtlCol="0" anchor="t">
            <a:noAutofit/>
          </a:bodyPr>
          <a:lstStyle/>
          <a:p>
            <a:pPr algn="just">
              <a:spcBef>
                <a:spcPts val="330"/>
              </a:spcBef>
              <a:spcAft>
                <a:spcPts val="330"/>
              </a:spcAft>
              <a:buFont typeface="Arial" panose="020B0604020202020204" pitchFamily="34" charset="0"/>
              <a:buChar char="•"/>
            </a:pPr>
            <a:r>
              <a:rPr lang="en-GB" sz="1600" b="1" dirty="0"/>
              <a:t>Migrant</a:t>
            </a:r>
            <a:r>
              <a:rPr lang="en-GB" sz="1600" dirty="0"/>
              <a:t>: umbrella term, not defined under international law, describing person who moves away from place of usual residence, whether within a country or across an international border</a:t>
            </a:r>
          </a:p>
          <a:p>
            <a:pPr marL="0" lvl="1" algn="just">
              <a:spcBef>
                <a:spcPts val="330"/>
              </a:spcBef>
              <a:spcAft>
                <a:spcPts val="330"/>
              </a:spcAft>
              <a:buFont typeface="Arial" panose="020B0604020202020204" pitchFamily="34" charset="0"/>
              <a:buChar char="•"/>
            </a:pPr>
            <a:r>
              <a:rPr lang="en-GB" sz="1600" dirty="0"/>
              <a:t>Immigrant: A person who moves into a country other than that of usual residence</a:t>
            </a:r>
          </a:p>
          <a:p>
            <a:pPr algn="just">
              <a:spcBef>
                <a:spcPts val="330"/>
              </a:spcBef>
              <a:spcAft>
                <a:spcPts val="330"/>
              </a:spcAft>
              <a:buFont typeface="Arial" panose="020B0604020202020204" pitchFamily="34" charset="0"/>
              <a:buChar char="•"/>
            </a:pPr>
            <a:r>
              <a:rPr lang="en-GB" sz="1600" dirty="0"/>
              <a:t>Internal migrant: A person who moves within a State</a:t>
            </a:r>
          </a:p>
          <a:p>
            <a:pPr algn="just">
              <a:spcBef>
                <a:spcPts val="330"/>
              </a:spcBef>
              <a:spcAft>
                <a:spcPts val="330"/>
              </a:spcAft>
              <a:buFont typeface="Arial" panose="020B0604020202020204" pitchFamily="34" charset="0"/>
              <a:buChar char="•"/>
            </a:pPr>
            <a:r>
              <a:rPr lang="en-GB" sz="1600" b="1" dirty="0"/>
              <a:t>Displaced/forced migrant</a:t>
            </a:r>
            <a:r>
              <a:rPr lang="en-GB" sz="1600" dirty="0"/>
              <a:t>: forced or obliged to flee or leave their place of residence (e.g. due to conflict, violence, human rights violations, or human-made disasters)</a:t>
            </a:r>
          </a:p>
          <a:p>
            <a:pPr marL="0" lvl="1" algn="just">
              <a:spcBef>
                <a:spcPts val="330"/>
              </a:spcBef>
              <a:spcAft>
                <a:spcPts val="330"/>
              </a:spcAft>
              <a:buFont typeface="Arial" panose="020B0604020202020204" pitchFamily="34" charset="0"/>
              <a:buChar char="•"/>
            </a:pPr>
            <a:r>
              <a:rPr lang="en-GB" sz="1600" dirty="0"/>
              <a:t>Asylum seeker: seeking international protection</a:t>
            </a:r>
          </a:p>
          <a:p>
            <a:pPr marL="0" lvl="1" algn="just">
              <a:spcBef>
                <a:spcPts val="330"/>
              </a:spcBef>
              <a:spcAft>
                <a:spcPts val="330"/>
              </a:spcAft>
              <a:buFont typeface="Arial" panose="020B0604020202020204" pitchFamily="34" charset="0"/>
              <a:buChar char="•"/>
            </a:pPr>
            <a:r>
              <a:rPr lang="en-GB" sz="1600" dirty="0"/>
              <a:t>Refugee: individual who flees their country because their lives, security or freedom have been threatened; who, owing to a well-founded fear of persecution for reasons of race, religion, nationality, membership of a particular social group or political opinion, is outside the country of his nationality (1951  Convention)</a:t>
            </a:r>
          </a:p>
          <a:p>
            <a:pPr marL="0" lvl="1" algn="just">
              <a:spcBef>
                <a:spcPts val="330"/>
              </a:spcBef>
              <a:spcAft>
                <a:spcPts val="330"/>
              </a:spcAft>
              <a:buFont typeface="Arial" panose="020B0604020202020204" pitchFamily="34" charset="0"/>
              <a:buChar char="•"/>
            </a:pPr>
            <a:r>
              <a:rPr lang="en-GB" sz="1600" dirty="0"/>
              <a:t>Internally displaced person (IDP): forced or obliged to flee or leave residence, and has not crossed an internationally recognised state border</a:t>
            </a:r>
          </a:p>
          <a:p>
            <a:pPr algn="just">
              <a:spcBef>
                <a:spcPts val="330"/>
              </a:spcBef>
              <a:spcAft>
                <a:spcPts val="330"/>
              </a:spcAft>
              <a:buFont typeface="Arial" panose="020B0604020202020204" pitchFamily="34" charset="0"/>
              <a:buChar char="•"/>
            </a:pPr>
            <a:r>
              <a:rPr lang="en-GB" sz="1600" b="1" dirty="0"/>
              <a:t>Labour migrant</a:t>
            </a:r>
            <a:r>
              <a:rPr lang="en-GB" sz="1600" dirty="0"/>
              <a:t>: movement for purpose of employment</a:t>
            </a:r>
          </a:p>
          <a:p>
            <a:pPr algn="just">
              <a:spcBef>
                <a:spcPts val="330"/>
              </a:spcBef>
              <a:spcAft>
                <a:spcPts val="330"/>
              </a:spcAft>
              <a:buFont typeface="Arial" panose="020B0604020202020204" pitchFamily="34" charset="0"/>
              <a:buChar char="•"/>
            </a:pPr>
            <a:r>
              <a:rPr lang="en-GB" sz="1600" b="1" dirty="0"/>
              <a:t>Environmental/climate migrant</a:t>
            </a:r>
            <a:r>
              <a:rPr lang="en-GB" sz="1600" dirty="0"/>
              <a:t>: for reasons of sudden or progressive change in environment [due to climate change] that adversely affect their lives or living conditions, are forced or choose to leave place of residence</a:t>
            </a:r>
          </a:p>
          <a:p>
            <a:pPr algn="just">
              <a:spcBef>
                <a:spcPts val="330"/>
              </a:spcBef>
              <a:spcAft>
                <a:spcPts val="330"/>
              </a:spcAft>
              <a:buFont typeface="Arial" panose="020B0604020202020204" pitchFamily="34" charset="0"/>
              <a:buChar char="•"/>
            </a:pPr>
            <a:r>
              <a:rPr lang="en-GB" sz="1600" b="1" dirty="0"/>
              <a:t>Irregular/undocumented migrant</a:t>
            </a:r>
            <a:r>
              <a:rPr lang="en-GB" sz="1600" dirty="0"/>
              <a:t>: outside laws, regulations, or international agreements governing entry into or exit from State of origin, transit, or destination</a:t>
            </a:r>
          </a:p>
        </p:txBody>
      </p:sp>
      <p:sp>
        <p:nvSpPr>
          <p:cNvPr id="5" name="Rectangle 4">
            <a:extLst>
              <a:ext uri="{FF2B5EF4-FFF2-40B4-BE49-F238E27FC236}">
                <a16:creationId xmlns:a16="http://schemas.microsoft.com/office/drawing/2014/main" id="{A4265134-A6D6-6204-8D7C-E0940596B399}"/>
              </a:ext>
              <a:ext uri="{C183D7F6-B498-43B3-948B-1728B52AA6E4}">
                <adec:decorative xmlns:adec="http://schemas.microsoft.com/office/drawing/2017/decorative" val="1"/>
              </a:ext>
            </a:extLst>
          </p:cNvPr>
          <p:cNvSpPr/>
          <p:nvPr/>
        </p:nvSpPr>
        <p:spPr>
          <a:xfrm>
            <a:off x="0" y="0"/>
            <a:ext cx="1752600" cy="62992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3923">
              <a:defRPr/>
            </a:pPr>
            <a:endParaRPr lang="en-GB" dirty="0">
              <a:solidFill>
                <a:srgbClr val="4A66AC">
                  <a:lumMod val="20000"/>
                  <a:lumOff val="80000"/>
                </a:srgbClr>
              </a:solidFill>
              <a:latin typeface="Calibri" panose="020F0502020204030204"/>
            </a:endParaRPr>
          </a:p>
        </p:txBody>
      </p:sp>
      <p:sp>
        <p:nvSpPr>
          <p:cNvPr id="6" name="Title 5">
            <a:extLst>
              <a:ext uri="{FF2B5EF4-FFF2-40B4-BE49-F238E27FC236}">
                <a16:creationId xmlns:a16="http://schemas.microsoft.com/office/drawing/2014/main" id="{F0EA8782-F6A7-1AC0-86A3-BCB36E9752FC}"/>
              </a:ext>
            </a:extLst>
          </p:cNvPr>
          <p:cNvSpPr txBox="1">
            <a:spLocks noGrp="1"/>
          </p:cNvSpPr>
          <p:nvPr>
            <p:ph type="title" idx="4294967295"/>
          </p:nvPr>
        </p:nvSpPr>
        <p:spPr>
          <a:xfrm>
            <a:off x="-917239" y="0"/>
            <a:ext cx="3587078" cy="39446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53923" rtl="0" eaLnBrk="1" fontAlgn="auto" latinLnBrk="0" hangingPunct="1">
              <a:lnSpc>
                <a:spcPct val="100000"/>
              </a:lnSpc>
              <a:spcBef>
                <a:spcPts val="0"/>
              </a:spcBef>
              <a:spcAft>
                <a:spcPts val="989"/>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opperplate" panose="02000504000000020004" pitchFamily="2" charset="77"/>
              <a:ea typeface="+mn-ea"/>
              <a:cs typeface="+mn-cs"/>
            </a:endParaRPr>
          </a:p>
          <a:p>
            <a:pPr marL="0" marR="0" lvl="0" indent="0" algn="ctr" defTabSz="753923" rtl="0" eaLnBrk="1" fontAlgn="auto" latinLnBrk="0" hangingPunct="1">
              <a:lnSpc>
                <a:spcPct val="100000"/>
              </a:lnSpc>
              <a:spcBef>
                <a:spcPts val="0"/>
              </a:spcBef>
              <a:spcAft>
                <a:spcPts val="989"/>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opperplate" panose="02000504000000020004" pitchFamily="2" charset="77"/>
              <a:ea typeface="+mn-ea"/>
              <a:cs typeface="+mn-cs"/>
            </a:endParaRPr>
          </a:p>
          <a:p>
            <a:pPr marL="0" marR="0" lvl="0" indent="0" algn="ctr" defTabSz="753923" rtl="0" eaLnBrk="1" fontAlgn="auto" latinLnBrk="0" hangingPunct="1">
              <a:lnSpc>
                <a:spcPct val="100000"/>
              </a:lnSpc>
              <a:spcBef>
                <a:spcPts val="0"/>
              </a:spcBef>
              <a:spcAft>
                <a:spcPts val="989"/>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opperplate" panose="02000504000000020004" pitchFamily="2" charset="77"/>
              <a:ea typeface="+mn-ea"/>
              <a:cs typeface="+mn-cs"/>
            </a:endParaRPr>
          </a:p>
          <a:p>
            <a:pPr marL="0" marR="0" lvl="0" indent="0" algn="ctr" defTabSz="753923" rtl="0" eaLnBrk="1" fontAlgn="auto" latinLnBrk="0" hangingPunct="1">
              <a:lnSpc>
                <a:spcPct val="100000"/>
              </a:lnSpc>
              <a:spcBef>
                <a:spcPts val="0"/>
              </a:spcBef>
              <a:spcAft>
                <a:spcPts val="989"/>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opperplate" panose="02000504000000020004" pitchFamily="2" charset="77"/>
              <a:ea typeface="+mn-ea"/>
              <a:cs typeface="+mn-cs"/>
            </a:endParaRPr>
          </a:p>
          <a:p>
            <a:pPr marL="0" marR="0" lvl="0" indent="0" algn="ctr" defTabSz="753923" rtl="0" eaLnBrk="1" fontAlgn="auto" latinLnBrk="0" hangingPunct="1">
              <a:lnSpc>
                <a:spcPct val="100000"/>
              </a:lnSpc>
              <a:spcBef>
                <a:spcPts val="0"/>
              </a:spcBef>
              <a:spcAft>
                <a:spcPts val="989"/>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opperplate" panose="02000504000000020004" pitchFamily="2" charset="77"/>
              <a:ea typeface="+mn-ea"/>
              <a:cs typeface="+mn-cs"/>
            </a:endParaRPr>
          </a:p>
          <a:p>
            <a:pPr marL="0" marR="0" lvl="0" indent="0" algn="ctr" defTabSz="753923" rtl="0" eaLnBrk="1" fontAlgn="auto" latinLnBrk="0" hangingPunct="1">
              <a:lnSpc>
                <a:spcPct val="100000"/>
              </a:lnSpc>
              <a:spcBef>
                <a:spcPts val="0"/>
              </a:spcBef>
              <a:spcAft>
                <a:spcPts val="989"/>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pperplate" panose="02000504000000020004" pitchFamily="2" charset="77"/>
                <a:ea typeface="+mn-ea"/>
                <a:cs typeface="+mn-cs"/>
              </a:rPr>
              <a:t>Who </a:t>
            </a:r>
          </a:p>
          <a:p>
            <a:pPr marL="0" marR="0" lvl="0" indent="0" algn="ctr" defTabSz="753923" rtl="0" eaLnBrk="1" fontAlgn="auto" latinLnBrk="0" hangingPunct="1">
              <a:lnSpc>
                <a:spcPct val="100000"/>
              </a:lnSpc>
              <a:spcBef>
                <a:spcPts val="0"/>
              </a:spcBef>
              <a:spcAft>
                <a:spcPts val="989"/>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pperplate" panose="02000504000000020004" pitchFamily="2" charset="77"/>
                <a:ea typeface="+mn-ea"/>
                <a:cs typeface="+mn-cs"/>
              </a:rPr>
              <a:t>are </a:t>
            </a:r>
          </a:p>
          <a:p>
            <a:pPr marL="0" marR="0" lvl="0" indent="0" algn="ctr" defTabSz="753923" rtl="0" eaLnBrk="1" fontAlgn="auto" latinLnBrk="0" hangingPunct="1">
              <a:lnSpc>
                <a:spcPct val="100000"/>
              </a:lnSpc>
              <a:spcBef>
                <a:spcPts val="0"/>
              </a:spcBef>
              <a:spcAft>
                <a:spcPts val="989"/>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pperplate" panose="02000504000000020004" pitchFamily="2" charset="77"/>
                <a:ea typeface="+mn-ea"/>
                <a:cs typeface="+mn-cs"/>
              </a:rPr>
              <a:t>migrants?</a:t>
            </a:r>
          </a:p>
        </p:txBody>
      </p:sp>
      <p:sp>
        <p:nvSpPr>
          <p:cNvPr id="9" name="TextBox 8">
            <a:extLst>
              <a:ext uri="{FF2B5EF4-FFF2-40B4-BE49-F238E27FC236}">
                <a16:creationId xmlns:a16="http://schemas.microsoft.com/office/drawing/2014/main" id="{234C492B-732E-AAE9-0D5B-522FC86ACFE4}"/>
              </a:ext>
            </a:extLst>
          </p:cNvPr>
          <p:cNvSpPr txBox="1"/>
          <p:nvPr/>
        </p:nvSpPr>
        <p:spPr>
          <a:xfrm>
            <a:off x="4378272" y="6414621"/>
            <a:ext cx="6555782" cy="369332"/>
          </a:xfrm>
          <a:prstGeom prst="rect">
            <a:avLst/>
          </a:prstGeom>
          <a:noFill/>
        </p:spPr>
        <p:txBody>
          <a:bodyPr wrap="square">
            <a:spAutoFit/>
          </a:bodyPr>
          <a:lstStyle/>
          <a:p>
            <a:pPr algn="just">
              <a:spcBef>
                <a:spcPts val="330"/>
              </a:spcBef>
              <a:spcAft>
                <a:spcPts val="330"/>
              </a:spcAft>
            </a:pPr>
            <a:r>
              <a:rPr lang="en-GB" sz="1800" dirty="0">
                <a:solidFill>
                  <a:schemeClr val="bg1"/>
                </a:solidFill>
              </a:rPr>
              <a:t>https://</a:t>
            </a:r>
            <a:r>
              <a:rPr lang="en-GB" sz="1800" dirty="0" err="1">
                <a:solidFill>
                  <a:schemeClr val="bg1"/>
                </a:solidFill>
              </a:rPr>
              <a:t>www.iom.int</a:t>
            </a:r>
            <a:r>
              <a:rPr lang="en-GB" sz="1800" dirty="0">
                <a:solidFill>
                  <a:schemeClr val="bg1"/>
                </a:solidFill>
              </a:rPr>
              <a:t>/key-migration-terms</a:t>
            </a:r>
          </a:p>
        </p:txBody>
      </p:sp>
      <p:sp>
        <p:nvSpPr>
          <p:cNvPr id="3" name="TextBox 2">
            <a:extLst>
              <a:ext uri="{FF2B5EF4-FFF2-40B4-BE49-F238E27FC236}">
                <a16:creationId xmlns:a16="http://schemas.microsoft.com/office/drawing/2014/main" id="{5C6FF769-7433-C6DC-3A6E-2B9AD5EEBF07}"/>
              </a:ext>
            </a:extLst>
          </p:cNvPr>
          <p:cNvSpPr txBox="1"/>
          <p:nvPr/>
        </p:nvSpPr>
        <p:spPr>
          <a:xfrm>
            <a:off x="1647668" y="94762"/>
            <a:ext cx="10544331" cy="1180323"/>
          </a:xfrm>
          <a:prstGeom prst="rect">
            <a:avLst/>
          </a:prstGeom>
          <a:noFill/>
        </p:spPr>
        <p:txBody>
          <a:bodyPr wrap="square">
            <a:spAutoFit/>
          </a:bodyPr>
          <a:lstStyle/>
          <a:p>
            <a:pPr marL="296862">
              <a:lnSpc>
                <a:spcPct val="80000"/>
              </a:lnSpc>
              <a:buClr>
                <a:schemeClr val="bg1"/>
              </a:buClr>
            </a:pPr>
            <a:r>
              <a:rPr lang="en-GB" sz="2200" b="1" dirty="0">
                <a:solidFill>
                  <a:schemeClr val="accent3"/>
                </a:solidFill>
                <a:effectLst/>
                <a:latin typeface="Calibri" panose="020F0502020204030204" pitchFamily="34" charset="0"/>
                <a:ea typeface="Calibri" panose="020F0502020204030204" pitchFamily="34" charset="0"/>
                <a:cs typeface="Arial" panose="020B0604020202020204" pitchFamily="34" charset="0"/>
              </a:rPr>
              <a:t>Numerous migration-related terms to reflect the diversity of migrant communities</a:t>
            </a:r>
          </a:p>
          <a:p>
            <a:pPr marL="296862">
              <a:lnSpc>
                <a:spcPct val="80000"/>
              </a:lnSpc>
              <a:buClr>
                <a:schemeClr val="bg1"/>
              </a:buClr>
            </a:pPr>
            <a:br>
              <a:rPr lang="en-GB" sz="2200" b="1" dirty="0">
                <a:effectLst/>
                <a:latin typeface="Calibri" panose="020F0502020204030204" pitchFamily="34" charset="0"/>
                <a:ea typeface="Calibri" panose="020F0502020204030204" pitchFamily="34" charset="0"/>
                <a:cs typeface="Arial" panose="020B0604020202020204" pitchFamily="34" charset="0"/>
              </a:rPr>
            </a:br>
            <a:r>
              <a:rPr lang="en-GB" sz="2200" b="1" dirty="0">
                <a:effectLst/>
                <a:latin typeface="Calibri" panose="020F0502020204030204" pitchFamily="34" charset="0"/>
                <a:ea typeface="Calibri" panose="020F0502020204030204" pitchFamily="34" charset="0"/>
                <a:cs typeface="Arial" panose="020B0604020202020204" pitchFamily="34" charset="0"/>
              </a:rPr>
              <a:t>Variations in </a:t>
            </a:r>
            <a:r>
              <a:rPr lang="en-GB" sz="2200" b="1" dirty="0">
                <a:latin typeface="Calibri" panose="020F0502020204030204" pitchFamily="34" charset="0"/>
                <a:cs typeface="Arial" panose="020B0604020202020204" pitchFamily="34" charset="0"/>
              </a:rPr>
              <a:t>definitions of these </a:t>
            </a:r>
            <a:r>
              <a:rPr lang="en-GB" sz="2200" b="1" dirty="0">
                <a:effectLst/>
                <a:latin typeface="Calibri" panose="020F0502020204030204" pitchFamily="34" charset="0"/>
                <a:ea typeface="Calibri" panose="020F0502020204030204" pitchFamily="34" charset="0"/>
                <a:cs typeface="Arial" panose="020B0604020202020204" pitchFamily="34" charset="0"/>
              </a:rPr>
              <a:t>terms and how they are utilised across countries, organizations, and the literature.</a:t>
            </a:r>
            <a:endParaRPr lang="en-GB" sz="2200" b="1" dirty="0">
              <a:solidFill>
                <a:schemeClr val="accent6">
                  <a:lumMod val="60000"/>
                  <a:lumOff val="40000"/>
                </a:schemeClr>
              </a:solidFill>
            </a:endParaRPr>
          </a:p>
        </p:txBody>
      </p:sp>
    </p:spTree>
    <p:extLst>
      <p:ext uri="{BB962C8B-B14F-4D97-AF65-F5344CB8AC3E}">
        <p14:creationId xmlns:p14="http://schemas.microsoft.com/office/powerpoint/2010/main" val="2655779700"/>
      </p:ext>
    </p:extLst>
  </p:cSld>
  <p:clrMapOvr>
    <a:masterClrMapping/>
  </p:clrMapOvr>
  <mc:AlternateContent xmlns:mc="http://schemas.openxmlformats.org/markup-compatibility/2006" xmlns:p14="http://schemas.microsoft.com/office/powerpoint/2010/main">
    <mc:Choice Requires="p14">
      <p:transition spd="slow" p14:dur="2000" advTm="174550"/>
    </mc:Choice>
    <mc:Fallback xmlns="">
      <p:transition spd="slow" advTm="174550"/>
    </mc:Fallback>
  </mc:AlternateContent>
</p:sld>
</file>

<file path=ppt/theme/theme1.xml><?xml version="1.0" encoding="utf-8"?>
<a:theme xmlns:a="http://schemas.openxmlformats.org/drawingml/2006/main" name="Retrospect">
  <a:themeElements>
    <a:clrScheme name="Custom 2">
      <a:dk1>
        <a:srgbClr val="000000"/>
      </a:dk1>
      <a:lt1>
        <a:srgbClr val="FFFFFF"/>
      </a:lt1>
      <a:dk2>
        <a:srgbClr val="63666A"/>
      </a:dk2>
      <a:lt2>
        <a:srgbClr val="A7A8AA"/>
      </a:lt2>
      <a:accent1>
        <a:srgbClr val="BA0C2F"/>
      </a:accent1>
      <a:accent2>
        <a:srgbClr val="BA0C2F"/>
      </a:accent2>
      <a:accent3>
        <a:srgbClr val="008A86"/>
      </a:accent3>
      <a:accent4>
        <a:srgbClr val="ED8B00"/>
      </a:accent4>
      <a:accent5>
        <a:srgbClr val="A8AA19"/>
      </a:accent5>
      <a:accent6>
        <a:srgbClr val="C05131"/>
      </a:accent6>
      <a:hlink>
        <a:srgbClr val="008A86"/>
      </a:hlink>
      <a:folHlink>
        <a:srgbClr val="BA0C2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txDef>
      <a:spPr>
        <a:noFill/>
      </a:spPr>
      <a:bodyPr wrap="square" rtlCol="0">
        <a:spAutoFit/>
      </a:bodyPr>
      <a:lstStyle>
        <a:defPPr algn="ctr">
          <a:lnSpc>
            <a:spcPct val="150000"/>
          </a:lnSpc>
          <a:defRPr sz="3600" b="1" cap="all" spc="200" dirty="0">
            <a:solidFill>
              <a:schemeClr val="accent3"/>
            </a:solidFill>
            <a:latin typeface="+mj-lt"/>
          </a:defRPr>
        </a:defPPr>
      </a:lstStyle>
    </a:txDef>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022ee3b-720d-4a3b-be84-dad446bbc649" xsi:nil="true"/>
    <lcf76f155ced4ddcb4097134ff3c332f xmlns="dd57ad53-14cb-4a8e-a3fa-c0a8c67e2ad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8EC82593A9CB24788AD76D7A05ACFD5" ma:contentTypeVersion="18" ma:contentTypeDescription="Create a new document." ma:contentTypeScope="" ma:versionID="5eb922f44af2ced20cc3eed8f0775bbf">
  <xsd:schema xmlns:xsd="http://www.w3.org/2001/XMLSchema" xmlns:xs="http://www.w3.org/2001/XMLSchema" xmlns:p="http://schemas.microsoft.com/office/2006/metadata/properties" xmlns:ns2="f022ee3b-720d-4a3b-be84-dad446bbc649" xmlns:ns3="dd57ad53-14cb-4a8e-a3fa-c0a8c67e2ad6" targetNamespace="http://schemas.microsoft.com/office/2006/metadata/properties" ma:root="true" ma:fieldsID="41b99608be7d08f6c75e00544b093e04" ns2:_="" ns3:_="">
    <xsd:import namespace="f022ee3b-720d-4a3b-be84-dad446bbc649"/>
    <xsd:import namespace="dd57ad53-14cb-4a8e-a3fa-c0a8c67e2ad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22ee3b-720d-4a3b-be84-dad446bbc64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9f2eff6-7c68-417a-9529-ad26142e8bbc}" ma:internalName="TaxCatchAll" ma:showField="CatchAllData" ma:web="f022ee3b-720d-4a3b-be84-dad446bbc64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57ad53-14cb-4a8e-a3fa-c0a8c67e2ad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50871b6-5d05-41ca-9865-1e005c1a901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D6A85F-8870-4207-B7D3-BE207FEE8275}">
  <ds:schemaRefs>
    <ds:schemaRef ds:uri="http://schemas.microsoft.com/sharepoint/v3/contenttype/forms"/>
  </ds:schemaRefs>
</ds:datastoreItem>
</file>

<file path=customXml/itemProps2.xml><?xml version="1.0" encoding="utf-8"?>
<ds:datastoreItem xmlns:ds="http://schemas.openxmlformats.org/officeDocument/2006/customXml" ds:itemID="{C02E6752-7160-4EAA-850D-D255D738DED3}">
  <ds:schemaRefs>
    <ds:schemaRef ds:uri="http://schemas.microsoft.com/office/2006/metadata/properties"/>
    <ds:schemaRef ds:uri="http://schemas.microsoft.com/office/infopath/2007/PartnerControls"/>
    <ds:schemaRef ds:uri="6a873026-5116-46fc-bfe1-be41dcc44d86"/>
    <ds:schemaRef ds:uri="9642ac99-028c-4360-98c1-d24811ac8000"/>
    <ds:schemaRef ds:uri="f022ee3b-720d-4a3b-be84-dad446bbc649"/>
    <ds:schemaRef ds:uri="dd57ad53-14cb-4a8e-a3fa-c0a8c67e2ad6"/>
  </ds:schemaRefs>
</ds:datastoreItem>
</file>

<file path=customXml/itemProps3.xml><?xml version="1.0" encoding="utf-8"?>
<ds:datastoreItem xmlns:ds="http://schemas.openxmlformats.org/officeDocument/2006/customXml" ds:itemID="{58041856-5EB6-4C9F-AFBE-E61DBBD1C0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22ee3b-720d-4a3b-be84-dad446bbc649"/>
    <ds:schemaRef ds:uri="dd57ad53-14cb-4a8e-a3fa-c0a8c67e2a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15595</TotalTime>
  <Words>4126</Words>
  <Application>Microsoft Office PowerPoint</Application>
  <PresentationFormat>Widescreen</PresentationFormat>
  <Paragraphs>349</Paragraphs>
  <Slides>38</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AdvOT863180fb</vt:lpstr>
      <vt:lpstr>AdvOT863180fb+fb</vt:lpstr>
      <vt:lpstr>Aptos</vt:lpstr>
      <vt:lpstr>Arial</vt:lpstr>
      <vt:lpstr>Calibri</vt:lpstr>
      <vt:lpstr>Copperplate</vt:lpstr>
      <vt:lpstr>Gotham</vt:lpstr>
      <vt:lpstr>Helvetica Neue Light Web</vt:lpstr>
      <vt:lpstr>Open Sans</vt:lpstr>
      <vt:lpstr>Verdana</vt:lpstr>
      <vt:lpstr>Wingdings</vt:lpstr>
      <vt:lpstr>Retrospect</vt:lpstr>
      <vt:lpstr>A world on the move: Global health equity in the context of migration</vt:lpstr>
      <vt:lpstr>I HAVE NO DISCOLOSURES</vt:lpstr>
      <vt:lpstr>Aims and objectives</vt:lpstr>
      <vt:lpstr>OVERVIEW</vt:lpstr>
      <vt:lpstr>Learning outcomes</vt:lpstr>
      <vt:lpstr>What is global health? Who decides? </vt:lpstr>
      <vt:lpstr>GLOBAL HEALTH FROM PAST TO PRESENT</vt:lpstr>
      <vt:lpstr>Constitution of the World Health Organization</vt:lpstr>
      <vt:lpstr>     Who  are  migrants?</vt:lpstr>
      <vt:lpstr>DRIVERS OF MIGRATION</vt:lpstr>
      <vt:lpstr>GLOBAL MIGRATION</vt:lpstr>
      <vt:lpstr>DIVERSE HEALTH NEEDS OF MIGRANT COMMUNITIES</vt:lpstr>
      <vt:lpstr>MORTALITY AND MIGRATION</vt:lpstr>
      <vt:lpstr>SOCIAL DETERMINANTS OF HEALTH</vt:lpstr>
      <vt:lpstr>SOCIAL DETERMINANTS OF HEALTH DURING MIGRATION</vt:lpstr>
      <vt:lpstr>Determinants prior to migration</vt:lpstr>
      <vt:lpstr>Determinants during migration</vt:lpstr>
      <vt:lpstr>Determinants following migration</vt:lpstr>
      <vt:lpstr>DETERMINANTS  OF HEALTH  PRE-MIGRATION</vt:lpstr>
      <vt:lpstr>RESULTS</vt:lpstr>
      <vt:lpstr>DETERMINANTS OF HEALTH DURING MIGRATION</vt:lpstr>
      <vt:lpstr>EMERGE - Examining Migration and the Epidemiology of Resistance in Groups in Europe</vt:lpstr>
      <vt:lpstr>RESULTS  </vt:lpstr>
      <vt:lpstr>WASH Graph</vt:lpstr>
      <vt:lpstr>EXPERIENCES DURING MIGRATION</vt:lpstr>
      <vt:lpstr>AMR in Context</vt:lpstr>
      <vt:lpstr>Barriers</vt:lpstr>
      <vt:lpstr>BARRIERS AND FACILITATORS TO CARE</vt:lpstr>
      <vt:lpstr>DETERMINANTS OF HEALTH FOLLOWING MIGRATION</vt:lpstr>
      <vt:lpstr>Entitlement to healthcare scores</vt:lpstr>
      <vt:lpstr>Migrant Access to Care</vt:lpstr>
      <vt:lpstr>Qualitative Research</vt:lpstr>
      <vt:lpstr>Key Themes</vt:lpstr>
      <vt:lpstr>MIGRANT HEALTH IS PUBLIC HEALTH</vt:lpstr>
      <vt:lpstr>Implications for Policy and Guidelines</vt:lpstr>
      <vt:lpstr>RECOMMENDATIONS TO ADVANCE HEALTH EQUITY </vt:lpstr>
      <vt:lpstr>THANK YOU!  QUESTIONS?    Laura B Nellums Professor of Global Health College of Population Health, Health Sciences Center University of New Mexico LNellums@salud.unm.edu  </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Ethan Gregory Rule</dc:creator>
  <cp:lastModifiedBy>Wittek, Lauren - (lwittek)</cp:lastModifiedBy>
  <cp:revision>80</cp:revision>
  <dcterms:created xsi:type="dcterms:W3CDTF">2017-06-25T02:05:31Z</dcterms:created>
  <dcterms:modified xsi:type="dcterms:W3CDTF">2024-07-19T18:54:43Z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0x01010008EC82593A9CB24788AD76D7A05ACFD5</vt:lpwstr>
  </property>
  <property fmtid="{D5CDD505-2E9C-101B-9397-08002B2CF9AE}" pid="3" name="Order">
    <vt:r8>824800</vt:r8>
  </property>
</Properties>
</file>