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E24FB607-1E53-7A95-DE67-9E9BC2D11E3B}" name="Jessi Van Der Volgen" initials="JV" userId="S::u0853723@umail.utah.edu::d62b2911-a9b9-44da-be6c-a236ba8d8205" providerId="AD"/>
  <p188:author id="{8839CC19-98EC-7D2F-78E0-11B3D4FD4A21}" name="SAMANTHA R NUNN" initials="SRN" userId="S::u0967851@umail.utah.edu::44491217-5f67-494c-8abc-8e4c047b7caf" providerId="AD"/>
  <p188:author id="{67AB90E5-633E-D5A4-8E6D-1F11B10654BA}" name="Abby Dowd" initials="AD" userId="i9G+Cb9oqga7q0Wcmj6u27hFlEYv0ULdxooVc+65oAY=" providerId="None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13B8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2DE15F1-E3A0-4695-92FB-8D0F3FAC6166}" v="3" dt="2024-04-17T23:06:33.812"/>
    <p1510:client id="{61F2C4C1-8B14-4581-BD60-417C3CF12C35}" v="40" dt="2024-04-18T17:00:03.76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3302" autoAdjust="0"/>
    <p:restoredTop sz="86445" autoAdjust="0"/>
  </p:normalViewPr>
  <p:slideViewPr>
    <p:cSldViewPr snapToGrid="0">
      <p:cViewPr varScale="1">
        <p:scale>
          <a:sx n="66" d="100"/>
          <a:sy n="66" d="100"/>
        </p:scale>
        <p:origin x="82" y="158"/>
      </p:cViewPr>
      <p:guideLst/>
    </p:cSldViewPr>
  </p:slideViewPr>
  <p:outlineViewPr>
    <p:cViewPr>
      <p:scale>
        <a:sx n="33" d="100"/>
        <a:sy n="33" d="100"/>
      </p:scale>
      <p:origin x="0" y="0"/>
    </p:cViewPr>
    <p:sldLst>
      <p:sld r:id="rId1" collapse="1"/>
    </p:sldLst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12" Type="http://schemas.microsoft.com/office/2018/10/relationships/authors" Target="author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microsoft.com/office/2015/10/relationships/revisionInfo" Target="revisionInfo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8D56B1-5594-2B57-6EB9-528CF8F551A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488707C-8B56-8FE2-4220-75D6149BA00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FE95336-1F92-07EA-C0D9-06DD594909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C35D4-E392-4323-A593-94AAA840933F}" type="datetimeFigureOut">
              <a:rPr lang="en-US" smtClean="0"/>
              <a:t>8/20/2025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34F6F20-04D8-86F5-36FB-A731B7BAA5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493EE20-4C08-B82E-E771-0328D5E028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D1DA22-1420-4043-8D96-E6B35C8EB4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41803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78E3F8-626C-A9E5-95BD-37EADDF234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C28404D-7E92-17A4-877F-0CF6EC84B99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ABCCE80-05FC-B69A-F8DF-6555D4319D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C35D4-E392-4323-A593-94AAA840933F}" type="datetimeFigureOut">
              <a:rPr lang="en-US" smtClean="0"/>
              <a:t>8/20/2025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7EBC0C-B1D4-4C11-20F2-ED49E85BEC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3210D36-BCEE-A75B-F1AA-5493DFCF6A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D1DA22-1420-4043-8D96-E6B35C8EB4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54570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CD92656-C767-B12C-3120-7B6E73B341A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7B77366-A7AA-345F-9F79-BE07B4DB675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44D3AA-ED04-F143-F558-6D80D2697E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C35D4-E392-4323-A593-94AAA840933F}" type="datetimeFigureOut">
              <a:rPr lang="en-US" smtClean="0"/>
              <a:t>8/20/2025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32542AA-79EA-7313-D032-1084E921C2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AAFDD5-29B2-1B52-3000-0F3C1A3140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D1DA22-1420-4043-8D96-E6B35C8EB4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54329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C15F2B-18DE-7C94-C0D4-F48C31186E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3E5372-3509-98E7-69BD-F9985B89A2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7912B95-74A9-48A3-FA05-DBFA95B1F7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C35D4-E392-4323-A593-94AAA840933F}" type="datetimeFigureOut">
              <a:rPr lang="en-US" smtClean="0"/>
              <a:t>8/20/2025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81C1B2F-35FB-7994-4CFC-1D4C94D1BF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C097157-912B-CCA1-562A-C7AC20890B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D1DA22-1420-4043-8D96-E6B35C8EB4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4466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A3699B-FA63-92A2-7878-2EC63DFB49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B05A860-32A7-48E8-770B-EDB87A201D5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5D9286-3926-016C-471C-80923FC9D6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C35D4-E392-4323-A593-94AAA840933F}" type="datetimeFigureOut">
              <a:rPr lang="en-US" smtClean="0"/>
              <a:t>8/20/2025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4AAA49C-3F33-C510-34FF-85D5BA9B6F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6C6066A-048A-A8DA-71EA-5FA1D6B320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D1DA22-1420-4043-8D96-E6B35C8EB4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32863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B74792-A550-4D13-4A95-8F343CACE9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95E696-4059-51AA-1868-982AED9353F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E640875-C940-BD9A-6688-17646C930B5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A5DBEFA-4552-CDEA-88EC-7BE12FD3B5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C35D4-E392-4323-A593-94AAA840933F}" type="datetimeFigureOut">
              <a:rPr lang="en-US" smtClean="0"/>
              <a:t>8/20/2025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29FA106-A011-513E-FA58-B5B8F8C7E1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DEC5CBD-0D20-8C77-8EF6-5996FCC732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D1DA22-1420-4043-8D96-E6B35C8EB4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07183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1C5732-EF13-8660-6728-A499ECFF73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FEFE470-ACC6-9F3F-921F-5CD928CFA83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08AEBF7-B8CB-42F9-C104-07605644650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9C227F9-6959-0A04-72AC-283450EBF0B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1B7ACAD-225A-26C6-3A53-DC54103BF30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89DFC62-4721-AA2C-EF55-D38871EC30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C35D4-E392-4323-A593-94AAA840933F}" type="datetimeFigureOut">
              <a:rPr lang="en-US" smtClean="0"/>
              <a:t>8/20/2025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51215D9-719A-4381-A827-ECEB7827C4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7EA25C3-3806-12A7-67FD-49F1BEEF4F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D1DA22-1420-4043-8D96-E6B35C8EB4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44691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D54356-FF7F-33BD-DD39-6745531027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E7EDA25-857E-AE4B-B8BB-65D2B9FBE1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C35D4-E392-4323-A593-94AAA840933F}" type="datetimeFigureOut">
              <a:rPr lang="en-US" smtClean="0"/>
              <a:t>8/20/2025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09C2F41-4C9F-4262-0279-C5ECFB4B37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16E5EE5-5D8A-6DD6-6C03-FC3041CD22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D1DA22-1420-4043-8D96-E6B35C8EB4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03267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164257B-02B5-B0EA-A17F-3DD8030381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C35D4-E392-4323-A593-94AAA840933F}" type="datetimeFigureOut">
              <a:rPr lang="en-US" smtClean="0"/>
              <a:t>8/20/2025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859D80E-499E-B489-F830-A66440BAFD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1C14612-FE22-577B-F4F1-0E0E543FFB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D1DA22-1420-4043-8D96-E6B35C8EB4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4305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F9FB08-240A-F802-DD64-A0BC00AAC0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E5F773-9E93-63FE-D81D-611885339B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4A18D8E-C121-C415-B227-F29DC4DF372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17D811D-8036-A011-482D-B98183EC96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C35D4-E392-4323-A593-94AAA840933F}" type="datetimeFigureOut">
              <a:rPr lang="en-US" smtClean="0"/>
              <a:t>8/20/2025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2A23ECE-6213-A5F3-6260-69C3620154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E925ECB-B7D4-3AB1-1EBD-97AC2A1255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D1DA22-1420-4043-8D96-E6B35C8EB4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77686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FC9317-40D9-BB37-606F-D7748EAD9C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84FED22-4B3B-6A1A-2B25-B7315EEA442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F6EAF1A-4E5D-0A55-1711-9A9E11C68AA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ED7CE64-5E0E-F24B-1471-7E112CDFD9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C35D4-E392-4323-A593-94AAA840933F}" type="datetimeFigureOut">
              <a:rPr lang="en-US" smtClean="0"/>
              <a:t>8/20/2025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C3A4083-B0A1-B892-19C0-CE93495674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00B17C8-0979-C09F-04EA-42E5FD4EEE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D1DA22-1420-4043-8D96-E6B35C8EB4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80052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172933F-45F6-F44F-2795-1E396C7C89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7B2C4DF-151C-A247-90F4-68C08B02BB1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264686C-E13C-BB5E-54ED-9A738EDCB1D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91C35D4-E392-4323-A593-94AAA840933F}" type="datetimeFigureOut">
              <a:rPr lang="en-US" smtClean="0"/>
              <a:t>8/20/2025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F2518B6-9AC2-5CC0-30BC-EF0EBCB1DEB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3699E3F-BF34-7CB6-E3FD-E9E39412200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2D1DA22-1420-4043-8D96-E6B35C8EB4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33390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sv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hyperlink" Target="https://www.mlanet.org/Specializations/consumer-health-information-specialization/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svg"/><Relationship Id="rId5" Type="http://schemas.openxmlformats.org/officeDocument/2006/relationships/image" Target="../media/image3.png"/><Relationship Id="rId4" Type="http://schemas.openxmlformats.org/officeDocument/2006/relationships/image" Target="../media/image2.sv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svg"/><Relationship Id="rId3" Type="http://schemas.openxmlformats.org/officeDocument/2006/relationships/image" Target="../media/image10.png"/><Relationship Id="rId7" Type="http://schemas.openxmlformats.org/officeDocument/2006/relationships/image" Target="../media/image14.png"/><Relationship Id="rId2" Type="http://schemas.openxmlformats.org/officeDocument/2006/relationships/hyperlink" Target="https://docs.google.com/forms/d/e/1FAIpQLSfLlg3Lf0kcNYhN45_Zu8unj_JThQjbSYSlJPIAbOo_up6j5w/viewform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svg"/><Relationship Id="rId11" Type="http://schemas.openxmlformats.org/officeDocument/2006/relationships/image" Target="../media/image18.png"/><Relationship Id="rId5" Type="http://schemas.openxmlformats.org/officeDocument/2006/relationships/image" Target="../media/image12.png"/><Relationship Id="rId10" Type="http://schemas.openxmlformats.org/officeDocument/2006/relationships/image" Target="../media/image17.svg"/><Relationship Id="rId4" Type="http://schemas.openxmlformats.org/officeDocument/2006/relationships/image" Target="../media/image11.svg"/><Relationship Id="rId9" Type="http://schemas.openxmlformats.org/officeDocument/2006/relationships/image" Target="../media/image1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sv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mailto:MEDLIB-ED@mail.mlahq.org" TargetMode="External"/><Relationship Id="rId2" Type="http://schemas.openxmlformats.org/officeDocument/2006/relationships/hyperlink" Target="http://www.medlib-ed.org/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2.svg"/><Relationship Id="rId4" Type="http://schemas.openxmlformats.org/officeDocument/2006/relationships/image" Target="../media/image2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D1F31714-0601-9850-CB1A-FA1D915FE7E2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838200" y="267737"/>
            <a:ext cx="10515600" cy="1325563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b" anchorCtr="0" forceAA="0" compatLnSpc="1">
            <a:prstTxWarp prst="textNoShape">
              <a:avLst/>
            </a:prstTxWarp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ea typeface="+mj-ea"/>
                <a:cs typeface="Arial" panose="020B0604020202020204" pitchFamily="34" charset="0"/>
              </a:rPr>
              <a:t>What is CHIS? </a:t>
            </a:r>
            <a:endParaRPr kumimoji="0" lang="en-US" sz="6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ea typeface="+mj-ea"/>
              <a:cs typeface="+mj-cs"/>
            </a:endParaRP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D9A98C68-8043-6345-A1E6-41B419E830BF}"/>
              </a:ext>
            </a:extLst>
          </p:cNvPr>
          <p:cNvSpPr txBox="1">
            <a:spLocks/>
          </p:cNvSpPr>
          <p:nvPr/>
        </p:nvSpPr>
        <p:spPr>
          <a:xfrm>
            <a:off x="1377461" y="1960561"/>
            <a:ext cx="9665677" cy="204210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ea typeface="+mn-ea"/>
                <a:cs typeface="Arial" panose="020B0604020202020204" pitchFamily="34" charset="0"/>
              </a:rPr>
              <a:t>CHIS stands for </a:t>
            </a:r>
            <a:r>
              <a:rPr kumimoji="0" lang="en-US" sz="2400" b="0" i="0" u="sng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ea typeface="+mn-ea"/>
                <a:cs typeface="Arial" panose="020B060402020202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Consumer Health Information Specialization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ea typeface="+mn-ea"/>
                <a:cs typeface="Arial" panose="020B0604020202020204" pitchFamily="34" charset="0"/>
              </a:rPr>
              <a:t>, a program the Medical Library Association (MLA) provides. </a:t>
            </a: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ea typeface="+mn-ea"/>
                <a:cs typeface="Arial" panose="020B0604020202020204" pitchFamily="34" charset="0"/>
              </a:rPr>
              <a:t>The MLA Consumer Health Information Specialization (CHIS) offers training in providing 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ea typeface="+mn-ea"/>
                <a:cs typeface="Arial" panose="020B0604020202020204" pitchFamily="34" charset="0"/>
              </a:rPr>
              <a:t>health information services 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ea typeface="+mn-ea"/>
                <a:cs typeface="Arial" panose="020B0604020202020204" pitchFamily="34" charset="0"/>
              </a:rPr>
              <a:t>to consumers and recognition for the accomplishment of acquiring new health information skills.</a:t>
            </a: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91E4F0DD-0312-AB1D-347C-9D20AB97B2E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233136" y="4459348"/>
            <a:ext cx="1723295" cy="1596904"/>
          </a:xfrm>
          <a:prstGeom prst="ellipse">
            <a:avLst/>
          </a:prstGeom>
          <a:solidFill>
            <a:srgbClr val="213B83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FDC20090-FBE0-25FD-C36E-F4D403EADE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573212" y="4369929"/>
            <a:ext cx="1723295" cy="1596904"/>
          </a:xfrm>
          <a:prstGeom prst="ellipse">
            <a:avLst/>
          </a:prstGeom>
          <a:solidFill>
            <a:srgbClr val="213B8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Graphic 9">
            <a:extLst>
              <a:ext uri="{FF2B5EF4-FFF2-40B4-BE49-F238E27FC236}">
                <a16:creationId xmlns:a16="http://schemas.microsoft.com/office/drawing/2014/main" id="{E91E9BAA-6C70-9429-E027-D9C53C5D26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2842845" y="4527762"/>
            <a:ext cx="1184031" cy="1184031"/>
          </a:xfrm>
          <a:prstGeom prst="rect">
            <a:avLst/>
          </a:prstGeom>
        </p:spPr>
      </p:pic>
      <p:sp>
        <p:nvSpPr>
          <p:cNvPr id="12" name="Oval 11">
            <a:extLst>
              <a:ext uri="{FF2B5EF4-FFF2-40B4-BE49-F238E27FC236}">
                <a16:creationId xmlns:a16="http://schemas.microsoft.com/office/drawing/2014/main" id="{36AD1548-33B3-C2F8-F7BC-6D9EB32A8E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903174" y="4396671"/>
            <a:ext cx="1723295" cy="1596904"/>
          </a:xfrm>
          <a:prstGeom prst="ellipse">
            <a:avLst/>
          </a:prstGeom>
          <a:solidFill>
            <a:srgbClr val="213B8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Graphic 12">
            <a:extLst>
              <a:ext uri="{FF2B5EF4-FFF2-40B4-BE49-F238E27FC236}">
                <a16:creationId xmlns:a16="http://schemas.microsoft.com/office/drawing/2014/main" id="{CA46895D-0FB8-05CC-C1C4-B153BAE61F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5307621" y="4711913"/>
            <a:ext cx="914400" cy="914400"/>
          </a:xfrm>
          <a:prstGeom prst="rect">
            <a:avLst/>
          </a:prstGeom>
        </p:spPr>
      </p:pic>
      <p:pic>
        <p:nvPicPr>
          <p:cNvPr id="14" name="Graphic 13">
            <a:extLst>
              <a:ext uri="{FF2B5EF4-FFF2-40B4-BE49-F238E27FC236}">
                <a16:creationId xmlns:a16="http://schemas.microsoft.com/office/drawing/2014/main" id="{6C8C2E59-6DD7-192E-BF45-A45382F009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7637583" y="4800600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70594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273E10F5-0622-72C0-0543-9A1F9AF6F3D0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321013" y="211287"/>
            <a:ext cx="10515600" cy="1325563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b" anchorCtr="0" forceAA="0" compatLnSpc="1">
            <a:prstTxWarp prst="textNoShape">
              <a:avLst/>
            </a:prstTxWarp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Gain skills in areas such as: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E9246ED-F41D-40B2-DDF3-C1C638F55BAE}"/>
              </a:ext>
            </a:extLst>
          </p:cNvPr>
          <p:cNvSpPr txBox="1"/>
          <p:nvPr/>
        </p:nvSpPr>
        <p:spPr>
          <a:xfrm>
            <a:off x="932632" y="1582900"/>
            <a:ext cx="7097315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Understanding Your Community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Health Literacy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Mental Health Resources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Evaluating Health Information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Health Disparities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Health Equity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r>
              <a:rPr lang="en-US" dirty="0"/>
              <a:t> </a:t>
            </a:r>
          </a:p>
          <a:p>
            <a:endParaRPr lang="en-US" dirty="0"/>
          </a:p>
          <a:p>
            <a:endParaRPr lang="en-US" dirty="0"/>
          </a:p>
        </p:txBody>
      </p:sp>
      <p:pic>
        <p:nvPicPr>
          <p:cNvPr id="8" name="Picture 7" descr="A sign with text:&#10;Earn a digital badge recognizing your accomplishment!">
            <a:extLst>
              <a:ext uri="{FF2B5EF4-FFF2-40B4-BE49-F238E27FC236}">
                <a16:creationId xmlns:a16="http://schemas.microsoft.com/office/drawing/2014/main" id="{18E6B6C2-AB60-3ED9-A210-42F145B3B83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83257" y="4960245"/>
            <a:ext cx="5078408" cy="1396105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DB15BF42-623E-FC57-7E1A-6C9E412A6B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29947" y="1027906"/>
            <a:ext cx="2585028" cy="3908763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7" name="Picture 6" descr="MLA CHIS digital badge ">
            <a:extLst>
              <a:ext uri="{FF2B5EF4-FFF2-40B4-BE49-F238E27FC236}">
                <a16:creationId xmlns:a16="http://schemas.microsoft.com/office/drawing/2014/main" id="{0A133C91-2D38-84AB-9E6E-6795CE467A2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95126" y="1536850"/>
            <a:ext cx="1454670" cy="14138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61197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DDEEAF13-E742-ED5E-5458-8B0F13DE78A8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45141" y="-40821"/>
            <a:ext cx="12099631" cy="1325563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b" anchorCtr="0" forceAA="0" compatLnSpc="1">
            <a:prstTxWarp prst="textNoShape">
              <a:avLst/>
            </a:prstTxWarp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Arial"/>
              </a:rPr>
              <a:t>Obtain your CE and use the NNLM sponsorship</a:t>
            </a:r>
            <a:endParaRPr kumimoji="0" lang="en-US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j-ea"/>
              <a:cs typeface="+mj-cs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9D0825A-A545-15A1-7F77-86A8BD3A579A}"/>
              </a:ext>
            </a:extLst>
          </p:cNvPr>
          <p:cNvSpPr txBox="1"/>
          <p:nvPr/>
        </p:nvSpPr>
        <p:spPr>
          <a:xfrm>
            <a:off x="2105792" y="1645916"/>
            <a:ext cx="7097315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Step 1: Earn 12 CE through FREE classes!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r>
              <a:rPr lang="en-US" dirty="0"/>
              <a:t> 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9F0A549-EA7E-7DA0-A95A-239C39C054A1}"/>
              </a:ext>
            </a:extLst>
          </p:cNvPr>
          <p:cNvSpPr txBox="1"/>
          <p:nvPr/>
        </p:nvSpPr>
        <p:spPr>
          <a:xfrm>
            <a:off x="2051362" y="2732474"/>
            <a:ext cx="7097315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Step 2:  Apply for </a:t>
            </a:r>
            <a:r>
              <a:rPr lang="en-US" sz="2400" dirty="0">
                <a:hlinkClick r:id="rId2"/>
              </a:rPr>
              <a:t>NNLM CHIS Sponsorship</a:t>
            </a:r>
            <a:endParaRPr lang="en-US" dirty="0"/>
          </a:p>
          <a:p>
            <a:r>
              <a:rPr lang="en-US" dirty="0"/>
              <a:t> 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890EBAC2-BFC4-CEAA-8003-E8048F9C466F}"/>
              </a:ext>
            </a:extLst>
          </p:cNvPr>
          <p:cNvSpPr txBox="1"/>
          <p:nvPr/>
        </p:nvSpPr>
        <p:spPr>
          <a:xfrm>
            <a:off x="2059709" y="3819032"/>
            <a:ext cx="7097315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Step 3:  Receive NNLM sponsored CHIS certification</a:t>
            </a:r>
            <a:endParaRPr lang="en-US" dirty="0"/>
          </a:p>
          <a:p>
            <a:r>
              <a:rPr lang="en-US" dirty="0"/>
              <a:t> </a:t>
            </a:r>
          </a:p>
          <a:p>
            <a:endParaRPr lang="en-US" dirty="0"/>
          </a:p>
          <a:p>
            <a:endParaRPr lang="en-US" dirty="0"/>
          </a:p>
        </p:txBody>
      </p:sp>
      <p:grpSp>
        <p:nvGrpSpPr>
          <p:cNvPr id="32" name="Group 31">
            <a:extLst>
              <a:ext uri="{FF2B5EF4-FFF2-40B4-BE49-F238E27FC236}">
                <a16:creationId xmlns:a16="http://schemas.microsoft.com/office/drawing/2014/main" id="{38AA3C27-74AD-CC19-3677-D7F654BDA2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1035976" y="3570579"/>
            <a:ext cx="1004274" cy="987094"/>
            <a:chOff x="1116507" y="4950366"/>
            <a:chExt cx="1386783" cy="1292662"/>
          </a:xfrm>
        </p:grpSpPr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041D88D2-EA0A-C146-F30C-91EFB3A52CB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1116507" y="4950366"/>
              <a:ext cx="1386783" cy="1292662"/>
            </a:xfrm>
            <a:prstGeom prst="ellipse">
              <a:avLst/>
            </a:prstGeom>
            <a:solidFill>
              <a:srgbClr val="213B83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40" tIns="45720" rIns="91440" bIns="45720" rtlCol="0" anchor="ctr"/>
            <a:lstStyle/>
            <a:p>
              <a:endParaRPr lang="en-US"/>
            </a:p>
          </p:txBody>
        </p:sp>
        <p:pic>
          <p:nvPicPr>
            <p:cNvPr id="25" name="Graphic 24">
              <a:extLst>
                <a:ext uri="{FF2B5EF4-FFF2-40B4-BE49-F238E27FC236}">
                  <a16:creationId xmlns:a16="http://schemas.microsoft.com/office/drawing/2014/main" id="{4B647F0D-F9B8-552A-9FEC-C1C12B50ECA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1363810" y="5158127"/>
              <a:ext cx="914400" cy="914400"/>
            </a:xfrm>
            <a:prstGeom prst="rect">
              <a:avLst/>
            </a:prstGeom>
          </p:spPr>
        </p:pic>
      </p:grpSp>
      <p:grpSp>
        <p:nvGrpSpPr>
          <p:cNvPr id="31" name="Group 30">
            <a:extLst>
              <a:ext uri="{FF2B5EF4-FFF2-40B4-BE49-F238E27FC236}">
                <a16:creationId xmlns:a16="http://schemas.microsoft.com/office/drawing/2014/main" id="{390DCA11-744A-1D3D-8AFE-32D7D80B95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1035976" y="2486908"/>
            <a:ext cx="1004274" cy="987094"/>
            <a:chOff x="1116507" y="3336843"/>
            <a:chExt cx="1386783" cy="1347513"/>
          </a:xfrm>
        </p:grpSpPr>
        <p:sp>
          <p:nvSpPr>
            <p:cNvPr id="18" name="Oval 17">
              <a:extLst>
                <a:ext uri="{FF2B5EF4-FFF2-40B4-BE49-F238E27FC236}">
                  <a16:creationId xmlns:a16="http://schemas.microsoft.com/office/drawing/2014/main" id="{C2284085-7EEE-528D-0311-0E2721AD24F3}"/>
                </a:ext>
              </a:extLst>
            </p:cNvPr>
            <p:cNvSpPr/>
            <p:nvPr/>
          </p:nvSpPr>
          <p:spPr>
            <a:xfrm>
              <a:off x="1116507" y="3336843"/>
              <a:ext cx="1386783" cy="1347513"/>
            </a:xfrm>
            <a:prstGeom prst="ellipse">
              <a:avLst/>
            </a:prstGeom>
            <a:solidFill>
              <a:srgbClr val="213B8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40" tIns="45720" rIns="91440" bIns="45720" rtlCol="0" anchor="ctr"/>
            <a:lstStyle/>
            <a:p>
              <a:endParaRPr lang="en-US"/>
            </a:p>
          </p:txBody>
        </p:sp>
        <p:pic>
          <p:nvPicPr>
            <p:cNvPr id="27" name="Graphic 26">
              <a:extLst>
                <a:ext uri="{FF2B5EF4-FFF2-40B4-BE49-F238E27FC236}">
                  <a16:creationId xmlns:a16="http://schemas.microsoft.com/office/drawing/2014/main" id="{D596B098-28D9-A42F-0B7A-28312E4A279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p:blipFill>
          <p:spPr>
            <a:xfrm>
              <a:off x="1352698" y="3530973"/>
              <a:ext cx="914400" cy="914400"/>
            </a:xfrm>
            <a:prstGeom prst="rect">
              <a:avLst/>
            </a:prstGeom>
          </p:spPr>
        </p:pic>
      </p:grpSp>
      <p:grpSp>
        <p:nvGrpSpPr>
          <p:cNvPr id="30" name="Group 29">
            <a:extLst>
              <a:ext uri="{FF2B5EF4-FFF2-40B4-BE49-F238E27FC236}">
                <a16:creationId xmlns:a16="http://schemas.microsoft.com/office/drawing/2014/main" id="{3B5A78E5-0377-F0F1-DAF6-D4C100B78A8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1035976" y="1395731"/>
            <a:ext cx="1015386" cy="987094"/>
            <a:chOff x="1127619" y="1699873"/>
            <a:chExt cx="1386783" cy="1347513"/>
          </a:xfrm>
        </p:grpSpPr>
        <p:sp>
          <p:nvSpPr>
            <p:cNvPr id="21" name="Oval 20">
              <a:extLst>
                <a:ext uri="{FF2B5EF4-FFF2-40B4-BE49-F238E27FC236}">
                  <a16:creationId xmlns:a16="http://schemas.microsoft.com/office/drawing/2014/main" id="{5FB890BF-48F5-2F95-B749-5B31790F620B}"/>
                </a:ext>
              </a:extLst>
            </p:cNvPr>
            <p:cNvSpPr/>
            <p:nvPr/>
          </p:nvSpPr>
          <p:spPr>
            <a:xfrm>
              <a:off x="1127619" y="1699873"/>
              <a:ext cx="1386783" cy="1347513"/>
            </a:xfrm>
            <a:prstGeom prst="ellipse">
              <a:avLst/>
            </a:prstGeom>
            <a:solidFill>
              <a:srgbClr val="213B8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40" tIns="45720" rIns="91440" bIns="45720" rtlCol="0" anchor="ctr"/>
            <a:lstStyle/>
            <a:p>
              <a:endParaRPr lang="en-US"/>
            </a:p>
          </p:txBody>
        </p:sp>
        <p:pic>
          <p:nvPicPr>
            <p:cNvPr id="29" name="Graphic 28">
              <a:extLst>
                <a:ext uri="{FF2B5EF4-FFF2-40B4-BE49-F238E27FC236}">
                  <a16:creationId xmlns:a16="http://schemas.microsoft.com/office/drawing/2014/main" id="{D41AA8FD-A194-72F6-F671-BC17A0AAA0B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/>
            </a:stretch>
          </p:blipFill>
          <p:spPr>
            <a:xfrm>
              <a:off x="1363810" y="1930722"/>
              <a:ext cx="914400" cy="914400"/>
            </a:xfrm>
            <a:prstGeom prst="rect">
              <a:avLst/>
            </a:prstGeom>
          </p:spPr>
        </p:pic>
      </p:grpSp>
      <p:sp>
        <p:nvSpPr>
          <p:cNvPr id="7" name="Oval 6">
            <a:extLst>
              <a:ext uri="{FF2B5EF4-FFF2-40B4-BE49-F238E27FC236}">
                <a16:creationId xmlns:a16="http://schemas.microsoft.com/office/drawing/2014/main" id="{37616618-A809-6A8E-47B3-1F89BE1414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035976" y="4618328"/>
            <a:ext cx="1004274" cy="987094"/>
          </a:xfrm>
          <a:prstGeom prst="ellipse">
            <a:avLst/>
          </a:prstGeom>
          <a:solidFill>
            <a:srgbClr val="213B83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endParaRPr 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6979A136-2A9C-41FA-14B9-0882E3DF2306}"/>
              </a:ext>
            </a:extLst>
          </p:cNvPr>
          <p:cNvSpPr txBox="1"/>
          <p:nvPr/>
        </p:nvSpPr>
        <p:spPr>
          <a:xfrm>
            <a:off x="2100529" y="4794895"/>
            <a:ext cx="7277545" cy="1661993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2400" dirty="0"/>
              <a:t>Learn more by visiting: </a:t>
            </a:r>
            <a:r>
              <a:rPr lang="en-US" sz="2400" b="1" dirty="0">
                <a:solidFill>
                  <a:srgbClr val="333333"/>
                </a:solidFill>
                <a:ea typeface="+mn-lt"/>
                <a:cs typeface="+mn-lt"/>
              </a:rPr>
              <a:t>www.nnlm.gov/</a:t>
            </a:r>
            <a:r>
              <a:rPr lang="en-US" sz="2400" b="1" dirty="0">
                <a:solidFill>
                  <a:srgbClr val="333333"/>
                </a:solidFill>
                <a:latin typeface="Aptos"/>
              </a:rPr>
              <a:t>FST34</a:t>
            </a:r>
            <a:r>
              <a:rPr lang="en-US" sz="2400" b="1" dirty="0">
                <a:solidFill>
                  <a:srgbClr val="0A3622"/>
                </a:solidFill>
                <a:latin typeface="Aptos"/>
              </a:rPr>
              <a:t> </a:t>
            </a:r>
            <a:r>
              <a:rPr lang="en-US" sz="2400" dirty="0"/>
              <a:t>or scanning the QR code</a:t>
            </a:r>
            <a:endParaRPr lang="en-US" dirty="0"/>
          </a:p>
          <a:p>
            <a:r>
              <a:rPr lang="en-US" dirty="0"/>
              <a:t> </a:t>
            </a:r>
          </a:p>
          <a:p>
            <a:endParaRPr lang="en-US" dirty="0"/>
          </a:p>
          <a:p>
            <a:endParaRPr lang="en-US" dirty="0"/>
          </a:p>
        </p:txBody>
      </p:sp>
      <p:pic>
        <p:nvPicPr>
          <p:cNvPr id="14" name="Graphic 13">
            <a:extLst>
              <a:ext uri="{FF2B5EF4-FFF2-40B4-BE49-F238E27FC236}">
                <a16:creationId xmlns:a16="http://schemas.microsoft.com/office/drawing/2014/main" id="{C40593EE-C35D-AE2F-B0BE-F6F66730C4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1189264" y="4781549"/>
            <a:ext cx="696686" cy="669472"/>
          </a:xfrm>
          <a:prstGeom prst="rect">
            <a:avLst/>
          </a:prstGeom>
        </p:spPr>
      </p:pic>
      <p:pic>
        <p:nvPicPr>
          <p:cNvPr id="2" name="Picture 1" descr="A QR code">
            <a:extLst>
              <a:ext uri="{FF2B5EF4-FFF2-40B4-BE49-F238E27FC236}">
                <a16:creationId xmlns:a16="http://schemas.microsoft.com/office/drawing/2014/main" id="{DDFF9572-7791-9F90-3533-191583073A19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9156939" y="3815750"/>
            <a:ext cx="2562046" cy="25908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3295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AE7D3A5F-2146-5DF6-936F-990D94E186CD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603034" y="0"/>
            <a:ext cx="9622406" cy="1311956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b" anchorCtr="0" forceAA="0" compatLnSpc="1">
            <a:prstTxWarp prst="textNoShape">
              <a:avLst/>
            </a:prstTxWarp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Arial"/>
              </a:rPr>
              <a:t>Claim your CE credit – Step 1</a:t>
            </a:r>
            <a:endParaRPr kumimoji="0" lang="en-US" sz="4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j-ea"/>
              <a:cs typeface="Arial" panose="020B0604020202020204" pitchFamily="34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501006BC-C552-0C6D-77A6-6FE4E64F675A}"/>
              </a:ext>
            </a:extLst>
          </p:cNvPr>
          <p:cNvSpPr txBox="1"/>
          <p:nvPr/>
        </p:nvSpPr>
        <p:spPr>
          <a:xfrm>
            <a:off x="2448248" y="2265755"/>
            <a:ext cx="7097315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Course evaluation link: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r>
              <a:rPr lang="en-US" dirty="0"/>
              <a:t> 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25D714EA-011A-4FB5-46D4-C418CA5A38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052652" y="1950707"/>
            <a:ext cx="1070420" cy="1037811"/>
          </a:xfrm>
          <a:prstGeom prst="ellipse">
            <a:avLst/>
          </a:prstGeom>
          <a:solidFill>
            <a:srgbClr val="213B8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6" name="Graphic 15">
            <a:extLst>
              <a:ext uri="{FF2B5EF4-FFF2-40B4-BE49-F238E27FC236}">
                <a16:creationId xmlns:a16="http://schemas.microsoft.com/office/drawing/2014/main" id="{1F9A6B30-E60D-5AA6-11F2-79766E1211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230543" y="2114392"/>
            <a:ext cx="717030" cy="717030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B8E7E69E-833F-DADA-72E5-8EBC1EC392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642340" y="1603074"/>
            <a:ext cx="4500369" cy="4188945"/>
          </a:xfrm>
          <a:prstGeom prst="rect">
            <a:avLst/>
          </a:prstGeom>
          <a:solidFill>
            <a:schemeClr val="bg2">
              <a:lumMod val="2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  <a:highlight>
                  <a:srgbClr val="FFFF00"/>
                </a:highlight>
              </a:rPr>
              <a:t>PLACE QR CODE HERE</a:t>
            </a:r>
          </a:p>
        </p:txBody>
      </p:sp>
    </p:spTree>
    <p:extLst>
      <p:ext uri="{BB962C8B-B14F-4D97-AF65-F5344CB8AC3E}">
        <p14:creationId xmlns:p14="http://schemas.microsoft.com/office/powerpoint/2010/main" val="34206141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AE7D3A5F-2146-5DF6-936F-990D94E186CD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603034" y="0"/>
            <a:ext cx="9938708" cy="1311956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b" anchorCtr="0" forceAA="0" compatLnSpc="1">
            <a:prstTxWarp prst="textNoShape">
              <a:avLst/>
            </a:prstTxWarp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Claim your CE credit – Step 2</a:t>
            </a:r>
            <a:endParaRPr kumimoji="0" lang="en-US" sz="4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E53D6E07-E0A0-1A2E-7060-7DE905F64EE1}"/>
              </a:ext>
            </a:extLst>
          </p:cNvPr>
          <p:cNvSpPr txBox="1"/>
          <p:nvPr/>
        </p:nvSpPr>
        <p:spPr>
          <a:xfrm>
            <a:off x="2150945" y="1305554"/>
            <a:ext cx="9354560" cy="6924973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endParaRPr lang="en-US" sz="3600" dirty="0"/>
          </a:p>
          <a:p>
            <a:pPr>
              <a:lnSpc>
                <a:spcPct val="150000"/>
              </a:lnSpc>
              <a:buFont typeface="Arial"/>
              <a:buChar char="•"/>
            </a:pPr>
            <a:r>
              <a:rPr lang="en-US" sz="2400" dirty="0">
                <a:ea typeface="+mn-lt"/>
                <a:cs typeface="+mn-lt"/>
              </a:rPr>
              <a:t>Go to </a:t>
            </a:r>
            <a:r>
              <a:rPr lang="en-US" sz="2400" b="1" u="sng" dirty="0">
                <a:ea typeface="+mn-lt"/>
                <a:cs typeface="+mn-lt"/>
                <a:hlinkClick r:id="rId2"/>
              </a:rPr>
              <a:t>MEDLIB-ED</a:t>
            </a:r>
            <a:r>
              <a:rPr lang="en-US" sz="2400" u="sng" dirty="0">
                <a:ea typeface="+mn-lt"/>
                <a:cs typeface="+mn-lt"/>
                <a:hlinkClick r:id="rId2"/>
              </a:rPr>
              <a:t> </a:t>
            </a:r>
            <a:r>
              <a:rPr lang="en-US" sz="2400" u="sng" dirty="0">
                <a:solidFill>
                  <a:srgbClr val="2E4E74"/>
                </a:solidFill>
                <a:ea typeface="+mn-lt"/>
                <a:cs typeface="+mn-lt"/>
                <a:hlinkClick r:id="rId2"/>
              </a:rPr>
              <a:t> </a:t>
            </a:r>
            <a:r>
              <a:rPr lang="en-US" sz="2400" dirty="0">
                <a:ea typeface="+mn-lt"/>
                <a:cs typeface="+mn-lt"/>
              </a:rPr>
              <a:t>website and sign in or create account.</a:t>
            </a:r>
          </a:p>
          <a:p>
            <a:pPr lvl="1">
              <a:lnSpc>
                <a:spcPct val="150000"/>
              </a:lnSpc>
              <a:buFont typeface="Arial"/>
              <a:buChar char="•"/>
            </a:pPr>
            <a:r>
              <a:rPr lang="en-US" sz="2400" dirty="0">
                <a:ea typeface="+mn-lt"/>
                <a:cs typeface="+mn-lt"/>
              </a:rPr>
              <a:t>www.medlib-ed.org</a:t>
            </a:r>
            <a:endParaRPr lang="en-US" sz="2400" dirty="0"/>
          </a:p>
          <a:p>
            <a:pPr>
              <a:lnSpc>
                <a:spcPct val="150000"/>
              </a:lnSpc>
              <a:buFont typeface="Arial"/>
              <a:buChar char="•"/>
            </a:pPr>
            <a:r>
              <a:rPr lang="en-US" sz="2400" dirty="0">
                <a:ea typeface="+mn-lt"/>
                <a:cs typeface="+mn-lt"/>
              </a:rPr>
              <a:t>Click </a:t>
            </a:r>
            <a:r>
              <a:rPr lang="en-US" sz="2400" b="1" dirty="0">
                <a:ea typeface="+mn-lt"/>
                <a:cs typeface="+mn-lt"/>
              </a:rPr>
              <a:t>My Learning </a:t>
            </a:r>
            <a:r>
              <a:rPr lang="en-US" sz="2400" dirty="0">
                <a:ea typeface="+mn-lt"/>
                <a:cs typeface="+mn-lt"/>
              </a:rPr>
              <a:t>on the blue bar near the top of the MEDLIB-ED home page. </a:t>
            </a:r>
            <a:endParaRPr lang="en-US" sz="2400" dirty="0"/>
          </a:p>
          <a:p>
            <a:pPr>
              <a:lnSpc>
                <a:spcPct val="150000"/>
              </a:lnSpc>
              <a:buFont typeface="Arial"/>
              <a:buChar char="•"/>
            </a:pPr>
            <a:r>
              <a:rPr lang="en-US" sz="2400" dirty="0">
                <a:ea typeface="+mn-lt"/>
                <a:cs typeface="+mn-lt"/>
              </a:rPr>
              <a:t>Enter the code you were given at the end of the class evaluation, complete the attestation, and </a:t>
            </a:r>
            <a:r>
              <a:rPr lang="en-US" sz="2400" b="1" dirty="0">
                <a:ea typeface="+mn-lt"/>
                <a:cs typeface="+mn-lt"/>
              </a:rPr>
              <a:t>claim credit</a:t>
            </a:r>
            <a:r>
              <a:rPr lang="en-US" sz="2400" dirty="0">
                <a:ea typeface="+mn-lt"/>
                <a:cs typeface="+mn-lt"/>
              </a:rPr>
              <a:t>.</a:t>
            </a:r>
            <a:endParaRPr lang="en-US" sz="2400" dirty="0"/>
          </a:p>
          <a:p>
            <a:pPr>
              <a:lnSpc>
                <a:spcPct val="150000"/>
              </a:lnSpc>
              <a:buFont typeface="Arial"/>
              <a:buChar char="•"/>
            </a:pPr>
            <a:r>
              <a:rPr lang="en-US" sz="2400" dirty="0">
                <a:ea typeface="+mn-lt"/>
                <a:cs typeface="+mn-lt"/>
              </a:rPr>
              <a:t>If you have questions or run into problems, please email                    	</a:t>
            </a:r>
            <a:r>
              <a:rPr lang="en-US" sz="2400" dirty="0">
                <a:ea typeface="+mn-lt"/>
                <a:cs typeface="+mn-lt"/>
                <a:hlinkClick r:id="rId3"/>
              </a:rPr>
              <a:t>MEDLIB-ED@mail.mlahq.org</a:t>
            </a:r>
            <a:endParaRPr lang="en-US" sz="2400" dirty="0"/>
          </a:p>
          <a:p>
            <a:endParaRPr lang="en-US" sz="2400" dirty="0"/>
          </a:p>
          <a:p>
            <a:pPr marL="342900" indent="-342900">
              <a:buFont typeface="Arial"/>
              <a:buChar char="•"/>
            </a:pPr>
            <a:endParaRPr lang="en-US" sz="2400" dirty="0">
              <a:highlight>
                <a:srgbClr val="FFFF00"/>
              </a:highlight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r>
              <a:rPr lang="en-US" dirty="0"/>
              <a:t> 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FE84FF95-43AD-8375-7C11-2D0046CF69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936864" y="1752249"/>
            <a:ext cx="1070420" cy="1037811"/>
          </a:xfrm>
          <a:prstGeom prst="ellipse">
            <a:avLst/>
          </a:prstGeom>
          <a:solidFill>
            <a:srgbClr val="213B8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Graphic 13">
            <a:extLst>
              <a:ext uri="{FF2B5EF4-FFF2-40B4-BE49-F238E27FC236}">
                <a16:creationId xmlns:a16="http://schemas.microsoft.com/office/drawing/2014/main" id="{399B3655-A6F2-5020-04AA-F4A5AB4A0E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157142" y="1964771"/>
            <a:ext cx="632256" cy="6322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012581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339</TotalTime>
  <Words>228</Words>
  <Application>Microsoft Office PowerPoint</Application>
  <PresentationFormat>Widescreen</PresentationFormat>
  <Paragraphs>38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Aptos</vt:lpstr>
      <vt:lpstr>Aptos Display</vt:lpstr>
      <vt:lpstr>Arial</vt:lpstr>
      <vt:lpstr>Office Theme</vt:lpstr>
      <vt:lpstr>What is CHIS? </vt:lpstr>
      <vt:lpstr>Gain skills in areas such as:</vt:lpstr>
      <vt:lpstr>Obtain your CE and use the NNLM sponsorship</vt:lpstr>
      <vt:lpstr>Claim your CE credit – Step 1</vt:lpstr>
      <vt:lpstr>Claim your CE credit – Step 2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Abby Dowd</dc:creator>
  <cp:lastModifiedBy>SAMANTHA R NUNN</cp:lastModifiedBy>
  <cp:revision>131</cp:revision>
  <dcterms:created xsi:type="dcterms:W3CDTF">2024-01-22T20:04:58Z</dcterms:created>
  <dcterms:modified xsi:type="dcterms:W3CDTF">2025-08-20T21:20:18Z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52883F0D-D7D0-4ACB-B514-6A336CB47461</vt:lpwstr>
  </property>
  <property fmtid="{D5CDD505-2E9C-101B-9397-08002B2CF9AE}" pid="3" name="ArticulatePath">
    <vt:lpwstr>CHIS TTT Slides</vt:lpwstr>
  </property>
</Properties>
</file>