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5"/>
  </p:notesMasterIdLst>
  <p:handoutMasterIdLst>
    <p:handoutMasterId r:id="rId16"/>
  </p:handoutMasterIdLst>
  <p:sldIdLst>
    <p:sldId id="316" r:id="rId2"/>
    <p:sldId id="318" r:id="rId3"/>
    <p:sldId id="317" r:id="rId4"/>
    <p:sldId id="341" r:id="rId5"/>
    <p:sldId id="342" r:id="rId6"/>
    <p:sldId id="333" r:id="rId7"/>
    <p:sldId id="339" r:id="rId8"/>
    <p:sldId id="344" r:id="rId9"/>
    <p:sldId id="343" r:id="rId10"/>
    <p:sldId id="340" r:id="rId11"/>
    <p:sldId id="336" r:id="rId12"/>
    <p:sldId id="345" r:id="rId13"/>
    <p:sldId id="337"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61868" autoAdjust="0"/>
  </p:normalViewPr>
  <p:slideViewPr>
    <p:cSldViewPr snapToGrid="0">
      <p:cViewPr varScale="1">
        <p:scale>
          <a:sx n="56" d="100"/>
          <a:sy n="56" d="100"/>
        </p:scale>
        <p:origin x="1938" y="72"/>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Termination is a stage of change where someone</a:t>
            </a:r>
            <a:r>
              <a:rPr lang="en-US" baseline="0" dirty="0"/>
              <a:t> has no temptation to return to the old behavior and 100% efficacy that they will continue</a:t>
            </a:r>
            <a:r>
              <a:rPr lang="en-US" baseline="30000" dirty="0"/>
              <a:t>2,8</a:t>
            </a:r>
            <a:r>
              <a:rPr lang="en-US" baseline="0" dirty="0"/>
              <a:t>. For some behaviors, such as smoking cessation or abstinence from alcohol for an alcoholic, termination may be a good goal to strive for. However, for other behaviors, termination may not be a realistic goal</a:t>
            </a:r>
            <a:r>
              <a:rPr lang="en-US" baseline="30000" dirty="0"/>
              <a:t>2,8</a:t>
            </a:r>
            <a:r>
              <a:rPr lang="en-US" baseline="0" dirty="0"/>
              <a:t>. Instead, the goal may be staying in maintenance </a:t>
            </a:r>
            <a:r>
              <a:rPr lang="en-US" baseline="0" dirty="0" smtClean="0"/>
              <a:t>permanently</a:t>
            </a:r>
            <a:r>
              <a:rPr lang="en-US" baseline="30000" dirty="0" smtClean="0"/>
              <a:t>2,8</a:t>
            </a:r>
            <a:r>
              <a:rPr lang="en-US" baseline="0" dirty="0"/>
              <a:t>. This is suggested as a possible goal for </a:t>
            </a:r>
            <a:r>
              <a:rPr lang="en-US" baseline="0" dirty="0" smtClean="0"/>
              <a:t>behaviors </a:t>
            </a:r>
            <a:r>
              <a:rPr lang="en-US" baseline="0" dirty="0"/>
              <a:t>such as exercise, condom use and maintaining weight </a:t>
            </a:r>
            <a:r>
              <a:rPr lang="en-US" baseline="0" dirty="0" smtClean="0"/>
              <a:t>loss</a:t>
            </a:r>
            <a:r>
              <a:rPr lang="en-US" baseline="30000" dirty="0" smtClean="0"/>
              <a:t>2,8</a:t>
            </a:r>
            <a:r>
              <a:rPr lang="en-US" baseline="0" dirty="0"/>
              <a:t>. Because of this, there is less research on termination as part of the TTM.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114792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As we wrap up today, some things to keep in mind are: what shows you that a patient is in maintenance or has relapsed and when you notice this, which strategies from today do you think will work the best for you when working with them?</a:t>
            </a:r>
          </a:p>
          <a:p>
            <a:endParaRPr lang="en-US"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baseline="0" dirty="0" smtClean="0">
              <a:solidFill>
                <a:schemeClr val="tx1"/>
              </a:solidFill>
            </a:endParaRPr>
          </a:p>
          <a:p>
            <a:endParaRPr lang="en-US" sz="1400" baseline="0" dirty="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187104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TO FACILITATOR: if you choose not to have participants complete the knowledge assessment questions, delete this slide.]</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928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144705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[NOTE TO FACILITATOR: If you are completing these modules in an order other than suggested in the facilitation guide, you may need to adjust these discussion points.]</a:t>
            </a:r>
            <a:endParaRPr lang="en-US" b="1" dirty="0" smtClean="0"/>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Maintenance is when a person has continued the </a:t>
            </a:r>
            <a:r>
              <a:rPr lang="en-US" dirty="0" smtClean="0"/>
              <a:t>change </a:t>
            </a:r>
            <a:r>
              <a:rPr lang="en-US" dirty="0"/>
              <a:t>but it is recommended to continue to help them plan for possible </a:t>
            </a:r>
            <a:r>
              <a:rPr lang="en-US" dirty="0" smtClean="0"/>
              <a:t>challenges. </a:t>
            </a:r>
            <a:r>
              <a:rPr lang="en-US" dirty="0"/>
              <a:t>H</a:t>
            </a:r>
            <a:r>
              <a:rPr lang="en-US" dirty="0" smtClean="0"/>
              <a:t>owever</a:t>
            </a:r>
            <a:r>
              <a:rPr lang="en-US" dirty="0"/>
              <a:t>, if someone is resistant that these challenges exist, then the primary technique suggested is rolling with this resistance</a:t>
            </a:r>
            <a:r>
              <a:rPr lang="en-US" baseline="30000" dirty="0"/>
              <a:t>1</a:t>
            </a:r>
            <a:r>
              <a:rPr lang="en-US" dirty="0"/>
              <a:t>. </a:t>
            </a:r>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47980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discussing relapse alongside maintenance in this conversation, because, as we will discuss in a moment, relapse isn’t necessarily a stage itself, but a return to an earlier stage in the TTM</a:t>
            </a:r>
            <a:r>
              <a:rPr lang="en-US" baseline="30000" dirty="0"/>
              <a:t>8</a:t>
            </a:r>
            <a:r>
              <a:rPr lang="en-US" dirty="0"/>
              <a:t>. </a:t>
            </a:r>
            <a:r>
              <a:rPr lang="en-US" dirty="0" smtClean="0"/>
              <a:t>It </a:t>
            </a:r>
            <a:r>
              <a:rPr lang="en-US" dirty="0"/>
              <a:t>is included in this graphic because there are suggested strategies specific to someone who has experienced relapse</a:t>
            </a:r>
            <a:r>
              <a:rPr lang="en-US" baseline="30000" dirty="0"/>
              <a:t>1</a:t>
            </a:r>
            <a:r>
              <a:rPr lang="en-US" dirty="0"/>
              <a:t>. The main goal for a person who has returned to an old behavior is to help them cope with this by supporting their self-efficacy to resume the healthy behavior that </a:t>
            </a:r>
            <a:r>
              <a:rPr lang="en-US" dirty="0" smtClean="0"/>
              <a:t>they </a:t>
            </a:r>
            <a:r>
              <a:rPr lang="en-US" dirty="0"/>
              <a:t>were engaged with</a:t>
            </a:r>
            <a:r>
              <a:rPr lang="en-US" baseline="30000" dirty="0"/>
              <a:t>1</a:t>
            </a:r>
            <a:r>
              <a:rPr lang="en-US" dirty="0"/>
              <a:t>.</a:t>
            </a:r>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412672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Maintenance</a:t>
            </a:r>
            <a:r>
              <a:rPr lang="en-US" baseline="0" dirty="0"/>
              <a:t> is the stage where someone has been successful at a behavior change for at least six months</a:t>
            </a:r>
            <a:r>
              <a:rPr lang="en-US" baseline="30000" dirty="0"/>
              <a:t>2,3</a:t>
            </a:r>
            <a:r>
              <a:rPr lang="en-US" baseline="0" dirty="0"/>
              <a:t>. The change has become more of a lifestyle at this point</a:t>
            </a:r>
            <a:r>
              <a:rPr lang="en-US" baseline="30000" dirty="0"/>
              <a:t>4</a:t>
            </a:r>
            <a:r>
              <a:rPr lang="en-US" baseline="0" dirty="0"/>
              <a:t>. You might ask why we are discussing relapse alongside maintenance, but we’re doing this because relapse isn’t a stage in itself, but when someone is no longer in maintenance and has returned to one of the other stages of change</a:t>
            </a:r>
            <a:r>
              <a:rPr lang="en-US" baseline="30000" dirty="0"/>
              <a:t>8</a:t>
            </a:r>
            <a:r>
              <a:rPr lang="en-US" baseline="0" dirty="0"/>
              <a:t>. This could be for a number </a:t>
            </a:r>
            <a:r>
              <a:rPr lang="en-US" baseline="0"/>
              <a:t>of </a:t>
            </a:r>
            <a:r>
              <a:rPr lang="en-US" baseline="0" smtClean="0"/>
              <a:t>reasons </a:t>
            </a:r>
            <a:r>
              <a:rPr lang="en-US" baseline="0" dirty="0"/>
              <a:t>such as unexpected events or triggers in their life</a:t>
            </a:r>
            <a:r>
              <a:rPr lang="en-US" baseline="30000" dirty="0"/>
              <a:t>3</a:t>
            </a:r>
            <a:r>
              <a:rPr lang="en-US" baseline="0" dirty="0"/>
              <a:t>. These triggers or events could be things such as stress from losing a loved one, a job loss or change in financial situation. Even a positive or planned event, such as starting a family, could make it harder for someone to maintain a change such as regular exercise. Relapse does not mean that they are automatically back in </a:t>
            </a:r>
            <a:r>
              <a:rPr lang="en-US" baseline="0" dirty="0" err="1" smtClean="0"/>
              <a:t>precontemplation</a:t>
            </a:r>
            <a:r>
              <a:rPr lang="en-US" baseline="0" dirty="0" smtClean="0"/>
              <a:t> - </a:t>
            </a:r>
            <a:r>
              <a:rPr lang="en-US" baseline="0" dirty="0"/>
              <a:t>most people who relapse are back in contemplation or preparation again</a:t>
            </a:r>
            <a:r>
              <a:rPr lang="en-US" baseline="30000" dirty="0"/>
              <a:t>8</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336028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Maintenance, like action, is probably easy to</a:t>
            </a:r>
            <a:r>
              <a:rPr lang="en-US" baseline="0" dirty="0"/>
              <a:t> recognize, because someone can tell you that they’re currently engaging in the behavior and have been for some time. If you spoke with them in the action phase, they will likely seem more confident in continuing the change in maintenance than they did in action</a:t>
            </a:r>
            <a:r>
              <a:rPr lang="en-US" baseline="30000" dirty="0"/>
              <a:t>2</a:t>
            </a:r>
            <a:r>
              <a:rPr lang="en-US" baseline="0" dirty="0"/>
              <a:t>. In relapse, the person will have </a:t>
            </a:r>
            <a:r>
              <a:rPr lang="en-US" baseline="0" dirty="0" smtClean="0"/>
              <a:t>stopped </a:t>
            </a:r>
            <a:r>
              <a:rPr lang="en-US" baseline="0" dirty="0"/>
              <a:t>this change</a:t>
            </a:r>
            <a:r>
              <a:rPr lang="en-US" baseline="30000" dirty="0"/>
              <a:t>1</a:t>
            </a:r>
            <a:r>
              <a:rPr lang="en-US" baseline="0" dirty="0"/>
              <a:t>. They may be feeling upset or frustrated about this</a:t>
            </a:r>
            <a:r>
              <a:rPr lang="en-US" baseline="30000" dirty="0"/>
              <a:t>3</a:t>
            </a:r>
            <a:r>
              <a:rPr lang="en-US" baseline="0" dirty="0"/>
              <a:t>, because it is not likely that they chose to stop doing it but more likely that something “threw them off track”.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79065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maintenance, it is suggested that you help them still consider and plan for possible roadblocks in order to avoid relapse. You might be surprised to see rolling with resistance listed here as this is also recommended for precontemplation</a:t>
            </a:r>
            <a:r>
              <a:rPr lang="en-US" baseline="30000" dirty="0" smtClean="0"/>
              <a:t>1</a:t>
            </a:r>
            <a:r>
              <a:rPr lang="en-US" baseline="0" dirty="0" smtClean="0"/>
              <a:t>. However, it is suggested that you roll with any resistance that a patient may have when you bring up planning for possible challenges</a:t>
            </a:r>
            <a:r>
              <a:rPr lang="en-US" baseline="30000" dirty="0" smtClean="0"/>
              <a:t>1</a:t>
            </a:r>
            <a:r>
              <a:rPr lang="en-US" baseline="0" dirty="0" smtClean="0"/>
              <a:t>. </a:t>
            </a:r>
            <a:endParaRPr lang="en-US" b="0" dirty="0">
              <a:highlight>
                <a:srgbClr val="FFFF00"/>
              </a:highlight>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1858477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someone has relapsed, it is a good idea to help them decide how they would like to proceed</a:t>
            </a:r>
            <a:r>
              <a:rPr lang="en-US" baseline="30000" dirty="0" smtClean="0"/>
              <a:t>3</a:t>
            </a:r>
            <a:r>
              <a:rPr lang="en-US" baseline="0" dirty="0" smtClean="0"/>
              <a:t> and consider what stage of change they are in, in order to support them appropriately. It is suggested that you support their self-efficacy when they have relapsed</a:t>
            </a:r>
            <a:r>
              <a:rPr lang="en-US" baseline="30000" dirty="0" smtClean="0"/>
              <a:t>1</a:t>
            </a:r>
            <a:r>
              <a:rPr lang="en-US" baseline="0" dirty="0" smtClean="0"/>
              <a:t>. </a:t>
            </a:r>
            <a:r>
              <a:rPr lang="en-US" baseline="0" smtClean="0"/>
              <a:t>Sometimes, </a:t>
            </a:r>
            <a:r>
              <a:rPr lang="en-US" baseline="0" dirty="0" smtClean="0"/>
              <a:t>it can be helpful to do this by focusing on what they were successful doing in maintenance. For example, if someone begins smoking again after a year of quitting, they might need to be reminded that they did actually quit for an entire year and were successful. Sometimes this is hard to see when you’re feeling frustrated by the relapse. If you remember from previous discussions, one OARS strategy suggested for supporting self-efficacy is affirmations</a:t>
            </a:r>
            <a:r>
              <a:rPr lang="en-US" baseline="30000" dirty="0" smtClean="0"/>
              <a:t>4</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[NOTE TO FACILITATOR: If you are completing these modules in an order other than suggested in the facilitation guide, you may need to adjust this note.]</a:t>
            </a:r>
            <a:endParaRPr lang="en-US" b="1"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0" dirty="0">
              <a:highlight>
                <a:srgbClr val="FFFF00"/>
              </a:highlight>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49923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ahrq.gov/ncepcr/tools/obesity/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hrq.gov/sites/default/files/publications/files/obesity-toolki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Maintenance &amp; Relapse</a:t>
            </a:r>
          </a:p>
        </p:txBody>
      </p:sp>
      <p:sp>
        <p:nvSpPr>
          <p:cNvPr id="2" name="Subtitle 1"/>
          <p:cNvSpPr>
            <a:spLocks noGrp="1"/>
          </p:cNvSpPr>
          <p:nvPr>
            <p:ph type="subTitle" idx="1"/>
          </p:nvPr>
        </p:nvSpPr>
        <p:spPr/>
        <p:txBody>
          <a:bodyPr/>
          <a:lstStyle/>
          <a:p>
            <a:r>
              <a:rPr lang="en-US" i="1" dirty="0"/>
              <a:t>“I’ve been doing this for awhile” Or “I stopped doing this”</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Termination</a:t>
            </a:r>
          </a:p>
        </p:txBody>
      </p:sp>
      <p:sp>
        <p:nvSpPr>
          <p:cNvPr id="8" name="Content Placeholder 7"/>
          <p:cNvSpPr>
            <a:spLocks noGrp="1"/>
          </p:cNvSpPr>
          <p:nvPr>
            <p:ph idx="1"/>
          </p:nvPr>
        </p:nvSpPr>
        <p:spPr/>
        <p:txBody>
          <a:bodyPr/>
          <a:lstStyle/>
          <a:p>
            <a:r>
              <a:rPr lang="en-US" dirty="0"/>
              <a:t>Part of the TTM where there is no temptation to return to an old behavior</a:t>
            </a:r>
            <a:r>
              <a:rPr lang="en-US" baseline="30000" dirty="0"/>
              <a:t>2,8</a:t>
            </a:r>
          </a:p>
          <a:p>
            <a:r>
              <a:rPr lang="en-US" dirty="0"/>
              <a:t>For some behaviors, termination may be a goal to strive for </a:t>
            </a:r>
          </a:p>
          <a:p>
            <a:pPr lvl="1"/>
            <a:r>
              <a:rPr lang="en-US" dirty="0"/>
              <a:t>Smoking cessation</a:t>
            </a:r>
          </a:p>
          <a:p>
            <a:pPr lvl="1"/>
            <a:r>
              <a:rPr lang="en-US" dirty="0"/>
              <a:t>Alcohol use</a:t>
            </a:r>
            <a:r>
              <a:rPr lang="en-US" baseline="30000" dirty="0"/>
              <a:t>8</a:t>
            </a:r>
          </a:p>
          <a:p>
            <a:r>
              <a:rPr lang="en-US" dirty="0"/>
              <a:t>For other behaviors, reaching termination may not be realistic</a:t>
            </a:r>
            <a:r>
              <a:rPr lang="en-US" baseline="30000" dirty="0"/>
              <a:t>8</a:t>
            </a:r>
          </a:p>
          <a:p>
            <a:pPr lvl="1"/>
            <a:r>
              <a:rPr lang="en-US" dirty="0"/>
              <a:t>Exercise</a:t>
            </a:r>
          </a:p>
          <a:p>
            <a:pPr lvl="1"/>
            <a:r>
              <a:rPr lang="en-US" dirty="0"/>
              <a:t>Condom use</a:t>
            </a:r>
          </a:p>
          <a:p>
            <a:pPr lvl="1"/>
            <a:r>
              <a:rPr lang="en-US" dirty="0"/>
              <a:t>Weight loss </a:t>
            </a:r>
          </a:p>
        </p:txBody>
      </p:sp>
    </p:spTree>
    <p:extLst>
      <p:ext uri="{BB962C8B-B14F-4D97-AF65-F5344CB8AC3E}">
        <p14:creationId xmlns:p14="http://schemas.microsoft.com/office/powerpoint/2010/main" val="107528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200" y="1690688"/>
            <a:ext cx="6564682" cy="4351338"/>
          </a:xfrm>
        </p:spPr>
        <p:txBody>
          <a:bodyPr/>
          <a:lstStyle/>
          <a:p>
            <a:pPr marL="0" indent="0">
              <a:buNone/>
            </a:pPr>
            <a:r>
              <a:rPr lang="en-US" i="1" dirty="0"/>
              <a:t>Consider: </a:t>
            </a:r>
          </a:p>
          <a:p>
            <a:r>
              <a:rPr lang="en-US" dirty="0"/>
              <a:t>How would you recognize patients in maintenance or relapse?</a:t>
            </a:r>
          </a:p>
          <a:p>
            <a:pPr marL="0" indent="0">
              <a:buNone/>
            </a:pPr>
            <a:r>
              <a:rPr lang="en-US" i="1" dirty="0"/>
              <a:t>Practice:</a:t>
            </a:r>
          </a:p>
          <a:p>
            <a:pPr lvl="0"/>
            <a:r>
              <a:rPr lang="en-US" dirty="0"/>
              <a:t>If you notice patients in these stages, how can you use the information discussed today?</a:t>
            </a:r>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7448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post-test questions</a:t>
            </a:r>
            <a:endParaRPr lang="en-US" dirty="0"/>
          </a:p>
        </p:txBody>
      </p:sp>
      <p:pic>
        <p:nvPicPr>
          <p:cNvPr id="5" name="Picture 4" descr="clipboa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45" y="1027906"/>
            <a:ext cx="5503653" cy="5503653"/>
          </a:xfrm>
          <a:prstGeom prst="rect">
            <a:avLst/>
          </a:prstGeom>
        </p:spPr>
      </p:pic>
    </p:spTree>
    <p:extLst>
      <p:ext uri="{BB962C8B-B14F-4D97-AF65-F5344CB8AC3E}">
        <p14:creationId xmlns:p14="http://schemas.microsoft.com/office/powerpoint/2010/main" val="198582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199" y="1825625"/>
            <a:ext cx="11223171" cy="4351338"/>
          </a:xfrm>
        </p:spPr>
        <p:txBody>
          <a:bodyPr>
            <a:normAutofit fontScale="55000" lnSpcReduction="20000"/>
          </a:bodyPr>
          <a:lstStyle/>
          <a:p>
            <a:pPr marL="514350" indent="-514350">
              <a:buFont typeface="+mj-lt"/>
              <a:buAutoNum type="arabicPeriod"/>
            </a:pPr>
            <a:r>
              <a:rPr lang="en-US" sz="2900" dirty="0"/>
              <a:t>Tuccero, </a:t>
            </a:r>
            <a:r>
              <a:rPr lang="en-US" sz="2900" dirty="0" err="1"/>
              <a:t>Railey</a:t>
            </a:r>
            <a:r>
              <a:rPr lang="en-US" sz="2900" dirty="0"/>
              <a:t>, Briggs &amp; Hull (2016). Behavioral Health in Prevention and Chronic Illness Management, Primary Care: Clinics in Office Practice, 43, 191-102. </a:t>
            </a:r>
            <a:r>
              <a:rPr lang="en-US" sz="2900" dirty="0" err="1"/>
              <a:t>doi</a:t>
            </a:r>
            <a:r>
              <a:rPr lang="en-US" sz="2900" dirty="0"/>
              <a:t>: 10.1016/j.pop.2016.01.006</a:t>
            </a:r>
          </a:p>
          <a:p>
            <a:pPr marL="514350" indent="-514350">
              <a:buFont typeface="+mj-lt"/>
              <a:buAutoNum type="arabicPeriod"/>
            </a:pPr>
            <a:r>
              <a:rPr lang="en-US" sz="2900" dirty="0" err="1"/>
              <a:t>Glanz</a:t>
            </a:r>
            <a:r>
              <a:rPr lang="en-US" sz="2900" dirty="0"/>
              <a:t>, K., </a:t>
            </a:r>
            <a:r>
              <a:rPr lang="en-US" sz="2900" dirty="0" err="1"/>
              <a:t>Rimer</a:t>
            </a:r>
            <a:r>
              <a:rPr lang="en-US" sz="2900" dirty="0"/>
              <a:t>, B. &amp; </a:t>
            </a:r>
            <a:r>
              <a:rPr lang="en-US" sz="2900" dirty="0" err="1"/>
              <a:t>Viswanath</a:t>
            </a:r>
            <a:r>
              <a:rPr lang="en-US" sz="2900" dirty="0"/>
              <a:t>, K. (Eds.). (2015). </a:t>
            </a:r>
            <a:r>
              <a:rPr lang="en-US" sz="2900" i="1" dirty="0"/>
              <a:t>Health Behavior: theory, research and practice</a:t>
            </a:r>
            <a:r>
              <a:rPr lang="en-US" sz="2900" dirty="0"/>
              <a:t>. San Francisco: </a:t>
            </a:r>
            <a:r>
              <a:rPr lang="en-US" sz="2900" dirty="0" err="1"/>
              <a:t>Jossey</a:t>
            </a:r>
            <a:r>
              <a:rPr lang="en-US" sz="2900" dirty="0"/>
              <a:t>-Bass. </a:t>
            </a:r>
          </a:p>
          <a:p>
            <a:pPr marL="514350" indent="-514350">
              <a:buFont typeface="+mj-lt"/>
              <a:buAutoNum type="arabicPeriod"/>
            </a:pPr>
            <a:r>
              <a:rPr lang="en-US" sz="2900" dirty="0"/>
              <a:t>Constance, A. &amp; </a:t>
            </a:r>
            <a:r>
              <a:rPr lang="en-US" sz="2900" dirty="0" err="1"/>
              <a:t>Sauter</a:t>
            </a:r>
            <a:r>
              <a:rPr lang="en-US" sz="2900" dirty="0"/>
              <a:t>, C. (2011). </a:t>
            </a:r>
            <a:r>
              <a:rPr lang="en-US" sz="2900" i="1" dirty="0"/>
              <a:t>Inspiring and Supporting Behavior Change</a:t>
            </a:r>
            <a:r>
              <a:rPr lang="en-US" sz="2900" dirty="0"/>
              <a:t>. United States: American Dietetic Association. </a:t>
            </a:r>
          </a:p>
          <a:p>
            <a:pPr marL="514350" indent="-514350">
              <a:buFont typeface="+mj-lt"/>
              <a:buAutoNum type="arabicPeriod"/>
            </a:pPr>
            <a:r>
              <a:rPr lang="en-US" sz="2900" dirty="0"/>
              <a:t>Gold, M., Kelly, T., </a:t>
            </a:r>
            <a:r>
              <a:rPr lang="en-US" sz="2900" dirty="0" err="1"/>
              <a:t>Douihy</a:t>
            </a:r>
            <a:r>
              <a:rPr lang="en-US" sz="2900" dirty="0"/>
              <a:t>, A. (2015). </a:t>
            </a:r>
            <a:r>
              <a:rPr lang="en-US" sz="2900" i="1" dirty="0"/>
              <a:t>Motivational Interviewing : A Guide for Medical Trainees. </a:t>
            </a:r>
            <a:r>
              <a:rPr lang="en-US" sz="2900" dirty="0"/>
              <a:t>New York: Oxford University </a:t>
            </a:r>
            <a:r>
              <a:rPr lang="en-US" sz="2900" dirty="0" smtClean="0"/>
              <a:t>Press.</a:t>
            </a:r>
          </a:p>
          <a:p>
            <a:pPr marL="514350" indent="-514350">
              <a:buFont typeface="+mj-lt"/>
              <a:buAutoNum type="arabicPeriod"/>
            </a:pPr>
            <a:r>
              <a:rPr lang="en-US" sz="2900" dirty="0" smtClean="0">
                <a:latin typeface="Calibri" panose="020F0502020204030204" pitchFamily="34" charset="0"/>
                <a:ea typeface="Calibri" panose="020F0502020204030204" pitchFamily="34" charset="0"/>
                <a:cs typeface="Times New Roman" panose="02020603050405020304" pitchFamily="18" charset="0"/>
              </a:rPr>
              <a:t>McGinnis </a:t>
            </a:r>
            <a:r>
              <a:rPr lang="en-US" sz="2900" dirty="0">
                <a:latin typeface="Calibri" panose="020F0502020204030204" pitchFamily="34" charset="0"/>
                <a:ea typeface="Calibri" panose="020F0502020204030204" pitchFamily="34" charset="0"/>
                <a:cs typeface="Times New Roman" panose="02020603050405020304" pitchFamily="18" charset="0"/>
              </a:rPr>
              <a:t>P., Davis M., </a:t>
            </a:r>
            <a:r>
              <a:rPr lang="en-US" sz="2900" dirty="0" err="1">
                <a:latin typeface="Calibri" panose="020F0502020204030204" pitchFamily="34" charset="0"/>
                <a:ea typeface="Calibri" panose="020F0502020204030204" pitchFamily="34" charset="0"/>
                <a:cs typeface="Times New Roman" panose="02020603050405020304" pitchFamily="18" charset="0"/>
              </a:rPr>
              <a:t>Howk</a:t>
            </a:r>
            <a:r>
              <a:rPr lang="en-US" sz="2900" dirty="0">
                <a:latin typeface="Calibri" panose="020F0502020204030204" pitchFamily="34" charset="0"/>
                <a:ea typeface="Calibri" panose="020F0502020204030204" pitchFamily="34" charset="0"/>
                <a:cs typeface="Times New Roman" panose="02020603050405020304" pitchFamily="18" charset="0"/>
              </a:rPr>
              <a:t> S., </a:t>
            </a:r>
            <a:r>
              <a:rPr lang="en-US" sz="2900" dirty="0" err="1">
                <a:latin typeface="Calibri" panose="020F0502020204030204" pitchFamily="34" charset="0"/>
                <a:ea typeface="Calibri" panose="020F0502020204030204" pitchFamily="34" charset="0"/>
                <a:cs typeface="Times New Roman" panose="02020603050405020304" pitchFamily="18" charset="0"/>
              </a:rPr>
              <a:t>DeSordi</a:t>
            </a:r>
            <a:r>
              <a:rPr lang="en-US" sz="2900" dirty="0">
                <a:latin typeface="Calibri" panose="020F0502020204030204" pitchFamily="34" charset="0"/>
                <a:ea typeface="Calibri" panose="020F0502020204030204" pitchFamily="34" charset="0"/>
                <a:cs typeface="Times New Roman" panose="02020603050405020304" pitchFamily="18" charset="0"/>
              </a:rPr>
              <a:t> M. &amp; Thomas M. (2014). Integrating Primary Care Practices and Community-based Resources to Manage Obesity: A Bridge-building Toolkit for Rural Primary Care Practice Transformation. Rockville, MD: Agency for Healthcare Research and Quality: AHRQ Publication No. 14-0043-EF. Retrieved from </a:t>
            </a:r>
            <a:r>
              <a:rPr lang="en-US" sz="2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URL to </a:t>
            </a:r>
            <a:r>
              <a:rPr lang="en-US" sz="29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source</a:t>
            </a:r>
            <a:endParaRPr lang="en-US" sz="2900" dirty="0" smtClean="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2900" dirty="0" smtClean="0"/>
              <a:t>Stewart</a:t>
            </a:r>
            <a:r>
              <a:rPr lang="en-US" sz="2900" dirty="0"/>
              <a:t>, E., Taylor-Post, N., Nichols L., </a:t>
            </a:r>
            <a:r>
              <a:rPr lang="en-US" sz="2900" dirty="0" err="1"/>
              <a:t>Staton</a:t>
            </a:r>
            <a:r>
              <a:rPr lang="en-US" sz="2900" dirty="0"/>
              <a:t> E., &amp; </a:t>
            </a:r>
            <a:r>
              <a:rPr lang="en-US" sz="2900" dirty="0" err="1"/>
              <a:t>Schleuning</a:t>
            </a:r>
            <a:r>
              <a:rPr lang="en-US" sz="2900" dirty="0"/>
              <a:t> A. (2014). Community Connections: Linking Primary Care Patients to Local Resources for Better Management of Obesity. Rockville, MD: Agency for Healthcare Research and Quality; AHRQ Publication No. 14-0030-EF. Retrieved from </a:t>
            </a:r>
            <a:r>
              <a:rPr lang="en-US" sz="2900" u="sng" dirty="0">
                <a:hlinkClick r:id="rId4"/>
              </a:rPr>
              <a:t>URL to Source</a:t>
            </a:r>
            <a:endParaRPr lang="en-US" sz="2900" dirty="0"/>
          </a:p>
          <a:p>
            <a:pPr marL="514350" indent="-514350">
              <a:buFont typeface="+mj-lt"/>
              <a:buAutoNum type="arabicPeriod"/>
            </a:pPr>
            <a:r>
              <a:rPr lang="en-US" sz="2900" dirty="0" smtClean="0"/>
              <a:t>Center </a:t>
            </a:r>
            <a:r>
              <a:rPr lang="en-US" sz="2900" dirty="0"/>
              <a:t>for Substance Abuse Treatment (1999). Enhancing Motivation for Change in Substance Abuse Treatment. Treatment Improvement Protocol (TIP) Series, No. 35. HHS Publication No. (SMA) 12-4212. Rockville, MD: Substance Abuse and Mental Health Services Administration. Retrieved from URL to Source</a:t>
            </a:r>
          </a:p>
          <a:p>
            <a:pPr marL="514350" indent="-514350">
              <a:buFont typeface="+mj-lt"/>
              <a:buAutoNum type="arabicPeriod"/>
            </a:pPr>
            <a:r>
              <a:rPr lang="en-US" sz="2900" dirty="0"/>
              <a:t>Prochaska, J. (1997). The Transtheoretical Model of Health Behavior Change. American Journal of Public Health, 12(1), 38-48.</a:t>
            </a:r>
          </a:p>
          <a:p>
            <a:pPr marL="514350" indent="-514350">
              <a:buFont typeface="+mj-lt"/>
              <a:buAutoNum type="arabicPeriod"/>
            </a:pPr>
            <a:endParaRPr lang="en-US" dirty="0"/>
          </a:p>
          <a:p>
            <a:pPr marL="514350" indent="-514350">
              <a:buFont typeface="+mj-lt"/>
              <a:buAutoNum type="arabicPeriod"/>
            </a:pPr>
            <a:endParaRPr lang="en-US" i="1" dirty="0"/>
          </a:p>
        </p:txBody>
      </p:sp>
    </p:spTree>
    <p:extLst>
      <p:ext uri="{BB962C8B-B14F-4D97-AF65-F5344CB8AC3E}">
        <p14:creationId xmlns:p14="http://schemas.microsoft.com/office/powerpoint/2010/main" val="18002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838200" y="1825625"/>
            <a:ext cx="5036179" cy="3780696"/>
          </a:xfrm>
        </p:spPr>
        <p:txBody>
          <a:bodyPr>
            <a:normAutofit/>
          </a:bodyPr>
          <a:lstStyle/>
          <a:p>
            <a:r>
              <a:rPr lang="en-US" sz="3200" dirty="0"/>
              <a:t>What shows you that a patient is in action</a:t>
            </a:r>
            <a:r>
              <a:rPr lang="en-US" sz="3200" dirty="0" smtClean="0"/>
              <a:t>?</a:t>
            </a:r>
          </a:p>
          <a:p>
            <a:endParaRPr lang="en-US" sz="900" dirty="0"/>
          </a:p>
          <a:p>
            <a:r>
              <a:rPr lang="en-US" sz="3200" dirty="0"/>
              <a:t>When you notice patients in action, what strategies discussed last time work best for you?</a:t>
            </a:r>
          </a:p>
          <a:p>
            <a:pPr marL="0" indent="0">
              <a:buNone/>
            </a:pPr>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Define the </a:t>
            </a:r>
            <a:r>
              <a:rPr lang="en-US" dirty="0" smtClean="0"/>
              <a:t>maintenance </a:t>
            </a:r>
            <a:r>
              <a:rPr lang="en-US" dirty="0"/>
              <a:t>stage and relapse</a:t>
            </a:r>
          </a:p>
          <a:p>
            <a:r>
              <a:rPr lang="en-US" dirty="0"/>
              <a:t>Discuss MI techniques for patients in maintenance and relapse</a:t>
            </a:r>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a:t>
            </a:r>
          </a:p>
        </p:txBody>
      </p:sp>
      <p:pic>
        <p:nvPicPr>
          <p:cNvPr id="8" name="Picture 7" descr="Picture of TTM"/>
          <p:cNvPicPr>
            <a:picLocks noChangeAspect="1"/>
          </p:cNvPicPr>
          <p:nvPr/>
        </p:nvPicPr>
        <p:blipFill>
          <a:blip r:embed="rId3"/>
          <a:stretch>
            <a:fillRect/>
          </a:stretch>
        </p:blipFill>
        <p:spPr>
          <a:xfrm>
            <a:off x="397945" y="2185571"/>
            <a:ext cx="5247061" cy="3054627"/>
          </a:xfrm>
          <a:prstGeom prst="rect">
            <a:avLst/>
          </a:prstGeom>
        </p:spPr>
      </p:pic>
      <p:sp>
        <p:nvSpPr>
          <p:cNvPr id="15" name="Oval 14" descr="Circle around the word maintenance">
            <a:extLst>
              <a:ext uri="{FF2B5EF4-FFF2-40B4-BE49-F238E27FC236}">
                <a16:creationId xmlns:a16="http://schemas.microsoft.com/office/drawing/2014/main" id="{2CDC9ECA-6F8E-4080-98D6-8DD25323A1B2}"/>
              </a:ext>
            </a:extLst>
          </p:cNvPr>
          <p:cNvSpPr/>
          <p:nvPr/>
        </p:nvSpPr>
        <p:spPr>
          <a:xfrm>
            <a:off x="262662" y="3326594"/>
            <a:ext cx="1541424" cy="598037"/>
          </a:xfrm>
          <a:prstGeom prst="ellipse">
            <a:avLst/>
          </a:prstGeom>
          <a:noFill/>
          <a:ln w="539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6213"/>
            <a:r>
              <a:rPr lang="en-US" sz="2800" b="1" i="1" dirty="0">
                <a:solidFill>
                  <a:schemeClr val="accent1">
                    <a:lumMod val="75000"/>
                  </a:schemeClr>
                </a:solidFill>
              </a:rPr>
              <a:t>Roll with </a:t>
            </a:r>
            <a:r>
              <a:rPr lang="en-US" sz="2800" b="1" i="1" dirty="0" smtClean="0">
                <a:solidFill>
                  <a:schemeClr val="accent1">
                    <a:lumMod val="75000"/>
                  </a:schemeClr>
                </a:solidFill>
              </a:rPr>
              <a:t>resistance</a:t>
            </a:r>
            <a:endParaRPr lang="en-US" sz="2800" b="1" i="1" dirty="0">
              <a:solidFill>
                <a:schemeClr val="accent1">
                  <a:lumMod val="75000"/>
                </a:schemeClr>
              </a:solidFill>
            </a:endParaRPr>
          </a:p>
        </p:txBody>
      </p:sp>
      <p:sp>
        <p:nvSpPr>
          <p:cNvPr id="5" name="Rectangle 4"/>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i="1" dirty="0">
                <a:solidFill>
                  <a:schemeClr val="accent1">
                    <a:lumMod val="75000"/>
                  </a:schemeClr>
                </a:solidFill>
              </a:rPr>
              <a:t>Discuss potential </a:t>
            </a:r>
            <a:r>
              <a:rPr lang="en-US" sz="2800" b="1" i="1" dirty="0" smtClean="0">
                <a:solidFill>
                  <a:schemeClr val="accent1">
                    <a:lumMod val="75000"/>
                  </a:schemeClr>
                </a:solidFill>
              </a:rPr>
              <a:t>roadblocks</a:t>
            </a:r>
            <a:endParaRPr lang="en-US" sz="2800" b="1" i="1" dirty="0">
              <a:solidFill>
                <a:schemeClr val="accent1">
                  <a:lumMod val="75000"/>
                </a:schemeClr>
              </a:solidFill>
            </a:endParaRPr>
          </a:p>
        </p:txBody>
      </p:sp>
      <p:sp>
        <p:nvSpPr>
          <p:cNvPr id="6" name="Rectangle 5"/>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i="1" dirty="0">
                <a:solidFill>
                  <a:schemeClr val="bg1">
                    <a:lumMod val="95000"/>
                  </a:schemeClr>
                </a:solidFill>
              </a:rPr>
              <a:t>Continues </a:t>
            </a:r>
            <a:r>
              <a:rPr lang="en-US" sz="2800" b="1" i="1" dirty="0" smtClean="0">
                <a:solidFill>
                  <a:schemeClr val="bg1">
                    <a:lumMod val="95000"/>
                  </a:schemeClr>
                </a:solidFill>
              </a:rPr>
              <a:t>change</a:t>
            </a:r>
            <a:endParaRPr lang="en-US" sz="2800" b="1" i="1" dirty="0">
              <a:solidFill>
                <a:schemeClr val="bg1">
                  <a:lumMod val="95000"/>
                </a:schemeClr>
              </a:solidFill>
            </a:endParaRPr>
          </a:p>
        </p:txBody>
      </p:sp>
      <p:sp>
        <p:nvSpPr>
          <p:cNvPr id="7" name="Rectangle 6"/>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i="1" dirty="0" smtClean="0">
                <a:solidFill>
                  <a:schemeClr val="bg1">
                    <a:lumMod val="95000"/>
                  </a:schemeClr>
                </a:solidFill>
              </a:rPr>
              <a:t>Maintenance</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16" name="Picture 15" descr="Runne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149780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Relapse</a:t>
            </a:r>
          </a:p>
        </p:txBody>
      </p:sp>
      <p:pic>
        <p:nvPicPr>
          <p:cNvPr id="8" name="Picture 7" descr="Picture of TTM"/>
          <p:cNvPicPr>
            <a:picLocks noChangeAspect="1"/>
          </p:cNvPicPr>
          <p:nvPr/>
        </p:nvPicPr>
        <p:blipFill>
          <a:blip r:embed="rId3"/>
          <a:stretch>
            <a:fillRect/>
          </a:stretch>
        </p:blipFill>
        <p:spPr>
          <a:xfrm>
            <a:off x="397945" y="2185571"/>
            <a:ext cx="5247061" cy="3054627"/>
          </a:xfrm>
          <a:prstGeom prst="rect">
            <a:avLst/>
          </a:prstGeom>
        </p:spPr>
      </p:pic>
      <p:sp>
        <p:nvSpPr>
          <p:cNvPr id="15" name="Oval 14" descr="Circle around the word relapse">
            <a:extLst>
              <a:ext uri="{FF2B5EF4-FFF2-40B4-BE49-F238E27FC236}">
                <a16:creationId xmlns:a16="http://schemas.microsoft.com/office/drawing/2014/main" id="{2CDC9ECA-6F8E-4080-98D6-8DD25323A1B2}"/>
              </a:ext>
            </a:extLst>
          </p:cNvPr>
          <p:cNvSpPr/>
          <p:nvPr/>
        </p:nvSpPr>
        <p:spPr>
          <a:xfrm>
            <a:off x="1267411" y="2075035"/>
            <a:ext cx="1541424" cy="598037"/>
          </a:xfrm>
          <a:prstGeom prst="ellipse">
            <a:avLst/>
          </a:prstGeom>
          <a:noFill/>
          <a:ln w="539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7475"/>
            <a:r>
              <a:rPr lang="en-US" sz="2800" b="1" i="1" dirty="0" smtClean="0">
                <a:solidFill>
                  <a:schemeClr val="accent1">
                    <a:lumMod val="75000"/>
                  </a:schemeClr>
                </a:solidFill>
              </a:rPr>
              <a:t>Support self-efficacy</a:t>
            </a:r>
            <a:endParaRPr lang="en-US" sz="2800" b="1" i="1" dirty="0">
              <a:solidFill>
                <a:schemeClr val="accent1">
                  <a:lumMod val="75000"/>
                </a:schemeClr>
              </a:solidFill>
            </a:endParaRPr>
          </a:p>
        </p:txBody>
      </p:sp>
      <p:sp>
        <p:nvSpPr>
          <p:cNvPr id="23" name="Rectangle 22"/>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58738"/>
            <a:r>
              <a:rPr lang="en-US" sz="2800" b="1" i="1" dirty="0" smtClean="0">
                <a:solidFill>
                  <a:schemeClr val="accent1">
                    <a:lumMod val="75000"/>
                  </a:schemeClr>
                </a:solidFill>
              </a:rPr>
              <a:t>Help them cope</a:t>
            </a:r>
            <a:endParaRPr lang="en-US" sz="2800" b="1" i="1" dirty="0">
              <a:solidFill>
                <a:schemeClr val="accent1">
                  <a:lumMod val="75000"/>
                </a:schemeClr>
              </a:solidFill>
            </a:endParaRPr>
          </a:p>
        </p:txBody>
      </p:sp>
      <p:sp>
        <p:nvSpPr>
          <p:cNvPr id="24" name="Rectangle 23"/>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58738"/>
            <a:r>
              <a:rPr lang="en-US" sz="2800" b="1" i="1" dirty="0" smtClean="0">
                <a:solidFill>
                  <a:schemeClr val="bg1">
                    <a:lumMod val="95000"/>
                  </a:schemeClr>
                </a:solidFill>
              </a:rPr>
              <a:t>Resumes old behavior</a:t>
            </a:r>
            <a:endParaRPr lang="en-US" sz="2800" b="1" i="1" dirty="0">
              <a:solidFill>
                <a:schemeClr val="bg1">
                  <a:lumMod val="95000"/>
                </a:schemeClr>
              </a:solidFill>
            </a:endParaRPr>
          </a:p>
        </p:txBody>
      </p:sp>
      <p:sp>
        <p:nvSpPr>
          <p:cNvPr id="25" name="Rectangle 24"/>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58738"/>
            <a:r>
              <a:rPr lang="en-US" sz="2800" b="1" i="1" dirty="0" smtClean="0">
                <a:solidFill>
                  <a:schemeClr val="bg1">
                    <a:lumMod val="95000"/>
                  </a:schemeClr>
                </a:solidFill>
              </a:rPr>
              <a:t>Relapse</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26" name="Picture 25" descr="Runne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279505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maintenance and relapse?</a:t>
            </a:r>
            <a:endParaRPr lang="en-US" dirty="0"/>
          </a:p>
        </p:txBody>
      </p:sp>
      <p:sp>
        <p:nvSpPr>
          <p:cNvPr id="4" name="Text Placeholder 3"/>
          <p:cNvSpPr>
            <a:spLocks noGrp="1"/>
          </p:cNvSpPr>
          <p:nvPr>
            <p:ph type="body" idx="1"/>
          </p:nvPr>
        </p:nvSpPr>
        <p:spPr/>
        <p:txBody>
          <a:bodyPr>
            <a:normAutofit/>
          </a:bodyPr>
          <a:lstStyle/>
          <a:p>
            <a:r>
              <a:rPr lang="en-US" sz="3200" dirty="0"/>
              <a:t>Maintenance</a:t>
            </a:r>
          </a:p>
        </p:txBody>
      </p:sp>
      <p:sp>
        <p:nvSpPr>
          <p:cNvPr id="11" name="Content Placeholder 10"/>
          <p:cNvSpPr>
            <a:spLocks noGrp="1"/>
          </p:cNvSpPr>
          <p:nvPr>
            <p:ph sz="half" idx="2"/>
          </p:nvPr>
        </p:nvSpPr>
        <p:spPr/>
        <p:txBody>
          <a:bodyPr/>
          <a:lstStyle/>
          <a:p>
            <a:r>
              <a:rPr lang="en-US" dirty="0"/>
              <a:t>The patient has been successful at behavior change for at least six months</a:t>
            </a:r>
            <a:r>
              <a:rPr lang="en-US" baseline="30000" dirty="0"/>
              <a:t>2,3</a:t>
            </a:r>
          </a:p>
          <a:p>
            <a:r>
              <a:rPr lang="en-US" dirty="0"/>
              <a:t>The change has become a part of their lifestyle</a:t>
            </a:r>
            <a:r>
              <a:rPr lang="en-US" baseline="30000" dirty="0"/>
              <a:t>4</a:t>
            </a:r>
          </a:p>
        </p:txBody>
      </p:sp>
      <p:sp>
        <p:nvSpPr>
          <p:cNvPr id="6" name="Text Placeholder 5"/>
          <p:cNvSpPr>
            <a:spLocks noGrp="1"/>
          </p:cNvSpPr>
          <p:nvPr>
            <p:ph type="body" sz="quarter" idx="3"/>
          </p:nvPr>
        </p:nvSpPr>
        <p:spPr/>
        <p:txBody>
          <a:bodyPr>
            <a:normAutofit/>
          </a:bodyPr>
          <a:lstStyle/>
          <a:p>
            <a:r>
              <a:rPr lang="en-US" sz="3200" dirty="0"/>
              <a:t>Relapse</a:t>
            </a:r>
          </a:p>
        </p:txBody>
      </p:sp>
      <p:sp>
        <p:nvSpPr>
          <p:cNvPr id="13" name="Content Placeholder 5"/>
          <p:cNvSpPr txBox="1">
            <a:spLocks/>
          </p:cNvSpPr>
          <p:nvPr/>
        </p:nvSpPr>
        <p:spPr>
          <a:xfrm>
            <a:off x="6172200" y="2505075"/>
            <a:ext cx="5183188"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Not a stage in itself, but a return to one of the earlier stages</a:t>
            </a:r>
            <a:r>
              <a:rPr lang="en-US" baseline="30000" dirty="0"/>
              <a:t>8</a:t>
            </a:r>
          </a:p>
          <a:p>
            <a:r>
              <a:rPr lang="en-US" dirty="0"/>
              <a:t>Possibly due to unexpected events or triggers</a:t>
            </a:r>
            <a:r>
              <a:rPr lang="en-US" baseline="30000" dirty="0"/>
              <a:t>3</a:t>
            </a:r>
          </a:p>
          <a:p>
            <a:r>
              <a:rPr lang="en-US" dirty="0"/>
              <a:t>Does not mean that they returned to precontemplation</a:t>
            </a:r>
            <a:r>
              <a:rPr lang="en-US" baseline="30000" dirty="0"/>
              <a:t>8</a:t>
            </a:r>
          </a:p>
          <a:p>
            <a:endParaRPr lang="en-US" baseline="30000" dirty="0"/>
          </a:p>
          <a:p>
            <a:endParaRPr lang="en-US" baseline="30000" dirty="0"/>
          </a:p>
        </p:txBody>
      </p:sp>
    </p:spTree>
    <p:extLst>
      <p:ext uri="{BB962C8B-B14F-4D97-AF65-F5344CB8AC3E}">
        <p14:creationId xmlns:p14="http://schemas.microsoft.com/office/powerpoint/2010/main" val="324993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Maintenance &amp; Relapse </a:t>
            </a:r>
          </a:p>
        </p:txBody>
      </p:sp>
      <p:sp>
        <p:nvSpPr>
          <p:cNvPr id="3" name="Text Placeholder 2"/>
          <p:cNvSpPr>
            <a:spLocks noGrp="1"/>
          </p:cNvSpPr>
          <p:nvPr>
            <p:ph type="body" idx="1"/>
          </p:nvPr>
        </p:nvSpPr>
        <p:spPr/>
        <p:txBody>
          <a:bodyPr/>
          <a:lstStyle/>
          <a:p>
            <a:r>
              <a:rPr lang="en-US" sz="3200" dirty="0"/>
              <a:t>Maintenance</a:t>
            </a:r>
            <a:r>
              <a:rPr lang="en-US" dirty="0"/>
              <a:t>	</a:t>
            </a:r>
          </a:p>
        </p:txBody>
      </p:sp>
      <p:sp>
        <p:nvSpPr>
          <p:cNvPr id="4" name="Content Placeholder 3"/>
          <p:cNvSpPr>
            <a:spLocks noGrp="1"/>
          </p:cNvSpPr>
          <p:nvPr>
            <p:ph sz="half" idx="2"/>
          </p:nvPr>
        </p:nvSpPr>
        <p:spPr/>
        <p:txBody>
          <a:bodyPr/>
          <a:lstStyle/>
          <a:p>
            <a:r>
              <a:rPr lang="en-US" dirty="0"/>
              <a:t>Continued practice of the behavior </a:t>
            </a:r>
          </a:p>
          <a:p>
            <a:r>
              <a:rPr lang="en-US" dirty="0"/>
              <a:t>More confidence that they can continue the behavior</a:t>
            </a:r>
            <a:r>
              <a:rPr lang="en-US" baseline="30000" dirty="0"/>
              <a:t>2</a:t>
            </a:r>
          </a:p>
        </p:txBody>
      </p:sp>
      <p:sp>
        <p:nvSpPr>
          <p:cNvPr id="5" name="Text Placeholder 4"/>
          <p:cNvSpPr>
            <a:spLocks noGrp="1"/>
          </p:cNvSpPr>
          <p:nvPr>
            <p:ph type="body" sz="quarter" idx="3"/>
          </p:nvPr>
        </p:nvSpPr>
        <p:spPr/>
        <p:txBody>
          <a:bodyPr>
            <a:normAutofit/>
          </a:bodyPr>
          <a:lstStyle/>
          <a:p>
            <a:r>
              <a:rPr lang="en-US" sz="3200" dirty="0"/>
              <a:t>Relapse</a:t>
            </a:r>
          </a:p>
        </p:txBody>
      </p:sp>
      <p:sp>
        <p:nvSpPr>
          <p:cNvPr id="8" name="Content Placeholder 11"/>
          <p:cNvSpPr>
            <a:spLocks noGrp="1"/>
          </p:cNvSpPr>
          <p:nvPr>
            <p:ph sz="quarter" idx="4"/>
          </p:nvPr>
        </p:nvSpPr>
        <p:spPr>
          <a:xfrm>
            <a:off x="6172200" y="2505075"/>
            <a:ext cx="5183188" cy="3684588"/>
          </a:xfrm>
        </p:spPr>
        <p:txBody>
          <a:bodyPr>
            <a:normAutofit/>
          </a:bodyPr>
          <a:lstStyle/>
          <a:p>
            <a:r>
              <a:rPr lang="en-US" dirty="0"/>
              <a:t>Patient stops engaging in the healthy behavior and resumes the old, less healthy behavior</a:t>
            </a:r>
            <a:r>
              <a:rPr lang="en-US" baseline="30000" dirty="0"/>
              <a:t>1</a:t>
            </a:r>
          </a:p>
          <a:p>
            <a:r>
              <a:rPr lang="en-US" dirty="0"/>
              <a:t>May be feeling upset or frustrated</a:t>
            </a:r>
            <a:r>
              <a:rPr lang="en-US" baseline="30000" dirty="0"/>
              <a:t>3</a:t>
            </a:r>
          </a:p>
        </p:txBody>
      </p:sp>
    </p:spTree>
    <p:extLst>
      <p:ext uri="{BB962C8B-B14F-4D97-AF65-F5344CB8AC3E}">
        <p14:creationId xmlns:p14="http://schemas.microsoft.com/office/powerpoint/2010/main" val="147829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 what to do?</a:t>
            </a:r>
            <a:endParaRPr lang="en-US" dirty="0"/>
          </a:p>
        </p:txBody>
      </p:sp>
      <p:sp>
        <p:nvSpPr>
          <p:cNvPr id="3" name="TextBox 2"/>
          <p:cNvSpPr txBox="1"/>
          <p:nvPr/>
        </p:nvSpPr>
        <p:spPr>
          <a:xfrm>
            <a:off x="698843" y="2152789"/>
            <a:ext cx="5085520" cy="1771767"/>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Help them consider possible roadblocks and plan ahead for them</a:t>
            </a:r>
            <a:r>
              <a:rPr lang="en-US" sz="2800" baseline="30000" dirty="0">
                <a:solidFill>
                  <a:prstClr val="black"/>
                </a:solidFill>
              </a:rPr>
              <a:t>3,1</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Roll with resistance</a:t>
            </a:r>
            <a:r>
              <a:rPr lang="en-US" sz="2800" baseline="30000" dirty="0">
                <a:solidFill>
                  <a:prstClr val="black"/>
                </a:solidFill>
              </a:rPr>
              <a:t>1</a:t>
            </a:r>
          </a:p>
        </p:txBody>
      </p:sp>
      <p:sp>
        <p:nvSpPr>
          <p:cNvPr id="15" name="Rectangle 14"/>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6213"/>
            <a:r>
              <a:rPr lang="en-US" sz="2800" b="1" i="1" dirty="0">
                <a:solidFill>
                  <a:schemeClr val="accent1">
                    <a:lumMod val="75000"/>
                  </a:schemeClr>
                </a:solidFill>
              </a:rPr>
              <a:t>Roll with </a:t>
            </a:r>
            <a:r>
              <a:rPr lang="en-US" sz="2800" b="1" i="1" dirty="0" smtClean="0">
                <a:solidFill>
                  <a:schemeClr val="accent1">
                    <a:lumMod val="75000"/>
                  </a:schemeClr>
                </a:solidFill>
              </a:rPr>
              <a:t>resistance</a:t>
            </a:r>
            <a:endParaRPr lang="en-US" sz="2800" b="1" i="1" dirty="0">
              <a:solidFill>
                <a:schemeClr val="accent1">
                  <a:lumMod val="75000"/>
                </a:schemeClr>
              </a:solidFill>
            </a:endParaRPr>
          </a:p>
        </p:txBody>
      </p:sp>
      <p:sp>
        <p:nvSpPr>
          <p:cNvPr id="17" name="Rectangle 16"/>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i="1" dirty="0">
                <a:solidFill>
                  <a:schemeClr val="accent1">
                    <a:lumMod val="75000"/>
                  </a:schemeClr>
                </a:solidFill>
              </a:rPr>
              <a:t>Discuss potential </a:t>
            </a:r>
            <a:r>
              <a:rPr lang="en-US" sz="2800" b="1" i="1" dirty="0" smtClean="0">
                <a:solidFill>
                  <a:schemeClr val="accent1">
                    <a:lumMod val="75000"/>
                  </a:schemeClr>
                </a:solidFill>
              </a:rPr>
              <a:t>roadblocks</a:t>
            </a:r>
            <a:endParaRPr lang="en-US" sz="2800" b="1" i="1" dirty="0">
              <a:solidFill>
                <a:schemeClr val="accent1">
                  <a:lumMod val="75000"/>
                </a:schemeClr>
              </a:solidFill>
            </a:endParaRPr>
          </a:p>
        </p:txBody>
      </p:sp>
      <p:sp>
        <p:nvSpPr>
          <p:cNvPr id="18" name="Rectangle 17"/>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i="1" dirty="0">
                <a:solidFill>
                  <a:schemeClr val="bg1">
                    <a:lumMod val="95000"/>
                  </a:schemeClr>
                </a:solidFill>
              </a:rPr>
              <a:t>Continues </a:t>
            </a:r>
            <a:r>
              <a:rPr lang="en-US" sz="2800" b="1" i="1" dirty="0" smtClean="0">
                <a:solidFill>
                  <a:schemeClr val="bg1">
                    <a:lumMod val="95000"/>
                  </a:schemeClr>
                </a:solidFill>
              </a:rPr>
              <a:t>change</a:t>
            </a:r>
            <a:endParaRPr lang="en-US" sz="2800" b="1" i="1" dirty="0">
              <a:solidFill>
                <a:schemeClr val="bg1">
                  <a:lumMod val="95000"/>
                </a:schemeClr>
              </a:solidFill>
            </a:endParaRPr>
          </a:p>
        </p:txBody>
      </p:sp>
      <p:sp>
        <p:nvSpPr>
          <p:cNvPr id="19" name="Rectangle 18"/>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en-US" sz="2800" b="1" i="1" dirty="0" smtClean="0">
                <a:solidFill>
                  <a:schemeClr val="bg1">
                    <a:lumMod val="95000"/>
                  </a:schemeClr>
                </a:solidFill>
              </a:rPr>
              <a:t>Maintenance</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20" name="Picture 19" descr="Runne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392347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Relapse - what to do?</a:t>
            </a:r>
            <a:endParaRPr lang="en-US" dirty="0"/>
          </a:p>
        </p:txBody>
      </p:sp>
      <p:sp>
        <p:nvSpPr>
          <p:cNvPr id="3" name="TextBox 2"/>
          <p:cNvSpPr txBox="1"/>
          <p:nvPr/>
        </p:nvSpPr>
        <p:spPr>
          <a:xfrm>
            <a:off x="698843" y="2152789"/>
            <a:ext cx="5085520" cy="2675604"/>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Help them decide how they would like to proceed</a:t>
            </a:r>
            <a:r>
              <a:rPr lang="en-US" sz="2800" baseline="30000" dirty="0">
                <a:solidFill>
                  <a:prstClr val="black"/>
                </a:solidFill>
              </a:rPr>
              <a:t>3</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Identify what stage they seem to be in and address them in this way</a:t>
            </a:r>
          </a:p>
          <a:p>
            <a:pPr marL="228600" lvl="0" indent="-228600" defTabSz="914400">
              <a:lnSpc>
                <a:spcPct val="90000"/>
              </a:lnSpc>
              <a:spcBef>
                <a:spcPts val="1000"/>
              </a:spcBef>
              <a:buFont typeface="Arial" panose="020B0604020202020204" pitchFamily="34" charset="0"/>
              <a:buChar char="•"/>
            </a:pPr>
            <a:r>
              <a:rPr lang="en-US" sz="2800" dirty="0">
                <a:solidFill>
                  <a:prstClr val="black"/>
                </a:solidFill>
              </a:rPr>
              <a:t>Support self-efficacy</a:t>
            </a:r>
            <a:r>
              <a:rPr lang="en-US" sz="2800" baseline="30000" dirty="0">
                <a:solidFill>
                  <a:prstClr val="black"/>
                </a:solidFill>
              </a:rPr>
              <a:t>1</a:t>
            </a:r>
          </a:p>
        </p:txBody>
      </p:sp>
      <p:sp>
        <p:nvSpPr>
          <p:cNvPr id="15" name="Rectangle 14"/>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7475"/>
            <a:r>
              <a:rPr lang="en-US" sz="2800" b="1" i="1" dirty="0" smtClean="0">
                <a:solidFill>
                  <a:schemeClr val="accent1">
                    <a:lumMod val="75000"/>
                  </a:schemeClr>
                </a:solidFill>
              </a:rPr>
              <a:t>Support self-efficacy</a:t>
            </a:r>
            <a:endParaRPr lang="en-US" sz="2800" b="1" i="1" dirty="0">
              <a:solidFill>
                <a:schemeClr val="accent1">
                  <a:lumMod val="75000"/>
                </a:schemeClr>
              </a:solidFill>
            </a:endParaRPr>
          </a:p>
        </p:txBody>
      </p:sp>
      <p:sp>
        <p:nvSpPr>
          <p:cNvPr id="17" name="Rectangle 16"/>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58738"/>
            <a:r>
              <a:rPr lang="en-US" sz="2800" b="1" i="1" dirty="0" smtClean="0">
                <a:solidFill>
                  <a:schemeClr val="accent1">
                    <a:lumMod val="75000"/>
                  </a:schemeClr>
                </a:solidFill>
              </a:rPr>
              <a:t>Help them cope</a:t>
            </a:r>
            <a:endParaRPr lang="en-US" sz="2800" b="1" i="1" dirty="0">
              <a:solidFill>
                <a:schemeClr val="accent1">
                  <a:lumMod val="75000"/>
                </a:schemeClr>
              </a:solidFill>
            </a:endParaRPr>
          </a:p>
        </p:txBody>
      </p:sp>
      <p:sp>
        <p:nvSpPr>
          <p:cNvPr id="18" name="Rectangle 17"/>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58738"/>
            <a:r>
              <a:rPr lang="en-US" sz="2800" b="1" i="1" dirty="0" smtClean="0">
                <a:solidFill>
                  <a:schemeClr val="bg1">
                    <a:lumMod val="95000"/>
                  </a:schemeClr>
                </a:solidFill>
              </a:rPr>
              <a:t>Resumes old behavior</a:t>
            </a:r>
            <a:endParaRPr lang="en-US" sz="2800" b="1" i="1" dirty="0">
              <a:solidFill>
                <a:schemeClr val="bg1">
                  <a:lumMod val="95000"/>
                </a:schemeClr>
              </a:solidFill>
            </a:endParaRPr>
          </a:p>
        </p:txBody>
      </p:sp>
      <p:sp>
        <p:nvSpPr>
          <p:cNvPr id="19" name="Rectangle 18"/>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58738"/>
            <a:r>
              <a:rPr lang="en-US" sz="2800" b="1" i="1" dirty="0" smtClean="0">
                <a:solidFill>
                  <a:schemeClr val="bg1">
                    <a:lumMod val="95000"/>
                  </a:schemeClr>
                </a:solidFill>
              </a:rPr>
              <a:t>Relapse</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20" name="Picture 19" descr="Runne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150312706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3873</TotalTime>
  <Words>1849</Words>
  <Application>Microsoft Office PowerPoint</Application>
  <PresentationFormat>Widescreen</PresentationFormat>
  <Paragraphs>111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Maintenance &amp; Relapse</vt:lpstr>
      <vt:lpstr>Discussion points from last module</vt:lpstr>
      <vt:lpstr>Objectives</vt:lpstr>
      <vt:lpstr>Maintenance</vt:lpstr>
      <vt:lpstr>Relapse</vt:lpstr>
      <vt:lpstr>What are maintenance and relapse?</vt:lpstr>
      <vt:lpstr>Recognizing Maintenance &amp; Relapse </vt:lpstr>
      <vt:lpstr>Maintenance - what to do?</vt:lpstr>
      <vt:lpstr>Relapse - what to do?</vt:lpstr>
      <vt:lpstr>Termination</vt:lpstr>
      <vt:lpstr>Take home message</vt:lpstr>
      <vt:lpstr>Please complete the post-test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271</cp:revision>
  <cp:lastPrinted>2019-07-12T16:33:52Z</cp:lastPrinted>
  <dcterms:created xsi:type="dcterms:W3CDTF">2018-06-07T18:55:41Z</dcterms:created>
  <dcterms:modified xsi:type="dcterms:W3CDTF">2019-11-21T19:17:32Z</dcterms:modified>
</cp:coreProperties>
</file>