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454" r:id="rId3"/>
    <p:sldId id="272" r:id="rId4"/>
    <p:sldId id="502" r:id="rId5"/>
    <p:sldId id="456" r:id="rId6"/>
    <p:sldId id="411" r:id="rId7"/>
    <p:sldId id="471" r:id="rId8"/>
    <p:sldId id="482" r:id="rId9"/>
    <p:sldId id="478" r:id="rId10"/>
    <p:sldId id="439" r:id="rId11"/>
    <p:sldId id="436" r:id="rId12"/>
    <p:sldId id="458" r:id="rId13"/>
    <p:sldId id="463" r:id="rId14"/>
    <p:sldId id="495" r:id="rId15"/>
    <p:sldId id="496" r:id="rId16"/>
    <p:sldId id="462" r:id="rId17"/>
    <p:sldId id="425" r:id="rId18"/>
    <p:sldId id="422" r:id="rId19"/>
    <p:sldId id="424" r:id="rId20"/>
    <p:sldId id="472" r:id="rId21"/>
    <p:sldId id="501" r:id="rId22"/>
    <p:sldId id="497" r:id="rId23"/>
    <p:sldId id="473" r:id="rId24"/>
    <p:sldId id="485" r:id="rId25"/>
    <p:sldId id="447" r:id="rId26"/>
    <p:sldId id="477" r:id="rId27"/>
    <p:sldId id="468" r:id="rId28"/>
    <p:sldId id="430" r:id="rId29"/>
    <p:sldId id="442" r:id="rId30"/>
    <p:sldId id="479" r:id="rId31"/>
    <p:sldId id="487" r:id="rId32"/>
    <p:sldId id="431" r:id="rId33"/>
    <p:sldId id="441" r:id="rId34"/>
    <p:sldId id="443" r:id="rId35"/>
    <p:sldId id="483" r:id="rId36"/>
    <p:sldId id="459" r:id="rId37"/>
    <p:sldId id="432" r:id="rId38"/>
    <p:sldId id="466" r:id="rId39"/>
    <p:sldId id="490" r:id="rId40"/>
    <p:sldId id="492" r:id="rId41"/>
    <p:sldId id="491" r:id="rId42"/>
    <p:sldId id="499" r:id="rId43"/>
    <p:sldId id="488" r:id="rId44"/>
    <p:sldId id="489" r:id="rId45"/>
    <p:sldId id="481" r:id="rId46"/>
    <p:sldId id="500" r:id="rId47"/>
    <p:sldId id="498" r:id="rId48"/>
    <p:sldId id="494" r:id="rId49"/>
    <p:sldId id="486" r:id="rId50"/>
    <p:sldId id="267" r:id="rId51"/>
    <p:sldId id="268" r:id="rId52"/>
    <p:sldId id="269" r:id="rId53"/>
    <p:sldId id="461" r:id="rId54"/>
    <p:sldId id="475" r:id="rId55"/>
    <p:sldId id="48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710" autoAdjust="0"/>
  </p:normalViewPr>
  <p:slideViewPr>
    <p:cSldViewPr snapToGrid="0">
      <p:cViewPr>
        <p:scale>
          <a:sx n="50" d="100"/>
          <a:sy n="50" d="100"/>
        </p:scale>
        <p:origin x="1195" y="682"/>
      </p:cViewPr>
      <p:guideLst/>
    </p:cSldViewPr>
  </p:slideViewPr>
  <p:outlineViewPr>
    <p:cViewPr>
      <p:scale>
        <a:sx n="33" d="100"/>
        <a:sy n="33" d="100"/>
      </p:scale>
      <p:origin x="0" y="-262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7B481-AA38-403E-9063-9037BC57E53F}"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US"/>
        </a:p>
      </dgm:t>
    </dgm:pt>
    <dgm:pt modelId="{70F65034-D3FC-4E89-BEFA-5EE7D4C350BB}">
      <dgm:prSet custT="1"/>
      <dgm:spPr/>
      <dgm:t>
        <a:bodyPr/>
        <a:lstStyle/>
        <a:p>
          <a:r>
            <a:rPr lang="en-US" sz="3200" b="1" i="0" dirty="0">
              <a:effectLst/>
            </a:rPr>
            <a:t>Proposal</a:t>
          </a:r>
          <a:endParaRPr lang="en-US" sz="2800" i="0" dirty="0">
            <a:effectLst/>
          </a:endParaRPr>
        </a:p>
      </dgm:t>
    </dgm:pt>
    <dgm:pt modelId="{89180BA4-123E-4DF9-B512-B6A0FEE8252B}" type="parTrans" cxnId="{63B78D38-5F39-41A9-B9FA-5B98F56BB001}">
      <dgm:prSet/>
      <dgm:spPr/>
      <dgm:t>
        <a:bodyPr/>
        <a:lstStyle/>
        <a:p>
          <a:endParaRPr lang="en-US"/>
        </a:p>
      </dgm:t>
    </dgm:pt>
    <dgm:pt modelId="{9A96F50C-D4A7-49B5-BC1D-C99D26129C48}" type="sibTrans" cxnId="{63B78D38-5F39-41A9-B9FA-5B98F56BB001}">
      <dgm:prSet/>
      <dgm:spPr/>
      <dgm:t>
        <a:bodyPr/>
        <a:lstStyle/>
        <a:p>
          <a:endParaRPr lang="en-US"/>
        </a:p>
      </dgm:t>
    </dgm:pt>
    <dgm:pt modelId="{FDC70CA2-1240-4A5F-9A22-63CE43526739}">
      <dgm:prSet custT="1"/>
      <dgm:spPr/>
      <dgm:t>
        <a:bodyPr/>
        <a:lstStyle/>
        <a:p>
          <a:r>
            <a:rPr lang="en-US" sz="3200" b="1" i="0" dirty="0">
              <a:effectLst/>
            </a:rPr>
            <a:t>Protocol</a:t>
          </a:r>
          <a:endParaRPr lang="en-US" sz="2800" i="0" dirty="0">
            <a:effectLst/>
          </a:endParaRPr>
        </a:p>
      </dgm:t>
    </dgm:pt>
    <dgm:pt modelId="{3497B750-A34D-45E1-BE41-558ABAD9F482}" type="parTrans" cxnId="{4B4AA8A9-64D9-48E6-B294-C341453BFD27}">
      <dgm:prSet/>
      <dgm:spPr/>
      <dgm:t>
        <a:bodyPr/>
        <a:lstStyle/>
        <a:p>
          <a:endParaRPr lang="en-US"/>
        </a:p>
      </dgm:t>
    </dgm:pt>
    <dgm:pt modelId="{86EB724A-08C3-42F5-970D-B230CA34DF44}" type="sibTrans" cxnId="{4B4AA8A9-64D9-48E6-B294-C341453BFD27}">
      <dgm:prSet/>
      <dgm:spPr/>
      <dgm:t>
        <a:bodyPr/>
        <a:lstStyle/>
        <a:p>
          <a:endParaRPr lang="en-US"/>
        </a:p>
      </dgm:t>
    </dgm:pt>
    <dgm:pt modelId="{6752B409-D896-4F9B-9195-E0566C881793}">
      <dgm:prSet custT="1"/>
      <dgm:spPr>
        <a:solidFill>
          <a:schemeClr val="accent2">
            <a:lumMod val="90000"/>
          </a:schemeClr>
        </a:solidFill>
      </dgm:spPr>
      <dgm:t>
        <a:bodyPr/>
        <a:lstStyle/>
        <a:p>
          <a:r>
            <a:rPr lang="en-US" sz="3200" b="1" i="0" dirty="0">
              <a:effectLst/>
            </a:rPr>
            <a:t>Production</a:t>
          </a:r>
          <a:endParaRPr lang="en-US" sz="2800" i="0" dirty="0">
            <a:effectLst/>
          </a:endParaRPr>
        </a:p>
      </dgm:t>
    </dgm:pt>
    <dgm:pt modelId="{B2E4C2E8-429F-41C4-B732-B434637B09CB}" type="parTrans" cxnId="{36BD92D0-F444-4DA1-B7B2-8474D1820D22}">
      <dgm:prSet/>
      <dgm:spPr/>
      <dgm:t>
        <a:bodyPr/>
        <a:lstStyle/>
        <a:p>
          <a:endParaRPr lang="en-US"/>
        </a:p>
      </dgm:t>
    </dgm:pt>
    <dgm:pt modelId="{FD621C10-6795-4CBD-B43A-AE71B5BE0581}" type="sibTrans" cxnId="{36BD92D0-F444-4DA1-B7B2-8474D1820D22}">
      <dgm:prSet/>
      <dgm:spPr/>
      <dgm:t>
        <a:bodyPr/>
        <a:lstStyle/>
        <a:p>
          <a:endParaRPr lang="en-US"/>
        </a:p>
      </dgm:t>
    </dgm:pt>
    <dgm:pt modelId="{71BDD36C-9F4C-44AB-94B2-0549E4AA12CD}">
      <dgm:prSet custT="1"/>
      <dgm:spPr/>
      <dgm:t>
        <a:bodyPr/>
        <a:lstStyle/>
        <a:p>
          <a:r>
            <a:rPr lang="en-US" sz="3200" b="1" i="0" dirty="0">
              <a:effectLst/>
            </a:rPr>
            <a:t>Paper</a:t>
          </a:r>
          <a:endParaRPr lang="en-US" sz="3200" i="0" dirty="0">
            <a:effectLst/>
          </a:endParaRPr>
        </a:p>
      </dgm:t>
    </dgm:pt>
    <dgm:pt modelId="{DE4DFD4D-2AC2-49A8-A8DD-8C310D0D9A36}" type="parTrans" cxnId="{C211F0A3-3C54-4FA4-A0ED-6EEB32F95A0D}">
      <dgm:prSet/>
      <dgm:spPr/>
      <dgm:t>
        <a:bodyPr/>
        <a:lstStyle/>
        <a:p>
          <a:endParaRPr lang="en-US"/>
        </a:p>
      </dgm:t>
    </dgm:pt>
    <dgm:pt modelId="{109470CA-F897-4847-B6D2-2C948A988A69}" type="sibTrans" cxnId="{C211F0A3-3C54-4FA4-A0ED-6EEB32F95A0D}">
      <dgm:prSet/>
      <dgm:spPr/>
      <dgm:t>
        <a:bodyPr/>
        <a:lstStyle/>
        <a:p>
          <a:endParaRPr lang="en-US"/>
        </a:p>
      </dgm:t>
    </dgm:pt>
    <dgm:pt modelId="{1BB2CFE0-655E-4F9A-A9D6-A6C31A7D5F24}">
      <dgm:prSet custT="1"/>
      <dgm:spPr/>
      <dgm:t>
        <a:bodyPr/>
        <a:lstStyle/>
        <a:p>
          <a:r>
            <a:rPr lang="en-US" sz="2800" i="0" dirty="0"/>
            <a:t>Scope of the review? </a:t>
          </a:r>
        </a:p>
      </dgm:t>
    </dgm:pt>
    <dgm:pt modelId="{9CBEEFE8-05E5-41AC-858C-3775464026FF}" type="parTrans" cxnId="{78FF5806-6375-487E-85BC-514C3B67B08B}">
      <dgm:prSet/>
      <dgm:spPr/>
      <dgm:t>
        <a:bodyPr/>
        <a:lstStyle/>
        <a:p>
          <a:endParaRPr lang="en-US"/>
        </a:p>
      </dgm:t>
    </dgm:pt>
    <dgm:pt modelId="{5369288F-2293-4671-8A31-D9F69DE3C1FF}" type="sibTrans" cxnId="{78FF5806-6375-487E-85BC-514C3B67B08B}">
      <dgm:prSet/>
      <dgm:spPr/>
      <dgm:t>
        <a:bodyPr/>
        <a:lstStyle/>
        <a:p>
          <a:endParaRPr lang="en-US"/>
        </a:p>
      </dgm:t>
    </dgm:pt>
    <dgm:pt modelId="{23642CE7-F9E2-4C29-BBF1-F52FC84CD55A}">
      <dgm:prSet custT="1"/>
      <dgm:spPr/>
      <dgm:t>
        <a:bodyPr/>
        <a:lstStyle/>
        <a:p>
          <a:r>
            <a:rPr lang="en-US" sz="2800" i="0" dirty="0"/>
            <a:t>Output: Proposal to committee, funder</a:t>
          </a:r>
        </a:p>
      </dgm:t>
    </dgm:pt>
    <dgm:pt modelId="{70143DB7-0EB3-4AC4-835E-3355A2558900}" type="parTrans" cxnId="{A06C3586-15BE-4E26-8EC0-42263EE2CC6F}">
      <dgm:prSet/>
      <dgm:spPr/>
      <dgm:t>
        <a:bodyPr/>
        <a:lstStyle/>
        <a:p>
          <a:endParaRPr lang="en-US"/>
        </a:p>
      </dgm:t>
    </dgm:pt>
    <dgm:pt modelId="{F792355B-B179-4781-B167-6688AA74253F}" type="sibTrans" cxnId="{A06C3586-15BE-4E26-8EC0-42263EE2CC6F}">
      <dgm:prSet/>
      <dgm:spPr/>
      <dgm:t>
        <a:bodyPr/>
        <a:lstStyle/>
        <a:p>
          <a:endParaRPr lang="en-US"/>
        </a:p>
      </dgm:t>
    </dgm:pt>
    <dgm:pt modelId="{B503F904-E351-41A7-BBFF-DDB31C70E387}">
      <dgm:prSet custT="1"/>
      <dgm:spPr/>
      <dgm:t>
        <a:bodyPr/>
        <a:lstStyle/>
        <a:p>
          <a:r>
            <a:rPr lang="en-US" sz="2800" i="0" dirty="0"/>
            <a:t>What are the methods for the review?</a:t>
          </a:r>
        </a:p>
      </dgm:t>
    </dgm:pt>
    <dgm:pt modelId="{C981B582-90D4-42DA-ABA0-D6FEB04C73D0}" type="parTrans" cxnId="{D75D1937-3FE8-44CF-A005-3BFCA8163CF4}">
      <dgm:prSet/>
      <dgm:spPr/>
      <dgm:t>
        <a:bodyPr/>
        <a:lstStyle/>
        <a:p>
          <a:endParaRPr lang="en-US"/>
        </a:p>
      </dgm:t>
    </dgm:pt>
    <dgm:pt modelId="{F5FE53C7-5359-4779-9192-2DC2C1BDB6B7}" type="sibTrans" cxnId="{D75D1937-3FE8-44CF-A005-3BFCA8163CF4}">
      <dgm:prSet/>
      <dgm:spPr/>
      <dgm:t>
        <a:bodyPr/>
        <a:lstStyle/>
        <a:p>
          <a:endParaRPr lang="en-US"/>
        </a:p>
      </dgm:t>
    </dgm:pt>
    <dgm:pt modelId="{8C6EFD90-E164-427B-B06B-1A31603EDB66}">
      <dgm:prSet custT="1"/>
      <dgm:spPr/>
      <dgm:t>
        <a:bodyPr/>
        <a:lstStyle/>
        <a:p>
          <a:r>
            <a:rPr lang="en-US" sz="2800" i="0" dirty="0"/>
            <a:t>Output: Consider protocol registration or publication </a:t>
          </a:r>
        </a:p>
      </dgm:t>
    </dgm:pt>
    <dgm:pt modelId="{E8FCE437-09CA-4532-8034-5BEB27AD07D7}" type="parTrans" cxnId="{F4403886-C18F-4B14-BC57-B682C6BF6150}">
      <dgm:prSet/>
      <dgm:spPr/>
      <dgm:t>
        <a:bodyPr/>
        <a:lstStyle/>
        <a:p>
          <a:endParaRPr lang="en-US"/>
        </a:p>
      </dgm:t>
    </dgm:pt>
    <dgm:pt modelId="{E84BB805-F012-4D81-B603-AB015D46C28A}" type="sibTrans" cxnId="{F4403886-C18F-4B14-BC57-B682C6BF6150}">
      <dgm:prSet/>
      <dgm:spPr/>
      <dgm:t>
        <a:bodyPr/>
        <a:lstStyle/>
        <a:p>
          <a:endParaRPr lang="en-US"/>
        </a:p>
      </dgm:t>
    </dgm:pt>
    <dgm:pt modelId="{0A893F64-8009-4FB4-BB53-83DEEF3C9BFB}">
      <dgm:prSet custT="1"/>
      <dgm:spPr>
        <a:solidFill>
          <a:schemeClr val="accent2">
            <a:lumMod val="90000"/>
          </a:schemeClr>
        </a:solidFill>
      </dgm:spPr>
      <dgm:t>
        <a:bodyPr/>
        <a:lstStyle/>
        <a:p>
          <a:r>
            <a:rPr lang="en-US" sz="2800" i="0" dirty="0"/>
            <a:t>Completing the searches and other processes</a:t>
          </a:r>
        </a:p>
      </dgm:t>
    </dgm:pt>
    <dgm:pt modelId="{B9743725-463A-4911-AD74-A74695DAD8B1}" type="parTrans" cxnId="{58E4FB4D-AF4B-4A98-9E46-CB0CAEADA46C}">
      <dgm:prSet/>
      <dgm:spPr/>
      <dgm:t>
        <a:bodyPr/>
        <a:lstStyle/>
        <a:p>
          <a:endParaRPr lang="en-US"/>
        </a:p>
      </dgm:t>
    </dgm:pt>
    <dgm:pt modelId="{2ADC2BF8-143E-4325-B4CF-78435C8199AA}" type="sibTrans" cxnId="{58E4FB4D-AF4B-4A98-9E46-CB0CAEADA46C}">
      <dgm:prSet/>
      <dgm:spPr/>
      <dgm:t>
        <a:bodyPr/>
        <a:lstStyle/>
        <a:p>
          <a:endParaRPr lang="en-US"/>
        </a:p>
      </dgm:t>
    </dgm:pt>
    <dgm:pt modelId="{5B164AD0-C0B7-4CE0-A70E-3B81F9AC9EB0}">
      <dgm:prSet custT="1"/>
      <dgm:spPr>
        <a:solidFill>
          <a:schemeClr val="accent2">
            <a:lumMod val="90000"/>
          </a:schemeClr>
        </a:solidFill>
      </dgm:spPr>
      <dgm:t>
        <a:bodyPr/>
        <a:lstStyle/>
        <a:p>
          <a:r>
            <a:rPr lang="en-US" sz="2800" i="0" dirty="0"/>
            <a:t>Output: preliminary findings, poster, conference paper</a:t>
          </a:r>
        </a:p>
      </dgm:t>
    </dgm:pt>
    <dgm:pt modelId="{41CE9FFE-F170-4FF6-8051-A58BCCAC9A82}" type="parTrans" cxnId="{D2D191D7-56ED-496A-91A5-EFAF2B87314B}">
      <dgm:prSet/>
      <dgm:spPr/>
      <dgm:t>
        <a:bodyPr/>
        <a:lstStyle/>
        <a:p>
          <a:endParaRPr lang="en-US"/>
        </a:p>
      </dgm:t>
    </dgm:pt>
    <dgm:pt modelId="{DB1B2244-8E38-452E-8FFD-DC448DC3F274}" type="sibTrans" cxnId="{D2D191D7-56ED-496A-91A5-EFAF2B87314B}">
      <dgm:prSet/>
      <dgm:spPr/>
      <dgm:t>
        <a:bodyPr/>
        <a:lstStyle/>
        <a:p>
          <a:endParaRPr lang="en-US"/>
        </a:p>
      </dgm:t>
    </dgm:pt>
    <dgm:pt modelId="{E2D5F985-620E-41B6-8EAC-6A1D8743DAB1}">
      <dgm:prSet custT="1"/>
      <dgm:spPr/>
      <dgm:t>
        <a:bodyPr/>
        <a:lstStyle/>
        <a:p>
          <a:r>
            <a:rPr lang="en-US" sz="2800" i="0" dirty="0"/>
            <a:t>What are the most important findings? </a:t>
          </a:r>
        </a:p>
      </dgm:t>
    </dgm:pt>
    <dgm:pt modelId="{6DAE09B5-D811-42B9-84BD-FFC0D261AA04}" type="parTrans" cxnId="{D71DC3CE-A0EA-4CE3-B654-3CD6EE14CDD5}">
      <dgm:prSet/>
      <dgm:spPr/>
      <dgm:t>
        <a:bodyPr/>
        <a:lstStyle/>
        <a:p>
          <a:endParaRPr lang="en-US"/>
        </a:p>
      </dgm:t>
    </dgm:pt>
    <dgm:pt modelId="{F39B996C-15C5-4F7D-BB74-A39F7CF104CF}" type="sibTrans" cxnId="{D71DC3CE-A0EA-4CE3-B654-3CD6EE14CDD5}">
      <dgm:prSet/>
      <dgm:spPr/>
      <dgm:t>
        <a:bodyPr/>
        <a:lstStyle/>
        <a:p>
          <a:endParaRPr lang="en-US"/>
        </a:p>
      </dgm:t>
    </dgm:pt>
    <dgm:pt modelId="{9AE7E2E7-D47D-4151-A94D-2A61ED911D61}">
      <dgm:prSet custT="1"/>
      <dgm:spPr/>
      <dgm:t>
        <a:bodyPr/>
        <a:lstStyle/>
        <a:p>
          <a:r>
            <a:rPr lang="en-US" sz="2800" i="0" dirty="0"/>
            <a:t>Output: journal article</a:t>
          </a:r>
        </a:p>
      </dgm:t>
    </dgm:pt>
    <dgm:pt modelId="{8C78AE13-96E9-48D6-86A8-9EF161579B83}" type="parTrans" cxnId="{BE144F28-A3C8-43A0-AEBA-F34523026AB9}">
      <dgm:prSet/>
      <dgm:spPr/>
      <dgm:t>
        <a:bodyPr/>
        <a:lstStyle/>
        <a:p>
          <a:endParaRPr lang="en-US"/>
        </a:p>
      </dgm:t>
    </dgm:pt>
    <dgm:pt modelId="{E1074F4D-E2F1-48A1-9B33-2239339ECCD0}" type="sibTrans" cxnId="{BE144F28-A3C8-43A0-AEBA-F34523026AB9}">
      <dgm:prSet/>
      <dgm:spPr/>
      <dgm:t>
        <a:bodyPr/>
        <a:lstStyle/>
        <a:p>
          <a:endParaRPr lang="en-US"/>
        </a:p>
      </dgm:t>
    </dgm:pt>
    <dgm:pt modelId="{2848318A-3211-4664-B33B-8FBABB639339}" type="pres">
      <dgm:prSet presAssocID="{0C47B481-AA38-403E-9063-9037BC57E53F}" presName="Name0" presStyleCnt="0">
        <dgm:presLayoutVars>
          <dgm:chMax val="7"/>
          <dgm:chPref val="7"/>
          <dgm:dir/>
          <dgm:animOne val="branch"/>
          <dgm:animLvl val="lvl"/>
        </dgm:presLayoutVars>
      </dgm:prSet>
      <dgm:spPr/>
    </dgm:pt>
    <dgm:pt modelId="{9CE97367-20E6-49A7-BD1F-E6D4B91F9036}" type="pres">
      <dgm:prSet presAssocID="{70F65034-D3FC-4E89-BEFA-5EE7D4C350BB}" presName="ParentComposite" presStyleCnt="0"/>
      <dgm:spPr/>
    </dgm:pt>
    <dgm:pt modelId="{2BBD1DD3-DE8F-43A4-8CA5-FE51B3F4EA76}" type="pres">
      <dgm:prSet presAssocID="{70F65034-D3FC-4E89-BEFA-5EE7D4C350BB}" presName="Chord" presStyleLbl="bgShp" presStyleIdx="0" presStyleCnt="4" custLinFactNeighborX="-6459"/>
      <dgm:spPr/>
    </dgm:pt>
    <dgm:pt modelId="{6867CEBB-093F-4FA3-B5F0-CC0223D1BE93}" type="pres">
      <dgm:prSet presAssocID="{70F65034-D3FC-4E89-BEFA-5EE7D4C350BB}" presName="Pie" presStyleLbl="alignNode1" presStyleIdx="0" presStyleCnt="4" custLinFactNeighborX="-8073"/>
      <dgm:spPr/>
    </dgm:pt>
    <dgm:pt modelId="{C5C0F913-82A8-47E3-B0DE-7E66F6FDFE40}" type="pres">
      <dgm:prSet presAssocID="{70F65034-D3FC-4E89-BEFA-5EE7D4C350BB}" presName="Parent" presStyleLbl="revTx" presStyleIdx="0" presStyleCnt="8" custLinFactNeighborX="-4931">
        <dgm:presLayoutVars>
          <dgm:chMax val="1"/>
          <dgm:chPref val="1"/>
          <dgm:bulletEnabled val="1"/>
        </dgm:presLayoutVars>
      </dgm:prSet>
      <dgm:spPr/>
    </dgm:pt>
    <dgm:pt modelId="{B37F1BA9-ABBA-43D9-9AF9-1690CF0B6930}" type="pres">
      <dgm:prSet presAssocID="{5369288F-2293-4671-8A31-D9F69DE3C1FF}" presName="negSibTrans" presStyleCnt="0"/>
      <dgm:spPr/>
    </dgm:pt>
    <dgm:pt modelId="{5FF13687-214F-43C9-A3BB-195849AF38BF}" type="pres">
      <dgm:prSet presAssocID="{70F65034-D3FC-4E89-BEFA-5EE7D4C350BB}" presName="composite" presStyleCnt="0"/>
      <dgm:spPr/>
    </dgm:pt>
    <dgm:pt modelId="{CE2DE303-13D6-474B-A3FA-CBFC872A97D2}" type="pres">
      <dgm:prSet presAssocID="{70F65034-D3FC-4E89-BEFA-5EE7D4C350BB}" presName="Child" presStyleLbl="revTx" presStyleIdx="1" presStyleCnt="8" custLinFactNeighborX="-3228">
        <dgm:presLayoutVars>
          <dgm:chMax val="0"/>
          <dgm:chPref val="0"/>
          <dgm:bulletEnabled val="1"/>
        </dgm:presLayoutVars>
      </dgm:prSet>
      <dgm:spPr/>
    </dgm:pt>
    <dgm:pt modelId="{C31002B5-771B-43BD-A739-D59B40C40FA1}" type="pres">
      <dgm:prSet presAssocID="{9A96F50C-D4A7-49B5-BC1D-C99D26129C48}" presName="sibTrans" presStyleCnt="0"/>
      <dgm:spPr/>
    </dgm:pt>
    <dgm:pt modelId="{43F59C2B-A3BB-433A-BFF0-A11A90192ED3}" type="pres">
      <dgm:prSet presAssocID="{FDC70CA2-1240-4A5F-9A22-63CE43526739}" presName="ParentComposite" presStyleCnt="0"/>
      <dgm:spPr/>
    </dgm:pt>
    <dgm:pt modelId="{A0A4C3AE-1F44-49E4-8272-0C88A79C2CA8}" type="pres">
      <dgm:prSet presAssocID="{FDC70CA2-1240-4A5F-9A22-63CE43526739}" presName="Chord" presStyleLbl="bgShp" presStyleIdx="1" presStyleCnt="4" custLinFactNeighborX="-6459"/>
      <dgm:spPr/>
    </dgm:pt>
    <dgm:pt modelId="{947CE712-FB56-4682-8E9B-5E81B5515E71}" type="pres">
      <dgm:prSet presAssocID="{FDC70CA2-1240-4A5F-9A22-63CE43526739}" presName="Pie" presStyleLbl="alignNode1" presStyleIdx="1" presStyleCnt="4" custLinFactNeighborX="-8073"/>
      <dgm:spPr/>
    </dgm:pt>
    <dgm:pt modelId="{29A22F83-FD1C-4F88-A071-F671D741C5A5}" type="pres">
      <dgm:prSet presAssocID="{FDC70CA2-1240-4A5F-9A22-63CE43526739}" presName="Parent" presStyleLbl="revTx" presStyleIdx="2" presStyleCnt="8" custLinFactNeighborX="-10764">
        <dgm:presLayoutVars>
          <dgm:chMax val="1"/>
          <dgm:chPref val="1"/>
          <dgm:bulletEnabled val="1"/>
        </dgm:presLayoutVars>
      </dgm:prSet>
      <dgm:spPr/>
    </dgm:pt>
    <dgm:pt modelId="{5A19AA41-7451-4C2B-A40C-61BA8A61FB35}" type="pres">
      <dgm:prSet presAssocID="{F5FE53C7-5359-4779-9192-2DC2C1BDB6B7}" presName="negSibTrans" presStyleCnt="0"/>
      <dgm:spPr/>
    </dgm:pt>
    <dgm:pt modelId="{D885B16A-F03B-4BE6-88A4-528FB3BF9B79}" type="pres">
      <dgm:prSet presAssocID="{FDC70CA2-1240-4A5F-9A22-63CE43526739}" presName="composite" presStyleCnt="0"/>
      <dgm:spPr/>
    </dgm:pt>
    <dgm:pt modelId="{7EE6EA1C-1EE0-4B15-95EC-9B46CC684C73}" type="pres">
      <dgm:prSet presAssocID="{FDC70CA2-1240-4A5F-9A22-63CE43526739}" presName="Child" presStyleLbl="revTx" presStyleIdx="3" presStyleCnt="8" custLinFactNeighborX="-3228">
        <dgm:presLayoutVars>
          <dgm:chMax val="0"/>
          <dgm:chPref val="0"/>
          <dgm:bulletEnabled val="1"/>
        </dgm:presLayoutVars>
      </dgm:prSet>
      <dgm:spPr/>
    </dgm:pt>
    <dgm:pt modelId="{435A0AB9-C357-4982-AA23-814AC72E6DF6}" type="pres">
      <dgm:prSet presAssocID="{86EB724A-08C3-42F5-970D-B230CA34DF44}" presName="sibTrans" presStyleCnt="0"/>
      <dgm:spPr/>
    </dgm:pt>
    <dgm:pt modelId="{A1F6CC15-598D-4BD2-8F02-3E3A453BAC65}" type="pres">
      <dgm:prSet presAssocID="{6752B409-D896-4F9B-9195-E0566C881793}" presName="ParentComposite" presStyleCnt="0"/>
      <dgm:spPr/>
    </dgm:pt>
    <dgm:pt modelId="{6CB363C3-0A80-4D37-B539-B9C6884CC2D3}" type="pres">
      <dgm:prSet presAssocID="{6752B409-D896-4F9B-9195-E0566C881793}" presName="Chord" presStyleLbl="bgShp" presStyleIdx="2" presStyleCnt="4" custLinFactNeighborX="-6459"/>
      <dgm:spPr/>
    </dgm:pt>
    <dgm:pt modelId="{B5636390-7D78-438A-987C-2E099EF30EA6}" type="pres">
      <dgm:prSet presAssocID="{6752B409-D896-4F9B-9195-E0566C881793}" presName="Pie" presStyleLbl="alignNode1" presStyleIdx="2" presStyleCnt="4" custLinFactNeighborX="-8073"/>
      <dgm:spPr/>
    </dgm:pt>
    <dgm:pt modelId="{C414A6D3-E3D4-47F6-AE4A-51E7A91FA71E}" type="pres">
      <dgm:prSet presAssocID="{6752B409-D896-4F9B-9195-E0566C881793}" presName="Parent" presStyleLbl="revTx" presStyleIdx="4" presStyleCnt="8" custLinFactNeighborX="-10764">
        <dgm:presLayoutVars>
          <dgm:chMax val="1"/>
          <dgm:chPref val="1"/>
          <dgm:bulletEnabled val="1"/>
        </dgm:presLayoutVars>
      </dgm:prSet>
      <dgm:spPr/>
    </dgm:pt>
    <dgm:pt modelId="{95B54DD6-55F0-430A-949E-AB2A50205085}" type="pres">
      <dgm:prSet presAssocID="{2ADC2BF8-143E-4325-B4CF-78435C8199AA}" presName="negSibTrans" presStyleCnt="0"/>
      <dgm:spPr/>
    </dgm:pt>
    <dgm:pt modelId="{ED4A23AB-FCA4-4905-AFCF-49D73EBED90D}" type="pres">
      <dgm:prSet presAssocID="{6752B409-D896-4F9B-9195-E0566C881793}" presName="composite" presStyleCnt="0"/>
      <dgm:spPr/>
    </dgm:pt>
    <dgm:pt modelId="{DB8F3775-E26B-46CE-BEED-909A19EBE2F6}" type="pres">
      <dgm:prSet presAssocID="{6752B409-D896-4F9B-9195-E0566C881793}" presName="Child" presStyleLbl="revTx" presStyleIdx="5" presStyleCnt="8" custScaleY="123077" custLinFactNeighborX="-3228">
        <dgm:presLayoutVars>
          <dgm:chMax val="0"/>
          <dgm:chPref val="0"/>
          <dgm:bulletEnabled val="1"/>
        </dgm:presLayoutVars>
      </dgm:prSet>
      <dgm:spPr/>
    </dgm:pt>
    <dgm:pt modelId="{95DB311E-5881-4333-90D3-626410812498}" type="pres">
      <dgm:prSet presAssocID="{FD621C10-6795-4CBD-B43A-AE71B5BE0581}" presName="sibTrans" presStyleCnt="0"/>
      <dgm:spPr/>
    </dgm:pt>
    <dgm:pt modelId="{5457F606-3038-4998-B714-F5AFBB42050D}" type="pres">
      <dgm:prSet presAssocID="{71BDD36C-9F4C-44AB-94B2-0549E4AA12CD}" presName="ParentComposite" presStyleCnt="0"/>
      <dgm:spPr/>
    </dgm:pt>
    <dgm:pt modelId="{D1CCED11-D7FD-4F9C-9C41-68B01B531AB4}" type="pres">
      <dgm:prSet presAssocID="{71BDD36C-9F4C-44AB-94B2-0549E4AA12CD}" presName="Chord" presStyleLbl="bgShp" presStyleIdx="3" presStyleCnt="4" custLinFactNeighborX="-6459"/>
      <dgm:spPr/>
    </dgm:pt>
    <dgm:pt modelId="{CD990D93-90B9-40E5-85C4-0F835955ABF5}" type="pres">
      <dgm:prSet presAssocID="{71BDD36C-9F4C-44AB-94B2-0549E4AA12CD}" presName="Pie" presStyleLbl="alignNode1" presStyleIdx="3" presStyleCnt="4" custLinFactNeighborX="-8073"/>
      <dgm:spPr/>
    </dgm:pt>
    <dgm:pt modelId="{23DA428B-13A1-4B70-B4B8-DE4DE1654493}" type="pres">
      <dgm:prSet presAssocID="{71BDD36C-9F4C-44AB-94B2-0549E4AA12CD}" presName="Parent" presStyleLbl="revTx" presStyleIdx="6" presStyleCnt="8" custLinFactNeighborX="-10764">
        <dgm:presLayoutVars>
          <dgm:chMax val="1"/>
          <dgm:chPref val="1"/>
          <dgm:bulletEnabled val="1"/>
        </dgm:presLayoutVars>
      </dgm:prSet>
      <dgm:spPr/>
    </dgm:pt>
    <dgm:pt modelId="{4A8EDF69-E081-4DEE-B55B-340CB7CE2372}" type="pres">
      <dgm:prSet presAssocID="{F39B996C-15C5-4F7D-BB74-A39F7CF104CF}" presName="negSibTrans" presStyleCnt="0"/>
      <dgm:spPr/>
    </dgm:pt>
    <dgm:pt modelId="{06D8CDD1-75D2-4428-9F43-C3E4B11145DF}" type="pres">
      <dgm:prSet presAssocID="{71BDD36C-9F4C-44AB-94B2-0549E4AA12CD}" presName="composite" presStyleCnt="0"/>
      <dgm:spPr/>
    </dgm:pt>
    <dgm:pt modelId="{58B698C7-0B2E-4AFF-924C-D156BB02E42A}" type="pres">
      <dgm:prSet presAssocID="{71BDD36C-9F4C-44AB-94B2-0549E4AA12CD}" presName="Child" presStyleLbl="revTx" presStyleIdx="7" presStyleCnt="8" custLinFactNeighborX="-3228">
        <dgm:presLayoutVars>
          <dgm:chMax val="0"/>
          <dgm:chPref val="0"/>
          <dgm:bulletEnabled val="1"/>
        </dgm:presLayoutVars>
      </dgm:prSet>
      <dgm:spPr/>
    </dgm:pt>
  </dgm:ptLst>
  <dgm:cxnLst>
    <dgm:cxn modelId="{78FF5806-6375-487E-85BC-514C3B67B08B}" srcId="{70F65034-D3FC-4E89-BEFA-5EE7D4C350BB}" destId="{1BB2CFE0-655E-4F9A-A9D6-A6C31A7D5F24}" srcOrd="0" destOrd="0" parTransId="{9CBEEFE8-05E5-41AC-858C-3775464026FF}" sibTransId="{5369288F-2293-4671-8A31-D9F69DE3C1FF}"/>
    <dgm:cxn modelId="{BE144F28-A3C8-43A0-AEBA-F34523026AB9}" srcId="{71BDD36C-9F4C-44AB-94B2-0549E4AA12CD}" destId="{9AE7E2E7-D47D-4151-A94D-2A61ED911D61}" srcOrd="1" destOrd="0" parTransId="{8C78AE13-96E9-48D6-86A8-9EF161579B83}" sibTransId="{E1074F4D-E2F1-48A1-9B33-2239339ECCD0}"/>
    <dgm:cxn modelId="{A1BB752F-5B19-47E0-AB54-4C42DB751CA1}" type="presOf" srcId="{23642CE7-F9E2-4C29-BBF1-F52FC84CD55A}" destId="{CE2DE303-13D6-474B-A3FA-CBFC872A97D2}" srcOrd="0" destOrd="1" presId="urn:microsoft.com/office/officeart/2009/3/layout/PieProcess"/>
    <dgm:cxn modelId="{D75D1937-3FE8-44CF-A005-3BFCA8163CF4}" srcId="{FDC70CA2-1240-4A5F-9A22-63CE43526739}" destId="{B503F904-E351-41A7-BBFF-DDB31C70E387}" srcOrd="0" destOrd="0" parTransId="{C981B582-90D4-42DA-ABA0-D6FEB04C73D0}" sibTransId="{F5FE53C7-5359-4779-9192-2DC2C1BDB6B7}"/>
    <dgm:cxn modelId="{63B78D38-5F39-41A9-B9FA-5B98F56BB001}" srcId="{0C47B481-AA38-403E-9063-9037BC57E53F}" destId="{70F65034-D3FC-4E89-BEFA-5EE7D4C350BB}" srcOrd="0" destOrd="0" parTransId="{89180BA4-123E-4DF9-B512-B6A0FEE8252B}" sibTransId="{9A96F50C-D4A7-49B5-BC1D-C99D26129C48}"/>
    <dgm:cxn modelId="{43DCF25B-6806-476C-8BE3-C6B29F61255C}" type="presOf" srcId="{B503F904-E351-41A7-BBFF-DDB31C70E387}" destId="{7EE6EA1C-1EE0-4B15-95EC-9B46CC684C73}" srcOrd="0" destOrd="0" presId="urn:microsoft.com/office/officeart/2009/3/layout/PieProcess"/>
    <dgm:cxn modelId="{D4854866-D7E3-43B9-9348-A00CBACB40B0}" type="presOf" srcId="{6752B409-D896-4F9B-9195-E0566C881793}" destId="{C414A6D3-E3D4-47F6-AE4A-51E7A91FA71E}" srcOrd="0" destOrd="0" presId="urn:microsoft.com/office/officeart/2009/3/layout/PieProcess"/>
    <dgm:cxn modelId="{D7A87D68-BDE3-4A3C-A150-EC17CF7E4C48}" type="presOf" srcId="{70F65034-D3FC-4E89-BEFA-5EE7D4C350BB}" destId="{C5C0F913-82A8-47E3-B0DE-7E66F6FDFE40}" srcOrd="0" destOrd="0" presId="urn:microsoft.com/office/officeart/2009/3/layout/PieProcess"/>
    <dgm:cxn modelId="{58E4FB4D-AF4B-4A98-9E46-CB0CAEADA46C}" srcId="{6752B409-D896-4F9B-9195-E0566C881793}" destId="{0A893F64-8009-4FB4-BB53-83DEEF3C9BFB}" srcOrd="0" destOrd="0" parTransId="{B9743725-463A-4911-AD74-A74695DAD8B1}" sibTransId="{2ADC2BF8-143E-4325-B4CF-78435C8199AA}"/>
    <dgm:cxn modelId="{A06C3586-15BE-4E26-8EC0-42263EE2CC6F}" srcId="{70F65034-D3FC-4E89-BEFA-5EE7D4C350BB}" destId="{23642CE7-F9E2-4C29-BBF1-F52FC84CD55A}" srcOrd="1" destOrd="0" parTransId="{70143DB7-0EB3-4AC4-835E-3355A2558900}" sibTransId="{F792355B-B179-4781-B167-6688AA74253F}"/>
    <dgm:cxn modelId="{F4403886-C18F-4B14-BC57-B682C6BF6150}" srcId="{FDC70CA2-1240-4A5F-9A22-63CE43526739}" destId="{8C6EFD90-E164-427B-B06B-1A31603EDB66}" srcOrd="1" destOrd="0" parTransId="{E8FCE437-09CA-4532-8034-5BEB27AD07D7}" sibTransId="{E84BB805-F012-4D81-B603-AB015D46C28A}"/>
    <dgm:cxn modelId="{ACCDC889-F4CE-47C0-B52B-71A8C347A6C5}" type="presOf" srcId="{9AE7E2E7-D47D-4151-A94D-2A61ED911D61}" destId="{58B698C7-0B2E-4AFF-924C-D156BB02E42A}" srcOrd="0" destOrd="1" presId="urn:microsoft.com/office/officeart/2009/3/layout/PieProcess"/>
    <dgm:cxn modelId="{AFAFCD9F-8EE7-4430-8D9F-02B27D163B3F}" type="presOf" srcId="{E2D5F985-620E-41B6-8EAC-6A1D8743DAB1}" destId="{58B698C7-0B2E-4AFF-924C-D156BB02E42A}" srcOrd="0" destOrd="0" presId="urn:microsoft.com/office/officeart/2009/3/layout/PieProcess"/>
    <dgm:cxn modelId="{C211F0A3-3C54-4FA4-A0ED-6EEB32F95A0D}" srcId="{0C47B481-AA38-403E-9063-9037BC57E53F}" destId="{71BDD36C-9F4C-44AB-94B2-0549E4AA12CD}" srcOrd="3" destOrd="0" parTransId="{DE4DFD4D-2AC2-49A8-A8DD-8C310D0D9A36}" sibTransId="{109470CA-F897-4847-B6D2-2C948A988A69}"/>
    <dgm:cxn modelId="{4B4AA8A9-64D9-48E6-B294-C341453BFD27}" srcId="{0C47B481-AA38-403E-9063-9037BC57E53F}" destId="{FDC70CA2-1240-4A5F-9A22-63CE43526739}" srcOrd="1" destOrd="0" parTransId="{3497B750-A34D-45E1-BE41-558ABAD9F482}" sibTransId="{86EB724A-08C3-42F5-970D-B230CA34DF44}"/>
    <dgm:cxn modelId="{8554B7B0-B8B2-410B-B07A-5FCF0CCDCF62}" type="presOf" srcId="{8C6EFD90-E164-427B-B06B-1A31603EDB66}" destId="{7EE6EA1C-1EE0-4B15-95EC-9B46CC684C73}" srcOrd="0" destOrd="1" presId="urn:microsoft.com/office/officeart/2009/3/layout/PieProcess"/>
    <dgm:cxn modelId="{3D812BCE-1540-49EB-8DD8-98047D4250DE}" type="presOf" srcId="{0A893F64-8009-4FB4-BB53-83DEEF3C9BFB}" destId="{DB8F3775-E26B-46CE-BEED-909A19EBE2F6}" srcOrd="0" destOrd="0" presId="urn:microsoft.com/office/officeart/2009/3/layout/PieProcess"/>
    <dgm:cxn modelId="{BAA92DCE-F94F-45E1-BCBD-EAC5047EC4A9}" type="presOf" srcId="{0C47B481-AA38-403E-9063-9037BC57E53F}" destId="{2848318A-3211-4664-B33B-8FBABB639339}" srcOrd="0" destOrd="0" presId="urn:microsoft.com/office/officeart/2009/3/layout/PieProcess"/>
    <dgm:cxn modelId="{D71DC3CE-A0EA-4CE3-B654-3CD6EE14CDD5}" srcId="{71BDD36C-9F4C-44AB-94B2-0549E4AA12CD}" destId="{E2D5F985-620E-41B6-8EAC-6A1D8743DAB1}" srcOrd="0" destOrd="0" parTransId="{6DAE09B5-D811-42B9-84BD-FFC0D261AA04}" sibTransId="{F39B996C-15C5-4F7D-BB74-A39F7CF104CF}"/>
    <dgm:cxn modelId="{7A012CCF-1477-4A41-ADA3-A1FA83688E87}" type="presOf" srcId="{1BB2CFE0-655E-4F9A-A9D6-A6C31A7D5F24}" destId="{CE2DE303-13D6-474B-A3FA-CBFC872A97D2}" srcOrd="0" destOrd="0" presId="urn:microsoft.com/office/officeart/2009/3/layout/PieProcess"/>
    <dgm:cxn modelId="{36BD92D0-F444-4DA1-B7B2-8474D1820D22}" srcId="{0C47B481-AA38-403E-9063-9037BC57E53F}" destId="{6752B409-D896-4F9B-9195-E0566C881793}" srcOrd="2" destOrd="0" parTransId="{B2E4C2E8-429F-41C4-B732-B434637B09CB}" sibTransId="{FD621C10-6795-4CBD-B43A-AE71B5BE0581}"/>
    <dgm:cxn modelId="{60BA11D2-BC0C-46C6-B137-D13C974B7BC2}" type="presOf" srcId="{FDC70CA2-1240-4A5F-9A22-63CE43526739}" destId="{29A22F83-FD1C-4F88-A071-F671D741C5A5}" srcOrd="0" destOrd="0" presId="urn:microsoft.com/office/officeart/2009/3/layout/PieProcess"/>
    <dgm:cxn modelId="{D2D191D7-56ED-496A-91A5-EFAF2B87314B}" srcId="{6752B409-D896-4F9B-9195-E0566C881793}" destId="{5B164AD0-C0B7-4CE0-A70E-3B81F9AC9EB0}" srcOrd="1" destOrd="0" parTransId="{41CE9FFE-F170-4FF6-8051-A58BCCAC9A82}" sibTransId="{DB1B2244-8E38-452E-8FFD-DC448DC3F274}"/>
    <dgm:cxn modelId="{2E14AFD7-CBC8-4DC5-AB64-7C44A6DA0420}" type="presOf" srcId="{71BDD36C-9F4C-44AB-94B2-0549E4AA12CD}" destId="{23DA428B-13A1-4B70-B4B8-DE4DE1654493}" srcOrd="0" destOrd="0" presId="urn:microsoft.com/office/officeart/2009/3/layout/PieProcess"/>
    <dgm:cxn modelId="{BA0A00D9-7F24-4911-9BE4-362A71A64BA1}" type="presOf" srcId="{5B164AD0-C0B7-4CE0-A70E-3B81F9AC9EB0}" destId="{DB8F3775-E26B-46CE-BEED-909A19EBE2F6}" srcOrd="0" destOrd="1" presId="urn:microsoft.com/office/officeart/2009/3/layout/PieProcess"/>
    <dgm:cxn modelId="{9C7CABE6-C050-4BCD-97D3-C63B2C956917}" type="presParOf" srcId="{2848318A-3211-4664-B33B-8FBABB639339}" destId="{9CE97367-20E6-49A7-BD1F-E6D4B91F9036}" srcOrd="0" destOrd="0" presId="urn:microsoft.com/office/officeart/2009/3/layout/PieProcess"/>
    <dgm:cxn modelId="{3B32DC8F-7442-4019-B8F9-EF915EE5ACCA}" type="presParOf" srcId="{9CE97367-20E6-49A7-BD1F-E6D4B91F9036}" destId="{2BBD1DD3-DE8F-43A4-8CA5-FE51B3F4EA76}" srcOrd="0" destOrd="0" presId="urn:microsoft.com/office/officeart/2009/3/layout/PieProcess"/>
    <dgm:cxn modelId="{48FB673F-A4F5-4A6D-B391-3366B7F9C646}" type="presParOf" srcId="{9CE97367-20E6-49A7-BD1F-E6D4B91F9036}" destId="{6867CEBB-093F-4FA3-B5F0-CC0223D1BE93}" srcOrd="1" destOrd="0" presId="urn:microsoft.com/office/officeart/2009/3/layout/PieProcess"/>
    <dgm:cxn modelId="{7D55777D-1FAE-49B4-8BA7-87FBDE3ED49C}" type="presParOf" srcId="{9CE97367-20E6-49A7-BD1F-E6D4B91F9036}" destId="{C5C0F913-82A8-47E3-B0DE-7E66F6FDFE40}" srcOrd="2" destOrd="0" presId="urn:microsoft.com/office/officeart/2009/3/layout/PieProcess"/>
    <dgm:cxn modelId="{ACAF2F5E-CC0C-4D7B-B5CF-7A717377A4D0}" type="presParOf" srcId="{2848318A-3211-4664-B33B-8FBABB639339}" destId="{B37F1BA9-ABBA-43D9-9AF9-1690CF0B6930}" srcOrd="1" destOrd="0" presId="urn:microsoft.com/office/officeart/2009/3/layout/PieProcess"/>
    <dgm:cxn modelId="{A5AFF4D4-0A25-4C52-8AFD-2F4AB10CF46F}" type="presParOf" srcId="{2848318A-3211-4664-B33B-8FBABB639339}" destId="{5FF13687-214F-43C9-A3BB-195849AF38BF}" srcOrd="2" destOrd="0" presId="urn:microsoft.com/office/officeart/2009/3/layout/PieProcess"/>
    <dgm:cxn modelId="{3E7070A1-F199-4C4E-8BF8-99095771ED3A}" type="presParOf" srcId="{5FF13687-214F-43C9-A3BB-195849AF38BF}" destId="{CE2DE303-13D6-474B-A3FA-CBFC872A97D2}" srcOrd="0" destOrd="0" presId="urn:microsoft.com/office/officeart/2009/3/layout/PieProcess"/>
    <dgm:cxn modelId="{318FEB0A-1E6F-4CB9-87D2-1BA9CEB85EFB}" type="presParOf" srcId="{2848318A-3211-4664-B33B-8FBABB639339}" destId="{C31002B5-771B-43BD-A739-D59B40C40FA1}" srcOrd="3" destOrd="0" presId="urn:microsoft.com/office/officeart/2009/3/layout/PieProcess"/>
    <dgm:cxn modelId="{3A7C89B8-6A75-4262-A268-0107519CFEDF}" type="presParOf" srcId="{2848318A-3211-4664-B33B-8FBABB639339}" destId="{43F59C2B-A3BB-433A-BFF0-A11A90192ED3}" srcOrd="4" destOrd="0" presId="urn:microsoft.com/office/officeart/2009/3/layout/PieProcess"/>
    <dgm:cxn modelId="{2F5B6FF8-4DEE-444F-A561-E25F20BC3B2D}" type="presParOf" srcId="{43F59C2B-A3BB-433A-BFF0-A11A90192ED3}" destId="{A0A4C3AE-1F44-49E4-8272-0C88A79C2CA8}" srcOrd="0" destOrd="0" presId="urn:microsoft.com/office/officeart/2009/3/layout/PieProcess"/>
    <dgm:cxn modelId="{838EAA9B-6CF3-48D5-94A4-499241B91343}" type="presParOf" srcId="{43F59C2B-A3BB-433A-BFF0-A11A90192ED3}" destId="{947CE712-FB56-4682-8E9B-5E81B5515E71}" srcOrd="1" destOrd="0" presId="urn:microsoft.com/office/officeart/2009/3/layout/PieProcess"/>
    <dgm:cxn modelId="{8DFED79F-0103-4AA3-8C39-34C145E57944}" type="presParOf" srcId="{43F59C2B-A3BB-433A-BFF0-A11A90192ED3}" destId="{29A22F83-FD1C-4F88-A071-F671D741C5A5}" srcOrd="2" destOrd="0" presId="urn:microsoft.com/office/officeart/2009/3/layout/PieProcess"/>
    <dgm:cxn modelId="{ECF3968F-C39A-42DC-A517-8477F8039929}" type="presParOf" srcId="{2848318A-3211-4664-B33B-8FBABB639339}" destId="{5A19AA41-7451-4C2B-A40C-61BA8A61FB35}" srcOrd="5" destOrd="0" presId="urn:microsoft.com/office/officeart/2009/3/layout/PieProcess"/>
    <dgm:cxn modelId="{A8A7D96E-D4B1-4FDC-B080-67E79461069C}" type="presParOf" srcId="{2848318A-3211-4664-B33B-8FBABB639339}" destId="{D885B16A-F03B-4BE6-88A4-528FB3BF9B79}" srcOrd="6" destOrd="0" presId="urn:microsoft.com/office/officeart/2009/3/layout/PieProcess"/>
    <dgm:cxn modelId="{940FDC41-542B-4B4F-9D3E-23B7429FFA3B}" type="presParOf" srcId="{D885B16A-F03B-4BE6-88A4-528FB3BF9B79}" destId="{7EE6EA1C-1EE0-4B15-95EC-9B46CC684C73}" srcOrd="0" destOrd="0" presId="urn:microsoft.com/office/officeart/2009/3/layout/PieProcess"/>
    <dgm:cxn modelId="{0E3CD927-A84E-43B2-9B13-38DDAC92ECE3}" type="presParOf" srcId="{2848318A-3211-4664-B33B-8FBABB639339}" destId="{435A0AB9-C357-4982-AA23-814AC72E6DF6}" srcOrd="7" destOrd="0" presId="urn:microsoft.com/office/officeart/2009/3/layout/PieProcess"/>
    <dgm:cxn modelId="{75F11945-30C2-48E1-AA7E-F8AF3155A04B}" type="presParOf" srcId="{2848318A-3211-4664-B33B-8FBABB639339}" destId="{A1F6CC15-598D-4BD2-8F02-3E3A453BAC65}" srcOrd="8" destOrd="0" presId="urn:microsoft.com/office/officeart/2009/3/layout/PieProcess"/>
    <dgm:cxn modelId="{A898AC19-52D8-491B-97C5-9CA2992C6287}" type="presParOf" srcId="{A1F6CC15-598D-4BD2-8F02-3E3A453BAC65}" destId="{6CB363C3-0A80-4D37-B539-B9C6884CC2D3}" srcOrd="0" destOrd="0" presId="urn:microsoft.com/office/officeart/2009/3/layout/PieProcess"/>
    <dgm:cxn modelId="{1885C5EE-5616-4EDE-A4FD-1B89A01FEDA1}" type="presParOf" srcId="{A1F6CC15-598D-4BD2-8F02-3E3A453BAC65}" destId="{B5636390-7D78-438A-987C-2E099EF30EA6}" srcOrd="1" destOrd="0" presId="urn:microsoft.com/office/officeart/2009/3/layout/PieProcess"/>
    <dgm:cxn modelId="{E6DD6F62-797E-4C7C-9A73-841B819BC4D0}" type="presParOf" srcId="{A1F6CC15-598D-4BD2-8F02-3E3A453BAC65}" destId="{C414A6D3-E3D4-47F6-AE4A-51E7A91FA71E}" srcOrd="2" destOrd="0" presId="urn:microsoft.com/office/officeart/2009/3/layout/PieProcess"/>
    <dgm:cxn modelId="{CDF81DD8-8A1D-4A34-B70A-32C55BDA3F63}" type="presParOf" srcId="{2848318A-3211-4664-B33B-8FBABB639339}" destId="{95B54DD6-55F0-430A-949E-AB2A50205085}" srcOrd="9" destOrd="0" presId="urn:microsoft.com/office/officeart/2009/3/layout/PieProcess"/>
    <dgm:cxn modelId="{4E438C40-C17F-4F1E-8513-CBE1149AB3DE}" type="presParOf" srcId="{2848318A-3211-4664-B33B-8FBABB639339}" destId="{ED4A23AB-FCA4-4905-AFCF-49D73EBED90D}" srcOrd="10" destOrd="0" presId="urn:microsoft.com/office/officeart/2009/3/layout/PieProcess"/>
    <dgm:cxn modelId="{143A96DC-3B00-4444-BA89-BA532CC55AA4}" type="presParOf" srcId="{ED4A23AB-FCA4-4905-AFCF-49D73EBED90D}" destId="{DB8F3775-E26B-46CE-BEED-909A19EBE2F6}" srcOrd="0" destOrd="0" presId="urn:microsoft.com/office/officeart/2009/3/layout/PieProcess"/>
    <dgm:cxn modelId="{939504CC-9739-4672-9C24-CC7CA9FDC12B}" type="presParOf" srcId="{2848318A-3211-4664-B33B-8FBABB639339}" destId="{95DB311E-5881-4333-90D3-626410812498}" srcOrd="11" destOrd="0" presId="urn:microsoft.com/office/officeart/2009/3/layout/PieProcess"/>
    <dgm:cxn modelId="{85AC378F-7D1C-4DDB-9777-DFFF4791308B}" type="presParOf" srcId="{2848318A-3211-4664-B33B-8FBABB639339}" destId="{5457F606-3038-4998-B714-F5AFBB42050D}" srcOrd="12" destOrd="0" presId="urn:microsoft.com/office/officeart/2009/3/layout/PieProcess"/>
    <dgm:cxn modelId="{84E38395-9029-42D8-A78E-449602F0DC29}" type="presParOf" srcId="{5457F606-3038-4998-B714-F5AFBB42050D}" destId="{D1CCED11-D7FD-4F9C-9C41-68B01B531AB4}" srcOrd="0" destOrd="0" presId="urn:microsoft.com/office/officeart/2009/3/layout/PieProcess"/>
    <dgm:cxn modelId="{39A272C6-4124-4E89-A0BE-F93729C63599}" type="presParOf" srcId="{5457F606-3038-4998-B714-F5AFBB42050D}" destId="{CD990D93-90B9-40E5-85C4-0F835955ABF5}" srcOrd="1" destOrd="0" presId="urn:microsoft.com/office/officeart/2009/3/layout/PieProcess"/>
    <dgm:cxn modelId="{9C691FEF-4E10-462F-85EE-2D173087B156}" type="presParOf" srcId="{5457F606-3038-4998-B714-F5AFBB42050D}" destId="{23DA428B-13A1-4B70-B4B8-DE4DE1654493}" srcOrd="2" destOrd="0" presId="urn:microsoft.com/office/officeart/2009/3/layout/PieProcess"/>
    <dgm:cxn modelId="{B4D667E1-8FB5-4EEB-9D5C-FA77E8775D54}" type="presParOf" srcId="{2848318A-3211-4664-B33B-8FBABB639339}" destId="{4A8EDF69-E081-4DEE-B55B-340CB7CE2372}" srcOrd="13" destOrd="0" presId="urn:microsoft.com/office/officeart/2009/3/layout/PieProcess"/>
    <dgm:cxn modelId="{8863CE83-21C6-4DF1-A7E6-42FDC4904C58}" type="presParOf" srcId="{2848318A-3211-4664-B33B-8FBABB639339}" destId="{06D8CDD1-75D2-4428-9F43-C3E4B11145DF}" srcOrd="14" destOrd="0" presId="urn:microsoft.com/office/officeart/2009/3/layout/PieProcess"/>
    <dgm:cxn modelId="{1BBD7018-9884-4935-B6D2-A64C9F263C33}" type="presParOf" srcId="{06D8CDD1-75D2-4428-9F43-C3E4B11145DF}" destId="{58B698C7-0B2E-4AFF-924C-D156BB02E42A}" srcOrd="0" destOrd="0" presId="urn:microsoft.com/office/officeart/2009/3/layout/PieProcess"/>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9A16D-AB2D-481A-A094-8BC43A7893D0}" type="doc">
      <dgm:prSet loTypeId="urn:microsoft.com/office/officeart/2005/8/layout/venn1" loCatId="relationship" qsTypeId="urn:microsoft.com/office/officeart/2005/8/quickstyle/simple3" qsCatId="simple" csTypeId="urn:microsoft.com/office/officeart/2005/8/colors/colorful3" csCatId="colorful" phldr="1"/>
      <dgm:spPr/>
    </dgm:pt>
    <dgm:pt modelId="{E0BE9F10-0FF8-40E2-8DFB-B1548F1CDA9C}">
      <dgm:prSet phldrT="[Text]"/>
      <dgm:spPr/>
      <dgm:t>
        <a:bodyPr/>
        <a:lstStyle/>
        <a:p>
          <a:r>
            <a:rPr lang="en-US" b="1" dirty="0"/>
            <a:t>Population</a:t>
          </a:r>
        </a:p>
      </dgm:t>
    </dgm:pt>
    <dgm:pt modelId="{D14F9D2F-D152-4915-B703-3A8E2CC6D2D0}" type="parTrans" cxnId="{D83A72C3-CB1F-41B5-B82E-9A498B3EA0A6}">
      <dgm:prSet/>
      <dgm:spPr/>
      <dgm:t>
        <a:bodyPr/>
        <a:lstStyle/>
        <a:p>
          <a:endParaRPr lang="en-US"/>
        </a:p>
      </dgm:t>
    </dgm:pt>
    <dgm:pt modelId="{0945315B-7922-40A8-A0EE-50A9E71735B9}" type="sibTrans" cxnId="{D83A72C3-CB1F-41B5-B82E-9A498B3EA0A6}">
      <dgm:prSet/>
      <dgm:spPr/>
      <dgm:t>
        <a:bodyPr/>
        <a:lstStyle/>
        <a:p>
          <a:endParaRPr lang="en-US"/>
        </a:p>
      </dgm:t>
    </dgm:pt>
    <dgm:pt modelId="{ED22705D-3704-4445-9C29-65FC16E62BFE}">
      <dgm:prSet phldrT="[Text]"/>
      <dgm:spPr/>
      <dgm:t>
        <a:bodyPr/>
        <a:lstStyle/>
        <a:p>
          <a:r>
            <a:rPr lang="en-US" b="1" dirty="0"/>
            <a:t>Exposure</a:t>
          </a:r>
        </a:p>
      </dgm:t>
    </dgm:pt>
    <dgm:pt modelId="{42E71EF3-B8D3-4013-9577-87022DF149E8}" type="parTrans" cxnId="{B4AEDE88-7BCF-4FEE-A593-082C833E9A59}">
      <dgm:prSet/>
      <dgm:spPr/>
      <dgm:t>
        <a:bodyPr/>
        <a:lstStyle/>
        <a:p>
          <a:endParaRPr lang="en-US"/>
        </a:p>
      </dgm:t>
    </dgm:pt>
    <dgm:pt modelId="{F56838D3-EDB6-49F9-8F2C-0687BC9456A5}" type="sibTrans" cxnId="{B4AEDE88-7BCF-4FEE-A593-082C833E9A59}">
      <dgm:prSet/>
      <dgm:spPr/>
      <dgm:t>
        <a:bodyPr/>
        <a:lstStyle/>
        <a:p>
          <a:endParaRPr lang="en-US"/>
        </a:p>
      </dgm:t>
    </dgm:pt>
    <dgm:pt modelId="{23EFE90B-92E2-4983-AEB1-D56339604E4D}">
      <dgm:prSet phldrT="[Text]"/>
      <dgm:spPr/>
      <dgm:t>
        <a:bodyPr/>
        <a:lstStyle/>
        <a:p>
          <a:r>
            <a:rPr lang="en-US" b="1" dirty="0"/>
            <a:t>Outcome or Study design</a:t>
          </a:r>
        </a:p>
      </dgm:t>
    </dgm:pt>
    <dgm:pt modelId="{76276EEE-1D41-48DA-B81B-F64C18A087BE}" type="parTrans" cxnId="{A1BF4267-F0A1-4A49-AAEB-CA96B8F106CE}">
      <dgm:prSet/>
      <dgm:spPr/>
      <dgm:t>
        <a:bodyPr/>
        <a:lstStyle/>
        <a:p>
          <a:endParaRPr lang="en-US"/>
        </a:p>
      </dgm:t>
    </dgm:pt>
    <dgm:pt modelId="{901D8A95-7843-4A6E-A36D-31F695861F2D}" type="sibTrans" cxnId="{A1BF4267-F0A1-4A49-AAEB-CA96B8F106CE}">
      <dgm:prSet/>
      <dgm:spPr/>
      <dgm:t>
        <a:bodyPr/>
        <a:lstStyle/>
        <a:p>
          <a:endParaRPr lang="en-US"/>
        </a:p>
      </dgm:t>
    </dgm:pt>
    <dgm:pt modelId="{E9BE80B5-B141-4922-8266-0E584314C27D}" type="pres">
      <dgm:prSet presAssocID="{DF29A16D-AB2D-481A-A094-8BC43A7893D0}" presName="compositeShape" presStyleCnt="0">
        <dgm:presLayoutVars>
          <dgm:chMax val="7"/>
          <dgm:dir/>
          <dgm:resizeHandles val="exact"/>
        </dgm:presLayoutVars>
      </dgm:prSet>
      <dgm:spPr/>
    </dgm:pt>
    <dgm:pt modelId="{F05FDD20-B102-4E06-A9EA-8BAE8F4A6F97}" type="pres">
      <dgm:prSet presAssocID="{E0BE9F10-0FF8-40E2-8DFB-B1548F1CDA9C}" presName="circ1" presStyleLbl="vennNode1" presStyleIdx="0" presStyleCnt="3"/>
      <dgm:spPr/>
    </dgm:pt>
    <dgm:pt modelId="{2759B452-C143-4762-8DCF-347457AE19BE}" type="pres">
      <dgm:prSet presAssocID="{E0BE9F10-0FF8-40E2-8DFB-B1548F1CDA9C}" presName="circ1Tx" presStyleLbl="revTx" presStyleIdx="0" presStyleCnt="0">
        <dgm:presLayoutVars>
          <dgm:chMax val="0"/>
          <dgm:chPref val="0"/>
          <dgm:bulletEnabled val="1"/>
        </dgm:presLayoutVars>
      </dgm:prSet>
      <dgm:spPr/>
    </dgm:pt>
    <dgm:pt modelId="{172C0F4B-79BF-405F-8916-DCDB7CD16D1E}" type="pres">
      <dgm:prSet presAssocID="{ED22705D-3704-4445-9C29-65FC16E62BFE}" presName="circ2" presStyleLbl="vennNode1" presStyleIdx="1" presStyleCnt="3"/>
      <dgm:spPr/>
    </dgm:pt>
    <dgm:pt modelId="{FF97BE0F-F16A-47B5-A427-D33291DC5F58}" type="pres">
      <dgm:prSet presAssocID="{ED22705D-3704-4445-9C29-65FC16E62BFE}" presName="circ2Tx" presStyleLbl="revTx" presStyleIdx="0" presStyleCnt="0">
        <dgm:presLayoutVars>
          <dgm:chMax val="0"/>
          <dgm:chPref val="0"/>
          <dgm:bulletEnabled val="1"/>
        </dgm:presLayoutVars>
      </dgm:prSet>
      <dgm:spPr/>
    </dgm:pt>
    <dgm:pt modelId="{2DAE2FAF-7468-4318-86DB-57AAE046233E}" type="pres">
      <dgm:prSet presAssocID="{23EFE90B-92E2-4983-AEB1-D56339604E4D}" presName="circ3" presStyleLbl="vennNode1" presStyleIdx="2" presStyleCnt="3"/>
      <dgm:spPr/>
    </dgm:pt>
    <dgm:pt modelId="{A761DF5E-FAB4-4D6C-8BF2-30BDFFE8B900}" type="pres">
      <dgm:prSet presAssocID="{23EFE90B-92E2-4983-AEB1-D56339604E4D}" presName="circ3Tx" presStyleLbl="revTx" presStyleIdx="0" presStyleCnt="0">
        <dgm:presLayoutVars>
          <dgm:chMax val="0"/>
          <dgm:chPref val="0"/>
          <dgm:bulletEnabled val="1"/>
        </dgm:presLayoutVars>
      </dgm:prSet>
      <dgm:spPr/>
    </dgm:pt>
  </dgm:ptLst>
  <dgm:cxnLst>
    <dgm:cxn modelId="{CD8D6E14-406F-4E34-BC85-99EB932EA225}" type="presOf" srcId="{23EFE90B-92E2-4983-AEB1-D56339604E4D}" destId="{2DAE2FAF-7468-4318-86DB-57AAE046233E}" srcOrd="0" destOrd="0" presId="urn:microsoft.com/office/officeart/2005/8/layout/venn1"/>
    <dgm:cxn modelId="{E13D9F3E-F5F4-456E-B20D-9133E95DBB66}" type="presOf" srcId="{ED22705D-3704-4445-9C29-65FC16E62BFE}" destId="{FF97BE0F-F16A-47B5-A427-D33291DC5F58}" srcOrd="1" destOrd="0" presId="urn:microsoft.com/office/officeart/2005/8/layout/venn1"/>
    <dgm:cxn modelId="{A1BF4267-F0A1-4A49-AAEB-CA96B8F106CE}" srcId="{DF29A16D-AB2D-481A-A094-8BC43A7893D0}" destId="{23EFE90B-92E2-4983-AEB1-D56339604E4D}" srcOrd="2" destOrd="0" parTransId="{76276EEE-1D41-48DA-B81B-F64C18A087BE}" sibTransId="{901D8A95-7843-4A6E-A36D-31F695861F2D}"/>
    <dgm:cxn modelId="{3E3C1780-62A1-42FB-9F4C-0094C9488A54}" type="presOf" srcId="{DF29A16D-AB2D-481A-A094-8BC43A7893D0}" destId="{E9BE80B5-B141-4922-8266-0E584314C27D}" srcOrd="0" destOrd="0" presId="urn:microsoft.com/office/officeart/2005/8/layout/venn1"/>
    <dgm:cxn modelId="{B4AEDE88-7BCF-4FEE-A593-082C833E9A59}" srcId="{DF29A16D-AB2D-481A-A094-8BC43A7893D0}" destId="{ED22705D-3704-4445-9C29-65FC16E62BFE}" srcOrd="1" destOrd="0" parTransId="{42E71EF3-B8D3-4013-9577-87022DF149E8}" sibTransId="{F56838D3-EDB6-49F9-8F2C-0687BC9456A5}"/>
    <dgm:cxn modelId="{5B1E569C-6D1A-44AD-BAFF-D6AAE5CE87F4}" type="presOf" srcId="{ED22705D-3704-4445-9C29-65FC16E62BFE}" destId="{172C0F4B-79BF-405F-8916-DCDB7CD16D1E}" srcOrd="0" destOrd="0" presId="urn:microsoft.com/office/officeart/2005/8/layout/venn1"/>
    <dgm:cxn modelId="{D83A72C3-CB1F-41B5-B82E-9A498B3EA0A6}" srcId="{DF29A16D-AB2D-481A-A094-8BC43A7893D0}" destId="{E0BE9F10-0FF8-40E2-8DFB-B1548F1CDA9C}" srcOrd="0" destOrd="0" parTransId="{D14F9D2F-D152-4915-B703-3A8E2CC6D2D0}" sibTransId="{0945315B-7922-40A8-A0EE-50A9E71735B9}"/>
    <dgm:cxn modelId="{EB6388D1-3BF5-45DC-B462-FADB75FE2F58}" type="presOf" srcId="{23EFE90B-92E2-4983-AEB1-D56339604E4D}" destId="{A761DF5E-FAB4-4D6C-8BF2-30BDFFE8B900}" srcOrd="1" destOrd="0" presId="urn:microsoft.com/office/officeart/2005/8/layout/venn1"/>
    <dgm:cxn modelId="{0DCB00D7-9835-4AA1-8D22-AE76349A7BE1}" type="presOf" srcId="{E0BE9F10-0FF8-40E2-8DFB-B1548F1CDA9C}" destId="{F05FDD20-B102-4E06-A9EA-8BAE8F4A6F97}" srcOrd="0" destOrd="0" presId="urn:microsoft.com/office/officeart/2005/8/layout/venn1"/>
    <dgm:cxn modelId="{F43A44DB-8C31-4707-A3BF-AE3BFB58344E}" type="presOf" srcId="{E0BE9F10-0FF8-40E2-8DFB-B1548F1CDA9C}" destId="{2759B452-C143-4762-8DCF-347457AE19BE}" srcOrd="1" destOrd="0" presId="urn:microsoft.com/office/officeart/2005/8/layout/venn1"/>
    <dgm:cxn modelId="{BB449ACB-94CA-4499-9984-28923AE2CF21}" type="presParOf" srcId="{E9BE80B5-B141-4922-8266-0E584314C27D}" destId="{F05FDD20-B102-4E06-A9EA-8BAE8F4A6F97}" srcOrd="0" destOrd="0" presId="urn:microsoft.com/office/officeart/2005/8/layout/venn1"/>
    <dgm:cxn modelId="{251E3EB4-3183-4CF1-B2E9-69E6954CA05C}" type="presParOf" srcId="{E9BE80B5-B141-4922-8266-0E584314C27D}" destId="{2759B452-C143-4762-8DCF-347457AE19BE}" srcOrd="1" destOrd="0" presId="urn:microsoft.com/office/officeart/2005/8/layout/venn1"/>
    <dgm:cxn modelId="{07DEFADA-A38F-406A-8C38-9FE7427E3E86}" type="presParOf" srcId="{E9BE80B5-B141-4922-8266-0E584314C27D}" destId="{172C0F4B-79BF-405F-8916-DCDB7CD16D1E}" srcOrd="2" destOrd="0" presId="urn:microsoft.com/office/officeart/2005/8/layout/venn1"/>
    <dgm:cxn modelId="{68742CA7-7642-4FDE-A1C0-CA4F7D4FFEA8}" type="presParOf" srcId="{E9BE80B5-B141-4922-8266-0E584314C27D}" destId="{FF97BE0F-F16A-47B5-A427-D33291DC5F58}" srcOrd="3" destOrd="0" presId="urn:microsoft.com/office/officeart/2005/8/layout/venn1"/>
    <dgm:cxn modelId="{03F1C8E2-BD77-4E09-B87A-AE652A559AC2}" type="presParOf" srcId="{E9BE80B5-B141-4922-8266-0E584314C27D}" destId="{2DAE2FAF-7468-4318-86DB-57AAE046233E}" srcOrd="4" destOrd="0" presId="urn:microsoft.com/office/officeart/2005/8/layout/venn1"/>
    <dgm:cxn modelId="{524A223D-8F5B-45DD-B3E1-EE058BC129FD}" type="presParOf" srcId="{E9BE80B5-B141-4922-8266-0E584314C27D}" destId="{A761DF5E-FAB4-4D6C-8BF2-30BDFFE8B9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6B3F92-15E5-4D64-9339-6E043DE11E13}"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2080C4DA-FD60-4DDE-831F-0D0B2917D42E}">
      <dgm:prSet phldrT="[Text]"/>
      <dgm:spPr/>
      <dgm:t>
        <a:bodyPr/>
        <a:lstStyle/>
        <a:p>
          <a:r>
            <a:rPr lang="en-US"/>
            <a:t>Retrieved</a:t>
          </a:r>
        </a:p>
      </dgm:t>
    </dgm:pt>
    <dgm:pt modelId="{598B7FE7-9328-4F09-BDC3-823F3431F064}" type="parTrans" cxnId="{38D4083C-12E5-4CD6-B444-0853F3CAC399}">
      <dgm:prSet/>
      <dgm:spPr/>
      <dgm:t>
        <a:bodyPr/>
        <a:lstStyle/>
        <a:p>
          <a:endParaRPr lang="en-US"/>
        </a:p>
      </dgm:t>
    </dgm:pt>
    <dgm:pt modelId="{8ABC6FF3-1094-4555-9376-36608B47EA71}" type="sibTrans" cxnId="{38D4083C-12E5-4CD6-B444-0853F3CAC399}">
      <dgm:prSet/>
      <dgm:spPr/>
      <dgm:t>
        <a:bodyPr/>
        <a:lstStyle/>
        <a:p>
          <a:endParaRPr lang="en-US"/>
        </a:p>
      </dgm:t>
    </dgm:pt>
    <dgm:pt modelId="{837F7B80-A032-4E64-98F0-D5108C80AFA7}">
      <dgm:prSet phldrT="[Text]"/>
      <dgm:spPr/>
      <dgm:t>
        <a:bodyPr/>
        <a:lstStyle/>
        <a:p>
          <a:r>
            <a:rPr lang="en-US" dirty="0"/>
            <a:t>Relevant</a:t>
          </a:r>
        </a:p>
      </dgm:t>
    </dgm:pt>
    <dgm:pt modelId="{8372A692-4FE8-41A6-9F57-AAC0B918E107}" type="parTrans" cxnId="{E7AAD7AC-9923-4817-A2A0-8A33CC4D1072}">
      <dgm:prSet/>
      <dgm:spPr/>
      <dgm:t>
        <a:bodyPr/>
        <a:lstStyle/>
        <a:p>
          <a:endParaRPr lang="en-US"/>
        </a:p>
      </dgm:t>
    </dgm:pt>
    <dgm:pt modelId="{D9F224F5-E744-4BB3-B063-1979A507325E}" type="sibTrans" cxnId="{E7AAD7AC-9923-4817-A2A0-8A33CC4D1072}">
      <dgm:prSet/>
      <dgm:spPr/>
      <dgm:t>
        <a:bodyPr/>
        <a:lstStyle/>
        <a:p>
          <a:endParaRPr lang="en-US"/>
        </a:p>
      </dgm:t>
    </dgm:pt>
    <dgm:pt modelId="{8C13564D-5BBF-465C-B0D9-5A3BA029061A}">
      <dgm:prSet phldrT="[Text]"/>
      <dgm:spPr/>
      <dgm:t>
        <a:bodyPr/>
        <a:lstStyle/>
        <a:p>
          <a:r>
            <a:rPr lang="en-US" dirty="0"/>
            <a:t>Background article</a:t>
          </a:r>
        </a:p>
      </dgm:t>
    </dgm:pt>
    <dgm:pt modelId="{AEF5C21A-133C-418E-8BDB-73E7CF7BE365}" type="parTrans" cxnId="{269845BC-5A17-473F-BD50-3B15CF3A96AE}">
      <dgm:prSet/>
      <dgm:spPr/>
      <dgm:t>
        <a:bodyPr/>
        <a:lstStyle/>
        <a:p>
          <a:endParaRPr lang="en-US"/>
        </a:p>
      </dgm:t>
    </dgm:pt>
    <dgm:pt modelId="{4720F2F5-6230-4646-B731-C8C240C2BB87}" type="sibTrans" cxnId="{269845BC-5A17-473F-BD50-3B15CF3A96AE}">
      <dgm:prSet/>
      <dgm:spPr/>
      <dgm:t>
        <a:bodyPr/>
        <a:lstStyle/>
        <a:p>
          <a:endParaRPr lang="en-US"/>
        </a:p>
      </dgm:t>
    </dgm:pt>
    <dgm:pt modelId="{BD805C79-6412-46A7-A72A-F3FE41945FA8}">
      <dgm:prSet phldrT="[Text]"/>
      <dgm:spPr/>
      <dgm:t>
        <a:bodyPr/>
        <a:lstStyle/>
        <a:p>
          <a:r>
            <a:rPr lang="en-US" dirty="0">
              <a:solidFill>
                <a:schemeClr val="bg1"/>
              </a:solidFill>
            </a:rPr>
            <a:t>Potential studies</a:t>
          </a:r>
        </a:p>
      </dgm:t>
    </dgm:pt>
    <dgm:pt modelId="{A8BF057C-AEA4-4BC8-B622-510695B82FDD}" type="parTrans" cxnId="{099122CB-22C1-4D74-952B-2E1DD32D8195}">
      <dgm:prSet/>
      <dgm:spPr/>
      <dgm:t>
        <a:bodyPr/>
        <a:lstStyle/>
        <a:p>
          <a:endParaRPr lang="en-US"/>
        </a:p>
      </dgm:t>
    </dgm:pt>
    <dgm:pt modelId="{F82AAD7D-5ACD-4D34-A0A2-46D4807455D0}" type="sibTrans" cxnId="{099122CB-22C1-4D74-952B-2E1DD32D8195}">
      <dgm:prSet/>
      <dgm:spPr/>
      <dgm:t>
        <a:bodyPr/>
        <a:lstStyle/>
        <a:p>
          <a:endParaRPr lang="en-US"/>
        </a:p>
      </dgm:t>
    </dgm:pt>
    <dgm:pt modelId="{1EA2E7C0-DC4E-46CD-8E95-75B39C85AA75}">
      <dgm:prSet phldrT="[Text]"/>
      <dgm:spPr/>
      <dgm:t>
        <a:bodyPr/>
        <a:lstStyle/>
        <a:p>
          <a:r>
            <a:rPr lang="en-US" dirty="0"/>
            <a:t>Relevant review</a:t>
          </a:r>
        </a:p>
      </dgm:t>
    </dgm:pt>
    <dgm:pt modelId="{4812422F-D4EA-4E99-9E4B-733BE18AAE35}" type="parTrans" cxnId="{FC532CE0-B045-4DD8-95F3-EA4697768D0F}">
      <dgm:prSet/>
      <dgm:spPr/>
      <dgm:t>
        <a:bodyPr/>
        <a:lstStyle/>
        <a:p>
          <a:endParaRPr lang="en-US"/>
        </a:p>
      </dgm:t>
    </dgm:pt>
    <dgm:pt modelId="{4584AF5A-6D22-4288-847C-7A8BB587D198}" type="sibTrans" cxnId="{FC532CE0-B045-4DD8-95F3-EA4697768D0F}">
      <dgm:prSet/>
      <dgm:spPr/>
      <dgm:t>
        <a:bodyPr/>
        <a:lstStyle/>
        <a:p>
          <a:endParaRPr lang="en-US"/>
        </a:p>
      </dgm:t>
    </dgm:pt>
    <dgm:pt modelId="{1CE9F7E6-B529-42CE-B1FC-72C9CF29A3A5}" type="pres">
      <dgm:prSet presAssocID="{B06B3F92-15E5-4D64-9339-6E043DE11E13}" presName="Name0" presStyleCnt="0">
        <dgm:presLayoutVars>
          <dgm:dir/>
          <dgm:animOne val="branch"/>
          <dgm:animLvl val="lvl"/>
        </dgm:presLayoutVars>
      </dgm:prSet>
      <dgm:spPr/>
    </dgm:pt>
    <dgm:pt modelId="{DEF41F34-056B-4B66-A225-E59746268333}" type="pres">
      <dgm:prSet presAssocID="{2080C4DA-FD60-4DDE-831F-0D0B2917D42E}" presName="chaos" presStyleCnt="0"/>
      <dgm:spPr/>
    </dgm:pt>
    <dgm:pt modelId="{26E86400-4F04-4319-A650-2C1400469682}" type="pres">
      <dgm:prSet presAssocID="{2080C4DA-FD60-4DDE-831F-0D0B2917D42E}" presName="parTx1" presStyleLbl="revTx" presStyleIdx="0" presStyleCnt="3"/>
      <dgm:spPr/>
    </dgm:pt>
    <dgm:pt modelId="{9988B67C-D148-42DC-9E7C-AE4678162C9A}" type="pres">
      <dgm:prSet presAssocID="{2080C4DA-FD60-4DDE-831F-0D0B2917D42E}" presName="c1" presStyleLbl="node1" presStyleIdx="0" presStyleCnt="19"/>
      <dgm:spPr/>
    </dgm:pt>
    <dgm:pt modelId="{CDAAF861-8844-43D4-AC53-CF5001A6CAB4}" type="pres">
      <dgm:prSet presAssocID="{2080C4DA-FD60-4DDE-831F-0D0B2917D42E}" presName="c2" presStyleLbl="node1" presStyleIdx="1" presStyleCnt="19"/>
      <dgm:spPr/>
    </dgm:pt>
    <dgm:pt modelId="{50E29211-5001-4721-838E-CB6BB1874B28}" type="pres">
      <dgm:prSet presAssocID="{2080C4DA-FD60-4DDE-831F-0D0B2917D42E}" presName="c3" presStyleLbl="node1" presStyleIdx="2" presStyleCnt="19"/>
      <dgm:spPr/>
    </dgm:pt>
    <dgm:pt modelId="{AF9F6DC5-7C8B-449A-838A-360C0B443E5F}" type="pres">
      <dgm:prSet presAssocID="{2080C4DA-FD60-4DDE-831F-0D0B2917D42E}" presName="c4" presStyleLbl="node1" presStyleIdx="3" presStyleCnt="19"/>
      <dgm:spPr/>
    </dgm:pt>
    <dgm:pt modelId="{7859D7CD-2350-47EA-859E-42BB7503A00B}" type="pres">
      <dgm:prSet presAssocID="{2080C4DA-FD60-4DDE-831F-0D0B2917D42E}" presName="c5" presStyleLbl="node1" presStyleIdx="4" presStyleCnt="19"/>
      <dgm:spPr/>
    </dgm:pt>
    <dgm:pt modelId="{4C17E6B5-D39D-4D8C-99E8-5D7214A547A9}" type="pres">
      <dgm:prSet presAssocID="{2080C4DA-FD60-4DDE-831F-0D0B2917D42E}" presName="c6" presStyleLbl="node1" presStyleIdx="5" presStyleCnt="19"/>
      <dgm:spPr/>
    </dgm:pt>
    <dgm:pt modelId="{078638F5-9325-43D1-BCF2-2FECC262837F}" type="pres">
      <dgm:prSet presAssocID="{2080C4DA-FD60-4DDE-831F-0D0B2917D42E}" presName="c7" presStyleLbl="node1" presStyleIdx="6" presStyleCnt="19"/>
      <dgm:spPr/>
    </dgm:pt>
    <dgm:pt modelId="{7596DD85-9502-432A-B83B-7758E3690ADA}" type="pres">
      <dgm:prSet presAssocID="{2080C4DA-FD60-4DDE-831F-0D0B2917D42E}" presName="c8" presStyleLbl="node1" presStyleIdx="7" presStyleCnt="19"/>
      <dgm:spPr/>
    </dgm:pt>
    <dgm:pt modelId="{61674B3C-354A-44AC-9A74-5359B90BD966}" type="pres">
      <dgm:prSet presAssocID="{2080C4DA-FD60-4DDE-831F-0D0B2917D42E}" presName="c9" presStyleLbl="node1" presStyleIdx="8" presStyleCnt="19"/>
      <dgm:spPr/>
    </dgm:pt>
    <dgm:pt modelId="{8108F6AA-397B-40FE-AD86-74F49F2373B6}" type="pres">
      <dgm:prSet presAssocID="{2080C4DA-FD60-4DDE-831F-0D0B2917D42E}" presName="c10" presStyleLbl="node1" presStyleIdx="9" presStyleCnt="19"/>
      <dgm:spPr/>
    </dgm:pt>
    <dgm:pt modelId="{C985E16D-C733-49AF-ADF5-9CC62C8CCA66}" type="pres">
      <dgm:prSet presAssocID="{2080C4DA-FD60-4DDE-831F-0D0B2917D42E}" presName="c11" presStyleLbl="node1" presStyleIdx="10" presStyleCnt="19"/>
      <dgm:spPr/>
    </dgm:pt>
    <dgm:pt modelId="{512E8EE3-26F3-4AC8-A38D-BCB564EC13BC}" type="pres">
      <dgm:prSet presAssocID="{2080C4DA-FD60-4DDE-831F-0D0B2917D42E}" presName="c12" presStyleLbl="node1" presStyleIdx="11" presStyleCnt="19"/>
      <dgm:spPr/>
    </dgm:pt>
    <dgm:pt modelId="{9B2304CE-3E69-48D7-84C0-5EA3081E271C}" type="pres">
      <dgm:prSet presAssocID="{2080C4DA-FD60-4DDE-831F-0D0B2917D42E}" presName="c13" presStyleLbl="node1" presStyleIdx="12" presStyleCnt="19"/>
      <dgm:spPr/>
    </dgm:pt>
    <dgm:pt modelId="{9066AB49-E6A9-4AEC-85EA-751847C95DC5}" type="pres">
      <dgm:prSet presAssocID="{2080C4DA-FD60-4DDE-831F-0D0B2917D42E}" presName="c14" presStyleLbl="node1" presStyleIdx="13" presStyleCnt="19"/>
      <dgm:spPr/>
    </dgm:pt>
    <dgm:pt modelId="{645C87E7-5E18-4156-91AB-CA8249AE0B5C}" type="pres">
      <dgm:prSet presAssocID="{2080C4DA-FD60-4DDE-831F-0D0B2917D42E}" presName="c15" presStyleLbl="node1" presStyleIdx="14" presStyleCnt="19"/>
      <dgm:spPr/>
    </dgm:pt>
    <dgm:pt modelId="{6EDE1FBC-562D-4292-996F-C986ABA2FDCD}" type="pres">
      <dgm:prSet presAssocID="{2080C4DA-FD60-4DDE-831F-0D0B2917D42E}" presName="c16" presStyleLbl="node1" presStyleIdx="15" presStyleCnt="19"/>
      <dgm:spPr/>
    </dgm:pt>
    <dgm:pt modelId="{DCED889F-B8F3-42F0-8270-2169867DE705}" type="pres">
      <dgm:prSet presAssocID="{2080C4DA-FD60-4DDE-831F-0D0B2917D42E}" presName="c17" presStyleLbl="node1" presStyleIdx="16" presStyleCnt="19"/>
      <dgm:spPr/>
    </dgm:pt>
    <dgm:pt modelId="{75071A0D-F4AE-4F32-B7D1-B9B2C1F3D155}" type="pres">
      <dgm:prSet presAssocID="{2080C4DA-FD60-4DDE-831F-0D0B2917D42E}" presName="c18" presStyleLbl="node1" presStyleIdx="17" presStyleCnt="19"/>
      <dgm:spPr/>
    </dgm:pt>
    <dgm:pt modelId="{CA026EC0-0375-4A16-8CA2-FC6F17B0B85A}" type="pres">
      <dgm:prSet presAssocID="{8ABC6FF3-1094-4555-9376-36608B47EA71}" presName="chevronComposite1" presStyleCnt="0"/>
      <dgm:spPr/>
    </dgm:pt>
    <dgm:pt modelId="{1EC1DF23-8DC9-4253-85BA-399488765A34}" type="pres">
      <dgm:prSet presAssocID="{8ABC6FF3-1094-4555-9376-36608B47EA71}" presName="chevron1" presStyleLbl="sibTrans2D1" presStyleIdx="0" presStyleCnt="2"/>
      <dgm:spPr/>
    </dgm:pt>
    <dgm:pt modelId="{B3907DB5-B804-4BF2-82FA-2A0D5BD9480C}" type="pres">
      <dgm:prSet presAssocID="{8ABC6FF3-1094-4555-9376-36608B47EA71}" presName="spChevron1" presStyleCnt="0"/>
      <dgm:spPr/>
    </dgm:pt>
    <dgm:pt modelId="{40426111-E27E-4FC1-B805-57AC2B323818}" type="pres">
      <dgm:prSet presAssocID="{837F7B80-A032-4E64-98F0-D5108C80AFA7}" presName="middle" presStyleCnt="0"/>
      <dgm:spPr/>
    </dgm:pt>
    <dgm:pt modelId="{4A053427-3B4F-46A0-8EE3-919C2A052460}" type="pres">
      <dgm:prSet presAssocID="{837F7B80-A032-4E64-98F0-D5108C80AFA7}" presName="parTxMid" presStyleLbl="revTx" presStyleIdx="1" presStyleCnt="3"/>
      <dgm:spPr/>
    </dgm:pt>
    <dgm:pt modelId="{C5B6951A-EC80-4DBA-9A2E-F0201FDD7784}" type="pres">
      <dgm:prSet presAssocID="{837F7B80-A032-4E64-98F0-D5108C80AFA7}" presName="desTxMid" presStyleLbl="revTx" presStyleIdx="2" presStyleCnt="3" custScaleX="204916" custLinFactNeighborY="47024">
        <dgm:presLayoutVars>
          <dgm:bulletEnabled val="1"/>
        </dgm:presLayoutVars>
      </dgm:prSet>
      <dgm:spPr/>
    </dgm:pt>
    <dgm:pt modelId="{64F1564C-611A-4186-8881-4A039753E15D}" type="pres">
      <dgm:prSet presAssocID="{837F7B80-A032-4E64-98F0-D5108C80AFA7}" presName="spMid" presStyleCnt="0"/>
      <dgm:spPr/>
    </dgm:pt>
    <dgm:pt modelId="{A51D2F02-ACF2-4FFE-BB03-EC64DDE16B76}" type="pres">
      <dgm:prSet presAssocID="{D9F224F5-E744-4BB3-B063-1979A507325E}" presName="chevronComposite1" presStyleCnt="0"/>
      <dgm:spPr/>
    </dgm:pt>
    <dgm:pt modelId="{EA020563-FC75-4856-BC81-9B7DC30CF28D}" type="pres">
      <dgm:prSet presAssocID="{D9F224F5-E744-4BB3-B063-1979A507325E}" presName="chevron1" presStyleLbl="sibTrans2D1" presStyleIdx="1" presStyleCnt="2"/>
      <dgm:spPr/>
    </dgm:pt>
    <dgm:pt modelId="{65FE9F0B-7CCD-44E5-9593-FFCB050889AF}" type="pres">
      <dgm:prSet presAssocID="{D9F224F5-E744-4BB3-B063-1979A507325E}" presName="spChevron1" presStyleCnt="0"/>
      <dgm:spPr/>
    </dgm:pt>
    <dgm:pt modelId="{259A2C40-D8A8-4488-8A8B-8F2EFBC46975}" type="pres">
      <dgm:prSet presAssocID="{BD805C79-6412-46A7-A72A-F3FE41945FA8}" presName="last" presStyleCnt="0"/>
      <dgm:spPr/>
    </dgm:pt>
    <dgm:pt modelId="{EBFF38CB-74AA-4E74-B88E-9CBD6F6EE553}" type="pres">
      <dgm:prSet presAssocID="{BD805C79-6412-46A7-A72A-F3FE41945FA8}" presName="circleTx" presStyleLbl="node1" presStyleIdx="18" presStyleCnt="19"/>
      <dgm:spPr/>
    </dgm:pt>
    <dgm:pt modelId="{12A4E4B4-B4E2-454D-B2F6-0B8BE2975D48}" type="pres">
      <dgm:prSet presAssocID="{BD805C79-6412-46A7-A72A-F3FE41945FA8}" presName="spN" presStyleCnt="0"/>
      <dgm:spPr/>
    </dgm:pt>
  </dgm:ptLst>
  <dgm:cxnLst>
    <dgm:cxn modelId="{65FEDA0F-6895-4862-8E43-B0CA7CD5D95D}" type="presOf" srcId="{8C13564D-5BBF-465C-B0D9-5A3BA029061A}" destId="{C5B6951A-EC80-4DBA-9A2E-F0201FDD7784}" srcOrd="0" destOrd="0" presId="urn:microsoft.com/office/officeart/2009/3/layout/RandomtoResultProcess"/>
    <dgm:cxn modelId="{38D4083C-12E5-4CD6-B444-0853F3CAC399}" srcId="{B06B3F92-15E5-4D64-9339-6E043DE11E13}" destId="{2080C4DA-FD60-4DDE-831F-0D0B2917D42E}" srcOrd="0" destOrd="0" parTransId="{598B7FE7-9328-4F09-BDC3-823F3431F064}" sibTransId="{8ABC6FF3-1094-4555-9376-36608B47EA71}"/>
    <dgm:cxn modelId="{30157A67-F0CF-41C3-9B70-3E792270BE3A}" type="presOf" srcId="{1EA2E7C0-DC4E-46CD-8E95-75B39C85AA75}" destId="{C5B6951A-EC80-4DBA-9A2E-F0201FDD7784}" srcOrd="0" destOrd="1" presId="urn:microsoft.com/office/officeart/2009/3/layout/RandomtoResultProcess"/>
    <dgm:cxn modelId="{2FBED569-8D58-4851-A708-15EFC6B221F9}" type="presOf" srcId="{837F7B80-A032-4E64-98F0-D5108C80AFA7}" destId="{4A053427-3B4F-46A0-8EE3-919C2A052460}" srcOrd="0" destOrd="0" presId="urn:microsoft.com/office/officeart/2009/3/layout/RandomtoResultProcess"/>
    <dgm:cxn modelId="{D096016F-715C-4700-A563-27C72E3E60A2}" type="presOf" srcId="{2080C4DA-FD60-4DDE-831F-0D0B2917D42E}" destId="{26E86400-4F04-4319-A650-2C1400469682}" srcOrd="0" destOrd="0" presId="urn:microsoft.com/office/officeart/2009/3/layout/RandomtoResultProcess"/>
    <dgm:cxn modelId="{8DFBE489-8FE4-46DD-ACC3-F4C69E6FBF65}" type="presOf" srcId="{BD805C79-6412-46A7-A72A-F3FE41945FA8}" destId="{EBFF38CB-74AA-4E74-B88E-9CBD6F6EE553}" srcOrd="0" destOrd="0" presId="urn:microsoft.com/office/officeart/2009/3/layout/RandomtoResultProcess"/>
    <dgm:cxn modelId="{8FCA4E8E-201D-44FC-8EC0-AE911BD9B0F1}" type="presOf" srcId="{B06B3F92-15E5-4D64-9339-6E043DE11E13}" destId="{1CE9F7E6-B529-42CE-B1FC-72C9CF29A3A5}" srcOrd="0" destOrd="0" presId="urn:microsoft.com/office/officeart/2009/3/layout/RandomtoResultProcess"/>
    <dgm:cxn modelId="{E7AAD7AC-9923-4817-A2A0-8A33CC4D1072}" srcId="{B06B3F92-15E5-4D64-9339-6E043DE11E13}" destId="{837F7B80-A032-4E64-98F0-D5108C80AFA7}" srcOrd="1" destOrd="0" parTransId="{8372A692-4FE8-41A6-9F57-AAC0B918E107}" sibTransId="{D9F224F5-E744-4BB3-B063-1979A507325E}"/>
    <dgm:cxn modelId="{269845BC-5A17-473F-BD50-3B15CF3A96AE}" srcId="{837F7B80-A032-4E64-98F0-D5108C80AFA7}" destId="{8C13564D-5BBF-465C-B0D9-5A3BA029061A}" srcOrd="0" destOrd="0" parTransId="{AEF5C21A-133C-418E-8BDB-73E7CF7BE365}" sibTransId="{4720F2F5-6230-4646-B731-C8C240C2BB87}"/>
    <dgm:cxn modelId="{099122CB-22C1-4D74-952B-2E1DD32D8195}" srcId="{B06B3F92-15E5-4D64-9339-6E043DE11E13}" destId="{BD805C79-6412-46A7-A72A-F3FE41945FA8}" srcOrd="2" destOrd="0" parTransId="{A8BF057C-AEA4-4BC8-B622-510695B82FDD}" sibTransId="{F82AAD7D-5ACD-4D34-A0A2-46D4807455D0}"/>
    <dgm:cxn modelId="{FC532CE0-B045-4DD8-95F3-EA4697768D0F}" srcId="{837F7B80-A032-4E64-98F0-D5108C80AFA7}" destId="{1EA2E7C0-DC4E-46CD-8E95-75B39C85AA75}" srcOrd="1" destOrd="0" parTransId="{4812422F-D4EA-4E99-9E4B-733BE18AAE35}" sibTransId="{4584AF5A-6D22-4288-847C-7A8BB587D198}"/>
    <dgm:cxn modelId="{6E8F3808-BBBB-4489-AB2E-95A24DFFFF8E}" type="presParOf" srcId="{1CE9F7E6-B529-42CE-B1FC-72C9CF29A3A5}" destId="{DEF41F34-056B-4B66-A225-E59746268333}" srcOrd="0" destOrd="0" presId="urn:microsoft.com/office/officeart/2009/3/layout/RandomtoResultProcess"/>
    <dgm:cxn modelId="{3CE1A9A8-7C43-459E-9BB0-61FF272E6D27}" type="presParOf" srcId="{DEF41F34-056B-4B66-A225-E59746268333}" destId="{26E86400-4F04-4319-A650-2C1400469682}" srcOrd="0" destOrd="0" presId="urn:microsoft.com/office/officeart/2009/3/layout/RandomtoResultProcess"/>
    <dgm:cxn modelId="{0D523085-2A6E-4C61-96C6-4F78842709C4}" type="presParOf" srcId="{DEF41F34-056B-4B66-A225-E59746268333}" destId="{9988B67C-D148-42DC-9E7C-AE4678162C9A}" srcOrd="1" destOrd="0" presId="urn:microsoft.com/office/officeart/2009/3/layout/RandomtoResultProcess"/>
    <dgm:cxn modelId="{CC48FA6C-A21F-41D8-9A3B-73D964A7B66A}" type="presParOf" srcId="{DEF41F34-056B-4B66-A225-E59746268333}" destId="{CDAAF861-8844-43D4-AC53-CF5001A6CAB4}" srcOrd="2" destOrd="0" presId="urn:microsoft.com/office/officeart/2009/3/layout/RandomtoResultProcess"/>
    <dgm:cxn modelId="{CEBCE6EE-BFE6-4ADB-9673-215AF2763427}" type="presParOf" srcId="{DEF41F34-056B-4B66-A225-E59746268333}" destId="{50E29211-5001-4721-838E-CB6BB1874B28}" srcOrd="3" destOrd="0" presId="urn:microsoft.com/office/officeart/2009/3/layout/RandomtoResultProcess"/>
    <dgm:cxn modelId="{2C1C7684-9C07-4773-BD5B-DA7F807CBEBF}" type="presParOf" srcId="{DEF41F34-056B-4B66-A225-E59746268333}" destId="{AF9F6DC5-7C8B-449A-838A-360C0B443E5F}" srcOrd="4" destOrd="0" presId="urn:microsoft.com/office/officeart/2009/3/layout/RandomtoResultProcess"/>
    <dgm:cxn modelId="{3112CE5D-D54F-4C54-B41D-4EE06076B967}" type="presParOf" srcId="{DEF41F34-056B-4B66-A225-E59746268333}" destId="{7859D7CD-2350-47EA-859E-42BB7503A00B}" srcOrd="5" destOrd="0" presId="urn:microsoft.com/office/officeart/2009/3/layout/RandomtoResultProcess"/>
    <dgm:cxn modelId="{3F9E1D26-4FAE-4687-8535-41B484C0B481}" type="presParOf" srcId="{DEF41F34-056B-4B66-A225-E59746268333}" destId="{4C17E6B5-D39D-4D8C-99E8-5D7214A547A9}" srcOrd="6" destOrd="0" presId="urn:microsoft.com/office/officeart/2009/3/layout/RandomtoResultProcess"/>
    <dgm:cxn modelId="{749A24FB-11F0-42FF-8330-89E11969CD4D}" type="presParOf" srcId="{DEF41F34-056B-4B66-A225-E59746268333}" destId="{078638F5-9325-43D1-BCF2-2FECC262837F}" srcOrd="7" destOrd="0" presId="urn:microsoft.com/office/officeart/2009/3/layout/RandomtoResultProcess"/>
    <dgm:cxn modelId="{5874BCE8-F804-4540-A1AB-BAA7AFBF93AD}" type="presParOf" srcId="{DEF41F34-056B-4B66-A225-E59746268333}" destId="{7596DD85-9502-432A-B83B-7758E3690ADA}" srcOrd="8" destOrd="0" presId="urn:microsoft.com/office/officeart/2009/3/layout/RandomtoResultProcess"/>
    <dgm:cxn modelId="{E28430A8-CE46-4251-8750-FB161011BF58}" type="presParOf" srcId="{DEF41F34-056B-4B66-A225-E59746268333}" destId="{61674B3C-354A-44AC-9A74-5359B90BD966}" srcOrd="9" destOrd="0" presId="urn:microsoft.com/office/officeart/2009/3/layout/RandomtoResultProcess"/>
    <dgm:cxn modelId="{4BC53706-C3D5-4C18-B07F-57EA06152A58}" type="presParOf" srcId="{DEF41F34-056B-4B66-A225-E59746268333}" destId="{8108F6AA-397B-40FE-AD86-74F49F2373B6}" srcOrd="10" destOrd="0" presId="urn:microsoft.com/office/officeart/2009/3/layout/RandomtoResultProcess"/>
    <dgm:cxn modelId="{04982BFD-D1B1-4E00-AD34-8CF91B6D3A6C}" type="presParOf" srcId="{DEF41F34-056B-4B66-A225-E59746268333}" destId="{C985E16D-C733-49AF-ADF5-9CC62C8CCA66}" srcOrd="11" destOrd="0" presId="urn:microsoft.com/office/officeart/2009/3/layout/RandomtoResultProcess"/>
    <dgm:cxn modelId="{CB09205C-1341-4AAC-B508-E4BB2B744F22}" type="presParOf" srcId="{DEF41F34-056B-4B66-A225-E59746268333}" destId="{512E8EE3-26F3-4AC8-A38D-BCB564EC13BC}" srcOrd="12" destOrd="0" presId="urn:microsoft.com/office/officeart/2009/3/layout/RandomtoResultProcess"/>
    <dgm:cxn modelId="{D4865A01-3861-46C3-BB36-3398DD770956}" type="presParOf" srcId="{DEF41F34-056B-4B66-A225-E59746268333}" destId="{9B2304CE-3E69-48D7-84C0-5EA3081E271C}" srcOrd="13" destOrd="0" presId="urn:microsoft.com/office/officeart/2009/3/layout/RandomtoResultProcess"/>
    <dgm:cxn modelId="{68B9F612-5F06-4771-BCC4-62296FE63A35}" type="presParOf" srcId="{DEF41F34-056B-4B66-A225-E59746268333}" destId="{9066AB49-E6A9-4AEC-85EA-751847C95DC5}" srcOrd="14" destOrd="0" presId="urn:microsoft.com/office/officeart/2009/3/layout/RandomtoResultProcess"/>
    <dgm:cxn modelId="{76EE6F8C-49A4-492E-8F09-EDA8B603F86F}" type="presParOf" srcId="{DEF41F34-056B-4B66-A225-E59746268333}" destId="{645C87E7-5E18-4156-91AB-CA8249AE0B5C}" srcOrd="15" destOrd="0" presId="urn:microsoft.com/office/officeart/2009/3/layout/RandomtoResultProcess"/>
    <dgm:cxn modelId="{31BAB533-28A6-43DE-B2EB-214D8B4B10D0}" type="presParOf" srcId="{DEF41F34-056B-4B66-A225-E59746268333}" destId="{6EDE1FBC-562D-4292-996F-C986ABA2FDCD}" srcOrd="16" destOrd="0" presId="urn:microsoft.com/office/officeart/2009/3/layout/RandomtoResultProcess"/>
    <dgm:cxn modelId="{E77E8169-0C70-4011-8171-E2A3671B821D}" type="presParOf" srcId="{DEF41F34-056B-4B66-A225-E59746268333}" destId="{DCED889F-B8F3-42F0-8270-2169867DE705}" srcOrd="17" destOrd="0" presId="urn:microsoft.com/office/officeart/2009/3/layout/RandomtoResultProcess"/>
    <dgm:cxn modelId="{B7764B48-8CFB-42B5-BEF7-778A367558AA}" type="presParOf" srcId="{DEF41F34-056B-4B66-A225-E59746268333}" destId="{75071A0D-F4AE-4F32-B7D1-B9B2C1F3D155}" srcOrd="18" destOrd="0" presId="urn:microsoft.com/office/officeart/2009/3/layout/RandomtoResultProcess"/>
    <dgm:cxn modelId="{3F6AA8F9-68D4-47A7-BD63-0DA17C1811F4}" type="presParOf" srcId="{1CE9F7E6-B529-42CE-B1FC-72C9CF29A3A5}" destId="{CA026EC0-0375-4A16-8CA2-FC6F17B0B85A}" srcOrd="1" destOrd="0" presId="urn:microsoft.com/office/officeart/2009/3/layout/RandomtoResultProcess"/>
    <dgm:cxn modelId="{6CF53BC5-4D56-43C5-935B-5D794DD4C298}" type="presParOf" srcId="{CA026EC0-0375-4A16-8CA2-FC6F17B0B85A}" destId="{1EC1DF23-8DC9-4253-85BA-399488765A34}" srcOrd="0" destOrd="0" presId="urn:microsoft.com/office/officeart/2009/3/layout/RandomtoResultProcess"/>
    <dgm:cxn modelId="{855797D1-B448-4D3B-A122-95FB2E0146D4}" type="presParOf" srcId="{CA026EC0-0375-4A16-8CA2-FC6F17B0B85A}" destId="{B3907DB5-B804-4BF2-82FA-2A0D5BD9480C}" srcOrd="1" destOrd="0" presId="urn:microsoft.com/office/officeart/2009/3/layout/RandomtoResultProcess"/>
    <dgm:cxn modelId="{77D8A825-7A1D-4E0B-B7CD-B2D41F87733A}" type="presParOf" srcId="{1CE9F7E6-B529-42CE-B1FC-72C9CF29A3A5}" destId="{40426111-E27E-4FC1-B805-57AC2B323818}" srcOrd="2" destOrd="0" presId="urn:microsoft.com/office/officeart/2009/3/layout/RandomtoResultProcess"/>
    <dgm:cxn modelId="{2D974B45-04D6-4034-8DA3-E2C11259AE96}" type="presParOf" srcId="{40426111-E27E-4FC1-B805-57AC2B323818}" destId="{4A053427-3B4F-46A0-8EE3-919C2A052460}" srcOrd="0" destOrd="0" presId="urn:microsoft.com/office/officeart/2009/3/layout/RandomtoResultProcess"/>
    <dgm:cxn modelId="{09D79056-2759-4957-A548-BECF6BA61C47}" type="presParOf" srcId="{40426111-E27E-4FC1-B805-57AC2B323818}" destId="{C5B6951A-EC80-4DBA-9A2E-F0201FDD7784}" srcOrd="1" destOrd="0" presId="urn:microsoft.com/office/officeart/2009/3/layout/RandomtoResultProcess"/>
    <dgm:cxn modelId="{130A211B-0EA2-428D-BE25-5CF110261D3B}" type="presParOf" srcId="{40426111-E27E-4FC1-B805-57AC2B323818}" destId="{64F1564C-611A-4186-8881-4A039753E15D}" srcOrd="2" destOrd="0" presId="urn:microsoft.com/office/officeart/2009/3/layout/RandomtoResultProcess"/>
    <dgm:cxn modelId="{6752327B-7662-4C47-9B28-2FF2DC1F5180}" type="presParOf" srcId="{1CE9F7E6-B529-42CE-B1FC-72C9CF29A3A5}" destId="{A51D2F02-ACF2-4FFE-BB03-EC64DDE16B76}" srcOrd="3" destOrd="0" presId="urn:microsoft.com/office/officeart/2009/3/layout/RandomtoResultProcess"/>
    <dgm:cxn modelId="{C3D08427-700F-4685-AF1A-E35999FFCD84}" type="presParOf" srcId="{A51D2F02-ACF2-4FFE-BB03-EC64DDE16B76}" destId="{EA020563-FC75-4856-BC81-9B7DC30CF28D}" srcOrd="0" destOrd="0" presId="urn:microsoft.com/office/officeart/2009/3/layout/RandomtoResultProcess"/>
    <dgm:cxn modelId="{FBF9B5B6-F348-40EB-8516-84A3B22E9836}" type="presParOf" srcId="{A51D2F02-ACF2-4FFE-BB03-EC64DDE16B76}" destId="{65FE9F0B-7CCD-44E5-9593-FFCB050889AF}" srcOrd="1" destOrd="0" presId="urn:microsoft.com/office/officeart/2009/3/layout/RandomtoResultProcess"/>
    <dgm:cxn modelId="{53FB9807-E620-43AD-B85F-57BB4E578348}" type="presParOf" srcId="{1CE9F7E6-B529-42CE-B1FC-72C9CF29A3A5}" destId="{259A2C40-D8A8-4488-8A8B-8F2EFBC46975}" srcOrd="4" destOrd="0" presId="urn:microsoft.com/office/officeart/2009/3/layout/RandomtoResultProcess"/>
    <dgm:cxn modelId="{FD2BE9C3-AF66-496F-B225-444FFDF8E9D1}" type="presParOf" srcId="{259A2C40-D8A8-4488-8A8B-8F2EFBC46975}" destId="{EBFF38CB-74AA-4E74-B88E-9CBD6F6EE553}" srcOrd="0" destOrd="0" presId="urn:microsoft.com/office/officeart/2009/3/layout/RandomtoResultProcess"/>
    <dgm:cxn modelId="{6DE435D6-7FB5-4BB5-8AC0-E73EF0B3B3D7}" type="presParOf" srcId="{259A2C40-D8A8-4488-8A8B-8F2EFBC46975}" destId="{12A4E4B4-B4E2-454D-B2F6-0B8BE2975D48}"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D1DD3-DE8F-43A4-8CA5-FE51B3F4EA76}">
      <dsp:nvSpPr>
        <dsp:cNvPr id="0" name=""/>
        <dsp:cNvSpPr/>
      </dsp:nvSpPr>
      <dsp:spPr>
        <a:xfrm>
          <a:off x="-51520" y="1127428"/>
          <a:ext cx="893971" cy="89397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67CEBB-093F-4FA3-B5F0-CC0223D1BE93}">
      <dsp:nvSpPr>
        <dsp:cNvPr id="0" name=""/>
        <dsp:cNvSpPr/>
      </dsp:nvSpPr>
      <dsp:spPr>
        <a:xfrm>
          <a:off x="37882" y="1216825"/>
          <a:ext cx="715176" cy="715176"/>
        </a:xfrm>
        <a:prstGeom prst="pie">
          <a:avLst>
            <a:gd name="adj1" fmla="val 13500000"/>
            <a:gd name="adj2" fmla="val 162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0F913-82A8-47E3-B0DE-7E66F6FDFE40}">
      <dsp:nvSpPr>
        <dsp:cNvPr id="0" name=""/>
        <dsp:cNvSpPr/>
      </dsp:nvSpPr>
      <dsp:spPr>
        <a:xfrm rot="16200000">
          <a:off x="-1028066" y="3138863"/>
          <a:ext cx="2592516"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22400">
            <a:lnSpc>
              <a:spcPct val="90000"/>
            </a:lnSpc>
            <a:spcBef>
              <a:spcPct val="0"/>
            </a:spcBef>
            <a:spcAft>
              <a:spcPct val="35000"/>
            </a:spcAft>
            <a:buNone/>
          </a:pPr>
          <a:r>
            <a:rPr lang="en-US" sz="3200" b="1" i="0" kern="1200" dirty="0">
              <a:effectLst/>
            </a:rPr>
            <a:t>Proposal</a:t>
          </a:r>
          <a:endParaRPr lang="en-US" sz="2800" i="0" kern="1200" dirty="0">
            <a:effectLst/>
          </a:endParaRPr>
        </a:p>
      </dsp:txBody>
      <dsp:txXfrm>
        <a:off x="-1028066" y="3138863"/>
        <a:ext cx="2592516" cy="536382"/>
      </dsp:txXfrm>
    </dsp:sp>
    <dsp:sp modelId="{CE2DE303-13D6-474B-A3FA-CBFC872A97D2}">
      <dsp:nvSpPr>
        <dsp:cNvPr id="0" name=""/>
        <dsp:cNvSpPr/>
      </dsp:nvSpPr>
      <dsp:spPr>
        <a:xfrm>
          <a:off x="574286" y="1127428"/>
          <a:ext cx="1787942" cy="357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i="0" kern="1200" dirty="0"/>
            <a:t>Scope of the review? </a:t>
          </a:r>
        </a:p>
        <a:p>
          <a:pPr marL="0" lvl="0" indent="0" algn="l" defTabSz="1244600">
            <a:lnSpc>
              <a:spcPct val="90000"/>
            </a:lnSpc>
            <a:spcBef>
              <a:spcPct val="0"/>
            </a:spcBef>
            <a:spcAft>
              <a:spcPct val="35000"/>
            </a:spcAft>
            <a:buNone/>
          </a:pPr>
          <a:r>
            <a:rPr lang="en-US" sz="2800" i="0" kern="1200" dirty="0"/>
            <a:t>Output: Proposal to committee, funder</a:t>
          </a:r>
        </a:p>
      </dsp:txBody>
      <dsp:txXfrm>
        <a:off x="574286" y="1127428"/>
        <a:ext cx="1787942" cy="3575884"/>
      </dsp:txXfrm>
    </dsp:sp>
    <dsp:sp modelId="{A0A4C3AE-1F44-49E4-8272-0C88A79C2CA8}">
      <dsp:nvSpPr>
        <dsp:cNvPr id="0" name=""/>
        <dsp:cNvSpPr/>
      </dsp:nvSpPr>
      <dsp:spPr>
        <a:xfrm>
          <a:off x="2635549" y="1127428"/>
          <a:ext cx="893971" cy="89397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CE712-FB56-4682-8E9B-5E81B5515E71}">
      <dsp:nvSpPr>
        <dsp:cNvPr id="0" name=""/>
        <dsp:cNvSpPr/>
      </dsp:nvSpPr>
      <dsp:spPr>
        <a:xfrm>
          <a:off x="2724952" y="1216825"/>
          <a:ext cx="715176" cy="715176"/>
        </a:xfrm>
        <a:prstGeom prst="pie">
          <a:avLst>
            <a:gd name="adj1" fmla="val 10800000"/>
            <a:gd name="adj2" fmla="val 162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22F83-FD1C-4F88-A071-F671D741C5A5}">
      <dsp:nvSpPr>
        <dsp:cNvPr id="0" name=""/>
        <dsp:cNvSpPr/>
      </dsp:nvSpPr>
      <dsp:spPr>
        <a:xfrm rot="16200000">
          <a:off x="1607488" y="3138863"/>
          <a:ext cx="2592516"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22400">
            <a:lnSpc>
              <a:spcPct val="90000"/>
            </a:lnSpc>
            <a:spcBef>
              <a:spcPct val="0"/>
            </a:spcBef>
            <a:spcAft>
              <a:spcPct val="35000"/>
            </a:spcAft>
            <a:buNone/>
          </a:pPr>
          <a:r>
            <a:rPr lang="en-US" sz="3200" b="1" i="0" kern="1200" dirty="0">
              <a:effectLst/>
            </a:rPr>
            <a:t>Protocol</a:t>
          </a:r>
          <a:endParaRPr lang="en-US" sz="2800" i="0" kern="1200" dirty="0">
            <a:effectLst/>
          </a:endParaRPr>
        </a:p>
      </dsp:txBody>
      <dsp:txXfrm>
        <a:off x="1607488" y="3138863"/>
        <a:ext cx="2592516" cy="536382"/>
      </dsp:txXfrm>
    </dsp:sp>
    <dsp:sp modelId="{7EE6EA1C-1EE0-4B15-95EC-9B46CC684C73}">
      <dsp:nvSpPr>
        <dsp:cNvPr id="0" name=""/>
        <dsp:cNvSpPr/>
      </dsp:nvSpPr>
      <dsp:spPr>
        <a:xfrm>
          <a:off x="3261356" y="1127428"/>
          <a:ext cx="1787942" cy="357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i="0" kern="1200" dirty="0"/>
            <a:t>What are the methods for the review?</a:t>
          </a:r>
        </a:p>
        <a:p>
          <a:pPr marL="0" lvl="0" indent="0" algn="l" defTabSz="1244600">
            <a:lnSpc>
              <a:spcPct val="90000"/>
            </a:lnSpc>
            <a:spcBef>
              <a:spcPct val="0"/>
            </a:spcBef>
            <a:spcAft>
              <a:spcPct val="35000"/>
            </a:spcAft>
            <a:buNone/>
          </a:pPr>
          <a:r>
            <a:rPr lang="en-US" sz="2800" i="0" kern="1200" dirty="0"/>
            <a:t>Output: Consider protocol registration or publication </a:t>
          </a:r>
        </a:p>
      </dsp:txBody>
      <dsp:txXfrm>
        <a:off x="3261356" y="1127428"/>
        <a:ext cx="1787942" cy="3575884"/>
      </dsp:txXfrm>
    </dsp:sp>
    <dsp:sp modelId="{6CB363C3-0A80-4D37-B539-B9C6884CC2D3}">
      <dsp:nvSpPr>
        <dsp:cNvPr id="0" name=""/>
        <dsp:cNvSpPr/>
      </dsp:nvSpPr>
      <dsp:spPr>
        <a:xfrm>
          <a:off x="5322619" y="1127428"/>
          <a:ext cx="893971" cy="89397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36390-7D78-438A-987C-2E099EF30EA6}">
      <dsp:nvSpPr>
        <dsp:cNvPr id="0" name=""/>
        <dsp:cNvSpPr/>
      </dsp:nvSpPr>
      <dsp:spPr>
        <a:xfrm>
          <a:off x="5412022" y="1216825"/>
          <a:ext cx="715176" cy="715176"/>
        </a:xfrm>
        <a:prstGeom prst="pie">
          <a:avLst>
            <a:gd name="adj1" fmla="val 8100000"/>
            <a:gd name="adj2" fmla="val 162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4A6D3-E3D4-47F6-AE4A-51E7A91FA71E}">
      <dsp:nvSpPr>
        <dsp:cNvPr id="0" name=""/>
        <dsp:cNvSpPr/>
      </dsp:nvSpPr>
      <dsp:spPr>
        <a:xfrm rot="16200000">
          <a:off x="4294558" y="3138863"/>
          <a:ext cx="2592516" cy="536382"/>
        </a:xfrm>
        <a:prstGeom prst="rect">
          <a:avLst/>
        </a:prstGeom>
        <a:solidFill>
          <a:schemeClr val="accent2">
            <a:lumMod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22400">
            <a:lnSpc>
              <a:spcPct val="90000"/>
            </a:lnSpc>
            <a:spcBef>
              <a:spcPct val="0"/>
            </a:spcBef>
            <a:spcAft>
              <a:spcPct val="35000"/>
            </a:spcAft>
            <a:buNone/>
          </a:pPr>
          <a:r>
            <a:rPr lang="en-US" sz="3200" b="1" i="0" kern="1200" dirty="0">
              <a:effectLst/>
            </a:rPr>
            <a:t>Production</a:t>
          </a:r>
          <a:endParaRPr lang="en-US" sz="2800" i="0" kern="1200" dirty="0">
            <a:effectLst/>
          </a:endParaRPr>
        </a:p>
      </dsp:txBody>
      <dsp:txXfrm>
        <a:off x="4294558" y="3138863"/>
        <a:ext cx="2592516" cy="536382"/>
      </dsp:txXfrm>
    </dsp:sp>
    <dsp:sp modelId="{DB8F3775-E26B-46CE-BEED-909A19EBE2F6}">
      <dsp:nvSpPr>
        <dsp:cNvPr id="0" name=""/>
        <dsp:cNvSpPr/>
      </dsp:nvSpPr>
      <dsp:spPr>
        <a:xfrm>
          <a:off x="5948426" y="714825"/>
          <a:ext cx="1787942" cy="4401091"/>
        </a:xfrm>
        <a:prstGeom prst="rect">
          <a:avLst/>
        </a:prstGeom>
        <a:solidFill>
          <a:schemeClr val="accent2">
            <a:lumMod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i="0" kern="1200" dirty="0"/>
            <a:t>Completing the searches and other processes</a:t>
          </a:r>
        </a:p>
        <a:p>
          <a:pPr marL="0" lvl="0" indent="0" algn="l" defTabSz="1244600">
            <a:lnSpc>
              <a:spcPct val="90000"/>
            </a:lnSpc>
            <a:spcBef>
              <a:spcPct val="0"/>
            </a:spcBef>
            <a:spcAft>
              <a:spcPct val="35000"/>
            </a:spcAft>
            <a:buNone/>
          </a:pPr>
          <a:r>
            <a:rPr lang="en-US" sz="2800" i="0" kern="1200" dirty="0"/>
            <a:t>Output: preliminary findings, poster, conference paper</a:t>
          </a:r>
        </a:p>
      </dsp:txBody>
      <dsp:txXfrm>
        <a:off x="5948426" y="714825"/>
        <a:ext cx="1787942" cy="4401091"/>
      </dsp:txXfrm>
    </dsp:sp>
    <dsp:sp modelId="{D1CCED11-D7FD-4F9C-9C41-68B01B531AB4}">
      <dsp:nvSpPr>
        <dsp:cNvPr id="0" name=""/>
        <dsp:cNvSpPr/>
      </dsp:nvSpPr>
      <dsp:spPr>
        <a:xfrm>
          <a:off x="8009689" y="1127428"/>
          <a:ext cx="893971" cy="89397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90D93-90B9-40E5-85C4-0F835955ABF5}">
      <dsp:nvSpPr>
        <dsp:cNvPr id="0" name=""/>
        <dsp:cNvSpPr/>
      </dsp:nvSpPr>
      <dsp:spPr>
        <a:xfrm>
          <a:off x="8099092" y="1216825"/>
          <a:ext cx="715176" cy="715176"/>
        </a:xfrm>
        <a:prstGeom prst="pie">
          <a:avLst>
            <a:gd name="adj1" fmla="val 5400000"/>
            <a:gd name="adj2" fmla="val 162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A428B-13A1-4B70-B4B8-DE4DE1654493}">
      <dsp:nvSpPr>
        <dsp:cNvPr id="0" name=""/>
        <dsp:cNvSpPr/>
      </dsp:nvSpPr>
      <dsp:spPr>
        <a:xfrm rot="16200000">
          <a:off x="6981628" y="3138863"/>
          <a:ext cx="2592516"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422400">
            <a:lnSpc>
              <a:spcPct val="90000"/>
            </a:lnSpc>
            <a:spcBef>
              <a:spcPct val="0"/>
            </a:spcBef>
            <a:spcAft>
              <a:spcPct val="35000"/>
            </a:spcAft>
            <a:buNone/>
          </a:pPr>
          <a:r>
            <a:rPr lang="en-US" sz="3200" b="1" i="0" kern="1200" dirty="0">
              <a:effectLst/>
            </a:rPr>
            <a:t>Paper</a:t>
          </a:r>
          <a:endParaRPr lang="en-US" sz="3200" i="0" kern="1200" dirty="0">
            <a:effectLst/>
          </a:endParaRPr>
        </a:p>
      </dsp:txBody>
      <dsp:txXfrm>
        <a:off x="6981628" y="3138863"/>
        <a:ext cx="2592516" cy="536382"/>
      </dsp:txXfrm>
    </dsp:sp>
    <dsp:sp modelId="{58B698C7-0B2E-4AFF-924C-D156BB02E42A}">
      <dsp:nvSpPr>
        <dsp:cNvPr id="0" name=""/>
        <dsp:cNvSpPr/>
      </dsp:nvSpPr>
      <dsp:spPr>
        <a:xfrm>
          <a:off x="8635496" y="1127428"/>
          <a:ext cx="1787942" cy="357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i="0" kern="1200" dirty="0"/>
            <a:t>What are the most important findings? </a:t>
          </a:r>
        </a:p>
        <a:p>
          <a:pPr marL="0" lvl="0" indent="0" algn="l" defTabSz="1244600">
            <a:lnSpc>
              <a:spcPct val="90000"/>
            </a:lnSpc>
            <a:spcBef>
              <a:spcPct val="0"/>
            </a:spcBef>
            <a:spcAft>
              <a:spcPct val="35000"/>
            </a:spcAft>
            <a:buNone/>
          </a:pPr>
          <a:r>
            <a:rPr lang="en-US" sz="2800" i="0" kern="1200" dirty="0"/>
            <a:t>Output: journal article</a:t>
          </a:r>
        </a:p>
      </dsp:txBody>
      <dsp:txXfrm>
        <a:off x="8635496" y="1127428"/>
        <a:ext cx="1787942" cy="3575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FDD20-B102-4E06-A9EA-8BAE8F4A6F97}">
      <dsp:nvSpPr>
        <dsp:cNvPr id="0" name=""/>
        <dsp:cNvSpPr/>
      </dsp:nvSpPr>
      <dsp:spPr>
        <a:xfrm>
          <a:off x="1307464" y="49668"/>
          <a:ext cx="2384107" cy="2384107"/>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t>Population</a:t>
          </a:r>
        </a:p>
      </dsp:txBody>
      <dsp:txXfrm>
        <a:off x="1625345" y="466887"/>
        <a:ext cx="1748345" cy="1072848"/>
      </dsp:txXfrm>
    </dsp:sp>
    <dsp:sp modelId="{172C0F4B-79BF-405F-8916-DCDB7CD16D1E}">
      <dsp:nvSpPr>
        <dsp:cNvPr id="0" name=""/>
        <dsp:cNvSpPr/>
      </dsp:nvSpPr>
      <dsp:spPr>
        <a:xfrm>
          <a:off x="2167730" y="1539736"/>
          <a:ext cx="2384107" cy="2384107"/>
        </a:xfrm>
        <a:prstGeom prst="ellipse">
          <a:avLst/>
        </a:prstGeom>
        <a:gradFill rotWithShape="0">
          <a:gsLst>
            <a:gs pos="0">
              <a:schemeClr val="accent3">
                <a:alpha val="50000"/>
                <a:hueOff val="2058582"/>
                <a:satOff val="12356"/>
                <a:lumOff val="9413"/>
                <a:alphaOff val="0"/>
                <a:lumMod val="110000"/>
                <a:satMod val="105000"/>
                <a:tint val="67000"/>
              </a:schemeClr>
            </a:gs>
            <a:gs pos="50000">
              <a:schemeClr val="accent3">
                <a:alpha val="50000"/>
                <a:hueOff val="2058582"/>
                <a:satOff val="12356"/>
                <a:lumOff val="9413"/>
                <a:alphaOff val="0"/>
                <a:lumMod val="105000"/>
                <a:satMod val="103000"/>
                <a:tint val="73000"/>
              </a:schemeClr>
            </a:gs>
            <a:gs pos="100000">
              <a:schemeClr val="accent3">
                <a:alpha val="50000"/>
                <a:hueOff val="2058582"/>
                <a:satOff val="12356"/>
                <a:lumOff val="94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t>Exposure</a:t>
          </a:r>
        </a:p>
      </dsp:txBody>
      <dsp:txXfrm>
        <a:off x="2896869" y="2155630"/>
        <a:ext cx="1430464" cy="1311259"/>
      </dsp:txXfrm>
    </dsp:sp>
    <dsp:sp modelId="{2DAE2FAF-7468-4318-86DB-57AAE046233E}">
      <dsp:nvSpPr>
        <dsp:cNvPr id="0" name=""/>
        <dsp:cNvSpPr/>
      </dsp:nvSpPr>
      <dsp:spPr>
        <a:xfrm>
          <a:off x="447199" y="1539736"/>
          <a:ext cx="2384107" cy="2384107"/>
        </a:xfrm>
        <a:prstGeom prst="ellipse">
          <a:avLst/>
        </a:prstGeom>
        <a:gradFill rotWithShape="0">
          <a:gsLst>
            <a:gs pos="0">
              <a:schemeClr val="accent3">
                <a:alpha val="50000"/>
                <a:hueOff val="4117163"/>
                <a:satOff val="24712"/>
                <a:lumOff val="18825"/>
                <a:alphaOff val="0"/>
                <a:lumMod val="110000"/>
                <a:satMod val="105000"/>
                <a:tint val="67000"/>
              </a:schemeClr>
            </a:gs>
            <a:gs pos="50000">
              <a:schemeClr val="accent3">
                <a:alpha val="50000"/>
                <a:hueOff val="4117163"/>
                <a:satOff val="24712"/>
                <a:lumOff val="18825"/>
                <a:alphaOff val="0"/>
                <a:lumMod val="105000"/>
                <a:satMod val="103000"/>
                <a:tint val="73000"/>
              </a:schemeClr>
            </a:gs>
            <a:gs pos="100000">
              <a:schemeClr val="accent3">
                <a:alpha val="50000"/>
                <a:hueOff val="4117163"/>
                <a:satOff val="24712"/>
                <a:lumOff val="188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t>Outcome or Study design</a:t>
          </a:r>
        </a:p>
      </dsp:txBody>
      <dsp:txXfrm>
        <a:off x="671702" y="2155630"/>
        <a:ext cx="1430464" cy="1311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86400-4F04-4319-A650-2C1400469682}">
      <dsp:nvSpPr>
        <dsp:cNvPr id="0" name=""/>
        <dsp:cNvSpPr/>
      </dsp:nvSpPr>
      <dsp:spPr>
        <a:xfrm>
          <a:off x="133934" y="1755935"/>
          <a:ext cx="1994678" cy="65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Retrieved</a:t>
          </a:r>
        </a:p>
      </dsp:txBody>
      <dsp:txXfrm>
        <a:off x="133934" y="1755935"/>
        <a:ext cx="1994678" cy="657337"/>
      </dsp:txXfrm>
    </dsp:sp>
    <dsp:sp modelId="{9988B67C-D148-42DC-9E7C-AE4678162C9A}">
      <dsp:nvSpPr>
        <dsp:cNvPr id="0" name=""/>
        <dsp:cNvSpPr/>
      </dsp:nvSpPr>
      <dsp:spPr>
        <a:xfrm>
          <a:off x="131667" y="1556013"/>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AF861-8844-43D4-AC53-CF5001A6CAB4}">
      <dsp:nvSpPr>
        <dsp:cNvPr id="0" name=""/>
        <dsp:cNvSpPr/>
      </dsp:nvSpPr>
      <dsp:spPr>
        <a:xfrm>
          <a:off x="242734" y="1333879"/>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29211-5001-4721-838E-CB6BB1874B28}">
      <dsp:nvSpPr>
        <dsp:cNvPr id="0" name=""/>
        <dsp:cNvSpPr/>
      </dsp:nvSpPr>
      <dsp:spPr>
        <a:xfrm>
          <a:off x="509296" y="1378306"/>
          <a:ext cx="249334" cy="2493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F6DC5-7C8B-449A-838A-360C0B443E5F}">
      <dsp:nvSpPr>
        <dsp:cNvPr id="0" name=""/>
        <dsp:cNvSpPr/>
      </dsp:nvSpPr>
      <dsp:spPr>
        <a:xfrm>
          <a:off x="731431" y="1133958"/>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9D7CD-2350-47EA-859E-42BB7503A00B}">
      <dsp:nvSpPr>
        <dsp:cNvPr id="0" name=""/>
        <dsp:cNvSpPr/>
      </dsp:nvSpPr>
      <dsp:spPr>
        <a:xfrm>
          <a:off x="1020206" y="1045104"/>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7E6B5-D39D-4D8C-99E8-5D7214A547A9}">
      <dsp:nvSpPr>
        <dsp:cNvPr id="0" name=""/>
        <dsp:cNvSpPr/>
      </dsp:nvSpPr>
      <dsp:spPr>
        <a:xfrm>
          <a:off x="1375621" y="1200598"/>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638F5-9325-43D1-BCF2-2FECC262837F}">
      <dsp:nvSpPr>
        <dsp:cNvPr id="0" name=""/>
        <dsp:cNvSpPr/>
      </dsp:nvSpPr>
      <dsp:spPr>
        <a:xfrm>
          <a:off x="1597756" y="1311665"/>
          <a:ext cx="249334" cy="2493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6DD85-9502-432A-B83B-7758E3690ADA}">
      <dsp:nvSpPr>
        <dsp:cNvPr id="0" name=""/>
        <dsp:cNvSpPr/>
      </dsp:nvSpPr>
      <dsp:spPr>
        <a:xfrm>
          <a:off x="1908744" y="1556013"/>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74B3C-354A-44AC-9A74-5359B90BD966}">
      <dsp:nvSpPr>
        <dsp:cNvPr id="0" name=""/>
        <dsp:cNvSpPr/>
      </dsp:nvSpPr>
      <dsp:spPr>
        <a:xfrm>
          <a:off x="2042025" y="1800362"/>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8F6AA-397B-40FE-AD86-74F49F2373B6}">
      <dsp:nvSpPr>
        <dsp:cNvPr id="0" name=""/>
        <dsp:cNvSpPr/>
      </dsp:nvSpPr>
      <dsp:spPr>
        <a:xfrm>
          <a:off x="886925" y="1333879"/>
          <a:ext cx="408002" cy="4080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5E16D-C733-49AF-ADF5-9CC62C8CCA66}">
      <dsp:nvSpPr>
        <dsp:cNvPr id="0" name=""/>
        <dsp:cNvSpPr/>
      </dsp:nvSpPr>
      <dsp:spPr>
        <a:xfrm>
          <a:off x="20600" y="2177991"/>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E8EE3-26F3-4AC8-A38D-BCB564EC13BC}">
      <dsp:nvSpPr>
        <dsp:cNvPr id="0" name=""/>
        <dsp:cNvSpPr/>
      </dsp:nvSpPr>
      <dsp:spPr>
        <a:xfrm>
          <a:off x="153881" y="2377912"/>
          <a:ext cx="249334" cy="2493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304CE-3E69-48D7-84C0-5EA3081E271C}">
      <dsp:nvSpPr>
        <dsp:cNvPr id="0" name=""/>
        <dsp:cNvSpPr/>
      </dsp:nvSpPr>
      <dsp:spPr>
        <a:xfrm>
          <a:off x="487083" y="2555619"/>
          <a:ext cx="362668" cy="3626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6AB49-E6A9-4AEC-85EA-751847C95DC5}">
      <dsp:nvSpPr>
        <dsp:cNvPr id="0" name=""/>
        <dsp:cNvSpPr/>
      </dsp:nvSpPr>
      <dsp:spPr>
        <a:xfrm>
          <a:off x="953565" y="2844395"/>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C87E7-5E18-4156-91AB-CA8249AE0B5C}">
      <dsp:nvSpPr>
        <dsp:cNvPr id="0" name=""/>
        <dsp:cNvSpPr/>
      </dsp:nvSpPr>
      <dsp:spPr>
        <a:xfrm>
          <a:off x="1042419" y="2555619"/>
          <a:ext cx="249334" cy="2493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E1FBC-562D-4292-996F-C986ABA2FDCD}">
      <dsp:nvSpPr>
        <dsp:cNvPr id="0" name=""/>
        <dsp:cNvSpPr/>
      </dsp:nvSpPr>
      <dsp:spPr>
        <a:xfrm>
          <a:off x="1264554" y="2866608"/>
          <a:ext cx="158667" cy="1586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D889F-B8F3-42F0-8270-2169867DE705}">
      <dsp:nvSpPr>
        <dsp:cNvPr id="0" name=""/>
        <dsp:cNvSpPr/>
      </dsp:nvSpPr>
      <dsp:spPr>
        <a:xfrm>
          <a:off x="1464475" y="2511193"/>
          <a:ext cx="362668" cy="3626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071A0D-F4AE-4F32-B7D1-B9B2C1F3D155}">
      <dsp:nvSpPr>
        <dsp:cNvPr id="0" name=""/>
        <dsp:cNvSpPr/>
      </dsp:nvSpPr>
      <dsp:spPr>
        <a:xfrm>
          <a:off x="1953171" y="2422339"/>
          <a:ext cx="249334" cy="2493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1DF23-8DC9-4253-85BA-399488765A34}">
      <dsp:nvSpPr>
        <dsp:cNvPr id="0" name=""/>
        <dsp:cNvSpPr/>
      </dsp:nvSpPr>
      <dsp:spPr>
        <a:xfrm>
          <a:off x="2202506" y="1377936"/>
          <a:ext cx="732260" cy="139796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053427-3B4F-46A0-8EE3-919C2A052460}">
      <dsp:nvSpPr>
        <dsp:cNvPr id="0" name=""/>
        <dsp:cNvSpPr/>
      </dsp:nvSpPr>
      <dsp:spPr>
        <a:xfrm>
          <a:off x="3982393" y="1378615"/>
          <a:ext cx="1997075" cy="139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Relevant</a:t>
          </a:r>
        </a:p>
      </dsp:txBody>
      <dsp:txXfrm>
        <a:off x="3982393" y="1378615"/>
        <a:ext cx="1997075" cy="1397952"/>
      </dsp:txXfrm>
    </dsp:sp>
    <dsp:sp modelId="{C5B6951A-EC80-4DBA-9A2E-F0201FDD7784}">
      <dsp:nvSpPr>
        <dsp:cNvPr id="0" name=""/>
        <dsp:cNvSpPr/>
      </dsp:nvSpPr>
      <dsp:spPr>
        <a:xfrm>
          <a:off x="2934767" y="3721147"/>
          <a:ext cx="4092326" cy="123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Background article</a:t>
          </a:r>
        </a:p>
        <a:p>
          <a:pPr marL="285750" lvl="1" indent="-285750" algn="l" defTabSz="1555750">
            <a:lnSpc>
              <a:spcPct val="90000"/>
            </a:lnSpc>
            <a:spcBef>
              <a:spcPct val="0"/>
            </a:spcBef>
            <a:spcAft>
              <a:spcPct val="15000"/>
            </a:spcAft>
            <a:buChar char="•"/>
          </a:pPr>
          <a:r>
            <a:rPr lang="en-US" sz="3500" kern="1200" dirty="0"/>
            <a:t>Relevant review</a:t>
          </a:r>
        </a:p>
      </dsp:txBody>
      <dsp:txXfrm>
        <a:off x="2934767" y="3721147"/>
        <a:ext cx="4092326" cy="1231529"/>
      </dsp:txXfrm>
    </dsp:sp>
    <dsp:sp modelId="{EA020563-FC75-4856-BC81-9B7DC30CF28D}">
      <dsp:nvSpPr>
        <dsp:cNvPr id="0" name=""/>
        <dsp:cNvSpPr/>
      </dsp:nvSpPr>
      <dsp:spPr>
        <a:xfrm>
          <a:off x="7027094" y="1377936"/>
          <a:ext cx="732260" cy="139796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FF38CB-74AA-4E74-B88E-9CBD6F6EE553}">
      <dsp:nvSpPr>
        <dsp:cNvPr id="0" name=""/>
        <dsp:cNvSpPr/>
      </dsp:nvSpPr>
      <dsp:spPr>
        <a:xfrm>
          <a:off x="7839237" y="1262405"/>
          <a:ext cx="1697513" cy="16975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Potential studies</a:t>
          </a:r>
        </a:p>
      </dsp:txBody>
      <dsp:txXfrm>
        <a:off x="8087832" y="1511000"/>
        <a:ext cx="1200323" cy="1200323"/>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D19C-691B-410F-BA7D-3B3731A511A0}"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2539B-E795-484B-8B43-568030412148}" type="slidenum">
              <a:rPr lang="en-US" smtClean="0"/>
              <a:t>‹#›</a:t>
            </a:fld>
            <a:endParaRPr lang="en-US"/>
          </a:p>
        </p:txBody>
      </p:sp>
    </p:spTree>
    <p:extLst>
      <p:ext uri="{BB962C8B-B14F-4D97-AF65-F5344CB8AC3E}">
        <p14:creationId xmlns:p14="http://schemas.microsoft.com/office/powerpoint/2010/main" val="284789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84520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f6091781db_0_143: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f6091781d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6091781db_0_150: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f6091781d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extLst>
      <p:ext uri="{BB962C8B-B14F-4D97-AF65-F5344CB8AC3E}">
        <p14:creationId xmlns:p14="http://schemas.microsoft.com/office/powerpoint/2010/main" val="289584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11537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6091781db_0_0:notes"/>
          <p:cNvSpPr txBox="1">
            <a:spLocks noGrp="1"/>
          </p:cNvSpPr>
          <p:nvPr>
            <p:ph type="sldNum" idx="12"/>
          </p:nvPr>
        </p:nvSpPr>
        <p:spPr>
          <a:xfrm>
            <a:off x="3884614" y="8685214"/>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8</a:t>
            </a:fld>
            <a:endParaRPr sz="1400"/>
          </a:p>
        </p:txBody>
      </p:sp>
      <p:sp>
        <p:nvSpPr>
          <p:cNvPr id="73" name="Google Shape;73;g2f609178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g2f6091781db_0_0: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a:t>A clearly framed research question is important, as it guides you on how to develop the search, select articles, assess and annotate studies, and synthesize the findings.</a:t>
            </a:r>
            <a:endParaRPr/>
          </a:p>
        </p:txBody>
      </p:sp>
    </p:spTree>
    <p:extLst>
      <p:ext uri="{BB962C8B-B14F-4D97-AF65-F5344CB8AC3E}">
        <p14:creationId xmlns:p14="http://schemas.microsoft.com/office/powerpoint/2010/main" val="390572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a55cb26328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a55cb26328_0_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 scoping search is a quick search to get an idea of what is out there- 10, 100, or 1000s of articles.  This especially good when you are not sure if anything has been published or how narrow with population to choose.</a:t>
            </a:r>
            <a:endParaRPr/>
          </a:p>
        </p:txBody>
      </p:sp>
      <p:sp>
        <p:nvSpPr>
          <p:cNvPr id="377" name="Google Shape;377;ga55cb26328_0_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3291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404918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11350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178417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347593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f6091781db_0_136: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f6091781d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7584-BFC6-8CF9-F832-519E1EAA29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CEDB17-C69F-B730-3B3D-C18F71784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4EFF3-6860-B3BC-525C-3CFA4A6F11AC}"/>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5" name="Footer Placeholder 4">
            <a:extLst>
              <a:ext uri="{FF2B5EF4-FFF2-40B4-BE49-F238E27FC236}">
                <a16:creationId xmlns:a16="http://schemas.microsoft.com/office/drawing/2014/main" id="{8CCC2654-DD26-2624-91C4-1BE38BF2F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EC141-9B24-42FD-1E8A-46310CC0668B}"/>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219425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BC79-4767-CC5D-9104-8A31104ECE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BE93EC-4F96-696D-9C1A-065C595AD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C8D72-29B9-8769-ADDE-5F1EF64A9E91}"/>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5" name="Footer Placeholder 4">
            <a:extLst>
              <a:ext uri="{FF2B5EF4-FFF2-40B4-BE49-F238E27FC236}">
                <a16:creationId xmlns:a16="http://schemas.microsoft.com/office/drawing/2014/main" id="{6124B30C-442E-0697-A10B-99CBDFA3A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A57FB-557D-BC48-D3F0-CE1E40B3F231}"/>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200324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2F37F-C228-98CB-0F23-EBD71B26E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D0988D-C7F3-42FC-D620-9C9E407BF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01F8A-E0DD-9786-9EC7-8D5D6ED7997B}"/>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5" name="Footer Placeholder 4">
            <a:extLst>
              <a:ext uri="{FF2B5EF4-FFF2-40B4-BE49-F238E27FC236}">
                <a16:creationId xmlns:a16="http://schemas.microsoft.com/office/drawing/2014/main" id="{7564B98C-D97A-B26D-FC2D-609393648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86D44-B4A8-303D-F5EC-42A1C173EC6D}"/>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1901924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ddle title scre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5350763"/>
          </a:xfrm>
          <a:solidFill>
            <a:schemeClr val="tx1"/>
          </a:solidFill>
        </p:spPr>
        <p:txBody>
          <a:bodyPr anchor="t">
            <a:normAutofit/>
          </a:bodyPr>
          <a:lstStyle>
            <a:lvl1pPr>
              <a:defRPr sz="4800">
                <a:solidFill>
                  <a:schemeClr val="bg1"/>
                </a:solidFill>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553273"/>
            <a:ext cx="5939745" cy="5307778"/>
          </a:xfrm>
        </p:spPr>
        <p:txBody>
          <a:bodyPr/>
          <a:lstStyle>
            <a:lvl1pPr>
              <a:defRPr sz="3200">
                <a:latin typeface="The Hand Extrablack" panose="03070A02030502020204" pitchFamily="66" charset="0"/>
              </a:defRPr>
            </a:lvl1pPr>
            <a:lvl2pPr>
              <a:defRPr sz="2800">
                <a:latin typeface="The Hand Extrablack" panose="03070A02030502020204" pitchFamily="66" charset="0"/>
              </a:defRPr>
            </a:lvl2pPr>
            <a:lvl3pPr>
              <a:defRPr sz="2400">
                <a:latin typeface="The Hand Extrablack" panose="03070A02030502020204" pitchFamily="66" charset="0"/>
              </a:defRPr>
            </a:lvl3pPr>
            <a:lvl4pPr>
              <a:defRPr sz="2000">
                <a:latin typeface="The Hand Extrablack" panose="03070A02030502020204" pitchFamily="66" charset="0"/>
              </a:defRPr>
            </a:lvl4pPr>
            <a:lvl5pPr>
              <a:defRPr sz="2000">
                <a:latin typeface="The Hand Extrablack" panose="03070A02030502020204" pitchFamily="66"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BA1C5128-80F6-455C-B2A7-0CD8D9C2924A}" type="datetime1">
              <a:rPr lang="en-US" smtClean="0"/>
              <a:t>8/28/2024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94572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3BF0-2ED8-7C30-D182-A0D015A71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BC324-1175-DF7D-2BD1-265BFA7871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5E04F-05E2-4647-5262-8006047E1823}"/>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5" name="Footer Placeholder 4">
            <a:extLst>
              <a:ext uri="{FF2B5EF4-FFF2-40B4-BE49-F238E27FC236}">
                <a16:creationId xmlns:a16="http://schemas.microsoft.com/office/drawing/2014/main" id="{0A894F91-2A0F-61E2-FF90-AE798B453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29992-B4EE-9838-356E-5B64F76DE034}"/>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288396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8E34-5232-6356-88DA-95C40D402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AA8C8-3C10-56ED-3824-2C8A7EE719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27E5FB-3B40-D08C-6A7E-9C80C3EE8446}"/>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5" name="Footer Placeholder 4">
            <a:extLst>
              <a:ext uri="{FF2B5EF4-FFF2-40B4-BE49-F238E27FC236}">
                <a16:creationId xmlns:a16="http://schemas.microsoft.com/office/drawing/2014/main" id="{97AF2455-844C-BDD1-E873-499EA8F62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FD68B-0517-D4B2-43C4-EA2446B927EF}"/>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17965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5F39-522E-1816-A627-08EA905D0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6A6EAE-150F-39D6-FFBB-C18A118CC9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A6A32A-6A05-AA12-ED44-0A82B7BB02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5D3F5D-1E84-F110-F74E-F9735FE41903}"/>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6" name="Footer Placeholder 5">
            <a:extLst>
              <a:ext uri="{FF2B5EF4-FFF2-40B4-BE49-F238E27FC236}">
                <a16:creationId xmlns:a16="http://schemas.microsoft.com/office/drawing/2014/main" id="{4CFC07F3-43B5-36ED-972C-460CE15CD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0C77A-D809-AC59-DE8C-14B3E6C3799C}"/>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22585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7C52-4000-0651-A170-1EE534EBCD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051436-81A8-396F-FB5D-D34514FA4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B04F0-343A-B784-4163-855C2B3794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AD19EA-A7F3-3327-B03F-0C267F8E5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D40322-883E-8EDC-9066-CA7C1CA1C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9B3E2-814C-D853-A93A-A1696D3AA477}"/>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8" name="Footer Placeholder 7">
            <a:extLst>
              <a:ext uri="{FF2B5EF4-FFF2-40B4-BE49-F238E27FC236}">
                <a16:creationId xmlns:a16="http://schemas.microsoft.com/office/drawing/2014/main" id="{28A40E16-941A-9B07-9B88-C53E90E68A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3E913-129E-5BAA-0D9F-753317BB3220}"/>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390369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270E-7544-78FA-0701-DC163BE0D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EE3AE-741F-AAA3-7AF0-36E4CE9F06F0}"/>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4" name="Footer Placeholder 3">
            <a:extLst>
              <a:ext uri="{FF2B5EF4-FFF2-40B4-BE49-F238E27FC236}">
                <a16:creationId xmlns:a16="http://schemas.microsoft.com/office/drawing/2014/main" id="{0D39FD2E-0B3E-BA6D-B804-580FFF0999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2CBA28-D603-A4E4-F27F-F014099D9EB5}"/>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136254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7859F-7D92-85DF-D1BD-CFFE5A91703F}"/>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3" name="Footer Placeholder 2">
            <a:extLst>
              <a:ext uri="{FF2B5EF4-FFF2-40B4-BE49-F238E27FC236}">
                <a16:creationId xmlns:a16="http://schemas.microsoft.com/office/drawing/2014/main" id="{FC8249A6-340A-35D8-47DD-9CA08B65F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64784-7439-64A8-0166-C41A8FE6D8D9}"/>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182157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D8E4-BFF2-B5F3-0B00-8F4997B8F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82B90-9DE5-7C85-B1DB-16DDED03A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EBEE8-A4C8-3753-982A-F5E37772C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3DF91-AF9B-3A24-4CDA-9076C6751497}"/>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6" name="Footer Placeholder 5">
            <a:extLst>
              <a:ext uri="{FF2B5EF4-FFF2-40B4-BE49-F238E27FC236}">
                <a16:creationId xmlns:a16="http://schemas.microsoft.com/office/drawing/2014/main" id="{F5D90C90-4C1D-88F3-03BF-4F962F842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34D45-9FD4-FCD3-3FF9-31EE3039CB29}"/>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127309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B7A8-9D19-3E1C-77EA-85AFF7494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348FE-0409-7DDF-B4EE-A0653055B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74ECD6-2071-E99A-EBA7-6E919F37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EA4F05-0421-BE39-BDE7-E48524AA78BA}"/>
              </a:ext>
            </a:extLst>
          </p:cNvPr>
          <p:cNvSpPr>
            <a:spLocks noGrp="1"/>
          </p:cNvSpPr>
          <p:nvPr>
            <p:ph type="dt" sz="half" idx="10"/>
          </p:nvPr>
        </p:nvSpPr>
        <p:spPr/>
        <p:txBody>
          <a:bodyPr/>
          <a:lstStyle/>
          <a:p>
            <a:fld id="{ED840BAF-E566-4DD2-9708-68DABA966B0F}" type="datetimeFigureOut">
              <a:rPr lang="en-US" smtClean="0"/>
              <a:t>8/28/2024</a:t>
            </a:fld>
            <a:endParaRPr lang="en-US"/>
          </a:p>
        </p:txBody>
      </p:sp>
      <p:sp>
        <p:nvSpPr>
          <p:cNvPr id="6" name="Footer Placeholder 5">
            <a:extLst>
              <a:ext uri="{FF2B5EF4-FFF2-40B4-BE49-F238E27FC236}">
                <a16:creationId xmlns:a16="http://schemas.microsoft.com/office/drawing/2014/main" id="{2BA5F743-4132-F39B-5DAF-5B1D2A125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7EF6A-89C8-A4E7-D3C2-0A109E741BFB}"/>
              </a:ext>
            </a:extLst>
          </p:cNvPr>
          <p:cNvSpPr>
            <a:spLocks noGrp="1"/>
          </p:cNvSpPr>
          <p:nvPr>
            <p:ph type="sldNum" sz="quarter" idx="12"/>
          </p:nvPr>
        </p:nvSpPr>
        <p:spPr/>
        <p:txBody>
          <a:bodyPr/>
          <a:lstStyle/>
          <a:p>
            <a:fld id="{6AE0899E-F985-4DE0-851D-D0A262D469E3}" type="slidenum">
              <a:rPr lang="en-US" smtClean="0"/>
              <a:t>‹#›</a:t>
            </a:fld>
            <a:endParaRPr lang="en-US"/>
          </a:p>
        </p:txBody>
      </p:sp>
    </p:spTree>
    <p:extLst>
      <p:ext uri="{BB962C8B-B14F-4D97-AF65-F5344CB8AC3E}">
        <p14:creationId xmlns:p14="http://schemas.microsoft.com/office/powerpoint/2010/main" val="337654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CE388-14BD-547D-FC76-D46B998B0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B63E3-C25D-19DF-C966-6D71EF3FC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5A571-269B-372F-7EA2-B52D4970E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840BAF-E566-4DD2-9708-68DABA966B0F}" type="datetimeFigureOut">
              <a:rPr lang="en-US" smtClean="0"/>
              <a:t>8/28/2024</a:t>
            </a:fld>
            <a:endParaRPr lang="en-US"/>
          </a:p>
        </p:txBody>
      </p:sp>
      <p:sp>
        <p:nvSpPr>
          <p:cNvPr id="5" name="Footer Placeholder 4">
            <a:extLst>
              <a:ext uri="{FF2B5EF4-FFF2-40B4-BE49-F238E27FC236}">
                <a16:creationId xmlns:a16="http://schemas.microsoft.com/office/drawing/2014/main" id="{1DB094B3-132D-3218-B6B0-FF9A0A357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56408A-048A-296D-1872-7B506030C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E0899E-F985-4DE0-851D-D0A262D469E3}" type="slidenum">
              <a:rPr lang="en-US" smtClean="0"/>
              <a:t>‹#›</a:t>
            </a:fld>
            <a:endParaRPr lang="en-US"/>
          </a:p>
        </p:txBody>
      </p:sp>
    </p:spTree>
    <p:extLst>
      <p:ext uri="{BB962C8B-B14F-4D97-AF65-F5344CB8AC3E}">
        <p14:creationId xmlns:p14="http://schemas.microsoft.com/office/powerpoint/2010/main" val="417950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x.doi.org/10.1186/s12889-019-7904-9" TargetMode="External"/><Relationship Id="rId2" Type="http://schemas.openxmlformats.org/officeDocument/2006/relationships/hyperlink" Target="https://dx.doi.org/10.1186/s40359-023-01166-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khlrp.my.site.com/ovidsupport/s/article/PubMed-vs-Ovid-s-Medline-1489081398582" TargetMode="External"/><Relationship Id="rId2" Type="http://schemas.openxmlformats.org/officeDocument/2006/relationships/hyperlink" Target="https://tools.ovid.com/selfservice/medline.html#:~:text=The%20content%20coverage%20in%20Ovid%20MEDLINE%20is%20on,records.%20Ovid%20MEDLINE%20also%20include%20all%20PMCbooks%20referenc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extranet.santecom.qc.ca/wiki/!biblio3s/concepts/adolescents-et-jeunes-adulte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earchfilters.cadth.ca/" TargetMode="External"/><Relationship Id="rId2" Type="http://schemas.openxmlformats.org/officeDocument/2006/relationships/hyperlink" Target="https://sites.google.com/a/york.ac.uk/issg-search-filters-resource/home" TargetMode="External"/><Relationship Id="rId1" Type="http://schemas.openxmlformats.org/officeDocument/2006/relationships/slideLayout" Target="../slideLayouts/slideLayout4.xml"/><Relationship Id="rId5" Type="http://schemas.openxmlformats.org/officeDocument/2006/relationships/hyperlink" Target="https://training.cochrane.org/handbook/current/chapter-04#section-4-4-7" TargetMode="External"/><Relationship Id="rId4" Type="http://schemas.openxmlformats.org/officeDocument/2006/relationships/hyperlink" Target="https://bestpractice.bmj.com/info/toolkit/learn-ebm/study-design-search-filt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x.doi.org/10.1186/s12889-019-7904-9" TargetMode="External"/><Relationship Id="rId2" Type="http://schemas.openxmlformats.org/officeDocument/2006/relationships/hyperlink" Target="https://dx.doi.org/10.1186/s40359-023-01166-7"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training.cochrane.org/handbook/current/chapter-04#section-4-4-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earchfilters.cadth.ca/list?q=&amp;ps=20&amp;topic_facet=human%20000000%7CHuman&amp;p=1"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ubmed.ncbi.nlm.nih.gov/15318913/" TargetMode="External"/><Relationship Id="rId2" Type="http://schemas.openxmlformats.org/officeDocument/2006/relationships/hyperlink" Target="https://pubmed.ncbi.nlm.nih.gov/2166016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adth.ca/press-peer-review-electronic-search-strategi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searchsmart.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pubmed.ncbi.nlm.nih.gov/28096754/" TargetMode="External"/><Relationship Id="rId2" Type="http://schemas.openxmlformats.org/officeDocument/2006/relationships/hyperlink" Target="https://pubmed.ncbi.nlm.nih.gov/27366130/" TargetMode="External"/><Relationship Id="rId1" Type="http://schemas.openxmlformats.org/officeDocument/2006/relationships/slideLayout" Target="../slideLayouts/slideLayout4.xml"/><Relationship Id="rId5" Type="http://schemas.openxmlformats.org/officeDocument/2006/relationships/hyperlink" Target="https://pubmed.ncbi.nlm.nih.gov/39051574/" TargetMode="External"/><Relationship Id="rId4" Type="http://schemas.openxmlformats.org/officeDocument/2006/relationships/hyperlink" Target="https://pubmed.ncbi.nlm.nih.gov/33485394/"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ncbi.nlm.nih.gov/pmc/articles/PMC11295717/"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training.cochrane.org/handbook/current/chapter-04#section-4-3-5" TargetMode="External"/><Relationship Id="rId2" Type="http://schemas.openxmlformats.org/officeDocument/2006/relationships/hyperlink" Target="https://training.cochrane.org/handbook/current/chapter-04#section-4-3-3" TargetMode="External"/><Relationship Id="rId1" Type="http://schemas.openxmlformats.org/officeDocument/2006/relationships/slideLayout" Target="../slideLayouts/slideLayout2.xml"/><Relationship Id="rId4" Type="http://schemas.openxmlformats.org/officeDocument/2006/relationships/hyperlink" Target="https://training.cochrane.org/handbook/current/chapter-04#section-4-3-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training.cochrane.org/handbook/current/chapter-04#section-4-3-1-4" TargetMode="External"/><Relationship Id="rId7" Type="http://schemas.openxmlformats.org/officeDocument/2006/relationships/hyperlink" Target="https://training.cochrane.org/handbook/current/chapter-04#section-4-4-5" TargetMode="External"/><Relationship Id="rId2" Type="http://schemas.openxmlformats.org/officeDocument/2006/relationships/hyperlink" Target="https://training.cochrane.org/handbook/current/chapter-04#section-4-3-1-1" TargetMode="External"/><Relationship Id="rId1" Type="http://schemas.openxmlformats.org/officeDocument/2006/relationships/slideLayout" Target="../slideLayouts/slideLayout2.xml"/><Relationship Id="rId6" Type="http://schemas.openxmlformats.org/officeDocument/2006/relationships/hyperlink" Target="https://training.cochrane.org/handbook/current/chapter-04#section-4-4-7" TargetMode="External"/><Relationship Id="rId5" Type="http://schemas.openxmlformats.org/officeDocument/2006/relationships/hyperlink" Target="https://training.cochrane.org/handbook/current/chapter-04#section-4-4-4" TargetMode="External"/><Relationship Id="rId4" Type="http://schemas.openxmlformats.org/officeDocument/2006/relationships/hyperlink" Target="https://training.cochrane.org/handbook/current/chapter-04#section-4-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774E-F20C-70D6-F168-F3110BB5F043}"/>
              </a:ext>
            </a:extLst>
          </p:cNvPr>
          <p:cNvSpPr>
            <a:spLocks noGrp="1"/>
          </p:cNvSpPr>
          <p:nvPr>
            <p:ph type="ctrTitle"/>
          </p:nvPr>
        </p:nvSpPr>
        <p:spPr>
          <a:xfrm>
            <a:off x="1517683" y="807065"/>
            <a:ext cx="9274629" cy="3720452"/>
          </a:xfrm>
        </p:spPr>
        <p:txBody>
          <a:bodyPr anchor="ctr">
            <a:normAutofit/>
          </a:bodyPr>
          <a:lstStyle/>
          <a:p>
            <a:r>
              <a:rPr lang="en-US" sz="6600" b="1" dirty="0"/>
              <a:t>NNLM Series</a:t>
            </a:r>
            <a:br>
              <a:rPr lang="en-US" sz="6600" b="1" dirty="0"/>
            </a:br>
            <a:r>
              <a:rPr lang="en-US" sz="6600" b="1" dirty="0"/>
              <a:t>Piecing together reviews:</a:t>
            </a:r>
            <a:br>
              <a:rPr lang="en-US" sz="6600" b="1" dirty="0"/>
            </a:br>
            <a:r>
              <a:rPr lang="en-US" sz="6600" b="1" dirty="0"/>
              <a:t>Part 3 Production</a:t>
            </a:r>
          </a:p>
        </p:txBody>
      </p:sp>
      <p:sp>
        <p:nvSpPr>
          <p:cNvPr id="3" name="Subtitle 2">
            <a:extLst>
              <a:ext uri="{FF2B5EF4-FFF2-40B4-BE49-F238E27FC236}">
                <a16:creationId xmlns:a16="http://schemas.microsoft.com/office/drawing/2014/main" id="{305ABFBB-86EF-6F9A-44A5-4A3418FACDD8}"/>
              </a:ext>
            </a:extLst>
          </p:cNvPr>
          <p:cNvSpPr>
            <a:spLocks noGrp="1"/>
          </p:cNvSpPr>
          <p:nvPr>
            <p:ph type="subTitle" idx="1"/>
          </p:nvPr>
        </p:nvSpPr>
        <p:spPr>
          <a:xfrm>
            <a:off x="1517683" y="5313269"/>
            <a:ext cx="9739122" cy="737666"/>
          </a:xfrm>
        </p:spPr>
        <p:txBody>
          <a:bodyPr anchor="ctr">
            <a:normAutofit lnSpcReduction="10000"/>
          </a:bodyPr>
          <a:lstStyle/>
          <a:p>
            <a:pPr algn="ctr"/>
            <a:r>
              <a:rPr lang="en-US" dirty="0"/>
              <a:t>Margaret Foster, MS, MPH   Evidence Synthesis &amp; Scholarly Communication Librarian</a:t>
            </a:r>
          </a:p>
        </p:txBody>
      </p:sp>
      <p:sp>
        <p:nvSpPr>
          <p:cNvPr id="4" name="Slide Number Placeholder 3">
            <a:extLst>
              <a:ext uri="{FF2B5EF4-FFF2-40B4-BE49-F238E27FC236}">
                <a16:creationId xmlns:a16="http://schemas.microsoft.com/office/drawing/2014/main" id="{9AFFC897-2010-7AB0-CDC3-F27F99702E7A}"/>
              </a:ext>
            </a:extLst>
          </p:cNvPr>
          <p:cNvSpPr>
            <a:spLocks noGrp="1"/>
          </p:cNvSpPr>
          <p:nvPr>
            <p:ph type="sldNum" sz="quarter" idx="12"/>
          </p:nvPr>
        </p:nvSpPr>
        <p:spPr/>
        <p:txBody>
          <a:bodyPr/>
          <a:lstStyle/>
          <a:p>
            <a:fld id="{7C7FAD9F-AEE9-406E-B720-57D2B9DB2816}" type="slidenum">
              <a:rPr lang="en-US" smtClean="0"/>
              <a:t>1</a:t>
            </a:fld>
            <a:endParaRPr lang="en-US"/>
          </a:p>
        </p:txBody>
      </p:sp>
    </p:spTree>
    <p:extLst>
      <p:ext uri="{BB962C8B-B14F-4D97-AF65-F5344CB8AC3E}">
        <p14:creationId xmlns:p14="http://schemas.microsoft.com/office/powerpoint/2010/main" val="68937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B87E-4B60-FCF8-2E28-85F81E1F44F7}"/>
              </a:ext>
            </a:extLst>
          </p:cNvPr>
          <p:cNvSpPr>
            <a:spLocks noGrp="1"/>
          </p:cNvSpPr>
          <p:nvPr>
            <p:ph type="title"/>
          </p:nvPr>
        </p:nvSpPr>
        <p:spPr>
          <a:xfrm>
            <a:off x="304036" y="100154"/>
            <a:ext cx="5432749" cy="1325563"/>
          </a:xfrm>
          <a:noFill/>
        </p:spPr>
        <p:txBody>
          <a:bodyPr>
            <a:normAutofit/>
          </a:bodyPr>
          <a:lstStyle/>
          <a:p>
            <a:r>
              <a:rPr lang="en-US" sz="5400" b="1" dirty="0"/>
              <a:t>Case study</a:t>
            </a:r>
          </a:p>
        </p:txBody>
      </p:sp>
      <p:sp>
        <p:nvSpPr>
          <p:cNvPr id="4" name="TextBox 3">
            <a:extLst>
              <a:ext uri="{FF2B5EF4-FFF2-40B4-BE49-F238E27FC236}">
                <a16:creationId xmlns:a16="http://schemas.microsoft.com/office/drawing/2014/main" id="{34D56D45-47E2-4234-CD85-5B92032575DD}"/>
              </a:ext>
            </a:extLst>
          </p:cNvPr>
          <p:cNvSpPr txBox="1"/>
          <p:nvPr/>
        </p:nvSpPr>
        <p:spPr>
          <a:xfrm>
            <a:off x="304036" y="1697300"/>
            <a:ext cx="5013185" cy="4585871"/>
          </a:xfrm>
          <a:prstGeom prst="rect">
            <a:avLst/>
          </a:prstGeom>
          <a:solidFill>
            <a:schemeClr val="bg1"/>
          </a:solidFill>
        </p:spPr>
        <p:txBody>
          <a:bodyPr wrap="square" rtlCol="0">
            <a:spAutoFit/>
          </a:bodyPr>
          <a:lstStyle/>
          <a:p>
            <a:pPr algn="l" rtl="0" fontAlgn="base"/>
            <a:r>
              <a:rPr lang="en-US" sz="2400" b="0" i="0" dirty="0">
                <a:solidFill>
                  <a:srgbClr val="000000"/>
                </a:solidFill>
                <a:effectLst/>
                <a:latin typeface="Aptos" panose="020B0004020202020204" pitchFamily="34" charset="0"/>
              </a:rPr>
              <a:t>Client wants a search on</a:t>
            </a:r>
          </a:p>
          <a:p>
            <a:pPr algn="l" rtl="0" fontAlgn="base"/>
            <a:r>
              <a:rPr lang="en-US" sz="2400" b="0" i="0" dirty="0">
                <a:solidFill>
                  <a:srgbClr val="000000"/>
                </a:solidFill>
                <a:effectLst/>
                <a:latin typeface="Aptos" panose="020B0004020202020204" pitchFamily="34" charset="0"/>
              </a:rPr>
              <a:t>screen time and teens and depression  (provides list &gt;&gt;)</a:t>
            </a:r>
          </a:p>
          <a:p>
            <a:pPr algn="l" rtl="0" fontAlgn="base"/>
            <a:endParaRPr lang="en-US" sz="2400" b="0" i="0" dirty="0">
              <a:solidFill>
                <a:srgbClr val="000000"/>
              </a:solidFill>
              <a:effectLst/>
              <a:latin typeface="Segoe UI" panose="020B0502040204020203" pitchFamily="34" charset="0"/>
            </a:endParaRPr>
          </a:p>
          <a:p>
            <a:pPr algn="l" rtl="0" fontAlgn="base"/>
            <a:r>
              <a:rPr lang="en-US" sz="2400" dirty="0">
                <a:solidFill>
                  <a:srgbClr val="000000"/>
                </a:solidFill>
                <a:latin typeface="Aptos" panose="020B0004020202020204" pitchFamily="34" charset="0"/>
              </a:rPr>
              <a:t>What is the framework for this question?</a:t>
            </a:r>
            <a:br>
              <a:rPr lang="en-US" sz="2400" dirty="0">
                <a:solidFill>
                  <a:srgbClr val="000000"/>
                </a:solidFill>
                <a:latin typeface="Aptos" panose="020B0004020202020204" pitchFamily="34" charset="0"/>
              </a:rPr>
            </a:br>
            <a:endParaRPr lang="en-US" sz="2400" dirty="0">
              <a:solidFill>
                <a:srgbClr val="000000"/>
              </a:solidFill>
              <a:latin typeface="Aptos" panose="020B0004020202020204" pitchFamily="34" charset="0"/>
            </a:endParaRPr>
          </a:p>
          <a:p>
            <a:pPr algn="l" rtl="0" fontAlgn="base"/>
            <a:r>
              <a:rPr lang="en-US" sz="2400" dirty="0">
                <a:solidFill>
                  <a:srgbClr val="000000"/>
                </a:solidFill>
                <a:latin typeface="Aptos" panose="020B0004020202020204" pitchFamily="34" charset="0"/>
              </a:rPr>
              <a:t>What further questions would you ask client?</a:t>
            </a:r>
            <a:br>
              <a:rPr lang="en-US" sz="2400" dirty="0">
                <a:solidFill>
                  <a:srgbClr val="000000"/>
                </a:solidFill>
                <a:latin typeface="Aptos" panose="020B0004020202020204" pitchFamily="34" charset="0"/>
              </a:rPr>
            </a:br>
            <a:endParaRPr lang="en-US" sz="2400" dirty="0">
              <a:solidFill>
                <a:srgbClr val="000000"/>
              </a:solidFill>
              <a:latin typeface="Aptos" panose="020B0004020202020204" pitchFamily="34" charset="0"/>
            </a:endParaRPr>
          </a:p>
          <a:p>
            <a:pPr algn="l" rtl="0" fontAlgn="base"/>
            <a:r>
              <a:rPr lang="en-US" sz="2400" dirty="0">
                <a:solidFill>
                  <a:srgbClr val="000000"/>
                </a:solidFill>
                <a:latin typeface="Aptos" panose="020B0004020202020204" pitchFamily="34" charset="0"/>
              </a:rPr>
              <a:t>What databases would you suggest?</a:t>
            </a:r>
          </a:p>
          <a:p>
            <a:pPr algn="l" rtl="0" fontAlgn="base"/>
            <a:endParaRPr lang="en-US" sz="2800" dirty="0">
              <a:solidFill>
                <a:srgbClr val="000000"/>
              </a:solidFill>
              <a:latin typeface="Aptos" panose="020B0004020202020204" pitchFamily="34" charset="0"/>
            </a:endParaRPr>
          </a:p>
        </p:txBody>
      </p:sp>
      <p:sp>
        <p:nvSpPr>
          <p:cNvPr id="3" name="Content Placeholder 2">
            <a:extLst>
              <a:ext uri="{FF2B5EF4-FFF2-40B4-BE49-F238E27FC236}">
                <a16:creationId xmlns:a16="http://schemas.microsoft.com/office/drawing/2014/main" id="{656145F8-B55C-68A6-ABF7-3EE191D08F8B}"/>
              </a:ext>
            </a:extLst>
          </p:cNvPr>
          <p:cNvSpPr>
            <a:spLocks noGrp="1"/>
          </p:cNvSpPr>
          <p:nvPr>
            <p:ph idx="1"/>
          </p:nvPr>
        </p:nvSpPr>
        <p:spPr>
          <a:xfrm>
            <a:off x="5698673" y="181947"/>
            <a:ext cx="6340152" cy="6372808"/>
          </a:xfrm>
          <a:solidFill>
            <a:schemeClr val="bg1"/>
          </a:solidFill>
        </p:spPr>
        <p:txBody>
          <a:bodyPr>
            <a:normAutofit fontScale="92500" lnSpcReduction="20000"/>
          </a:bodyPr>
          <a:lstStyle/>
          <a:p>
            <a:pPr algn="l" rtl="0" fontAlgn="base"/>
            <a:r>
              <a:rPr lang="en-US" sz="1800" b="0" i="0" dirty="0">
                <a:solidFill>
                  <a:srgbClr val="000000"/>
                </a:solidFill>
                <a:effectLst/>
                <a:latin typeface="Aptos" panose="020B0004020202020204" pitchFamily="34" charset="0"/>
              </a:rPr>
              <a:t>Alvarez de Mon MA, Sanchez-Villegas A, Gutierrez-Rojas L &amp; Martinez-Gonzalez MA (2024). Screen exposure, mental health and emotional well-being in the adolescent population: is it time for governments to take action?.  Journal of Epidemiology &amp; Community Health, https://dx.doi.org/10.1136/jech-2023-220577   38964781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Ferguson CJ (2021). Links between screen use and depressive symptoms in adolescents over 16 years: is there evidence for increased harm?.  Developmental Science, 24(1), e13008. https://dx.doi.org/10.1111/desc.13008   32573926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LeBourgeois MK, Hale L, Chang AM, </a:t>
            </a:r>
            <a:r>
              <a:rPr lang="en-US" sz="1800" b="0" i="0" dirty="0" err="1">
                <a:solidFill>
                  <a:srgbClr val="000000"/>
                </a:solidFill>
                <a:effectLst/>
                <a:latin typeface="Aptos" panose="020B0004020202020204" pitchFamily="34" charset="0"/>
              </a:rPr>
              <a:t>Akacem</a:t>
            </a:r>
            <a:r>
              <a:rPr lang="en-US" sz="1800" b="0" i="0" dirty="0">
                <a:solidFill>
                  <a:srgbClr val="000000"/>
                </a:solidFill>
                <a:effectLst/>
                <a:latin typeface="Aptos" panose="020B0004020202020204" pitchFamily="34" charset="0"/>
              </a:rPr>
              <a:t> LD, Montgomery-Downs HE &amp; Buxton OM (2017). Digital media and sleep in childhood and adolescence..  Pediatrics, 140(Suppl 2), S92-S96. https://dx.doi.org/10.1542/peds.2016-1758J   29093040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Li L, Abbey C, Wang H, Zhu A, Shao T, Dai D,  Rozelle S (2022). The association between video game time and adolescent mental health: evidence from rural </a:t>
            </a:r>
            <a:r>
              <a:rPr lang="en-US" sz="1800" b="0" i="0" dirty="0" err="1">
                <a:solidFill>
                  <a:srgbClr val="000000"/>
                </a:solidFill>
                <a:effectLst/>
                <a:latin typeface="Aptos" panose="020B0004020202020204" pitchFamily="34" charset="0"/>
              </a:rPr>
              <a:t>china</a:t>
            </a:r>
            <a:r>
              <a:rPr lang="en-US" sz="1800" b="0" i="0" dirty="0">
                <a:solidFill>
                  <a:srgbClr val="000000"/>
                </a:solidFill>
                <a:effectLst/>
                <a:latin typeface="Aptos" panose="020B0004020202020204" pitchFamily="34" charset="0"/>
              </a:rPr>
              <a:t>..  International Journal of Environmental Research &amp; Public Health [Electronic Resource], 19(22) https://dx.doi.org/10.3390/ijerph192214815   36429534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Santos RMS, Mendes CG, Sen </a:t>
            </a:r>
            <a:r>
              <a:rPr lang="en-US" sz="1800" b="0" i="0" dirty="0" err="1">
                <a:solidFill>
                  <a:srgbClr val="000000"/>
                </a:solidFill>
                <a:effectLst/>
                <a:latin typeface="Aptos" panose="020B0004020202020204" pitchFamily="34" charset="0"/>
              </a:rPr>
              <a:t>Bressani</a:t>
            </a:r>
            <a:r>
              <a:rPr lang="en-US" sz="1800" b="0" i="0" dirty="0">
                <a:solidFill>
                  <a:srgbClr val="000000"/>
                </a:solidFill>
                <a:effectLst/>
                <a:latin typeface="Aptos" panose="020B0004020202020204" pitchFamily="34" charset="0"/>
              </a:rPr>
              <a:t> GY, de Alcantara Ventura S, de Almeida Nogueira YJ, de Miranda DM &amp; Romano-Silva MA (2023). The associations between screen time and mental health in adolescents: a systematic review..  BMC psychology, 11(1), 127. </a:t>
            </a:r>
            <a:r>
              <a:rPr lang="en-US" sz="1800" b="0" i="0" u="sng" strike="noStrike" dirty="0">
                <a:solidFill>
                  <a:srgbClr val="467886"/>
                </a:solidFill>
                <a:effectLst/>
                <a:latin typeface="Aptos" panose="020B0004020202020204" pitchFamily="34" charset="0"/>
                <a:hlinkClick r:id="rId2"/>
              </a:rPr>
              <a:t>https://dx.doi.org/10.1186/s40359-023-01166-7</a:t>
            </a:r>
            <a:r>
              <a:rPr lang="en-US" sz="1800" b="0" i="0" dirty="0">
                <a:solidFill>
                  <a:srgbClr val="000000"/>
                </a:solidFill>
                <a:effectLst/>
                <a:latin typeface="Aptos" panose="020B0004020202020204" pitchFamily="34" charset="0"/>
              </a:rPr>
              <a:t>    37081557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Wang X, Li Y &amp; Fan H (2019). The associations between screen time-based sedentary behavior and depression: a systematic review and meta-analysis..  BMC Public Health, 19(1), 1524. </a:t>
            </a:r>
            <a:r>
              <a:rPr lang="en-US" sz="1800" b="0" i="0" u="sng" strike="noStrike" dirty="0">
                <a:solidFill>
                  <a:srgbClr val="467886"/>
                </a:solidFill>
                <a:effectLst/>
                <a:latin typeface="Aptos" panose="020B0004020202020204" pitchFamily="34" charset="0"/>
                <a:hlinkClick r:id="rId3"/>
              </a:rPr>
              <a:t>https://dx.doi.org/10.1186/s12889-019-7904-9</a:t>
            </a:r>
            <a:r>
              <a:rPr lang="en-US" sz="1800" b="0" i="0" dirty="0">
                <a:solidFill>
                  <a:srgbClr val="000000"/>
                </a:solidFill>
                <a:effectLst/>
                <a:latin typeface="Aptos" panose="020B0004020202020204" pitchFamily="34" charset="0"/>
              </a:rPr>
              <a:t>    31727052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3132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382F9-37A0-E428-8B3F-7222D2B4593F}"/>
              </a:ext>
            </a:extLst>
          </p:cNvPr>
          <p:cNvSpPr>
            <a:spLocks noGrp="1"/>
          </p:cNvSpPr>
          <p:nvPr>
            <p:ph type="title"/>
          </p:nvPr>
        </p:nvSpPr>
        <p:spPr/>
        <p:txBody>
          <a:bodyPr/>
          <a:lstStyle/>
          <a:p>
            <a:r>
              <a:rPr lang="en-US"/>
              <a:t>Search design: </a:t>
            </a:r>
            <a:r>
              <a:rPr lang="en-US" i="1"/>
              <a:t>Search concepts- PEO</a:t>
            </a:r>
          </a:p>
        </p:txBody>
      </p:sp>
      <p:graphicFrame>
        <p:nvGraphicFramePr>
          <p:cNvPr id="2" name="Content Placeholder 1" descr="Venn diagram of 3 overlapping circles: population, outcome or study design, exposure.">
            <a:extLst>
              <a:ext uri="{FF2B5EF4-FFF2-40B4-BE49-F238E27FC236}">
                <a16:creationId xmlns:a16="http://schemas.microsoft.com/office/drawing/2014/main" id="{8A2129F9-057C-5104-07F9-7D54C7462B61}"/>
              </a:ext>
            </a:extLst>
          </p:cNvPr>
          <p:cNvGraphicFramePr>
            <a:graphicFrameLocks noGrp="1"/>
          </p:cNvGraphicFramePr>
          <p:nvPr>
            <p:ph sz="half" idx="1"/>
            <p:extLst>
              <p:ext uri="{D42A27DB-BD31-4B8C-83A1-F6EECF244321}">
                <p14:modId xmlns:p14="http://schemas.microsoft.com/office/powerpoint/2010/main" val="2624867134"/>
              </p:ext>
            </p:extLst>
          </p:nvPr>
        </p:nvGraphicFramePr>
        <p:xfrm>
          <a:off x="493224" y="1756996"/>
          <a:ext cx="4999037" cy="397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7AF4A1D7-94DE-A8B3-FA8D-5CB9B9E04FA9}"/>
              </a:ext>
            </a:extLst>
          </p:cNvPr>
          <p:cNvSpPr>
            <a:spLocks noGrp="1"/>
          </p:cNvSpPr>
          <p:nvPr>
            <p:ph sz="half" idx="2"/>
          </p:nvPr>
        </p:nvSpPr>
        <p:spPr>
          <a:xfrm>
            <a:off x="5488978" y="2095500"/>
            <a:ext cx="5854795" cy="3973286"/>
          </a:xfrm>
        </p:spPr>
        <p:txBody>
          <a:bodyPr/>
          <a:lstStyle/>
          <a:p>
            <a:r>
              <a:rPr lang="en-US" dirty="0"/>
              <a:t>For risk/harm/exposure reviews, the concepts would be: </a:t>
            </a:r>
          </a:p>
          <a:p>
            <a:r>
              <a:rPr lang="en-US" dirty="0"/>
              <a:t> Population + Exposure + (Outcome or study type)*</a:t>
            </a:r>
          </a:p>
          <a:p>
            <a:r>
              <a:rPr lang="en-US" dirty="0"/>
              <a:t>*depends on question/evidence</a:t>
            </a:r>
          </a:p>
          <a:p>
            <a:r>
              <a:rPr lang="en-US" i="1" dirty="0"/>
              <a:t>Not discussed in Cochrane as MECIR only refers to effectiveness studies</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CFFBC9F-D0DA-E926-6E20-A7B9B99FB440}"/>
              </a:ext>
            </a:extLst>
          </p:cNvPr>
          <p:cNvSpPr>
            <a:spLocks noGrp="1"/>
          </p:cNvSpPr>
          <p:nvPr>
            <p:ph type="sldNum" sz="quarter" idx="12"/>
          </p:nvPr>
        </p:nvSpPr>
        <p:spPr/>
        <p:txBody>
          <a:bodyPr/>
          <a:lstStyle/>
          <a:p>
            <a:fld id="{7C7FAD9F-AEE9-406E-B720-57D2B9DB2816}" type="slidenum">
              <a:rPr lang="en-US" smtClean="0"/>
              <a:t>11</a:t>
            </a:fld>
            <a:endParaRPr lang="en-US"/>
          </a:p>
        </p:txBody>
      </p:sp>
    </p:spTree>
    <p:extLst>
      <p:ext uri="{BB962C8B-B14F-4D97-AF65-F5344CB8AC3E}">
        <p14:creationId xmlns:p14="http://schemas.microsoft.com/office/powerpoint/2010/main" val="348182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34"/>
          <p:cNvSpPr txBox="1">
            <a:spLocks noGrp="1"/>
          </p:cNvSpPr>
          <p:nvPr>
            <p:ph type="title"/>
          </p:nvPr>
        </p:nvSpPr>
        <p:spPr>
          <a:xfrm>
            <a:off x="633449" y="724953"/>
            <a:ext cx="3524382" cy="47022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b="1" dirty="0">
                <a:latin typeface="+mn-lt"/>
                <a:cs typeface="Calibri"/>
              </a:rPr>
              <a:t>Each concept needs clear definition</a:t>
            </a:r>
            <a:br>
              <a:rPr lang="en-US" b="1" dirty="0">
                <a:latin typeface="+mn-lt"/>
                <a:cs typeface="Calibri"/>
              </a:rPr>
            </a:br>
            <a:br>
              <a:rPr lang="en-US" b="1" dirty="0">
                <a:latin typeface="+mn-lt"/>
                <a:cs typeface="Calibri"/>
              </a:rPr>
            </a:br>
            <a:r>
              <a:rPr lang="en-US" b="1" dirty="0">
                <a:latin typeface="+mn-lt"/>
                <a:cs typeface="Calibri"/>
              </a:rPr>
              <a:t>Scope of project can drastically change</a:t>
            </a:r>
            <a:br>
              <a:rPr lang="en-US" sz="4000" b="1" dirty="0">
                <a:latin typeface="Calibri"/>
                <a:cs typeface="Calibri"/>
              </a:rPr>
            </a:br>
            <a:endParaRPr sz="4000" b="1" dirty="0">
              <a:latin typeface="Calibri"/>
              <a:cs typeface="Calibri"/>
            </a:endParaRPr>
          </a:p>
        </p:txBody>
      </p:sp>
      <p:sp>
        <p:nvSpPr>
          <p:cNvPr id="2" name="Content Placeholder 1">
            <a:extLst>
              <a:ext uri="{FF2B5EF4-FFF2-40B4-BE49-F238E27FC236}">
                <a16:creationId xmlns:a16="http://schemas.microsoft.com/office/drawing/2014/main" id="{BA8C7A68-6735-97FD-1C92-EFD37FD0753F}"/>
              </a:ext>
            </a:extLst>
          </p:cNvPr>
          <p:cNvSpPr>
            <a:spLocks noGrp="1"/>
          </p:cNvSpPr>
          <p:nvPr>
            <p:ph sz="half" idx="2"/>
          </p:nvPr>
        </p:nvSpPr>
        <p:spPr>
          <a:xfrm>
            <a:off x="3786692" y="446444"/>
            <a:ext cx="5830646" cy="5845723"/>
          </a:xfrm>
        </p:spPr>
        <p:txBody>
          <a:bodyPr>
            <a:normAutofit fontScale="55000" lnSpcReduction="20000"/>
          </a:bodyPr>
          <a:lstStyle/>
          <a:p>
            <a:pPr marL="438150" lvl="1" indent="0">
              <a:spcBef>
                <a:spcPts val="0"/>
              </a:spcBef>
              <a:buClr>
                <a:schemeClr val="dk1"/>
              </a:buClr>
              <a:buSzPts val="3100"/>
              <a:buNone/>
            </a:pPr>
            <a:r>
              <a:rPr lang="en-US" sz="4500" b="1" dirty="0"/>
              <a:t>Population</a:t>
            </a:r>
          </a:p>
          <a:p>
            <a:pPr marL="438150" lvl="1" indent="0">
              <a:spcBef>
                <a:spcPts val="0"/>
              </a:spcBef>
              <a:buClr>
                <a:schemeClr val="dk1"/>
              </a:buClr>
              <a:buSzPts val="3100"/>
              <a:buNone/>
            </a:pPr>
            <a:r>
              <a:rPr lang="en-US" sz="4500" b="1" dirty="0"/>
              <a:t>Teen</a:t>
            </a:r>
            <a:r>
              <a:rPr lang="en-US" sz="4500" dirty="0"/>
              <a:t>: </a:t>
            </a:r>
            <a:r>
              <a:rPr lang="en-US" sz="4500" dirty="0" err="1"/>
              <a:t>adolescen</a:t>
            </a:r>
            <a:r>
              <a:rPr lang="en-US" sz="4500" dirty="0"/>
              <a:t>* or teen* or youth* or high school student* or middle school student*</a:t>
            </a:r>
          </a:p>
          <a:p>
            <a:pPr marL="438150" lvl="1" indent="0">
              <a:spcBef>
                <a:spcPts val="0"/>
              </a:spcBef>
              <a:buClr>
                <a:schemeClr val="dk1"/>
              </a:buClr>
              <a:buSzPts val="3100"/>
              <a:buNone/>
            </a:pPr>
            <a:r>
              <a:rPr lang="en-US" sz="4500" dirty="0"/>
              <a:t>Young adult? Under 13?</a:t>
            </a:r>
          </a:p>
          <a:p>
            <a:pPr marL="438150" lvl="1" indent="0">
              <a:spcBef>
                <a:spcPts val="0"/>
              </a:spcBef>
              <a:buClr>
                <a:schemeClr val="dk1"/>
              </a:buClr>
              <a:buSzPts val="3100"/>
              <a:buNone/>
            </a:pPr>
            <a:endParaRPr lang="en-US" sz="4500" dirty="0"/>
          </a:p>
          <a:p>
            <a:pPr marL="438150" lvl="1" indent="0">
              <a:spcBef>
                <a:spcPts val="0"/>
              </a:spcBef>
              <a:buClr>
                <a:schemeClr val="dk1"/>
              </a:buClr>
              <a:buSzPts val="3100"/>
              <a:buNone/>
            </a:pPr>
            <a:r>
              <a:rPr lang="en-US" sz="4500" b="1" dirty="0"/>
              <a:t>Exposure</a:t>
            </a:r>
          </a:p>
          <a:p>
            <a:pPr marL="438150" lvl="1" indent="0">
              <a:spcBef>
                <a:spcPts val="0"/>
              </a:spcBef>
              <a:buClr>
                <a:schemeClr val="dk1"/>
              </a:buClr>
              <a:buSzPts val="3100"/>
              <a:buNone/>
            </a:pPr>
            <a:r>
              <a:rPr lang="en-US" sz="4500" b="1" dirty="0"/>
              <a:t>Screen time</a:t>
            </a:r>
            <a:r>
              <a:rPr lang="en-US" sz="4500" dirty="0"/>
              <a:t>: screen time, screen use, screen exposure, video game?, computer? Need more on how far to go?</a:t>
            </a:r>
          </a:p>
          <a:p>
            <a:pPr marL="438150" lvl="1" indent="0">
              <a:spcBef>
                <a:spcPts val="0"/>
              </a:spcBef>
              <a:buClr>
                <a:schemeClr val="dk1"/>
              </a:buClr>
              <a:buSzPts val="3100"/>
              <a:buNone/>
            </a:pPr>
            <a:endParaRPr lang="en-US" sz="4500" dirty="0"/>
          </a:p>
          <a:p>
            <a:pPr marL="438150" lvl="1" indent="0">
              <a:spcBef>
                <a:spcPts val="0"/>
              </a:spcBef>
              <a:buClr>
                <a:schemeClr val="dk1"/>
              </a:buClr>
              <a:buSzPts val="3100"/>
              <a:buNone/>
            </a:pPr>
            <a:r>
              <a:rPr lang="en-US" sz="4500" b="1" dirty="0"/>
              <a:t>Outcome</a:t>
            </a:r>
          </a:p>
          <a:p>
            <a:pPr marL="438150" lvl="1" indent="0">
              <a:spcBef>
                <a:spcPts val="0"/>
              </a:spcBef>
              <a:buClr>
                <a:schemeClr val="dk1"/>
              </a:buClr>
              <a:buSzPts val="3100"/>
              <a:buNone/>
            </a:pPr>
            <a:r>
              <a:rPr lang="en-US" sz="4500" b="1" dirty="0"/>
              <a:t>Depression</a:t>
            </a:r>
            <a:r>
              <a:rPr lang="en-US" sz="4500" dirty="0"/>
              <a:t>: Definitely need more info here. Include mental health? Emotional health? All types of depression? Depression as symptom?</a:t>
            </a:r>
          </a:p>
          <a:p>
            <a:pPr marL="438150" lvl="1" indent="0">
              <a:spcBef>
                <a:spcPts val="0"/>
              </a:spcBef>
              <a:buClr>
                <a:schemeClr val="dk1"/>
              </a:buClr>
              <a:buSzPts val="3100"/>
              <a:buNone/>
            </a:pPr>
            <a:endParaRPr lang="en-US" sz="4500" dirty="0"/>
          </a:p>
          <a:p>
            <a:pPr marL="438150" lvl="1" indent="0">
              <a:spcBef>
                <a:spcPts val="0"/>
              </a:spcBef>
              <a:buClr>
                <a:schemeClr val="dk1"/>
              </a:buClr>
              <a:buSzPts val="3100"/>
              <a:buNone/>
            </a:pPr>
            <a:r>
              <a:rPr lang="en-US" sz="4500" dirty="0"/>
              <a:t>Databases: Medline, Embase, CENTRAL, APA PsycINFO, ERIC, </a:t>
            </a:r>
            <a:r>
              <a:rPr lang="en-US" sz="4500" dirty="0" err="1"/>
              <a:t>Compendex</a:t>
            </a:r>
            <a:r>
              <a:rPr lang="en-US" sz="4500" dirty="0"/>
              <a:t>?, Academic Search?</a:t>
            </a:r>
          </a:p>
          <a:p>
            <a:pPr marL="438150" lvl="1" indent="0">
              <a:spcBef>
                <a:spcPts val="0"/>
              </a:spcBef>
              <a:buClr>
                <a:schemeClr val="dk1"/>
              </a:buClr>
              <a:buSzPts val="3100"/>
              <a:buNone/>
            </a:pPr>
            <a:endParaRPr lang="en-US" dirty="0"/>
          </a:p>
          <a:p>
            <a:pPr marL="438150" lvl="1" indent="0">
              <a:spcBef>
                <a:spcPts val="0"/>
              </a:spcBef>
              <a:buClr>
                <a:schemeClr val="dk1"/>
              </a:buClr>
              <a:buSzPts val="3100"/>
              <a:buNone/>
            </a:pPr>
            <a:endParaRPr lang="en-US" dirty="0"/>
          </a:p>
          <a:p>
            <a:pPr marL="438150" lvl="1" indent="0">
              <a:spcBef>
                <a:spcPts val="0"/>
              </a:spcBef>
              <a:buClr>
                <a:schemeClr val="dk1"/>
              </a:buClr>
              <a:buSzPts val="3100"/>
              <a:buNone/>
            </a:pPr>
            <a:endParaRPr lang="en-US" dirty="0"/>
          </a:p>
        </p:txBody>
      </p:sp>
      <p:pic>
        <p:nvPicPr>
          <p:cNvPr id="7" name="Content Placeholder 6" descr="Young people looking at smartphones">
            <a:extLst>
              <a:ext uri="{FF2B5EF4-FFF2-40B4-BE49-F238E27FC236}">
                <a16:creationId xmlns:a16="http://schemas.microsoft.com/office/drawing/2014/main" id="{5A0ADED9-1BD4-42B5-C6A3-E1A47C86D07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17338" y="1495312"/>
            <a:ext cx="2504106" cy="16694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9958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76D2-0836-585D-BD10-F5BCAFA10378}"/>
              </a:ext>
            </a:extLst>
          </p:cNvPr>
          <p:cNvSpPr>
            <a:spLocks noGrp="1"/>
          </p:cNvSpPr>
          <p:nvPr>
            <p:ph type="title"/>
          </p:nvPr>
        </p:nvSpPr>
        <p:spPr>
          <a:xfrm>
            <a:off x="426364" y="136525"/>
            <a:ext cx="10333075" cy="995337"/>
          </a:xfrm>
        </p:spPr>
        <p:txBody>
          <a:bodyPr>
            <a:normAutofit/>
          </a:bodyPr>
          <a:lstStyle/>
          <a:p>
            <a:r>
              <a:rPr lang="en-US" dirty="0">
                <a:latin typeface="Aptos" panose="020B0004020202020204" pitchFamily="34" charset="0"/>
              </a:rPr>
              <a:t>Which database, which interface?</a:t>
            </a:r>
          </a:p>
        </p:txBody>
      </p:sp>
      <p:sp>
        <p:nvSpPr>
          <p:cNvPr id="3" name="Content Placeholder 2">
            <a:extLst>
              <a:ext uri="{FF2B5EF4-FFF2-40B4-BE49-F238E27FC236}">
                <a16:creationId xmlns:a16="http://schemas.microsoft.com/office/drawing/2014/main" id="{8C27887F-5885-117B-259B-0CFA6BA8D9D3}"/>
              </a:ext>
            </a:extLst>
          </p:cNvPr>
          <p:cNvSpPr>
            <a:spLocks noGrp="1"/>
          </p:cNvSpPr>
          <p:nvPr>
            <p:ph sz="half" idx="1"/>
          </p:nvPr>
        </p:nvSpPr>
        <p:spPr>
          <a:xfrm>
            <a:off x="593824" y="1401009"/>
            <a:ext cx="4999077" cy="3973286"/>
          </a:xfrm>
        </p:spPr>
        <p:txBody>
          <a:bodyPr>
            <a:normAutofit fontScale="77500" lnSpcReduction="20000"/>
          </a:bodyPr>
          <a:lstStyle/>
          <a:p>
            <a:r>
              <a:rPr lang="en-US" sz="3800" dirty="0">
                <a:latin typeface="Aptos" panose="020B0004020202020204" pitchFamily="34" charset="0"/>
              </a:rPr>
              <a:t>Selected MEDLINE to start</a:t>
            </a:r>
          </a:p>
          <a:p>
            <a:r>
              <a:rPr lang="en-US" sz="3800" dirty="0">
                <a:latin typeface="Aptos" panose="020B0004020202020204" pitchFamily="34" charset="0"/>
              </a:rPr>
              <a:t>My preference is Ovid</a:t>
            </a:r>
          </a:p>
          <a:p>
            <a:pPr marL="457200" indent="-457200">
              <a:buFont typeface="Arial" panose="020B0604020202020204" pitchFamily="34" charset="0"/>
              <a:buChar char="•"/>
            </a:pPr>
            <a:r>
              <a:rPr lang="en-US" sz="3800" dirty="0">
                <a:latin typeface="Aptos" panose="020B0004020202020204" pitchFamily="34" charset="0"/>
              </a:rPr>
              <a:t>More precise searching (only what I ask for)</a:t>
            </a:r>
          </a:p>
          <a:p>
            <a:pPr marL="457200" indent="-457200">
              <a:buFont typeface="Arial" panose="020B0604020202020204" pitchFamily="34" charset="0"/>
              <a:buChar char="•"/>
            </a:pPr>
            <a:r>
              <a:rPr lang="en-US" sz="3800" dirty="0">
                <a:latin typeface="Aptos" panose="020B0004020202020204" pitchFamily="34" charset="0"/>
              </a:rPr>
              <a:t>More options (?,. *, adj) and more fields (KF, floating subheadings)</a:t>
            </a:r>
          </a:p>
          <a:p>
            <a:pPr marL="457200" indent="-457200">
              <a:buFont typeface="Arial" panose="020B0604020202020204" pitchFamily="34" charset="0"/>
              <a:buChar char="•"/>
            </a:pPr>
            <a:r>
              <a:rPr lang="en-US" sz="3800" dirty="0">
                <a:latin typeface="Aptos" panose="020B0004020202020204" pitchFamily="34" charset="0"/>
              </a:rPr>
              <a:t>More efficient- can combine multiple options (wildcards) with proximity </a:t>
            </a:r>
          </a:p>
          <a:p>
            <a:endParaRPr lang="en-US" dirty="0"/>
          </a:p>
          <a:p>
            <a:endParaRPr lang="en-US" dirty="0"/>
          </a:p>
        </p:txBody>
      </p:sp>
      <p:sp>
        <p:nvSpPr>
          <p:cNvPr id="4" name="Content Placeholder 3">
            <a:extLst>
              <a:ext uri="{FF2B5EF4-FFF2-40B4-BE49-F238E27FC236}">
                <a16:creationId xmlns:a16="http://schemas.microsoft.com/office/drawing/2014/main" id="{8DB7A75D-DDD3-6304-3AAF-186388367892}"/>
              </a:ext>
            </a:extLst>
          </p:cNvPr>
          <p:cNvSpPr>
            <a:spLocks noGrp="1"/>
          </p:cNvSpPr>
          <p:nvPr>
            <p:ph sz="half" idx="2"/>
          </p:nvPr>
        </p:nvSpPr>
        <p:spPr>
          <a:xfrm>
            <a:off x="6281057" y="1377572"/>
            <a:ext cx="5443109" cy="4463921"/>
          </a:xfrm>
          <a:solidFill>
            <a:schemeClr val="accent6">
              <a:lumMod val="40000"/>
              <a:lumOff val="60000"/>
            </a:schemeClr>
          </a:solidFill>
        </p:spPr>
        <p:txBody>
          <a:bodyPr>
            <a:normAutofit fontScale="77500" lnSpcReduction="20000"/>
          </a:bodyPr>
          <a:lstStyle/>
          <a:p>
            <a:r>
              <a:rPr lang="en-US" dirty="0">
                <a:latin typeface="Aptos" panose="020B0004020202020204" pitchFamily="34" charset="0"/>
              </a:rPr>
              <a:t>Coverage</a:t>
            </a:r>
          </a:p>
          <a:p>
            <a:r>
              <a:rPr lang="en-US" dirty="0">
                <a:latin typeface="Aptos" panose="020B0004020202020204" pitchFamily="34" charset="0"/>
              </a:rPr>
              <a:t>“</a:t>
            </a:r>
            <a:r>
              <a:rPr lang="en-US" b="0" i="0" dirty="0">
                <a:solidFill>
                  <a:srgbClr val="000000"/>
                </a:solidFill>
                <a:effectLst/>
                <a:latin typeface="Aptos" panose="020B0004020202020204" pitchFamily="34" charset="0"/>
              </a:rPr>
              <a:t>While there is always a 1-day delay in updating Ovid MEDLINE compared to PubMed, Ovid provides the same coverage of </a:t>
            </a:r>
          </a:p>
          <a:p>
            <a:pPr marL="457200" indent="-457200">
              <a:buFont typeface="Arial" panose="020B0604020202020204" pitchFamily="34" charset="0"/>
              <a:buChar char="•"/>
            </a:pPr>
            <a:r>
              <a:rPr lang="en-US" b="0" i="0" dirty="0">
                <a:solidFill>
                  <a:srgbClr val="000000"/>
                </a:solidFill>
                <a:effectLst/>
                <a:latin typeface="Aptos" panose="020B0004020202020204" pitchFamily="34" charset="0"/>
              </a:rPr>
              <a:t>Publisher (Ahead of Print), </a:t>
            </a:r>
          </a:p>
          <a:p>
            <a:pPr marL="457200" indent="-457200">
              <a:buFont typeface="Arial" panose="020B0604020202020204" pitchFamily="34" charset="0"/>
              <a:buChar char="•"/>
            </a:pPr>
            <a:r>
              <a:rPr lang="en-US" b="0" i="0" dirty="0">
                <a:solidFill>
                  <a:srgbClr val="000000"/>
                </a:solidFill>
                <a:effectLst/>
                <a:latin typeface="Aptos" panose="020B0004020202020204" pitchFamily="34" charset="0"/>
              </a:rPr>
              <a:t>In-Process, PubMed-not-MEDLINE and </a:t>
            </a:r>
          </a:p>
          <a:p>
            <a:pPr marL="457200" indent="-457200">
              <a:buFont typeface="Arial" panose="020B0604020202020204" pitchFamily="34" charset="0"/>
              <a:buChar char="•"/>
            </a:pPr>
            <a:r>
              <a:rPr lang="en-US" b="0" i="0" dirty="0">
                <a:solidFill>
                  <a:srgbClr val="000000"/>
                </a:solidFill>
                <a:effectLst/>
                <a:latin typeface="Aptos" panose="020B0004020202020204" pitchFamily="34" charset="0"/>
              </a:rPr>
              <a:t>the fully indexed MEDLINE records. </a:t>
            </a:r>
          </a:p>
          <a:p>
            <a:pPr marL="457200" indent="-457200">
              <a:buFont typeface="Arial" panose="020B0604020202020204" pitchFamily="34" charset="0"/>
              <a:buChar char="•"/>
            </a:pPr>
            <a:r>
              <a:rPr lang="en-US" b="0" i="0" dirty="0">
                <a:solidFill>
                  <a:srgbClr val="000000"/>
                </a:solidFill>
                <a:effectLst/>
                <a:latin typeface="Aptos" panose="020B0004020202020204" pitchFamily="34" charset="0"/>
              </a:rPr>
              <a:t>Ovid MEDLINE also include all </a:t>
            </a:r>
            <a:r>
              <a:rPr lang="en-US" b="0" i="0" dirty="0" err="1">
                <a:solidFill>
                  <a:srgbClr val="000000"/>
                </a:solidFill>
                <a:effectLst/>
                <a:latin typeface="Aptos" panose="020B0004020202020204" pitchFamily="34" charset="0"/>
              </a:rPr>
              <a:t>PMCbooks</a:t>
            </a:r>
            <a:r>
              <a:rPr lang="en-US" b="0" i="0" dirty="0">
                <a:solidFill>
                  <a:srgbClr val="000000"/>
                </a:solidFill>
                <a:effectLst/>
                <a:latin typeface="Aptos" panose="020B0004020202020204" pitchFamily="34" charset="0"/>
              </a:rPr>
              <a:t> references”</a:t>
            </a:r>
          </a:p>
          <a:p>
            <a:r>
              <a:rPr lang="en-US" b="0" dirty="0">
                <a:solidFill>
                  <a:srgbClr val="000000"/>
                </a:solidFill>
                <a:latin typeface="Aptos" panose="020B0004020202020204" pitchFamily="34" charset="0"/>
              </a:rPr>
              <a:t>Quoted from Ovid: </a:t>
            </a:r>
            <a:r>
              <a:rPr lang="en-US" dirty="0">
                <a:latin typeface="Aptos" panose="020B0004020202020204" pitchFamily="34" charset="0"/>
                <a:hlinkClick r:id="rId2">
                  <a:extLst>
                    <a:ext uri="{A12FA001-AC4F-418D-AE19-62706E023703}">
                      <ahyp:hlinkClr xmlns:ahyp="http://schemas.microsoft.com/office/drawing/2018/hyperlinkcolor" val="tx"/>
                    </a:ext>
                  </a:extLst>
                </a:hlinkClick>
              </a:rPr>
              <a:t>Wolters Kluwer - Ovid online Tools</a:t>
            </a:r>
            <a:endParaRPr lang="en-US" dirty="0">
              <a:latin typeface="Aptos" panose="020B0004020202020204" pitchFamily="34" charset="0"/>
            </a:endParaRPr>
          </a:p>
        </p:txBody>
      </p:sp>
      <p:sp>
        <p:nvSpPr>
          <p:cNvPr id="5" name="Slide Number Placeholder 4">
            <a:extLst>
              <a:ext uri="{FF2B5EF4-FFF2-40B4-BE49-F238E27FC236}">
                <a16:creationId xmlns:a16="http://schemas.microsoft.com/office/drawing/2014/main" id="{1252DC34-A900-72D5-090F-53DF91D06D67}"/>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13</a:t>
            </a:fld>
            <a:endParaRPr lang="en-US"/>
          </a:p>
        </p:txBody>
      </p:sp>
      <p:sp>
        <p:nvSpPr>
          <p:cNvPr id="6" name="TextBox 5">
            <a:extLst>
              <a:ext uri="{FF2B5EF4-FFF2-40B4-BE49-F238E27FC236}">
                <a16:creationId xmlns:a16="http://schemas.microsoft.com/office/drawing/2014/main" id="{6C8D15BA-779D-0EE3-1141-1FA04342E481}"/>
              </a:ext>
            </a:extLst>
          </p:cNvPr>
          <p:cNvSpPr txBox="1"/>
          <p:nvPr/>
        </p:nvSpPr>
        <p:spPr>
          <a:xfrm>
            <a:off x="167328" y="6110640"/>
            <a:ext cx="11445551" cy="646331"/>
          </a:xfrm>
          <a:prstGeom prst="rect">
            <a:avLst/>
          </a:prstGeom>
          <a:noFill/>
        </p:spPr>
        <p:txBody>
          <a:bodyPr wrap="square" rtlCol="0">
            <a:spAutoFit/>
          </a:bodyPr>
          <a:lstStyle/>
          <a:p>
            <a:r>
              <a:rPr lang="en-US" dirty="0"/>
              <a:t>Site comparing coverage, translating between interfaces of Ovid MEDLINE and PubMed:  </a:t>
            </a:r>
            <a:br>
              <a:rPr lang="en-US" dirty="0"/>
            </a:br>
            <a:r>
              <a:rPr lang="en-US" dirty="0">
                <a:hlinkClick r:id="rId3"/>
              </a:rPr>
              <a:t>Ovid's Medline compared to PubMed</a:t>
            </a:r>
            <a:endParaRPr lang="en-US" dirty="0"/>
          </a:p>
        </p:txBody>
      </p:sp>
    </p:spTree>
    <p:extLst>
      <p:ext uri="{BB962C8B-B14F-4D97-AF65-F5344CB8AC3E}">
        <p14:creationId xmlns:p14="http://schemas.microsoft.com/office/powerpoint/2010/main" val="41388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1460488" y="1784211"/>
            <a:ext cx="4035135" cy="2590413"/>
          </a:xfrm>
        </p:spPr>
        <p:txBody>
          <a:bodyPr vert="horz" lIns="91440" tIns="45720" rIns="91440" bIns="45720" rtlCol="0" anchor="ctr">
            <a:normAutofit/>
          </a:bodyPr>
          <a:lstStyle/>
          <a:p>
            <a:r>
              <a:rPr lang="en-US" sz="4800"/>
              <a:t>Questions?</a:t>
            </a:r>
          </a:p>
        </p:txBody>
      </p:sp>
      <p:pic>
        <p:nvPicPr>
          <p:cNvPr id="38" name="Graphic 37" descr="Question mark">
            <a:extLst>
              <a:ext uri="{FF2B5EF4-FFF2-40B4-BE49-F238E27FC236}">
                <a16:creationId xmlns:a16="http://schemas.microsoft.com/office/drawing/2014/main" id="{9996DD4A-2D74-72D2-9F90-0406D2E7B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399" y="941377"/>
            <a:ext cx="4903863" cy="4903863"/>
          </a:xfrm>
          <a:prstGeom prst="rect">
            <a:avLst/>
          </a:prstGeom>
        </p:spPr>
      </p:pic>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14</a:t>
            </a:fld>
            <a:endParaRPr lang="en-US"/>
          </a:p>
        </p:txBody>
      </p:sp>
    </p:spTree>
    <p:extLst>
      <p:ext uri="{BB962C8B-B14F-4D97-AF65-F5344CB8AC3E}">
        <p14:creationId xmlns:p14="http://schemas.microsoft.com/office/powerpoint/2010/main" val="312182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chemeClr val="tx1"/>
          </a:solidFill>
        </p:spPr>
        <p:txBody>
          <a:bodyPr spcFirstLastPara="1" wrap="square" lIns="91425" tIns="45700" rIns="91425" bIns="45700" anchor="t" anchorCtr="0">
            <a:noAutofit/>
          </a:bodyPr>
          <a:lstStyle/>
          <a:p>
            <a:r>
              <a:rPr lang="en-US" sz="7200" dirty="0">
                <a:solidFill>
                  <a:schemeClr val="bg1"/>
                </a:solidFill>
              </a:rPr>
              <a:t>2-2. </a:t>
            </a:r>
            <a:br>
              <a:rPr lang="en-US" sz="7200" dirty="0">
                <a:solidFill>
                  <a:schemeClr val="bg1"/>
                </a:solidFill>
              </a:rPr>
            </a:br>
            <a:r>
              <a:rPr lang="en-US" sz="7200" dirty="0">
                <a:solidFill>
                  <a:schemeClr val="bg1"/>
                </a:solidFill>
              </a:rPr>
              <a:t>Concept building</a:t>
            </a:r>
            <a:br>
              <a:rPr lang="en-US" sz="7200" dirty="0">
                <a:solidFill>
                  <a:schemeClr val="bg1"/>
                </a:solidFill>
              </a:rPr>
            </a:br>
            <a:br>
              <a:rPr lang="en-US" sz="7200" dirty="0">
                <a:solidFill>
                  <a:schemeClr val="bg1"/>
                </a:solidFill>
              </a:rPr>
            </a:b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6096000" y="1705225"/>
            <a:ext cx="5388429" cy="3093154"/>
          </a:xfrm>
          <a:prstGeom prst="rect">
            <a:avLst/>
          </a:prstGeom>
          <a:noFill/>
        </p:spPr>
        <p:txBody>
          <a:bodyPr wrap="square" tIns="548640" rtlCol="0">
            <a:spAutoFit/>
          </a:bodyPr>
          <a:lstStyle/>
          <a:p>
            <a:pPr marL="685800" indent="-685800">
              <a:buFont typeface="Arial" panose="020B0604020202020204" pitchFamily="34" charset="0"/>
              <a:buChar char="•"/>
            </a:pPr>
            <a:r>
              <a:rPr lang="en-US" sz="4800" b="1" dirty="0"/>
              <a:t>Term harvesting</a:t>
            </a:r>
          </a:p>
          <a:p>
            <a:pPr marL="685800" indent="-685800">
              <a:buFont typeface="Arial" panose="020B0604020202020204" pitchFamily="34" charset="0"/>
              <a:buChar char="•"/>
            </a:pPr>
            <a:r>
              <a:rPr lang="en-US" sz="4800" b="1" dirty="0"/>
              <a:t>Search filters</a:t>
            </a:r>
          </a:p>
          <a:p>
            <a:pPr marL="685800" indent="-685800">
              <a:buFont typeface="Arial" panose="020B0604020202020204" pitchFamily="34" charset="0"/>
              <a:buChar char="•"/>
            </a:pPr>
            <a:r>
              <a:rPr lang="en-US" sz="4800" b="1" dirty="0"/>
              <a:t>Limiters</a:t>
            </a:r>
          </a:p>
          <a:p>
            <a:endParaRPr lang="en-US" dirty="0"/>
          </a:p>
        </p:txBody>
      </p:sp>
      <p:sp>
        <p:nvSpPr>
          <p:cNvPr id="3" name="Slide Number Placeholder 2">
            <a:extLst>
              <a:ext uri="{FF2B5EF4-FFF2-40B4-BE49-F238E27FC236}">
                <a16:creationId xmlns:a16="http://schemas.microsoft.com/office/drawing/2014/main" id="{8AA6DDAF-AE1E-9DD2-665E-C7D25DB3AED4}"/>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15</a:t>
            </a:fld>
            <a:endParaRPr lang="en-US"/>
          </a:p>
        </p:txBody>
      </p:sp>
    </p:spTree>
    <p:extLst>
      <p:ext uri="{BB962C8B-B14F-4D97-AF65-F5344CB8AC3E}">
        <p14:creationId xmlns:p14="http://schemas.microsoft.com/office/powerpoint/2010/main" val="7620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76D2-0836-585D-BD10-F5BCAFA10378}"/>
              </a:ext>
            </a:extLst>
          </p:cNvPr>
          <p:cNvSpPr>
            <a:spLocks noGrp="1"/>
          </p:cNvSpPr>
          <p:nvPr>
            <p:ph type="title"/>
          </p:nvPr>
        </p:nvSpPr>
        <p:spPr>
          <a:xfrm>
            <a:off x="503854" y="217270"/>
            <a:ext cx="10849946" cy="1060651"/>
          </a:xfrm>
          <a:noFill/>
        </p:spPr>
        <p:txBody>
          <a:bodyPr/>
          <a:lstStyle/>
          <a:p>
            <a:r>
              <a:rPr lang="en-US" dirty="0"/>
              <a:t>Concept 1: Population</a:t>
            </a:r>
          </a:p>
        </p:txBody>
      </p:sp>
      <p:sp>
        <p:nvSpPr>
          <p:cNvPr id="4" name="Content Placeholder 3">
            <a:extLst>
              <a:ext uri="{FF2B5EF4-FFF2-40B4-BE49-F238E27FC236}">
                <a16:creationId xmlns:a16="http://schemas.microsoft.com/office/drawing/2014/main" id="{8DB7A75D-DDD3-6304-3AAF-186388367892}"/>
              </a:ext>
            </a:extLst>
          </p:cNvPr>
          <p:cNvSpPr>
            <a:spLocks noGrp="1"/>
          </p:cNvSpPr>
          <p:nvPr>
            <p:ph sz="half" idx="2"/>
          </p:nvPr>
        </p:nvSpPr>
        <p:spPr>
          <a:xfrm>
            <a:off x="503854" y="1382580"/>
            <a:ext cx="4784426" cy="4922652"/>
          </a:xfrm>
        </p:spPr>
        <p:txBody>
          <a:bodyPr>
            <a:normAutofit fontScale="77500" lnSpcReduction="20000"/>
          </a:bodyPr>
          <a:lstStyle/>
          <a:p>
            <a:r>
              <a:rPr lang="en-US" sz="3600" dirty="0"/>
              <a:t>Age can be tricky</a:t>
            </a:r>
          </a:p>
          <a:p>
            <a:r>
              <a:rPr lang="en-US" sz="3600" dirty="0"/>
              <a:t>Cannot just use checkboxes in Medline</a:t>
            </a:r>
          </a:p>
          <a:p>
            <a:r>
              <a:rPr lang="en-US" sz="3600" dirty="0"/>
              <a:t>Categories usually do not match up eligibility criteria</a:t>
            </a:r>
            <a:br>
              <a:rPr lang="en-US" sz="3600" dirty="0"/>
            </a:br>
            <a:endParaRPr lang="en-US" sz="3600" dirty="0"/>
          </a:p>
          <a:p>
            <a:pPr marL="0" indent="0">
              <a:buNone/>
            </a:pPr>
            <a:r>
              <a:rPr lang="en-US" sz="3600" dirty="0"/>
              <a:t> &gt;&gt;&gt;&gt;&gt;&gt;&gt;&gt;&gt;&gt;&gt;&gt;&gt;&gt;&gt;&gt;&gt;&gt;</a:t>
            </a:r>
          </a:p>
          <a:p>
            <a:endParaRPr lang="en-US" sz="3600" dirty="0"/>
          </a:p>
          <a:p>
            <a:pPr>
              <a:lnSpc>
                <a:spcPct val="110000"/>
              </a:lnSpc>
              <a:spcBef>
                <a:spcPts val="0"/>
              </a:spcBef>
            </a:pPr>
            <a:r>
              <a:rPr lang="en-US" sz="3600" dirty="0"/>
              <a:t>Adults is especially difficult as adults are rarely mentioned in abstract (referred to by age ranges)</a:t>
            </a:r>
          </a:p>
          <a:p>
            <a:endParaRPr lang="en-US" dirty="0"/>
          </a:p>
          <a:p>
            <a:endParaRPr lang="en-US" dirty="0"/>
          </a:p>
        </p:txBody>
      </p:sp>
      <p:sp>
        <p:nvSpPr>
          <p:cNvPr id="5" name="Slide Number Placeholder 4">
            <a:extLst>
              <a:ext uri="{FF2B5EF4-FFF2-40B4-BE49-F238E27FC236}">
                <a16:creationId xmlns:a16="http://schemas.microsoft.com/office/drawing/2014/main" id="{1252DC34-A900-72D5-090F-53DF91D06D67}"/>
              </a:ext>
            </a:extLst>
          </p:cNvPr>
          <p:cNvSpPr>
            <a:spLocks noGrp="1"/>
          </p:cNvSpPr>
          <p:nvPr>
            <p:ph type="sldNum" sz="quarter" idx="12"/>
          </p:nvPr>
        </p:nvSpPr>
        <p:spPr/>
        <p:txBody>
          <a:bodyPr/>
          <a:lstStyle/>
          <a:p>
            <a:fld id="{7C7FAD9F-AEE9-406E-B720-57D2B9DB2816}" type="slidenum">
              <a:rPr lang="en-US" smtClean="0"/>
              <a:t>16</a:t>
            </a:fld>
            <a:endParaRPr lang="en-US"/>
          </a:p>
        </p:txBody>
      </p:sp>
      <p:pic>
        <p:nvPicPr>
          <p:cNvPr id="7" name="Picture 6" descr="List of ages with a check box next to each age. Ages range from Child (birth to 18 years) all the way up to 80 and over.">
            <a:extLst>
              <a:ext uri="{FF2B5EF4-FFF2-40B4-BE49-F238E27FC236}">
                <a16:creationId xmlns:a16="http://schemas.microsoft.com/office/drawing/2014/main" id="{69D32952-9651-68DC-E624-AAA6F0E26F47}"/>
              </a:ext>
            </a:extLst>
          </p:cNvPr>
          <p:cNvPicPr>
            <a:picLocks noChangeAspect="1"/>
          </p:cNvPicPr>
          <p:nvPr/>
        </p:nvPicPr>
        <p:blipFill>
          <a:blip r:embed="rId2"/>
          <a:stretch>
            <a:fillRect/>
          </a:stretch>
        </p:blipFill>
        <p:spPr>
          <a:xfrm>
            <a:off x="5729950" y="1811539"/>
            <a:ext cx="6272638" cy="298207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498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382F9-37A0-E428-8B3F-7222D2B4593F}"/>
              </a:ext>
            </a:extLst>
          </p:cNvPr>
          <p:cNvSpPr>
            <a:spLocks noGrp="1"/>
          </p:cNvSpPr>
          <p:nvPr>
            <p:ph type="title"/>
          </p:nvPr>
        </p:nvSpPr>
        <p:spPr/>
        <p:txBody>
          <a:bodyPr/>
          <a:lstStyle/>
          <a:p>
            <a:r>
              <a:rPr lang="en-US" i="1" dirty="0"/>
              <a:t>Seeking a search filter</a:t>
            </a:r>
          </a:p>
        </p:txBody>
      </p:sp>
      <p:sp>
        <p:nvSpPr>
          <p:cNvPr id="5" name="Content Placeholder 4">
            <a:extLst>
              <a:ext uri="{FF2B5EF4-FFF2-40B4-BE49-F238E27FC236}">
                <a16:creationId xmlns:a16="http://schemas.microsoft.com/office/drawing/2014/main" id="{8BD5CED7-E950-EA0D-0A4C-75E70AECDC65}"/>
              </a:ext>
            </a:extLst>
          </p:cNvPr>
          <p:cNvSpPr>
            <a:spLocks noGrp="1"/>
          </p:cNvSpPr>
          <p:nvPr>
            <p:ph sz="half" idx="1"/>
          </p:nvPr>
        </p:nvSpPr>
        <p:spPr/>
        <p:txBody>
          <a:bodyPr>
            <a:normAutofit fontScale="85000" lnSpcReduction="10000"/>
          </a:bodyPr>
          <a:lstStyle/>
          <a:p>
            <a:pPr>
              <a:lnSpc>
                <a:spcPct val="110000"/>
              </a:lnSpc>
              <a:spcBef>
                <a:spcPts val="0"/>
              </a:spcBef>
            </a:pPr>
            <a:r>
              <a:rPr lang="en-US" b="0" dirty="0">
                <a:latin typeface="+mn-lt"/>
                <a:cs typeface="Arial" panose="020B0604020202020204" pitchFamily="34" charset="0"/>
              </a:rPr>
              <a:t>Found this one:</a:t>
            </a:r>
          </a:p>
          <a:p>
            <a:pPr>
              <a:lnSpc>
                <a:spcPct val="110000"/>
              </a:lnSpc>
              <a:spcBef>
                <a:spcPts val="0"/>
              </a:spcBef>
            </a:pPr>
            <a:r>
              <a:rPr lang="en-US" b="0" dirty="0">
                <a:latin typeface="+mn-lt"/>
                <a:cs typeface="Arial" panose="020B0604020202020204" pitchFamily="34" charset="0"/>
              </a:rPr>
              <a:t>CHLA </a:t>
            </a:r>
            <a:r>
              <a:rPr lang="en-US" dirty="0">
                <a:latin typeface="+mn-lt"/>
                <a:hlinkClick r:id="rId2"/>
              </a:rPr>
              <a:t>https://extranet.santecom.qc.ca/wiki/!biblio3s/concepts/adolescents-et-jeunes-adultes</a:t>
            </a:r>
            <a:endParaRPr lang="en-US" dirty="0">
              <a:latin typeface="+mn-lt"/>
            </a:endParaRPr>
          </a:p>
          <a:p>
            <a:pPr>
              <a:lnSpc>
                <a:spcPct val="110000"/>
              </a:lnSpc>
              <a:spcBef>
                <a:spcPts val="0"/>
              </a:spcBef>
            </a:pPr>
            <a:r>
              <a:rPr lang="en-US" dirty="0">
                <a:latin typeface="+mn-lt"/>
              </a:rPr>
              <a:t>Found through ISSG</a:t>
            </a:r>
          </a:p>
          <a:p>
            <a:pPr>
              <a:lnSpc>
                <a:spcPct val="110000"/>
              </a:lnSpc>
              <a:spcBef>
                <a:spcPts val="0"/>
              </a:spcBef>
            </a:pPr>
            <a:endParaRPr lang="en-US" sz="2400" dirty="0"/>
          </a:p>
          <a:p>
            <a:pPr>
              <a:lnSpc>
                <a:spcPct val="110000"/>
              </a:lnSpc>
              <a:spcBef>
                <a:spcPts val="0"/>
              </a:spcBef>
            </a:pPr>
            <a:r>
              <a:rPr lang="en-US" sz="4000" dirty="0"/>
              <a:t>Should I add pediatrics? Adolescent medicine? Adolescent behavior?</a:t>
            </a:r>
          </a:p>
          <a:p>
            <a:pPr>
              <a:lnSpc>
                <a:spcPct val="110000"/>
              </a:lnSpc>
              <a:spcBef>
                <a:spcPts val="0"/>
              </a:spcBef>
            </a:pPr>
            <a:endParaRPr lang="en-US" sz="2400" dirty="0"/>
          </a:p>
          <a:p>
            <a:pPr>
              <a:lnSpc>
                <a:spcPct val="110000"/>
              </a:lnSpc>
              <a:spcBef>
                <a:spcPts val="0"/>
              </a:spcBef>
            </a:pPr>
            <a:endParaRPr lang="en-US" sz="2400" dirty="0"/>
          </a:p>
          <a:p>
            <a:pPr>
              <a:lnSpc>
                <a:spcPct val="110000"/>
              </a:lnSpc>
              <a:spcBef>
                <a:spcPts val="0"/>
              </a:spcBef>
            </a:pPr>
            <a:endParaRPr lang="en-US" sz="2400" b="0" dirty="0">
              <a:latin typeface="Arial" panose="020B0604020202020204" pitchFamily="34" charset="0"/>
              <a:cs typeface="Arial" panose="020B0604020202020204" pitchFamily="34" charset="0"/>
            </a:endParaRPr>
          </a:p>
          <a:p>
            <a:pPr>
              <a:lnSpc>
                <a:spcPct val="110000"/>
              </a:lnSpc>
              <a:spcBef>
                <a:spcPts val="0"/>
              </a:spcBef>
            </a:pPr>
            <a:endParaRPr lang="en-US" sz="2400" b="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AF4A1D7-94DE-A8B3-FA8D-5CB9B9E04FA9}"/>
              </a:ext>
            </a:extLst>
          </p:cNvPr>
          <p:cNvSpPr>
            <a:spLocks noGrp="1"/>
          </p:cNvSpPr>
          <p:nvPr>
            <p:ph sz="half" idx="2"/>
          </p:nvPr>
        </p:nvSpPr>
        <p:spPr>
          <a:xfrm>
            <a:off x="6281056" y="614149"/>
            <a:ext cx="5072743" cy="5454637"/>
          </a:xfrm>
          <a:solidFill>
            <a:schemeClr val="bg1">
              <a:lumMod val="85000"/>
            </a:schemeClr>
          </a:solidFill>
          <a:ln w="57150">
            <a:solidFill>
              <a:schemeClr val="tx1"/>
            </a:solidFill>
          </a:ln>
        </p:spPr>
        <p:txBody>
          <a:bodyPr>
            <a:normAutofit fontScale="85000" lnSpcReduction="10000"/>
          </a:bodyPr>
          <a:lstStyle/>
          <a:p>
            <a:pPr>
              <a:lnSpc>
                <a:spcPct val="110000"/>
              </a:lnSpc>
              <a:spcBef>
                <a:spcPts val="0"/>
              </a:spcBef>
            </a:pPr>
            <a:r>
              <a:rPr lang="en-US" sz="1700" b="0" i="0" dirty="0">
                <a:solidFill>
                  <a:srgbClr val="333333"/>
                </a:solidFill>
                <a:effectLst/>
                <a:latin typeface="Arial" panose="020B0604020202020204" pitchFamily="34" charset="0"/>
              </a:rPr>
              <a:t>Found filter</a:t>
            </a:r>
          </a:p>
          <a:p>
            <a:pPr>
              <a:lnSpc>
                <a:spcPct val="110000"/>
              </a:lnSpc>
              <a:spcBef>
                <a:spcPts val="0"/>
              </a:spcBef>
            </a:pPr>
            <a:endParaRPr lang="en-US" sz="1700" b="0" dirty="0">
              <a:solidFill>
                <a:srgbClr val="333333"/>
              </a:solidFill>
              <a:latin typeface="Arial" panose="020B0604020202020204" pitchFamily="34" charset="0"/>
            </a:endParaRPr>
          </a:p>
          <a:p>
            <a:pPr>
              <a:lnSpc>
                <a:spcPct val="110000"/>
              </a:lnSpc>
              <a:spcBef>
                <a:spcPts val="0"/>
              </a:spcBef>
            </a:pPr>
            <a:r>
              <a:rPr lang="en-US" sz="1700" b="0" i="0" dirty="0">
                <a:solidFill>
                  <a:srgbClr val="333333"/>
                </a:solidFill>
                <a:effectLst/>
                <a:latin typeface="Arial" panose="020B0604020202020204" pitchFamily="34" charset="0"/>
              </a:rPr>
              <a:t>(teen* OR youth* OR </a:t>
            </a:r>
            <a:r>
              <a:rPr lang="en-US" sz="1700" b="0" i="0" dirty="0" err="1">
                <a:solidFill>
                  <a:srgbClr val="333333"/>
                </a:solidFill>
                <a:effectLst/>
                <a:latin typeface="Arial" panose="020B0604020202020204" pitchFamily="34" charset="0"/>
              </a:rPr>
              <a:t>adolescen</a:t>
            </a:r>
            <a:r>
              <a:rPr lang="en-US" sz="1700" b="0" i="0" dirty="0">
                <a:solidFill>
                  <a:srgbClr val="333333"/>
                </a:solidFill>
                <a:effectLst/>
                <a:latin typeface="Arial" panose="020B0604020202020204" pitchFamily="34" charset="0"/>
              </a:rPr>
              <a:t>* OR juvenile* OR (young ADJ2 (adult* OR person* OR individual* OR people* OR population* OR man OR men OR </a:t>
            </a:r>
            <a:r>
              <a:rPr lang="en-US" sz="1700" b="0" i="0" dirty="0" err="1">
                <a:solidFill>
                  <a:srgbClr val="333333"/>
                </a:solidFill>
                <a:effectLst/>
                <a:latin typeface="Arial" panose="020B0604020202020204" pitchFamily="34" charset="0"/>
              </a:rPr>
              <a:t>wom#n</a:t>
            </a:r>
            <a:r>
              <a:rPr lang="en-US" sz="1700" b="0" i="0" dirty="0">
                <a:solidFill>
                  <a:srgbClr val="333333"/>
                </a:solidFill>
                <a:effectLst/>
                <a:latin typeface="Arial" panose="020B0604020202020204" pitchFamily="34" charset="0"/>
              </a:rPr>
              <a:t>)) OR youngster* OR first-grader* OR second-grader* OR third-grader* OR fourth-grader* OR fifth-grader* OR sixth-grader* OR seventh-grader* OR </a:t>
            </a:r>
            <a:r>
              <a:rPr lang="en-US" sz="1700" b="0" i="0" dirty="0" err="1">
                <a:solidFill>
                  <a:srgbClr val="333333"/>
                </a:solidFill>
                <a:effectLst/>
                <a:latin typeface="Arial" panose="020B0604020202020204" pitchFamily="34" charset="0"/>
              </a:rPr>
              <a:t>highschool</a:t>
            </a:r>
            <a:r>
              <a:rPr lang="en-US" sz="1700" b="0" i="0" dirty="0">
                <a:solidFill>
                  <a:srgbClr val="333333"/>
                </a:solidFill>
                <a:effectLst/>
                <a:latin typeface="Arial" panose="020B0604020202020204" pitchFamily="34" charset="0"/>
              </a:rPr>
              <a:t>* OR college* OR ((secondary OR high*) ADJ2 (school* OR education))).</a:t>
            </a:r>
            <a:r>
              <a:rPr lang="en-US" sz="1700" b="0" i="0" dirty="0" err="1">
                <a:solidFill>
                  <a:srgbClr val="333333"/>
                </a:solidFill>
                <a:effectLst/>
                <a:latin typeface="Arial" panose="020B0604020202020204" pitchFamily="34" charset="0"/>
              </a:rPr>
              <a:t>ti,ab</a:t>
            </a:r>
            <a:r>
              <a:rPr lang="en-US" sz="1700" b="0" i="0" dirty="0">
                <a:solidFill>
                  <a:srgbClr val="333333"/>
                </a:solidFill>
                <a:effectLst/>
                <a:latin typeface="Arial" panose="020B0604020202020204" pitchFamily="34" charset="0"/>
              </a:rPr>
              <a:t>. OR adolescent/ OR young adult/</a:t>
            </a:r>
          </a:p>
          <a:p>
            <a:pPr>
              <a:lnSpc>
                <a:spcPct val="110000"/>
              </a:lnSpc>
              <a:spcBef>
                <a:spcPts val="0"/>
              </a:spcBef>
            </a:pPr>
            <a:endParaRPr lang="en-US" sz="1200" b="0" dirty="0">
              <a:solidFill>
                <a:srgbClr val="333333"/>
              </a:solidFill>
              <a:latin typeface="Arial" panose="020B0604020202020204" pitchFamily="34" charset="0"/>
              <a:cs typeface="Arial" panose="020B0604020202020204" pitchFamily="34" charset="0"/>
            </a:endParaRPr>
          </a:p>
          <a:p>
            <a:pPr>
              <a:lnSpc>
                <a:spcPct val="110000"/>
              </a:lnSpc>
              <a:spcBef>
                <a:spcPts val="0"/>
              </a:spcBef>
            </a:pPr>
            <a:endParaRPr lang="en-US" sz="2000" b="0" dirty="0">
              <a:latin typeface="Arial" panose="020B0604020202020204" pitchFamily="34" charset="0"/>
              <a:cs typeface="Arial" panose="020B0604020202020204" pitchFamily="34" charset="0"/>
            </a:endParaRPr>
          </a:p>
          <a:p>
            <a:pPr>
              <a:lnSpc>
                <a:spcPct val="110000"/>
              </a:lnSpc>
              <a:spcBef>
                <a:spcPts val="0"/>
              </a:spcBef>
            </a:pPr>
            <a:r>
              <a:rPr lang="en-US" sz="2000" b="0" dirty="0">
                <a:latin typeface="Arial" panose="020B0604020202020204" pitchFamily="34" charset="0"/>
                <a:cs typeface="Arial" panose="020B0604020202020204" pitchFamily="34" charset="0"/>
              </a:rPr>
              <a:t>My changes</a:t>
            </a:r>
          </a:p>
          <a:p>
            <a:pPr>
              <a:lnSpc>
                <a:spcPct val="110000"/>
              </a:lnSpc>
              <a:spcBef>
                <a:spcPts val="0"/>
              </a:spcBef>
            </a:pPr>
            <a:r>
              <a:rPr lang="en-US" sz="2000" b="0" i="0" dirty="0">
                <a:solidFill>
                  <a:srgbClr val="353535"/>
                </a:solidFill>
                <a:effectLst/>
                <a:latin typeface="Fira Sans" panose="020B0503050000020004" pitchFamily="34" charset="0"/>
              </a:rPr>
              <a:t>(teen* or youth* or </a:t>
            </a:r>
            <a:r>
              <a:rPr lang="en-US" sz="2000" b="0" i="0" dirty="0" err="1">
                <a:solidFill>
                  <a:srgbClr val="353535"/>
                </a:solidFill>
                <a:effectLst/>
                <a:latin typeface="Fira Sans" panose="020B0503050000020004" pitchFamily="34" charset="0"/>
              </a:rPr>
              <a:t>adolescen</a:t>
            </a:r>
            <a:r>
              <a:rPr lang="en-US" sz="2000" b="0" i="0" dirty="0">
                <a:solidFill>
                  <a:srgbClr val="353535"/>
                </a:solidFill>
                <a:effectLst/>
                <a:latin typeface="Fira Sans" panose="020B0503050000020004" pitchFamily="34" charset="0"/>
              </a:rPr>
              <a:t>* or juvenile* or youngster* or </a:t>
            </a:r>
            <a:r>
              <a:rPr lang="en-US" sz="2000" b="0" i="0" dirty="0" err="1">
                <a:solidFill>
                  <a:srgbClr val="353535"/>
                </a:solidFill>
                <a:effectLst/>
                <a:latin typeface="Fira Sans" panose="020B0503050000020004" pitchFamily="34" charset="0"/>
              </a:rPr>
              <a:t>highschool</a:t>
            </a:r>
            <a:r>
              <a:rPr lang="en-US" sz="2000" b="0" i="0" dirty="0">
                <a:solidFill>
                  <a:srgbClr val="353535"/>
                </a:solidFill>
                <a:effectLst/>
                <a:latin typeface="Fira Sans" panose="020B0503050000020004" pitchFamily="34" charset="0"/>
              </a:rPr>
              <a:t>* or ((secondary or high or middle or intermediate) adj2 (school* or education))).</a:t>
            </a:r>
            <a:r>
              <a:rPr lang="en-US" sz="2000" b="0" i="0" dirty="0" err="1">
                <a:solidFill>
                  <a:srgbClr val="353535"/>
                </a:solidFill>
                <a:effectLst/>
                <a:latin typeface="Fira Sans" panose="020B0503050000020004" pitchFamily="34" charset="0"/>
              </a:rPr>
              <a:t>ti,ab,kf</a:t>
            </a:r>
            <a:r>
              <a:rPr lang="en-US" sz="2000" b="0" i="0" dirty="0">
                <a:solidFill>
                  <a:srgbClr val="353535"/>
                </a:solidFill>
                <a:effectLst/>
                <a:latin typeface="Fira Sans" panose="020B0503050000020004" pitchFamily="34" charset="0"/>
              </a:rPr>
              <a:t>.</a:t>
            </a:r>
            <a:r>
              <a:rPr lang="en-US" sz="2000" b="0" i="0" dirty="0">
                <a:solidFill>
                  <a:srgbClr val="353535"/>
                </a:solidFill>
                <a:effectLst/>
                <a:latin typeface="Arial" panose="020B0604020202020204" pitchFamily="34" charset="0"/>
                <a:cs typeface="Arial" panose="020B0604020202020204" pitchFamily="34" charset="0"/>
              </a:rPr>
              <a:t> Or </a:t>
            </a:r>
          </a:p>
          <a:p>
            <a:pPr>
              <a:lnSpc>
                <a:spcPct val="110000"/>
              </a:lnSpc>
              <a:spcBef>
                <a:spcPts val="0"/>
              </a:spcBef>
            </a:pPr>
            <a:r>
              <a:rPr lang="en-US" sz="2000" b="0" dirty="0">
                <a:solidFill>
                  <a:srgbClr val="353535"/>
                </a:solidFill>
                <a:latin typeface="Arial" panose="020B0604020202020204" pitchFamily="34" charset="0"/>
                <a:cs typeface="Arial" panose="020B0604020202020204" pitchFamily="34" charset="0"/>
              </a:rPr>
              <a:t>Adolescent/</a:t>
            </a:r>
            <a:endParaRPr lang="en-US" sz="2000" b="0" dirty="0">
              <a:latin typeface="Arial" panose="020B0604020202020204" pitchFamily="34" charset="0"/>
              <a:cs typeface="Arial" panose="020B0604020202020204" pitchFamily="34" charset="0"/>
            </a:endParaRPr>
          </a:p>
          <a:p>
            <a:endParaRPr lang="en-US" sz="2000" dirty="0"/>
          </a:p>
        </p:txBody>
      </p:sp>
      <p:sp>
        <p:nvSpPr>
          <p:cNvPr id="2" name="Slide Number Placeholder 1">
            <a:extLst>
              <a:ext uri="{FF2B5EF4-FFF2-40B4-BE49-F238E27FC236}">
                <a16:creationId xmlns:a16="http://schemas.microsoft.com/office/drawing/2014/main" id="{4C8829A4-FA2A-67CE-06F4-EBC71C2C3EB6}"/>
              </a:ext>
            </a:extLst>
          </p:cNvPr>
          <p:cNvSpPr>
            <a:spLocks noGrp="1"/>
          </p:cNvSpPr>
          <p:nvPr>
            <p:ph type="sldNum" sz="quarter" idx="12"/>
          </p:nvPr>
        </p:nvSpPr>
        <p:spPr/>
        <p:txBody>
          <a:bodyPr/>
          <a:lstStyle/>
          <a:p>
            <a:fld id="{7C7FAD9F-AEE9-406E-B720-57D2B9DB2816}" type="slidenum">
              <a:rPr lang="en-US" smtClean="0"/>
              <a:t>17</a:t>
            </a:fld>
            <a:endParaRPr lang="en-US"/>
          </a:p>
        </p:txBody>
      </p:sp>
    </p:spTree>
    <p:extLst>
      <p:ext uri="{BB962C8B-B14F-4D97-AF65-F5344CB8AC3E}">
        <p14:creationId xmlns:p14="http://schemas.microsoft.com/office/powerpoint/2010/main" val="17534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382F9-37A0-E428-8B3F-7222D2B4593F}"/>
              </a:ext>
            </a:extLst>
          </p:cNvPr>
          <p:cNvSpPr>
            <a:spLocks noGrp="1"/>
          </p:cNvSpPr>
          <p:nvPr>
            <p:ph type="title"/>
          </p:nvPr>
        </p:nvSpPr>
        <p:spPr/>
        <p:txBody>
          <a:bodyPr/>
          <a:lstStyle/>
          <a:p>
            <a:r>
              <a:rPr lang="en-US"/>
              <a:t>Search filters: </a:t>
            </a:r>
            <a:r>
              <a:rPr lang="en-US" i="1"/>
              <a:t>what are they?</a:t>
            </a:r>
          </a:p>
        </p:txBody>
      </p:sp>
      <p:sp>
        <p:nvSpPr>
          <p:cNvPr id="5" name="Content Placeholder 4">
            <a:extLst>
              <a:ext uri="{FF2B5EF4-FFF2-40B4-BE49-F238E27FC236}">
                <a16:creationId xmlns:a16="http://schemas.microsoft.com/office/drawing/2014/main" id="{8BD5CED7-E950-EA0D-0A4C-75E70AECDC65}"/>
              </a:ext>
            </a:extLst>
          </p:cNvPr>
          <p:cNvSpPr>
            <a:spLocks noGrp="1"/>
          </p:cNvSpPr>
          <p:nvPr>
            <p:ph sz="half" idx="1"/>
          </p:nvPr>
        </p:nvSpPr>
        <p:spPr>
          <a:xfrm>
            <a:off x="1020722" y="2095500"/>
            <a:ext cx="6303270" cy="3973286"/>
          </a:xfrm>
        </p:spPr>
        <p:txBody>
          <a:bodyPr>
            <a:normAutofit fontScale="77500" lnSpcReduction="20000"/>
          </a:bodyPr>
          <a:lstStyle/>
          <a:p>
            <a:pPr marL="457200" indent="-457200">
              <a:buFont typeface="Arial" panose="020B0604020202020204" pitchFamily="34" charset="0"/>
              <a:buChar char="•"/>
            </a:pPr>
            <a:r>
              <a:rPr lang="en-US" sz="4000" dirty="0"/>
              <a:t>Collection of terms to match specific concept (could include thesaurus terms, keywords)</a:t>
            </a:r>
          </a:p>
          <a:p>
            <a:pPr marL="457200" indent="-457200">
              <a:buFont typeface="Arial" panose="020B0604020202020204" pitchFamily="34" charset="0"/>
              <a:buChar char="•"/>
            </a:pPr>
            <a:r>
              <a:rPr lang="en-US" sz="4000" dirty="0"/>
              <a:t>Designed for specific database &amp; platform</a:t>
            </a:r>
          </a:p>
          <a:p>
            <a:pPr marL="457200" indent="-457200">
              <a:buFont typeface="Arial" panose="020B0604020202020204" pitchFamily="34" charset="0"/>
              <a:buChar char="•"/>
            </a:pPr>
            <a:r>
              <a:rPr lang="en-US" sz="4000" dirty="0"/>
              <a:t>Some have been validated &amp; published</a:t>
            </a:r>
          </a:p>
          <a:p>
            <a:pPr marL="457200" indent="-457200">
              <a:buFont typeface="Arial" panose="020B0604020202020204" pitchFamily="34" charset="0"/>
              <a:buChar char="•"/>
            </a:pPr>
            <a:r>
              <a:rPr lang="en-US" sz="4000" dirty="0"/>
              <a:t>It’s good to choose validated (when available and matches your needs)- RARE!</a:t>
            </a:r>
          </a:p>
        </p:txBody>
      </p:sp>
      <p:sp>
        <p:nvSpPr>
          <p:cNvPr id="2" name="Slide Number Placeholder 1">
            <a:extLst>
              <a:ext uri="{FF2B5EF4-FFF2-40B4-BE49-F238E27FC236}">
                <a16:creationId xmlns:a16="http://schemas.microsoft.com/office/drawing/2014/main" id="{F7DD4954-565E-7329-2C16-7B47E4E60671}"/>
              </a:ext>
            </a:extLst>
          </p:cNvPr>
          <p:cNvSpPr>
            <a:spLocks noGrp="1"/>
          </p:cNvSpPr>
          <p:nvPr>
            <p:ph type="sldNum" sz="quarter" idx="12"/>
          </p:nvPr>
        </p:nvSpPr>
        <p:spPr/>
        <p:txBody>
          <a:bodyPr/>
          <a:lstStyle/>
          <a:p>
            <a:fld id="{7C7FAD9F-AEE9-406E-B720-57D2B9DB2816}" type="slidenum">
              <a:rPr lang="en-US" smtClean="0"/>
              <a:t>18</a:t>
            </a:fld>
            <a:endParaRPr lang="en-US"/>
          </a:p>
        </p:txBody>
      </p:sp>
      <p:sp>
        <p:nvSpPr>
          <p:cNvPr id="6" name="TextBox 5">
            <a:extLst>
              <a:ext uri="{FF2B5EF4-FFF2-40B4-BE49-F238E27FC236}">
                <a16:creationId xmlns:a16="http://schemas.microsoft.com/office/drawing/2014/main" id="{01E6F768-EC2C-8E65-F330-42FB949CBA18}"/>
              </a:ext>
            </a:extLst>
          </p:cNvPr>
          <p:cNvSpPr txBox="1"/>
          <p:nvPr/>
        </p:nvSpPr>
        <p:spPr>
          <a:xfrm>
            <a:off x="8062169" y="1903534"/>
            <a:ext cx="3661996" cy="2492990"/>
          </a:xfrm>
          <a:prstGeom prst="rect">
            <a:avLst/>
          </a:prstGeom>
          <a:solidFill>
            <a:schemeClr val="accent5">
              <a:lumMod val="20000"/>
              <a:lumOff val="80000"/>
            </a:schemeClr>
          </a:solidFill>
        </p:spPr>
        <p:txBody>
          <a:bodyPr wrap="square" rtlCol="0">
            <a:spAutoFit/>
          </a:bodyPr>
          <a:lstStyle/>
          <a:p>
            <a:r>
              <a:rPr lang="en-US" sz="4400" b="1"/>
              <a:t>MECIR #34</a:t>
            </a:r>
          </a:p>
          <a:p>
            <a:r>
              <a:rPr lang="en-US" sz="2800" i="0">
                <a:solidFill>
                  <a:srgbClr val="333333"/>
                </a:solidFill>
                <a:effectLst/>
                <a:latin typeface="Source Sans Pro" panose="020B0503030403020204" pitchFamily="34" charset="0"/>
              </a:rPr>
              <a:t>Use specially designed and tested search filters where appropriate</a:t>
            </a:r>
            <a:endParaRPr lang="en-US" sz="2800"/>
          </a:p>
        </p:txBody>
      </p:sp>
    </p:spTree>
    <p:extLst>
      <p:ext uri="{BB962C8B-B14F-4D97-AF65-F5344CB8AC3E}">
        <p14:creationId xmlns:p14="http://schemas.microsoft.com/office/powerpoint/2010/main" val="139910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382F9-37A0-E428-8B3F-7222D2B4593F}"/>
              </a:ext>
            </a:extLst>
          </p:cNvPr>
          <p:cNvSpPr>
            <a:spLocks noGrp="1"/>
          </p:cNvSpPr>
          <p:nvPr>
            <p:ph type="title"/>
          </p:nvPr>
        </p:nvSpPr>
        <p:spPr>
          <a:xfrm>
            <a:off x="1020724" y="558209"/>
            <a:ext cx="10333075" cy="706089"/>
          </a:xfrm>
        </p:spPr>
        <p:txBody>
          <a:bodyPr>
            <a:normAutofit/>
          </a:bodyPr>
          <a:lstStyle/>
          <a:p>
            <a:r>
              <a:rPr lang="en-US" dirty="0"/>
              <a:t>Search filters: </a:t>
            </a:r>
            <a:r>
              <a:rPr lang="en-US" i="1" dirty="0"/>
              <a:t>where are they?</a:t>
            </a:r>
          </a:p>
        </p:txBody>
      </p:sp>
      <p:sp>
        <p:nvSpPr>
          <p:cNvPr id="2" name="Slide Number Placeholder 1">
            <a:extLst>
              <a:ext uri="{FF2B5EF4-FFF2-40B4-BE49-F238E27FC236}">
                <a16:creationId xmlns:a16="http://schemas.microsoft.com/office/drawing/2014/main" id="{9B8DFEE4-105C-49DB-DC79-052B8C8DB8FD}"/>
              </a:ext>
            </a:extLst>
          </p:cNvPr>
          <p:cNvSpPr>
            <a:spLocks noGrp="1"/>
          </p:cNvSpPr>
          <p:nvPr>
            <p:ph type="sldNum" sz="quarter" idx="12"/>
          </p:nvPr>
        </p:nvSpPr>
        <p:spPr/>
        <p:txBody>
          <a:bodyPr/>
          <a:lstStyle/>
          <a:p>
            <a:fld id="{7C7FAD9F-AEE9-406E-B720-57D2B9DB2816}" type="slidenum">
              <a:rPr lang="en-US" smtClean="0"/>
              <a:t>19</a:t>
            </a:fld>
            <a:endParaRPr lang="en-US"/>
          </a:p>
        </p:txBody>
      </p:sp>
      <p:graphicFrame>
        <p:nvGraphicFramePr>
          <p:cNvPr id="6" name="Table 6">
            <a:extLst>
              <a:ext uri="{FF2B5EF4-FFF2-40B4-BE49-F238E27FC236}">
                <a16:creationId xmlns:a16="http://schemas.microsoft.com/office/drawing/2014/main" id="{5D4AD3F6-66ED-7C2D-FAB0-84252EAFC7BF}"/>
              </a:ext>
            </a:extLst>
          </p:cNvPr>
          <p:cNvGraphicFramePr>
            <a:graphicFrameLocks noGrp="1"/>
          </p:cNvGraphicFramePr>
          <p:nvPr/>
        </p:nvGraphicFramePr>
        <p:xfrm>
          <a:off x="709026" y="1311966"/>
          <a:ext cx="10448829" cy="4890013"/>
        </p:xfrm>
        <a:graphic>
          <a:graphicData uri="http://schemas.openxmlformats.org/drawingml/2006/table">
            <a:tbl>
              <a:tblPr firstRow="1" bandRow="1">
                <a:tableStyleId>{7DF18680-E054-41AD-8BC1-D1AEF772440D}</a:tableStyleId>
              </a:tblPr>
              <a:tblGrid>
                <a:gridCol w="3482943">
                  <a:extLst>
                    <a:ext uri="{9D8B030D-6E8A-4147-A177-3AD203B41FA5}">
                      <a16:colId xmlns:a16="http://schemas.microsoft.com/office/drawing/2014/main" val="3847214815"/>
                    </a:ext>
                  </a:extLst>
                </a:gridCol>
                <a:gridCol w="3482943">
                  <a:extLst>
                    <a:ext uri="{9D8B030D-6E8A-4147-A177-3AD203B41FA5}">
                      <a16:colId xmlns:a16="http://schemas.microsoft.com/office/drawing/2014/main" val="3746728426"/>
                    </a:ext>
                  </a:extLst>
                </a:gridCol>
                <a:gridCol w="3482943">
                  <a:extLst>
                    <a:ext uri="{9D8B030D-6E8A-4147-A177-3AD203B41FA5}">
                      <a16:colId xmlns:a16="http://schemas.microsoft.com/office/drawing/2014/main" val="391773739"/>
                    </a:ext>
                  </a:extLst>
                </a:gridCol>
              </a:tblGrid>
              <a:tr h="622813">
                <a:tc>
                  <a:txBody>
                    <a:bodyPr/>
                    <a:lstStyle/>
                    <a:p>
                      <a:r>
                        <a:rPr lang="en-US" sz="3200" b="1" dirty="0"/>
                        <a:t>Filter source (linked)</a:t>
                      </a:r>
                    </a:p>
                  </a:txBody>
                  <a:tcPr/>
                </a:tc>
                <a:tc>
                  <a:txBody>
                    <a:bodyPr/>
                    <a:lstStyle/>
                    <a:p>
                      <a:r>
                        <a:rPr lang="en-US" sz="3200" b="1" dirty="0"/>
                        <a:t>Types of filters</a:t>
                      </a:r>
                    </a:p>
                  </a:txBody>
                  <a:tcPr/>
                </a:tc>
                <a:tc>
                  <a:txBody>
                    <a:bodyPr/>
                    <a:lstStyle/>
                    <a:p>
                      <a:r>
                        <a:rPr lang="en-US" sz="3200" b="1" dirty="0"/>
                        <a:t>Databases covered</a:t>
                      </a:r>
                    </a:p>
                  </a:txBody>
                  <a:tcPr/>
                </a:tc>
                <a:extLst>
                  <a:ext uri="{0D108BD9-81ED-4DB2-BD59-A6C34878D82A}">
                    <a16:rowId xmlns:a16="http://schemas.microsoft.com/office/drawing/2014/main" val="1396199493"/>
                  </a:ext>
                </a:extLst>
              </a:tr>
              <a:tr h="1045918">
                <a:tc>
                  <a:txBody>
                    <a:bodyPr/>
                    <a:lstStyle/>
                    <a:p>
                      <a:r>
                        <a:rPr lang="en-US" sz="3200" b="1" dirty="0">
                          <a:solidFill>
                            <a:schemeClr val="tx1"/>
                          </a:solidFill>
                          <a:hlinkClick r:id="rId2">
                            <a:extLst>
                              <a:ext uri="{A12FA001-AC4F-418D-AE19-62706E023703}">
                                <ahyp:hlinkClr xmlns:ahyp="http://schemas.microsoft.com/office/drawing/2018/hyperlinkcolor" val="tx"/>
                              </a:ext>
                            </a:extLst>
                          </a:hlinkClick>
                        </a:rPr>
                        <a:t>ISSG Filter database</a:t>
                      </a:r>
                      <a:endParaRPr lang="en-US" sz="3200" b="1" dirty="0">
                        <a:solidFill>
                          <a:schemeClr val="tx1"/>
                        </a:solidFill>
                      </a:endParaRPr>
                    </a:p>
                  </a:txBody>
                  <a:tcPr/>
                </a:tc>
                <a:tc>
                  <a:txBody>
                    <a:bodyPr/>
                    <a:lstStyle/>
                    <a:p>
                      <a:r>
                        <a:rPr lang="en-US" sz="3200" b="1" dirty="0"/>
                        <a:t>study type, geography, age, and many others</a:t>
                      </a:r>
                    </a:p>
                  </a:txBody>
                  <a:tcPr/>
                </a:tc>
                <a:tc>
                  <a:txBody>
                    <a:bodyPr/>
                    <a:lstStyle/>
                    <a:p>
                      <a:r>
                        <a:rPr lang="en-US" sz="3200" b="1" dirty="0"/>
                        <a:t>Many</a:t>
                      </a:r>
                    </a:p>
                  </a:txBody>
                  <a:tcPr/>
                </a:tc>
                <a:extLst>
                  <a:ext uri="{0D108BD9-81ED-4DB2-BD59-A6C34878D82A}">
                    <a16:rowId xmlns:a16="http://schemas.microsoft.com/office/drawing/2014/main" val="1618668687"/>
                  </a:ext>
                </a:extLst>
              </a:tr>
              <a:tr h="1045918">
                <a:tc>
                  <a:txBody>
                    <a:bodyPr/>
                    <a:lstStyle/>
                    <a:p>
                      <a:r>
                        <a:rPr lang="en-US" sz="3200" b="1" dirty="0">
                          <a:solidFill>
                            <a:schemeClr val="tx1"/>
                          </a:solidFill>
                          <a:hlinkClick r:id="rId3">
                            <a:extLst>
                              <a:ext uri="{A12FA001-AC4F-418D-AE19-62706E023703}">
                                <ahyp:hlinkClr xmlns:ahyp="http://schemas.microsoft.com/office/drawing/2018/hyperlinkcolor" val="tx"/>
                              </a:ext>
                            </a:extLst>
                          </a:hlinkClick>
                        </a:rPr>
                        <a:t> Canadian Agency for Drugs and Technologies in Health (CADTH)</a:t>
                      </a:r>
                      <a:r>
                        <a:rPr lang="en-US" sz="3200" b="1" dirty="0">
                          <a:solidFill>
                            <a:schemeClr val="tx1"/>
                          </a:solidFill>
                        </a:rPr>
                        <a:t> </a:t>
                      </a:r>
                    </a:p>
                  </a:txBody>
                  <a:tcPr/>
                </a:tc>
                <a:tc>
                  <a:txBody>
                    <a:bodyPr/>
                    <a:lstStyle/>
                    <a:p>
                      <a:r>
                        <a:rPr lang="en-US" sz="3200" b="1"/>
                        <a:t>Study type; humans</a:t>
                      </a:r>
                    </a:p>
                  </a:txBody>
                  <a:tcPr/>
                </a:tc>
                <a:tc>
                  <a:txBody>
                    <a:bodyPr/>
                    <a:lstStyle/>
                    <a:p>
                      <a:r>
                        <a:rPr lang="en-US" sz="3200" b="1" dirty="0"/>
                        <a:t>Medline, Embase, CINAHL, </a:t>
                      </a:r>
                      <a:r>
                        <a:rPr lang="en-US" sz="3200" b="1" dirty="0" err="1"/>
                        <a:t>Pubmed</a:t>
                      </a:r>
                      <a:r>
                        <a:rPr lang="en-US" sz="3200" b="1" dirty="0"/>
                        <a:t>, PsycINFO, Scopus</a:t>
                      </a:r>
                    </a:p>
                  </a:txBody>
                  <a:tcPr/>
                </a:tc>
                <a:extLst>
                  <a:ext uri="{0D108BD9-81ED-4DB2-BD59-A6C34878D82A}">
                    <a16:rowId xmlns:a16="http://schemas.microsoft.com/office/drawing/2014/main" val="483289508"/>
                  </a:ext>
                </a:extLst>
              </a:tr>
              <a:tr h="1045918">
                <a:tc>
                  <a:txBody>
                    <a:bodyPr/>
                    <a:lstStyle/>
                    <a:p>
                      <a:r>
                        <a:rPr lang="en-US" sz="3200" b="1" dirty="0">
                          <a:solidFill>
                            <a:schemeClr val="tx1"/>
                          </a:solidFill>
                          <a:hlinkClick r:id="rId4">
                            <a:extLst>
                              <a:ext uri="{A12FA001-AC4F-418D-AE19-62706E023703}">
                                <ahyp:hlinkClr xmlns:ahyp="http://schemas.microsoft.com/office/drawing/2018/hyperlinkcolor" val="tx"/>
                              </a:ext>
                            </a:extLst>
                          </a:hlinkClick>
                        </a:rPr>
                        <a:t>BMJ Search filters</a:t>
                      </a:r>
                      <a:endParaRPr lang="en-US" sz="3200" b="1" dirty="0">
                        <a:solidFill>
                          <a:schemeClr val="tx1"/>
                        </a:solidFill>
                      </a:endParaRPr>
                    </a:p>
                  </a:txBody>
                  <a:tcPr/>
                </a:tc>
                <a:tc>
                  <a:txBody>
                    <a:bodyPr/>
                    <a:lstStyle/>
                    <a:p>
                      <a:r>
                        <a:rPr lang="en-US" sz="3200" b="1"/>
                        <a:t>SRs, RCTs, cohort, case control, case series</a:t>
                      </a:r>
                    </a:p>
                  </a:txBody>
                  <a:tcPr/>
                </a:tc>
                <a:tc>
                  <a:txBody>
                    <a:bodyPr/>
                    <a:lstStyle/>
                    <a:p>
                      <a:r>
                        <a:rPr lang="en-US" sz="3200" b="1" dirty="0"/>
                        <a:t>Medline, Embase (Ovid platforms only)</a:t>
                      </a:r>
                    </a:p>
                  </a:txBody>
                  <a:tcPr/>
                </a:tc>
                <a:extLst>
                  <a:ext uri="{0D108BD9-81ED-4DB2-BD59-A6C34878D82A}">
                    <a16:rowId xmlns:a16="http://schemas.microsoft.com/office/drawing/2014/main" val="1477066142"/>
                  </a:ext>
                </a:extLst>
              </a:tr>
              <a:tr h="1045918">
                <a:tc>
                  <a:txBody>
                    <a:bodyPr/>
                    <a:lstStyle/>
                    <a:p>
                      <a:r>
                        <a:rPr lang="en-US" sz="3200" b="1" dirty="0">
                          <a:solidFill>
                            <a:schemeClr val="tx1"/>
                          </a:solidFill>
                          <a:hlinkClick r:id="rId5"/>
                        </a:rPr>
                        <a:t>Cochrane search filters</a:t>
                      </a:r>
                      <a:endParaRPr lang="en-US" sz="3200" b="1" dirty="0">
                        <a:solidFill>
                          <a:schemeClr val="tx1"/>
                        </a:solidFill>
                      </a:endParaRPr>
                    </a:p>
                  </a:txBody>
                  <a:tcPr/>
                </a:tc>
                <a:tc>
                  <a:txBody>
                    <a:bodyPr/>
                    <a:lstStyle/>
                    <a:p>
                      <a:r>
                        <a:rPr lang="en-US" sz="3200" b="1" dirty="0"/>
                        <a:t>RCTs</a:t>
                      </a:r>
                    </a:p>
                  </a:txBody>
                  <a:tcPr/>
                </a:tc>
                <a:tc>
                  <a:txBody>
                    <a:bodyPr/>
                    <a:lstStyle/>
                    <a:p>
                      <a:r>
                        <a:rPr lang="en-US" sz="3200" b="1" dirty="0"/>
                        <a:t>Medline (Ovid) Embase (Ovid, .com), </a:t>
                      </a:r>
                      <a:r>
                        <a:rPr lang="en-US" sz="3200" b="1" dirty="0" err="1"/>
                        <a:t>Pubmed</a:t>
                      </a:r>
                      <a:endParaRPr lang="en-US" sz="3200" b="1" dirty="0"/>
                    </a:p>
                  </a:txBody>
                  <a:tcPr/>
                </a:tc>
                <a:extLst>
                  <a:ext uri="{0D108BD9-81ED-4DB2-BD59-A6C34878D82A}">
                    <a16:rowId xmlns:a16="http://schemas.microsoft.com/office/drawing/2014/main" val="883570328"/>
                  </a:ext>
                </a:extLst>
              </a:tr>
            </a:tbl>
          </a:graphicData>
        </a:graphic>
      </p:graphicFrame>
    </p:spTree>
    <p:extLst>
      <p:ext uri="{BB962C8B-B14F-4D97-AF65-F5344CB8AC3E}">
        <p14:creationId xmlns:p14="http://schemas.microsoft.com/office/powerpoint/2010/main" val="172160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643C34-2A29-D323-495D-48C7E8CD0693}"/>
              </a:ext>
            </a:extLst>
          </p:cNvPr>
          <p:cNvSpPr>
            <a:spLocks noGrp="1"/>
          </p:cNvSpPr>
          <p:nvPr>
            <p:ph type="title"/>
          </p:nvPr>
        </p:nvSpPr>
        <p:spPr/>
        <p:txBody>
          <a:bodyPr/>
          <a:lstStyle/>
          <a:p>
            <a:r>
              <a:rPr lang="en-US" dirty="0"/>
              <a:t>Objectives</a:t>
            </a:r>
          </a:p>
        </p:txBody>
      </p:sp>
      <p:sp>
        <p:nvSpPr>
          <p:cNvPr id="4" name="Slide Number Placeholder 3">
            <a:extLst>
              <a:ext uri="{FF2B5EF4-FFF2-40B4-BE49-F238E27FC236}">
                <a16:creationId xmlns:a16="http://schemas.microsoft.com/office/drawing/2014/main" id="{3BAD6B8D-3E47-7177-66CE-3D543139477F}"/>
              </a:ext>
            </a:extLst>
          </p:cNvPr>
          <p:cNvSpPr>
            <a:spLocks noGrp="1"/>
          </p:cNvSpPr>
          <p:nvPr>
            <p:ph type="sldNum" sz="quarter" idx="12"/>
          </p:nvPr>
        </p:nvSpPr>
        <p:spPr/>
        <p:txBody>
          <a:bodyPr/>
          <a:lstStyle/>
          <a:p>
            <a:fld id="{7C7FAD9F-AEE9-406E-B720-57D2B9DB2816}" type="slidenum">
              <a:rPr lang="en-US" smtClean="0">
                <a:solidFill>
                  <a:schemeClr val="bg1"/>
                </a:solidFill>
              </a:rPr>
              <a:t>2</a:t>
            </a:fld>
            <a:endParaRPr lang="en-US">
              <a:solidFill>
                <a:schemeClr val="bg1"/>
              </a:solidFill>
            </a:endParaRPr>
          </a:p>
        </p:txBody>
      </p:sp>
      <p:sp>
        <p:nvSpPr>
          <p:cNvPr id="3" name="TextBox 2">
            <a:extLst>
              <a:ext uri="{FF2B5EF4-FFF2-40B4-BE49-F238E27FC236}">
                <a16:creationId xmlns:a16="http://schemas.microsoft.com/office/drawing/2014/main" id="{D8C326F8-4E68-B027-18DD-E5C4F747B1C3}"/>
              </a:ext>
            </a:extLst>
          </p:cNvPr>
          <p:cNvSpPr txBox="1"/>
          <p:nvPr/>
        </p:nvSpPr>
        <p:spPr>
          <a:xfrm>
            <a:off x="367393" y="2503496"/>
            <a:ext cx="11457214" cy="3108543"/>
          </a:xfrm>
          <a:prstGeom prst="rect">
            <a:avLst/>
          </a:prstGeom>
          <a:noFill/>
        </p:spPr>
        <p:txBody>
          <a:bodyPr wrap="square">
            <a:spAutoFit/>
          </a:bodyPr>
          <a:lstStyle/>
          <a:p>
            <a:pPr lvl="0">
              <a:buFont typeface="Arial" panose="020B0604020202020204" pitchFamily="34" charset="0"/>
              <a:buChar char="•"/>
            </a:pPr>
            <a:r>
              <a:rPr lang="en-US" sz="3200" b="0" i="0" u="none" dirty="0"/>
              <a:t>Describe standards database searches</a:t>
            </a:r>
          </a:p>
          <a:p>
            <a:pPr>
              <a:buFont typeface="Arial" panose="020B0604020202020204" pitchFamily="34" charset="0"/>
              <a:buChar char="•"/>
            </a:pPr>
            <a:r>
              <a:rPr lang="en-US" sz="3200" b="0" i="0" u="none" dirty="0"/>
              <a:t>Describe evaluation of searches </a:t>
            </a:r>
          </a:p>
          <a:p>
            <a:pPr>
              <a:buFont typeface="Arial" panose="020B0604020202020204" pitchFamily="34" charset="0"/>
              <a:buChar char="•"/>
            </a:pPr>
            <a:r>
              <a:rPr lang="en-US" sz="3200" b="0" i="0" u="none" dirty="0"/>
              <a:t>Describe selection of databases</a:t>
            </a:r>
          </a:p>
          <a:p>
            <a:pPr>
              <a:buFont typeface="Arial" panose="020B0604020202020204" pitchFamily="34" charset="0"/>
              <a:buChar char="•"/>
            </a:pPr>
            <a:r>
              <a:rPr lang="en-US" sz="3200" b="0" i="0" u="none" dirty="0"/>
              <a:t>Describe strategies for translating searches and deduplication</a:t>
            </a:r>
            <a:endParaRPr lang="en-US" sz="3200" dirty="0"/>
          </a:p>
          <a:p>
            <a:pPr>
              <a:buFont typeface="Arial" panose="020B0604020202020204" pitchFamily="34" charset="0"/>
              <a:buChar char="•"/>
            </a:pPr>
            <a:r>
              <a:rPr lang="en-US" sz="3200" b="0" i="0" u="none" dirty="0"/>
              <a:t>List types of grey literature and additional searches</a:t>
            </a:r>
          </a:p>
          <a:p>
            <a:pPr>
              <a:buFont typeface="Arial" panose="020B0604020202020204" pitchFamily="34" charset="0"/>
              <a:buChar char="•"/>
            </a:pPr>
            <a:endParaRPr lang="en-US" dirty="0"/>
          </a:p>
          <a:p>
            <a:pPr lvl="0">
              <a:buFont typeface="Arial" panose="020B0604020202020204" pitchFamily="34" charset="0"/>
              <a:buChar char="•"/>
            </a:pPr>
            <a:endParaRPr lang="en-US" dirty="0"/>
          </a:p>
        </p:txBody>
      </p:sp>
    </p:spTree>
    <p:extLst>
      <p:ext uri="{BB962C8B-B14F-4D97-AF65-F5344CB8AC3E}">
        <p14:creationId xmlns:p14="http://schemas.microsoft.com/office/powerpoint/2010/main" val="206368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242A-416A-F7C5-2A67-191E6077EBB6}"/>
              </a:ext>
            </a:extLst>
          </p:cNvPr>
          <p:cNvSpPr>
            <a:spLocks noGrp="1"/>
          </p:cNvSpPr>
          <p:nvPr>
            <p:ph type="title"/>
          </p:nvPr>
        </p:nvSpPr>
        <p:spPr>
          <a:xfrm>
            <a:off x="530868" y="460238"/>
            <a:ext cx="6280480" cy="878705"/>
          </a:xfrm>
          <a:solidFill>
            <a:srgbClr val="32DA51"/>
          </a:solidFill>
        </p:spPr>
        <p:txBody>
          <a:bodyPr>
            <a:normAutofit fontScale="90000"/>
          </a:bodyPr>
          <a:lstStyle/>
          <a:p>
            <a:r>
              <a:rPr lang="en-US" dirty="0"/>
              <a:t>Concept 2: Exposure- screen time</a:t>
            </a:r>
          </a:p>
        </p:txBody>
      </p:sp>
      <p:sp>
        <p:nvSpPr>
          <p:cNvPr id="3" name="Content Placeholder 2">
            <a:extLst>
              <a:ext uri="{FF2B5EF4-FFF2-40B4-BE49-F238E27FC236}">
                <a16:creationId xmlns:a16="http://schemas.microsoft.com/office/drawing/2014/main" id="{FF259361-3E93-DBB1-C770-947E57E2541C}"/>
              </a:ext>
            </a:extLst>
          </p:cNvPr>
          <p:cNvSpPr>
            <a:spLocks noGrp="1"/>
          </p:cNvSpPr>
          <p:nvPr>
            <p:ph sz="half" idx="1"/>
          </p:nvPr>
        </p:nvSpPr>
        <p:spPr>
          <a:xfrm>
            <a:off x="617272" y="1642965"/>
            <a:ext cx="4999077" cy="3973286"/>
          </a:xfrm>
        </p:spPr>
        <p:txBody>
          <a:bodyPr>
            <a:noAutofit/>
          </a:bodyPr>
          <a:lstStyle/>
          <a:p>
            <a:r>
              <a:rPr lang="en-US" sz="3600" dirty="0"/>
              <a:t>Screen time is the concept I am most concerned about missing terms</a:t>
            </a:r>
          </a:p>
          <a:p>
            <a:pPr marL="457200" indent="-457200">
              <a:buFont typeface="Arial" panose="020B0604020202020204" pitchFamily="34" charset="0"/>
              <a:buChar char="•"/>
            </a:pPr>
            <a:r>
              <a:rPr lang="en-US" sz="3600" dirty="0"/>
              <a:t>many different ways to express this concept</a:t>
            </a:r>
          </a:p>
          <a:p>
            <a:pPr marL="457200" indent="-457200">
              <a:buFont typeface="Arial" panose="020B0604020202020204" pitchFamily="34" charset="0"/>
              <a:buChar char="•"/>
            </a:pPr>
            <a:r>
              <a:rPr lang="en-US" sz="3600" dirty="0"/>
              <a:t>Has changed over time</a:t>
            </a:r>
          </a:p>
          <a:p>
            <a:pPr marL="457200" indent="-457200">
              <a:buFont typeface="Arial" panose="020B0604020202020204" pitchFamily="34" charset="0"/>
              <a:buChar char="•"/>
            </a:pPr>
            <a:r>
              <a:rPr lang="en-US" sz="3600" dirty="0"/>
              <a:t>Could be narrow or broad depending on variety of options</a:t>
            </a:r>
          </a:p>
        </p:txBody>
      </p:sp>
      <p:sp>
        <p:nvSpPr>
          <p:cNvPr id="5" name="Slide Number Placeholder 4">
            <a:extLst>
              <a:ext uri="{FF2B5EF4-FFF2-40B4-BE49-F238E27FC236}">
                <a16:creationId xmlns:a16="http://schemas.microsoft.com/office/drawing/2014/main" id="{B1CE3DD0-3CD6-AC31-4383-D691AE8C3C45}"/>
              </a:ext>
            </a:extLst>
          </p:cNvPr>
          <p:cNvSpPr>
            <a:spLocks noGrp="1"/>
          </p:cNvSpPr>
          <p:nvPr>
            <p:ph type="sldNum" sz="quarter" idx="12"/>
          </p:nvPr>
        </p:nvSpPr>
        <p:spPr/>
        <p:txBody>
          <a:bodyPr/>
          <a:lstStyle/>
          <a:p>
            <a:fld id="{7C7FAD9F-AEE9-406E-B720-57D2B9DB2816}" type="slidenum">
              <a:rPr lang="en-US" smtClean="0"/>
              <a:t>20</a:t>
            </a:fld>
            <a:endParaRPr lang="en-US"/>
          </a:p>
        </p:txBody>
      </p:sp>
      <p:sp>
        <p:nvSpPr>
          <p:cNvPr id="10" name="Content Placeholder 2">
            <a:extLst>
              <a:ext uri="{FF2B5EF4-FFF2-40B4-BE49-F238E27FC236}">
                <a16:creationId xmlns:a16="http://schemas.microsoft.com/office/drawing/2014/main" id="{2A2480D4-EDEB-F654-3205-8C5E5465C18E}"/>
              </a:ext>
            </a:extLst>
          </p:cNvPr>
          <p:cNvSpPr>
            <a:spLocks noGrp="1"/>
          </p:cNvSpPr>
          <p:nvPr>
            <p:ph sz="half" idx="2"/>
          </p:nvPr>
        </p:nvSpPr>
        <p:spPr>
          <a:xfrm>
            <a:off x="6575652" y="1432524"/>
            <a:ext cx="5072062" cy="4753672"/>
          </a:xfrm>
          <a:solidFill>
            <a:schemeClr val="bg1"/>
          </a:solidFill>
        </p:spPr>
        <p:txBody>
          <a:bodyPr>
            <a:normAutofit fontScale="70000" lnSpcReduction="20000"/>
          </a:bodyPr>
          <a:lstStyle/>
          <a:p>
            <a:pPr algn="l" rtl="0" fontAlgn="base"/>
            <a:r>
              <a:rPr lang="en-US" sz="1800" b="0" i="0" dirty="0">
                <a:solidFill>
                  <a:srgbClr val="000000"/>
                </a:solidFill>
                <a:effectLst/>
                <a:latin typeface="Aptos" panose="020B0004020202020204" pitchFamily="34" charset="0"/>
              </a:rPr>
              <a:t>Alvarez de Mon MA, Sanchez-Villegas A, Gutierrez-Rojas L &amp; Martinez-Gonzalez MA (2024). </a:t>
            </a:r>
            <a:r>
              <a:rPr lang="en-US" sz="1800" b="0" i="0" dirty="0">
                <a:solidFill>
                  <a:srgbClr val="000000"/>
                </a:solidFill>
                <a:effectLst/>
                <a:highlight>
                  <a:srgbClr val="FFFF00"/>
                </a:highlight>
                <a:latin typeface="Aptos" panose="020B0004020202020204" pitchFamily="34" charset="0"/>
              </a:rPr>
              <a:t>Screen exposure</a:t>
            </a:r>
            <a:r>
              <a:rPr lang="en-US" sz="1800" b="0" i="0" dirty="0">
                <a:solidFill>
                  <a:srgbClr val="000000"/>
                </a:solidFill>
                <a:effectLst/>
                <a:latin typeface="Aptos" panose="020B0004020202020204" pitchFamily="34" charset="0"/>
              </a:rPr>
              <a:t>, mental health and emotional well-being in the adolescent population: is it time for governments to take action?.  Journal of Epidemiology &amp; Community Health, https://dx.doi.org/10.1136/jech-2023-220577   38964781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Ferguson CJ (2021). Links between </a:t>
            </a:r>
            <a:r>
              <a:rPr lang="en-US" sz="1800" b="0" i="0" dirty="0">
                <a:solidFill>
                  <a:srgbClr val="000000"/>
                </a:solidFill>
                <a:effectLst/>
                <a:highlight>
                  <a:srgbClr val="FFFF00"/>
                </a:highlight>
                <a:latin typeface="Aptos" panose="020B0004020202020204" pitchFamily="34" charset="0"/>
              </a:rPr>
              <a:t>screen use </a:t>
            </a:r>
            <a:r>
              <a:rPr lang="en-US" sz="1800" b="0" i="0" dirty="0">
                <a:solidFill>
                  <a:srgbClr val="000000"/>
                </a:solidFill>
                <a:effectLst/>
                <a:latin typeface="Aptos" panose="020B0004020202020204" pitchFamily="34" charset="0"/>
              </a:rPr>
              <a:t>and depressive symptoms in adolescents over 16 years: is there evidence for increased harm?.  Developmental Science, 24(1), e13008. https://dx.doi.org/10.1111/desc.13008   32573926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LeBourgeois MK, Hale L, Chang AM, </a:t>
            </a:r>
            <a:r>
              <a:rPr lang="en-US" sz="1800" b="0" i="0" dirty="0" err="1">
                <a:solidFill>
                  <a:srgbClr val="000000"/>
                </a:solidFill>
                <a:effectLst/>
                <a:latin typeface="Aptos" panose="020B0004020202020204" pitchFamily="34" charset="0"/>
              </a:rPr>
              <a:t>Akacem</a:t>
            </a:r>
            <a:r>
              <a:rPr lang="en-US" sz="1800" b="0" i="0" dirty="0">
                <a:solidFill>
                  <a:srgbClr val="000000"/>
                </a:solidFill>
                <a:effectLst/>
                <a:latin typeface="Aptos" panose="020B0004020202020204" pitchFamily="34" charset="0"/>
              </a:rPr>
              <a:t> LD, Montgomery-Downs HE &amp; Buxton OM (2017). </a:t>
            </a:r>
            <a:r>
              <a:rPr lang="en-US" sz="1800" b="0" i="0" dirty="0">
                <a:solidFill>
                  <a:srgbClr val="000000"/>
                </a:solidFill>
                <a:effectLst/>
                <a:highlight>
                  <a:srgbClr val="FFFF00"/>
                </a:highlight>
                <a:latin typeface="Aptos" panose="020B0004020202020204" pitchFamily="34" charset="0"/>
              </a:rPr>
              <a:t>Digital media </a:t>
            </a:r>
            <a:r>
              <a:rPr lang="en-US" sz="1800" b="0" i="0" dirty="0">
                <a:solidFill>
                  <a:srgbClr val="000000"/>
                </a:solidFill>
                <a:effectLst/>
                <a:latin typeface="Aptos" panose="020B0004020202020204" pitchFamily="34" charset="0"/>
              </a:rPr>
              <a:t>and sleep in childhood and adolescence..  Pediatrics, 140(Suppl 2), S92-S96. https://dx.doi.org/10.1542/peds.2016-1758J   29093040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Li L, Abbey C, Wang H, Zhu A, Shao T, Dai D,  Rozelle S (2022). The association between </a:t>
            </a:r>
            <a:r>
              <a:rPr lang="en-US" sz="1800" b="0" i="0" dirty="0">
                <a:solidFill>
                  <a:srgbClr val="000000"/>
                </a:solidFill>
                <a:effectLst/>
                <a:highlight>
                  <a:srgbClr val="FFFF00"/>
                </a:highlight>
                <a:latin typeface="Aptos" panose="020B0004020202020204" pitchFamily="34" charset="0"/>
              </a:rPr>
              <a:t>video game time </a:t>
            </a:r>
            <a:r>
              <a:rPr lang="en-US" sz="1800" b="0" i="0" dirty="0">
                <a:solidFill>
                  <a:srgbClr val="000000"/>
                </a:solidFill>
                <a:effectLst/>
                <a:latin typeface="Aptos" panose="020B0004020202020204" pitchFamily="34" charset="0"/>
              </a:rPr>
              <a:t>and adolescent mental health: evidence from rural </a:t>
            </a:r>
            <a:r>
              <a:rPr lang="en-US" sz="1800" b="0" i="0" dirty="0" err="1">
                <a:solidFill>
                  <a:srgbClr val="000000"/>
                </a:solidFill>
                <a:effectLst/>
                <a:latin typeface="Aptos" panose="020B0004020202020204" pitchFamily="34" charset="0"/>
              </a:rPr>
              <a:t>china</a:t>
            </a:r>
            <a:r>
              <a:rPr lang="en-US" sz="1800" b="0" i="0" dirty="0">
                <a:solidFill>
                  <a:srgbClr val="000000"/>
                </a:solidFill>
                <a:effectLst/>
                <a:latin typeface="Aptos" panose="020B0004020202020204" pitchFamily="34" charset="0"/>
              </a:rPr>
              <a:t>..  International Journal of Environmental Research &amp; Public Health [Electronic Resource], 19(22) https://dx.doi.org/10.3390/ijerph192214815   36429534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Santos RMS, Mendes CG, Sen </a:t>
            </a:r>
            <a:r>
              <a:rPr lang="en-US" sz="1800" b="0" i="0" dirty="0" err="1">
                <a:solidFill>
                  <a:srgbClr val="000000"/>
                </a:solidFill>
                <a:effectLst/>
                <a:latin typeface="Aptos" panose="020B0004020202020204" pitchFamily="34" charset="0"/>
              </a:rPr>
              <a:t>Bressani</a:t>
            </a:r>
            <a:r>
              <a:rPr lang="en-US" sz="1800" b="0" i="0" dirty="0">
                <a:solidFill>
                  <a:srgbClr val="000000"/>
                </a:solidFill>
                <a:effectLst/>
                <a:latin typeface="Aptos" panose="020B0004020202020204" pitchFamily="34" charset="0"/>
              </a:rPr>
              <a:t> GY, de Alcantara Ventura S, de Almeida Nogueira YJ, de Miranda DM &amp; Romano-Silva MA (2023). The associations between </a:t>
            </a:r>
            <a:r>
              <a:rPr lang="en-US" sz="1800" b="0" i="0" dirty="0">
                <a:solidFill>
                  <a:srgbClr val="000000"/>
                </a:solidFill>
                <a:effectLst/>
                <a:highlight>
                  <a:srgbClr val="FFFF00"/>
                </a:highlight>
                <a:latin typeface="Aptos" panose="020B0004020202020204" pitchFamily="34" charset="0"/>
              </a:rPr>
              <a:t>screen time </a:t>
            </a:r>
            <a:r>
              <a:rPr lang="en-US" sz="1800" b="0" i="0" dirty="0">
                <a:solidFill>
                  <a:srgbClr val="000000"/>
                </a:solidFill>
                <a:effectLst/>
                <a:latin typeface="Aptos" panose="020B0004020202020204" pitchFamily="34" charset="0"/>
              </a:rPr>
              <a:t>and mental health in adolescents: a systematic review..  BMC psychology, 11(1), 127. </a:t>
            </a:r>
            <a:r>
              <a:rPr lang="en-US" sz="1800" b="0" i="0" u="sng" strike="noStrike" dirty="0">
                <a:solidFill>
                  <a:srgbClr val="467886"/>
                </a:solidFill>
                <a:effectLst/>
                <a:latin typeface="Aptos" panose="020B0004020202020204" pitchFamily="34" charset="0"/>
                <a:hlinkClick r:id="rId2"/>
              </a:rPr>
              <a:t>https://dx.doi.org/10.1186/s40359-023-01166-7</a:t>
            </a:r>
            <a:r>
              <a:rPr lang="en-US" sz="1800" b="0" i="0" dirty="0">
                <a:solidFill>
                  <a:srgbClr val="000000"/>
                </a:solidFill>
                <a:effectLst/>
                <a:latin typeface="Aptos" panose="020B0004020202020204" pitchFamily="34" charset="0"/>
              </a:rPr>
              <a:t>    37081557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Wang X, Li Y &amp; Fan H (2019). The associations between </a:t>
            </a:r>
            <a:r>
              <a:rPr lang="en-US" sz="1800" b="0" i="0" dirty="0">
                <a:solidFill>
                  <a:srgbClr val="000000"/>
                </a:solidFill>
                <a:effectLst/>
                <a:highlight>
                  <a:srgbClr val="FFFF00"/>
                </a:highlight>
                <a:latin typeface="Aptos" panose="020B0004020202020204" pitchFamily="34" charset="0"/>
              </a:rPr>
              <a:t>screen time-based </a:t>
            </a:r>
            <a:r>
              <a:rPr lang="en-US" sz="1800" b="0" i="0" dirty="0">
                <a:solidFill>
                  <a:srgbClr val="000000"/>
                </a:solidFill>
                <a:effectLst/>
                <a:latin typeface="Aptos" panose="020B0004020202020204" pitchFamily="34" charset="0"/>
              </a:rPr>
              <a:t>sedentary behavior and depression: a systematic review and meta-analysis..  BMC Public Health, 19(1), 1524. </a:t>
            </a:r>
            <a:r>
              <a:rPr lang="en-US" sz="1800" b="0" i="0" u="sng" strike="noStrike" dirty="0">
                <a:solidFill>
                  <a:srgbClr val="467886"/>
                </a:solidFill>
                <a:effectLst/>
                <a:latin typeface="Aptos" panose="020B0004020202020204" pitchFamily="34" charset="0"/>
                <a:hlinkClick r:id="rId3"/>
              </a:rPr>
              <a:t>https://dx.doi.org/10.1186/s12889-019-7904-9</a:t>
            </a:r>
            <a:r>
              <a:rPr lang="en-US" sz="1800" b="0" i="0" dirty="0">
                <a:solidFill>
                  <a:srgbClr val="000000"/>
                </a:solidFill>
                <a:effectLst/>
                <a:latin typeface="Aptos" panose="020B0004020202020204" pitchFamily="34" charset="0"/>
              </a:rPr>
              <a:t>    31727052 </a:t>
            </a:r>
          </a:p>
        </p:txBody>
      </p:sp>
    </p:spTree>
    <p:extLst>
      <p:ext uri="{BB962C8B-B14F-4D97-AF65-F5344CB8AC3E}">
        <p14:creationId xmlns:p14="http://schemas.microsoft.com/office/powerpoint/2010/main" val="329923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81AD-9A7C-9EAB-FF35-1749F83D12DF}"/>
              </a:ext>
            </a:extLst>
          </p:cNvPr>
          <p:cNvSpPr>
            <a:spLocks noGrp="1"/>
          </p:cNvSpPr>
          <p:nvPr>
            <p:ph type="title"/>
          </p:nvPr>
        </p:nvSpPr>
        <p:spPr>
          <a:xfrm>
            <a:off x="838200" y="-1798955"/>
            <a:ext cx="10515600" cy="1325563"/>
          </a:xfrm>
        </p:spPr>
        <p:txBody>
          <a:bodyPr/>
          <a:lstStyle/>
          <a:p>
            <a:r>
              <a:rPr lang="en-US" dirty="0"/>
              <a:t>Spreadsheet with Search Results</a:t>
            </a:r>
          </a:p>
        </p:txBody>
      </p:sp>
      <p:pic>
        <p:nvPicPr>
          <p:cNvPr id="5" name="Content Placeholder 4" descr="Spreadsheet with Search Results for specific search terms">
            <a:extLst>
              <a:ext uri="{FF2B5EF4-FFF2-40B4-BE49-F238E27FC236}">
                <a16:creationId xmlns:a16="http://schemas.microsoft.com/office/drawing/2014/main" id="{E20181B4-9A71-38C0-58E9-4CEB5E565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242933"/>
            <a:ext cx="11811000" cy="6372134"/>
          </a:xfrm>
        </p:spPr>
      </p:pic>
    </p:spTree>
    <p:extLst>
      <p:ext uri="{BB962C8B-B14F-4D97-AF65-F5344CB8AC3E}">
        <p14:creationId xmlns:p14="http://schemas.microsoft.com/office/powerpoint/2010/main" val="181633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82528-7DBC-BB1B-2EC3-673AAE35D0D0}"/>
              </a:ext>
            </a:extLst>
          </p:cNvPr>
          <p:cNvSpPr>
            <a:spLocks noGrp="1"/>
          </p:cNvSpPr>
          <p:nvPr>
            <p:ph type="title"/>
          </p:nvPr>
        </p:nvSpPr>
        <p:spPr>
          <a:xfrm>
            <a:off x="605513" y="398106"/>
            <a:ext cx="4027448" cy="957213"/>
          </a:xfrm>
        </p:spPr>
        <p:txBody>
          <a:bodyPr/>
          <a:lstStyle/>
          <a:p>
            <a:r>
              <a:rPr lang="en-US" dirty="0"/>
              <a:t>Term harvesting</a:t>
            </a:r>
          </a:p>
        </p:txBody>
      </p:sp>
      <p:pic>
        <p:nvPicPr>
          <p:cNvPr id="8" name="Picture 7" descr="Synonyms for screen time generated by copilot AI. ">
            <a:extLst>
              <a:ext uri="{FF2B5EF4-FFF2-40B4-BE49-F238E27FC236}">
                <a16:creationId xmlns:a16="http://schemas.microsoft.com/office/drawing/2014/main" id="{2E2DEA5F-9F08-D718-14E6-37F8B2002034}"/>
              </a:ext>
            </a:extLst>
          </p:cNvPr>
          <p:cNvPicPr>
            <a:picLocks noChangeAspect="1"/>
          </p:cNvPicPr>
          <p:nvPr/>
        </p:nvPicPr>
        <p:blipFill>
          <a:blip r:embed="rId2"/>
          <a:stretch>
            <a:fillRect/>
          </a:stretch>
        </p:blipFill>
        <p:spPr>
          <a:xfrm>
            <a:off x="329803" y="1720796"/>
            <a:ext cx="4848231" cy="3690445"/>
          </a:xfrm>
          <a:prstGeom prst="rect">
            <a:avLst/>
          </a:prstGeom>
        </p:spPr>
      </p:pic>
      <p:pic>
        <p:nvPicPr>
          <p:cNvPr id="6" name="Content Placeholder 5" descr="List of synonyms for children using a screen suggested by copilot AI">
            <a:extLst>
              <a:ext uri="{FF2B5EF4-FFF2-40B4-BE49-F238E27FC236}">
                <a16:creationId xmlns:a16="http://schemas.microsoft.com/office/drawing/2014/main" id="{6B392DD0-DD83-5E7A-DC67-B7181DE2FB18}"/>
              </a:ext>
            </a:extLst>
          </p:cNvPr>
          <p:cNvPicPr>
            <a:picLocks noGrp="1" noChangeAspect="1"/>
          </p:cNvPicPr>
          <p:nvPr>
            <p:ph idx="1"/>
          </p:nvPr>
        </p:nvPicPr>
        <p:blipFill>
          <a:blip r:embed="rId3"/>
          <a:stretch>
            <a:fillRect/>
          </a:stretch>
        </p:blipFill>
        <p:spPr>
          <a:xfrm>
            <a:off x="5382203" y="698889"/>
            <a:ext cx="6479994" cy="5356678"/>
          </a:xfrm>
        </p:spPr>
      </p:pic>
      <p:sp>
        <p:nvSpPr>
          <p:cNvPr id="2" name="Slide Number Placeholder 1">
            <a:extLst>
              <a:ext uri="{FF2B5EF4-FFF2-40B4-BE49-F238E27FC236}">
                <a16:creationId xmlns:a16="http://schemas.microsoft.com/office/drawing/2014/main" id="{DA506F47-C7C6-90E7-377C-9AC40C301E1C}"/>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22</a:t>
            </a:fld>
            <a:endParaRPr lang="en-US"/>
          </a:p>
        </p:txBody>
      </p:sp>
    </p:spTree>
    <p:extLst>
      <p:ext uri="{BB962C8B-B14F-4D97-AF65-F5344CB8AC3E}">
        <p14:creationId xmlns:p14="http://schemas.microsoft.com/office/powerpoint/2010/main" val="2964048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D7DF6F4-A655-0F96-8AC0-9C807B43FFD7}"/>
              </a:ext>
            </a:extLst>
          </p:cNvPr>
          <p:cNvSpPr>
            <a:spLocks noGrp="1"/>
          </p:cNvSpPr>
          <p:nvPr>
            <p:ph type="title"/>
          </p:nvPr>
        </p:nvSpPr>
        <p:spPr>
          <a:xfrm>
            <a:off x="232288" y="207967"/>
            <a:ext cx="10333075" cy="902032"/>
          </a:xfrm>
          <a:noFill/>
        </p:spPr>
        <p:txBody>
          <a:bodyPr vert="horz" lIns="91440" tIns="45720" rIns="91440" bIns="45720" rtlCol="0" anchor="ctr">
            <a:normAutofit/>
          </a:bodyPr>
          <a:lstStyle/>
          <a:p>
            <a:r>
              <a:rPr lang="en-US" dirty="0"/>
              <a:t>Concept 3: Outcome depression</a:t>
            </a:r>
          </a:p>
        </p:txBody>
      </p:sp>
      <p:sp>
        <p:nvSpPr>
          <p:cNvPr id="3" name="Content Placeholder 2">
            <a:extLst>
              <a:ext uri="{FF2B5EF4-FFF2-40B4-BE49-F238E27FC236}">
                <a16:creationId xmlns:a16="http://schemas.microsoft.com/office/drawing/2014/main" id="{5928B527-A7D6-F950-F8B4-FCCC454D9088}"/>
              </a:ext>
            </a:extLst>
          </p:cNvPr>
          <p:cNvSpPr>
            <a:spLocks noGrp="1"/>
          </p:cNvSpPr>
          <p:nvPr>
            <p:ph sz="half" idx="1"/>
          </p:nvPr>
        </p:nvSpPr>
        <p:spPr>
          <a:xfrm>
            <a:off x="537088" y="2006237"/>
            <a:ext cx="8378312" cy="3876403"/>
          </a:xfrm>
        </p:spPr>
        <p:txBody>
          <a:bodyPr>
            <a:normAutofit/>
          </a:bodyPr>
          <a:lstStyle/>
          <a:p>
            <a:r>
              <a:rPr lang="en-US" dirty="0"/>
              <a:t>Depression- as a diagnosis</a:t>
            </a:r>
          </a:p>
          <a:p>
            <a:r>
              <a:rPr lang="en-US" dirty="0"/>
              <a:t>Depression as a symptom</a:t>
            </a:r>
          </a:p>
          <a:p>
            <a:endParaRPr lang="en-US" dirty="0"/>
          </a:p>
          <a:p>
            <a:r>
              <a:rPr lang="en-US" dirty="0"/>
              <a:t>Discuss scope of terms with clients, options to add:</a:t>
            </a:r>
          </a:p>
          <a:p>
            <a:r>
              <a:rPr lang="en-US" dirty="0"/>
              <a:t>Psychological well-being?</a:t>
            </a:r>
          </a:p>
          <a:p>
            <a:r>
              <a:rPr lang="en-US" dirty="0"/>
              <a:t>Mental health?</a:t>
            </a:r>
          </a:p>
        </p:txBody>
      </p:sp>
      <p:sp>
        <p:nvSpPr>
          <p:cNvPr id="5" name="Slide Number Placeholder 4">
            <a:extLst>
              <a:ext uri="{FF2B5EF4-FFF2-40B4-BE49-F238E27FC236}">
                <a16:creationId xmlns:a16="http://schemas.microsoft.com/office/drawing/2014/main" id="{B1C298D7-9D28-D603-5CC8-B490B58A76FD}"/>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23</a:t>
            </a:fld>
            <a:endParaRPr lang="en-US"/>
          </a:p>
        </p:txBody>
      </p:sp>
    </p:spTree>
    <p:extLst>
      <p:ext uri="{BB962C8B-B14F-4D97-AF65-F5344CB8AC3E}">
        <p14:creationId xmlns:p14="http://schemas.microsoft.com/office/powerpoint/2010/main" val="225905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CC056-87C5-F7E2-1943-0359CC482A49}"/>
              </a:ext>
            </a:extLst>
          </p:cNvPr>
          <p:cNvSpPr>
            <a:spLocks noGrp="1"/>
          </p:cNvSpPr>
          <p:nvPr>
            <p:ph type="title"/>
          </p:nvPr>
        </p:nvSpPr>
        <p:spPr>
          <a:xfrm>
            <a:off x="1020724" y="314370"/>
            <a:ext cx="10333075" cy="702420"/>
          </a:xfrm>
        </p:spPr>
        <p:txBody>
          <a:bodyPr>
            <a:normAutofit/>
          </a:bodyPr>
          <a:lstStyle/>
          <a:p>
            <a:r>
              <a:rPr lang="en-US" dirty="0"/>
              <a:t>MECIR Standards- limiters</a:t>
            </a:r>
          </a:p>
        </p:txBody>
      </p:sp>
      <p:graphicFrame>
        <p:nvGraphicFramePr>
          <p:cNvPr id="9" name="Table 9">
            <a:extLst>
              <a:ext uri="{FF2B5EF4-FFF2-40B4-BE49-F238E27FC236}">
                <a16:creationId xmlns:a16="http://schemas.microsoft.com/office/drawing/2014/main" id="{7E0BB276-B8C3-1224-F14C-2160A8C91FA9}"/>
              </a:ext>
            </a:extLst>
          </p:cNvPr>
          <p:cNvGraphicFramePr>
            <a:graphicFrameLocks noGrp="1"/>
          </p:cNvGraphicFramePr>
          <p:nvPr>
            <p:ph idx="1"/>
            <p:extLst>
              <p:ext uri="{D42A27DB-BD31-4B8C-83A1-F6EECF244321}">
                <p14:modId xmlns:p14="http://schemas.microsoft.com/office/powerpoint/2010/main" val="1508216709"/>
              </p:ext>
            </p:extLst>
          </p:nvPr>
        </p:nvGraphicFramePr>
        <p:xfrm>
          <a:off x="713828" y="1260630"/>
          <a:ext cx="11128238" cy="3703320"/>
        </p:xfrm>
        <a:graphic>
          <a:graphicData uri="http://schemas.openxmlformats.org/drawingml/2006/table">
            <a:tbl>
              <a:tblPr firstRow="1" bandRow="1">
                <a:tableStyleId>{93296810-A885-4BE3-A3E7-6D5BEEA58F35}</a:tableStyleId>
              </a:tblPr>
              <a:tblGrid>
                <a:gridCol w="1435985">
                  <a:extLst>
                    <a:ext uri="{9D8B030D-6E8A-4147-A177-3AD203B41FA5}">
                      <a16:colId xmlns:a16="http://schemas.microsoft.com/office/drawing/2014/main" val="135056746"/>
                    </a:ext>
                  </a:extLst>
                </a:gridCol>
                <a:gridCol w="8071873">
                  <a:extLst>
                    <a:ext uri="{9D8B030D-6E8A-4147-A177-3AD203B41FA5}">
                      <a16:colId xmlns:a16="http://schemas.microsoft.com/office/drawing/2014/main" val="806933666"/>
                    </a:ext>
                  </a:extLst>
                </a:gridCol>
                <a:gridCol w="1620380">
                  <a:extLst>
                    <a:ext uri="{9D8B030D-6E8A-4147-A177-3AD203B41FA5}">
                      <a16:colId xmlns:a16="http://schemas.microsoft.com/office/drawing/2014/main" val="561167829"/>
                    </a:ext>
                  </a:extLst>
                </a:gridCol>
              </a:tblGrid>
              <a:tr h="405928">
                <a:tc>
                  <a:txBody>
                    <a:bodyPr/>
                    <a:lstStyle/>
                    <a:p>
                      <a:r>
                        <a:rPr lang="en-US" sz="2000" dirty="0">
                          <a:solidFill>
                            <a:schemeClr val="tx1"/>
                          </a:solidFill>
                          <a:latin typeface="+mn-lt"/>
                        </a:rPr>
                        <a:t>Standard #</a:t>
                      </a:r>
                    </a:p>
                  </a:txBody>
                  <a:tcPr>
                    <a:solidFill>
                      <a:schemeClr val="bg1"/>
                    </a:solidFill>
                  </a:tcPr>
                </a:tc>
                <a:tc>
                  <a:txBody>
                    <a:bodyPr/>
                    <a:lstStyle/>
                    <a:p>
                      <a:r>
                        <a:rPr lang="en-US" sz="1800" dirty="0">
                          <a:solidFill>
                            <a:schemeClr val="tx1"/>
                          </a:solidFill>
                          <a:latin typeface="+mn-lt"/>
                        </a:rPr>
                        <a:t>Main statement                                     M: Mandatory            HD: Highly desired</a:t>
                      </a:r>
                    </a:p>
                  </a:txBody>
                  <a:tcPr>
                    <a:solidFill>
                      <a:schemeClr val="bg1"/>
                    </a:solidFill>
                  </a:tcPr>
                </a:tc>
                <a:tc>
                  <a:txBody>
                    <a:bodyPr/>
                    <a:lstStyle/>
                    <a:p>
                      <a:r>
                        <a:rPr lang="en-US" sz="1800" dirty="0">
                          <a:solidFill>
                            <a:schemeClr val="tx1"/>
                          </a:solidFill>
                          <a:latin typeface="+mn-lt"/>
                        </a:rPr>
                        <a:t>Cochrane Handbook</a:t>
                      </a:r>
                    </a:p>
                  </a:txBody>
                  <a:tcPr>
                    <a:solidFill>
                      <a:schemeClr val="bg1"/>
                    </a:solidFill>
                  </a:tcPr>
                </a:tc>
                <a:extLst>
                  <a:ext uri="{0D108BD9-81ED-4DB2-BD59-A6C34878D82A}">
                    <a16:rowId xmlns:a16="http://schemas.microsoft.com/office/drawing/2014/main" val="241585159"/>
                  </a:ext>
                </a:extLst>
              </a:tr>
              <a:tr h="1467560">
                <a:tc>
                  <a:txBody>
                    <a:bodyPr/>
                    <a:lstStyle/>
                    <a:p>
                      <a:pPr rtl="0" fontAlgn="t"/>
                      <a:r>
                        <a:rPr lang="en-US" sz="2800" b="0" dirty="0">
                          <a:solidFill>
                            <a:schemeClr val="tx1"/>
                          </a:solidFill>
                          <a:effectLst/>
                          <a:latin typeface="+mn-lt"/>
                        </a:rPr>
                        <a:t>C35 M</a:t>
                      </a:r>
                    </a:p>
                  </a:txBody>
                  <a:tcPr marL="11430" marR="11430" marT="7620" marB="7620">
                    <a:solidFill>
                      <a:schemeClr val="accent5">
                        <a:lumMod val="20000"/>
                        <a:lumOff val="80000"/>
                      </a:schemeClr>
                    </a:solidFill>
                  </a:tcPr>
                </a:tc>
                <a:tc>
                  <a:txBody>
                    <a:bodyPr/>
                    <a:lstStyle/>
                    <a:p>
                      <a:pPr rtl="0" fontAlgn="t"/>
                      <a:r>
                        <a:rPr lang="en-US" sz="2000" b="0" dirty="0">
                          <a:solidFill>
                            <a:schemeClr val="tx1"/>
                          </a:solidFill>
                          <a:effectLst/>
                          <a:latin typeface="+mn-lt"/>
                        </a:rPr>
                        <a:t>Justify the use of any restrictions on publication date and publication format.</a:t>
                      </a:r>
                    </a:p>
                    <a:p>
                      <a:pPr rtl="0" fontAlgn="t"/>
                      <a:r>
                        <a:rPr lang="en-US" sz="2000" b="1" u="sng" dirty="0">
                          <a:solidFill>
                            <a:schemeClr val="tx1"/>
                          </a:solidFill>
                          <a:effectLst/>
                          <a:latin typeface="+mn-lt"/>
                        </a:rPr>
                        <a:t>Date restrictions </a:t>
                      </a:r>
                      <a:r>
                        <a:rPr lang="en-US" sz="2000" b="0" dirty="0">
                          <a:solidFill>
                            <a:schemeClr val="tx1"/>
                          </a:solidFill>
                          <a:effectLst/>
                          <a:latin typeface="+mn-lt"/>
                        </a:rPr>
                        <a:t>in the search should only be used when there are date restrictions in the eligibility criteria for studies. They should be applied only if it is known that relevant studies could only have been reported during a specific time period, for example if the intervention was only available after a certain time point. </a:t>
                      </a:r>
                    </a:p>
                    <a:p>
                      <a:pPr rtl="0" fontAlgn="t"/>
                      <a:r>
                        <a:rPr lang="en-US" sz="2000" b="0" u="sng" dirty="0">
                          <a:solidFill>
                            <a:schemeClr val="tx1"/>
                          </a:solidFill>
                          <a:effectLst/>
                          <a:latin typeface="+mn-lt"/>
                        </a:rPr>
                        <a:t>Publication format restrictions </a:t>
                      </a:r>
                      <a:r>
                        <a:rPr lang="en-US" sz="2000" b="0" dirty="0">
                          <a:solidFill>
                            <a:schemeClr val="tx1"/>
                          </a:solidFill>
                          <a:effectLst/>
                          <a:latin typeface="+mn-lt"/>
                        </a:rPr>
                        <a:t>(e.g. exclusion of letters) should generally not be used in Cochrane Reviews, since any information about an eligible study may be of value.</a:t>
                      </a:r>
                    </a:p>
                  </a:txBody>
                  <a:tcPr marL="11430" marR="11430" marT="7620" marB="7620">
                    <a:solidFill>
                      <a:schemeClr val="accent5">
                        <a:lumMod val="20000"/>
                        <a:lumOff val="80000"/>
                      </a:schemeClr>
                    </a:solidFill>
                  </a:tcPr>
                </a:tc>
                <a:tc>
                  <a:txBody>
                    <a:bodyPr/>
                    <a:lstStyle/>
                    <a:p>
                      <a:pPr rtl="0" fontAlgn="t"/>
                      <a:r>
                        <a:rPr lang="en-US" sz="2800" b="0" dirty="0">
                          <a:solidFill>
                            <a:schemeClr val="tx1"/>
                          </a:solidFill>
                          <a:effectLst/>
                          <a:latin typeface="+mn-lt"/>
                          <a:hlinkClick r:id="rId2">
                            <a:extLst>
                              <a:ext uri="{A12FA001-AC4F-418D-AE19-62706E023703}">
                                <ahyp:hlinkClr xmlns:ahyp="http://schemas.microsoft.com/office/drawing/2018/hyperlinkcolor" val="tx"/>
                              </a:ext>
                            </a:extLst>
                          </a:hlinkClick>
                        </a:rPr>
                        <a:t>Section 4.4.5</a:t>
                      </a:r>
                      <a:endParaRPr lang="en-US" sz="2800" b="0"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942046556"/>
                  </a:ext>
                </a:extLst>
              </a:tr>
            </a:tbl>
          </a:graphicData>
        </a:graphic>
      </p:graphicFrame>
      <p:sp>
        <p:nvSpPr>
          <p:cNvPr id="4" name="Slide Number Placeholder 3">
            <a:extLst>
              <a:ext uri="{FF2B5EF4-FFF2-40B4-BE49-F238E27FC236}">
                <a16:creationId xmlns:a16="http://schemas.microsoft.com/office/drawing/2014/main" id="{267ABA30-C788-5FD7-C93C-8599836CCBFB}"/>
              </a:ext>
            </a:extLst>
          </p:cNvPr>
          <p:cNvSpPr>
            <a:spLocks noGrp="1"/>
          </p:cNvSpPr>
          <p:nvPr>
            <p:ph type="sldNum" sz="quarter" idx="12"/>
          </p:nvPr>
        </p:nvSpPr>
        <p:spPr/>
        <p:txBody>
          <a:bodyPr/>
          <a:lstStyle/>
          <a:p>
            <a:fld id="{7C7FAD9F-AEE9-406E-B720-57D2B9DB2816}" type="slidenum">
              <a:rPr lang="en-US" smtClean="0"/>
              <a:t>24</a:t>
            </a:fld>
            <a:endParaRPr lang="en-US"/>
          </a:p>
        </p:txBody>
      </p:sp>
      <p:sp>
        <p:nvSpPr>
          <p:cNvPr id="2" name="TextBox 1">
            <a:extLst>
              <a:ext uri="{FF2B5EF4-FFF2-40B4-BE49-F238E27FC236}">
                <a16:creationId xmlns:a16="http://schemas.microsoft.com/office/drawing/2014/main" id="{6A4F740F-83B9-1360-C06F-486D2B6A9413}"/>
              </a:ext>
            </a:extLst>
          </p:cNvPr>
          <p:cNvSpPr txBox="1"/>
          <p:nvPr/>
        </p:nvSpPr>
        <p:spPr>
          <a:xfrm>
            <a:off x="637627" y="5207790"/>
            <a:ext cx="10716172" cy="1569660"/>
          </a:xfrm>
          <a:prstGeom prst="rect">
            <a:avLst/>
          </a:prstGeom>
          <a:noFill/>
        </p:spPr>
        <p:txBody>
          <a:bodyPr wrap="square" rtlCol="0">
            <a:spAutoFit/>
          </a:bodyPr>
          <a:lstStyle/>
          <a:p>
            <a:r>
              <a:rPr lang="en-US" sz="3200" dirty="0"/>
              <a:t>Remember- this is for Cochrane reviews- scoping reviews, and others may have different sampling needs of the literature.</a:t>
            </a:r>
          </a:p>
        </p:txBody>
      </p:sp>
    </p:spTree>
    <p:extLst>
      <p:ext uri="{BB962C8B-B14F-4D97-AF65-F5344CB8AC3E}">
        <p14:creationId xmlns:p14="http://schemas.microsoft.com/office/powerpoint/2010/main" val="10747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382F9-37A0-E428-8B3F-7222D2B4593F}"/>
              </a:ext>
            </a:extLst>
          </p:cNvPr>
          <p:cNvSpPr>
            <a:spLocks noGrp="1"/>
          </p:cNvSpPr>
          <p:nvPr>
            <p:ph type="title"/>
          </p:nvPr>
        </p:nvSpPr>
        <p:spPr>
          <a:xfrm>
            <a:off x="1020725" y="311216"/>
            <a:ext cx="10333075" cy="729415"/>
          </a:xfrm>
          <a:noFill/>
        </p:spPr>
        <p:txBody>
          <a:bodyPr>
            <a:normAutofit/>
          </a:bodyPr>
          <a:lstStyle/>
          <a:p>
            <a:r>
              <a:rPr lang="en-US" dirty="0"/>
              <a:t>Limits to search: geography/humans</a:t>
            </a:r>
            <a:endParaRPr lang="en-US" i="1" dirty="0"/>
          </a:p>
        </p:txBody>
      </p:sp>
      <p:sp>
        <p:nvSpPr>
          <p:cNvPr id="2" name="Slide Number Placeholder 1">
            <a:extLst>
              <a:ext uri="{FF2B5EF4-FFF2-40B4-BE49-F238E27FC236}">
                <a16:creationId xmlns:a16="http://schemas.microsoft.com/office/drawing/2014/main" id="{8EE56F35-2045-E4AC-98D1-5AB370EED910}"/>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25</a:t>
            </a:fld>
            <a:endParaRPr lang="en-US"/>
          </a:p>
        </p:txBody>
      </p:sp>
      <p:sp>
        <p:nvSpPr>
          <p:cNvPr id="8" name="Content Placeholder 7">
            <a:extLst>
              <a:ext uri="{FF2B5EF4-FFF2-40B4-BE49-F238E27FC236}">
                <a16:creationId xmlns:a16="http://schemas.microsoft.com/office/drawing/2014/main" id="{5BB5BB67-769E-FB04-8DA6-BCD7639F658D}"/>
              </a:ext>
            </a:extLst>
          </p:cNvPr>
          <p:cNvSpPr>
            <a:spLocks noGrp="1"/>
          </p:cNvSpPr>
          <p:nvPr>
            <p:ph sz="half" idx="1"/>
          </p:nvPr>
        </p:nvSpPr>
        <p:spPr>
          <a:xfrm>
            <a:off x="610134" y="1524311"/>
            <a:ext cx="4999077" cy="4529235"/>
          </a:xfrm>
        </p:spPr>
        <p:txBody>
          <a:bodyPr vert="horz" lIns="91440" tIns="45720" rIns="91440" bIns="45720" rtlCol="0" anchor="t">
            <a:normAutofit/>
          </a:bodyPr>
          <a:lstStyle/>
          <a:p>
            <a:r>
              <a:rPr lang="en-US" dirty="0"/>
              <a:t>Limiters such as geography, age, and humans seem easy to mark in Medline</a:t>
            </a:r>
          </a:p>
          <a:p>
            <a:pPr marL="457200" indent="-457200">
              <a:buFont typeface="Arial" panose="020B0604020202020204" pitchFamily="34" charset="0"/>
              <a:buChar char="•"/>
            </a:pPr>
            <a:r>
              <a:rPr lang="en-US" dirty="0"/>
              <a:t>Geography is difficult (especially US only)</a:t>
            </a:r>
          </a:p>
          <a:p>
            <a:pPr marL="457200" indent="-457200">
              <a:buFont typeface="Arial" panose="020B0604020202020204" pitchFamily="34" charset="0"/>
              <a:buChar char="•"/>
            </a:pPr>
            <a:r>
              <a:rPr lang="en-US" dirty="0"/>
              <a:t>Most of the time, you should seek studies from anywhere</a:t>
            </a:r>
          </a:p>
          <a:p>
            <a:r>
              <a:rPr lang="en-US" dirty="0"/>
              <a:t>Not considered for this case study</a:t>
            </a:r>
          </a:p>
        </p:txBody>
      </p:sp>
      <p:sp>
        <p:nvSpPr>
          <p:cNvPr id="7" name="TextBox 6">
            <a:extLst>
              <a:ext uri="{FF2B5EF4-FFF2-40B4-BE49-F238E27FC236}">
                <a16:creationId xmlns:a16="http://schemas.microsoft.com/office/drawing/2014/main" id="{FBCD0786-A437-005B-08EA-E320DED3627B}"/>
              </a:ext>
            </a:extLst>
          </p:cNvPr>
          <p:cNvSpPr txBox="1"/>
          <p:nvPr/>
        </p:nvSpPr>
        <p:spPr>
          <a:xfrm>
            <a:off x="6582790" y="2267330"/>
            <a:ext cx="5206266" cy="954107"/>
          </a:xfrm>
          <a:prstGeom prst="rect">
            <a:avLst/>
          </a:prstGeom>
          <a:noFill/>
        </p:spPr>
        <p:txBody>
          <a:bodyPr wrap="square" rtlCol="0">
            <a:spAutoFit/>
          </a:bodyPr>
          <a:lstStyle/>
          <a:p>
            <a:pPr algn="ctr"/>
            <a:r>
              <a:rPr lang="en-US" sz="2800" b="1" dirty="0"/>
              <a:t>Example of human filter (see </a:t>
            </a:r>
            <a:r>
              <a:rPr lang="en-US" sz="2800" b="1" dirty="0">
                <a:hlinkClick r:id="rId2"/>
              </a:rPr>
              <a:t>CADTH limiters for Humans</a:t>
            </a:r>
            <a:r>
              <a:rPr lang="en-US" sz="2800" b="1" dirty="0"/>
              <a:t>)</a:t>
            </a:r>
          </a:p>
        </p:txBody>
      </p:sp>
    </p:spTree>
    <p:extLst>
      <p:ext uri="{BB962C8B-B14F-4D97-AF65-F5344CB8AC3E}">
        <p14:creationId xmlns:p14="http://schemas.microsoft.com/office/powerpoint/2010/main" val="77036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26306-BE60-932B-98F7-1FCD23F26CED}"/>
              </a:ext>
            </a:extLst>
          </p:cNvPr>
          <p:cNvSpPr>
            <a:spLocks noGrp="1"/>
          </p:cNvSpPr>
          <p:nvPr>
            <p:ph type="title"/>
          </p:nvPr>
        </p:nvSpPr>
        <p:spPr>
          <a:xfrm>
            <a:off x="415213" y="135295"/>
            <a:ext cx="5513148" cy="914400"/>
          </a:xfrm>
          <a:noFill/>
        </p:spPr>
        <p:txBody>
          <a:bodyPr>
            <a:normAutofit/>
          </a:bodyPr>
          <a:lstStyle/>
          <a:p>
            <a:r>
              <a:rPr lang="en-US" dirty="0"/>
              <a:t>Combining terms</a:t>
            </a:r>
          </a:p>
        </p:txBody>
      </p:sp>
      <p:sp>
        <p:nvSpPr>
          <p:cNvPr id="5" name="Slide Number Placeholder 4">
            <a:extLst>
              <a:ext uri="{FF2B5EF4-FFF2-40B4-BE49-F238E27FC236}">
                <a16:creationId xmlns:a16="http://schemas.microsoft.com/office/drawing/2014/main" id="{06388630-3D82-1304-2B54-4B73CECCAF0D}"/>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26</a:t>
            </a:fld>
            <a:endParaRPr lang="en-US"/>
          </a:p>
        </p:txBody>
      </p:sp>
      <p:pic>
        <p:nvPicPr>
          <p:cNvPr id="10" name="Content Placeholder 9" descr="Spreadsheet of terms searched and number of results for each.">
            <a:extLst>
              <a:ext uri="{FF2B5EF4-FFF2-40B4-BE49-F238E27FC236}">
                <a16:creationId xmlns:a16="http://schemas.microsoft.com/office/drawing/2014/main" id="{4C2D2360-4487-CC74-C1CD-E3D1F63C1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302" y="1104112"/>
            <a:ext cx="3988177" cy="5602440"/>
          </a:xfrm>
        </p:spPr>
      </p:pic>
      <p:sp>
        <p:nvSpPr>
          <p:cNvPr id="9" name="TextBox 8">
            <a:extLst>
              <a:ext uri="{FF2B5EF4-FFF2-40B4-BE49-F238E27FC236}">
                <a16:creationId xmlns:a16="http://schemas.microsoft.com/office/drawing/2014/main" id="{67DB3F85-74C1-643A-D1E5-FB1CDFCB3A4F}"/>
              </a:ext>
            </a:extLst>
          </p:cNvPr>
          <p:cNvSpPr txBox="1"/>
          <p:nvPr/>
        </p:nvSpPr>
        <p:spPr>
          <a:xfrm>
            <a:off x="6662990" y="444020"/>
            <a:ext cx="4464698"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t>Still at developing stage</a:t>
            </a:r>
          </a:p>
          <a:p>
            <a:pPr marL="571500" indent="-571500">
              <a:buFont typeface="Arial" panose="020B0604020202020204" pitchFamily="34" charset="0"/>
              <a:buChar char="•"/>
            </a:pPr>
            <a:r>
              <a:rPr lang="en-US" sz="3200" dirty="0"/>
              <a:t>Enough to get group started- wait for more of protocol</a:t>
            </a:r>
          </a:p>
          <a:p>
            <a:pPr marL="571500" indent="-571500">
              <a:buFont typeface="Arial" panose="020B0604020202020204" pitchFamily="34" charset="0"/>
              <a:buChar char="•"/>
            </a:pPr>
            <a:r>
              <a:rPr lang="en-US" sz="3200" dirty="0"/>
              <a:t>I search </a:t>
            </a:r>
            <a:r>
              <a:rPr lang="en-US" sz="3200" dirty="0" err="1"/>
              <a:t>ti,ab,kf</a:t>
            </a:r>
            <a:r>
              <a:rPr lang="en-US" sz="3200" dirty="0"/>
              <a:t> fields</a:t>
            </a:r>
          </a:p>
          <a:p>
            <a:pPr marL="571500" indent="-571500">
              <a:buFont typeface="Arial" panose="020B0604020202020204" pitchFamily="34" charset="0"/>
              <a:buChar char="•"/>
            </a:pPr>
            <a:r>
              <a:rPr lang="en-US" sz="3200" dirty="0"/>
              <a:t>Can add synonyms as needed</a:t>
            </a:r>
          </a:p>
          <a:p>
            <a:pPr marL="571500" indent="-571500">
              <a:buFont typeface="Arial" panose="020B0604020202020204" pitchFamily="34" charset="0"/>
              <a:buChar char="•"/>
            </a:pPr>
            <a:r>
              <a:rPr lang="en-US" sz="3200" dirty="0"/>
              <a:t>Need to evaluate </a:t>
            </a:r>
          </a:p>
        </p:txBody>
      </p:sp>
      <p:pic>
        <p:nvPicPr>
          <p:cNvPr id="8" name="Picture 7" descr="Syntax error message example.">
            <a:extLst>
              <a:ext uri="{FF2B5EF4-FFF2-40B4-BE49-F238E27FC236}">
                <a16:creationId xmlns:a16="http://schemas.microsoft.com/office/drawing/2014/main" id="{93466AC6-4050-2C1C-88B6-E0F3DD319A2E}"/>
              </a:ext>
            </a:extLst>
          </p:cNvPr>
          <p:cNvPicPr>
            <a:picLocks noChangeAspect="1"/>
          </p:cNvPicPr>
          <p:nvPr/>
        </p:nvPicPr>
        <p:blipFill>
          <a:blip r:embed="rId3"/>
          <a:stretch>
            <a:fillRect/>
          </a:stretch>
        </p:blipFill>
        <p:spPr>
          <a:xfrm>
            <a:off x="6889102" y="5684203"/>
            <a:ext cx="4464698" cy="823912"/>
          </a:xfrm>
          <a:prstGeom prst="rect">
            <a:avLst/>
          </a:prstGeom>
        </p:spPr>
      </p:pic>
    </p:spTree>
    <p:extLst>
      <p:ext uri="{BB962C8B-B14F-4D97-AF65-F5344CB8AC3E}">
        <p14:creationId xmlns:p14="http://schemas.microsoft.com/office/powerpoint/2010/main" val="361685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DA86-0946-4E81-5FAF-7240240AB3C5}"/>
              </a:ext>
            </a:extLst>
          </p:cNvPr>
          <p:cNvSpPr>
            <a:spLocks noGrp="1"/>
          </p:cNvSpPr>
          <p:nvPr>
            <p:ph type="title"/>
          </p:nvPr>
        </p:nvSpPr>
        <p:spPr>
          <a:solidFill>
            <a:schemeClr val="accent2">
              <a:lumMod val="75000"/>
            </a:schemeClr>
          </a:solidFill>
        </p:spPr>
        <p:txBody>
          <a:bodyPr>
            <a:normAutofit/>
          </a:bodyPr>
          <a:lstStyle/>
          <a:p>
            <a:r>
              <a:rPr lang="en-US" sz="7200" dirty="0"/>
              <a:t>Choose your tool</a:t>
            </a:r>
          </a:p>
        </p:txBody>
      </p:sp>
      <p:sp>
        <p:nvSpPr>
          <p:cNvPr id="3" name="Content Placeholder 2">
            <a:extLst>
              <a:ext uri="{FF2B5EF4-FFF2-40B4-BE49-F238E27FC236}">
                <a16:creationId xmlns:a16="http://schemas.microsoft.com/office/drawing/2014/main" id="{149BC9C8-A6F0-2644-BD35-AFD27DE2883F}"/>
              </a:ext>
            </a:extLst>
          </p:cNvPr>
          <p:cNvSpPr>
            <a:spLocks noGrp="1"/>
          </p:cNvSpPr>
          <p:nvPr>
            <p:ph sz="half" idx="1"/>
          </p:nvPr>
        </p:nvSpPr>
        <p:spPr>
          <a:xfrm>
            <a:off x="1020723" y="2095500"/>
            <a:ext cx="3879980" cy="3973286"/>
          </a:xfrm>
        </p:spPr>
        <p:txBody>
          <a:bodyPr>
            <a:normAutofit fontScale="92500" lnSpcReduction="20000"/>
          </a:bodyPr>
          <a:lstStyle/>
          <a:p>
            <a:r>
              <a:rPr lang="en-US" sz="4800" b="0" u="sng" dirty="0"/>
              <a:t>Try the ISSG site for search filters</a:t>
            </a:r>
          </a:p>
          <a:p>
            <a:r>
              <a:rPr lang="en-US" dirty="0"/>
              <a:t>Explore by selecting topic on right</a:t>
            </a:r>
          </a:p>
          <a:p>
            <a:r>
              <a:rPr lang="en-US" dirty="0"/>
              <a:t>Or search topic in top right corner</a:t>
            </a:r>
          </a:p>
          <a:p>
            <a:r>
              <a:rPr lang="en-US" dirty="0"/>
              <a:t>Results are organized by database</a:t>
            </a:r>
          </a:p>
        </p:txBody>
      </p:sp>
      <p:sp>
        <p:nvSpPr>
          <p:cNvPr id="4" name="Content Placeholder 3">
            <a:extLst>
              <a:ext uri="{FF2B5EF4-FFF2-40B4-BE49-F238E27FC236}">
                <a16:creationId xmlns:a16="http://schemas.microsoft.com/office/drawing/2014/main" id="{F51E557B-69F3-7E6B-897F-E23FB8CE325F}"/>
              </a:ext>
            </a:extLst>
          </p:cNvPr>
          <p:cNvSpPr>
            <a:spLocks noGrp="1"/>
          </p:cNvSpPr>
          <p:nvPr>
            <p:ph sz="half" idx="2"/>
          </p:nvPr>
        </p:nvSpPr>
        <p:spPr>
          <a:xfrm>
            <a:off x="7473820" y="2095500"/>
            <a:ext cx="3879979" cy="3973286"/>
          </a:xfrm>
        </p:spPr>
        <p:txBody>
          <a:bodyPr>
            <a:normAutofit fontScale="92500" lnSpcReduction="20000"/>
          </a:bodyPr>
          <a:lstStyle/>
          <a:p>
            <a:r>
              <a:rPr lang="en-US" sz="4800" u="sng" dirty="0"/>
              <a:t>Build a better prompt for AI</a:t>
            </a:r>
          </a:p>
          <a:p>
            <a:r>
              <a:rPr lang="en-US" dirty="0"/>
              <a:t>Choose your favorite AI tool</a:t>
            </a:r>
          </a:p>
          <a:p>
            <a:r>
              <a:rPr lang="en-US" dirty="0"/>
              <a:t>Build a prompt for synonyms</a:t>
            </a:r>
          </a:p>
          <a:p>
            <a:r>
              <a:rPr lang="en-US" dirty="0"/>
              <a:t>Can you get a better response?</a:t>
            </a:r>
          </a:p>
        </p:txBody>
      </p:sp>
      <p:sp>
        <p:nvSpPr>
          <p:cNvPr id="5" name="Slide Number Placeholder 4">
            <a:extLst>
              <a:ext uri="{FF2B5EF4-FFF2-40B4-BE49-F238E27FC236}">
                <a16:creationId xmlns:a16="http://schemas.microsoft.com/office/drawing/2014/main" id="{8929C8DC-0A28-959B-DC2B-C18100B2FDDC}"/>
              </a:ext>
            </a:extLst>
          </p:cNvPr>
          <p:cNvSpPr>
            <a:spLocks noGrp="1"/>
          </p:cNvSpPr>
          <p:nvPr>
            <p:ph type="sldNum" sz="quarter" idx="12"/>
          </p:nvPr>
        </p:nvSpPr>
        <p:spPr/>
        <p:txBody>
          <a:bodyPr/>
          <a:lstStyle/>
          <a:p>
            <a:fld id="{7C7FAD9F-AEE9-406E-B720-57D2B9DB2816}" type="slidenum">
              <a:rPr lang="en-US" smtClean="0"/>
              <a:t>27</a:t>
            </a:fld>
            <a:endParaRPr lang="en-US"/>
          </a:p>
        </p:txBody>
      </p:sp>
    </p:spTree>
    <p:extLst>
      <p:ext uri="{BB962C8B-B14F-4D97-AF65-F5344CB8AC3E}">
        <p14:creationId xmlns:p14="http://schemas.microsoft.com/office/powerpoint/2010/main" val="206417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chemeClr val="tx1"/>
          </a:solidFill>
        </p:spPr>
        <p:txBody>
          <a:bodyPr spcFirstLastPara="1" wrap="square" lIns="91425" tIns="45700" rIns="91425" bIns="45700" anchor="t" anchorCtr="0">
            <a:noAutofit/>
          </a:bodyPr>
          <a:lstStyle/>
          <a:p>
            <a:r>
              <a:rPr lang="en-US" sz="7200" dirty="0">
                <a:solidFill>
                  <a:schemeClr val="bg1"/>
                </a:solidFill>
              </a:rPr>
              <a:t>2-3. </a:t>
            </a:r>
            <a:br>
              <a:rPr lang="en-US" sz="7200" dirty="0">
                <a:solidFill>
                  <a:schemeClr val="bg1"/>
                </a:solidFill>
              </a:rPr>
            </a:br>
            <a:r>
              <a:rPr lang="en-US" sz="7200" dirty="0">
                <a:solidFill>
                  <a:schemeClr val="bg1"/>
                </a:solidFill>
              </a:rPr>
              <a:t>evaluation of search</a:t>
            </a:r>
            <a:br>
              <a:rPr lang="en-US" sz="7200" dirty="0">
                <a:solidFill>
                  <a:schemeClr val="bg1"/>
                </a:solidFill>
              </a:rPr>
            </a:br>
            <a:br>
              <a:rPr lang="en-US" sz="7200" dirty="0">
                <a:solidFill>
                  <a:schemeClr val="bg1"/>
                </a:solidFill>
              </a:rPr>
            </a:b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5652353" y="966561"/>
            <a:ext cx="5809861" cy="4693593"/>
          </a:xfrm>
          <a:prstGeom prst="rect">
            <a:avLst/>
          </a:prstGeom>
          <a:solidFill>
            <a:schemeClr val="bg1">
              <a:lumMod val="85000"/>
            </a:schemeClr>
          </a:solidFill>
        </p:spPr>
        <p:txBody>
          <a:bodyPr wrap="square" tIns="548640" rtlCol="0">
            <a:spAutoFit/>
          </a:bodyPr>
          <a:lstStyle/>
          <a:p>
            <a:pPr marL="685800" indent="-685800">
              <a:buFont typeface="Arial" panose="020B0604020202020204" pitchFamily="34" charset="0"/>
              <a:buChar char="•"/>
            </a:pPr>
            <a:r>
              <a:rPr lang="en-US" sz="4000" b="1" dirty="0"/>
              <a:t>Does it include x?</a:t>
            </a:r>
          </a:p>
          <a:p>
            <a:pPr marL="685800" indent="-685800">
              <a:buFont typeface="Arial" panose="020B0604020202020204" pitchFamily="34" charset="0"/>
              <a:buChar char="•"/>
            </a:pPr>
            <a:r>
              <a:rPr lang="en-US" sz="4000" b="1" dirty="0"/>
              <a:t>Measures of search performance</a:t>
            </a:r>
          </a:p>
          <a:p>
            <a:pPr marL="685800" indent="-685800">
              <a:buFont typeface="Arial" panose="020B0604020202020204" pitchFamily="34" charset="0"/>
              <a:buChar char="•"/>
            </a:pPr>
            <a:r>
              <a:rPr lang="en-US" sz="4000" b="1" dirty="0"/>
              <a:t>Sorting first 100</a:t>
            </a:r>
          </a:p>
          <a:p>
            <a:pPr marL="685800" indent="-685800">
              <a:buFont typeface="Arial" panose="020B0604020202020204" pitchFamily="34" charset="0"/>
              <a:buChar char="•"/>
            </a:pPr>
            <a:r>
              <a:rPr lang="en-US" sz="4000" b="1" dirty="0"/>
              <a:t>Peer review of search</a:t>
            </a:r>
          </a:p>
          <a:p>
            <a:endParaRPr lang="en-US" sz="4800" b="1" dirty="0"/>
          </a:p>
          <a:p>
            <a:endParaRPr lang="en-US" dirty="0"/>
          </a:p>
        </p:txBody>
      </p:sp>
      <p:sp>
        <p:nvSpPr>
          <p:cNvPr id="3" name="Slide Number Placeholder 2">
            <a:extLst>
              <a:ext uri="{FF2B5EF4-FFF2-40B4-BE49-F238E27FC236}">
                <a16:creationId xmlns:a16="http://schemas.microsoft.com/office/drawing/2014/main" id="{8AA6DDAF-AE1E-9DD2-665E-C7D25DB3AED4}"/>
              </a:ext>
            </a:extLst>
          </p:cNvPr>
          <p:cNvSpPr>
            <a:spLocks noGrp="1"/>
          </p:cNvSpPr>
          <p:nvPr>
            <p:ph type="sldNum" sz="quarter" idx="12"/>
          </p:nvPr>
        </p:nvSpPr>
        <p:spPr/>
        <p:txBody>
          <a:bodyPr/>
          <a:lstStyle/>
          <a:p>
            <a:fld id="{7C7FAD9F-AEE9-406E-B720-57D2B9DB2816}" type="slidenum">
              <a:rPr lang="en-US" smtClean="0"/>
              <a:t>28</a:t>
            </a:fld>
            <a:endParaRPr lang="en-US" dirty="0"/>
          </a:p>
        </p:txBody>
      </p:sp>
    </p:spTree>
    <p:extLst>
      <p:ext uri="{BB962C8B-B14F-4D97-AF65-F5344CB8AC3E}">
        <p14:creationId xmlns:p14="http://schemas.microsoft.com/office/powerpoint/2010/main" val="48212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F9A6E-E035-A6E2-0717-61F4222918B6}"/>
              </a:ext>
            </a:extLst>
          </p:cNvPr>
          <p:cNvSpPr>
            <a:spLocks noGrp="1"/>
          </p:cNvSpPr>
          <p:nvPr>
            <p:ph type="title"/>
          </p:nvPr>
        </p:nvSpPr>
        <p:spPr>
          <a:xfrm>
            <a:off x="929462" y="136525"/>
            <a:ext cx="10333075" cy="827387"/>
          </a:xfrm>
        </p:spPr>
        <p:txBody>
          <a:bodyPr>
            <a:normAutofit fontScale="90000"/>
          </a:bodyPr>
          <a:lstStyle/>
          <a:p>
            <a:r>
              <a:rPr lang="en-US" dirty="0"/>
              <a:t>Search evaluation: clients sorting first 100 results</a:t>
            </a:r>
          </a:p>
        </p:txBody>
      </p:sp>
      <p:sp>
        <p:nvSpPr>
          <p:cNvPr id="2" name="Slide Number Placeholder 1">
            <a:extLst>
              <a:ext uri="{FF2B5EF4-FFF2-40B4-BE49-F238E27FC236}">
                <a16:creationId xmlns:a16="http://schemas.microsoft.com/office/drawing/2014/main" id="{812B2CE4-C4F4-A202-2986-F3C3AE6CDFED}"/>
              </a:ext>
            </a:extLst>
          </p:cNvPr>
          <p:cNvSpPr>
            <a:spLocks noGrp="1"/>
          </p:cNvSpPr>
          <p:nvPr>
            <p:ph type="sldNum" sz="quarter" idx="12"/>
          </p:nvPr>
        </p:nvSpPr>
        <p:spPr/>
        <p:txBody>
          <a:bodyPr/>
          <a:lstStyle/>
          <a:p>
            <a:fld id="{7C7FAD9F-AEE9-406E-B720-57D2B9DB2816}" type="slidenum">
              <a:rPr lang="en-US" smtClean="0"/>
              <a:t>29</a:t>
            </a:fld>
            <a:endParaRPr lang="en-US"/>
          </a:p>
        </p:txBody>
      </p:sp>
      <p:graphicFrame>
        <p:nvGraphicFramePr>
          <p:cNvPr id="7" name="Diagram 6" descr="Sorting through first 100 results to determine what is relevant as a background article or a relevant review.">
            <a:extLst>
              <a:ext uri="{FF2B5EF4-FFF2-40B4-BE49-F238E27FC236}">
                <a16:creationId xmlns:a16="http://schemas.microsoft.com/office/drawing/2014/main" id="{4E308685-210A-4ACC-4D86-88824CC13E00}"/>
              </a:ext>
            </a:extLst>
          </p:cNvPr>
          <p:cNvGraphicFramePr/>
          <p:nvPr>
            <p:extLst>
              <p:ext uri="{D42A27DB-BD31-4B8C-83A1-F6EECF244321}">
                <p14:modId xmlns:p14="http://schemas.microsoft.com/office/powerpoint/2010/main" val="1985433641"/>
              </p:ext>
            </p:extLst>
          </p:nvPr>
        </p:nvGraphicFramePr>
        <p:xfrm>
          <a:off x="1277381" y="1120245"/>
          <a:ext cx="96372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05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A31F50-3997-68B6-7ABC-1DF237A5A86F}"/>
              </a:ext>
            </a:extLst>
          </p:cNvPr>
          <p:cNvSpPr>
            <a:spLocks noGrp="1"/>
          </p:cNvSpPr>
          <p:nvPr>
            <p:ph type="title"/>
          </p:nvPr>
        </p:nvSpPr>
        <p:spPr>
          <a:xfrm>
            <a:off x="167640" y="147587"/>
            <a:ext cx="4267200" cy="879671"/>
          </a:xfrm>
        </p:spPr>
        <p:txBody>
          <a:bodyPr>
            <a:noAutofit/>
          </a:bodyPr>
          <a:lstStyle/>
          <a:p>
            <a:r>
              <a:rPr lang="en-US" sz="5400" b="1" dirty="0"/>
              <a:t>Phases 1-4</a:t>
            </a:r>
          </a:p>
        </p:txBody>
      </p:sp>
      <p:graphicFrame>
        <p:nvGraphicFramePr>
          <p:cNvPr id="10" name="Content Placeholder 7" descr="Phase 3 is Production where you complete the searches and other processes. ">
            <a:extLst>
              <a:ext uri="{FF2B5EF4-FFF2-40B4-BE49-F238E27FC236}">
                <a16:creationId xmlns:a16="http://schemas.microsoft.com/office/drawing/2014/main" id="{DBB7742E-33F2-C79D-8442-7484FAE6165E}"/>
              </a:ext>
            </a:extLst>
          </p:cNvPr>
          <p:cNvGraphicFramePr>
            <a:graphicFrameLocks noGrp="1"/>
          </p:cNvGraphicFramePr>
          <p:nvPr>
            <p:ph idx="1"/>
            <p:extLst>
              <p:ext uri="{D42A27DB-BD31-4B8C-83A1-F6EECF244321}">
                <p14:modId xmlns:p14="http://schemas.microsoft.com/office/powerpoint/2010/main" val="4134437202"/>
              </p:ext>
            </p:extLst>
          </p:nvPr>
        </p:nvGraphicFramePr>
        <p:xfrm>
          <a:off x="729264" y="879671"/>
          <a:ext cx="10487375" cy="583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390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81C6-FF05-2A08-400D-0AD2888D5889}"/>
              </a:ext>
            </a:extLst>
          </p:cNvPr>
          <p:cNvSpPr>
            <a:spLocks noGrp="1"/>
          </p:cNvSpPr>
          <p:nvPr>
            <p:ph type="title"/>
          </p:nvPr>
        </p:nvSpPr>
        <p:spPr/>
        <p:txBody>
          <a:bodyPr/>
          <a:lstStyle/>
          <a:p>
            <a:r>
              <a:rPr lang="en-US" dirty="0"/>
              <a:t>Updated search</a:t>
            </a:r>
          </a:p>
        </p:txBody>
      </p:sp>
      <p:graphicFrame>
        <p:nvGraphicFramePr>
          <p:cNvPr id="6" name="Table 6">
            <a:extLst>
              <a:ext uri="{FF2B5EF4-FFF2-40B4-BE49-F238E27FC236}">
                <a16:creationId xmlns:a16="http://schemas.microsoft.com/office/drawing/2014/main" id="{59A7AA50-DD75-0BCA-C8FC-1F1E77E2BA11}"/>
              </a:ext>
            </a:extLst>
          </p:cNvPr>
          <p:cNvGraphicFramePr>
            <a:graphicFrameLocks noGrp="1"/>
          </p:cNvGraphicFramePr>
          <p:nvPr>
            <p:ph idx="1"/>
          </p:nvPr>
        </p:nvGraphicFramePr>
        <p:xfrm>
          <a:off x="867228" y="1670180"/>
          <a:ext cx="10333035" cy="4931230"/>
        </p:xfrm>
        <a:graphic>
          <a:graphicData uri="http://schemas.openxmlformats.org/drawingml/2006/table">
            <a:tbl>
              <a:tblPr firstRow="1" bandRow="1">
                <a:tableStyleId>{9D7B26C5-4107-4FEC-AEDC-1716B250A1EF}</a:tableStyleId>
              </a:tblPr>
              <a:tblGrid>
                <a:gridCol w="900923">
                  <a:extLst>
                    <a:ext uri="{9D8B030D-6E8A-4147-A177-3AD203B41FA5}">
                      <a16:colId xmlns:a16="http://schemas.microsoft.com/office/drawing/2014/main" val="1505691071"/>
                    </a:ext>
                  </a:extLst>
                </a:gridCol>
                <a:gridCol w="5987767">
                  <a:extLst>
                    <a:ext uri="{9D8B030D-6E8A-4147-A177-3AD203B41FA5}">
                      <a16:colId xmlns:a16="http://schemas.microsoft.com/office/drawing/2014/main" val="2375855214"/>
                    </a:ext>
                  </a:extLst>
                </a:gridCol>
                <a:gridCol w="3444345">
                  <a:extLst>
                    <a:ext uri="{9D8B030D-6E8A-4147-A177-3AD203B41FA5}">
                      <a16:colId xmlns:a16="http://schemas.microsoft.com/office/drawing/2014/main" val="497230174"/>
                    </a:ext>
                  </a:extLst>
                </a:gridCol>
              </a:tblGrid>
              <a:tr h="420343">
                <a:tc>
                  <a:txBody>
                    <a:bodyPr/>
                    <a:lstStyle/>
                    <a:p>
                      <a:pPr algn="ctr" rtl="0" fontAlgn="b"/>
                      <a:r>
                        <a:rPr lang="en-US" sz="2000" dirty="0">
                          <a:effectLst/>
                        </a:rPr>
                        <a:t>1</a:t>
                      </a:r>
                    </a:p>
                  </a:txBody>
                  <a:tcPr marL="11430" marR="11430" marT="7620" marB="7620" anchor="b">
                    <a:solidFill>
                      <a:schemeClr val="accent1"/>
                    </a:solidFill>
                  </a:tcPr>
                </a:tc>
                <a:tc>
                  <a:txBody>
                    <a:bodyPr/>
                    <a:lstStyle/>
                    <a:p>
                      <a:pPr rtl="0" fontAlgn="b"/>
                      <a:r>
                        <a:rPr lang="en-US" sz="2000" dirty="0">
                          <a:effectLst/>
                        </a:rPr>
                        <a:t>adolescent/</a:t>
                      </a:r>
                    </a:p>
                  </a:txBody>
                  <a:tcPr marL="11430" marR="11430" marT="7620" marB="7620" anchor="b">
                    <a:solidFill>
                      <a:schemeClr val="accent1"/>
                    </a:solidFill>
                  </a:tcPr>
                </a:tc>
                <a:tc>
                  <a:txBody>
                    <a:bodyPr/>
                    <a:lstStyle/>
                    <a:p>
                      <a:pPr algn="r" rtl="0" fontAlgn="b"/>
                      <a:r>
                        <a:rPr lang="en-US" sz="2000">
                          <a:effectLst/>
                        </a:rPr>
                        <a:t>2268205</a:t>
                      </a:r>
                    </a:p>
                  </a:txBody>
                  <a:tcPr marL="11430" marR="11430" marT="7620" marB="7620" anchor="b">
                    <a:solidFill>
                      <a:schemeClr val="accent1"/>
                    </a:solidFill>
                  </a:tcPr>
                </a:tc>
                <a:extLst>
                  <a:ext uri="{0D108BD9-81ED-4DB2-BD59-A6C34878D82A}">
                    <a16:rowId xmlns:a16="http://schemas.microsoft.com/office/drawing/2014/main" val="3948619503"/>
                  </a:ext>
                </a:extLst>
              </a:tr>
              <a:tr h="420343">
                <a:tc>
                  <a:txBody>
                    <a:bodyPr/>
                    <a:lstStyle/>
                    <a:p>
                      <a:pPr algn="ctr" rtl="0" fontAlgn="b"/>
                      <a:r>
                        <a:rPr lang="en-US" sz="2000">
                          <a:effectLst/>
                        </a:rPr>
                        <a:t>2</a:t>
                      </a:r>
                    </a:p>
                  </a:txBody>
                  <a:tcPr marL="11430" marR="11430" marT="7620" marB="7620" anchor="b">
                    <a:solidFill>
                      <a:schemeClr val="accent1"/>
                    </a:solidFill>
                  </a:tcPr>
                </a:tc>
                <a:tc>
                  <a:txBody>
                    <a:bodyPr/>
                    <a:lstStyle/>
                    <a:p>
                      <a:pPr rtl="0" fontAlgn="b"/>
                      <a:r>
                        <a:rPr lang="en-US" sz="2000" dirty="0">
                          <a:effectLst/>
                        </a:rPr>
                        <a:t>exp Adolescent Health/ or exp Adolescent Behavior/</a:t>
                      </a:r>
                    </a:p>
                  </a:txBody>
                  <a:tcPr marL="11430" marR="11430" marT="7620" marB="7620" anchor="b">
                    <a:solidFill>
                      <a:schemeClr val="accent1"/>
                    </a:solidFill>
                  </a:tcPr>
                </a:tc>
                <a:tc>
                  <a:txBody>
                    <a:bodyPr/>
                    <a:lstStyle/>
                    <a:p>
                      <a:pPr algn="r" rtl="0" fontAlgn="b"/>
                      <a:r>
                        <a:rPr lang="en-US" sz="2000">
                          <a:effectLst/>
                        </a:rPr>
                        <a:t>37962</a:t>
                      </a:r>
                    </a:p>
                  </a:txBody>
                  <a:tcPr marL="11430" marR="11430" marT="7620" marB="7620" anchor="b">
                    <a:solidFill>
                      <a:schemeClr val="accent1"/>
                    </a:solidFill>
                  </a:tcPr>
                </a:tc>
                <a:extLst>
                  <a:ext uri="{0D108BD9-81ED-4DB2-BD59-A6C34878D82A}">
                    <a16:rowId xmlns:a16="http://schemas.microsoft.com/office/drawing/2014/main" val="1084484495"/>
                  </a:ext>
                </a:extLst>
              </a:tr>
              <a:tr h="662943">
                <a:tc>
                  <a:txBody>
                    <a:bodyPr/>
                    <a:lstStyle/>
                    <a:p>
                      <a:pPr algn="ctr" rtl="0" fontAlgn="b"/>
                      <a:r>
                        <a:rPr lang="en-US" sz="2000" dirty="0">
                          <a:effectLst/>
                        </a:rPr>
                        <a:t>3</a:t>
                      </a:r>
                    </a:p>
                  </a:txBody>
                  <a:tcPr marL="11430" marR="11430" marT="7620" marB="7620" anchor="b">
                    <a:solidFill>
                      <a:schemeClr val="accent1"/>
                    </a:solidFill>
                  </a:tcPr>
                </a:tc>
                <a:tc>
                  <a:txBody>
                    <a:bodyPr/>
                    <a:lstStyle/>
                    <a:p>
                      <a:pPr rtl="0" fontAlgn="b"/>
                      <a:r>
                        <a:rPr lang="en-US" sz="2000" dirty="0">
                          <a:effectLst/>
                        </a:rPr>
                        <a:t>(teen* or youth* or </a:t>
                      </a:r>
                      <a:r>
                        <a:rPr lang="en-US" sz="2000" dirty="0" err="1">
                          <a:effectLst/>
                        </a:rPr>
                        <a:t>adolescen</a:t>
                      </a:r>
                      <a:r>
                        <a:rPr lang="en-US" sz="2000" dirty="0">
                          <a:effectLst/>
                        </a:rPr>
                        <a:t>* or juvenile* or youngster* or </a:t>
                      </a:r>
                      <a:r>
                        <a:rPr lang="en-US" sz="2000" dirty="0" err="1">
                          <a:effectLst/>
                        </a:rPr>
                        <a:t>highschool</a:t>
                      </a:r>
                      <a:r>
                        <a:rPr lang="en-US" sz="2000" dirty="0">
                          <a:effectLst/>
                        </a:rPr>
                        <a:t>* or ((secondary or high or middle or intermediate) adj2 (school* or education))).</a:t>
                      </a:r>
                      <a:r>
                        <a:rPr lang="en-US" sz="2000" dirty="0" err="1">
                          <a:effectLst/>
                        </a:rPr>
                        <a:t>ti,ab,kf</a:t>
                      </a:r>
                      <a:r>
                        <a:rPr lang="en-US" sz="2000" dirty="0">
                          <a:effectLst/>
                        </a:rPr>
                        <a:t>.</a:t>
                      </a:r>
                    </a:p>
                  </a:txBody>
                  <a:tcPr marL="11430" marR="11430" marT="7620" marB="7620" anchor="b">
                    <a:solidFill>
                      <a:schemeClr val="accent1"/>
                    </a:solidFill>
                  </a:tcPr>
                </a:tc>
                <a:tc>
                  <a:txBody>
                    <a:bodyPr/>
                    <a:lstStyle/>
                    <a:p>
                      <a:pPr algn="r" rtl="0" fontAlgn="b"/>
                      <a:r>
                        <a:rPr lang="en-US" sz="2000" dirty="0">
                          <a:effectLst/>
                        </a:rPr>
                        <a:t>620310</a:t>
                      </a:r>
                    </a:p>
                  </a:txBody>
                  <a:tcPr marL="11430" marR="11430" marT="7620" marB="7620" anchor="b">
                    <a:solidFill>
                      <a:schemeClr val="accent1"/>
                    </a:solidFill>
                  </a:tcPr>
                </a:tc>
                <a:extLst>
                  <a:ext uri="{0D108BD9-81ED-4DB2-BD59-A6C34878D82A}">
                    <a16:rowId xmlns:a16="http://schemas.microsoft.com/office/drawing/2014/main" val="2441974661"/>
                  </a:ext>
                </a:extLst>
              </a:tr>
              <a:tr h="420343">
                <a:tc>
                  <a:txBody>
                    <a:bodyPr/>
                    <a:lstStyle/>
                    <a:p>
                      <a:pPr algn="ctr" rtl="0" fontAlgn="b"/>
                      <a:r>
                        <a:rPr lang="en-US" sz="2000" dirty="0">
                          <a:effectLst/>
                        </a:rPr>
                        <a:t>4</a:t>
                      </a:r>
                    </a:p>
                  </a:txBody>
                  <a:tcPr marL="11430" marR="11430" marT="7620" marB="7620" anchor="b">
                    <a:solidFill>
                      <a:schemeClr val="accent2">
                        <a:lumMod val="90000"/>
                      </a:schemeClr>
                    </a:solidFill>
                  </a:tcPr>
                </a:tc>
                <a:tc>
                  <a:txBody>
                    <a:bodyPr/>
                    <a:lstStyle/>
                    <a:p>
                      <a:pPr rtl="0" fontAlgn="b"/>
                      <a:r>
                        <a:rPr lang="en-US" sz="2000" dirty="0">
                          <a:effectLst/>
                        </a:rPr>
                        <a:t>exp Screen Time/</a:t>
                      </a:r>
                    </a:p>
                  </a:txBody>
                  <a:tcPr marL="11430" marR="11430" marT="7620" marB="7620" anchor="b">
                    <a:solidFill>
                      <a:schemeClr val="accent2">
                        <a:lumMod val="90000"/>
                      </a:schemeClr>
                    </a:solidFill>
                  </a:tcPr>
                </a:tc>
                <a:tc>
                  <a:txBody>
                    <a:bodyPr/>
                    <a:lstStyle/>
                    <a:p>
                      <a:pPr algn="r" rtl="0" fontAlgn="b"/>
                      <a:r>
                        <a:rPr lang="en-US" sz="2000">
                          <a:effectLst/>
                        </a:rPr>
                        <a:t>1368</a:t>
                      </a:r>
                    </a:p>
                  </a:txBody>
                  <a:tcPr marL="11430" marR="11430" marT="7620" marB="7620" anchor="b">
                    <a:solidFill>
                      <a:schemeClr val="accent2">
                        <a:lumMod val="90000"/>
                      </a:schemeClr>
                    </a:solidFill>
                  </a:tcPr>
                </a:tc>
                <a:extLst>
                  <a:ext uri="{0D108BD9-81ED-4DB2-BD59-A6C34878D82A}">
                    <a16:rowId xmlns:a16="http://schemas.microsoft.com/office/drawing/2014/main" val="2874877145"/>
                  </a:ext>
                </a:extLst>
              </a:tr>
              <a:tr h="420343">
                <a:tc>
                  <a:txBody>
                    <a:bodyPr/>
                    <a:lstStyle/>
                    <a:p>
                      <a:pPr algn="ctr" rtl="0" fontAlgn="b"/>
                      <a:r>
                        <a:rPr lang="en-US" sz="2000">
                          <a:effectLst/>
                        </a:rPr>
                        <a:t>5</a:t>
                      </a:r>
                    </a:p>
                  </a:txBody>
                  <a:tcPr marL="11430" marR="11430" marT="7620" marB="7620" anchor="b">
                    <a:solidFill>
                      <a:schemeClr val="accent2">
                        <a:lumMod val="90000"/>
                      </a:schemeClr>
                    </a:solidFill>
                  </a:tcPr>
                </a:tc>
                <a:tc>
                  <a:txBody>
                    <a:bodyPr/>
                    <a:lstStyle/>
                    <a:p>
                      <a:pPr rtl="0" fontAlgn="b"/>
                      <a:r>
                        <a:rPr lang="en-US" sz="2000" dirty="0">
                          <a:effectLst/>
                        </a:rPr>
                        <a:t>(screentime or "screen use" or (screen adj2 (exposure or time))).</a:t>
                      </a:r>
                      <a:r>
                        <a:rPr lang="en-US" sz="2000" dirty="0" err="1">
                          <a:effectLst/>
                        </a:rPr>
                        <a:t>ti,ab,kf</a:t>
                      </a:r>
                      <a:r>
                        <a:rPr lang="en-US" sz="2000" dirty="0">
                          <a:effectLst/>
                        </a:rPr>
                        <a:t>.</a:t>
                      </a:r>
                    </a:p>
                  </a:txBody>
                  <a:tcPr marL="11430" marR="11430" marT="7620" marB="7620" anchor="b">
                    <a:solidFill>
                      <a:schemeClr val="accent2">
                        <a:lumMod val="90000"/>
                      </a:schemeClr>
                    </a:solidFill>
                  </a:tcPr>
                </a:tc>
                <a:tc>
                  <a:txBody>
                    <a:bodyPr/>
                    <a:lstStyle/>
                    <a:p>
                      <a:pPr algn="r" rtl="0" fontAlgn="b"/>
                      <a:r>
                        <a:rPr lang="en-US" sz="2000" dirty="0">
                          <a:effectLst/>
                        </a:rPr>
                        <a:t>6102</a:t>
                      </a:r>
                    </a:p>
                  </a:txBody>
                  <a:tcPr marL="11430" marR="11430" marT="7620" marB="7620" anchor="b">
                    <a:solidFill>
                      <a:schemeClr val="accent2">
                        <a:lumMod val="90000"/>
                      </a:schemeClr>
                    </a:solidFill>
                  </a:tcPr>
                </a:tc>
                <a:extLst>
                  <a:ext uri="{0D108BD9-81ED-4DB2-BD59-A6C34878D82A}">
                    <a16:rowId xmlns:a16="http://schemas.microsoft.com/office/drawing/2014/main" val="4178627499"/>
                  </a:ext>
                </a:extLst>
              </a:tr>
              <a:tr h="420343">
                <a:tc>
                  <a:txBody>
                    <a:bodyPr/>
                    <a:lstStyle/>
                    <a:p>
                      <a:pPr algn="ctr" rtl="0" fontAlgn="b"/>
                      <a:r>
                        <a:rPr lang="en-US" sz="2000" dirty="0">
                          <a:effectLst/>
                        </a:rPr>
                        <a:t>6</a:t>
                      </a:r>
                    </a:p>
                  </a:txBody>
                  <a:tcPr marL="11430" marR="11430" marT="7620" marB="7620" anchor="b">
                    <a:solidFill>
                      <a:schemeClr val="accent2">
                        <a:lumMod val="90000"/>
                      </a:schemeClr>
                    </a:solidFill>
                  </a:tcPr>
                </a:tc>
                <a:tc>
                  <a:txBody>
                    <a:bodyPr/>
                    <a:lstStyle/>
                    <a:p>
                      <a:pPr rtl="0" fontAlgn="b"/>
                      <a:r>
                        <a:rPr lang="en-US" sz="2000" dirty="0">
                          <a:effectLst/>
                        </a:rPr>
                        <a:t>((digital media or video game) adj2 (time or exposure)).</a:t>
                      </a:r>
                      <a:r>
                        <a:rPr lang="en-US" sz="2000" dirty="0" err="1">
                          <a:effectLst/>
                        </a:rPr>
                        <a:t>ti,ab,kf</a:t>
                      </a:r>
                      <a:r>
                        <a:rPr lang="en-US" sz="2000" dirty="0">
                          <a:effectLst/>
                        </a:rPr>
                        <a:t>.</a:t>
                      </a:r>
                    </a:p>
                  </a:txBody>
                  <a:tcPr marL="1004" marR="1004" marT="669" marB="669" anchor="b">
                    <a:solidFill>
                      <a:schemeClr val="accent2">
                        <a:lumMod val="90000"/>
                      </a:schemeClr>
                    </a:solidFill>
                  </a:tcPr>
                </a:tc>
                <a:tc>
                  <a:txBody>
                    <a:bodyPr/>
                    <a:lstStyle/>
                    <a:p>
                      <a:pPr algn="ctr" rtl="0" fontAlgn="b"/>
                      <a:r>
                        <a:rPr lang="en-US" sz="2000" dirty="0">
                          <a:effectLst/>
                        </a:rPr>
                        <a:t>177</a:t>
                      </a:r>
                    </a:p>
                  </a:txBody>
                  <a:tcPr marL="1004" marR="1004" marT="669" marB="669" anchor="b">
                    <a:solidFill>
                      <a:schemeClr val="accent2">
                        <a:lumMod val="90000"/>
                      </a:schemeClr>
                    </a:solidFill>
                  </a:tcPr>
                </a:tc>
                <a:extLst>
                  <a:ext uri="{0D108BD9-81ED-4DB2-BD59-A6C34878D82A}">
                    <a16:rowId xmlns:a16="http://schemas.microsoft.com/office/drawing/2014/main" val="3908289265"/>
                  </a:ext>
                </a:extLst>
              </a:tr>
              <a:tr h="662943">
                <a:tc>
                  <a:txBody>
                    <a:bodyPr/>
                    <a:lstStyle/>
                    <a:p>
                      <a:pPr algn="ctr" rtl="0" fontAlgn="b"/>
                      <a:r>
                        <a:rPr lang="en-US" sz="2000" dirty="0">
                          <a:effectLst/>
                        </a:rPr>
                        <a:t>7</a:t>
                      </a:r>
                    </a:p>
                  </a:txBody>
                  <a:tcPr marL="11430" marR="11430" marT="7620" marB="7620" anchor="b">
                    <a:solidFill>
                      <a:schemeClr val="accent6">
                        <a:lumMod val="40000"/>
                        <a:lumOff val="60000"/>
                      </a:schemeClr>
                    </a:solidFill>
                  </a:tcPr>
                </a:tc>
                <a:tc>
                  <a:txBody>
                    <a:bodyPr/>
                    <a:lstStyle/>
                    <a:p>
                      <a:pPr rtl="0" fontAlgn="b"/>
                      <a:r>
                        <a:rPr lang="en-US" sz="2000" dirty="0">
                          <a:effectLst/>
                        </a:rPr>
                        <a:t>exp Depression/ or exp Depressive Disorder/ or exp Mental Health/ or exp Psychological Well-Being/</a:t>
                      </a:r>
                    </a:p>
                  </a:txBody>
                  <a:tcPr marL="11430" marR="11430" marT="7620" marB="7620" anchor="b">
                    <a:solidFill>
                      <a:schemeClr val="accent6">
                        <a:lumMod val="40000"/>
                        <a:lumOff val="60000"/>
                      </a:schemeClr>
                    </a:solidFill>
                  </a:tcPr>
                </a:tc>
                <a:tc>
                  <a:txBody>
                    <a:bodyPr/>
                    <a:lstStyle/>
                    <a:p>
                      <a:pPr algn="r" rtl="0" fontAlgn="b"/>
                      <a:r>
                        <a:rPr lang="en-US" sz="2000" dirty="0">
                          <a:effectLst/>
                        </a:rPr>
                        <a:t>328824</a:t>
                      </a:r>
                    </a:p>
                  </a:txBody>
                  <a:tcPr marL="11430" marR="11430" marT="7620" marB="7620" anchor="b">
                    <a:solidFill>
                      <a:schemeClr val="accent6">
                        <a:lumMod val="40000"/>
                        <a:lumOff val="60000"/>
                      </a:schemeClr>
                    </a:solidFill>
                  </a:tcPr>
                </a:tc>
                <a:extLst>
                  <a:ext uri="{0D108BD9-81ED-4DB2-BD59-A6C34878D82A}">
                    <a16:rowId xmlns:a16="http://schemas.microsoft.com/office/drawing/2014/main" val="834446610"/>
                  </a:ext>
                </a:extLst>
              </a:tr>
              <a:tr h="420343">
                <a:tc>
                  <a:txBody>
                    <a:bodyPr/>
                    <a:lstStyle/>
                    <a:p>
                      <a:pPr algn="ctr" rtl="0" fontAlgn="b"/>
                      <a:r>
                        <a:rPr lang="en-US" sz="2000" dirty="0">
                          <a:effectLst/>
                        </a:rPr>
                        <a:t>8</a:t>
                      </a:r>
                    </a:p>
                  </a:txBody>
                  <a:tcPr marL="11430" marR="11430" marT="7620" marB="7620" anchor="b">
                    <a:solidFill>
                      <a:schemeClr val="accent6">
                        <a:lumMod val="40000"/>
                        <a:lumOff val="60000"/>
                      </a:schemeClr>
                    </a:solidFill>
                  </a:tcPr>
                </a:tc>
                <a:tc>
                  <a:txBody>
                    <a:bodyPr/>
                    <a:lstStyle/>
                    <a:p>
                      <a:pPr rtl="0" fontAlgn="b"/>
                      <a:r>
                        <a:rPr lang="en-US" sz="2000" dirty="0">
                          <a:effectLst/>
                        </a:rPr>
                        <a:t>depress*.</a:t>
                      </a:r>
                      <a:r>
                        <a:rPr lang="en-US" sz="2000" dirty="0" err="1">
                          <a:effectLst/>
                        </a:rPr>
                        <a:t>ti,ab,kf</a:t>
                      </a:r>
                      <a:r>
                        <a:rPr lang="en-US" sz="2000" dirty="0">
                          <a:effectLst/>
                        </a:rPr>
                        <a:t>.</a:t>
                      </a:r>
                    </a:p>
                  </a:txBody>
                  <a:tcPr marL="11430" marR="11430" marT="7620" marB="7620" anchor="b">
                    <a:solidFill>
                      <a:schemeClr val="accent6">
                        <a:lumMod val="40000"/>
                        <a:lumOff val="60000"/>
                      </a:schemeClr>
                    </a:solidFill>
                  </a:tcPr>
                </a:tc>
                <a:tc>
                  <a:txBody>
                    <a:bodyPr/>
                    <a:lstStyle/>
                    <a:p>
                      <a:pPr algn="r" rtl="0" fontAlgn="b"/>
                      <a:r>
                        <a:rPr lang="en-US" sz="2000" dirty="0">
                          <a:effectLst/>
                        </a:rPr>
                        <a:t>605470</a:t>
                      </a:r>
                    </a:p>
                  </a:txBody>
                  <a:tcPr marL="11430" marR="11430" marT="7620" marB="7620" anchor="b">
                    <a:solidFill>
                      <a:schemeClr val="accent6">
                        <a:lumMod val="40000"/>
                        <a:lumOff val="60000"/>
                      </a:schemeClr>
                    </a:solidFill>
                  </a:tcPr>
                </a:tc>
                <a:extLst>
                  <a:ext uri="{0D108BD9-81ED-4DB2-BD59-A6C34878D82A}">
                    <a16:rowId xmlns:a16="http://schemas.microsoft.com/office/drawing/2014/main" val="3492222357"/>
                  </a:ext>
                </a:extLst>
              </a:tr>
              <a:tr h="662943">
                <a:tc>
                  <a:txBody>
                    <a:bodyPr/>
                    <a:lstStyle/>
                    <a:p>
                      <a:pPr algn="ctr" rtl="0" fontAlgn="b"/>
                      <a:r>
                        <a:rPr lang="en-US" sz="2000" dirty="0">
                          <a:effectLst/>
                        </a:rPr>
                        <a:t>9</a:t>
                      </a:r>
                    </a:p>
                  </a:txBody>
                  <a:tcPr marL="11430" marR="11430" marT="7620" marB="7620" anchor="b">
                    <a:solidFill>
                      <a:schemeClr val="accent6">
                        <a:lumMod val="40000"/>
                        <a:lumOff val="60000"/>
                      </a:schemeClr>
                    </a:solidFill>
                  </a:tcPr>
                </a:tc>
                <a:tc>
                  <a:txBody>
                    <a:bodyPr/>
                    <a:lstStyle/>
                    <a:p>
                      <a:pPr rtl="0" fontAlgn="b"/>
                      <a:r>
                        <a:rPr lang="en-US" sz="2000" dirty="0">
                          <a:effectLst/>
                        </a:rPr>
                        <a:t>((mental or emotion* or </a:t>
                      </a:r>
                      <a:r>
                        <a:rPr lang="en-US" sz="2000" dirty="0" err="1">
                          <a:effectLst/>
                        </a:rPr>
                        <a:t>psycholog</a:t>
                      </a:r>
                      <a:r>
                        <a:rPr lang="en-US" sz="2000" dirty="0">
                          <a:effectLst/>
                        </a:rPr>
                        <a:t>*) adj2 (health* or wellbeing or "well being" or wellness)).</a:t>
                      </a:r>
                      <a:r>
                        <a:rPr lang="en-US" sz="2000" dirty="0" err="1">
                          <a:effectLst/>
                        </a:rPr>
                        <a:t>ti,ab,kf</a:t>
                      </a:r>
                      <a:r>
                        <a:rPr lang="en-US" sz="2000" dirty="0">
                          <a:effectLst/>
                        </a:rPr>
                        <a:t>.</a:t>
                      </a:r>
                    </a:p>
                  </a:txBody>
                  <a:tcPr marL="11430" marR="11430" marT="7620" marB="7620" anchor="b">
                    <a:solidFill>
                      <a:schemeClr val="accent6">
                        <a:lumMod val="40000"/>
                        <a:lumOff val="60000"/>
                      </a:schemeClr>
                    </a:solidFill>
                  </a:tcPr>
                </a:tc>
                <a:tc>
                  <a:txBody>
                    <a:bodyPr/>
                    <a:lstStyle/>
                    <a:p>
                      <a:pPr algn="r" rtl="0" fontAlgn="b"/>
                      <a:r>
                        <a:rPr lang="en-US" sz="2000" dirty="0">
                          <a:effectLst/>
                        </a:rPr>
                        <a:t>300730</a:t>
                      </a:r>
                    </a:p>
                  </a:txBody>
                  <a:tcPr marL="11430" marR="11430" marT="7620" marB="7620" anchor="b">
                    <a:solidFill>
                      <a:schemeClr val="accent6">
                        <a:lumMod val="40000"/>
                        <a:lumOff val="60000"/>
                      </a:schemeClr>
                    </a:solidFill>
                  </a:tcPr>
                </a:tc>
                <a:extLst>
                  <a:ext uri="{0D108BD9-81ED-4DB2-BD59-A6C34878D82A}">
                    <a16:rowId xmlns:a16="http://schemas.microsoft.com/office/drawing/2014/main" val="1131451311"/>
                  </a:ext>
                </a:extLst>
              </a:tr>
              <a:tr h="420343">
                <a:tc>
                  <a:txBody>
                    <a:bodyPr/>
                    <a:lstStyle/>
                    <a:p>
                      <a:pPr algn="ctr" rtl="0" fontAlgn="b"/>
                      <a:r>
                        <a:rPr lang="en-US" sz="2000" dirty="0">
                          <a:effectLst/>
                        </a:rPr>
                        <a:t>10</a:t>
                      </a:r>
                    </a:p>
                  </a:txBody>
                  <a:tcPr marL="11430" marR="11430" marT="7620" marB="7620" anchor="b">
                    <a:solidFill>
                      <a:schemeClr val="bg1"/>
                    </a:solidFill>
                  </a:tcPr>
                </a:tc>
                <a:tc>
                  <a:txBody>
                    <a:bodyPr/>
                    <a:lstStyle/>
                    <a:p>
                      <a:pPr rtl="0" fontAlgn="b"/>
                      <a:r>
                        <a:rPr lang="en-US" sz="2000" dirty="0">
                          <a:effectLst/>
                        </a:rPr>
                        <a:t>(or/1-3) and (or/4-6) and (or/7-9)</a:t>
                      </a:r>
                    </a:p>
                  </a:txBody>
                  <a:tcPr marL="11430" marR="11430" marT="7620" marB="7620" anchor="b">
                    <a:solidFill>
                      <a:schemeClr val="bg1"/>
                    </a:solidFill>
                  </a:tcPr>
                </a:tc>
                <a:tc>
                  <a:txBody>
                    <a:bodyPr/>
                    <a:lstStyle/>
                    <a:p>
                      <a:pPr algn="r" rtl="0" fontAlgn="b"/>
                      <a:r>
                        <a:rPr lang="en-US" sz="2000" dirty="0">
                          <a:effectLst/>
                        </a:rPr>
                        <a:t>636</a:t>
                      </a:r>
                    </a:p>
                  </a:txBody>
                  <a:tcPr marL="11430" marR="11430" marT="7620" marB="7620" anchor="b">
                    <a:solidFill>
                      <a:schemeClr val="bg1"/>
                    </a:solidFill>
                  </a:tcPr>
                </a:tc>
                <a:extLst>
                  <a:ext uri="{0D108BD9-81ED-4DB2-BD59-A6C34878D82A}">
                    <a16:rowId xmlns:a16="http://schemas.microsoft.com/office/drawing/2014/main" val="2210146"/>
                  </a:ext>
                </a:extLst>
              </a:tr>
            </a:tbl>
          </a:graphicData>
        </a:graphic>
      </p:graphicFrame>
      <p:sp>
        <p:nvSpPr>
          <p:cNvPr id="4" name="Slide Number Placeholder 3">
            <a:extLst>
              <a:ext uri="{FF2B5EF4-FFF2-40B4-BE49-F238E27FC236}">
                <a16:creationId xmlns:a16="http://schemas.microsoft.com/office/drawing/2014/main" id="{1C812686-1150-F5F1-02E5-DA43D7F0AEE8}"/>
              </a:ext>
            </a:extLst>
          </p:cNvPr>
          <p:cNvSpPr>
            <a:spLocks noGrp="1"/>
          </p:cNvSpPr>
          <p:nvPr>
            <p:ph type="sldNum" sz="quarter" idx="12"/>
          </p:nvPr>
        </p:nvSpPr>
        <p:spPr/>
        <p:txBody>
          <a:bodyPr/>
          <a:lstStyle/>
          <a:p>
            <a:fld id="{7C7FAD9F-AEE9-406E-B720-57D2B9DB2816}" type="slidenum">
              <a:rPr lang="en-US" smtClean="0"/>
              <a:t>30</a:t>
            </a:fld>
            <a:endParaRPr lang="en-US"/>
          </a:p>
        </p:txBody>
      </p:sp>
    </p:spTree>
    <p:extLst>
      <p:ext uri="{BB962C8B-B14F-4D97-AF65-F5344CB8AC3E}">
        <p14:creationId xmlns:p14="http://schemas.microsoft.com/office/powerpoint/2010/main" val="344637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BB1D-AFAC-7E1F-88AE-5ECACFC801FC}"/>
              </a:ext>
            </a:extLst>
          </p:cNvPr>
          <p:cNvSpPr>
            <a:spLocks noGrp="1"/>
          </p:cNvSpPr>
          <p:nvPr>
            <p:ph type="title"/>
          </p:nvPr>
        </p:nvSpPr>
        <p:spPr>
          <a:xfrm>
            <a:off x="319684" y="353889"/>
            <a:ext cx="5395316" cy="971992"/>
          </a:xfrm>
        </p:spPr>
        <p:txBody>
          <a:bodyPr/>
          <a:lstStyle/>
          <a:p>
            <a:r>
              <a:rPr lang="en-US" dirty="0"/>
              <a:t>What about article x?</a:t>
            </a:r>
          </a:p>
        </p:txBody>
      </p:sp>
      <p:sp>
        <p:nvSpPr>
          <p:cNvPr id="5" name="Content Placeholder 4">
            <a:extLst>
              <a:ext uri="{FF2B5EF4-FFF2-40B4-BE49-F238E27FC236}">
                <a16:creationId xmlns:a16="http://schemas.microsoft.com/office/drawing/2014/main" id="{CD0465C5-1126-BCF7-2AB6-41E84EF61E19}"/>
              </a:ext>
            </a:extLst>
          </p:cNvPr>
          <p:cNvSpPr>
            <a:spLocks noGrp="1"/>
          </p:cNvSpPr>
          <p:nvPr>
            <p:ph sz="half" idx="1"/>
          </p:nvPr>
        </p:nvSpPr>
        <p:spPr>
          <a:xfrm>
            <a:off x="319684" y="1724607"/>
            <a:ext cx="6340196" cy="4779503"/>
          </a:xfrm>
        </p:spPr>
        <p:txBody>
          <a:bodyPr>
            <a:normAutofit fontScale="92500" lnSpcReduction="10000"/>
          </a:bodyPr>
          <a:lstStyle/>
          <a:p>
            <a:pPr marL="457200" indent="-457200">
              <a:buFont typeface="Arial" panose="020B0604020202020204" pitchFamily="34" charset="0"/>
              <a:buChar char="•"/>
            </a:pPr>
            <a:r>
              <a:rPr lang="en-US" dirty="0"/>
              <a:t>The team will bring you studies from time to time to ask “why aren’t these in the search?”</a:t>
            </a:r>
          </a:p>
          <a:p>
            <a:pPr marL="457200" indent="-457200">
              <a:buFont typeface="Arial" panose="020B0604020202020204" pitchFamily="34" charset="0"/>
              <a:buChar char="•"/>
            </a:pPr>
            <a:r>
              <a:rPr lang="en-US" dirty="0"/>
              <a:t>First check retrieved articles, sometimes they were marked excluded early in the process</a:t>
            </a:r>
          </a:p>
          <a:p>
            <a:pPr marL="457200" indent="-457200">
              <a:buFont typeface="Arial" panose="020B0604020202020204" pitchFamily="34" charset="0"/>
              <a:buChar char="•"/>
            </a:pPr>
            <a:r>
              <a:rPr lang="en-US" dirty="0"/>
              <a:t>Sometimes from a different databases not searched yet</a:t>
            </a:r>
          </a:p>
          <a:p>
            <a:pPr marL="457200" indent="-457200">
              <a:buFont typeface="Arial" panose="020B0604020202020204" pitchFamily="34" charset="0"/>
              <a:buChar char="•"/>
            </a:pPr>
            <a:r>
              <a:rPr lang="en-US" dirty="0"/>
              <a:t>Sometimes they don’t match the criteria- remind them to watch out for scope creep</a:t>
            </a:r>
          </a:p>
          <a:p>
            <a:pPr marL="457200" indent="-457200">
              <a:buFont typeface="Arial" panose="020B0604020202020204" pitchFamily="34" charset="0"/>
              <a:buChar char="•"/>
            </a:pPr>
            <a:r>
              <a:rPr lang="en-US" dirty="0"/>
              <a:t>Sometimes the search is missing a key term</a:t>
            </a:r>
          </a:p>
        </p:txBody>
      </p:sp>
      <p:sp>
        <p:nvSpPr>
          <p:cNvPr id="4" name="Slide Number Placeholder 3">
            <a:extLst>
              <a:ext uri="{FF2B5EF4-FFF2-40B4-BE49-F238E27FC236}">
                <a16:creationId xmlns:a16="http://schemas.microsoft.com/office/drawing/2014/main" id="{9CFEFA02-E502-0E62-ABB2-593CDE1F097B}"/>
              </a:ext>
            </a:extLst>
          </p:cNvPr>
          <p:cNvSpPr>
            <a:spLocks noGrp="1"/>
          </p:cNvSpPr>
          <p:nvPr>
            <p:ph type="sldNum" sz="quarter" idx="12"/>
          </p:nvPr>
        </p:nvSpPr>
        <p:spPr/>
        <p:txBody>
          <a:bodyPr/>
          <a:lstStyle/>
          <a:p>
            <a:fld id="{7C7FAD9F-AEE9-406E-B720-57D2B9DB2816}" type="slidenum">
              <a:rPr lang="en-US" smtClean="0"/>
              <a:t>31</a:t>
            </a:fld>
            <a:endParaRPr lang="en-US"/>
          </a:p>
        </p:txBody>
      </p:sp>
      <p:sp>
        <p:nvSpPr>
          <p:cNvPr id="7" name="TextBox 6">
            <a:extLst>
              <a:ext uri="{FF2B5EF4-FFF2-40B4-BE49-F238E27FC236}">
                <a16:creationId xmlns:a16="http://schemas.microsoft.com/office/drawing/2014/main" id="{BBBF0A71-D587-D1EA-184C-5716927082B1}"/>
              </a:ext>
            </a:extLst>
          </p:cNvPr>
          <p:cNvSpPr txBox="1"/>
          <p:nvPr/>
        </p:nvSpPr>
        <p:spPr>
          <a:xfrm>
            <a:off x="7223760" y="587217"/>
            <a:ext cx="4434840" cy="1477328"/>
          </a:xfrm>
          <a:prstGeom prst="rect">
            <a:avLst/>
          </a:prstGeom>
          <a:noFill/>
        </p:spPr>
        <p:txBody>
          <a:bodyPr wrap="square" rtlCol="0">
            <a:spAutoFit/>
          </a:bodyPr>
          <a:lstStyle/>
          <a:p>
            <a:r>
              <a:rPr lang="en-US" sz="2400" dirty="0"/>
              <a:t>Copilot prompt: design a poster with tag line “only you can prevent scope creep”</a:t>
            </a:r>
          </a:p>
          <a:p>
            <a:endParaRPr lang="en-US" dirty="0"/>
          </a:p>
        </p:txBody>
      </p:sp>
    </p:spTree>
    <p:extLst>
      <p:ext uri="{BB962C8B-B14F-4D97-AF65-F5344CB8AC3E}">
        <p14:creationId xmlns:p14="http://schemas.microsoft.com/office/powerpoint/2010/main" val="2622262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F9A6E-E035-A6E2-0717-61F4222918B6}"/>
              </a:ext>
            </a:extLst>
          </p:cNvPr>
          <p:cNvSpPr>
            <a:spLocks noGrp="1"/>
          </p:cNvSpPr>
          <p:nvPr>
            <p:ph type="title"/>
          </p:nvPr>
        </p:nvSpPr>
        <p:spPr>
          <a:xfrm>
            <a:off x="252661" y="269033"/>
            <a:ext cx="5469960" cy="1160351"/>
          </a:xfrm>
        </p:spPr>
        <p:txBody>
          <a:bodyPr>
            <a:noAutofit/>
          </a:bodyPr>
          <a:lstStyle/>
          <a:p>
            <a:r>
              <a:rPr lang="en-US" dirty="0"/>
              <a:t>Search evaluation: does it include x?</a:t>
            </a:r>
          </a:p>
        </p:txBody>
      </p:sp>
      <p:sp>
        <p:nvSpPr>
          <p:cNvPr id="2" name="Slide Number Placeholder 1">
            <a:extLst>
              <a:ext uri="{FF2B5EF4-FFF2-40B4-BE49-F238E27FC236}">
                <a16:creationId xmlns:a16="http://schemas.microsoft.com/office/drawing/2014/main" id="{3A30F6DB-4FA7-3CD9-2B01-C1DCAF39CD0F}"/>
              </a:ext>
            </a:extLst>
          </p:cNvPr>
          <p:cNvSpPr>
            <a:spLocks noGrp="1"/>
          </p:cNvSpPr>
          <p:nvPr>
            <p:ph type="sldNum" sz="quarter" idx="12"/>
          </p:nvPr>
        </p:nvSpPr>
        <p:spPr/>
        <p:txBody>
          <a:bodyPr/>
          <a:lstStyle/>
          <a:p>
            <a:fld id="{7C7FAD9F-AEE9-406E-B720-57D2B9DB2816}" type="slidenum">
              <a:rPr lang="en-US" smtClean="0"/>
              <a:t>32</a:t>
            </a:fld>
            <a:endParaRPr lang="en-US"/>
          </a:p>
        </p:txBody>
      </p:sp>
      <p:pic>
        <p:nvPicPr>
          <p:cNvPr id="7" name="Picture 6" descr="Spreadsheet to facilitate evaluation of search results. ">
            <a:extLst>
              <a:ext uri="{FF2B5EF4-FFF2-40B4-BE49-F238E27FC236}">
                <a16:creationId xmlns:a16="http://schemas.microsoft.com/office/drawing/2014/main" id="{768D0E01-F507-31B9-BC4A-0F5BB2E65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80" y="579616"/>
            <a:ext cx="5600700" cy="5698766"/>
          </a:xfrm>
          <a:prstGeom prst="rect">
            <a:avLst/>
          </a:prstGeom>
        </p:spPr>
      </p:pic>
      <p:sp>
        <p:nvSpPr>
          <p:cNvPr id="9" name="Content Placeholder 8">
            <a:extLst>
              <a:ext uri="{FF2B5EF4-FFF2-40B4-BE49-F238E27FC236}">
                <a16:creationId xmlns:a16="http://schemas.microsoft.com/office/drawing/2014/main" id="{CB4D521A-CAEC-57A3-33FB-8EF733733C41}"/>
              </a:ext>
            </a:extLst>
          </p:cNvPr>
          <p:cNvSpPr>
            <a:spLocks noGrp="1"/>
          </p:cNvSpPr>
          <p:nvPr>
            <p:ph idx="1"/>
          </p:nvPr>
        </p:nvSpPr>
        <p:spPr>
          <a:xfrm>
            <a:off x="252661" y="2279151"/>
            <a:ext cx="5257800" cy="3999231"/>
          </a:xfrm>
        </p:spPr>
        <p:txBody>
          <a:bodyPr/>
          <a:lstStyle/>
          <a:p>
            <a:r>
              <a:rPr lang="en-US" dirty="0"/>
              <a:t>Locate known articles within database</a:t>
            </a:r>
          </a:p>
          <a:p>
            <a:r>
              <a:rPr lang="en-US" dirty="0"/>
              <a:t>Search by PMID </a:t>
            </a:r>
          </a:p>
          <a:p>
            <a:r>
              <a:rPr lang="en-US" dirty="0"/>
              <a:t>AND with results </a:t>
            </a:r>
          </a:p>
          <a:p>
            <a:r>
              <a:rPr lang="en-US" dirty="0"/>
              <a:t>Determine which concept is the issue</a:t>
            </a:r>
          </a:p>
          <a:p>
            <a:r>
              <a:rPr lang="en-US" dirty="0"/>
              <a:t>If still missing, could be limiters (years, language, human?)</a:t>
            </a:r>
          </a:p>
        </p:txBody>
      </p:sp>
    </p:spTree>
    <p:extLst>
      <p:ext uri="{BB962C8B-B14F-4D97-AF65-F5344CB8AC3E}">
        <p14:creationId xmlns:p14="http://schemas.microsoft.com/office/powerpoint/2010/main" val="1591235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F9A6E-E035-A6E2-0717-61F4222918B6}"/>
              </a:ext>
            </a:extLst>
          </p:cNvPr>
          <p:cNvSpPr>
            <a:spLocks noGrp="1"/>
          </p:cNvSpPr>
          <p:nvPr>
            <p:ph type="title"/>
          </p:nvPr>
        </p:nvSpPr>
        <p:spPr>
          <a:xfrm>
            <a:off x="152044" y="86046"/>
            <a:ext cx="11537036" cy="1195497"/>
          </a:xfrm>
        </p:spPr>
        <p:txBody>
          <a:bodyPr>
            <a:normAutofit fontScale="90000"/>
          </a:bodyPr>
          <a:lstStyle/>
          <a:p>
            <a:r>
              <a:rPr lang="en-US" dirty="0"/>
              <a:t>Search evaluation: Measures of search performance</a:t>
            </a:r>
          </a:p>
        </p:txBody>
      </p:sp>
      <p:sp>
        <p:nvSpPr>
          <p:cNvPr id="2" name="Slide Number Placeholder 1">
            <a:extLst>
              <a:ext uri="{FF2B5EF4-FFF2-40B4-BE49-F238E27FC236}">
                <a16:creationId xmlns:a16="http://schemas.microsoft.com/office/drawing/2014/main" id="{315B7754-5FC4-9335-E4B4-76FB0B20DA10}"/>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33</a:t>
            </a:fld>
            <a:endParaRPr lang="en-US"/>
          </a:p>
        </p:txBody>
      </p:sp>
      <p:sp>
        <p:nvSpPr>
          <p:cNvPr id="3" name="TextBox 2">
            <a:extLst>
              <a:ext uri="{FF2B5EF4-FFF2-40B4-BE49-F238E27FC236}">
                <a16:creationId xmlns:a16="http://schemas.microsoft.com/office/drawing/2014/main" id="{752A49F4-DB49-638A-ADBA-BC370245CC1A}"/>
              </a:ext>
            </a:extLst>
          </p:cNvPr>
          <p:cNvSpPr txBox="1"/>
          <p:nvPr/>
        </p:nvSpPr>
        <p:spPr>
          <a:xfrm>
            <a:off x="1602397" y="1729540"/>
            <a:ext cx="8987206" cy="3816429"/>
          </a:xfrm>
          <a:prstGeom prst="rect">
            <a:avLst/>
          </a:prstGeom>
          <a:noFill/>
        </p:spPr>
        <p:txBody>
          <a:bodyPr wrap="square" rtlCol="0">
            <a:spAutoFit/>
          </a:bodyPr>
          <a:lstStyle/>
          <a:p>
            <a:r>
              <a:rPr lang="en-US" sz="3200" b="0" i="0" dirty="0">
                <a:solidFill>
                  <a:srgbClr val="212121"/>
                </a:solidFill>
                <a:effectLst/>
                <a:latin typeface="Cambria" panose="02040503050406030204" pitchFamily="18" charset="0"/>
              </a:rPr>
              <a:t>“Each can be limited by sensitivity or specificity or can be optimized. A sensitive search attempts to retrieve all relevant documents by using a broad search. A specific search attempts to retrieve only relevant documents in a small precise search. Optimized is considered a happy medium between sensitivity and specificity.”</a:t>
            </a:r>
          </a:p>
          <a:p>
            <a:r>
              <a:rPr lang="en-US" sz="2000" b="0" dirty="0">
                <a:solidFill>
                  <a:srgbClr val="212121"/>
                </a:solidFill>
                <a:effectLst/>
                <a:latin typeface="Roboto" panose="02000000000000000000" pitchFamily="2" charset="0"/>
                <a:hlinkClick r:id="rId2"/>
              </a:rPr>
              <a:t>Acquiring evidence-tips for effective literature searching</a:t>
            </a:r>
            <a:r>
              <a:rPr lang="en-US" sz="2000" b="0" dirty="0">
                <a:solidFill>
                  <a:srgbClr val="212121"/>
                </a:solidFill>
                <a:effectLst/>
                <a:latin typeface="Roboto" panose="02000000000000000000" pitchFamily="2" charset="0"/>
              </a:rPr>
              <a:t>.</a:t>
            </a:r>
            <a:endParaRPr lang="en-US" sz="2000" dirty="0"/>
          </a:p>
        </p:txBody>
      </p:sp>
      <p:sp>
        <p:nvSpPr>
          <p:cNvPr id="11" name="TextBox 10">
            <a:extLst>
              <a:ext uri="{FF2B5EF4-FFF2-40B4-BE49-F238E27FC236}">
                <a16:creationId xmlns:a16="http://schemas.microsoft.com/office/drawing/2014/main" id="{BA0F3336-F126-4B8F-B444-5B101A3F0355}"/>
              </a:ext>
            </a:extLst>
          </p:cNvPr>
          <p:cNvSpPr txBox="1"/>
          <p:nvPr/>
        </p:nvSpPr>
        <p:spPr>
          <a:xfrm>
            <a:off x="410077" y="6369712"/>
            <a:ext cx="5929764" cy="369332"/>
          </a:xfrm>
          <a:prstGeom prst="rect">
            <a:avLst/>
          </a:prstGeom>
          <a:noFill/>
        </p:spPr>
        <p:txBody>
          <a:bodyPr wrap="square" rtlCol="0">
            <a:spAutoFit/>
          </a:bodyPr>
          <a:lstStyle/>
          <a:p>
            <a:r>
              <a:rPr lang="en-US" b="1" i="0" dirty="0">
                <a:effectLst/>
                <a:latin typeface="BlinkMacSystemFont"/>
                <a:hlinkClick r:id="rId3">
                  <a:extLst>
                    <a:ext uri="{A12FA001-AC4F-418D-AE19-62706E023703}">
                      <ahyp:hlinkClr xmlns:ahyp="http://schemas.microsoft.com/office/drawing/2018/hyperlinkcolor" val="tx"/>
                    </a:ext>
                  </a:extLst>
                </a:hlinkClick>
              </a:rPr>
              <a:t>Evaluation of methodological search filters--a review.</a:t>
            </a:r>
            <a:r>
              <a:rPr lang="en-US" b="1" i="0" dirty="0">
                <a:effectLst/>
                <a:latin typeface="BlinkMacSystemFont"/>
              </a:rPr>
              <a:t> </a:t>
            </a:r>
            <a:endParaRPr lang="en-US" b="1" dirty="0"/>
          </a:p>
        </p:txBody>
      </p:sp>
    </p:spTree>
    <p:extLst>
      <p:ext uri="{BB962C8B-B14F-4D97-AF65-F5344CB8AC3E}">
        <p14:creationId xmlns:p14="http://schemas.microsoft.com/office/powerpoint/2010/main" val="2754715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F9A6E-E035-A6E2-0717-61F4222918B6}"/>
              </a:ext>
            </a:extLst>
          </p:cNvPr>
          <p:cNvSpPr>
            <a:spLocks noGrp="1"/>
          </p:cNvSpPr>
          <p:nvPr>
            <p:ph type="title"/>
          </p:nvPr>
        </p:nvSpPr>
        <p:spPr/>
        <p:txBody>
          <a:bodyPr/>
          <a:lstStyle/>
          <a:p>
            <a:r>
              <a:rPr lang="en-US"/>
              <a:t>Search evaluation: peer evaluation</a:t>
            </a:r>
          </a:p>
        </p:txBody>
      </p:sp>
      <p:sp>
        <p:nvSpPr>
          <p:cNvPr id="5" name="Content Placeholder 4">
            <a:extLst>
              <a:ext uri="{FF2B5EF4-FFF2-40B4-BE49-F238E27FC236}">
                <a16:creationId xmlns:a16="http://schemas.microsoft.com/office/drawing/2014/main" id="{425CC4F4-F471-3CCA-B907-A09B23E942A4}"/>
              </a:ext>
            </a:extLst>
          </p:cNvPr>
          <p:cNvSpPr>
            <a:spLocks noGrp="1"/>
          </p:cNvSpPr>
          <p:nvPr>
            <p:ph idx="1"/>
          </p:nvPr>
        </p:nvSpPr>
        <p:spPr>
          <a:xfrm>
            <a:off x="1020726" y="2089298"/>
            <a:ext cx="4426109" cy="3827722"/>
          </a:xfrm>
        </p:spPr>
        <p:txBody>
          <a:bodyPr>
            <a:normAutofit fontScale="92500" lnSpcReduction="20000"/>
          </a:bodyPr>
          <a:lstStyle/>
          <a:p>
            <a:r>
              <a:rPr lang="en-US" dirty="0"/>
              <a:t>Having many eyes on searches helps to catch mistakes and can enhance list of additional terms</a:t>
            </a:r>
          </a:p>
          <a:p>
            <a:r>
              <a:rPr lang="en-US" dirty="0"/>
              <a:t>PRESS (Peer Review of Electronic Search Strategies) provides a framework</a:t>
            </a:r>
          </a:p>
          <a:p>
            <a:r>
              <a:rPr lang="en-US" dirty="0"/>
              <a:t>Could go beyond this to look at MECIR standards or other standards as well</a:t>
            </a:r>
          </a:p>
        </p:txBody>
      </p:sp>
      <p:sp>
        <p:nvSpPr>
          <p:cNvPr id="2" name="Slide Number Placeholder 1">
            <a:extLst>
              <a:ext uri="{FF2B5EF4-FFF2-40B4-BE49-F238E27FC236}">
                <a16:creationId xmlns:a16="http://schemas.microsoft.com/office/drawing/2014/main" id="{7CFD38D7-E67D-F2F7-0970-5ADFECB6FAEE}"/>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34</a:t>
            </a:fld>
            <a:endParaRPr lang="en-US"/>
          </a:p>
        </p:txBody>
      </p:sp>
      <p:sp>
        <p:nvSpPr>
          <p:cNvPr id="3" name="TextBox 2">
            <a:extLst>
              <a:ext uri="{FF2B5EF4-FFF2-40B4-BE49-F238E27FC236}">
                <a16:creationId xmlns:a16="http://schemas.microsoft.com/office/drawing/2014/main" id="{6477C151-E9A7-0886-D429-8D6449307E72}"/>
              </a:ext>
            </a:extLst>
          </p:cNvPr>
          <p:cNvSpPr txBox="1"/>
          <p:nvPr/>
        </p:nvSpPr>
        <p:spPr>
          <a:xfrm>
            <a:off x="6663102" y="1691297"/>
            <a:ext cx="4835770" cy="3062377"/>
          </a:xfrm>
          <a:prstGeom prst="rect">
            <a:avLst/>
          </a:prstGeom>
          <a:noFill/>
        </p:spPr>
        <p:txBody>
          <a:bodyPr wrap="square" rtlCol="0">
            <a:spAutoFit/>
          </a:bodyPr>
          <a:lstStyle/>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Translation of research question</a:t>
            </a:r>
          </a:p>
          <a:p>
            <a:pPr rtl="0" fontAlgn="base">
              <a:spcBef>
                <a:spcPts val="544"/>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Boolean &amp; proximity operators</a:t>
            </a:r>
          </a:p>
          <a:p>
            <a:pPr rtl="0" fontAlgn="base">
              <a:spcBef>
                <a:spcPts val="544"/>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Subject headings</a:t>
            </a:r>
          </a:p>
          <a:p>
            <a:pPr rtl="0" fontAlgn="base">
              <a:spcBef>
                <a:spcPts val="544"/>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Text words</a:t>
            </a:r>
          </a:p>
          <a:p>
            <a:pPr rtl="0" fontAlgn="base">
              <a:spcBef>
                <a:spcPts val="544"/>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Spelling, syntax, and line numbers</a:t>
            </a:r>
          </a:p>
          <a:p>
            <a:pPr rtl="0" fontAlgn="base">
              <a:spcBef>
                <a:spcPts val="544"/>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Limits and filters</a:t>
            </a:r>
          </a:p>
          <a:p>
            <a:pPr rtl="0" fontAlgn="base">
              <a:spcBef>
                <a:spcPts val="544"/>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Overall assessment</a:t>
            </a:r>
          </a:p>
        </p:txBody>
      </p:sp>
      <p:sp>
        <p:nvSpPr>
          <p:cNvPr id="6" name="TextBox 5">
            <a:extLst>
              <a:ext uri="{FF2B5EF4-FFF2-40B4-BE49-F238E27FC236}">
                <a16:creationId xmlns:a16="http://schemas.microsoft.com/office/drawing/2014/main" id="{D5C33DBF-22FB-786E-2DA0-3346DA424451}"/>
              </a:ext>
            </a:extLst>
          </p:cNvPr>
          <p:cNvSpPr txBox="1"/>
          <p:nvPr/>
        </p:nvSpPr>
        <p:spPr>
          <a:xfrm>
            <a:off x="6255958" y="5286360"/>
            <a:ext cx="5242914" cy="923330"/>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Canadian Agency for Drugs and Technologies in Health</a:t>
            </a:r>
          </a:p>
          <a:p>
            <a:pPr rtl="0">
              <a:spcBef>
                <a:spcPts val="0"/>
              </a:spcBef>
              <a:spcAft>
                <a:spcPts val="0"/>
              </a:spcAft>
            </a:pPr>
            <a:r>
              <a:rPr lang="en-US" dirty="0">
                <a:hlinkClick r:id="rId2"/>
              </a:rPr>
              <a:t>PRESS Peer Review of Electronic Search Strategies | CDA-AMC (cadth.ca)</a:t>
            </a:r>
            <a:endParaRPr lang="en-US" dirty="0"/>
          </a:p>
        </p:txBody>
      </p:sp>
    </p:spTree>
    <p:extLst>
      <p:ext uri="{BB962C8B-B14F-4D97-AF65-F5344CB8AC3E}">
        <p14:creationId xmlns:p14="http://schemas.microsoft.com/office/powerpoint/2010/main" val="377379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231200" y="350907"/>
            <a:ext cx="9583360" cy="1020693"/>
          </a:xfrm>
        </p:spPr>
        <p:txBody>
          <a:bodyPr vert="horz" lIns="91440" tIns="45720" rIns="91440" bIns="45720" rtlCol="0" anchor="ctr">
            <a:normAutofit/>
          </a:bodyPr>
          <a:lstStyle/>
          <a:p>
            <a:r>
              <a:rPr lang="en-US" sz="4800" dirty="0"/>
              <a:t>What questions do you have?</a:t>
            </a:r>
          </a:p>
        </p:txBody>
      </p:sp>
      <p:pic>
        <p:nvPicPr>
          <p:cNvPr id="38" name="Graphic 37" descr="Question mark">
            <a:extLst>
              <a:ext uri="{FF2B5EF4-FFF2-40B4-BE49-F238E27FC236}">
                <a16:creationId xmlns:a16="http://schemas.microsoft.com/office/drawing/2014/main" id="{9996DD4A-2D74-72D2-9F90-0406D2E7B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1" y="1932138"/>
            <a:ext cx="4424212" cy="4424212"/>
          </a:xfrm>
          <a:prstGeom prst="rect">
            <a:avLst/>
          </a:prstGeom>
        </p:spPr>
      </p:pic>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35</a:t>
            </a:fld>
            <a:endParaRPr lang="en-US"/>
          </a:p>
        </p:txBody>
      </p:sp>
    </p:spTree>
    <p:extLst>
      <p:ext uri="{BB962C8B-B14F-4D97-AF65-F5344CB8AC3E}">
        <p14:creationId xmlns:p14="http://schemas.microsoft.com/office/powerpoint/2010/main" val="1165275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2-4. Identify</a:t>
            </a:r>
            <a:br>
              <a:rPr lang="en-US" sz="7200" dirty="0">
                <a:solidFill>
                  <a:schemeClr val="bg1"/>
                </a:solidFill>
              </a:rPr>
            </a:br>
            <a:r>
              <a:rPr lang="en-US" sz="7200" dirty="0">
                <a:solidFill>
                  <a:schemeClr val="bg1"/>
                </a:solidFill>
              </a:rPr>
              <a:t>translating</a:t>
            </a:r>
            <a:br>
              <a:rPr lang="en-US" sz="7200" dirty="0">
                <a:solidFill>
                  <a:schemeClr val="bg1"/>
                </a:solidFill>
              </a:rPr>
            </a:br>
            <a:br>
              <a:rPr lang="en-US" sz="7200" dirty="0">
                <a:solidFill>
                  <a:schemeClr val="bg1"/>
                </a:solidFill>
              </a:rPr>
            </a:b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6016690" y="735564"/>
            <a:ext cx="5388429" cy="4385816"/>
          </a:xfrm>
          <a:prstGeom prst="rect">
            <a:avLst/>
          </a:prstGeom>
          <a:noFill/>
        </p:spPr>
        <p:txBody>
          <a:bodyPr wrap="square" tIns="365760" rtlCol="0">
            <a:spAutoFit/>
          </a:bodyPr>
          <a:lstStyle/>
          <a:p>
            <a:pPr marL="685800" indent="-685800">
              <a:buFont typeface="Arial" panose="020B0604020202020204" pitchFamily="34" charset="0"/>
              <a:buChar char="•"/>
            </a:pPr>
            <a:r>
              <a:rPr lang="en-US" sz="4800" b="1" dirty="0"/>
              <a:t>Manage results</a:t>
            </a:r>
          </a:p>
          <a:p>
            <a:pPr marL="685800" indent="-685800">
              <a:buFont typeface="Arial" panose="020B0604020202020204" pitchFamily="34" charset="0"/>
              <a:buChar char="•"/>
            </a:pPr>
            <a:r>
              <a:rPr lang="en-US" sz="4800" b="1" dirty="0"/>
              <a:t>Select databases</a:t>
            </a:r>
          </a:p>
          <a:p>
            <a:pPr marL="685800" indent="-685800">
              <a:buFont typeface="Arial" panose="020B0604020202020204" pitchFamily="34" charset="0"/>
              <a:buChar char="•"/>
            </a:pPr>
            <a:r>
              <a:rPr lang="en-US" sz="4800" b="1" dirty="0"/>
              <a:t>Translating</a:t>
            </a:r>
          </a:p>
          <a:p>
            <a:pPr marL="685800" indent="-685800">
              <a:buFont typeface="Arial" panose="020B0604020202020204" pitchFamily="34" charset="0"/>
              <a:buChar char="•"/>
            </a:pPr>
            <a:r>
              <a:rPr lang="en-US" sz="4800" b="1" dirty="0"/>
              <a:t>Deduplicating</a:t>
            </a:r>
          </a:p>
          <a:p>
            <a:endParaRPr lang="en-US" sz="4800" b="1" dirty="0"/>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36</a:t>
            </a:fld>
            <a:endParaRPr lang="en-US"/>
          </a:p>
        </p:txBody>
      </p:sp>
    </p:spTree>
    <p:extLst>
      <p:ext uri="{BB962C8B-B14F-4D97-AF65-F5344CB8AC3E}">
        <p14:creationId xmlns:p14="http://schemas.microsoft.com/office/powerpoint/2010/main" val="235564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382F9-37A0-E428-8B3F-7222D2B4593F}"/>
              </a:ext>
            </a:extLst>
          </p:cNvPr>
          <p:cNvSpPr>
            <a:spLocks noGrp="1"/>
          </p:cNvSpPr>
          <p:nvPr>
            <p:ph type="title"/>
          </p:nvPr>
        </p:nvSpPr>
        <p:spPr>
          <a:xfrm>
            <a:off x="1020724" y="558209"/>
            <a:ext cx="10333075" cy="757407"/>
          </a:xfrm>
        </p:spPr>
        <p:txBody>
          <a:bodyPr>
            <a:normAutofit/>
          </a:bodyPr>
          <a:lstStyle/>
          <a:p>
            <a:r>
              <a:rPr lang="en-US" dirty="0"/>
              <a:t>Tips for managing results</a:t>
            </a:r>
            <a:endParaRPr lang="en-US" i="1" dirty="0"/>
          </a:p>
        </p:txBody>
      </p:sp>
      <p:sp>
        <p:nvSpPr>
          <p:cNvPr id="5" name="Content Placeholder 4">
            <a:extLst>
              <a:ext uri="{FF2B5EF4-FFF2-40B4-BE49-F238E27FC236}">
                <a16:creationId xmlns:a16="http://schemas.microsoft.com/office/drawing/2014/main" id="{8BD5CED7-E950-EA0D-0A4C-75E70AECDC65}"/>
              </a:ext>
            </a:extLst>
          </p:cNvPr>
          <p:cNvSpPr>
            <a:spLocks noGrp="1"/>
          </p:cNvSpPr>
          <p:nvPr>
            <p:ph sz="half" idx="1"/>
          </p:nvPr>
        </p:nvSpPr>
        <p:spPr>
          <a:xfrm>
            <a:off x="558857" y="1558990"/>
            <a:ext cx="6191841" cy="4398606"/>
          </a:xfrm>
        </p:spPr>
        <p:txBody>
          <a:bodyPr>
            <a:normAutofit fontScale="77500" lnSpcReduction="20000"/>
          </a:bodyPr>
          <a:lstStyle/>
          <a:p>
            <a:r>
              <a:rPr lang="en-US" dirty="0"/>
              <a:t>Have a convention for naming files</a:t>
            </a:r>
          </a:p>
          <a:p>
            <a:r>
              <a:rPr lang="en-US" dirty="0" err="1"/>
              <a:t>Client_Project_Database_Platform_Date_batch</a:t>
            </a:r>
            <a:r>
              <a:rPr lang="en-US" dirty="0"/>
              <a:t>#</a:t>
            </a:r>
          </a:p>
          <a:p>
            <a:endParaRPr lang="en-US" dirty="0"/>
          </a:p>
          <a:p>
            <a:r>
              <a:rPr lang="en-US" dirty="0"/>
              <a:t>Example</a:t>
            </a:r>
          </a:p>
          <a:p>
            <a:r>
              <a:rPr lang="en-US" dirty="0"/>
              <a:t>DrB_VitD_Medline_Ovid_08072024_batch1</a:t>
            </a:r>
          </a:p>
          <a:p>
            <a:endParaRPr lang="en-US" dirty="0"/>
          </a:p>
          <a:p>
            <a:r>
              <a:rPr lang="en-US" dirty="0"/>
              <a:t>Save search within interface whenever possible </a:t>
            </a:r>
          </a:p>
          <a:p>
            <a:r>
              <a:rPr lang="en-US" dirty="0"/>
              <a:t>Have a naming convention, database/vendor/date/project</a:t>
            </a:r>
          </a:p>
          <a:p>
            <a:r>
              <a:rPr lang="en-US" dirty="0"/>
              <a:t>Copy paste search also- just in case!!</a:t>
            </a:r>
          </a:p>
          <a:p>
            <a:endParaRPr lang="en-US" dirty="0"/>
          </a:p>
        </p:txBody>
      </p:sp>
      <p:sp>
        <p:nvSpPr>
          <p:cNvPr id="2" name="Slide Number Placeholder 1">
            <a:extLst>
              <a:ext uri="{FF2B5EF4-FFF2-40B4-BE49-F238E27FC236}">
                <a16:creationId xmlns:a16="http://schemas.microsoft.com/office/drawing/2014/main" id="{316DC1ED-66DA-5CCF-4E05-16C2B92BC193}"/>
              </a:ext>
            </a:extLst>
          </p:cNvPr>
          <p:cNvSpPr>
            <a:spLocks noGrp="1"/>
          </p:cNvSpPr>
          <p:nvPr>
            <p:ph type="sldNum" sz="quarter" idx="12"/>
          </p:nvPr>
        </p:nvSpPr>
        <p:spPr/>
        <p:txBody>
          <a:bodyPr/>
          <a:lstStyle/>
          <a:p>
            <a:fld id="{7C7FAD9F-AEE9-406E-B720-57D2B9DB2816}" type="slidenum">
              <a:rPr lang="en-US" smtClean="0"/>
              <a:t>37</a:t>
            </a:fld>
            <a:endParaRPr lang="en-US"/>
          </a:p>
        </p:txBody>
      </p:sp>
      <p:sp>
        <p:nvSpPr>
          <p:cNvPr id="3" name="Content Placeholder 5">
            <a:extLst>
              <a:ext uri="{FF2B5EF4-FFF2-40B4-BE49-F238E27FC236}">
                <a16:creationId xmlns:a16="http://schemas.microsoft.com/office/drawing/2014/main" id="{108A6F7C-ADD4-8982-EE53-F9B4F5E56336}"/>
              </a:ext>
            </a:extLst>
          </p:cNvPr>
          <p:cNvSpPr txBox="1">
            <a:spLocks noGrp="1"/>
          </p:cNvSpPr>
          <p:nvPr>
            <p:ph sz="half" idx="2"/>
          </p:nvPr>
        </p:nvSpPr>
        <p:spPr>
          <a:xfrm>
            <a:off x="7639528" y="648479"/>
            <a:ext cx="4084637" cy="5416420"/>
          </a:xfrm>
          <a:prstGeom prst="rect">
            <a:avLst/>
          </a:prstGeom>
          <a:solidFill>
            <a:schemeClr val="accent6">
              <a:lumMod val="40000"/>
              <a:lumOff val="60000"/>
            </a:schemeClr>
          </a:solidFill>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buClr>
                <a:schemeClr val="dk1"/>
              </a:buClr>
              <a:buSzPts val="2960"/>
            </a:pPr>
            <a:r>
              <a:rPr lang="en-US" dirty="0"/>
              <a:t>More on documentation with PRISMA-S next time</a:t>
            </a:r>
          </a:p>
          <a:p>
            <a:pPr>
              <a:lnSpc>
                <a:spcPct val="80000"/>
              </a:lnSpc>
              <a:spcBef>
                <a:spcPts val="0"/>
              </a:spcBef>
              <a:buClr>
                <a:schemeClr val="dk1"/>
              </a:buClr>
              <a:buSzPts val="2960"/>
            </a:pPr>
            <a:endParaRPr lang="en-US" dirty="0"/>
          </a:p>
          <a:p>
            <a:pPr>
              <a:lnSpc>
                <a:spcPct val="80000"/>
              </a:lnSpc>
              <a:spcBef>
                <a:spcPts val="0"/>
              </a:spcBef>
              <a:buClr>
                <a:schemeClr val="dk1"/>
              </a:buClr>
              <a:buSzPts val="2960"/>
            </a:pPr>
            <a:r>
              <a:rPr lang="en-US" dirty="0"/>
              <a:t>Elements required to document:</a:t>
            </a:r>
            <a:endParaRPr lang="en-US" sz="3600" dirty="0"/>
          </a:p>
          <a:p>
            <a:pPr marL="342900" indent="-342900">
              <a:lnSpc>
                <a:spcPct val="80000"/>
              </a:lnSpc>
              <a:spcBef>
                <a:spcPts val="592"/>
              </a:spcBef>
              <a:buClr>
                <a:schemeClr val="dk1"/>
              </a:buClr>
              <a:buSzPts val="2960"/>
              <a:buFontTx/>
              <a:buChar char="•"/>
            </a:pPr>
            <a:r>
              <a:rPr lang="en-US" dirty="0"/>
              <a:t>For each resource</a:t>
            </a:r>
          </a:p>
          <a:p>
            <a:pPr marL="800100" lvl="1" indent="-342900">
              <a:lnSpc>
                <a:spcPct val="80000"/>
              </a:lnSpc>
              <a:spcBef>
                <a:spcPts val="592"/>
              </a:spcBef>
              <a:buClr>
                <a:schemeClr val="dk1"/>
              </a:buClr>
              <a:buSzPts val="2960"/>
            </a:pPr>
            <a:r>
              <a:rPr lang="en-US" dirty="0"/>
              <a:t>Database name</a:t>
            </a:r>
            <a:endParaRPr lang="en-US" sz="3200" dirty="0"/>
          </a:p>
          <a:p>
            <a:pPr marL="800100" lvl="1" indent="-342900">
              <a:lnSpc>
                <a:spcPct val="80000"/>
              </a:lnSpc>
              <a:spcBef>
                <a:spcPts val="592"/>
              </a:spcBef>
              <a:buClr>
                <a:schemeClr val="dk1"/>
              </a:buClr>
              <a:buSzPts val="2960"/>
            </a:pPr>
            <a:r>
              <a:rPr lang="en-US" dirty="0"/>
              <a:t>Database host</a:t>
            </a:r>
            <a:endParaRPr lang="en-US" sz="3200" dirty="0"/>
          </a:p>
          <a:p>
            <a:pPr marL="800100" lvl="1" indent="-342900">
              <a:lnSpc>
                <a:spcPct val="80000"/>
              </a:lnSpc>
              <a:spcBef>
                <a:spcPts val="592"/>
              </a:spcBef>
              <a:buClr>
                <a:schemeClr val="dk1"/>
              </a:buClr>
              <a:buSzPts val="2960"/>
            </a:pPr>
            <a:r>
              <a:rPr lang="en-US" dirty="0"/>
              <a:t>Date of search</a:t>
            </a:r>
          </a:p>
          <a:p>
            <a:pPr marL="342900" indent="-342900">
              <a:lnSpc>
                <a:spcPct val="80000"/>
              </a:lnSpc>
              <a:spcBef>
                <a:spcPts val="592"/>
              </a:spcBef>
              <a:buClr>
                <a:schemeClr val="dk1"/>
              </a:buClr>
              <a:buSzPts val="2960"/>
            </a:pPr>
            <a:r>
              <a:rPr lang="en-US" dirty="0"/>
              <a:t>Copy and paste search</a:t>
            </a:r>
          </a:p>
          <a:p>
            <a:pPr marL="342900" indent="-342900">
              <a:lnSpc>
                <a:spcPct val="80000"/>
              </a:lnSpc>
              <a:spcBef>
                <a:spcPts val="592"/>
              </a:spcBef>
              <a:buClr>
                <a:schemeClr val="dk1"/>
              </a:buClr>
              <a:buSzPts val="2960"/>
              <a:buFontTx/>
              <a:buChar char="•"/>
            </a:pPr>
            <a:r>
              <a:rPr lang="en-US" sz="3600" dirty="0"/>
              <a:t>Limiters</a:t>
            </a:r>
          </a:p>
          <a:p>
            <a:pPr marL="800100" lvl="1" indent="-342900">
              <a:lnSpc>
                <a:spcPct val="80000"/>
              </a:lnSpc>
              <a:spcBef>
                <a:spcPts val="592"/>
              </a:spcBef>
              <a:buClr>
                <a:schemeClr val="dk1"/>
              </a:buClr>
              <a:buSzPts val="2960"/>
            </a:pPr>
            <a:r>
              <a:rPr lang="en-US" dirty="0"/>
              <a:t>Years covered by search</a:t>
            </a:r>
            <a:endParaRPr lang="en-US" sz="3200" dirty="0"/>
          </a:p>
          <a:p>
            <a:pPr marL="800100" lvl="1" indent="-342900">
              <a:lnSpc>
                <a:spcPct val="80000"/>
              </a:lnSpc>
              <a:spcBef>
                <a:spcPts val="592"/>
              </a:spcBef>
              <a:buClr>
                <a:schemeClr val="dk1"/>
              </a:buClr>
              <a:buSzPts val="2960"/>
            </a:pPr>
            <a:r>
              <a:rPr lang="en-US" dirty="0"/>
              <a:t>Language restrictions</a:t>
            </a:r>
          </a:p>
          <a:p>
            <a:pPr marL="800100" lvl="1" indent="-342900">
              <a:lnSpc>
                <a:spcPct val="80000"/>
              </a:lnSpc>
              <a:spcBef>
                <a:spcPts val="592"/>
              </a:spcBef>
              <a:buClr>
                <a:schemeClr val="dk1"/>
              </a:buClr>
              <a:buSzPts val="2960"/>
            </a:pPr>
            <a:r>
              <a:rPr lang="en-US" sz="3200" dirty="0"/>
              <a:t>Any other limiters/checkboxes</a:t>
            </a:r>
          </a:p>
          <a:p>
            <a:pPr marL="342900" indent="-342900">
              <a:lnSpc>
                <a:spcPct val="80000"/>
              </a:lnSpc>
              <a:spcBef>
                <a:spcPts val="592"/>
              </a:spcBef>
              <a:buClr>
                <a:schemeClr val="dk1"/>
              </a:buClr>
              <a:buSzPts val="2960"/>
            </a:pPr>
            <a:r>
              <a:rPr lang="en-US" sz="3600" dirty="0"/>
              <a:t>Cite any filters or other searches utilized</a:t>
            </a:r>
          </a:p>
        </p:txBody>
      </p:sp>
    </p:spTree>
    <p:extLst>
      <p:ext uri="{BB962C8B-B14F-4D97-AF65-F5344CB8AC3E}">
        <p14:creationId xmlns:p14="http://schemas.microsoft.com/office/powerpoint/2010/main" val="3455180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3FD7C-A164-CD9C-2E20-951FD440C9C6}"/>
              </a:ext>
            </a:extLst>
          </p:cNvPr>
          <p:cNvSpPr>
            <a:spLocks noGrp="1"/>
          </p:cNvSpPr>
          <p:nvPr>
            <p:ph type="title"/>
          </p:nvPr>
        </p:nvSpPr>
        <p:spPr/>
        <p:txBody>
          <a:bodyPr/>
          <a:lstStyle/>
          <a:p>
            <a:r>
              <a:rPr lang="en-US" dirty="0"/>
              <a:t>How to select databases</a:t>
            </a:r>
          </a:p>
        </p:txBody>
      </p:sp>
      <p:sp>
        <p:nvSpPr>
          <p:cNvPr id="6" name="Content Placeholder 5">
            <a:extLst>
              <a:ext uri="{FF2B5EF4-FFF2-40B4-BE49-F238E27FC236}">
                <a16:creationId xmlns:a16="http://schemas.microsoft.com/office/drawing/2014/main" id="{30CA640E-4068-7680-EF40-53AC33BD31A1}"/>
              </a:ext>
            </a:extLst>
          </p:cNvPr>
          <p:cNvSpPr>
            <a:spLocks noGrp="1"/>
          </p:cNvSpPr>
          <p:nvPr>
            <p:ph sz="half" idx="1"/>
          </p:nvPr>
        </p:nvSpPr>
        <p:spPr/>
        <p:txBody>
          <a:bodyPr>
            <a:normAutofit fontScale="77500" lnSpcReduction="20000"/>
          </a:bodyPr>
          <a:lstStyle/>
          <a:p>
            <a:pPr marL="457200" indent="-457200">
              <a:buFont typeface="Arial" panose="020B0604020202020204" pitchFamily="34" charset="0"/>
              <a:buChar char="•"/>
            </a:pPr>
            <a:r>
              <a:rPr lang="en-US" sz="4400" dirty="0"/>
              <a:t>Select those closest in topic coverage</a:t>
            </a:r>
          </a:p>
          <a:p>
            <a:pPr marL="457200" indent="-457200">
              <a:buFont typeface="Arial" panose="020B0604020202020204" pitchFamily="34" charset="0"/>
              <a:buChar char="•"/>
            </a:pPr>
            <a:r>
              <a:rPr lang="en-US" sz="4400" dirty="0"/>
              <a:t>Consider Cochrane MECIR standards if topic in clinical medicine</a:t>
            </a:r>
          </a:p>
          <a:p>
            <a:pPr marL="457200" indent="-457200">
              <a:buFont typeface="Arial" panose="020B0604020202020204" pitchFamily="34" charset="0"/>
              <a:buChar char="•"/>
            </a:pPr>
            <a:r>
              <a:rPr lang="en-US" sz="4400" dirty="0"/>
              <a:t>Add in all other relevant databases (MECIR 25 calls for more)</a:t>
            </a:r>
          </a:p>
          <a:p>
            <a:pPr marL="457200" indent="-457200">
              <a:buFont typeface="Arial" panose="020B0604020202020204" pitchFamily="34" charset="0"/>
              <a:buChar char="•"/>
            </a:pPr>
            <a:r>
              <a:rPr lang="en-US" sz="4400" dirty="0"/>
              <a:t>Check out Smart Search</a:t>
            </a:r>
          </a:p>
        </p:txBody>
      </p:sp>
      <p:sp>
        <p:nvSpPr>
          <p:cNvPr id="7" name="Content Placeholder 6">
            <a:extLst>
              <a:ext uri="{FF2B5EF4-FFF2-40B4-BE49-F238E27FC236}">
                <a16:creationId xmlns:a16="http://schemas.microsoft.com/office/drawing/2014/main" id="{7F07F909-EE87-6A22-74AB-62DCD9802C7B}"/>
              </a:ext>
            </a:extLst>
          </p:cNvPr>
          <p:cNvSpPr>
            <a:spLocks noGrp="1"/>
          </p:cNvSpPr>
          <p:nvPr>
            <p:ph sz="half" idx="2"/>
          </p:nvPr>
        </p:nvSpPr>
        <p:spPr>
          <a:xfrm>
            <a:off x="6281056" y="853751"/>
            <a:ext cx="5340222" cy="5215035"/>
          </a:xfrm>
        </p:spPr>
        <p:txBody>
          <a:bodyPr>
            <a:normAutofit fontScale="77500" lnSpcReduction="20000"/>
          </a:bodyPr>
          <a:lstStyle/>
          <a:p>
            <a:r>
              <a:rPr lang="en-US" sz="5700" dirty="0"/>
              <a:t>MECIR C24</a:t>
            </a:r>
          </a:p>
          <a:p>
            <a:r>
              <a:rPr lang="en-US" b="0" i="0" dirty="0">
                <a:solidFill>
                  <a:srgbClr val="333333"/>
                </a:solidFill>
                <a:effectLst/>
                <a:latin typeface="Source Sans Pro" panose="020B0503030403020204" pitchFamily="34" charset="0"/>
              </a:rPr>
              <a:t>Ensure that </a:t>
            </a:r>
          </a:p>
          <a:p>
            <a:r>
              <a:rPr lang="en-US" i="0" dirty="0">
                <a:solidFill>
                  <a:srgbClr val="333333"/>
                </a:solidFill>
                <a:effectLst/>
                <a:latin typeface="Source Sans Pro" panose="020B0503030403020204" pitchFamily="34" charset="0"/>
              </a:rPr>
              <a:t>CENTRAL</a:t>
            </a:r>
            <a:r>
              <a:rPr lang="en-US" b="0" i="0" dirty="0">
                <a:solidFill>
                  <a:srgbClr val="333333"/>
                </a:solidFill>
                <a:effectLst/>
                <a:latin typeface="Source Sans Pro" panose="020B0503030403020204" pitchFamily="34" charset="0"/>
              </a:rPr>
              <a:t>, </a:t>
            </a:r>
          </a:p>
          <a:p>
            <a:r>
              <a:rPr lang="en-US" i="0" dirty="0">
                <a:solidFill>
                  <a:srgbClr val="333333"/>
                </a:solidFill>
                <a:effectLst/>
                <a:latin typeface="Source Sans Pro" panose="020B0503030403020204" pitchFamily="34" charset="0"/>
              </a:rPr>
              <a:t>MEDLINE</a:t>
            </a:r>
            <a:r>
              <a:rPr lang="en-US" b="0" i="0" dirty="0">
                <a:solidFill>
                  <a:srgbClr val="333333"/>
                </a:solidFill>
                <a:effectLst/>
                <a:latin typeface="Source Sans Pro" panose="020B0503030403020204" pitchFamily="34" charset="0"/>
              </a:rPr>
              <a:t> (e.g. via PubMed) and </a:t>
            </a:r>
          </a:p>
          <a:p>
            <a:r>
              <a:rPr lang="en-US" i="0" dirty="0">
                <a:solidFill>
                  <a:srgbClr val="333333"/>
                </a:solidFill>
                <a:effectLst/>
                <a:latin typeface="Source Sans Pro" panose="020B0503030403020204" pitchFamily="34" charset="0"/>
              </a:rPr>
              <a:t>Embase</a:t>
            </a:r>
            <a:r>
              <a:rPr lang="en-US" b="0" i="0" dirty="0">
                <a:solidFill>
                  <a:srgbClr val="333333"/>
                </a:solidFill>
                <a:effectLst/>
                <a:latin typeface="Source Sans Pro" panose="020B0503030403020204" pitchFamily="34" charset="0"/>
              </a:rPr>
              <a:t> (if Embase is available to either the CRG or the review author), have been searched (either for the review or for the Review Group’s Specialized Register). </a:t>
            </a:r>
          </a:p>
          <a:p>
            <a:r>
              <a:rPr lang="en-US" b="0" i="0" dirty="0">
                <a:solidFill>
                  <a:srgbClr val="333333"/>
                </a:solidFill>
                <a:effectLst/>
                <a:latin typeface="Source Sans Pro" panose="020B0503030403020204" pitchFamily="34" charset="0"/>
              </a:rPr>
              <a:t>See Cochrane Handbook Section 4.3.1.1</a:t>
            </a:r>
          </a:p>
          <a:p>
            <a:r>
              <a:rPr lang="en-US" sz="5700" dirty="0"/>
              <a:t>MECIR C25</a:t>
            </a:r>
          </a:p>
          <a:p>
            <a:r>
              <a:rPr lang="en-US" b="0" dirty="0">
                <a:solidFill>
                  <a:srgbClr val="333333"/>
                </a:solidFill>
                <a:latin typeface="Source Sans Pro" panose="020B0503030403020204" pitchFamily="34" charset="0"/>
              </a:rPr>
              <a:t>Search appropriate national, regional and subject-specific bibliographic databases.</a:t>
            </a:r>
          </a:p>
          <a:p>
            <a:r>
              <a:rPr lang="en-US" b="0" i="0" dirty="0">
                <a:solidFill>
                  <a:srgbClr val="333333"/>
                </a:solidFill>
                <a:effectLst/>
                <a:latin typeface="Source Sans Pro" panose="020B0503030403020204" pitchFamily="34" charset="0"/>
              </a:rPr>
              <a:t>See Cochrane Handbook Section 4.3.1.4</a:t>
            </a:r>
          </a:p>
          <a:p>
            <a:endParaRPr lang="en-US" b="0" dirty="0">
              <a:solidFill>
                <a:srgbClr val="333333"/>
              </a:solidFill>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EE0CDB5A-52D0-F260-299E-1C61D709584E}"/>
              </a:ext>
            </a:extLst>
          </p:cNvPr>
          <p:cNvSpPr>
            <a:spLocks noGrp="1"/>
          </p:cNvSpPr>
          <p:nvPr>
            <p:ph type="sldNum" sz="quarter" idx="12"/>
          </p:nvPr>
        </p:nvSpPr>
        <p:spPr/>
        <p:txBody>
          <a:bodyPr/>
          <a:lstStyle/>
          <a:p>
            <a:fld id="{7C7FAD9F-AEE9-406E-B720-57D2B9DB2816}" type="slidenum">
              <a:rPr lang="en-US" smtClean="0"/>
              <a:t>38</a:t>
            </a:fld>
            <a:endParaRPr lang="en-US"/>
          </a:p>
        </p:txBody>
      </p:sp>
    </p:spTree>
    <p:extLst>
      <p:ext uri="{BB962C8B-B14F-4D97-AF65-F5344CB8AC3E}">
        <p14:creationId xmlns:p14="http://schemas.microsoft.com/office/powerpoint/2010/main" val="2252106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195B-0259-1E3C-2734-DB8F9C62A920}"/>
              </a:ext>
            </a:extLst>
          </p:cNvPr>
          <p:cNvSpPr>
            <a:spLocks noGrp="1"/>
          </p:cNvSpPr>
          <p:nvPr>
            <p:ph type="title"/>
          </p:nvPr>
        </p:nvSpPr>
        <p:spPr>
          <a:xfrm>
            <a:off x="487324" y="262776"/>
            <a:ext cx="10333075" cy="836718"/>
          </a:xfrm>
        </p:spPr>
        <p:txBody>
          <a:bodyPr>
            <a:normAutofit fontScale="90000"/>
          </a:bodyPr>
          <a:lstStyle/>
          <a:p>
            <a:r>
              <a:rPr lang="en-US" dirty="0"/>
              <a:t>Smart search- tool to support database selection</a:t>
            </a:r>
          </a:p>
        </p:txBody>
      </p:sp>
      <p:sp>
        <p:nvSpPr>
          <p:cNvPr id="4" name="Content Placeholder 3">
            <a:extLst>
              <a:ext uri="{FF2B5EF4-FFF2-40B4-BE49-F238E27FC236}">
                <a16:creationId xmlns:a16="http://schemas.microsoft.com/office/drawing/2014/main" id="{5F014930-ADC8-4D19-2771-C56EFC4120CB}"/>
              </a:ext>
            </a:extLst>
          </p:cNvPr>
          <p:cNvSpPr>
            <a:spLocks noGrp="1"/>
          </p:cNvSpPr>
          <p:nvPr>
            <p:ph sz="half" idx="2"/>
          </p:nvPr>
        </p:nvSpPr>
        <p:spPr>
          <a:xfrm>
            <a:off x="1303285" y="1791863"/>
            <a:ext cx="8701152" cy="4415482"/>
          </a:xfrm>
        </p:spPr>
        <p:txBody>
          <a:bodyPr/>
          <a:lstStyle/>
          <a:p>
            <a:r>
              <a:rPr lang="en-US" dirty="0"/>
              <a:t>Designed to help in selection of databases</a:t>
            </a:r>
          </a:p>
          <a:p>
            <a:r>
              <a:rPr lang="en-US" dirty="0"/>
              <a:t>Compares # of records and relative # within the database </a:t>
            </a:r>
          </a:p>
          <a:p>
            <a:pPr marL="0" indent="0">
              <a:buNone/>
            </a:pPr>
            <a:r>
              <a:rPr lang="en-US" dirty="0">
                <a:hlinkClick r:id="rId2"/>
              </a:rPr>
              <a:t>Search Smart Website</a:t>
            </a:r>
            <a:endParaRPr lang="en-US" dirty="0"/>
          </a:p>
        </p:txBody>
      </p:sp>
      <p:sp>
        <p:nvSpPr>
          <p:cNvPr id="5" name="Slide Number Placeholder 4">
            <a:extLst>
              <a:ext uri="{FF2B5EF4-FFF2-40B4-BE49-F238E27FC236}">
                <a16:creationId xmlns:a16="http://schemas.microsoft.com/office/drawing/2014/main" id="{23347681-845A-BEF2-BE12-F100229B312C}"/>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39</a:t>
            </a:fld>
            <a:endParaRPr lang="en-US"/>
          </a:p>
        </p:txBody>
      </p:sp>
    </p:spTree>
    <p:extLst>
      <p:ext uri="{BB962C8B-B14F-4D97-AF65-F5344CB8AC3E}">
        <p14:creationId xmlns:p14="http://schemas.microsoft.com/office/powerpoint/2010/main" val="189613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1342-7C0D-9498-6CB3-9F7F2C3DADE3}"/>
              </a:ext>
            </a:extLst>
          </p:cNvPr>
          <p:cNvSpPr>
            <a:spLocks noGrp="1"/>
          </p:cNvSpPr>
          <p:nvPr>
            <p:ph type="title"/>
          </p:nvPr>
        </p:nvSpPr>
        <p:spPr>
          <a:xfrm>
            <a:off x="320040" y="71516"/>
            <a:ext cx="10515600" cy="1196817"/>
          </a:xfrm>
        </p:spPr>
        <p:txBody>
          <a:bodyPr/>
          <a:lstStyle/>
          <a:p>
            <a:r>
              <a:rPr lang="en-US" sz="4400" b="1" dirty="0"/>
              <a:t>Phase 3: Production</a:t>
            </a:r>
            <a:endParaRPr lang="en-US" dirty="0"/>
          </a:p>
        </p:txBody>
      </p:sp>
      <p:sp>
        <p:nvSpPr>
          <p:cNvPr id="3" name="Content Placeholder 2">
            <a:extLst>
              <a:ext uri="{FF2B5EF4-FFF2-40B4-BE49-F238E27FC236}">
                <a16:creationId xmlns:a16="http://schemas.microsoft.com/office/drawing/2014/main" id="{BBC82743-2149-B0F2-F358-94A068A510C0}"/>
              </a:ext>
            </a:extLst>
          </p:cNvPr>
          <p:cNvSpPr>
            <a:spLocks noGrp="1"/>
          </p:cNvSpPr>
          <p:nvPr>
            <p:ph idx="1"/>
          </p:nvPr>
        </p:nvSpPr>
        <p:spPr>
          <a:xfrm>
            <a:off x="838200" y="1520825"/>
            <a:ext cx="10515600" cy="4667250"/>
          </a:xfrm>
        </p:spPr>
        <p:txBody>
          <a:bodyPr>
            <a:normAutofit fontScale="62500" lnSpcReduction="20000"/>
          </a:bodyPr>
          <a:lstStyle/>
          <a:p>
            <a:pPr marL="514350" indent="-514350">
              <a:buFont typeface="+mj-lt"/>
              <a:buAutoNum type="arabicPeriod"/>
            </a:pPr>
            <a:r>
              <a:rPr lang="en-US" sz="3800" b="1" dirty="0"/>
              <a:t>Plan</a:t>
            </a:r>
          </a:p>
          <a:p>
            <a:pPr lvl="1"/>
            <a:r>
              <a:rPr lang="en-US" sz="3800" dirty="0">
                <a:solidFill>
                  <a:schemeClr val="tx1"/>
                </a:solidFill>
              </a:rPr>
              <a:t>Determine output and forum of presenting findings</a:t>
            </a:r>
          </a:p>
          <a:p>
            <a:pPr marL="514350" indent="-514350">
              <a:buFont typeface="+mj-lt"/>
              <a:buAutoNum type="arabicPeriod"/>
            </a:pPr>
            <a:r>
              <a:rPr lang="en-US" sz="3800" b="1" dirty="0"/>
              <a:t>Identify</a:t>
            </a:r>
          </a:p>
          <a:p>
            <a:pPr lvl="1"/>
            <a:r>
              <a:rPr lang="en-US" sz="3800" dirty="0">
                <a:solidFill>
                  <a:schemeClr val="tx1"/>
                </a:solidFill>
              </a:rPr>
              <a:t>Finalize the main database search (feedback from protocol?)</a:t>
            </a:r>
          </a:p>
          <a:p>
            <a:pPr lvl="1"/>
            <a:r>
              <a:rPr lang="en-US" sz="3800" dirty="0">
                <a:solidFill>
                  <a:schemeClr val="tx1"/>
                </a:solidFill>
              </a:rPr>
              <a:t>Finalize list of databases to search and translate search (deduplicate results)</a:t>
            </a:r>
          </a:p>
          <a:p>
            <a:pPr lvl="1"/>
            <a:r>
              <a:rPr lang="en-US" sz="3800" dirty="0">
                <a:solidFill>
                  <a:schemeClr val="tx1"/>
                </a:solidFill>
              </a:rPr>
              <a:t>Select and run grey literature searches and other search strategies</a:t>
            </a:r>
          </a:p>
          <a:p>
            <a:pPr marL="514350" indent="-514350">
              <a:buFont typeface="+mj-lt"/>
              <a:buAutoNum type="arabicPeriod"/>
            </a:pPr>
            <a:r>
              <a:rPr lang="en-US" sz="3800" b="1" dirty="0"/>
              <a:t>Evaluate </a:t>
            </a:r>
            <a:r>
              <a:rPr lang="en-US" sz="3800" b="1" dirty="0">
                <a:sym typeface="Wingdings" panose="05000000000000000000" pitchFamily="2" charset="2"/>
              </a:rPr>
              <a:t> Extract Combine</a:t>
            </a:r>
          </a:p>
          <a:p>
            <a:pPr lvl="1"/>
            <a:r>
              <a:rPr lang="en-US" sz="3800" dirty="0">
                <a:solidFill>
                  <a:schemeClr val="tx1"/>
                </a:solidFill>
              </a:rPr>
              <a:t>Complete determined “amount” for preliminary output, otherwise continue….</a:t>
            </a:r>
          </a:p>
          <a:p>
            <a:pPr lvl="1"/>
            <a:r>
              <a:rPr lang="en-US" sz="3800" dirty="0">
                <a:solidFill>
                  <a:schemeClr val="tx1"/>
                </a:solidFill>
              </a:rPr>
              <a:t>Conduct synthesis of available results and create visuals of data</a:t>
            </a:r>
          </a:p>
          <a:p>
            <a:pPr marL="514350" indent="-514350">
              <a:buFont typeface="+mj-lt"/>
              <a:buAutoNum type="arabicPeriod"/>
            </a:pPr>
            <a:r>
              <a:rPr lang="en-US" sz="3800" b="1" dirty="0">
                <a:sym typeface="Wingdings" panose="05000000000000000000" pitchFamily="2" charset="2"/>
              </a:rPr>
              <a:t>Explain  Summarize  Share</a:t>
            </a:r>
          </a:p>
          <a:p>
            <a:pPr lvl="1"/>
            <a:r>
              <a:rPr lang="en-US" sz="3800" dirty="0">
                <a:solidFill>
                  <a:schemeClr val="tx1"/>
                </a:solidFill>
              </a:rPr>
              <a:t>Provide context of preliminary findings</a:t>
            </a:r>
          </a:p>
          <a:p>
            <a:pPr lvl="1"/>
            <a:r>
              <a:rPr lang="en-US" sz="3800" dirty="0">
                <a:solidFill>
                  <a:schemeClr val="tx1"/>
                </a:solidFill>
              </a:rPr>
              <a:t>Design and deliver poster or conference paper</a:t>
            </a:r>
          </a:p>
          <a:p>
            <a:pPr marL="514350" indent="-514350">
              <a:buFont typeface="+mj-lt"/>
              <a:buAutoNum type="arabicPeriod"/>
            </a:pPr>
            <a:endParaRPr lang="en-US" dirty="0"/>
          </a:p>
        </p:txBody>
      </p:sp>
    </p:spTree>
    <p:extLst>
      <p:ext uri="{BB962C8B-B14F-4D97-AF65-F5344CB8AC3E}">
        <p14:creationId xmlns:p14="http://schemas.microsoft.com/office/powerpoint/2010/main" val="4205221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5F1C-7ED2-18FC-E91B-3B3904CCBE60}"/>
              </a:ext>
            </a:extLst>
          </p:cNvPr>
          <p:cNvSpPr>
            <a:spLocks noGrp="1"/>
          </p:cNvSpPr>
          <p:nvPr>
            <p:ph type="title"/>
          </p:nvPr>
        </p:nvSpPr>
        <p:spPr>
          <a:xfrm>
            <a:off x="200608" y="239453"/>
            <a:ext cx="5895392" cy="1414131"/>
          </a:xfrm>
        </p:spPr>
        <p:txBody>
          <a:bodyPr/>
          <a:lstStyle/>
          <a:p>
            <a:r>
              <a:rPr lang="en-US" dirty="0"/>
              <a:t>Example of smart search</a:t>
            </a:r>
          </a:p>
        </p:txBody>
      </p:sp>
      <p:sp>
        <p:nvSpPr>
          <p:cNvPr id="4" name="Content Placeholder 3">
            <a:extLst>
              <a:ext uri="{FF2B5EF4-FFF2-40B4-BE49-F238E27FC236}">
                <a16:creationId xmlns:a16="http://schemas.microsoft.com/office/drawing/2014/main" id="{E89234E7-C5AC-3581-BF6C-B5628671D2F3}"/>
              </a:ext>
            </a:extLst>
          </p:cNvPr>
          <p:cNvSpPr>
            <a:spLocks noGrp="1"/>
          </p:cNvSpPr>
          <p:nvPr>
            <p:ph sz="half" idx="2"/>
          </p:nvPr>
        </p:nvSpPr>
        <p:spPr>
          <a:xfrm>
            <a:off x="383488" y="1764135"/>
            <a:ext cx="10299751" cy="3973512"/>
          </a:xfrm>
        </p:spPr>
        <p:txBody>
          <a:bodyPr/>
          <a:lstStyle/>
          <a:p>
            <a:r>
              <a:rPr lang="en-US" dirty="0"/>
              <a:t>Marked 6 databases for comparison on Psychology subject</a:t>
            </a:r>
          </a:p>
          <a:p>
            <a:endParaRPr lang="en-US" dirty="0"/>
          </a:p>
          <a:p>
            <a:pPr marL="0" indent="0">
              <a:buNone/>
            </a:pPr>
            <a:r>
              <a:rPr lang="en-US" b="1" dirty="0"/>
              <a:t>Example:</a:t>
            </a:r>
          </a:p>
          <a:p>
            <a:r>
              <a:rPr lang="en-US" dirty="0"/>
              <a:t>APA </a:t>
            </a:r>
            <a:r>
              <a:rPr lang="en-US" dirty="0" err="1"/>
              <a:t>PsycInfo</a:t>
            </a:r>
            <a:r>
              <a:rPr lang="en-US" dirty="0"/>
              <a:t> compared to</a:t>
            </a:r>
          </a:p>
          <a:p>
            <a:r>
              <a:rPr lang="en-US" dirty="0"/>
              <a:t> Academic Search Elite</a:t>
            </a:r>
          </a:p>
        </p:txBody>
      </p:sp>
      <p:sp>
        <p:nvSpPr>
          <p:cNvPr id="5" name="Slide Number Placeholder 4">
            <a:extLst>
              <a:ext uri="{FF2B5EF4-FFF2-40B4-BE49-F238E27FC236}">
                <a16:creationId xmlns:a16="http://schemas.microsoft.com/office/drawing/2014/main" id="{29DA37BD-BDA5-5BA9-49E7-91C55C2BAE17}"/>
              </a:ext>
            </a:extLst>
          </p:cNvPr>
          <p:cNvSpPr>
            <a:spLocks noGrp="1"/>
          </p:cNvSpPr>
          <p:nvPr>
            <p:ph type="sldNum" sz="quarter" idx="12"/>
          </p:nvPr>
        </p:nvSpPr>
        <p:spPr/>
        <p:txBody>
          <a:bodyPr/>
          <a:lstStyle/>
          <a:p>
            <a:fld id="{7C7FAD9F-AEE9-406E-B720-57D2B9DB2816}" type="slidenum">
              <a:rPr lang="en-US" smtClean="0"/>
              <a:t>40</a:t>
            </a:fld>
            <a:endParaRPr lang="en-US"/>
          </a:p>
        </p:txBody>
      </p:sp>
    </p:spTree>
    <p:extLst>
      <p:ext uri="{BB962C8B-B14F-4D97-AF65-F5344CB8AC3E}">
        <p14:creationId xmlns:p14="http://schemas.microsoft.com/office/powerpoint/2010/main" val="3371050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C604-A796-16EF-A0CD-482061268A80}"/>
              </a:ext>
            </a:extLst>
          </p:cNvPr>
          <p:cNvSpPr>
            <a:spLocks noGrp="1"/>
          </p:cNvSpPr>
          <p:nvPr>
            <p:ph type="title"/>
          </p:nvPr>
        </p:nvSpPr>
        <p:spPr>
          <a:xfrm>
            <a:off x="436522" y="136525"/>
            <a:ext cx="11229437" cy="976677"/>
          </a:xfrm>
        </p:spPr>
        <p:txBody>
          <a:bodyPr>
            <a:noAutofit/>
          </a:bodyPr>
          <a:lstStyle/>
          <a:p>
            <a:pPr algn="ctr"/>
            <a:r>
              <a:rPr lang="en-US" sz="3600" dirty="0"/>
              <a:t>Smart search- select psychology, and mark 6 databases</a:t>
            </a:r>
          </a:p>
        </p:txBody>
      </p:sp>
      <p:pic>
        <p:nvPicPr>
          <p:cNvPr id="9" name="Content Placeholder 8" descr="Comparing 6 databases in smart search">
            <a:extLst>
              <a:ext uri="{FF2B5EF4-FFF2-40B4-BE49-F238E27FC236}">
                <a16:creationId xmlns:a16="http://schemas.microsoft.com/office/drawing/2014/main" id="{87960A71-BAF0-85AE-5DF1-F119A4B9C5BC}"/>
              </a:ext>
            </a:extLst>
          </p:cNvPr>
          <p:cNvPicPr>
            <a:picLocks noGrp="1" noChangeAspect="1"/>
          </p:cNvPicPr>
          <p:nvPr>
            <p:ph sz="half" idx="2"/>
          </p:nvPr>
        </p:nvPicPr>
        <p:blipFill>
          <a:blip r:embed="rId2"/>
          <a:stretch>
            <a:fillRect/>
          </a:stretch>
        </p:blipFill>
        <p:spPr>
          <a:xfrm>
            <a:off x="1074420" y="1080199"/>
            <a:ext cx="10043160" cy="5641276"/>
          </a:xfrm>
        </p:spPr>
      </p:pic>
      <p:sp>
        <p:nvSpPr>
          <p:cNvPr id="5" name="Slide Number Placeholder 4">
            <a:extLst>
              <a:ext uri="{FF2B5EF4-FFF2-40B4-BE49-F238E27FC236}">
                <a16:creationId xmlns:a16="http://schemas.microsoft.com/office/drawing/2014/main" id="{16D1CE34-2A09-4C1A-5A02-A29C382D0CF9}"/>
              </a:ext>
            </a:extLst>
          </p:cNvPr>
          <p:cNvSpPr>
            <a:spLocks noGrp="1"/>
          </p:cNvSpPr>
          <p:nvPr>
            <p:ph type="sldNum" sz="quarter" idx="12"/>
          </p:nvPr>
        </p:nvSpPr>
        <p:spPr/>
        <p:txBody>
          <a:bodyPr/>
          <a:lstStyle/>
          <a:p>
            <a:fld id="{7C7FAD9F-AEE9-406E-B720-57D2B9DB2816}" type="slidenum">
              <a:rPr lang="en-US" smtClean="0"/>
              <a:t>41</a:t>
            </a:fld>
            <a:endParaRPr lang="en-US"/>
          </a:p>
        </p:txBody>
      </p:sp>
    </p:spTree>
    <p:extLst>
      <p:ext uri="{BB962C8B-B14F-4D97-AF65-F5344CB8AC3E}">
        <p14:creationId xmlns:p14="http://schemas.microsoft.com/office/powerpoint/2010/main" val="4154401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2B28-E2A6-AE81-93EF-9A2BB518DF1F}"/>
              </a:ext>
            </a:extLst>
          </p:cNvPr>
          <p:cNvSpPr>
            <a:spLocks noGrp="1"/>
          </p:cNvSpPr>
          <p:nvPr>
            <p:ph type="title"/>
          </p:nvPr>
        </p:nvSpPr>
        <p:spPr/>
        <p:txBody>
          <a:bodyPr/>
          <a:lstStyle/>
          <a:p>
            <a:r>
              <a:rPr lang="en-US" dirty="0"/>
              <a:t>Translating	</a:t>
            </a:r>
          </a:p>
        </p:txBody>
      </p:sp>
      <p:sp>
        <p:nvSpPr>
          <p:cNvPr id="3" name="Content Placeholder 2">
            <a:extLst>
              <a:ext uri="{FF2B5EF4-FFF2-40B4-BE49-F238E27FC236}">
                <a16:creationId xmlns:a16="http://schemas.microsoft.com/office/drawing/2014/main" id="{68EAA4D1-5106-FE95-5EA5-73027742F7E4}"/>
              </a:ext>
            </a:extLst>
          </p:cNvPr>
          <p:cNvSpPr>
            <a:spLocks noGrp="1"/>
          </p:cNvSpPr>
          <p:nvPr>
            <p:ph sz="half" idx="1"/>
          </p:nvPr>
        </p:nvSpPr>
        <p:spPr/>
        <p:txBody>
          <a:bodyPr>
            <a:normAutofit lnSpcReduction="10000"/>
          </a:bodyPr>
          <a:lstStyle/>
          <a:p>
            <a:r>
              <a:rPr lang="en-US" dirty="0"/>
              <a:t>When moving to next database, consider</a:t>
            </a:r>
          </a:p>
          <a:p>
            <a:pPr marL="457200" indent="-457200">
              <a:buFont typeface="Arial" panose="020B0604020202020204" pitchFamily="34" charset="0"/>
              <a:buChar char="•"/>
            </a:pPr>
            <a:r>
              <a:rPr lang="en-US" dirty="0"/>
              <a:t>Keep keywords the same, as much as possible</a:t>
            </a:r>
          </a:p>
          <a:p>
            <a:pPr marL="457200" indent="-457200">
              <a:buFont typeface="Arial" panose="020B0604020202020204" pitchFamily="34" charset="0"/>
              <a:buChar char="•"/>
            </a:pPr>
            <a:r>
              <a:rPr lang="en-US" dirty="0"/>
              <a:t>Search all the databases within one platform then move to the next (not at the same time</a:t>
            </a:r>
          </a:p>
          <a:p>
            <a:pPr marL="457200" indent="-457200">
              <a:buFont typeface="Arial" panose="020B0604020202020204" pitchFamily="34" charset="0"/>
              <a:buChar char="•"/>
            </a:pPr>
            <a:r>
              <a:rPr lang="en-US" dirty="0"/>
              <a:t>Check syntax twice</a:t>
            </a:r>
          </a:p>
          <a:p>
            <a:pPr marL="457200" indent="-457200">
              <a:buFont typeface="Arial" panose="020B0604020202020204" pitchFamily="34" charset="0"/>
              <a:buChar char="•"/>
            </a:pPr>
            <a:r>
              <a:rPr lang="en-US" dirty="0"/>
              <a:t>Find and replace   </a:t>
            </a:r>
          </a:p>
        </p:txBody>
      </p:sp>
      <p:sp>
        <p:nvSpPr>
          <p:cNvPr id="4" name="Content Placeholder 3">
            <a:extLst>
              <a:ext uri="{FF2B5EF4-FFF2-40B4-BE49-F238E27FC236}">
                <a16:creationId xmlns:a16="http://schemas.microsoft.com/office/drawing/2014/main" id="{5DB76AFC-7778-36B8-EE65-EA896E34C6F1}"/>
              </a:ext>
            </a:extLst>
          </p:cNvPr>
          <p:cNvSpPr>
            <a:spLocks noGrp="1"/>
          </p:cNvSpPr>
          <p:nvPr>
            <p:ph sz="half" idx="2"/>
          </p:nvPr>
        </p:nvSpPr>
        <p:spPr/>
        <p:txBody>
          <a:bodyPr>
            <a:normAutofit lnSpcReduction="10000"/>
          </a:bodyPr>
          <a:lstStyle/>
          <a:p>
            <a:r>
              <a:rPr lang="en-US" dirty="0"/>
              <a:t>Consider using Polyglot SRA</a:t>
            </a:r>
          </a:p>
          <a:p>
            <a:r>
              <a:rPr lang="en-US" sz="2000" b="0" i="0" dirty="0">
                <a:solidFill>
                  <a:srgbClr val="212121"/>
                </a:solidFill>
                <a:effectLst/>
                <a:latin typeface="Roboto" panose="02000000000000000000" pitchFamily="2" charset="0"/>
              </a:rPr>
              <a:t>Kung JY. Polyglot Search Translator. J Can Health </a:t>
            </a:r>
            <a:r>
              <a:rPr lang="en-US" sz="2000" b="0" i="0" dirty="0" err="1">
                <a:solidFill>
                  <a:srgbClr val="212121"/>
                </a:solidFill>
                <a:effectLst/>
                <a:latin typeface="Roboto" panose="02000000000000000000" pitchFamily="2" charset="0"/>
              </a:rPr>
              <a:t>Libr</a:t>
            </a:r>
            <a:r>
              <a:rPr lang="en-US" sz="2000" b="0" i="0" dirty="0">
                <a:solidFill>
                  <a:srgbClr val="212121"/>
                </a:solidFill>
                <a:effectLst/>
                <a:latin typeface="Roboto" panose="02000000000000000000" pitchFamily="2" charset="0"/>
              </a:rPr>
              <a:t> Assoc. 2022 Apr 1;43(1):35–9. </a:t>
            </a:r>
            <a:r>
              <a:rPr lang="en-US" sz="2000" b="0" i="0" dirty="0" err="1">
                <a:solidFill>
                  <a:srgbClr val="212121"/>
                </a:solidFill>
                <a:effectLst/>
                <a:latin typeface="Roboto" panose="02000000000000000000" pitchFamily="2" charset="0"/>
              </a:rPr>
              <a:t>doi</a:t>
            </a:r>
            <a:r>
              <a:rPr lang="en-US" sz="2000" b="0" i="0" dirty="0">
                <a:solidFill>
                  <a:srgbClr val="212121"/>
                </a:solidFill>
                <a:effectLst/>
                <a:latin typeface="Roboto" panose="02000000000000000000" pitchFamily="2" charset="0"/>
              </a:rPr>
              <a:t>: 10.29173/jchla29600. PMCID: PMC9359691.</a:t>
            </a:r>
            <a:endParaRPr lang="en-US" sz="2000" dirty="0"/>
          </a:p>
        </p:txBody>
      </p:sp>
      <p:sp>
        <p:nvSpPr>
          <p:cNvPr id="5" name="Slide Number Placeholder 4">
            <a:extLst>
              <a:ext uri="{FF2B5EF4-FFF2-40B4-BE49-F238E27FC236}">
                <a16:creationId xmlns:a16="http://schemas.microsoft.com/office/drawing/2014/main" id="{951DDA65-4C45-9364-FBFB-AED7ECF504D1}"/>
              </a:ext>
            </a:extLst>
          </p:cNvPr>
          <p:cNvSpPr>
            <a:spLocks noGrp="1"/>
          </p:cNvSpPr>
          <p:nvPr>
            <p:ph type="sldNum" sz="quarter" idx="12"/>
          </p:nvPr>
        </p:nvSpPr>
        <p:spPr/>
        <p:txBody>
          <a:bodyPr/>
          <a:lstStyle/>
          <a:p>
            <a:fld id="{7C7FAD9F-AEE9-406E-B720-57D2B9DB2816}" type="slidenum">
              <a:rPr lang="en-US" smtClean="0"/>
              <a:t>42</a:t>
            </a:fld>
            <a:endParaRPr lang="en-US"/>
          </a:p>
        </p:txBody>
      </p:sp>
    </p:spTree>
    <p:extLst>
      <p:ext uri="{BB962C8B-B14F-4D97-AF65-F5344CB8AC3E}">
        <p14:creationId xmlns:p14="http://schemas.microsoft.com/office/powerpoint/2010/main" val="1128940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DA86-0946-4E81-5FAF-7240240AB3C5}"/>
              </a:ext>
            </a:extLst>
          </p:cNvPr>
          <p:cNvSpPr>
            <a:spLocks noGrp="1"/>
          </p:cNvSpPr>
          <p:nvPr>
            <p:ph type="title"/>
          </p:nvPr>
        </p:nvSpPr>
        <p:spPr>
          <a:xfrm>
            <a:off x="515627" y="78767"/>
            <a:ext cx="10333075" cy="1297045"/>
          </a:xfrm>
        </p:spPr>
        <p:txBody>
          <a:bodyPr>
            <a:noAutofit/>
          </a:bodyPr>
          <a:lstStyle/>
          <a:p>
            <a:r>
              <a:rPr lang="en-US" sz="4800" dirty="0"/>
              <a:t>Example- polyglot SRA Medline (Ovid)</a:t>
            </a:r>
          </a:p>
        </p:txBody>
      </p:sp>
      <p:sp>
        <p:nvSpPr>
          <p:cNvPr id="4" name="Content Placeholder 3">
            <a:extLst>
              <a:ext uri="{FF2B5EF4-FFF2-40B4-BE49-F238E27FC236}">
                <a16:creationId xmlns:a16="http://schemas.microsoft.com/office/drawing/2014/main" id="{F51E557B-69F3-7E6B-897F-E23FB8CE325F}"/>
              </a:ext>
            </a:extLst>
          </p:cNvPr>
          <p:cNvSpPr>
            <a:spLocks noGrp="1"/>
          </p:cNvSpPr>
          <p:nvPr>
            <p:ph sz="half" idx="2"/>
          </p:nvPr>
        </p:nvSpPr>
        <p:spPr>
          <a:xfrm>
            <a:off x="85529" y="1459787"/>
            <a:ext cx="5414867" cy="5108964"/>
          </a:xfrm>
          <a:solidFill>
            <a:schemeClr val="tx2">
              <a:lumMod val="10000"/>
              <a:lumOff val="90000"/>
            </a:schemeClr>
          </a:solidFill>
        </p:spPr>
        <p:txBody>
          <a:bodyPr>
            <a:normAutofit fontScale="92500" lnSpcReduction="10000"/>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1 adolescent/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2 exp Adolescent Health/ or exp Adolescent Behavior/</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3 (teen* or youth* or </a:t>
            </a:r>
            <a:r>
              <a:rPr lang="en-US" sz="1800" b="0" i="0" u="none" strike="noStrike" dirty="0" err="1">
                <a:solidFill>
                  <a:srgbClr val="000000"/>
                </a:solidFill>
                <a:effectLst/>
                <a:latin typeface="Arial" panose="020B0604020202020204" pitchFamily="34" charset="0"/>
              </a:rPr>
              <a:t>adolescen</a:t>
            </a:r>
            <a:r>
              <a:rPr lang="en-US" sz="1800" b="0" i="0" u="none" strike="noStrike" dirty="0">
                <a:solidFill>
                  <a:srgbClr val="000000"/>
                </a:solidFill>
                <a:effectLst/>
                <a:latin typeface="Arial" panose="020B0604020202020204" pitchFamily="34" charset="0"/>
              </a:rPr>
              <a:t>* or juvenile* or youngster* or </a:t>
            </a:r>
            <a:r>
              <a:rPr lang="en-US" sz="1800" b="0" i="0" u="none" strike="noStrike" dirty="0" err="1">
                <a:solidFill>
                  <a:srgbClr val="000000"/>
                </a:solidFill>
                <a:effectLst/>
                <a:latin typeface="Arial" panose="020B0604020202020204" pitchFamily="34" charset="0"/>
              </a:rPr>
              <a:t>highschool</a:t>
            </a:r>
            <a:r>
              <a:rPr lang="en-US" sz="1800" b="0" i="0" u="none" strike="noStrike" dirty="0">
                <a:solidFill>
                  <a:srgbClr val="000000"/>
                </a:solidFill>
                <a:effectLst/>
                <a:latin typeface="Arial" panose="020B0604020202020204" pitchFamily="34" charset="0"/>
              </a:rPr>
              <a:t>* or ((secondary or high or middle or intermediate) adj2 (school* or education))).</a:t>
            </a:r>
            <a:r>
              <a:rPr lang="en-US" sz="1800" b="0" i="0" u="none" strike="noStrike" dirty="0" err="1">
                <a:solidFill>
                  <a:srgbClr val="000000"/>
                </a:solidFill>
                <a:effectLst/>
                <a:latin typeface="Arial" panose="020B0604020202020204" pitchFamily="34" charset="0"/>
              </a:rPr>
              <a:t>ti,ab,kf</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4 1 or 2 or 3</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5         exp Screen Time/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6 (screentime or "screen use" or (screen adj2 (exposure or time))).</a:t>
            </a:r>
            <a:r>
              <a:rPr lang="en-US" sz="1800" b="0" i="0" u="none" strike="noStrike" dirty="0" err="1">
                <a:solidFill>
                  <a:srgbClr val="000000"/>
                </a:solidFill>
                <a:effectLst/>
                <a:latin typeface="Arial" panose="020B0604020202020204" pitchFamily="34" charset="0"/>
              </a:rPr>
              <a:t>ti,ab,kf</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7 ((digital media or video game) adj2 (time or exposure)).</a:t>
            </a:r>
            <a:r>
              <a:rPr lang="en-US" sz="1800" b="0" i="0" u="none" strike="noStrike" dirty="0" err="1">
                <a:solidFill>
                  <a:srgbClr val="000000"/>
                </a:solidFill>
                <a:effectLst/>
                <a:latin typeface="Arial" panose="020B0604020202020204" pitchFamily="34" charset="0"/>
              </a:rPr>
              <a:t>ti,ab,kf</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8 screen-based </a:t>
            </a:r>
            <a:r>
              <a:rPr lang="en-US" sz="1800" b="0" i="0" u="none" strike="noStrike" dirty="0" err="1">
                <a:solidFill>
                  <a:srgbClr val="000000"/>
                </a:solidFill>
                <a:effectLst/>
                <a:latin typeface="Arial" panose="020B0604020202020204" pitchFamily="34" charset="0"/>
              </a:rPr>
              <a:t>media.ti,ab,kf</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9 5 or 6 or 7 or 8</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10 exp Depression/ or exp Depressive Disorder/ or exp Mental Health/ or exp Psychological Well-Being/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11 depress*.</a:t>
            </a:r>
            <a:r>
              <a:rPr lang="en-US" sz="1800" b="0" i="0" u="none" strike="noStrike" dirty="0" err="1">
                <a:solidFill>
                  <a:srgbClr val="000000"/>
                </a:solidFill>
                <a:effectLst/>
                <a:latin typeface="Arial" panose="020B0604020202020204" pitchFamily="34" charset="0"/>
              </a:rPr>
              <a:t>ti,ab,kf</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12 ((mental or emotion* or </a:t>
            </a:r>
            <a:r>
              <a:rPr lang="en-US" sz="1800" b="0" i="0" u="none" strike="noStrike" dirty="0" err="1">
                <a:solidFill>
                  <a:srgbClr val="000000"/>
                </a:solidFill>
                <a:effectLst/>
                <a:latin typeface="Arial" panose="020B0604020202020204" pitchFamily="34" charset="0"/>
              </a:rPr>
              <a:t>psycholog</a:t>
            </a:r>
            <a:r>
              <a:rPr lang="en-US" sz="1800" b="0" i="0" u="none" strike="noStrike" dirty="0">
                <a:solidFill>
                  <a:srgbClr val="000000"/>
                </a:solidFill>
                <a:effectLst/>
                <a:latin typeface="Arial" panose="020B0604020202020204" pitchFamily="34" charset="0"/>
              </a:rPr>
              <a:t>*) adj2 (health* or wellbeing or "well being" or wellness)).</a:t>
            </a:r>
            <a:r>
              <a:rPr lang="en-US" sz="1800" b="0" i="0" u="none" strike="noStrike" dirty="0" err="1">
                <a:solidFill>
                  <a:srgbClr val="000000"/>
                </a:solidFill>
                <a:effectLst/>
                <a:latin typeface="Arial" panose="020B0604020202020204" pitchFamily="34" charset="0"/>
              </a:rPr>
              <a:t>ti,ab,kf</a:t>
            </a:r>
            <a:r>
              <a:rPr lang="en-US" sz="1800" b="0" i="0" u="none" strike="noStrike" dirty="0">
                <a:solidFill>
                  <a:srgbClr val="000000"/>
                </a:solidFill>
                <a:effectLst/>
                <a:latin typeface="Arial" panose="020B0604020202020204" pitchFamily="34" charset="0"/>
              </a:rPr>
              <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13 10 or 11 or 12</a:t>
            </a:r>
            <a:endParaRPr lang="en-US" b="0" dirty="0">
              <a:effectLst/>
            </a:endParaRPr>
          </a:p>
          <a:p>
            <a:r>
              <a:rPr lang="en-US" sz="1800" b="0" i="0" u="none" strike="noStrike" dirty="0">
                <a:solidFill>
                  <a:srgbClr val="000000"/>
                </a:solidFill>
                <a:effectLst/>
                <a:latin typeface="Arial" panose="020B0604020202020204" pitchFamily="34" charset="0"/>
              </a:rPr>
              <a:t>14 4 and 9 and 13</a:t>
            </a:r>
            <a:endParaRPr lang="en-US" dirty="0"/>
          </a:p>
        </p:txBody>
      </p:sp>
      <p:sp>
        <p:nvSpPr>
          <p:cNvPr id="5" name="Slide Number Placeholder 4">
            <a:extLst>
              <a:ext uri="{FF2B5EF4-FFF2-40B4-BE49-F238E27FC236}">
                <a16:creationId xmlns:a16="http://schemas.microsoft.com/office/drawing/2014/main" id="{8929C8DC-0A28-959B-DC2B-C18100B2FDDC}"/>
              </a:ext>
            </a:extLst>
          </p:cNvPr>
          <p:cNvSpPr>
            <a:spLocks noGrp="1"/>
          </p:cNvSpPr>
          <p:nvPr>
            <p:ph type="sldNum" sz="quarter" idx="12"/>
          </p:nvPr>
        </p:nvSpPr>
        <p:spPr/>
        <p:txBody>
          <a:bodyPr/>
          <a:lstStyle/>
          <a:p>
            <a:fld id="{7C7FAD9F-AEE9-406E-B720-57D2B9DB2816}" type="slidenum">
              <a:rPr lang="en-US" smtClean="0"/>
              <a:t>43</a:t>
            </a:fld>
            <a:endParaRPr lang="en-US"/>
          </a:p>
        </p:txBody>
      </p:sp>
      <p:pic>
        <p:nvPicPr>
          <p:cNvPr id="9" name="Picture 8" descr="View of results from a search done with the systematic review accelerator.">
            <a:extLst>
              <a:ext uri="{FF2B5EF4-FFF2-40B4-BE49-F238E27FC236}">
                <a16:creationId xmlns:a16="http://schemas.microsoft.com/office/drawing/2014/main" id="{C9F80D94-93E6-7126-A4E0-920CCC76F2FE}"/>
              </a:ext>
            </a:extLst>
          </p:cNvPr>
          <p:cNvPicPr>
            <a:picLocks noChangeAspect="1"/>
          </p:cNvPicPr>
          <p:nvPr/>
        </p:nvPicPr>
        <p:blipFill>
          <a:blip r:embed="rId2"/>
          <a:stretch>
            <a:fillRect/>
          </a:stretch>
        </p:blipFill>
        <p:spPr>
          <a:xfrm>
            <a:off x="5705749" y="1508449"/>
            <a:ext cx="6400722" cy="3841102"/>
          </a:xfrm>
          <a:prstGeom prst="rect">
            <a:avLst/>
          </a:prstGeom>
        </p:spPr>
      </p:pic>
    </p:spTree>
    <p:extLst>
      <p:ext uri="{BB962C8B-B14F-4D97-AF65-F5344CB8AC3E}">
        <p14:creationId xmlns:p14="http://schemas.microsoft.com/office/powerpoint/2010/main" val="2232988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6877-4247-B1D7-7860-34646B482199}"/>
              </a:ext>
            </a:extLst>
          </p:cNvPr>
          <p:cNvSpPr>
            <a:spLocks noGrp="1"/>
          </p:cNvSpPr>
          <p:nvPr>
            <p:ph type="title"/>
          </p:nvPr>
        </p:nvSpPr>
        <p:spPr>
          <a:xfrm>
            <a:off x="544863" y="292287"/>
            <a:ext cx="11281377" cy="1026933"/>
          </a:xfrm>
        </p:spPr>
        <p:txBody>
          <a:bodyPr>
            <a:normAutofit/>
          </a:bodyPr>
          <a:lstStyle/>
          <a:p>
            <a:r>
              <a:rPr lang="en-US" sz="3600" dirty="0"/>
              <a:t>Scroll down to see translations: Example- Cochrane library</a:t>
            </a:r>
          </a:p>
        </p:txBody>
      </p:sp>
      <p:pic>
        <p:nvPicPr>
          <p:cNvPr id="9" name="Content Placeholder 8" descr="List of 8 databases used for a search. pubmed, ovid medline, cochrane library, embase, embase ovid, cinahl,&#10; web of science, WoS advanced">
            <a:extLst>
              <a:ext uri="{FF2B5EF4-FFF2-40B4-BE49-F238E27FC236}">
                <a16:creationId xmlns:a16="http://schemas.microsoft.com/office/drawing/2014/main" id="{AE50EFDA-89BF-836D-ABB5-2F82847DDF5F}"/>
              </a:ext>
            </a:extLst>
          </p:cNvPr>
          <p:cNvPicPr>
            <a:picLocks noGrp="1" noChangeAspect="1"/>
          </p:cNvPicPr>
          <p:nvPr>
            <p:ph sz="half" idx="2"/>
          </p:nvPr>
        </p:nvPicPr>
        <p:blipFill>
          <a:blip r:embed="rId2"/>
          <a:stretch>
            <a:fillRect/>
          </a:stretch>
        </p:blipFill>
        <p:spPr>
          <a:xfrm>
            <a:off x="583920" y="1319220"/>
            <a:ext cx="3171652" cy="4860091"/>
          </a:xfrm>
        </p:spPr>
      </p:pic>
      <p:pic>
        <p:nvPicPr>
          <p:cNvPr id="7" name="Content Placeholder 6" descr="View of term translations from the Cochrane library.">
            <a:extLst>
              <a:ext uri="{FF2B5EF4-FFF2-40B4-BE49-F238E27FC236}">
                <a16:creationId xmlns:a16="http://schemas.microsoft.com/office/drawing/2014/main" id="{9691CC4B-7DA8-894F-9901-F67AB85F0B09}"/>
              </a:ext>
            </a:extLst>
          </p:cNvPr>
          <p:cNvPicPr>
            <a:picLocks noGrp="1" noChangeAspect="1"/>
          </p:cNvPicPr>
          <p:nvPr>
            <p:ph sz="half" idx="1"/>
          </p:nvPr>
        </p:nvPicPr>
        <p:blipFill>
          <a:blip r:embed="rId3"/>
          <a:stretch>
            <a:fillRect/>
          </a:stretch>
        </p:blipFill>
        <p:spPr>
          <a:xfrm>
            <a:off x="5067144" y="1631773"/>
            <a:ext cx="6243118" cy="4631514"/>
          </a:xfrm>
        </p:spPr>
      </p:pic>
      <p:sp>
        <p:nvSpPr>
          <p:cNvPr id="5" name="Slide Number Placeholder 4">
            <a:extLst>
              <a:ext uri="{FF2B5EF4-FFF2-40B4-BE49-F238E27FC236}">
                <a16:creationId xmlns:a16="http://schemas.microsoft.com/office/drawing/2014/main" id="{2923FD1F-5615-167F-A99D-0C02F15BD382}"/>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44</a:t>
            </a:fld>
            <a:endParaRPr lang="en-US"/>
          </a:p>
        </p:txBody>
      </p:sp>
      <p:sp>
        <p:nvSpPr>
          <p:cNvPr id="10" name="Arrow: Pentagon 9">
            <a:extLst>
              <a:ext uri="{FF2B5EF4-FFF2-40B4-BE49-F238E27FC236}">
                <a16:creationId xmlns:a16="http://schemas.microsoft.com/office/drawing/2014/main" id="{101BBDD2-56C3-C1D7-0B0F-37832375ACAA}"/>
              </a:ext>
              <a:ext uri="{C183D7F6-B498-43B3-948B-1728B52AA6E4}">
                <adec:decorative xmlns:adec="http://schemas.microsoft.com/office/drawing/2017/decorative" val="1"/>
              </a:ext>
            </a:extLst>
          </p:cNvPr>
          <p:cNvSpPr/>
          <p:nvPr/>
        </p:nvSpPr>
        <p:spPr>
          <a:xfrm>
            <a:off x="3765524" y="2598576"/>
            <a:ext cx="1301620" cy="23793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54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2B28-E2A6-AE81-93EF-9A2BB518DF1F}"/>
              </a:ext>
            </a:extLst>
          </p:cNvPr>
          <p:cNvSpPr>
            <a:spLocks noGrp="1"/>
          </p:cNvSpPr>
          <p:nvPr>
            <p:ph type="title"/>
          </p:nvPr>
        </p:nvSpPr>
        <p:spPr>
          <a:xfrm>
            <a:off x="146758" y="459467"/>
            <a:ext cx="3431364" cy="1414131"/>
          </a:xfrm>
        </p:spPr>
        <p:txBody>
          <a:bodyPr>
            <a:noAutofit/>
          </a:bodyPr>
          <a:lstStyle/>
          <a:p>
            <a:r>
              <a:rPr lang="en-US" dirty="0"/>
              <a:t>Deduplication the options</a:t>
            </a:r>
          </a:p>
        </p:txBody>
      </p:sp>
      <p:sp>
        <p:nvSpPr>
          <p:cNvPr id="3" name="Content Placeholder 2">
            <a:extLst>
              <a:ext uri="{FF2B5EF4-FFF2-40B4-BE49-F238E27FC236}">
                <a16:creationId xmlns:a16="http://schemas.microsoft.com/office/drawing/2014/main" id="{68EAA4D1-5106-FE95-5EA5-73027742F7E4}"/>
              </a:ext>
            </a:extLst>
          </p:cNvPr>
          <p:cNvSpPr>
            <a:spLocks noGrp="1"/>
          </p:cNvSpPr>
          <p:nvPr>
            <p:ph sz="half" idx="1"/>
          </p:nvPr>
        </p:nvSpPr>
        <p:spPr>
          <a:xfrm>
            <a:off x="208793" y="2172948"/>
            <a:ext cx="3369329" cy="3973286"/>
          </a:xfrm>
          <a:noFill/>
        </p:spPr>
        <p:txBody>
          <a:bodyPr>
            <a:normAutofit fontScale="92500" lnSpcReduction="20000"/>
          </a:bodyPr>
          <a:lstStyle/>
          <a:p>
            <a:pPr marL="0" indent="0">
              <a:buNone/>
            </a:pPr>
            <a:r>
              <a:rPr lang="en-US" sz="3800" b="0" i="0" dirty="0">
                <a:solidFill>
                  <a:srgbClr val="212121"/>
                </a:solidFill>
                <a:effectLst/>
                <a:latin typeface="BlinkMacSystemFont"/>
              </a:rPr>
              <a:t>“Describes a series of steps to use Endnote for deduplicating articles” </a:t>
            </a:r>
            <a:r>
              <a:rPr lang="en-US" sz="2900" i="0" dirty="0">
                <a:solidFill>
                  <a:srgbClr val="212121"/>
                </a:solidFill>
                <a:effectLst/>
                <a:latin typeface="BlinkMacSystemFont"/>
                <a:hlinkClick r:id="rId2"/>
              </a:rPr>
              <a:t>De-duplication of database search results for </a:t>
            </a:r>
            <a:r>
              <a:rPr lang="en-US" sz="2900" i="0" dirty="0">
                <a:solidFill>
                  <a:srgbClr val="212121"/>
                </a:solidFill>
                <a:effectLst/>
                <a:latin typeface="BlinkMacSystemFont"/>
                <a:hlinkClick r:id="rId2"/>
              </a:rPr>
              <a:t>systematic reviews in EndNote.</a:t>
            </a:r>
            <a:r>
              <a:rPr lang="en-US" sz="2900" i="0" dirty="0">
                <a:solidFill>
                  <a:srgbClr val="212121"/>
                </a:solidFill>
                <a:effectLst/>
                <a:latin typeface="BlinkMacSystemFont"/>
              </a:rPr>
              <a:t> </a:t>
            </a:r>
            <a:br>
              <a:rPr lang="en-US" sz="2900" i="0" dirty="0">
                <a:solidFill>
                  <a:srgbClr val="212121"/>
                </a:solidFill>
                <a:effectLst/>
                <a:latin typeface="BlinkMacSystemFont"/>
              </a:rPr>
            </a:br>
            <a:br>
              <a:rPr lang="en-US" sz="2900" i="0" dirty="0">
                <a:solidFill>
                  <a:srgbClr val="212121"/>
                </a:solidFill>
                <a:effectLst/>
                <a:latin typeface="BlinkMacSystemFont"/>
              </a:rPr>
            </a:br>
            <a:r>
              <a:rPr lang="en-US" sz="2900" i="0" dirty="0">
                <a:solidFill>
                  <a:srgbClr val="212121"/>
                </a:solidFill>
                <a:effectLst/>
                <a:latin typeface="BlinkMacSystemFont"/>
                <a:hlinkClick r:id="rId3"/>
              </a:rPr>
              <a:t>Erratum</a:t>
            </a:r>
            <a:endParaRPr lang="en-US" sz="2900" dirty="0"/>
          </a:p>
        </p:txBody>
      </p:sp>
      <p:sp>
        <p:nvSpPr>
          <p:cNvPr id="4" name="Content Placeholder 3">
            <a:extLst>
              <a:ext uri="{FF2B5EF4-FFF2-40B4-BE49-F238E27FC236}">
                <a16:creationId xmlns:a16="http://schemas.microsoft.com/office/drawing/2014/main" id="{5DB76AFC-7778-36B8-EE65-EA896E34C6F1}"/>
              </a:ext>
            </a:extLst>
          </p:cNvPr>
          <p:cNvSpPr>
            <a:spLocks noGrp="1"/>
          </p:cNvSpPr>
          <p:nvPr>
            <p:ph sz="half" idx="2"/>
          </p:nvPr>
        </p:nvSpPr>
        <p:spPr>
          <a:xfrm>
            <a:off x="3932852" y="411559"/>
            <a:ext cx="7865705" cy="2352942"/>
          </a:xfrm>
          <a:noFill/>
        </p:spPr>
        <p:txBody>
          <a:bodyPr>
            <a:noAutofit/>
          </a:bodyPr>
          <a:lstStyle/>
          <a:p>
            <a:pPr marL="0" indent="0">
              <a:buNone/>
            </a:pPr>
            <a:r>
              <a:rPr lang="en-US" sz="2000" dirty="0"/>
              <a:t>“</a:t>
            </a:r>
            <a:r>
              <a:rPr lang="en-US" sz="2000" b="0" i="0" dirty="0">
                <a:solidFill>
                  <a:srgbClr val="333333"/>
                </a:solidFill>
                <a:effectLst/>
                <a:latin typeface="Georgia" panose="02040502050405020303" pitchFamily="18" charset="0"/>
              </a:rPr>
              <a:t>We found that the most accurate methods for identifying duplicate references were Ovid, Covidence, and Rayyan. Ovid and Covidence possessed the highest specificity for identifying duplicate references, while Rayyan demonstrated the highest sensitivity.”</a:t>
            </a:r>
            <a:r>
              <a:rPr lang="en-US" sz="1800" i="0" dirty="0">
                <a:solidFill>
                  <a:srgbClr val="212121"/>
                </a:solidFill>
                <a:effectLst/>
                <a:latin typeface="BlinkMacSystemFont"/>
              </a:rPr>
              <a:t> </a:t>
            </a:r>
            <a:r>
              <a:rPr lang="en-US" sz="1800" i="0" dirty="0">
                <a:solidFill>
                  <a:srgbClr val="212121"/>
                </a:solidFill>
                <a:effectLst/>
                <a:latin typeface="BlinkMacSystemFont"/>
                <a:hlinkClick r:id="rId4"/>
              </a:rPr>
              <a:t>Considerations for conducting systematic reviews: evaluating the performance of different methods for de-duplicating references. </a:t>
            </a:r>
            <a:endParaRPr lang="en-US" sz="1800" i="0" dirty="0">
              <a:solidFill>
                <a:srgbClr val="212121"/>
              </a:solidFill>
              <a:effectLst/>
              <a:latin typeface="BlinkMacSystemFont"/>
            </a:endParaRPr>
          </a:p>
        </p:txBody>
      </p:sp>
      <p:sp>
        <p:nvSpPr>
          <p:cNvPr id="5" name="Slide Number Placeholder 4">
            <a:extLst>
              <a:ext uri="{FF2B5EF4-FFF2-40B4-BE49-F238E27FC236}">
                <a16:creationId xmlns:a16="http://schemas.microsoft.com/office/drawing/2014/main" id="{951DDA65-4C45-9364-FBFB-AED7ECF504D1}"/>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t>45</a:t>
            </a:fld>
            <a:endParaRPr lang="en-US"/>
          </a:p>
        </p:txBody>
      </p:sp>
      <p:sp>
        <p:nvSpPr>
          <p:cNvPr id="6" name="TextBox 5">
            <a:extLst>
              <a:ext uri="{FF2B5EF4-FFF2-40B4-BE49-F238E27FC236}">
                <a16:creationId xmlns:a16="http://schemas.microsoft.com/office/drawing/2014/main" id="{CB5BB95E-E8D1-5347-0A98-4F32B9A1DAF4}"/>
              </a:ext>
            </a:extLst>
          </p:cNvPr>
          <p:cNvSpPr txBox="1"/>
          <p:nvPr/>
        </p:nvSpPr>
        <p:spPr>
          <a:xfrm>
            <a:off x="4024519" y="3429000"/>
            <a:ext cx="7682373" cy="3077766"/>
          </a:xfrm>
          <a:prstGeom prst="rect">
            <a:avLst/>
          </a:prstGeom>
          <a:noFill/>
        </p:spPr>
        <p:txBody>
          <a:bodyPr wrap="square" rtlCol="0">
            <a:spAutoFit/>
          </a:bodyPr>
          <a:lstStyle/>
          <a:p>
            <a:r>
              <a:rPr lang="en-US" sz="2000" b="0" i="0" dirty="0">
                <a:solidFill>
                  <a:srgbClr val="212121"/>
                </a:solidFill>
                <a:effectLst/>
                <a:latin typeface="BlinkMacSystemFont"/>
              </a:rPr>
              <a:t>“study examined the performance of default de-duplication algorithms in EndNote 20, EndNote online classic, ProQuest RefWorks, </a:t>
            </a:r>
            <a:r>
              <a:rPr lang="en-US" sz="2000" b="0" i="0" dirty="0" err="1">
                <a:solidFill>
                  <a:srgbClr val="212121"/>
                </a:solidFill>
                <a:effectLst/>
                <a:latin typeface="BlinkMacSystemFont"/>
              </a:rPr>
              <a:t>Deduklick</a:t>
            </a:r>
            <a:r>
              <a:rPr lang="en-US" sz="2000" b="0" i="0" dirty="0">
                <a:solidFill>
                  <a:srgbClr val="212121"/>
                </a:solidFill>
                <a:effectLst/>
                <a:latin typeface="BlinkMacSystemFont"/>
              </a:rPr>
              <a:t>, and Systematic Review Accelerator's new </a:t>
            </a:r>
            <a:r>
              <a:rPr lang="en-US" sz="2000" b="0" i="0" dirty="0" err="1">
                <a:solidFill>
                  <a:srgbClr val="212121"/>
                </a:solidFill>
                <a:effectLst/>
                <a:latin typeface="BlinkMacSystemFont"/>
              </a:rPr>
              <a:t>Deduplicator</a:t>
            </a:r>
            <a:r>
              <a:rPr lang="en-US" sz="2000" b="0" i="0" dirty="0">
                <a:solidFill>
                  <a:srgbClr val="212121"/>
                </a:solidFill>
                <a:effectLst/>
                <a:latin typeface="BlinkMacSystemFont"/>
              </a:rPr>
              <a:t> tool. On most accounts, systematic review software programs outperformed reference managers. ..Systematic Review Accelerator's </a:t>
            </a:r>
            <a:r>
              <a:rPr lang="en-US" sz="2000" b="0" i="0" dirty="0" err="1">
                <a:solidFill>
                  <a:srgbClr val="212121"/>
                </a:solidFill>
                <a:effectLst/>
                <a:latin typeface="BlinkMacSystemFont"/>
              </a:rPr>
              <a:t>Deduplicator</a:t>
            </a:r>
            <a:r>
              <a:rPr lang="en-US" sz="2000" b="0" i="0" dirty="0">
                <a:solidFill>
                  <a:srgbClr val="212121"/>
                </a:solidFill>
                <a:effectLst/>
                <a:latin typeface="BlinkMacSystemFont"/>
              </a:rPr>
              <a:t> tool is free to use and demonstrated the highest accuracy and sensitivity, while also offering user-mediation of detected duplicates to improve specificity” </a:t>
            </a:r>
            <a:r>
              <a:rPr lang="en-US" sz="1800" b="1" i="0" dirty="0">
                <a:solidFill>
                  <a:srgbClr val="212121"/>
                </a:solidFill>
                <a:effectLst/>
                <a:latin typeface="BlinkMacSystemFont"/>
              </a:rPr>
              <a:t>From: </a:t>
            </a:r>
            <a:r>
              <a:rPr lang="en-US" sz="1800" b="1" i="0" dirty="0">
                <a:solidFill>
                  <a:srgbClr val="212121"/>
                </a:solidFill>
                <a:effectLst/>
                <a:latin typeface="BlinkMacSystemFont"/>
                <a:hlinkClick r:id="rId5"/>
              </a:rPr>
              <a:t>Considerations for conducting systematic reviews: A follow-up study to evaluate the performance of various automated methods for reference de-duplication. </a:t>
            </a:r>
            <a:endParaRPr lang="en-US" b="1" dirty="0"/>
          </a:p>
        </p:txBody>
      </p:sp>
    </p:spTree>
    <p:extLst>
      <p:ext uri="{BB962C8B-B14F-4D97-AF65-F5344CB8AC3E}">
        <p14:creationId xmlns:p14="http://schemas.microsoft.com/office/powerpoint/2010/main" val="2136659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EE9C-10F7-56DE-6C48-BBC6A8A0ED28}"/>
              </a:ext>
            </a:extLst>
          </p:cNvPr>
          <p:cNvSpPr>
            <a:spLocks noGrp="1"/>
          </p:cNvSpPr>
          <p:nvPr>
            <p:ph type="title"/>
          </p:nvPr>
        </p:nvSpPr>
        <p:spPr>
          <a:xfrm>
            <a:off x="853440" y="136650"/>
            <a:ext cx="3850166" cy="1414131"/>
          </a:xfrm>
        </p:spPr>
        <p:txBody>
          <a:bodyPr/>
          <a:lstStyle/>
          <a:p>
            <a:r>
              <a:rPr lang="en-US" dirty="0"/>
              <a:t>What we found</a:t>
            </a:r>
          </a:p>
        </p:txBody>
      </p:sp>
      <p:sp>
        <p:nvSpPr>
          <p:cNvPr id="5" name="Slide Number Placeholder 4">
            <a:extLst>
              <a:ext uri="{FF2B5EF4-FFF2-40B4-BE49-F238E27FC236}">
                <a16:creationId xmlns:a16="http://schemas.microsoft.com/office/drawing/2014/main" id="{99A261E0-21D8-28D5-809D-58B35A4A1AFB}"/>
              </a:ext>
              <a:ext uri="{C183D7F6-B498-43B3-948B-1728B52AA6E4}">
                <adec:decorative xmlns:adec="http://schemas.microsoft.com/office/drawing/2017/decorative" val="1"/>
              </a:ext>
            </a:extLst>
          </p:cNvPr>
          <p:cNvSpPr>
            <a:spLocks noGrp="1"/>
          </p:cNvSpPr>
          <p:nvPr>
            <p:ph type="sldNum" sz="quarter" idx="12"/>
          </p:nvPr>
        </p:nvSpPr>
        <p:spPr/>
        <p:txBody>
          <a:bodyPr/>
          <a:lstStyle/>
          <a:p>
            <a:fld id="{7C7FAD9F-AEE9-406E-B720-57D2B9DB2816}" type="slidenum">
              <a:rPr lang="en-US" smtClean="0"/>
              <a:pPr/>
              <a:t>46</a:t>
            </a:fld>
            <a:endParaRPr lang="en-US" dirty="0"/>
          </a:p>
        </p:txBody>
      </p:sp>
      <p:sp>
        <p:nvSpPr>
          <p:cNvPr id="7" name="Content Placeholder 6">
            <a:extLst>
              <a:ext uri="{FF2B5EF4-FFF2-40B4-BE49-F238E27FC236}">
                <a16:creationId xmlns:a16="http://schemas.microsoft.com/office/drawing/2014/main" id="{7FFABFFD-6ECF-9AED-B829-C85822D7ACF9}"/>
              </a:ext>
            </a:extLst>
          </p:cNvPr>
          <p:cNvSpPr>
            <a:spLocks noGrp="1"/>
          </p:cNvSpPr>
          <p:nvPr>
            <p:ph sz="half" idx="1"/>
          </p:nvPr>
        </p:nvSpPr>
        <p:spPr>
          <a:xfrm>
            <a:off x="456220" y="2040998"/>
            <a:ext cx="4125111" cy="3973286"/>
          </a:xfrm>
        </p:spPr>
        <p:txBody>
          <a:bodyPr>
            <a:normAutofit fontScale="92500" lnSpcReduction="10000"/>
          </a:bodyPr>
          <a:lstStyle/>
          <a:p>
            <a:pPr marL="0" indent="0">
              <a:buNone/>
            </a:pPr>
            <a:r>
              <a:rPr lang="en-US" dirty="0"/>
              <a:t>Compared:</a:t>
            </a:r>
          </a:p>
          <a:p>
            <a:pPr marL="457200" indent="-457200">
              <a:buFont typeface="Arial" panose="020B0604020202020204" pitchFamily="34" charset="0"/>
              <a:buChar char="•"/>
            </a:pPr>
            <a:r>
              <a:rPr lang="en-US" dirty="0"/>
              <a:t>Endnote with enhanced steps</a:t>
            </a:r>
          </a:p>
          <a:p>
            <a:pPr marL="457200" indent="-457200">
              <a:buFont typeface="Arial" panose="020B0604020202020204" pitchFamily="34" charset="0"/>
              <a:buChar char="•"/>
            </a:pPr>
            <a:r>
              <a:rPr lang="en-US" dirty="0"/>
              <a:t>SR accelerator </a:t>
            </a:r>
            <a:r>
              <a:rPr lang="en-US" dirty="0" err="1"/>
              <a:t>deduplicator</a:t>
            </a:r>
            <a:endParaRPr lang="en-US" dirty="0"/>
          </a:p>
          <a:p>
            <a:pPr marL="457200" indent="-457200">
              <a:buFont typeface="Arial" panose="020B0604020202020204" pitchFamily="34" charset="0"/>
              <a:buChar char="•"/>
            </a:pPr>
            <a:r>
              <a:rPr lang="en-US" dirty="0"/>
              <a:t>Covidence</a:t>
            </a:r>
          </a:p>
          <a:p>
            <a:endParaRPr lang="en-US" dirty="0"/>
          </a:p>
          <a:p>
            <a:r>
              <a:rPr lang="en-US" dirty="0"/>
              <a:t>Covidence was easiest, fastest, and most accurate</a:t>
            </a:r>
          </a:p>
        </p:txBody>
      </p:sp>
      <p:sp>
        <p:nvSpPr>
          <p:cNvPr id="10" name="TextBox 9">
            <a:extLst>
              <a:ext uri="{FF2B5EF4-FFF2-40B4-BE49-F238E27FC236}">
                <a16:creationId xmlns:a16="http://schemas.microsoft.com/office/drawing/2014/main" id="{32EF0B2C-55D6-6409-A06E-B731B27084E9}"/>
              </a:ext>
            </a:extLst>
          </p:cNvPr>
          <p:cNvSpPr txBox="1"/>
          <p:nvPr/>
        </p:nvSpPr>
        <p:spPr>
          <a:xfrm>
            <a:off x="5156666" y="3828713"/>
            <a:ext cx="6907867" cy="646331"/>
          </a:xfrm>
          <a:prstGeom prst="rect">
            <a:avLst/>
          </a:prstGeom>
          <a:noFill/>
        </p:spPr>
        <p:txBody>
          <a:bodyPr wrap="square" rtlCol="0">
            <a:spAutoFit/>
          </a:bodyPr>
          <a:lstStyle/>
          <a:p>
            <a:r>
              <a:rPr lang="en-US" sz="1800" b="0" i="0" dirty="0">
                <a:solidFill>
                  <a:srgbClr val="212121"/>
                </a:solidFill>
                <a:effectLst/>
                <a:latin typeface="Segoe UI" panose="020B0502040204020203" pitchFamily="34" charset="0"/>
                <a:hlinkClick r:id="rId2"/>
              </a:rPr>
              <a:t>Automation of duplicate record detection for systematic reviews: </a:t>
            </a:r>
            <a:r>
              <a:rPr lang="en-US" sz="1800" b="0" i="0" dirty="0" err="1">
                <a:solidFill>
                  <a:srgbClr val="212121"/>
                </a:solidFill>
                <a:effectLst/>
                <a:latin typeface="Segoe UI" panose="020B0502040204020203" pitchFamily="34" charset="0"/>
                <a:hlinkClick r:id="rId2"/>
              </a:rPr>
              <a:t>Deduplicator</a:t>
            </a:r>
            <a:r>
              <a:rPr lang="en-US" sz="1800" b="0" i="0" dirty="0">
                <a:solidFill>
                  <a:srgbClr val="212121"/>
                </a:solidFill>
                <a:effectLst/>
                <a:latin typeface="Segoe UI" panose="020B0502040204020203" pitchFamily="34" charset="0"/>
              </a:rPr>
              <a:t>. </a:t>
            </a:r>
            <a:endParaRPr lang="en-US" dirty="0"/>
          </a:p>
        </p:txBody>
      </p:sp>
    </p:spTree>
    <p:extLst>
      <p:ext uri="{BB962C8B-B14F-4D97-AF65-F5344CB8AC3E}">
        <p14:creationId xmlns:p14="http://schemas.microsoft.com/office/powerpoint/2010/main" val="156810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DA86-0946-4E81-5FAF-7240240AB3C5}"/>
              </a:ext>
            </a:extLst>
          </p:cNvPr>
          <p:cNvSpPr>
            <a:spLocks noGrp="1"/>
          </p:cNvSpPr>
          <p:nvPr>
            <p:ph type="title"/>
          </p:nvPr>
        </p:nvSpPr>
        <p:spPr>
          <a:solidFill>
            <a:schemeClr val="accent2">
              <a:lumMod val="75000"/>
            </a:schemeClr>
          </a:solidFill>
        </p:spPr>
        <p:txBody>
          <a:bodyPr>
            <a:normAutofit/>
          </a:bodyPr>
          <a:lstStyle/>
          <a:p>
            <a:r>
              <a:rPr lang="en-US" sz="7200" dirty="0"/>
              <a:t>Choose your tool  Part 2</a:t>
            </a:r>
          </a:p>
        </p:txBody>
      </p:sp>
      <p:sp>
        <p:nvSpPr>
          <p:cNvPr id="3" name="Content Placeholder 2">
            <a:extLst>
              <a:ext uri="{FF2B5EF4-FFF2-40B4-BE49-F238E27FC236}">
                <a16:creationId xmlns:a16="http://schemas.microsoft.com/office/drawing/2014/main" id="{149BC9C8-A6F0-2644-BD35-AFD27DE2883F}"/>
              </a:ext>
            </a:extLst>
          </p:cNvPr>
          <p:cNvSpPr>
            <a:spLocks noGrp="1"/>
          </p:cNvSpPr>
          <p:nvPr>
            <p:ph sz="half" idx="1"/>
          </p:nvPr>
        </p:nvSpPr>
        <p:spPr/>
        <p:txBody>
          <a:bodyPr>
            <a:normAutofit fontScale="92500" lnSpcReduction="10000"/>
          </a:bodyPr>
          <a:lstStyle/>
          <a:p>
            <a:r>
              <a:rPr lang="en-US" sz="4800" b="0" u="sng" dirty="0"/>
              <a:t>Polyglot for translations</a:t>
            </a:r>
          </a:p>
          <a:p>
            <a:r>
              <a:rPr lang="en-US" dirty="0"/>
              <a:t>Step 1: </a:t>
            </a:r>
          </a:p>
          <a:p>
            <a:r>
              <a:rPr lang="en-US" dirty="0"/>
              <a:t>Copy a search you already have</a:t>
            </a:r>
          </a:p>
          <a:p>
            <a:r>
              <a:rPr lang="en-US" dirty="0"/>
              <a:t>(Or perhaps write a quick search in your favorite database)</a:t>
            </a:r>
          </a:p>
          <a:p>
            <a:r>
              <a:rPr lang="en-US" dirty="0"/>
              <a:t>Step 2: </a:t>
            </a:r>
          </a:p>
          <a:p>
            <a:r>
              <a:rPr lang="en-US" dirty="0"/>
              <a:t>Then paste into </a:t>
            </a:r>
            <a:r>
              <a:rPr lang="en-US" dirty="0">
                <a:effectLst>
                  <a:outerShdw blurRad="38100" dist="38100" dir="2700000" algn="tl">
                    <a:srgbClr val="000000">
                      <a:alpha val="43137"/>
                    </a:srgbClr>
                  </a:outerShdw>
                </a:effectLst>
              </a:rPr>
              <a:t>Polyglot SRA </a:t>
            </a:r>
            <a:r>
              <a:rPr lang="en-US" dirty="0"/>
              <a:t>to view the different options</a:t>
            </a:r>
          </a:p>
        </p:txBody>
      </p:sp>
      <p:sp>
        <p:nvSpPr>
          <p:cNvPr id="4" name="Content Placeholder 3">
            <a:extLst>
              <a:ext uri="{FF2B5EF4-FFF2-40B4-BE49-F238E27FC236}">
                <a16:creationId xmlns:a16="http://schemas.microsoft.com/office/drawing/2014/main" id="{F51E557B-69F3-7E6B-897F-E23FB8CE325F}"/>
              </a:ext>
            </a:extLst>
          </p:cNvPr>
          <p:cNvSpPr>
            <a:spLocks noGrp="1"/>
          </p:cNvSpPr>
          <p:nvPr>
            <p:ph sz="half" idx="2"/>
          </p:nvPr>
        </p:nvSpPr>
        <p:spPr/>
        <p:txBody>
          <a:bodyPr>
            <a:normAutofit fontScale="92500" lnSpcReduction="10000"/>
          </a:bodyPr>
          <a:lstStyle/>
          <a:p>
            <a:r>
              <a:rPr lang="en-US" sz="4800" u="sng" dirty="0"/>
              <a:t>Search Smart</a:t>
            </a:r>
          </a:p>
          <a:p>
            <a:r>
              <a:rPr lang="en-US" dirty="0"/>
              <a:t>Select a topic</a:t>
            </a:r>
          </a:p>
          <a:p>
            <a:r>
              <a:rPr lang="en-US" dirty="0"/>
              <a:t>Mark options</a:t>
            </a:r>
          </a:p>
          <a:p>
            <a:r>
              <a:rPr lang="en-US" dirty="0"/>
              <a:t>Review the results</a:t>
            </a:r>
          </a:p>
        </p:txBody>
      </p:sp>
      <p:sp>
        <p:nvSpPr>
          <p:cNvPr id="5" name="Slide Number Placeholder 4">
            <a:extLst>
              <a:ext uri="{FF2B5EF4-FFF2-40B4-BE49-F238E27FC236}">
                <a16:creationId xmlns:a16="http://schemas.microsoft.com/office/drawing/2014/main" id="{8929C8DC-0A28-959B-DC2B-C18100B2FDDC}"/>
              </a:ext>
            </a:extLst>
          </p:cNvPr>
          <p:cNvSpPr>
            <a:spLocks noGrp="1"/>
          </p:cNvSpPr>
          <p:nvPr>
            <p:ph type="sldNum" sz="quarter" idx="12"/>
          </p:nvPr>
        </p:nvSpPr>
        <p:spPr/>
        <p:txBody>
          <a:bodyPr/>
          <a:lstStyle/>
          <a:p>
            <a:fld id="{7C7FAD9F-AEE9-406E-B720-57D2B9DB2816}" type="slidenum">
              <a:rPr lang="en-US" smtClean="0"/>
              <a:t>47</a:t>
            </a:fld>
            <a:endParaRPr lang="en-US"/>
          </a:p>
        </p:txBody>
      </p:sp>
    </p:spTree>
    <p:extLst>
      <p:ext uri="{BB962C8B-B14F-4D97-AF65-F5344CB8AC3E}">
        <p14:creationId xmlns:p14="http://schemas.microsoft.com/office/powerpoint/2010/main" val="3282711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chemeClr val="tx1"/>
          </a:solidFill>
        </p:spPr>
        <p:txBody>
          <a:bodyPr spcFirstLastPara="1" wrap="square" lIns="91425" tIns="45700" rIns="91425" bIns="45700" anchor="t" anchorCtr="0">
            <a:noAutofit/>
          </a:bodyPr>
          <a:lstStyle/>
          <a:p>
            <a:r>
              <a:rPr lang="en-US" sz="7200" dirty="0">
                <a:solidFill>
                  <a:schemeClr val="bg1"/>
                </a:solidFill>
              </a:rPr>
              <a:t>2-5 Grey literature and other strategies</a:t>
            </a: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6016690" y="735564"/>
            <a:ext cx="5388429" cy="3647152"/>
          </a:xfrm>
          <a:prstGeom prst="rect">
            <a:avLst/>
          </a:prstGeom>
          <a:noFill/>
        </p:spPr>
        <p:txBody>
          <a:bodyPr wrap="square" tIns="365760" rtlCol="0">
            <a:spAutoFit/>
          </a:bodyPr>
          <a:lstStyle/>
          <a:p>
            <a:pPr marL="685800" indent="-685800">
              <a:buFont typeface="Arial" panose="020B0604020202020204" pitchFamily="34" charset="0"/>
              <a:buChar char="•"/>
            </a:pPr>
            <a:r>
              <a:rPr lang="en-US" sz="4800" b="1" dirty="0"/>
              <a:t>Grey lit</a:t>
            </a:r>
          </a:p>
          <a:p>
            <a:pPr marL="685800" indent="-685800">
              <a:buFont typeface="Arial" panose="020B0604020202020204" pitchFamily="34" charset="0"/>
              <a:buChar char="•"/>
            </a:pPr>
            <a:r>
              <a:rPr lang="en-US" sz="4800" b="1" dirty="0"/>
              <a:t>Other strategies</a:t>
            </a:r>
          </a:p>
          <a:p>
            <a:pPr marL="685800" indent="-685800">
              <a:buFont typeface="Arial" panose="020B0604020202020204" pitchFamily="34" charset="0"/>
              <a:buChar char="•"/>
            </a:pPr>
            <a:r>
              <a:rPr lang="en-US" sz="4800" b="1" dirty="0"/>
              <a:t>When to stop searching</a:t>
            </a:r>
          </a:p>
          <a:p>
            <a:endParaRPr lang="en-US" sz="4800" b="1" dirty="0"/>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48</a:t>
            </a:fld>
            <a:endParaRPr lang="en-US"/>
          </a:p>
        </p:txBody>
      </p:sp>
    </p:spTree>
    <p:extLst>
      <p:ext uri="{BB962C8B-B14F-4D97-AF65-F5344CB8AC3E}">
        <p14:creationId xmlns:p14="http://schemas.microsoft.com/office/powerpoint/2010/main" val="1434077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CC056-87C5-F7E2-1943-0359CC482A49}"/>
              </a:ext>
            </a:extLst>
          </p:cNvPr>
          <p:cNvSpPr>
            <a:spLocks noGrp="1"/>
          </p:cNvSpPr>
          <p:nvPr>
            <p:ph type="title"/>
          </p:nvPr>
        </p:nvSpPr>
        <p:spPr>
          <a:xfrm>
            <a:off x="947346" y="455573"/>
            <a:ext cx="10333075" cy="702420"/>
          </a:xfrm>
        </p:spPr>
        <p:txBody>
          <a:bodyPr>
            <a:noAutofit/>
          </a:bodyPr>
          <a:lstStyle/>
          <a:p>
            <a:r>
              <a:rPr lang="en-US" dirty="0"/>
              <a:t>MECIR Standards for additional searching</a:t>
            </a:r>
          </a:p>
        </p:txBody>
      </p:sp>
      <p:graphicFrame>
        <p:nvGraphicFramePr>
          <p:cNvPr id="9" name="Table 9">
            <a:extLst>
              <a:ext uri="{FF2B5EF4-FFF2-40B4-BE49-F238E27FC236}">
                <a16:creationId xmlns:a16="http://schemas.microsoft.com/office/drawing/2014/main" id="{7E0BB276-B8C3-1224-F14C-2160A8C91FA9}"/>
              </a:ext>
            </a:extLst>
          </p:cNvPr>
          <p:cNvGraphicFramePr>
            <a:graphicFrameLocks noGrp="1"/>
          </p:cNvGraphicFramePr>
          <p:nvPr>
            <p:ph idx="1"/>
          </p:nvPr>
        </p:nvGraphicFramePr>
        <p:xfrm>
          <a:off x="359229" y="1260630"/>
          <a:ext cx="11509310" cy="5224061"/>
        </p:xfrm>
        <a:graphic>
          <a:graphicData uri="http://schemas.openxmlformats.org/drawingml/2006/table">
            <a:tbl>
              <a:tblPr firstRow="1" bandRow="1">
                <a:tableStyleId>{93296810-A885-4BE3-A3E7-6D5BEEA58F35}</a:tableStyleId>
              </a:tblPr>
              <a:tblGrid>
                <a:gridCol w="1042176">
                  <a:extLst>
                    <a:ext uri="{9D8B030D-6E8A-4147-A177-3AD203B41FA5}">
                      <a16:colId xmlns:a16="http://schemas.microsoft.com/office/drawing/2014/main" val="135056746"/>
                    </a:ext>
                  </a:extLst>
                </a:gridCol>
                <a:gridCol w="8791266">
                  <a:extLst>
                    <a:ext uri="{9D8B030D-6E8A-4147-A177-3AD203B41FA5}">
                      <a16:colId xmlns:a16="http://schemas.microsoft.com/office/drawing/2014/main" val="806933666"/>
                    </a:ext>
                  </a:extLst>
                </a:gridCol>
                <a:gridCol w="1675868">
                  <a:extLst>
                    <a:ext uri="{9D8B030D-6E8A-4147-A177-3AD203B41FA5}">
                      <a16:colId xmlns:a16="http://schemas.microsoft.com/office/drawing/2014/main" val="561167829"/>
                    </a:ext>
                  </a:extLst>
                </a:gridCol>
              </a:tblGrid>
              <a:tr h="405928">
                <a:tc>
                  <a:txBody>
                    <a:bodyPr/>
                    <a:lstStyle/>
                    <a:p>
                      <a:r>
                        <a:rPr lang="en-US" sz="2800" dirty="0">
                          <a:solidFill>
                            <a:schemeClr val="tx1"/>
                          </a:solidFill>
                          <a:latin typeface="+mn-lt"/>
                        </a:rPr>
                        <a:t>Standard #</a:t>
                      </a:r>
                    </a:p>
                  </a:txBody>
                  <a:tcPr/>
                </a:tc>
                <a:tc>
                  <a:txBody>
                    <a:bodyPr/>
                    <a:lstStyle/>
                    <a:p>
                      <a:r>
                        <a:rPr lang="en-US" sz="2800" dirty="0">
                          <a:solidFill>
                            <a:schemeClr val="tx1"/>
                          </a:solidFill>
                          <a:latin typeface="+mn-lt"/>
                        </a:rPr>
                        <a:t>Main statement                 M: Mandatory            HD: Highly desired</a:t>
                      </a:r>
                    </a:p>
                  </a:txBody>
                  <a:tcPr/>
                </a:tc>
                <a:tc>
                  <a:txBody>
                    <a:bodyPr/>
                    <a:lstStyle/>
                    <a:p>
                      <a:r>
                        <a:rPr lang="en-US" sz="2800" dirty="0">
                          <a:solidFill>
                            <a:schemeClr val="tx1"/>
                          </a:solidFill>
                          <a:latin typeface="+mn-lt"/>
                        </a:rPr>
                        <a:t>Cochrane Handbook</a:t>
                      </a:r>
                    </a:p>
                  </a:txBody>
                  <a:tcPr/>
                </a:tc>
                <a:extLst>
                  <a:ext uri="{0D108BD9-81ED-4DB2-BD59-A6C34878D82A}">
                    <a16:rowId xmlns:a16="http://schemas.microsoft.com/office/drawing/2014/main" val="241585159"/>
                  </a:ext>
                </a:extLst>
              </a:tr>
              <a:tr h="209965">
                <a:tc>
                  <a:txBody>
                    <a:bodyPr/>
                    <a:lstStyle/>
                    <a:p>
                      <a:pPr rtl="0" fontAlgn="t"/>
                      <a:r>
                        <a:rPr lang="en-US" sz="2800" b="0">
                          <a:solidFill>
                            <a:srgbClr val="333333"/>
                          </a:solidFill>
                          <a:effectLst/>
                          <a:latin typeface="+mn-lt"/>
                        </a:rPr>
                        <a:t>C27 M</a:t>
                      </a:r>
                    </a:p>
                  </a:txBody>
                  <a:tcPr marL="11430" marR="11430" marT="7620" marB="7620">
                    <a:solidFill>
                      <a:schemeClr val="accent5">
                        <a:lumMod val="20000"/>
                        <a:lumOff val="80000"/>
                      </a:schemeClr>
                    </a:solidFill>
                  </a:tcPr>
                </a:tc>
                <a:tc>
                  <a:txBody>
                    <a:bodyPr/>
                    <a:lstStyle/>
                    <a:p>
                      <a:pPr rtl="0" fontAlgn="t"/>
                      <a:r>
                        <a:rPr lang="en-US" sz="2800" b="1" dirty="0">
                          <a:solidFill>
                            <a:srgbClr val="333333"/>
                          </a:solidFill>
                          <a:effectLst/>
                          <a:latin typeface="+mn-lt"/>
                        </a:rPr>
                        <a:t>Search trials registers </a:t>
                      </a:r>
                      <a:r>
                        <a:rPr lang="en-US" sz="2800" b="0" dirty="0">
                          <a:solidFill>
                            <a:srgbClr val="333333"/>
                          </a:solidFill>
                          <a:effectLst/>
                          <a:latin typeface="+mn-lt"/>
                        </a:rPr>
                        <a:t>and repositories of results, where relevant to the topic, through ClinicalTrials.gov, the WHO International Clinical Trials Registry Platform (ICTRP) portal and other sources as appropriate.</a:t>
                      </a:r>
                    </a:p>
                  </a:txBody>
                  <a:tcPr marL="11430" marR="11430" marT="7620" marB="7620">
                    <a:solidFill>
                      <a:schemeClr val="accent5">
                        <a:lumMod val="20000"/>
                        <a:lumOff val="80000"/>
                      </a:schemeClr>
                    </a:solidFill>
                  </a:tcPr>
                </a:tc>
                <a:tc>
                  <a:txBody>
                    <a:bodyPr/>
                    <a:lstStyle/>
                    <a:p>
                      <a:pPr rtl="0" fontAlgn="t"/>
                      <a:r>
                        <a:rPr lang="en-US" sz="2800" b="0" u="none" dirty="0">
                          <a:solidFill>
                            <a:schemeClr val="tx1"/>
                          </a:solidFill>
                          <a:effectLst/>
                          <a:latin typeface="+mn-lt"/>
                          <a:hlinkClick r:id="rId2">
                            <a:extLst>
                              <a:ext uri="{A12FA001-AC4F-418D-AE19-62706E023703}">
                                <ahyp:hlinkClr xmlns:ahyp="http://schemas.microsoft.com/office/drawing/2018/hyperlinkcolor" val="tx"/>
                              </a:ext>
                            </a:extLst>
                          </a:hlinkClick>
                        </a:rPr>
                        <a:t>Section 4.3.3</a:t>
                      </a:r>
                      <a:endParaRPr lang="en-US" sz="2800" b="0" u="none"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2909005136"/>
                  </a:ext>
                </a:extLst>
              </a:tr>
              <a:tr h="489187">
                <a:tc>
                  <a:txBody>
                    <a:bodyPr/>
                    <a:lstStyle/>
                    <a:p>
                      <a:pPr rtl="0" fontAlgn="t"/>
                      <a:r>
                        <a:rPr lang="en-US" sz="2800" b="0">
                          <a:solidFill>
                            <a:srgbClr val="333333"/>
                          </a:solidFill>
                          <a:effectLst/>
                          <a:latin typeface="+mn-lt"/>
                        </a:rPr>
                        <a:t>C28 HD</a:t>
                      </a:r>
                    </a:p>
                  </a:txBody>
                  <a:tcPr marL="11430" marR="11430" marT="7620" marB="7620">
                    <a:solidFill>
                      <a:schemeClr val="tx2">
                        <a:lumMod val="25000"/>
                        <a:lumOff val="75000"/>
                      </a:schemeClr>
                    </a:solidFill>
                  </a:tcPr>
                </a:tc>
                <a:tc>
                  <a:txBody>
                    <a:bodyPr/>
                    <a:lstStyle/>
                    <a:p>
                      <a:pPr rtl="0" fontAlgn="t"/>
                      <a:r>
                        <a:rPr lang="en-US" sz="2800" b="0">
                          <a:solidFill>
                            <a:srgbClr val="333333"/>
                          </a:solidFill>
                          <a:effectLst/>
                          <a:latin typeface="+mn-lt"/>
                        </a:rPr>
                        <a:t>Search relevant grey literature sources such as reports, dissertations, theses and conference abstracts.</a:t>
                      </a:r>
                    </a:p>
                  </a:txBody>
                  <a:tcPr marL="11430" marR="11430" marT="7620" marB="7620">
                    <a:solidFill>
                      <a:schemeClr val="tx2">
                        <a:lumMod val="25000"/>
                        <a:lumOff val="75000"/>
                      </a:schemeClr>
                    </a:solidFill>
                  </a:tcPr>
                </a:tc>
                <a:tc>
                  <a:txBody>
                    <a:bodyPr/>
                    <a:lstStyle/>
                    <a:p>
                      <a:pPr rtl="0" fontAlgn="t"/>
                      <a:r>
                        <a:rPr lang="en-US" sz="2800" b="0" u="none" dirty="0">
                          <a:solidFill>
                            <a:schemeClr val="tx1"/>
                          </a:solidFill>
                          <a:effectLst/>
                          <a:latin typeface="+mn-lt"/>
                          <a:hlinkClick r:id="rId3">
                            <a:extLst>
                              <a:ext uri="{A12FA001-AC4F-418D-AE19-62706E023703}">
                                <ahyp:hlinkClr xmlns:ahyp="http://schemas.microsoft.com/office/drawing/2018/hyperlinkcolor" val="tx"/>
                              </a:ext>
                            </a:extLst>
                          </a:hlinkClick>
                        </a:rPr>
                        <a:t>Section 4.3.5</a:t>
                      </a:r>
                      <a:endParaRPr lang="en-US" sz="2800" b="0" u="none" dirty="0">
                        <a:solidFill>
                          <a:schemeClr val="tx1"/>
                        </a:solidFill>
                        <a:effectLst/>
                        <a:latin typeface="+mn-lt"/>
                      </a:endParaRPr>
                    </a:p>
                  </a:txBody>
                  <a:tcPr marL="11430" marR="11430" marT="7620" marB="7620">
                    <a:solidFill>
                      <a:schemeClr val="tx2">
                        <a:lumMod val="25000"/>
                        <a:lumOff val="75000"/>
                      </a:schemeClr>
                    </a:solidFill>
                  </a:tcPr>
                </a:tc>
                <a:extLst>
                  <a:ext uri="{0D108BD9-81ED-4DB2-BD59-A6C34878D82A}">
                    <a16:rowId xmlns:a16="http://schemas.microsoft.com/office/drawing/2014/main" val="1338870862"/>
                  </a:ext>
                </a:extLst>
              </a:tr>
              <a:tr h="743832">
                <a:tc>
                  <a:txBody>
                    <a:bodyPr/>
                    <a:lstStyle/>
                    <a:p>
                      <a:pPr rtl="0" fontAlgn="t"/>
                      <a:r>
                        <a:rPr lang="en-US" sz="2800" b="0" dirty="0">
                          <a:solidFill>
                            <a:srgbClr val="333333"/>
                          </a:solidFill>
                          <a:effectLst/>
                          <a:latin typeface="+mn-lt"/>
                        </a:rPr>
                        <a:t>C29 HD</a:t>
                      </a:r>
                    </a:p>
                  </a:txBody>
                  <a:tcPr marL="11430" marR="11430" marT="7620" marB="7620">
                    <a:solidFill>
                      <a:schemeClr val="tx2">
                        <a:lumMod val="25000"/>
                        <a:lumOff val="75000"/>
                      </a:schemeClr>
                    </a:solidFill>
                  </a:tcPr>
                </a:tc>
                <a:tc>
                  <a:txBody>
                    <a:bodyPr/>
                    <a:lstStyle/>
                    <a:p>
                      <a:pPr rtl="0" fontAlgn="t"/>
                      <a:r>
                        <a:rPr lang="en-US" sz="2800" b="0" dirty="0">
                          <a:solidFill>
                            <a:srgbClr val="333333"/>
                          </a:solidFill>
                          <a:effectLst/>
                          <a:latin typeface="+mn-lt"/>
                        </a:rPr>
                        <a:t>Search within previous reviews on the same topic.</a:t>
                      </a:r>
                    </a:p>
                  </a:txBody>
                  <a:tcPr marL="11430" marR="11430" marT="7620" marB="7620">
                    <a:solidFill>
                      <a:schemeClr val="tx2">
                        <a:lumMod val="25000"/>
                        <a:lumOff val="75000"/>
                      </a:schemeClr>
                    </a:solidFill>
                  </a:tcPr>
                </a:tc>
                <a:tc>
                  <a:txBody>
                    <a:bodyPr/>
                    <a:lstStyle/>
                    <a:p>
                      <a:pPr rtl="0" fontAlgn="t"/>
                      <a:r>
                        <a:rPr lang="en-US" sz="2800" b="0" u="none" dirty="0">
                          <a:solidFill>
                            <a:schemeClr val="tx1"/>
                          </a:solidFill>
                          <a:effectLst/>
                          <a:latin typeface="+mn-lt"/>
                          <a:hlinkClick r:id="rId3">
                            <a:extLst>
                              <a:ext uri="{A12FA001-AC4F-418D-AE19-62706E023703}">
                                <ahyp:hlinkClr xmlns:ahyp="http://schemas.microsoft.com/office/drawing/2018/hyperlinkcolor" val="tx"/>
                              </a:ext>
                            </a:extLst>
                          </a:hlinkClick>
                        </a:rPr>
                        <a:t>Section 4.3.5</a:t>
                      </a:r>
                      <a:endParaRPr lang="en-US" sz="2800" b="0" u="none" dirty="0">
                        <a:solidFill>
                          <a:schemeClr val="tx1"/>
                        </a:solidFill>
                        <a:effectLst/>
                        <a:latin typeface="+mn-lt"/>
                      </a:endParaRPr>
                    </a:p>
                  </a:txBody>
                  <a:tcPr marL="11430" marR="11430" marT="7620" marB="7620">
                    <a:solidFill>
                      <a:schemeClr val="tx2">
                        <a:lumMod val="25000"/>
                        <a:lumOff val="75000"/>
                      </a:schemeClr>
                    </a:solidFill>
                  </a:tcPr>
                </a:tc>
                <a:extLst>
                  <a:ext uri="{0D108BD9-81ED-4DB2-BD59-A6C34878D82A}">
                    <a16:rowId xmlns:a16="http://schemas.microsoft.com/office/drawing/2014/main" val="49121709"/>
                  </a:ext>
                </a:extLst>
              </a:tr>
              <a:tr h="502589">
                <a:tc>
                  <a:txBody>
                    <a:bodyPr/>
                    <a:lstStyle/>
                    <a:p>
                      <a:pPr rtl="0" fontAlgn="t"/>
                      <a:r>
                        <a:rPr lang="en-US" sz="2800" b="0">
                          <a:solidFill>
                            <a:srgbClr val="333333"/>
                          </a:solidFill>
                          <a:effectLst/>
                          <a:latin typeface="+mn-lt"/>
                        </a:rPr>
                        <a:t>C30 M</a:t>
                      </a:r>
                    </a:p>
                  </a:txBody>
                  <a:tcPr marL="11430" marR="11430" marT="7620" marB="7620">
                    <a:solidFill>
                      <a:schemeClr val="accent5">
                        <a:lumMod val="20000"/>
                        <a:lumOff val="80000"/>
                      </a:schemeClr>
                    </a:solidFill>
                  </a:tcPr>
                </a:tc>
                <a:tc>
                  <a:txBody>
                    <a:bodyPr/>
                    <a:lstStyle/>
                    <a:p>
                      <a:pPr rtl="0" fontAlgn="t"/>
                      <a:r>
                        <a:rPr lang="en-US" sz="2800" b="0">
                          <a:solidFill>
                            <a:srgbClr val="333333"/>
                          </a:solidFill>
                          <a:effectLst/>
                          <a:latin typeface="+mn-lt"/>
                        </a:rPr>
                        <a:t>Searching reference lists: Check reference lists in included studies and any relevant systematic reviews identified.</a:t>
                      </a:r>
                    </a:p>
                  </a:txBody>
                  <a:tcPr marL="11430" marR="11430" marT="7620" marB="7620">
                    <a:solidFill>
                      <a:schemeClr val="accent5">
                        <a:lumMod val="20000"/>
                        <a:lumOff val="80000"/>
                      </a:schemeClr>
                    </a:solidFill>
                  </a:tcPr>
                </a:tc>
                <a:tc>
                  <a:txBody>
                    <a:bodyPr/>
                    <a:lstStyle/>
                    <a:p>
                      <a:pPr rtl="0" fontAlgn="t"/>
                      <a:r>
                        <a:rPr lang="en-US" sz="2800" b="0" u="none" dirty="0">
                          <a:solidFill>
                            <a:schemeClr val="tx1"/>
                          </a:solidFill>
                          <a:effectLst/>
                          <a:latin typeface="+mn-lt"/>
                          <a:hlinkClick r:id="rId3">
                            <a:extLst>
                              <a:ext uri="{A12FA001-AC4F-418D-AE19-62706E023703}">
                                <ahyp:hlinkClr xmlns:ahyp="http://schemas.microsoft.com/office/drawing/2018/hyperlinkcolor" val="tx"/>
                              </a:ext>
                            </a:extLst>
                          </a:hlinkClick>
                        </a:rPr>
                        <a:t>Section 4.3.5</a:t>
                      </a:r>
                      <a:endParaRPr lang="en-US" sz="2800" b="0" u="none"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1397356370"/>
                  </a:ext>
                </a:extLst>
              </a:tr>
              <a:tr h="502589">
                <a:tc>
                  <a:txBody>
                    <a:bodyPr/>
                    <a:lstStyle/>
                    <a:p>
                      <a:pPr rtl="0" fontAlgn="t"/>
                      <a:r>
                        <a:rPr lang="en-US" sz="2800" b="0">
                          <a:solidFill>
                            <a:srgbClr val="333333"/>
                          </a:solidFill>
                          <a:effectLst/>
                          <a:latin typeface="+mn-lt"/>
                        </a:rPr>
                        <a:t>C31 HD</a:t>
                      </a:r>
                    </a:p>
                  </a:txBody>
                  <a:tcPr marL="11430" marR="11430" marT="7620" marB="7620">
                    <a:solidFill>
                      <a:schemeClr val="tx2">
                        <a:lumMod val="25000"/>
                        <a:lumOff val="75000"/>
                      </a:schemeClr>
                    </a:solidFill>
                  </a:tcPr>
                </a:tc>
                <a:tc>
                  <a:txBody>
                    <a:bodyPr/>
                    <a:lstStyle/>
                    <a:p>
                      <a:pPr rtl="0" fontAlgn="t"/>
                      <a:r>
                        <a:rPr lang="en-US" sz="2800" b="1">
                          <a:solidFill>
                            <a:srgbClr val="333333"/>
                          </a:solidFill>
                          <a:effectLst/>
                          <a:latin typeface="+mn-lt"/>
                        </a:rPr>
                        <a:t>Searching by contacting relevant individuals and organizations</a:t>
                      </a:r>
                    </a:p>
                  </a:txBody>
                  <a:tcPr marL="11430" marR="11430" marT="7620" marB="7620">
                    <a:solidFill>
                      <a:schemeClr val="tx2">
                        <a:lumMod val="25000"/>
                        <a:lumOff val="75000"/>
                      </a:schemeClr>
                    </a:solidFill>
                  </a:tcPr>
                </a:tc>
                <a:tc>
                  <a:txBody>
                    <a:bodyPr/>
                    <a:lstStyle/>
                    <a:p>
                      <a:pPr rtl="0" fontAlgn="t"/>
                      <a:r>
                        <a:rPr lang="en-US" sz="2800" b="0" u="none" dirty="0">
                          <a:solidFill>
                            <a:schemeClr val="tx1"/>
                          </a:solidFill>
                          <a:effectLst/>
                          <a:latin typeface="+mn-lt"/>
                          <a:hlinkClick r:id="rId4">
                            <a:extLst>
                              <a:ext uri="{A12FA001-AC4F-418D-AE19-62706E023703}">
                                <ahyp:hlinkClr xmlns:ahyp="http://schemas.microsoft.com/office/drawing/2018/hyperlinkcolor" val="tx"/>
                              </a:ext>
                            </a:extLst>
                          </a:hlinkClick>
                        </a:rPr>
                        <a:t>Section 4.3.2</a:t>
                      </a:r>
                      <a:endParaRPr lang="en-US" sz="2800" b="0" u="none" dirty="0">
                        <a:solidFill>
                          <a:schemeClr val="tx1"/>
                        </a:solidFill>
                        <a:effectLst/>
                        <a:latin typeface="+mn-lt"/>
                      </a:endParaRPr>
                    </a:p>
                  </a:txBody>
                  <a:tcPr marL="11430" marR="11430" marT="7620" marB="7620">
                    <a:solidFill>
                      <a:schemeClr val="tx2">
                        <a:lumMod val="25000"/>
                        <a:lumOff val="75000"/>
                      </a:schemeClr>
                    </a:solidFill>
                  </a:tcPr>
                </a:tc>
                <a:extLst>
                  <a:ext uri="{0D108BD9-81ED-4DB2-BD59-A6C34878D82A}">
                    <a16:rowId xmlns:a16="http://schemas.microsoft.com/office/drawing/2014/main" val="1424292302"/>
                  </a:ext>
                </a:extLst>
              </a:tr>
            </a:tbl>
          </a:graphicData>
        </a:graphic>
      </p:graphicFrame>
      <p:sp>
        <p:nvSpPr>
          <p:cNvPr id="4" name="Slide Number Placeholder 3">
            <a:extLst>
              <a:ext uri="{FF2B5EF4-FFF2-40B4-BE49-F238E27FC236}">
                <a16:creationId xmlns:a16="http://schemas.microsoft.com/office/drawing/2014/main" id="{267ABA30-C788-5FD7-C93C-8599836CCBFB}"/>
              </a:ext>
            </a:extLst>
          </p:cNvPr>
          <p:cNvSpPr>
            <a:spLocks noGrp="1"/>
          </p:cNvSpPr>
          <p:nvPr>
            <p:ph type="sldNum" sz="quarter" idx="12"/>
          </p:nvPr>
        </p:nvSpPr>
        <p:spPr/>
        <p:txBody>
          <a:bodyPr/>
          <a:lstStyle/>
          <a:p>
            <a:fld id="{7C7FAD9F-AEE9-406E-B720-57D2B9DB2816}" type="slidenum">
              <a:rPr lang="en-US" smtClean="0"/>
              <a:t>49</a:t>
            </a:fld>
            <a:endParaRPr lang="en-US"/>
          </a:p>
        </p:txBody>
      </p:sp>
    </p:spTree>
    <p:extLst>
      <p:ext uri="{BB962C8B-B14F-4D97-AF65-F5344CB8AC3E}">
        <p14:creationId xmlns:p14="http://schemas.microsoft.com/office/powerpoint/2010/main" val="253513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318453" y="401820"/>
            <a:ext cx="4177347" cy="1799597"/>
          </a:xfrm>
          <a:solidFill>
            <a:schemeClr val="bg1"/>
          </a:solidFill>
        </p:spPr>
        <p:txBody>
          <a:bodyPr>
            <a:normAutofit/>
          </a:bodyPr>
          <a:lstStyle/>
          <a:p>
            <a:r>
              <a:rPr lang="en-US" sz="11500" dirty="0">
                <a:solidFill>
                  <a:schemeClr val="tx1"/>
                </a:solidFill>
                <a:latin typeface="+mj-lt"/>
              </a:rPr>
              <a:t>1 plan</a:t>
            </a:r>
          </a:p>
        </p:txBody>
      </p:sp>
      <p:sp>
        <p:nvSpPr>
          <p:cNvPr id="5" name="Content Placeholder 4">
            <a:extLst>
              <a:ext uri="{FF2B5EF4-FFF2-40B4-BE49-F238E27FC236}">
                <a16:creationId xmlns:a16="http://schemas.microsoft.com/office/drawing/2014/main" id="{83841228-0456-043F-D3FE-9D991AD488DF}"/>
              </a:ext>
            </a:extLst>
          </p:cNvPr>
          <p:cNvSpPr>
            <a:spLocks noGrp="1"/>
          </p:cNvSpPr>
          <p:nvPr>
            <p:ph idx="1"/>
          </p:nvPr>
        </p:nvSpPr>
        <p:spPr>
          <a:xfrm>
            <a:off x="4867002" y="499478"/>
            <a:ext cx="6654438" cy="5627002"/>
          </a:xfrm>
        </p:spPr>
        <p:txBody>
          <a:bodyPr>
            <a:normAutofit/>
          </a:bodyPr>
          <a:lstStyle/>
          <a:p>
            <a:pPr marL="457200" indent="-457200">
              <a:buFont typeface="Arial" panose="020B0604020202020204" pitchFamily="34" charset="0"/>
              <a:buChar char="•"/>
            </a:pPr>
            <a:r>
              <a:rPr lang="en-US" sz="4000" dirty="0">
                <a:latin typeface="+mn-lt"/>
              </a:rPr>
              <a:t>Select potential forum for output</a:t>
            </a:r>
          </a:p>
          <a:p>
            <a:pPr marL="457200" indent="-457200">
              <a:buFont typeface="Arial" panose="020B0604020202020204" pitchFamily="34" charset="0"/>
              <a:buChar char="•"/>
            </a:pPr>
            <a:r>
              <a:rPr lang="en-US" sz="4000" dirty="0">
                <a:latin typeface="+mn-lt"/>
              </a:rPr>
              <a:t>How “much” will be presented</a:t>
            </a:r>
          </a:p>
          <a:p>
            <a:pPr marL="457200" indent="-457200">
              <a:buFont typeface="Arial" panose="020B0604020202020204" pitchFamily="34" charset="0"/>
              <a:buChar char="•"/>
            </a:pPr>
            <a:r>
              <a:rPr lang="en-US" sz="4000" dirty="0">
                <a:latin typeface="+mn-lt"/>
              </a:rPr>
              <a:t>No need to have everything done by the conference</a:t>
            </a:r>
          </a:p>
          <a:p>
            <a:pPr marL="457200" indent="-457200">
              <a:buFont typeface="Arial" panose="020B0604020202020204" pitchFamily="34" charset="0"/>
              <a:buChar char="•"/>
            </a:pPr>
            <a:r>
              <a:rPr lang="en-US" sz="4000" dirty="0">
                <a:latin typeface="+mn-lt"/>
              </a:rPr>
              <a:t>Present what is done at the time</a:t>
            </a:r>
          </a:p>
          <a:p>
            <a:endParaRPr lang="en-US" dirty="0"/>
          </a:p>
        </p:txBody>
      </p:sp>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5</a:t>
            </a:fld>
            <a:endParaRPr lang="en-US"/>
          </a:p>
        </p:txBody>
      </p:sp>
    </p:spTree>
    <p:extLst>
      <p:ext uri="{BB962C8B-B14F-4D97-AF65-F5344CB8AC3E}">
        <p14:creationId xmlns:p14="http://schemas.microsoft.com/office/powerpoint/2010/main" val="560570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609600" y="274637"/>
            <a:ext cx="10972800" cy="1143200"/>
          </a:xfrm>
          <a:prstGeom prst="rect">
            <a:avLst/>
          </a:prstGeom>
          <a:noFill/>
          <a:ln>
            <a:noFill/>
          </a:ln>
        </p:spPr>
        <p:txBody>
          <a:bodyPr spcFirstLastPara="1" vert="horz" wrap="square" lIns="121900" tIns="60933" rIns="121900" bIns="60933" rtlCol="0" anchor="ctr" anchorCtr="0">
            <a:normAutofit/>
          </a:bodyPr>
          <a:lstStyle/>
          <a:p>
            <a:pPr algn="ctr">
              <a:spcBef>
                <a:spcPts val="0"/>
              </a:spcBef>
              <a:buClr>
                <a:schemeClr val="dk1"/>
              </a:buClr>
              <a:buSzPts val="4400"/>
            </a:pPr>
            <a:r>
              <a:rPr lang="en" dirty="0">
                <a:latin typeface="Aptos" panose="020B0004020202020204" pitchFamily="34" charset="0"/>
              </a:rPr>
              <a:t>Challenges</a:t>
            </a:r>
            <a:endParaRPr dirty="0">
              <a:latin typeface="Aptos" panose="020B0004020202020204" pitchFamily="34" charset="0"/>
            </a:endParaRPr>
          </a:p>
        </p:txBody>
      </p:sp>
      <p:sp>
        <p:nvSpPr>
          <p:cNvPr id="222" name="Google Shape;222;p26"/>
          <p:cNvSpPr txBox="1">
            <a:spLocks noGrp="1"/>
          </p:cNvSpPr>
          <p:nvPr>
            <p:ph type="body" idx="1"/>
          </p:nvPr>
        </p:nvSpPr>
        <p:spPr>
          <a:xfrm>
            <a:off x="609599" y="1600200"/>
            <a:ext cx="6345677" cy="4526000"/>
          </a:xfrm>
          <a:prstGeom prst="rect">
            <a:avLst/>
          </a:prstGeom>
          <a:noFill/>
          <a:ln>
            <a:noFill/>
          </a:ln>
        </p:spPr>
        <p:txBody>
          <a:bodyPr spcFirstLastPara="1" vert="horz" wrap="square" lIns="121900" tIns="60933" rIns="121900" bIns="60933" rtlCol="0" anchor="t" anchorCtr="0">
            <a:normAutofit/>
          </a:bodyPr>
          <a:lstStyle/>
          <a:p>
            <a:pPr marL="457189" indent="-416550">
              <a:spcBef>
                <a:spcPts val="0"/>
              </a:spcBef>
              <a:buClr>
                <a:schemeClr val="dk1"/>
              </a:buClr>
              <a:buSzPct val="100000"/>
              <a:buChar char="•"/>
            </a:pPr>
            <a:r>
              <a:rPr lang="en" sz="3900" dirty="0">
                <a:latin typeface="Aptos" panose="020B0004020202020204" pitchFamily="34" charset="0"/>
              </a:rPr>
              <a:t>Lack access</a:t>
            </a:r>
            <a:endParaRPr sz="3000" dirty="0">
              <a:latin typeface="Aptos" panose="020B0004020202020204" pitchFamily="34" charset="0"/>
            </a:endParaRPr>
          </a:p>
          <a:p>
            <a:pPr marL="457189" indent="-416550">
              <a:spcBef>
                <a:spcPts val="853"/>
              </a:spcBef>
              <a:buClr>
                <a:schemeClr val="dk1"/>
              </a:buClr>
              <a:buSzPct val="100000"/>
              <a:buChar char="•"/>
            </a:pPr>
            <a:r>
              <a:rPr lang="en" sz="3900" dirty="0">
                <a:latin typeface="Aptos" panose="020B0004020202020204" pitchFamily="34" charset="0"/>
              </a:rPr>
              <a:t>Lack time</a:t>
            </a:r>
            <a:endParaRPr sz="3000" dirty="0">
              <a:latin typeface="Aptos" panose="020B0004020202020204" pitchFamily="34" charset="0"/>
            </a:endParaRPr>
          </a:p>
          <a:p>
            <a:pPr marL="457189" indent="-416550">
              <a:spcBef>
                <a:spcPts val="853"/>
              </a:spcBef>
              <a:buClr>
                <a:schemeClr val="dk1"/>
              </a:buClr>
              <a:buSzPct val="100000"/>
              <a:buChar char="•"/>
            </a:pPr>
            <a:r>
              <a:rPr lang="en" sz="3900" dirty="0">
                <a:latin typeface="Aptos" panose="020B0004020202020204" pitchFamily="34" charset="0"/>
              </a:rPr>
              <a:t>Cannot export to citation tool</a:t>
            </a:r>
            <a:endParaRPr sz="3000" dirty="0">
              <a:latin typeface="Aptos" panose="020B0004020202020204" pitchFamily="34" charset="0"/>
            </a:endParaRPr>
          </a:p>
          <a:p>
            <a:pPr marL="457189" indent="-416550">
              <a:spcBef>
                <a:spcPts val="853"/>
              </a:spcBef>
              <a:buClr>
                <a:schemeClr val="dk1"/>
              </a:buClr>
              <a:buSzPct val="100000"/>
              <a:buChar char="•"/>
            </a:pPr>
            <a:r>
              <a:rPr lang="en" sz="3900" dirty="0">
                <a:latin typeface="Aptos" panose="020B0004020202020204" pitchFamily="34" charset="0"/>
              </a:rPr>
              <a:t>Documenting the search?</a:t>
            </a:r>
            <a:endParaRPr sz="3000" dirty="0">
              <a:latin typeface="Aptos" panose="020B0004020202020204" pitchFamily="34" charset="0"/>
            </a:endParaRPr>
          </a:p>
          <a:p>
            <a:pPr marL="457189" indent="-416550">
              <a:spcBef>
                <a:spcPts val="853"/>
              </a:spcBef>
              <a:spcAft>
                <a:spcPts val="1600"/>
              </a:spcAft>
              <a:buClr>
                <a:schemeClr val="dk1"/>
              </a:buClr>
              <a:buSzPct val="100000"/>
              <a:buChar char="•"/>
            </a:pPr>
            <a:r>
              <a:rPr lang="en" sz="3900" dirty="0">
                <a:latin typeface="Aptos" panose="020B0004020202020204" pitchFamily="34" charset="0"/>
              </a:rPr>
              <a:t>When do you stop?</a:t>
            </a:r>
            <a:endParaRPr sz="4267" dirty="0">
              <a:latin typeface="Aptos" panose="020B0004020202020204" pitchFamily="34" charset="0"/>
            </a:endParaRPr>
          </a:p>
        </p:txBody>
      </p:sp>
      <p:sp>
        <p:nvSpPr>
          <p:cNvPr id="223" name="Google Shape;223;p26"/>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rmAutofit/>
          </a:bodyPr>
          <a:lstStyle/>
          <a:p>
            <a:pPr>
              <a:buClr>
                <a:srgbClr val="000000"/>
              </a:buClr>
            </a:pPr>
            <a:fld id="{00000000-1234-1234-1234-123412341234}" type="slidenum">
              <a:rPr lang="en"/>
              <a:pPr>
                <a:buClr>
                  <a:srgbClr val="000000"/>
                </a:buClr>
              </a:pPr>
              <a:t>50</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609600" y="274637"/>
            <a:ext cx="10972800" cy="1143200"/>
          </a:xfrm>
          <a:prstGeom prst="rect">
            <a:avLst/>
          </a:prstGeom>
          <a:noFill/>
          <a:ln>
            <a:noFill/>
          </a:ln>
        </p:spPr>
        <p:txBody>
          <a:bodyPr spcFirstLastPara="1" vert="horz" wrap="square" lIns="121900" tIns="60933" rIns="121900" bIns="60933" rtlCol="0" anchor="ctr" anchorCtr="0">
            <a:normAutofit/>
          </a:bodyPr>
          <a:lstStyle/>
          <a:p>
            <a:pPr>
              <a:spcBef>
                <a:spcPts val="0"/>
              </a:spcBef>
              <a:buClr>
                <a:schemeClr val="dk1"/>
              </a:buClr>
              <a:buSzPts val="4400"/>
            </a:pPr>
            <a:r>
              <a:rPr lang="en" dirty="0"/>
              <a:t>When to stop searching…</a:t>
            </a:r>
            <a:endParaRPr dirty="0"/>
          </a:p>
        </p:txBody>
      </p:sp>
      <p:sp>
        <p:nvSpPr>
          <p:cNvPr id="230" name="Google Shape;230;p27"/>
          <p:cNvSpPr txBox="1"/>
          <p:nvPr/>
        </p:nvSpPr>
        <p:spPr>
          <a:xfrm>
            <a:off x="203199" y="5886451"/>
            <a:ext cx="11488057" cy="923600"/>
          </a:xfrm>
          <a:prstGeom prst="rect">
            <a:avLst/>
          </a:prstGeom>
          <a:gradFill>
            <a:gsLst>
              <a:gs pos="0">
                <a:srgbClr val="FFFFA7"/>
              </a:gs>
              <a:gs pos="35000">
                <a:srgbClr val="FFFFC0"/>
              </a:gs>
              <a:gs pos="100000">
                <a:srgbClr val="FFFFE4"/>
              </a:gs>
            </a:gsLst>
            <a:lin ang="16200038" scaled="0"/>
          </a:gradFill>
          <a:ln w="9525" cap="flat" cmpd="sng">
            <a:solidFill>
              <a:srgbClr val="FBFB9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33" rIns="121900" bIns="60933" anchor="t" anchorCtr="0">
            <a:noAutofit/>
          </a:bodyPr>
          <a:lstStyle/>
          <a:p>
            <a:r>
              <a:rPr lang="en" sz="2400" dirty="0">
                <a:solidFill>
                  <a:schemeClr val="dk1"/>
                </a:solidFill>
                <a:latin typeface="Calibri"/>
                <a:ea typeface="Calibri"/>
                <a:cs typeface="Calibri"/>
                <a:sym typeface="Calibri"/>
              </a:rPr>
              <a:t>Reference: Cooper HM, Hedges LV, Valentine JC. </a:t>
            </a:r>
            <a:r>
              <a:rPr lang="en" sz="2400" i="1" dirty="0">
                <a:solidFill>
                  <a:schemeClr val="dk1"/>
                </a:solidFill>
                <a:latin typeface="Calibri"/>
                <a:ea typeface="Calibri"/>
                <a:cs typeface="Calibri"/>
                <a:sym typeface="Calibri"/>
              </a:rPr>
              <a:t>The handbook of research synthesis and meta-analysis</a:t>
            </a:r>
            <a:r>
              <a:rPr lang="en" sz="2400" dirty="0">
                <a:solidFill>
                  <a:schemeClr val="dk1"/>
                </a:solidFill>
                <a:latin typeface="Calibri"/>
                <a:ea typeface="Calibri"/>
                <a:cs typeface="Calibri"/>
                <a:sym typeface="Calibri"/>
              </a:rPr>
              <a:t>. 2nd ed. New York: Russell Sage Foundation 2009.</a:t>
            </a:r>
            <a:endParaRPr sz="2400" dirty="0"/>
          </a:p>
        </p:txBody>
      </p:sp>
      <p:sp>
        <p:nvSpPr>
          <p:cNvPr id="231" name="Google Shape;231;p27"/>
          <p:cNvSpPr txBox="1"/>
          <p:nvPr/>
        </p:nvSpPr>
        <p:spPr>
          <a:xfrm>
            <a:off x="427134" y="1513236"/>
            <a:ext cx="8362303" cy="4677624"/>
          </a:xfrm>
          <a:prstGeom prst="rect">
            <a:avLst/>
          </a:prstGeom>
          <a:noFill/>
          <a:ln>
            <a:noFill/>
          </a:ln>
        </p:spPr>
        <p:txBody>
          <a:bodyPr spcFirstLastPara="1" wrap="square" lIns="121900" tIns="60933" rIns="121900" bIns="60933" anchor="t" anchorCtr="0">
            <a:noAutofit/>
          </a:bodyPr>
          <a:lstStyle/>
          <a:p>
            <a:r>
              <a:rPr lang="en" sz="3733" b="1" i="1" dirty="0">
                <a:solidFill>
                  <a:schemeClr val="dk1"/>
                </a:solidFill>
                <a:ea typeface="Arial"/>
                <a:cs typeface="Arial"/>
                <a:sym typeface="Arial"/>
              </a:rPr>
              <a:t>Have you..</a:t>
            </a:r>
            <a:endParaRPr sz="2400" dirty="0"/>
          </a:p>
          <a:p>
            <a:r>
              <a:rPr lang="en" sz="3200" dirty="0">
                <a:solidFill>
                  <a:srgbClr val="000000"/>
                </a:solidFill>
                <a:ea typeface="Arial"/>
                <a:cs typeface="Arial"/>
                <a:sym typeface="Arial"/>
              </a:rPr>
              <a:t>..</a:t>
            </a:r>
            <a:r>
              <a:rPr lang="en" sz="3200" b="1" dirty="0">
                <a:solidFill>
                  <a:srgbClr val="000000"/>
                </a:solidFill>
                <a:effectLst>
                  <a:outerShdw blurRad="38100" dist="38100" dir="2700000" algn="tl">
                    <a:srgbClr val="000000">
                      <a:alpha val="43137"/>
                    </a:srgbClr>
                  </a:outerShdw>
                </a:effectLst>
                <a:ea typeface="Arial"/>
                <a:cs typeface="Arial"/>
                <a:sym typeface="Arial"/>
              </a:rPr>
              <a:t>identified and searched </a:t>
            </a:r>
            <a:r>
              <a:rPr lang="en" sz="3200" dirty="0">
                <a:solidFill>
                  <a:srgbClr val="000000"/>
                </a:solidFill>
                <a:ea typeface="Arial"/>
                <a:cs typeface="Arial"/>
                <a:sym typeface="Arial"/>
              </a:rPr>
              <a:t>all of the reference databases that are likely to contain significant numbers of relevant citations?</a:t>
            </a:r>
            <a:endParaRPr sz="3200" dirty="0">
              <a:solidFill>
                <a:schemeClr val="dk1"/>
              </a:solidFill>
              <a:ea typeface="Arial"/>
              <a:cs typeface="Arial"/>
              <a:sym typeface="Arial"/>
            </a:endParaRPr>
          </a:p>
          <a:p>
            <a:r>
              <a:rPr lang="en" sz="3200" dirty="0">
                <a:solidFill>
                  <a:srgbClr val="000000"/>
                </a:solidFill>
                <a:ea typeface="Arial"/>
                <a:cs typeface="Arial"/>
                <a:sym typeface="Arial"/>
              </a:rPr>
              <a:t>..verified that there are </a:t>
            </a:r>
            <a:r>
              <a:rPr lang="en" sz="3200" dirty="0">
                <a:solidFill>
                  <a:srgbClr val="000000"/>
                </a:solidFill>
                <a:effectLst>
                  <a:outerShdw blurRad="38100" dist="38100" dir="2700000" algn="tl">
                    <a:srgbClr val="000000">
                      <a:alpha val="43137"/>
                    </a:srgbClr>
                  </a:outerShdw>
                </a:effectLst>
                <a:ea typeface="Arial"/>
                <a:cs typeface="Arial"/>
                <a:sym typeface="Arial"/>
              </a:rPr>
              <a:t>no systematic biases </a:t>
            </a:r>
            <a:r>
              <a:rPr lang="en" sz="3200" dirty="0">
                <a:solidFill>
                  <a:srgbClr val="000000"/>
                </a:solidFill>
                <a:ea typeface="Arial"/>
                <a:cs typeface="Arial"/>
                <a:sym typeface="Arial"/>
              </a:rPr>
              <a:t>of omission- such as non-English language sources or grey literature?</a:t>
            </a:r>
            <a:endParaRPr sz="3200" dirty="0">
              <a:solidFill>
                <a:schemeClr val="dk1"/>
              </a:solidFill>
              <a:ea typeface="Arial"/>
              <a:cs typeface="Arial"/>
              <a:sym typeface="Arial"/>
            </a:endParaRPr>
          </a:p>
          <a:p>
            <a:r>
              <a:rPr lang="en" sz="3200" dirty="0">
                <a:solidFill>
                  <a:schemeClr val="dk1"/>
                </a:solidFill>
                <a:ea typeface="Arial"/>
                <a:cs typeface="Arial"/>
                <a:sym typeface="Arial"/>
              </a:rPr>
              <a:t>..</a:t>
            </a:r>
            <a:r>
              <a:rPr lang="en" sz="3200" dirty="0">
                <a:solidFill>
                  <a:schemeClr val="dk1"/>
                </a:solidFill>
                <a:effectLst>
                  <a:outerShdw blurRad="38100" dist="38100" dir="2700000" algn="tl">
                    <a:srgbClr val="000000">
                      <a:alpha val="43137"/>
                    </a:srgbClr>
                  </a:outerShdw>
                </a:effectLst>
                <a:ea typeface="Arial"/>
                <a:cs typeface="Arial"/>
                <a:sym typeface="Arial"/>
              </a:rPr>
              <a:t>conducted author searches</a:t>
            </a:r>
            <a:r>
              <a:rPr lang="en" sz="3200" dirty="0">
                <a:solidFill>
                  <a:schemeClr val="dk1"/>
                </a:solidFill>
                <a:ea typeface="Arial"/>
                <a:cs typeface="Arial"/>
                <a:sym typeface="Arial"/>
              </a:rPr>
              <a:t> on 3-4 of the most prolific authors on your topic?</a:t>
            </a:r>
            <a:endParaRPr sz="2400" dirty="0"/>
          </a:p>
          <a:p>
            <a:r>
              <a:rPr lang="en" sz="3200" dirty="0">
                <a:solidFill>
                  <a:srgbClr val="000000"/>
                </a:solidFill>
                <a:ea typeface="Arial"/>
                <a:cs typeface="Arial"/>
                <a:sym typeface="Arial"/>
              </a:rPr>
              <a:t>..</a:t>
            </a:r>
            <a:r>
              <a:rPr lang="en" sz="3200" dirty="0">
                <a:solidFill>
                  <a:srgbClr val="000000"/>
                </a:solidFill>
                <a:effectLst>
                  <a:outerShdw blurRad="38100" dist="38100" dir="2700000" algn="tl">
                    <a:srgbClr val="000000">
                      <a:alpha val="43137"/>
                    </a:srgbClr>
                  </a:outerShdw>
                </a:effectLst>
                <a:ea typeface="Arial"/>
                <a:cs typeface="Arial"/>
                <a:sym typeface="Arial"/>
              </a:rPr>
              <a:t>modified your search strategy by adjusting search terms</a:t>
            </a:r>
            <a:r>
              <a:rPr lang="en" sz="3200" dirty="0">
                <a:solidFill>
                  <a:srgbClr val="000000"/>
                </a:solidFill>
                <a:ea typeface="Arial"/>
                <a:cs typeface="Arial"/>
                <a:sym typeface="Arial"/>
              </a:rPr>
              <a:t> as you identified and examined citations highly relevant to your topic?   </a:t>
            </a:r>
            <a:endParaRPr sz="2400" dirty="0"/>
          </a:p>
        </p:txBody>
      </p:sp>
      <p:pic>
        <p:nvPicPr>
          <p:cNvPr id="232" name="Google Shape;232;p27" descr="... . If you wait more than a week to get an idea &lt;strong&gt;done&lt;/strong&gt;, abandon it"/>
          <p:cNvPicPr preferRelativeResize="0">
            <a:picLocks noGrp="1"/>
          </p:cNvPicPr>
          <p:nvPr>
            <p:ph type="body" idx="1"/>
          </p:nvPr>
        </p:nvPicPr>
        <p:blipFill rotWithShape="1">
          <a:blip r:embed="rId3">
            <a:alphaModFix/>
          </a:blip>
          <a:srcRect/>
          <a:stretch/>
        </p:blipFill>
        <p:spPr>
          <a:xfrm>
            <a:off x="8999376" y="433874"/>
            <a:ext cx="2854649" cy="15862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609600" y="274637"/>
            <a:ext cx="10972800" cy="1143200"/>
          </a:xfrm>
          <a:prstGeom prst="rect">
            <a:avLst/>
          </a:prstGeom>
          <a:noFill/>
          <a:ln>
            <a:noFill/>
          </a:ln>
        </p:spPr>
        <p:txBody>
          <a:bodyPr spcFirstLastPara="1" vert="horz" wrap="square" lIns="121900" tIns="60933" rIns="121900" bIns="60933" rtlCol="0" anchor="ctr" anchorCtr="0">
            <a:normAutofit/>
          </a:bodyPr>
          <a:lstStyle/>
          <a:p>
            <a:pPr algn="ctr">
              <a:spcBef>
                <a:spcPts val="0"/>
              </a:spcBef>
              <a:buClr>
                <a:schemeClr val="dk1"/>
              </a:buClr>
              <a:buSzPts val="4400"/>
            </a:pPr>
            <a:r>
              <a:rPr lang="en"/>
              <a:t>Modifying the search</a:t>
            </a:r>
            <a:endParaRPr/>
          </a:p>
        </p:txBody>
      </p:sp>
      <p:sp>
        <p:nvSpPr>
          <p:cNvPr id="238" name="Google Shape;238;p28"/>
          <p:cNvSpPr txBox="1">
            <a:spLocks noGrp="1"/>
          </p:cNvSpPr>
          <p:nvPr>
            <p:ph type="body" idx="1"/>
          </p:nvPr>
        </p:nvSpPr>
        <p:spPr>
          <a:xfrm>
            <a:off x="273080" y="1982988"/>
            <a:ext cx="6158200" cy="3122412"/>
          </a:xfrm>
          <a:prstGeom prst="rect">
            <a:avLst/>
          </a:prstGeom>
          <a:noFill/>
          <a:ln>
            <a:noFill/>
          </a:ln>
        </p:spPr>
        <p:txBody>
          <a:bodyPr spcFirstLastPara="1" vert="horz" wrap="square" lIns="121900" tIns="60933" rIns="121900" bIns="60933" rtlCol="0" anchor="t" anchorCtr="0">
            <a:normAutofit/>
          </a:bodyPr>
          <a:lstStyle/>
          <a:p>
            <a:pPr marL="457189" indent="-439409">
              <a:spcBef>
                <a:spcPts val="0"/>
              </a:spcBef>
              <a:buClr>
                <a:schemeClr val="dk1"/>
              </a:buClr>
              <a:buSzPct val="100000"/>
              <a:buChar char="•"/>
            </a:pPr>
            <a:r>
              <a:rPr lang="en" dirty="0"/>
              <a:t>Screen what was found</a:t>
            </a:r>
            <a:endParaRPr dirty="0"/>
          </a:p>
          <a:p>
            <a:pPr marL="457189" indent="-439409">
              <a:spcBef>
                <a:spcPts val="747"/>
              </a:spcBef>
              <a:buClr>
                <a:schemeClr val="dk1"/>
              </a:buClr>
              <a:buSzPct val="100000"/>
              <a:buChar char="•"/>
            </a:pPr>
            <a:r>
              <a:rPr lang="en" dirty="0"/>
              <a:t>If new studies are found which are in previously searched databases, then you to determine why it was missed</a:t>
            </a:r>
            <a:endParaRPr dirty="0"/>
          </a:p>
          <a:p>
            <a:pPr marL="457189" indent="-439409">
              <a:spcBef>
                <a:spcPts val="747"/>
              </a:spcBef>
              <a:spcAft>
                <a:spcPts val="1600"/>
              </a:spcAft>
              <a:buClr>
                <a:schemeClr val="dk1"/>
              </a:buClr>
              <a:buSzPct val="100000"/>
              <a:buChar char="•"/>
            </a:pPr>
            <a:r>
              <a:rPr lang="en" dirty="0"/>
              <a:t>Need to update searches</a:t>
            </a:r>
            <a:endParaRPr dirty="0"/>
          </a:p>
        </p:txBody>
      </p:sp>
      <p:sp>
        <p:nvSpPr>
          <p:cNvPr id="239" name="Google Shape;239;p28"/>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rmAutofit/>
          </a:bodyPr>
          <a:lstStyle/>
          <a:p>
            <a:pPr>
              <a:buClr>
                <a:srgbClr val="000000"/>
              </a:buClr>
            </a:pPr>
            <a:fld id="{00000000-1234-1234-1234-123412341234}" type="slidenum">
              <a:rPr lang="en"/>
              <a:pPr>
                <a:buClr>
                  <a:srgbClr val="000000"/>
                </a:buClr>
              </a:pPr>
              <a:t>52</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5. beyond the search</a:t>
            </a:r>
            <a:br>
              <a:rPr lang="en-US" sz="7200" dirty="0">
                <a:solidFill>
                  <a:schemeClr val="bg1"/>
                </a:solidFill>
              </a:rPr>
            </a:br>
            <a:br>
              <a:rPr lang="en-US" sz="7200" dirty="0">
                <a:solidFill>
                  <a:schemeClr val="bg1"/>
                </a:solidFill>
              </a:rPr>
            </a:b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5600499" y="966561"/>
            <a:ext cx="6020202" cy="4570482"/>
          </a:xfrm>
          <a:prstGeom prst="rect">
            <a:avLst/>
          </a:prstGeom>
          <a:noFill/>
        </p:spPr>
        <p:txBody>
          <a:bodyPr wrap="square" tIns="365760" rtlCol="0">
            <a:spAutoFit/>
          </a:bodyPr>
          <a:lstStyle/>
          <a:p>
            <a:pPr marL="685800" indent="-685800">
              <a:buFont typeface="Arial" panose="020B0604020202020204" pitchFamily="34" charset="0"/>
              <a:buChar char="•"/>
            </a:pPr>
            <a:r>
              <a:rPr lang="en-US" sz="3600" b="1" dirty="0"/>
              <a:t>Research team continues to process as citations are retrieved (no need to wait)</a:t>
            </a:r>
          </a:p>
          <a:p>
            <a:pPr marL="685800" indent="-685800">
              <a:buFont typeface="Arial" panose="020B0604020202020204" pitchFamily="34" charset="0"/>
              <a:buChar char="•"/>
            </a:pPr>
            <a:r>
              <a:rPr lang="en-US" sz="3600" b="1" dirty="0"/>
              <a:t>Consider presetting preliminary results (formerly or </a:t>
            </a:r>
            <a:r>
              <a:rPr lang="en-US" sz="3600" b="1" dirty="0" err="1"/>
              <a:t>informerly</a:t>
            </a:r>
            <a:r>
              <a:rPr lang="en-US" sz="3600" b="1" dirty="0"/>
              <a:t>)</a:t>
            </a:r>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53</a:t>
            </a:fld>
            <a:endParaRPr lang="en-US"/>
          </a:p>
        </p:txBody>
      </p:sp>
    </p:spTree>
    <p:extLst>
      <p:ext uri="{BB962C8B-B14F-4D97-AF65-F5344CB8AC3E}">
        <p14:creationId xmlns:p14="http://schemas.microsoft.com/office/powerpoint/2010/main" val="3939318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98BC03-A207-3358-5211-FF27783D9DCD}"/>
              </a:ext>
            </a:extLst>
          </p:cNvPr>
          <p:cNvSpPr>
            <a:spLocks noGrp="1"/>
          </p:cNvSpPr>
          <p:nvPr>
            <p:ph type="title"/>
          </p:nvPr>
        </p:nvSpPr>
        <p:spPr>
          <a:xfrm>
            <a:off x="838200" y="365125"/>
            <a:ext cx="4602480" cy="1325563"/>
          </a:xfrm>
        </p:spPr>
        <p:txBody>
          <a:bodyPr/>
          <a:lstStyle/>
          <a:p>
            <a:r>
              <a:rPr lang="en-US" dirty="0"/>
              <a:t>Summarize &amp; share</a:t>
            </a:r>
          </a:p>
        </p:txBody>
      </p:sp>
      <p:sp>
        <p:nvSpPr>
          <p:cNvPr id="6" name="Content Placeholder 5">
            <a:extLst>
              <a:ext uri="{FF2B5EF4-FFF2-40B4-BE49-F238E27FC236}">
                <a16:creationId xmlns:a16="http://schemas.microsoft.com/office/drawing/2014/main" id="{D90F5622-A1C9-D495-B1C4-EEE603505268}"/>
              </a:ext>
            </a:extLst>
          </p:cNvPr>
          <p:cNvSpPr>
            <a:spLocks noGrp="1"/>
          </p:cNvSpPr>
          <p:nvPr>
            <p:ph sz="half" idx="1"/>
          </p:nvPr>
        </p:nvSpPr>
        <p:spPr/>
        <p:txBody>
          <a:bodyPr/>
          <a:lstStyle/>
          <a:p>
            <a:pPr marL="457200" indent="-457200">
              <a:buFont typeface="Arial" panose="020B0604020202020204" pitchFamily="34" charset="0"/>
              <a:buChar char="•"/>
            </a:pPr>
            <a:r>
              <a:rPr lang="en-US" dirty="0"/>
              <a:t>Be reasonable in amount</a:t>
            </a:r>
          </a:p>
          <a:p>
            <a:pPr marL="457200" indent="-457200">
              <a:buFont typeface="Arial" panose="020B0604020202020204" pitchFamily="34" charset="0"/>
              <a:buChar char="•"/>
            </a:pPr>
            <a:r>
              <a:rPr lang="en-US" dirty="0"/>
              <a:t>Whatever is done by the conference/deadline for putting everything together</a:t>
            </a:r>
          </a:p>
          <a:p>
            <a:pPr marL="457200" indent="-457200">
              <a:buFont typeface="Arial" panose="020B0604020202020204" pitchFamily="34" charset="0"/>
              <a:buChar char="•"/>
            </a:pPr>
            <a:r>
              <a:rPr lang="en-US" dirty="0"/>
              <a:t>Sometimes people submit abstract with unrealistic expectations of things be done by that time- rarely happens!</a:t>
            </a:r>
          </a:p>
        </p:txBody>
      </p:sp>
      <p:sp>
        <p:nvSpPr>
          <p:cNvPr id="7" name="Content Placeholder 6">
            <a:extLst>
              <a:ext uri="{FF2B5EF4-FFF2-40B4-BE49-F238E27FC236}">
                <a16:creationId xmlns:a16="http://schemas.microsoft.com/office/drawing/2014/main" id="{AC53B982-7875-A02B-E94A-C09F32213D99}"/>
              </a:ext>
            </a:extLst>
          </p:cNvPr>
          <p:cNvSpPr>
            <a:spLocks noGrp="1"/>
          </p:cNvSpPr>
          <p:nvPr>
            <p:ph sz="half" idx="2"/>
          </p:nvPr>
        </p:nvSpPr>
        <p:spPr>
          <a:xfrm>
            <a:off x="6479176" y="1944671"/>
            <a:ext cx="5072743" cy="2056623"/>
          </a:xfrm>
        </p:spPr>
        <p:txBody>
          <a:bodyPr/>
          <a:lstStyle/>
          <a:p>
            <a:r>
              <a:rPr lang="en-US" dirty="0"/>
              <a:t>Guidelines</a:t>
            </a:r>
          </a:p>
          <a:p>
            <a:r>
              <a:rPr lang="en-US" dirty="0"/>
              <a:t>PRISMA-Abstract </a:t>
            </a:r>
          </a:p>
          <a:p>
            <a:r>
              <a:rPr lang="en-US" dirty="0"/>
              <a:t>Cochrane guide and templates for posters</a:t>
            </a:r>
          </a:p>
        </p:txBody>
      </p:sp>
      <p:sp>
        <p:nvSpPr>
          <p:cNvPr id="4" name="Slide Number Placeholder 3">
            <a:extLst>
              <a:ext uri="{FF2B5EF4-FFF2-40B4-BE49-F238E27FC236}">
                <a16:creationId xmlns:a16="http://schemas.microsoft.com/office/drawing/2014/main" id="{5B562DC4-2422-7FFE-C155-2EB9F74FFF10}"/>
              </a:ext>
            </a:extLst>
          </p:cNvPr>
          <p:cNvSpPr>
            <a:spLocks noGrp="1"/>
          </p:cNvSpPr>
          <p:nvPr>
            <p:ph type="sldNum" sz="quarter" idx="12"/>
          </p:nvPr>
        </p:nvSpPr>
        <p:spPr/>
        <p:txBody>
          <a:bodyPr/>
          <a:lstStyle/>
          <a:p>
            <a:fld id="{7C7FAD9F-AEE9-406E-B720-57D2B9DB2816}" type="slidenum">
              <a:rPr lang="en-US" smtClean="0"/>
              <a:t>54</a:t>
            </a:fld>
            <a:endParaRPr lang="en-US"/>
          </a:p>
        </p:txBody>
      </p:sp>
    </p:spTree>
    <p:extLst>
      <p:ext uri="{BB962C8B-B14F-4D97-AF65-F5344CB8AC3E}">
        <p14:creationId xmlns:p14="http://schemas.microsoft.com/office/powerpoint/2010/main" val="1286281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576568" y="488811"/>
            <a:ext cx="4035135" cy="2590413"/>
          </a:xfrm>
        </p:spPr>
        <p:txBody>
          <a:bodyPr vert="horz" lIns="91440" tIns="45720" rIns="91440" bIns="45720" rtlCol="0" anchor="ctr">
            <a:normAutofit/>
          </a:bodyPr>
          <a:lstStyle/>
          <a:p>
            <a:r>
              <a:rPr lang="en-US" sz="4800" dirty="0"/>
              <a:t>Question Time</a:t>
            </a:r>
          </a:p>
        </p:txBody>
      </p:sp>
      <p:pic>
        <p:nvPicPr>
          <p:cNvPr id="38" name="Graphic 37" descr="Question mark">
            <a:extLst>
              <a:ext uri="{FF2B5EF4-FFF2-40B4-BE49-F238E27FC236}">
                <a16:creationId xmlns:a16="http://schemas.microsoft.com/office/drawing/2014/main" id="{9996DD4A-2D74-72D2-9F90-0406D2E7B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399" y="941377"/>
            <a:ext cx="4903863" cy="4903863"/>
          </a:xfrm>
          <a:prstGeom prst="rect">
            <a:avLst/>
          </a:prstGeom>
        </p:spPr>
      </p:pic>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55</a:t>
            </a:fld>
            <a:endParaRPr lang="en-US"/>
          </a:p>
        </p:txBody>
      </p:sp>
    </p:spTree>
    <p:extLst>
      <p:ext uri="{BB962C8B-B14F-4D97-AF65-F5344CB8AC3E}">
        <p14:creationId xmlns:p14="http://schemas.microsoft.com/office/powerpoint/2010/main" val="10928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227697" cy="6424424"/>
          </a:xfrm>
          <a:prstGeom prst="rect">
            <a:avLst/>
          </a:prstGeom>
          <a:noFill/>
        </p:spPr>
        <p:txBody>
          <a:bodyPr spcFirstLastPara="1" wrap="square" lIns="91425" tIns="45700" rIns="91425" bIns="45700" anchor="t" anchorCtr="0">
            <a:noAutofit/>
          </a:bodyPr>
          <a:lstStyle/>
          <a:p>
            <a:r>
              <a:rPr lang="en-US" sz="7200" dirty="0">
                <a:latin typeface="+mn-lt"/>
              </a:rPr>
              <a:t>2. Identify</a:t>
            </a:r>
            <a:br>
              <a:rPr lang="en-US" sz="7200" dirty="0">
                <a:latin typeface="+mn-lt"/>
              </a:rPr>
            </a:br>
            <a:br>
              <a:rPr lang="en-US" sz="7200" dirty="0">
                <a:latin typeface="+mn-lt"/>
              </a:rPr>
            </a:br>
            <a:r>
              <a:rPr lang="en-US" sz="7200" dirty="0">
                <a:latin typeface="+mn-lt"/>
              </a:rPr>
              <a:t>A</a:t>
            </a:r>
            <a:r>
              <a:rPr lang="en-US" dirty="0">
                <a:latin typeface="+mn-lt"/>
              </a:rPr>
              <a:t>ll steps involved in identifying the studies to be included</a:t>
            </a:r>
            <a:br>
              <a:rPr lang="en-US" i="1" dirty="0">
                <a:latin typeface="The Hand Extrablack" panose="03070A02030502020204" pitchFamily="66" charset="0"/>
              </a:rPr>
            </a:br>
            <a:br>
              <a:rPr lang="en-US" sz="7200" dirty="0"/>
            </a:br>
            <a:endParaRPr sz="4800" dirty="0"/>
          </a:p>
        </p:txBody>
      </p:sp>
      <p:sp>
        <p:nvSpPr>
          <p:cNvPr id="2" name="TextBox 1">
            <a:extLst>
              <a:ext uri="{FF2B5EF4-FFF2-40B4-BE49-F238E27FC236}">
                <a16:creationId xmlns:a16="http://schemas.microsoft.com/office/drawing/2014/main" id="{467F389F-C5B0-3847-0C26-74C169BB6A6B}"/>
              </a:ext>
            </a:extLst>
          </p:cNvPr>
          <p:cNvSpPr txBox="1"/>
          <p:nvPr/>
        </p:nvSpPr>
        <p:spPr>
          <a:xfrm>
            <a:off x="5730753" y="280086"/>
            <a:ext cx="5775959" cy="5493812"/>
          </a:xfrm>
          <a:prstGeom prst="rect">
            <a:avLst/>
          </a:prstGeom>
          <a:noFill/>
        </p:spPr>
        <p:txBody>
          <a:bodyPr wrap="square" tIns="365760" rtlCol="0">
            <a:spAutoFit/>
          </a:bodyPr>
          <a:lstStyle/>
          <a:p>
            <a:r>
              <a:rPr lang="en-US" sz="3600" b="1" dirty="0"/>
              <a:t>Steps </a:t>
            </a:r>
            <a:r>
              <a:rPr lang="en-US" sz="2400" b="1" dirty="0"/>
              <a:t>(should finish this in protocol if published)</a:t>
            </a:r>
          </a:p>
          <a:p>
            <a:pPr marL="914400" indent="-914400">
              <a:buAutoNum type="arabicPeriod"/>
            </a:pPr>
            <a:r>
              <a:rPr lang="en-US" sz="3600" b="1" dirty="0"/>
              <a:t>Develop main search</a:t>
            </a:r>
          </a:p>
          <a:p>
            <a:pPr marL="914400" indent="-914400">
              <a:buAutoNum type="arabicPeriod"/>
            </a:pPr>
            <a:r>
              <a:rPr lang="en-US" sz="3600" b="1" dirty="0"/>
              <a:t>Evaluate the search</a:t>
            </a:r>
          </a:p>
          <a:p>
            <a:pPr marL="914400" indent="-914400">
              <a:buAutoNum type="arabicPeriod"/>
            </a:pPr>
            <a:r>
              <a:rPr lang="en-US" sz="3600" b="1" dirty="0"/>
              <a:t>Select databases to search</a:t>
            </a:r>
          </a:p>
          <a:p>
            <a:r>
              <a:rPr lang="en-US" sz="3600" b="1" dirty="0"/>
              <a:t>---------------------------</a:t>
            </a:r>
          </a:p>
          <a:p>
            <a:pPr marL="914400" indent="-914400">
              <a:buAutoNum type="arabicPeriod"/>
            </a:pPr>
            <a:r>
              <a:rPr lang="en-US" sz="3600" b="1" dirty="0"/>
              <a:t>Translate main search</a:t>
            </a:r>
          </a:p>
          <a:p>
            <a:pPr marL="914400" indent="-914400">
              <a:buAutoNum type="arabicPeriod"/>
            </a:pPr>
            <a:r>
              <a:rPr lang="en-US" sz="3600" b="1" dirty="0"/>
              <a:t>deduplicate</a:t>
            </a:r>
            <a:endParaRPr lang="en-US" sz="4800" b="1" dirty="0"/>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6</a:t>
            </a:fld>
            <a:endParaRPr lang="en-US"/>
          </a:p>
        </p:txBody>
      </p:sp>
    </p:spTree>
    <p:extLst>
      <p:ext uri="{BB962C8B-B14F-4D97-AF65-F5344CB8AC3E}">
        <p14:creationId xmlns:p14="http://schemas.microsoft.com/office/powerpoint/2010/main" val="328970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chemeClr val="bg1"/>
          </a:solidFill>
        </p:spPr>
        <p:txBody>
          <a:bodyPr spcFirstLastPara="1" wrap="square" lIns="91425" tIns="45700" rIns="91425" bIns="45700" anchor="t" anchorCtr="0">
            <a:noAutofit/>
          </a:bodyPr>
          <a:lstStyle/>
          <a:p>
            <a:r>
              <a:rPr lang="en-US" sz="7200" dirty="0"/>
              <a:t>2-1. </a:t>
            </a:r>
            <a:br>
              <a:rPr lang="en-US" sz="7200" dirty="0"/>
            </a:br>
            <a:r>
              <a:rPr lang="en-US" sz="7200" dirty="0"/>
              <a:t>Develop main search</a:t>
            </a:r>
            <a:br>
              <a:rPr lang="en-US" sz="7200" dirty="0">
                <a:solidFill>
                  <a:schemeClr val="bg1"/>
                </a:solidFill>
              </a:rPr>
            </a:br>
            <a:br>
              <a:rPr lang="en-US" sz="7200" dirty="0">
                <a:solidFill>
                  <a:schemeClr val="bg1"/>
                </a:solidFill>
              </a:rPr>
            </a:b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5958373" y="856310"/>
            <a:ext cx="5425751" cy="4570482"/>
          </a:xfrm>
          <a:prstGeom prst="rect">
            <a:avLst/>
          </a:prstGeom>
          <a:solidFill>
            <a:schemeClr val="bg1"/>
          </a:solidFill>
        </p:spPr>
        <p:txBody>
          <a:bodyPr wrap="square" tIns="548640" rtlCol="0">
            <a:spAutoFit/>
          </a:bodyPr>
          <a:lstStyle/>
          <a:p>
            <a:pPr marL="685800" indent="-685800">
              <a:buFont typeface="Arial" panose="020B0604020202020204" pitchFamily="34" charset="0"/>
              <a:buChar char="•"/>
            </a:pPr>
            <a:r>
              <a:rPr lang="en-US" sz="4800" b="1" dirty="0"/>
              <a:t>MECIR Standards</a:t>
            </a:r>
          </a:p>
          <a:p>
            <a:pPr marL="685800" indent="-685800">
              <a:buFont typeface="Arial" panose="020B0604020202020204" pitchFamily="34" charset="0"/>
              <a:buChar char="•"/>
            </a:pPr>
            <a:r>
              <a:rPr lang="en-US" sz="4800" b="1" dirty="0"/>
              <a:t>Case study</a:t>
            </a:r>
          </a:p>
          <a:p>
            <a:pPr marL="685800" indent="-685800">
              <a:buFont typeface="Arial" panose="020B0604020202020204" pitchFamily="34" charset="0"/>
              <a:buChar char="•"/>
            </a:pPr>
            <a:r>
              <a:rPr lang="en-US" sz="4800" b="1" dirty="0"/>
              <a:t>Selecting interfaces</a:t>
            </a:r>
          </a:p>
          <a:p>
            <a:endParaRPr lang="en-US" dirty="0"/>
          </a:p>
        </p:txBody>
      </p:sp>
      <p:sp>
        <p:nvSpPr>
          <p:cNvPr id="3" name="Slide Number Placeholder 2">
            <a:extLst>
              <a:ext uri="{FF2B5EF4-FFF2-40B4-BE49-F238E27FC236}">
                <a16:creationId xmlns:a16="http://schemas.microsoft.com/office/drawing/2014/main" id="{8AA6DDAF-AE1E-9DD2-665E-C7D25DB3AED4}"/>
              </a:ext>
            </a:extLst>
          </p:cNvPr>
          <p:cNvSpPr>
            <a:spLocks noGrp="1"/>
          </p:cNvSpPr>
          <p:nvPr>
            <p:ph type="sldNum" sz="quarter" idx="12"/>
          </p:nvPr>
        </p:nvSpPr>
        <p:spPr/>
        <p:txBody>
          <a:bodyPr/>
          <a:lstStyle/>
          <a:p>
            <a:fld id="{7C7FAD9F-AEE9-406E-B720-57D2B9DB2816}" type="slidenum">
              <a:rPr lang="en-US" smtClean="0"/>
              <a:t>7</a:t>
            </a:fld>
            <a:endParaRPr lang="en-US"/>
          </a:p>
        </p:txBody>
      </p:sp>
    </p:spTree>
    <p:extLst>
      <p:ext uri="{BB962C8B-B14F-4D97-AF65-F5344CB8AC3E}">
        <p14:creationId xmlns:p14="http://schemas.microsoft.com/office/powerpoint/2010/main" val="4098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itle 2">
            <a:extLst>
              <a:ext uri="{FF2B5EF4-FFF2-40B4-BE49-F238E27FC236}">
                <a16:creationId xmlns:a16="http://schemas.microsoft.com/office/drawing/2014/main" id="{97AA8F7C-B881-497A-AEE2-83AB451436AD}"/>
              </a:ext>
            </a:extLst>
          </p:cNvPr>
          <p:cNvSpPr>
            <a:spLocks noGrp="1"/>
          </p:cNvSpPr>
          <p:nvPr>
            <p:ph type="title"/>
          </p:nvPr>
        </p:nvSpPr>
        <p:spPr>
          <a:xfrm>
            <a:off x="596181" y="427580"/>
            <a:ext cx="10333075" cy="1172620"/>
          </a:xfrm>
        </p:spPr>
        <p:txBody>
          <a:bodyPr>
            <a:normAutofit/>
          </a:bodyPr>
          <a:lstStyle/>
          <a:p>
            <a:r>
              <a:rPr lang="en-US" sz="7200" dirty="0"/>
              <a:t>MECIR Standards</a:t>
            </a:r>
          </a:p>
        </p:txBody>
      </p:sp>
      <p:pic>
        <p:nvPicPr>
          <p:cNvPr id="86" name="Google Shape;86;p16" descr="Cover of Methodological Expectations of Cochrane Intervention Reviews &#10;"/>
          <p:cNvPicPr preferRelativeResize="0">
            <a:picLocks noGrp="1"/>
          </p:cNvPicPr>
          <p:nvPr>
            <p:ph type="body" idx="2"/>
          </p:nvPr>
        </p:nvPicPr>
        <p:blipFill rotWithShape="1">
          <a:blip r:embed="rId3">
            <a:alphaModFix/>
          </a:blip>
          <a:srcRect/>
          <a:stretch/>
        </p:blipFill>
        <p:spPr>
          <a:xfrm>
            <a:off x="344521" y="2141670"/>
            <a:ext cx="2958203" cy="3498980"/>
          </a:xfrm>
          <a:prstGeom prst="rect">
            <a:avLst/>
          </a:prstGeom>
          <a:noFill/>
          <a:ln>
            <a:noFill/>
          </a:ln>
          <a:effectLst>
            <a:outerShdw blurRad="292100" dist="139700" dir="2700000" algn="tl" rotWithShape="0">
              <a:srgbClr val="333333">
                <a:alpha val="64709"/>
              </a:srgbClr>
            </a:outerShdw>
          </a:effectLst>
        </p:spPr>
      </p:pic>
      <p:sp>
        <p:nvSpPr>
          <p:cNvPr id="87" name="Google Shape;87;p16"/>
          <p:cNvSpPr/>
          <p:nvPr/>
        </p:nvSpPr>
        <p:spPr>
          <a:xfrm>
            <a:off x="4595327" y="1600200"/>
            <a:ext cx="6592077" cy="4663440"/>
          </a:xfrm>
          <a:prstGeom prst="rect">
            <a:avLst/>
          </a:prstGeom>
          <a:noFill/>
          <a:ln>
            <a:noFill/>
          </a:ln>
        </p:spPr>
        <p:txBody>
          <a:bodyPr spcFirstLastPara="1" wrap="square" lIns="121900" tIns="60933" rIns="121900" bIns="60933" anchor="t" anchorCtr="0">
            <a:noAutofit/>
          </a:bodyPr>
          <a:lstStyle/>
          <a:p>
            <a:r>
              <a:rPr lang="en" sz="3200" b="1" dirty="0">
                <a:solidFill>
                  <a:schemeClr val="dk1"/>
                </a:solidFill>
                <a:latin typeface="Calibri"/>
                <a:ea typeface="Calibri"/>
                <a:cs typeface="Calibri"/>
                <a:sym typeface="Calibri"/>
              </a:rPr>
              <a:t>Methodological Expectations of Cochrane Intervention Reviews (MECIR)</a:t>
            </a:r>
            <a:br>
              <a:rPr lang="en" sz="3200" b="1" dirty="0">
                <a:solidFill>
                  <a:schemeClr val="dk1"/>
                </a:solidFill>
                <a:latin typeface="Calibri"/>
                <a:ea typeface="Calibri"/>
                <a:cs typeface="Calibri"/>
                <a:sym typeface="Calibri"/>
              </a:rPr>
            </a:br>
            <a:endParaRPr sz="2400" dirty="0"/>
          </a:p>
          <a:p>
            <a:r>
              <a:rPr lang="en" sz="3200" dirty="0">
                <a:solidFill>
                  <a:schemeClr val="dk1"/>
                </a:solidFill>
                <a:latin typeface="Calibri"/>
                <a:ea typeface="Calibri"/>
                <a:cs typeface="Calibri"/>
                <a:sym typeface="Calibri"/>
              </a:rPr>
              <a:t>“Searches for studies should be as extensive as possible in order to reduce the risk of publication bias and to identify as much relevant evidence as possible.”</a:t>
            </a:r>
            <a:endParaRPr sz="2400" dirty="0"/>
          </a:p>
        </p:txBody>
      </p:sp>
    </p:spTree>
    <p:extLst>
      <p:ext uri="{BB962C8B-B14F-4D97-AF65-F5344CB8AC3E}">
        <p14:creationId xmlns:p14="http://schemas.microsoft.com/office/powerpoint/2010/main" val="2246898991"/>
      </p:ext>
    </p:extLst>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CC056-87C5-F7E2-1943-0359CC482A49}"/>
              </a:ext>
            </a:extLst>
          </p:cNvPr>
          <p:cNvSpPr>
            <a:spLocks noGrp="1"/>
          </p:cNvSpPr>
          <p:nvPr>
            <p:ph type="title"/>
          </p:nvPr>
        </p:nvSpPr>
        <p:spPr>
          <a:xfrm>
            <a:off x="457200" y="455573"/>
            <a:ext cx="10823221" cy="702420"/>
          </a:xfrm>
        </p:spPr>
        <p:txBody>
          <a:bodyPr>
            <a:noAutofit/>
          </a:bodyPr>
          <a:lstStyle/>
          <a:p>
            <a:r>
              <a:rPr lang="en-US" dirty="0"/>
              <a:t>MECIR Standards for search development</a:t>
            </a:r>
          </a:p>
        </p:txBody>
      </p:sp>
      <p:graphicFrame>
        <p:nvGraphicFramePr>
          <p:cNvPr id="9" name="Table 9">
            <a:extLst>
              <a:ext uri="{FF2B5EF4-FFF2-40B4-BE49-F238E27FC236}">
                <a16:creationId xmlns:a16="http://schemas.microsoft.com/office/drawing/2014/main" id="{7E0BB276-B8C3-1224-F14C-2160A8C91FA9}"/>
              </a:ext>
            </a:extLst>
          </p:cNvPr>
          <p:cNvGraphicFramePr>
            <a:graphicFrameLocks noGrp="1"/>
          </p:cNvGraphicFramePr>
          <p:nvPr>
            <p:ph idx="1"/>
          </p:nvPr>
        </p:nvGraphicFramePr>
        <p:xfrm>
          <a:off x="359229" y="1545212"/>
          <a:ext cx="11509310" cy="5045285"/>
        </p:xfrm>
        <a:graphic>
          <a:graphicData uri="http://schemas.openxmlformats.org/drawingml/2006/table">
            <a:tbl>
              <a:tblPr firstRow="1" bandRow="1">
                <a:tableStyleId>{93296810-A885-4BE3-A3E7-6D5BEEA58F35}</a:tableStyleId>
              </a:tblPr>
              <a:tblGrid>
                <a:gridCol w="1042176">
                  <a:extLst>
                    <a:ext uri="{9D8B030D-6E8A-4147-A177-3AD203B41FA5}">
                      <a16:colId xmlns:a16="http://schemas.microsoft.com/office/drawing/2014/main" val="135056746"/>
                    </a:ext>
                  </a:extLst>
                </a:gridCol>
                <a:gridCol w="8791266">
                  <a:extLst>
                    <a:ext uri="{9D8B030D-6E8A-4147-A177-3AD203B41FA5}">
                      <a16:colId xmlns:a16="http://schemas.microsoft.com/office/drawing/2014/main" val="806933666"/>
                    </a:ext>
                  </a:extLst>
                </a:gridCol>
                <a:gridCol w="1675868">
                  <a:extLst>
                    <a:ext uri="{9D8B030D-6E8A-4147-A177-3AD203B41FA5}">
                      <a16:colId xmlns:a16="http://schemas.microsoft.com/office/drawing/2014/main" val="561167829"/>
                    </a:ext>
                  </a:extLst>
                </a:gridCol>
              </a:tblGrid>
              <a:tr h="405928">
                <a:tc>
                  <a:txBody>
                    <a:bodyPr/>
                    <a:lstStyle/>
                    <a:p>
                      <a:r>
                        <a:rPr lang="en-US" sz="2800" dirty="0">
                          <a:solidFill>
                            <a:schemeClr val="tx1"/>
                          </a:solidFill>
                          <a:latin typeface="+mn-lt"/>
                        </a:rPr>
                        <a:t>Standard #</a:t>
                      </a:r>
                    </a:p>
                  </a:txBody>
                  <a:tcPr/>
                </a:tc>
                <a:tc>
                  <a:txBody>
                    <a:bodyPr/>
                    <a:lstStyle/>
                    <a:p>
                      <a:r>
                        <a:rPr lang="en-US" sz="2800" dirty="0">
                          <a:solidFill>
                            <a:schemeClr val="tx1"/>
                          </a:solidFill>
                          <a:latin typeface="+mn-lt"/>
                        </a:rPr>
                        <a:t>Main statement                 M: Mandatory            HD: Highly desired</a:t>
                      </a:r>
                    </a:p>
                  </a:txBody>
                  <a:tcPr/>
                </a:tc>
                <a:tc>
                  <a:txBody>
                    <a:bodyPr/>
                    <a:lstStyle/>
                    <a:p>
                      <a:r>
                        <a:rPr lang="en-US" sz="2800" dirty="0">
                          <a:solidFill>
                            <a:schemeClr val="tx1"/>
                          </a:solidFill>
                          <a:latin typeface="+mn-lt"/>
                        </a:rPr>
                        <a:t>Cochrane Handbook</a:t>
                      </a:r>
                    </a:p>
                  </a:txBody>
                  <a:tcPr/>
                </a:tc>
                <a:extLst>
                  <a:ext uri="{0D108BD9-81ED-4DB2-BD59-A6C34878D82A}">
                    <a16:rowId xmlns:a16="http://schemas.microsoft.com/office/drawing/2014/main" val="241585159"/>
                  </a:ext>
                </a:extLst>
              </a:tr>
              <a:tr h="209965">
                <a:tc>
                  <a:txBody>
                    <a:bodyPr/>
                    <a:lstStyle/>
                    <a:p>
                      <a:pPr rtl="0" fontAlgn="t"/>
                      <a:r>
                        <a:rPr lang="en-US" sz="2800" b="0" dirty="0">
                          <a:solidFill>
                            <a:schemeClr val="tx1"/>
                          </a:solidFill>
                          <a:effectLst/>
                          <a:latin typeface="+mn-lt"/>
                        </a:rPr>
                        <a:t>C24   M</a:t>
                      </a:r>
                    </a:p>
                  </a:txBody>
                  <a:tcPr marL="11430" marR="11430" marT="7620" marB="7620">
                    <a:solidFill>
                      <a:schemeClr val="accent5">
                        <a:lumMod val="20000"/>
                        <a:lumOff val="80000"/>
                      </a:schemeClr>
                    </a:solidFill>
                  </a:tcPr>
                </a:tc>
                <a:tc>
                  <a:txBody>
                    <a:bodyPr/>
                    <a:lstStyle/>
                    <a:p>
                      <a:pPr rtl="0" fontAlgn="t"/>
                      <a:r>
                        <a:rPr lang="en-US" sz="2800" b="0" dirty="0">
                          <a:solidFill>
                            <a:schemeClr val="tx1"/>
                          </a:solidFill>
                          <a:effectLst/>
                          <a:latin typeface="+mn-lt"/>
                        </a:rPr>
                        <a:t>Databases to search: CENTRAL, MEDLINE, and Embase (if Embase is available).</a:t>
                      </a:r>
                    </a:p>
                  </a:txBody>
                  <a:tcPr marL="11430" marR="11430" marT="7620" marB="7620">
                    <a:solidFill>
                      <a:schemeClr val="accent5">
                        <a:lumMod val="20000"/>
                        <a:lumOff val="80000"/>
                      </a:schemeClr>
                    </a:solidFill>
                  </a:tcPr>
                </a:tc>
                <a:tc>
                  <a:txBody>
                    <a:bodyPr/>
                    <a:lstStyle/>
                    <a:p>
                      <a:pPr rtl="0" fontAlgn="t"/>
                      <a:r>
                        <a:rPr lang="en-US" sz="2800" b="0" i="0" u="sng" dirty="0">
                          <a:solidFill>
                            <a:schemeClr val="tx1"/>
                          </a:solidFill>
                          <a:effectLst/>
                          <a:latin typeface="+mn-lt"/>
                          <a:hlinkClick r:id="rId2">
                            <a:extLst>
                              <a:ext uri="{A12FA001-AC4F-418D-AE19-62706E023703}">
                                <ahyp:hlinkClr xmlns:ahyp="http://schemas.microsoft.com/office/drawing/2018/hyperlinkcolor" val="tx"/>
                              </a:ext>
                            </a:extLst>
                          </a:hlinkClick>
                        </a:rPr>
                        <a:t>Section 4.3.1.1</a:t>
                      </a:r>
                      <a:endParaRPr lang="en-US" sz="2800" b="0" u="sng"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2909005136"/>
                  </a:ext>
                </a:extLst>
              </a:tr>
              <a:tr h="489187">
                <a:tc>
                  <a:txBody>
                    <a:bodyPr/>
                    <a:lstStyle/>
                    <a:p>
                      <a:pPr rtl="0" fontAlgn="t"/>
                      <a:r>
                        <a:rPr lang="en-US" sz="2800" b="0" dirty="0">
                          <a:solidFill>
                            <a:schemeClr val="tx1"/>
                          </a:solidFill>
                          <a:effectLst/>
                          <a:latin typeface="+mn-lt"/>
                        </a:rPr>
                        <a:t>C25 HD</a:t>
                      </a:r>
                    </a:p>
                  </a:txBody>
                  <a:tcPr marL="11430" marR="11430" marT="7620" marB="7620">
                    <a:solidFill>
                      <a:schemeClr val="tx2">
                        <a:lumMod val="25000"/>
                        <a:lumOff val="75000"/>
                      </a:schemeClr>
                    </a:solidFill>
                  </a:tcPr>
                </a:tc>
                <a:tc>
                  <a:txBody>
                    <a:bodyPr/>
                    <a:lstStyle/>
                    <a:p>
                      <a:pPr rtl="0" fontAlgn="t"/>
                      <a:r>
                        <a:rPr lang="en-US" sz="2800" b="0" dirty="0">
                          <a:solidFill>
                            <a:schemeClr val="tx1"/>
                          </a:solidFill>
                          <a:effectLst/>
                          <a:latin typeface="+mn-lt"/>
                        </a:rPr>
                        <a:t>Search appropriate national, regional and subject-specific bibliographic databases.</a:t>
                      </a:r>
                    </a:p>
                  </a:txBody>
                  <a:tcPr marL="11430" marR="11430" marT="7620" marB="7620">
                    <a:solidFill>
                      <a:schemeClr val="tx2">
                        <a:lumMod val="25000"/>
                        <a:lumOff val="75000"/>
                      </a:schemeClr>
                    </a:solidFill>
                  </a:tcPr>
                </a:tc>
                <a:tc>
                  <a:txBody>
                    <a:bodyPr/>
                    <a:lstStyle/>
                    <a:p>
                      <a:pPr rtl="0" fontAlgn="t"/>
                      <a:r>
                        <a:rPr lang="en-US" sz="2800" b="0" u="sng" dirty="0">
                          <a:solidFill>
                            <a:schemeClr val="tx1"/>
                          </a:solidFill>
                          <a:effectLst/>
                          <a:latin typeface="+mn-lt"/>
                          <a:hlinkClick r:id="rId3">
                            <a:extLst>
                              <a:ext uri="{A12FA001-AC4F-418D-AE19-62706E023703}">
                                <ahyp:hlinkClr xmlns:ahyp="http://schemas.microsoft.com/office/drawing/2018/hyperlinkcolor" val="tx"/>
                              </a:ext>
                            </a:extLst>
                          </a:hlinkClick>
                        </a:rPr>
                        <a:t>Section 4.3.1.4</a:t>
                      </a:r>
                      <a:endParaRPr lang="en-US" sz="2800" b="0" u="sng" dirty="0">
                        <a:solidFill>
                          <a:schemeClr val="tx1"/>
                        </a:solidFill>
                        <a:effectLst/>
                        <a:latin typeface="+mn-lt"/>
                      </a:endParaRPr>
                    </a:p>
                  </a:txBody>
                  <a:tcPr marL="11430" marR="11430" marT="7620" marB="7620">
                    <a:solidFill>
                      <a:schemeClr val="tx2">
                        <a:lumMod val="25000"/>
                        <a:lumOff val="75000"/>
                      </a:schemeClr>
                    </a:solidFill>
                  </a:tcPr>
                </a:tc>
                <a:extLst>
                  <a:ext uri="{0D108BD9-81ED-4DB2-BD59-A6C34878D82A}">
                    <a16:rowId xmlns:a16="http://schemas.microsoft.com/office/drawing/2014/main" val="1338870862"/>
                  </a:ext>
                </a:extLst>
              </a:tr>
              <a:tr h="743832">
                <a:tc>
                  <a:txBody>
                    <a:bodyPr/>
                    <a:lstStyle/>
                    <a:p>
                      <a:pPr rtl="0" fontAlgn="t"/>
                      <a:r>
                        <a:rPr lang="en-US" sz="2800" b="0" dirty="0">
                          <a:solidFill>
                            <a:schemeClr val="tx1"/>
                          </a:solidFill>
                          <a:effectLst/>
                          <a:latin typeface="+mn-lt"/>
                        </a:rPr>
                        <a:t>C32 M</a:t>
                      </a:r>
                    </a:p>
                  </a:txBody>
                  <a:tcPr marL="11430" marR="11430" marT="7620" marB="7620">
                    <a:solidFill>
                      <a:schemeClr val="accent5">
                        <a:lumMod val="20000"/>
                        <a:lumOff val="80000"/>
                      </a:schemeClr>
                    </a:solidFill>
                  </a:tcPr>
                </a:tc>
                <a:tc>
                  <a:txBody>
                    <a:bodyPr/>
                    <a:lstStyle/>
                    <a:p>
                      <a:pPr rtl="0" fontAlgn="t"/>
                      <a:r>
                        <a:rPr lang="en-US" sz="2800" b="0" dirty="0">
                          <a:solidFill>
                            <a:schemeClr val="tx1"/>
                          </a:solidFill>
                          <a:effectLst/>
                          <a:latin typeface="+mn-lt"/>
                        </a:rPr>
                        <a:t>Structure of search strategies in bibliographic databases around the main concepts of the review, using appropriate elements from PICO and study design. Maximize sensitivity whilst striving for reasonable precision. </a:t>
                      </a:r>
                    </a:p>
                  </a:txBody>
                  <a:tcPr marL="11430" marR="11430" marT="7620" marB="7620">
                    <a:solidFill>
                      <a:schemeClr val="accent5">
                        <a:lumMod val="20000"/>
                        <a:lumOff val="80000"/>
                      </a:schemeClr>
                    </a:solidFill>
                  </a:tcPr>
                </a:tc>
                <a:tc>
                  <a:txBody>
                    <a:bodyPr/>
                    <a:lstStyle/>
                    <a:p>
                      <a:pPr rtl="0" fontAlgn="t"/>
                      <a:r>
                        <a:rPr lang="en-US" sz="2800" b="0" u="sng" dirty="0">
                          <a:solidFill>
                            <a:schemeClr val="tx1"/>
                          </a:solidFill>
                          <a:effectLst/>
                          <a:latin typeface="+mn-lt"/>
                          <a:hlinkClick r:id="rId4">
                            <a:extLst>
                              <a:ext uri="{A12FA001-AC4F-418D-AE19-62706E023703}">
                                <ahyp:hlinkClr xmlns:ahyp="http://schemas.microsoft.com/office/drawing/2018/hyperlinkcolor" val="tx"/>
                              </a:ext>
                            </a:extLst>
                          </a:hlinkClick>
                        </a:rPr>
                        <a:t>Section 4.4.2</a:t>
                      </a:r>
                      <a:endParaRPr lang="en-US" sz="2800" b="0" u="sng"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49121709"/>
                  </a:ext>
                </a:extLst>
              </a:tr>
              <a:tr h="502589">
                <a:tc>
                  <a:txBody>
                    <a:bodyPr/>
                    <a:lstStyle/>
                    <a:p>
                      <a:pPr rtl="0" fontAlgn="t"/>
                      <a:r>
                        <a:rPr lang="en-US" sz="2800" b="0">
                          <a:solidFill>
                            <a:schemeClr val="tx1"/>
                          </a:solidFill>
                          <a:effectLst/>
                          <a:latin typeface="+mn-lt"/>
                        </a:rPr>
                        <a:t>C33 M</a:t>
                      </a:r>
                    </a:p>
                  </a:txBody>
                  <a:tcPr marL="11430" marR="11430" marT="7620" marB="7620">
                    <a:solidFill>
                      <a:schemeClr val="accent5">
                        <a:lumMod val="20000"/>
                        <a:lumOff val="80000"/>
                      </a:schemeClr>
                    </a:solidFill>
                  </a:tcPr>
                </a:tc>
                <a:tc>
                  <a:txBody>
                    <a:bodyPr/>
                    <a:lstStyle/>
                    <a:p>
                      <a:pPr rtl="0" fontAlgn="t"/>
                      <a:r>
                        <a:rPr lang="en-US" sz="2800" b="0" dirty="0">
                          <a:solidFill>
                            <a:schemeClr val="tx1"/>
                          </a:solidFill>
                          <a:effectLst/>
                          <a:latin typeface="+mn-lt"/>
                        </a:rPr>
                        <a:t>Use thesaurus terms and keywords: Identify appropriate controlled vocabulary and free-text terms (spelling variants, synonyms, acronyms, truncation and proximity operators).</a:t>
                      </a:r>
                    </a:p>
                  </a:txBody>
                  <a:tcPr marL="11430" marR="11430" marT="7620" marB="7620">
                    <a:solidFill>
                      <a:schemeClr val="accent5">
                        <a:lumMod val="20000"/>
                        <a:lumOff val="80000"/>
                      </a:schemeClr>
                    </a:solidFill>
                  </a:tcPr>
                </a:tc>
                <a:tc>
                  <a:txBody>
                    <a:bodyPr/>
                    <a:lstStyle/>
                    <a:p>
                      <a:pPr rtl="0" fontAlgn="t"/>
                      <a:r>
                        <a:rPr lang="en-US" sz="2800" b="0" u="sng" dirty="0">
                          <a:solidFill>
                            <a:schemeClr val="tx1"/>
                          </a:solidFill>
                          <a:effectLst/>
                          <a:latin typeface="+mn-lt"/>
                          <a:hlinkClick r:id="rId5">
                            <a:extLst>
                              <a:ext uri="{A12FA001-AC4F-418D-AE19-62706E023703}">
                                <ahyp:hlinkClr xmlns:ahyp="http://schemas.microsoft.com/office/drawing/2018/hyperlinkcolor" val="tx"/>
                              </a:ext>
                            </a:extLst>
                          </a:hlinkClick>
                        </a:rPr>
                        <a:t>Section 4.4.4</a:t>
                      </a:r>
                      <a:endParaRPr lang="en-US" sz="2800" b="0" u="sng"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1397356370"/>
                  </a:ext>
                </a:extLst>
              </a:tr>
              <a:tr h="502589">
                <a:tc>
                  <a:txBody>
                    <a:bodyPr/>
                    <a:lstStyle/>
                    <a:p>
                      <a:pPr rtl="0" fontAlgn="t"/>
                      <a:r>
                        <a:rPr lang="en-US" sz="2800" b="0" dirty="0">
                          <a:solidFill>
                            <a:schemeClr val="tx1"/>
                          </a:solidFill>
                          <a:effectLst/>
                          <a:latin typeface="+mn-lt"/>
                        </a:rPr>
                        <a:t>C34    HD</a:t>
                      </a:r>
                    </a:p>
                  </a:txBody>
                  <a:tcPr marL="11430" marR="11430" marT="7620" marB="7620">
                    <a:solidFill>
                      <a:schemeClr val="tx2">
                        <a:lumMod val="25000"/>
                        <a:lumOff val="75000"/>
                      </a:schemeClr>
                    </a:solidFill>
                  </a:tcPr>
                </a:tc>
                <a:tc>
                  <a:txBody>
                    <a:bodyPr/>
                    <a:lstStyle/>
                    <a:p>
                      <a:pPr rtl="0" fontAlgn="t"/>
                      <a:r>
                        <a:rPr lang="en-US" sz="2800" b="0" dirty="0">
                          <a:solidFill>
                            <a:schemeClr val="tx1"/>
                          </a:solidFill>
                          <a:effectLst/>
                          <a:latin typeface="+mn-lt"/>
                        </a:rPr>
                        <a:t>Use specially designed and tested search filters where appropriate </a:t>
                      </a:r>
                    </a:p>
                  </a:txBody>
                  <a:tcPr marL="11430" marR="11430" marT="7620" marB="7620">
                    <a:solidFill>
                      <a:schemeClr val="tx2">
                        <a:lumMod val="25000"/>
                        <a:lumOff val="7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800" b="0" u="sng" dirty="0">
                          <a:solidFill>
                            <a:schemeClr val="tx1"/>
                          </a:solidFill>
                          <a:effectLst/>
                          <a:latin typeface="+mn-lt"/>
                          <a:hlinkClick r:id="rId6">
                            <a:extLst>
                              <a:ext uri="{A12FA001-AC4F-418D-AE19-62706E023703}">
                                <ahyp:hlinkClr xmlns:ahyp="http://schemas.microsoft.com/office/drawing/2018/hyperlinkcolor" val="tx"/>
                              </a:ext>
                            </a:extLst>
                          </a:hlinkClick>
                        </a:rPr>
                        <a:t>Section 4.4.7</a:t>
                      </a:r>
                      <a:endParaRPr lang="en-US" sz="2800" b="0" u="sng" dirty="0">
                        <a:solidFill>
                          <a:schemeClr val="tx1"/>
                        </a:solidFill>
                        <a:effectLst/>
                        <a:latin typeface="+mn-lt"/>
                      </a:endParaRPr>
                    </a:p>
                  </a:txBody>
                  <a:tcPr marL="11430" marR="11430" marT="7620" marB="7620">
                    <a:solidFill>
                      <a:schemeClr val="tx2">
                        <a:lumMod val="25000"/>
                        <a:lumOff val="75000"/>
                      </a:schemeClr>
                    </a:solidFill>
                  </a:tcPr>
                </a:tc>
                <a:extLst>
                  <a:ext uri="{0D108BD9-81ED-4DB2-BD59-A6C34878D82A}">
                    <a16:rowId xmlns:a16="http://schemas.microsoft.com/office/drawing/2014/main" val="1424292302"/>
                  </a:ext>
                </a:extLst>
              </a:tr>
              <a:tr h="502589">
                <a:tc>
                  <a:txBody>
                    <a:bodyPr/>
                    <a:lstStyle/>
                    <a:p>
                      <a:pPr rtl="0" fontAlgn="t"/>
                      <a:r>
                        <a:rPr lang="en-US" sz="2800" b="0" dirty="0">
                          <a:solidFill>
                            <a:schemeClr val="tx1"/>
                          </a:solidFill>
                          <a:effectLst/>
                          <a:latin typeface="+mn-lt"/>
                        </a:rPr>
                        <a:t>C35    M</a:t>
                      </a:r>
                    </a:p>
                  </a:txBody>
                  <a:tcPr marL="11430" marR="11430" marT="7620" marB="7620">
                    <a:solidFill>
                      <a:schemeClr val="accent5">
                        <a:lumMod val="20000"/>
                        <a:lumOff val="80000"/>
                      </a:schemeClr>
                    </a:solidFill>
                  </a:tcPr>
                </a:tc>
                <a:tc>
                  <a:txBody>
                    <a:bodyPr/>
                    <a:lstStyle/>
                    <a:p>
                      <a:pPr rtl="0" fontAlgn="t"/>
                      <a:r>
                        <a:rPr lang="en-US" sz="2800" b="0" dirty="0">
                          <a:solidFill>
                            <a:schemeClr val="tx1"/>
                          </a:solidFill>
                          <a:effectLst/>
                          <a:latin typeface="+mn-lt"/>
                        </a:rPr>
                        <a:t>Justify the use of any restrictions in the search strategy on publication date and publication format.</a:t>
                      </a:r>
                    </a:p>
                  </a:txBody>
                  <a:tcPr marL="11430" marR="11430" marT="7620" marB="7620">
                    <a:solidFill>
                      <a:schemeClr val="accent5">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800" b="0" u="sng" dirty="0">
                          <a:solidFill>
                            <a:schemeClr val="tx1"/>
                          </a:solidFill>
                          <a:effectLst/>
                          <a:latin typeface="+mn-lt"/>
                          <a:hlinkClick r:id="rId7">
                            <a:extLst>
                              <a:ext uri="{A12FA001-AC4F-418D-AE19-62706E023703}">
                                <ahyp:hlinkClr xmlns:ahyp="http://schemas.microsoft.com/office/drawing/2018/hyperlinkcolor" val="tx"/>
                              </a:ext>
                            </a:extLst>
                          </a:hlinkClick>
                        </a:rPr>
                        <a:t>Section 4.4.5</a:t>
                      </a:r>
                      <a:endParaRPr lang="en-US" sz="2800" b="0" u="sng" dirty="0">
                        <a:solidFill>
                          <a:schemeClr val="tx1"/>
                        </a:solidFill>
                        <a:effectLst/>
                        <a:latin typeface="+mn-lt"/>
                      </a:endParaRPr>
                    </a:p>
                  </a:txBody>
                  <a:tcPr marL="11430" marR="11430" marT="7620" marB="7620">
                    <a:solidFill>
                      <a:schemeClr val="accent5">
                        <a:lumMod val="20000"/>
                        <a:lumOff val="80000"/>
                      </a:schemeClr>
                    </a:solidFill>
                  </a:tcPr>
                </a:tc>
                <a:extLst>
                  <a:ext uri="{0D108BD9-81ED-4DB2-BD59-A6C34878D82A}">
                    <a16:rowId xmlns:a16="http://schemas.microsoft.com/office/drawing/2014/main" val="804942671"/>
                  </a:ext>
                </a:extLst>
              </a:tr>
            </a:tbl>
          </a:graphicData>
        </a:graphic>
      </p:graphicFrame>
      <p:sp>
        <p:nvSpPr>
          <p:cNvPr id="4" name="Slide Number Placeholder 3">
            <a:extLst>
              <a:ext uri="{FF2B5EF4-FFF2-40B4-BE49-F238E27FC236}">
                <a16:creationId xmlns:a16="http://schemas.microsoft.com/office/drawing/2014/main" id="{267ABA30-C788-5FD7-C93C-8599836CCBFB}"/>
              </a:ext>
            </a:extLst>
          </p:cNvPr>
          <p:cNvSpPr>
            <a:spLocks noGrp="1"/>
          </p:cNvSpPr>
          <p:nvPr>
            <p:ph type="sldNum" sz="quarter" idx="12"/>
          </p:nvPr>
        </p:nvSpPr>
        <p:spPr/>
        <p:txBody>
          <a:bodyPr/>
          <a:lstStyle/>
          <a:p>
            <a:fld id="{7C7FAD9F-AEE9-406E-B720-57D2B9DB2816}" type="slidenum">
              <a:rPr lang="en-US" smtClean="0"/>
              <a:t>9</a:t>
            </a:fld>
            <a:endParaRPr lang="en-US"/>
          </a:p>
        </p:txBody>
      </p:sp>
    </p:spTree>
    <p:extLst>
      <p:ext uri="{BB962C8B-B14F-4D97-AF65-F5344CB8AC3E}">
        <p14:creationId xmlns:p14="http://schemas.microsoft.com/office/powerpoint/2010/main" val="2912604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TotalTime>
  <Words>4103</Words>
  <Application>Microsoft Office PowerPoint</Application>
  <PresentationFormat>Widescreen</PresentationFormat>
  <Paragraphs>511</Paragraphs>
  <Slides>55</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Aptos</vt:lpstr>
      <vt:lpstr>Aptos Display</vt:lpstr>
      <vt:lpstr>Arial</vt:lpstr>
      <vt:lpstr>BlinkMacSystemFont</vt:lpstr>
      <vt:lpstr>Calibri</vt:lpstr>
      <vt:lpstr>Cambria</vt:lpstr>
      <vt:lpstr>Fira Sans</vt:lpstr>
      <vt:lpstr>Georgia</vt:lpstr>
      <vt:lpstr>Roboto</vt:lpstr>
      <vt:lpstr>Segoe UI</vt:lpstr>
      <vt:lpstr>Source Sans Pro</vt:lpstr>
      <vt:lpstr>The Hand Extrablack</vt:lpstr>
      <vt:lpstr>The Serif Hand Extrablack</vt:lpstr>
      <vt:lpstr>Wingdings</vt:lpstr>
      <vt:lpstr>Office Theme</vt:lpstr>
      <vt:lpstr>NNLM Series Piecing together reviews: Part 3 Production</vt:lpstr>
      <vt:lpstr>Objectives</vt:lpstr>
      <vt:lpstr>Phases 1-4</vt:lpstr>
      <vt:lpstr>Phase 3: Production</vt:lpstr>
      <vt:lpstr>1 plan</vt:lpstr>
      <vt:lpstr>2. Identify  All steps involved in identifying the studies to be included  </vt:lpstr>
      <vt:lpstr>2-1.  Develop main search  </vt:lpstr>
      <vt:lpstr>MECIR Standards</vt:lpstr>
      <vt:lpstr>MECIR Standards for search development</vt:lpstr>
      <vt:lpstr>Case study</vt:lpstr>
      <vt:lpstr>Search design: Search concepts- PEO</vt:lpstr>
      <vt:lpstr>Each concept needs clear definition  Scope of project can drastically change </vt:lpstr>
      <vt:lpstr>Which database, which interface?</vt:lpstr>
      <vt:lpstr>Questions?</vt:lpstr>
      <vt:lpstr>2-2.  Concept building  </vt:lpstr>
      <vt:lpstr>Concept 1: Population</vt:lpstr>
      <vt:lpstr>Seeking a search filter</vt:lpstr>
      <vt:lpstr>Search filters: what are they?</vt:lpstr>
      <vt:lpstr>Search filters: where are they?</vt:lpstr>
      <vt:lpstr>Concept 2: Exposure- screen time</vt:lpstr>
      <vt:lpstr>Spreadsheet with Search Results</vt:lpstr>
      <vt:lpstr>Term harvesting</vt:lpstr>
      <vt:lpstr>Concept 3: Outcome depression</vt:lpstr>
      <vt:lpstr>MECIR Standards- limiters</vt:lpstr>
      <vt:lpstr>Limits to search: geography/humans</vt:lpstr>
      <vt:lpstr>Combining terms</vt:lpstr>
      <vt:lpstr>Choose your tool</vt:lpstr>
      <vt:lpstr>2-3.  evaluation of search  </vt:lpstr>
      <vt:lpstr>Search evaluation: clients sorting first 100 results</vt:lpstr>
      <vt:lpstr>Updated search</vt:lpstr>
      <vt:lpstr>What about article x?</vt:lpstr>
      <vt:lpstr>Search evaluation: does it include x?</vt:lpstr>
      <vt:lpstr>Search evaluation: Measures of search performance</vt:lpstr>
      <vt:lpstr>Search evaluation: peer evaluation</vt:lpstr>
      <vt:lpstr>What questions do you have?</vt:lpstr>
      <vt:lpstr> 2-4. Identify translating  </vt:lpstr>
      <vt:lpstr>Tips for managing results</vt:lpstr>
      <vt:lpstr>How to select databases</vt:lpstr>
      <vt:lpstr>Smart search- tool to support database selection</vt:lpstr>
      <vt:lpstr>Example of smart search</vt:lpstr>
      <vt:lpstr>Smart search- select psychology, and mark 6 databases</vt:lpstr>
      <vt:lpstr>Translating </vt:lpstr>
      <vt:lpstr>Example- polyglot SRA Medline (Ovid)</vt:lpstr>
      <vt:lpstr>Scroll down to see translations: Example- Cochrane library</vt:lpstr>
      <vt:lpstr>Deduplication the options</vt:lpstr>
      <vt:lpstr>What we found</vt:lpstr>
      <vt:lpstr>Choose your tool  Part 2</vt:lpstr>
      <vt:lpstr>2-5 Grey literature and other strategies</vt:lpstr>
      <vt:lpstr>MECIR Standards for additional searching</vt:lpstr>
      <vt:lpstr>Challenges</vt:lpstr>
      <vt:lpstr>When to stop searching…</vt:lpstr>
      <vt:lpstr>Modifying the search</vt:lpstr>
      <vt:lpstr> 5. beyond the search  </vt:lpstr>
      <vt:lpstr>Summarize &amp; share</vt:lpstr>
      <vt:lpstr>Question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56</cp:revision>
  <dcterms:created xsi:type="dcterms:W3CDTF">2024-08-28T13:08:56Z</dcterms:created>
  <dcterms:modified xsi:type="dcterms:W3CDTF">2024-08-28T16:04:22Z</dcterms:modified>
</cp:coreProperties>
</file>