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328" r:id="rId4"/>
    <p:sldMasterId id="2147483661" r:id="rId5"/>
    <p:sldMasterId id="2147483660" r:id="rId6"/>
    <p:sldMasterId id="2147483684" r:id="rId7"/>
  </p:sldMasterIdLst>
  <p:notesMasterIdLst>
    <p:notesMasterId r:id="rId26"/>
  </p:notesMasterIdLst>
  <p:sldIdLst>
    <p:sldId id="4153" r:id="rId8"/>
    <p:sldId id="724" r:id="rId9"/>
    <p:sldId id="337" r:id="rId10"/>
    <p:sldId id="338" r:id="rId11"/>
    <p:sldId id="747" r:id="rId12"/>
    <p:sldId id="263" r:id="rId13"/>
    <p:sldId id="735" r:id="rId14"/>
    <p:sldId id="737" r:id="rId15"/>
    <p:sldId id="736" r:id="rId16"/>
    <p:sldId id="738" r:id="rId17"/>
    <p:sldId id="728" r:id="rId18"/>
    <p:sldId id="4156" r:id="rId19"/>
    <p:sldId id="734" r:id="rId20"/>
    <p:sldId id="4154" r:id="rId21"/>
    <p:sldId id="748" r:id="rId22"/>
    <p:sldId id="287" r:id="rId23"/>
    <p:sldId id="739" r:id="rId24"/>
    <p:sldId id="4155" r:id="rId2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WdeT5eRRgW5qGw/jPEzckKZiu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82789" autoAdjust="0"/>
  </p:normalViewPr>
  <p:slideViewPr>
    <p:cSldViewPr snapToGrid="0">
      <p:cViewPr varScale="1">
        <p:scale>
          <a:sx n="71" d="100"/>
          <a:sy n="71" d="100"/>
        </p:scale>
        <p:origin x="562" y="53"/>
      </p:cViewPr>
      <p:guideLst>
        <p:guide orient="horz" pos="2160"/>
        <p:guide pos="3840"/>
      </p:guideLst>
    </p:cSldViewPr>
  </p:slideViewPr>
  <p:notesTextViewPr>
    <p:cViewPr>
      <p:scale>
        <a:sx n="1" d="1"/>
        <a:sy n="1" d="1"/>
      </p:scale>
      <p:origin x="0" y="0"/>
    </p:cViewPr>
  </p:notesTextViewPr>
  <p:sorterViewPr>
    <p:cViewPr>
      <p:scale>
        <a:sx n="200" d="100"/>
        <a:sy n="200" d="100"/>
      </p:scale>
      <p:origin x="0" y="-13603"/>
    </p:cViewPr>
  </p:sorterViewPr>
  <p:notesViewPr>
    <p:cSldViewPr snapToGrid="0">
      <p:cViewPr varScale="1">
        <p:scale>
          <a:sx n="83" d="100"/>
          <a:sy n="83" d="100"/>
        </p:scale>
        <p:origin x="384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40"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3835A-DA2A-40AE-B522-F6317C63AB26}"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502138F8-34BA-41A8-A7AA-ADC974609397}">
      <dgm:prSet custT="1"/>
      <dgm:spPr/>
      <dgm:t>
        <a:bodyPr/>
        <a:lstStyle/>
        <a:p>
          <a:pPr>
            <a:defRPr cap="all"/>
          </a:pPr>
          <a:r>
            <a:rPr lang="en-US" sz="4800" b="0" i="0" dirty="0"/>
            <a:t>Plain language</a:t>
          </a:r>
          <a:endParaRPr lang="en-US" sz="4800" dirty="0"/>
        </a:p>
      </dgm:t>
    </dgm:pt>
    <dgm:pt modelId="{512A801D-B1D2-4967-A98E-E6E76A242D7C}" type="parTrans" cxnId="{FFEC31C1-18E8-4D48-8099-8D619B65B8AF}">
      <dgm:prSet/>
      <dgm:spPr/>
      <dgm:t>
        <a:bodyPr/>
        <a:lstStyle/>
        <a:p>
          <a:endParaRPr lang="en-US"/>
        </a:p>
      </dgm:t>
    </dgm:pt>
    <dgm:pt modelId="{20C54265-B9A9-47DF-A73E-F35CC37E2AC6}" type="sibTrans" cxnId="{FFEC31C1-18E8-4D48-8099-8D619B65B8AF}">
      <dgm:prSet/>
      <dgm:spPr/>
      <dgm:t>
        <a:bodyPr/>
        <a:lstStyle/>
        <a:p>
          <a:endParaRPr lang="en-US"/>
        </a:p>
      </dgm:t>
    </dgm:pt>
    <dgm:pt modelId="{E46E201E-C76F-4C27-803A-6F09D4778F5B}">
      <dgm:prSet custT="1"/>
      <dgm:spPr/>
      <dgm:t>
        <a:bodyPr/>
        <a:lstStyle/>
        <a:p>
          <a:pPr>
            <a:defRPr cap="all"/>
          </a:pPr>
          <a:r>
            <a:rPr lang="en-US" sz="4800" b="0" i="0" dirty="0"/>
            <a:t>Preferred Language</a:t>
          </a:r>
          <a:endParaRPr lang="en-US" sz="4800" dirty="0"/>
        </a:p>
      </dgm:t>
    </dgm:pt>
    <dgm:pt modelId="{A7FE31FE-514E-4872-9C5B-85B72ACFCE3A}" type="parTrans" cxnId="{5D18E6D5-5BFB-400A-A3D1-8D8234DEB842}">
      <dgm:prSet/>
      <dgm:spPr/>
      <dgm:t>
        <a:bodyPr/>
        <a:lstStyle/>
        <a:p>
          <a:endParaRPr lang="en-US"/>
        </a:p>
      </dgm:t>
    </dgm:pt>
    <dgm:pt modelId="{A35610DC-7ACE-4110-B8F5-7E2FAD5D4A98}" type="sibTrans" cxnId="{5D18E6D5-5BFB-400A-A3D1-8D8234DEB842}">
      <dgm:prSet/>
      <dgm:spPr/>
      <dgm:t>
        <a:bodyPr/>
        <a:lstStyle/>
        <a:p>
          <a:endParaRPr lang="en-US"/>
        </a:p>
      </dgm:t>
    </dgm:pt>
    <dgm:pt modelId="{1A913086-9C6F-4A54-8F18-361CA6362F96}" type="pres">
      <dgm:prSet presAssocID="{D5D3835A-DA2A-40AE-B522-F6317C63AB26}" presName="hierChild1" presStyleCnt="0">
        <dgm:presLayoutVars>
          <dgm:orgChart val="1"/>
          <dgm:chPref val="1"/>
          <dgm:dir/>
          <dgm:animOne val="branch"/>
          <dgm:animLvl val="lvl"/>
          <dgm:resizeHandles/>
        </dgm:presLayoutVars>
      </dgm:prSet>
      <dgm:spPr/>
    </dgm:pt>
    <dgm:pt modelId="{60580B37-AA75-4E3D-B3A2-9EEB5C88480A}" type="pres">
      <dgm:prSet presAssocID="{502138F8-34BA-41A8-A7AA-ADC974609397}" presName="hierRoot1" presStyleCnt="0">
        <dgm:presLayoutVars>
          <dgm:hierBranch val="init"/>
        </dgm:presLayoutVars>
      </dgm:prSet>
      <dgm:spPr/>
    </dgm:pt>
    <dgm:pt modelId="{2518D804-0B90-4009-A3E9-631661803A43}" type="pres">
      <dgm:prSet presAssocID="{502138F8-34BA-41A8-A7AA-ADC974609397}" presName="rootComposite1" presStyleCnt="0"/>
      <dgm:spPr/>
    </dgm:pt>
    <dgm:pt modelId="{9EF14FB7-5A33-4DD9-9EF5-323794EA1F03}" type="pres">
      <dgm:prSet presAssocID="{502138F8-34BA-41A8-A7AA-ADC974609397}" presName="rootText1" presStyleLbl="node0" presStyleIdx="0" presStyleCnt="2">
        <dgm:presLayoutVars>
          <dgm:chPref val="3"/>
        </dgm:presLayoutVars>
      </dgm:prSet>
      <dgm:spPr/>
    </dgm:pt>
    <dgm:pt modelId="{648744C7-9252-4613-BC29-CE3F8422DE01}" type="pres">
      <dgm:prSet presAssocID="{502138F8-34BA-41A8-A7AA-ADC974609397}" presName="rootConnector1" presStyleLbl="node1" presStyleIdx="0" presStyleCnt="0"/>
      <dgm:spPr/>
    </dgm:pt>
    <dgm:pt modelId="{A6ED005F-72C1-4F9E-898E-8939B2C159F2}" type="pres">
      <dgm:prSet presAssocID="{502138F8-34BA-41A8-A7AA-ADC974609397}" presName="hierChild2" presStyleCnt="0"/>
      <dgm:spPr/>
    </dgm:pt>
    <dgm:pt modelId="{8BA6B241-F308-486F-9BFF-B233C5CF46B9}" type="pres">
      <dgm:prSet presAssocID="{502138F8-34BA-41A8-A7AA-ADC974609397}" presName="hierChild3" presStyleCnt="0"/>
      <dgm:spPr/>
    </dgm:pt>
    <dgm:pt modelId="{B9CAC06A-2DEA-4613-ACAC-FA1A0DF136CA}" type="pres">
      <dgm:prSet presAssocID="{E46E201E-C76F-4C27-803A-6F09D4778F5B}" presName="hierRoot1" presStyleCnt="0">
        <dgm:presLayoutVars>
          <dgm:hierBranch val="init"/>
        </dgm:presLayoutVars>
      </dgm:prSet>
      <dgm:spPr/>
    </dgm:pt>
    <dgm:pt modelId="{C595E2AA-B570-4994-B178-DBE6F3E1B785}" type="pres">
      <dgm:prSet presAssocID="{E46E201E-C76F-4C27-803A-6F09D4778F5B}" presName="rootComposite1" presStyleCnt="0"/>
      <dgm:spPr/>
    </dgm:pt>
    <dgm:pt modelId="{9C8635F7-DBD2-4C15-89CA-59736C69B8D6}" type="pres">
      <dgm:prSet presAssocID="{E46E201E-C76F-4C27-803A-6F09D4778F5B}" presName="rootText1" presStyleLbl="node0" presStyleIdx="1" presStyleCnt="2">
        <dgm:presLayoutVars>
          <dgm:chPref val="3"/>
        </dgm:presLayoutVars>
      </dgm:prSet>
      <dgm:spPr/>
    </dgm:pt>
    <dgm:pt modelId="{D0A5B5BE-E4BC-4372-84FC-99C461E92576}" type="pres">
      <dgm:prSet presAssocID="{E46E201E-C76F-4C27-803A-6F09D4778F5B}" presName="rootConnector1" presStyleLbl="node1" presStyleIdx="0" presStyleCnt="0"/>
      <dgm:spPr/>
    </dgm:pt>
    <dgm:pt modelId="{B2F0DBC8-ED5B-460A-AA44-76C9E1BEF24C}" type="pres">
      <dgm:prSet presAssocID="{E46E201E-C76F-4C27-803A-6F09D4778F5B}" presName="hierChild2" presStyleCnt="0"/>
      <dgm:spPr/>
    </dgm:pt>
    <dgm:pt modelId="{9361CA9D-8769-4FE1-BDA4-AC105857BF80}" type="pres">
      <dgm:prSet presAssocID="{E46E201E-C76F-4C27-803A-6F09D4778F5B}" presName="hierChild3" presStyleCnt="0"/>
      <dgm:spPr/>
    </dgm:pt>
  </dgm:ptLst>
  <dgm:cxnLst>
    <dgm:cxn modelId="{FFD78A00-F4C1-4E52-8C46-C8E558EBA4D5}" type="presOf" srcId="{D5D3835A-DA2A-40AE-B522-F6317C63AB26}" destId="{1A913086-9C6F-4A54-8F18-361CA6362F96}" srcOrd="0" destOrd="0" presId="urn:microsoft.com/office/officeart/2005/8/layout/orgChart1"/>
    <dgm:cxn modelId="{9A53573B-1FC9-4B22-AFBC-B35FFC8CA100}" type="presOf" srcId="{502138F8-34BA-41A8-A7AA-ADC974609397}" destId="{9EF14FB7-5A33-4DD9-9EF5-323794EA1F03}" srcOrd="0" destOrd="0" presId="urn:microsoft.com/office/officeart/2005/8/layout/orgChart1"/>
    <dgm:cxn modelId="{B63D156A-533F-4F7A-868C-0433B4CCFBB9}" type="presOf" srcId="{E46E201E-C76F-4C27-803A-6F09D4778F5B}" destId="{9C8635F7-DBD2-4C15-89CA-59736C69B8D6}" srcOrd="0" destOrd="0" presId="urn:microsoft.com/office/officeart/2005/8/layout/orgChart1"/>
    <dgm:cxn modelId="{11DD3DBF-6DA7-4660-8AD6-263CE8798BA0}" type="presOf" srcId="{E46E201E-C76F-4C27-803A-6F09D4778F5B}" destId="{D0A5B5BE-E4BC-4372-84FC-99C461E92576}" srcOrd="1" destOrd="0" presId="urn:microsoft.com/office/officeart/2005/8/layout/orgChart1"/>
    <dgm:cxn modelId="{FFEC31C1-18E8-4D48-8099-8D619B65B8AF}" srcId="{D5D3835A-DA2A-40AE-B522-F6317C63AB26}" destId="{502138F8-34BA-41A8-A7AA-ADC974609397}" srcOrd="0" destOrd="0" parTransId="{512A801D-B1D2-4967-A98E-E6E76A242D7C}" sibTransId="{20C54265-B9A9-47DF-A73E-F35CC37E2AC6}"/>
    <dgm:cxn modelId="{5D18E6D5-5BFB-400A-A3D1-8D8234DEB842}" srcId="{D5D3835A-DA2A-40AE-B522-F6317C63AB26}" destId="{E46E201E-C76F-4C27-803A-6F09D4778F5B}" srcOrd="1" destOrd="0" parTransId="{A7FE31FE-514E-4872-9C5B-85B72ACFCE3A}" sibTransId="{A35610DC-7ACE-4110-B8F5-7E2FAD5D4A98}"/>
    <dgm:cxn modelId="{668297D7-786D-4248-A4FC-6CC4DAFFC595}" type="presOf" srcId="{502138F8-34BA-41A8-A7AA-ADC974609397}" destId="{648744C7-9252-4613-BC29-CE3F8422DE01}" srcOrd="1" destOrd="0" presId="urn:microsoft.com/office/officeart/2005/8/layout/orgChart1"/>
    <dgm:cxn modelId="{7DD380F1-A1A6-44FD-8FB3-97AF7F3C3555}" type="presParOf" srcId="{1A913086-9C6F-4A54-8F18-361CA6362F96}" destId="{60580B37-AA75-4E3D-B3A2-9EEB5C88480A}" srcOrd="0" destOrd="0" presId="urn:microsoft.com/office/officeart/2005/8/layout/orgChart1"/>
    <dgm:cxn modelId="{13378CAA-2CF3-4D3F-B76C-9D07FBF67614}" type="presParOf" srcId="{60580B37-AA75-4E3D-B3A2-9EEB5C88480A}" destId="{2518D804-0B90-4009-A3E9-631661803A43}" srcOrd="0" destOrd="0" presId="urn:microsoft.com/office/officeart/2005/8/layout/orgChart1"/>
    <dgm:cxn modelId="{D2145999-92F2-4052-B828-085EA25BA7ED}" type="presParOf" srcId="{2518D804-0B90-4009-A3E9-631661803A43}" destId="{9EF14FB7-5A33-4DD9-9EF5-323794EA1F03}" srcOrd="0" destOrd="0" presId="urn:microsoft.com/office/officeart/2005/8/layout/orgChart1"/>
    <dgm:cxn modelId="{DB600292-C899-4E25-A298-AAF7DFFAE99A}" type="presParOf" srcId="{2518D804-0B90-4009-A3E9-631661803A43}" destId="{648744C7-9252-4613-BC29-CE3F8422DE01}" srcOrd="1" destOrd="0" presId="urn:microsoft.com/office/officeart/2005/8/layout/orgChart1"/>
    <dgm:cxn modelId="{9A572E24-5FB4-42AB-9654-A02757BB5141}" type="presParOf" srcId="{60580B37-AA75-4E3D-B3A2-9EEB5C88480A}" destId="{A6ED005F-72C1-4F9E-898E-8939B2C159F2}" srcOrd="1" destOrd="0" presId="urn:microsoft.com/office/officeart/2005/8/layout/orgChart1"/>
    <dgm:cxn modelId="{D98A0307-7AC9-45D9-88A6-26D8B45CB912}" type="presParOf" srcId="{60580B37-AA75-4E3D-B3A2-9EEB5C88480A}" destId="{8BA6B241-F308-486F-9BFF-B233C5CF46B9}" srcOrd="2" destOrd="0" presId="urn:microsoft.com/office/officeart/2005/8/layout/orgChart1"/>
    <dgm:cxn modelId="{E119CFF9-2D68-4A38-B248-E6CB8FD823DD}" type="presParOf" srcId="{1A913086-9C6F-4A54-8F18-361CA6362F96}" destId="{B9CAC06A-2DEA-4613-ACAC-FA1A0DF136CA}" srcOrd="1" destOrd="0" presId="urn:microsoft.com/office/officeart/2005/8/layout/orgChart1"/>
    <dgm:cxn modelId="{434F356E-BFE5-4A9F-BA9F-D1DC5012F50F}" type="presParOf" srcId="{B9CAC06A-2DEA-4613-ACAC-FA1A0DF136CA}" destId="{C595E2AA-B570-4994-B178-DBE6F3E1B785}" srcOrd="0" destOrd="0" presId="urn:microsoft.com/office/officeart/2005/8/layout/orgChart1"/>
    <dgm:cxn modelId="{0471EA99-35F8-45CC-BFCA-85743588478A}" type="presParOf" srcId="{C595E2AA-B570-4994-B178-DBE6F3E1B785}" destId="{9C8635F7-DBD2-4C15-89CA-59736C69B8D6}" srcOrd="0" destOrd="0" presId="urn:microsoft.com/office/officeart/2005/8/layout/orgChart1"/>
    <dgm:cxn modelId="{E96A7933-D34C-4B0E-A5D8-9AA56CC6725A}" type="presParOf" srcId="{C595E2AA-B570-4994-B178-DBE6F3E1B785}" destId="{D0A5B5BE-E4BC-4372-84FC-99C461E92576}" srcOrd="1" destOrd="0" presId="urn:microsoft.com/office/officeart/2005/8/layout/orgChart1"/>
    <dgm:cxn modelId="{7B42837C-673A-46D0-9161-DA0BF8EEA186}" type="presParOf" srcId="{B9CAC06A-2DEA-4613-ACAC-FA1A0DF136CA}" destId="{B2F0DBC8-ED5B-460A-AA44-76C9E1BEF24C}" srcOrd="1" destOrd="0" presId="urn:microsoft.com/office/officeart/2005/8/layout/orgChart1"/>
    <dgm:cxn modelId="{E1579303-3493-4060-80DE-224AAFA360A1}" type="presParOf" srcId="{B9CAC06A-2DEA-4613-ACAC-FA1A0DF136CA}" destId="{9361CA9D-8769-4FE1-BDA4-AC105857BF8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4FB7-5A33-4DD9-9EF5-323794EA1F03}">
      <dsp:nvSpPr>
        <dsp:cNvPr id="0" name=""/>
        <dsp:cNvSpPr/>
      </dsp:nvSpPr>
      <dsp:spPr>
        <a:xfrm>
          <a:off x="2535" y="785464"/>
          <a:ext cx="4755895" cy="23779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defRPr cap="all"/>
          </a:pPr>
          <a:r>
            <a:rPr lang="en-US" sz="4800" b="0" i="0" kern="1200" dirty="0"/>
            <a:t>Plain language</a:t>
          </a:r>
          <a:endParaRPr lang="en-US" sz="4800" kern="1200" dirty="0"/>
        </a:p>
      </dsp:txBody>
      <dsp:txXfrm>
        <a:off x="2535" y="785464"/>
        <a:ext cx="4755895" cy="2377947"/>
      </dsp:txXfrm>
    </dsp:sp>
    <dsp:sp modelId="{9C8635F7-DBD2-4C15-89CA-59736C69B8D6}">
      <dsp:nvSpPr>
        <dsp:cNvPr id="0" name=""/>
        <dsp:cNvSpPr/>
      </dsp:nvSpPr>
      <dsp:spPr>
        <a:xfrm>
          <a:off x="5757169" y="785464"/>
          <a:ext cx="4755895" cy="23779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defRPr cap="all"/>
          </a:pPr>
          <a:r>
            <a:rPr lang="en-US" sz="4800" b="0" i="0" kern="1200" dirty="0"/>
            <a:t>Preferred Language</a:t>
          </a:r>
          <a:endParaRPr lang="en-US" sz="4800" kern="1200" dirty="0"/>
        </a:p>
      </dsp:txBody>
      <dsp:txXfrm>
        <a:off x="5757169" y="785464"/>
        <a:ext cx="4755895" cy="23779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8649" cy="466725"/>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134" y="1"/>
            <a:ext cx="3038648" cy="466725"/>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6"/>
            <a:ext cx="3038649" cy="466725"/>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nlm.gov/training/class/providing-multilingual-health-information-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library/stories/2022/12/languages-we-speak-in-united-state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ensus.gov/newsroom/press-releases/2023/language-at-home-acs-5-year.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migrationpolicy.org/programs/data-hub/state-immigration-data-profiles" TargetMode="External"/><Relationship Id="rId4" Type="http://schemas.openxmlformats.org/officeDocument/2006/relationships/hyperlink" Target="https://www.census.gov/library/visualizations/interactive/people-that-speak-english-less-than-very-well.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ensus.gov/programs-surveys/acs/abou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cdc.gov/immigrantrefugeehealth/profiles/index.html" TargetMode="External"/><Relationship Id="rId4" Type="http://schemas.openxmlformats.org/officeDocument/2006/relationships/hyperlink" Target="https://www.minorityhealth.hhs.gov/"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grationpolicy.org/programs/data-hub/charts/top-immigrant-populations-us-stat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ata.census.gov/profile/United_States?g=010XX00US" TargetMode="External"/><Relationship Id="rId5" Type="http://schemas.openxmlformats.org/officeDocument/2006/relationships/hyperlink" Target="https://data.census.gov/table/ACSDP1Y2022.DP02?g=010XX00US" TargetMode="External"/><Relationship Id="rId4" Type="http://schemas.openxmlformats.org/officeDocument/2006/relationships/hyperlink" Target="https://www.census.gov/topics/population/foreign-born/about.html#par_textimag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ata.census.gov/table/ACSDP1Y2022.DP02?g=010XX00US" TargetMode="External"/><Relationship Id="rId4" Type="http://schemas.openxmlformats.org/officeDocument/2006/relationships/hyperlink" Target="https://www.census.gov/acs/www/about/why-we-ask-each-question/languag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Hi everyone!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1800" kern="100" dirty="0">
                <a:effectLst/>
                <a:latin typeface="Calibri" panose="020F0502020204030204" pitchFamily="34" charset="0"/>
                <a:ea typeface="Calibri" panose="020F0502020204030204" pitchFamily="34" charset="0"/>
                <a:cs typeface="Calibri" panose="020F0502020204030204" pitchFamily="34" charset="0"/>
              </a:rPr>
              <a:t>Welcome to Providing Multilingual Health Information. My name is Bennie Finch and I am one of the Education and Outreach Coordinators for Region 7 of the Network of the National Library of Medicine. Thank you so much for joining this webinar.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 Before we start, I would like to go over a few items. First, we will be using the chat box during our session today, so you might want to locate and open the chat box. It’s closed by default. Look for the chat bubble icon on the bottom of your screen. Please feel free to add questions to the chat throughout the presentation.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2) This presentation is eligible for MLA CE or Certified Health Education Specialist credit  – We’ll provide a link to the evaluation at the end of the session. Completing the evaluation is the first step to claiming MLA CE or Certified Health Education Specialist credit.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3) We have live captioning available today. You can find it in the Multimedia panel located near the Chat panel. You may need to scroll down in the box and click on continue to start the live caption stream.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4) We are recording today’s session. It takes up to 30 days to edit and caption the video. We’ll send the link to the recording to all registrants when it’s available.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slides and recording will also be made available on our class page. In addition, there is a link to the class handout on the class page.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Links to all of the resources shared today are provided in the class handout.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sz="1800" dirty="0">
              <a:solidFill>
                <a:srgbClr val="000000"/>
              </a:solidFill>
              <a:latin typeface="Arial"/>
              <a:ea typeface="Arial"/>
              <a:cs typeface="Arial"/>
              <a:sym typeface="Arial"/>
            </a:endParaRPr>
          </a:p>
          <a:p>
            <a:pPr marL="0" lvl="0" indent="0" algn="l" rtl="0">
              <a:spcBef>
                <a:spcPts val="0"/>
              </a:spcBef>
              <a:spcAft>
                <a:spcPts val="0"/>
              </a:spcAft>
              <a:buNone/>
            </a:pPr>
            <a:r>
              <a:rPr lang="en-US" sz="1800" dirty="0">
                <a:solidFill>
                  <a:srgbClr val="000000"/>
                </a:solidFill>
                <a:latin typeface="Arial"/>
                <a:ea typeface="Arial"/>
                <a:cs typeface="Arial"/>
                <a:sym typeface="Arial"/>
              </a:rPr>
              <a:t>Link to class page:</a:t>
            </a:r>
          </a:p>
          <a:p>
            <a:pPr marL="0" lvl="0" indent="0" algn="l" rtl="0">
              <a:spcBef>
                <a:spcPts val="0"/>
              </a:spcBef>
              <a:spcAft>
                <a:spcPts val="0"/>
              </a:spcAft>
              <a:buNone/>
            </a:pPr>
            <a:r>
              <a:rPr lang="en-US" sz="2800" dirty="0">
                <a:hlinkClick r:id="rId3"/>
              </a:rPr>
              <a:t>Providing Multilingual Health Information | NNLM</a:t>
            </a:r>
            <a:r>
              <a:rPr lang="en-US" sz="2800" dirty="0"/>
              <a:t> https://www.nnlm.gov/training/class/providing-multilingual-health-information-0</a:t>
            </a:r>
            <a:endParaRPr lang="en-US" sz="2800" dirty="0">
              <a:hlinkClick r:id="rId3"/>
            </a:endParaRPr>
          </a:p>
          <a:p>
            <a:endParaRPr lang="en-US" sz="1800"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dirty="0"/>
          </a:p>
        </p:txBody>
      </p:sp>
    </p:spTree>
    <p:extLst>
      <p:ext uri="{BB962C8B-B14F-4D97-AF65-F5344CB8AC3E}">
        <p14:creationId xmlns:p14="http://schemas.microsoft.com/office/powerpoint/2010/main" val="47749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3333750" algn="l"/>
              </a:tabLs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list of the primary languages spoken other </a:t>
            </a: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than English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by people over 5 years old at home in the United States. Of the 21.7% of people over 5 years old who speak a language other than English at home, the majority speak Spanish. The next most spoken languages are Chinese, French, Tagalog, Vietnamese, Arabic and Korean.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rId3"/>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rId3"/>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hlinkClick r:id="rId4"/>
              </a:rPr>
              <a:t>Most Americans Speak Only English at Home or Speak English “Very Well” (census.gov)</a:t>
            </a:r>
            <a:r>
              <a:rPr lang="en-US" dirty="0"/>
              <a:t> https://www.census.gov/newsroom/press-releases/2023/language-at-home-acs-5-year.html</a:t>
            </a:r>
            <a:endParaRPr lang="en-US" dirty="0">
              <a:hlinkClick r:id="rId3"/>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hlinkClick r:id="rId3"/>
              </a:rPr>
              <a:t>What Languages Do We Speak in the United States? (census.gov)</a:t>
            </a:r>
            <a:r>
              <a:rPr lang="en-US" dirty="0"/>
              <a:t> https://www.census.gov/content/dam/Census/library/publications/2022/acs/acs-50.pdf</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0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p>
          <a:p>
            <a:r>
              <a:rPr lang="en-US" dirty="0"/>
              <a:t>The most spoken languages vary by state however. </a:t>
            </a:r>
          </a:p>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The Migration Policy Institute or MPI is a great place to start to find data for your state. </a:t>
            </a:r>
            <a:r>
              <a:rPr lang="en-US" b="0" i="0" dirty="0">
                <a:solidFill>
                  <a:srgbClr val="333333"/>
                </a:solidFill>
                <a:effectLst/>
                <a:latin typeface="Lato" panose="020F0502020204030203" pitchFamily="34" charset="0"/>
              </a:rPr>
              <a:t>Founded in 2001, the Migration Policy Institute (MPI) has established itself as a leading nonpartisan, evidence-informed institution in the field of migration policy and as a source of authoritative research.</a:t>
            </a: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MPI has created the State Immigration Data Profiles tool using the U.S. Census Bureau’s American Community Survey (ACS) and Decennial Census data. The image on this slide is a screenshot of the interactive map. The image on this slide is a screenshot of the interactive map. You can hover over each state and click on the link to a table with demographics and other language usage data. </a:t>
            </a:r>
          </a:p>
          <a:p>
            <a:endParaRPr lang="en-US" dirty="0"/>
          </a:p>
          <a:p>
            <a:r>
              <a:rPr lang="en-US" dirty="0"/>
              <a:t>During the demonstrations, we are going to review this tool. When we get to the demonstration portion, as I mentioned we will start by searching for data for local language needs. Obviously, there is no better way to know your community than being engaged and involved with community members and partner organizations, but there are lots of good reasons to look at data as well. This can help you explain why you need resources in languages other than English and provide some insight into communities that you may be missing. </a:t>
            </a:r>
          </a:p>
          <a:p>
            <a:endParaRPr lang="en-US" dirty="0">
              <a:solidFill>
                <a:srgbClr val="0563C1"/>
              </a:solidFill>
              <a:hlinkClick r:id="rId3">
                <a:extLst>
                  <a:ext uri="{A12FA001-AC4F-418D-AE19-62706E023703}">
                    <ahyp:hlinkClr xmlns:ahyp="http://schemas.microsoft.com/office/drawing/2018/hyperlinkcolor" val="tx"/>
                  </a:ext>
                </a:extLst>
              </a:hlinkClick>
            </a:endParaRPr>
          </a:p>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u="sng" dirty="0">
                <a:solidFill>
                  <a:srgbClr val="0563C1"/>
                </a:solidFill>
                <a:hlinkClick r:id="rId3">
                  <a:extLst>
                    <a:ext uri="{A12FA001-AC4F-418D-AE19-62706E023703}">
                      <ahyp:hlinkClr xmlns:ahyp="http://schemas.microsoft.com/office/drawing/2018/hyperlinkcolor" val="tx"/>
                    </a:ext>
                  </a:extLst>
                </a:hlinkClick>
              </a:rPr>
              <a:t>Sources:</a:t>
            </a:r>
            <a:endParaRPr lang="en-US" u="sng"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Language Use in the United States: 2019 (census.gov)</a:t>
            </a:r>
            <a:r>
              <a:rPr lang="en-US" dirty="0"/>
              <a:t> https://www.census.gov/content/dam/Census/library/publications/2022/acs/acs-50.pdf</a:t>
            </a:r>
          </a:p>
          <a:p>
            <a:r>
              <a:rPr lang="en-US" dirty="0">
                <a:hlinkClick r:id="rId4"/>
              </a:rPr>
              <a:t>People That Speak English Less Than "Very Well" in the United States (census.gov)</a:t>
            </a:r>
            <a:r>
              <a:rPr lang="en-US" dirty="0"/>
              <a:t> https://www.census.gov/library/visualizations/interactive/people-that-speak-english-less-than-very-well.html</a:t>
            </a:r>
          </a:p>
          <a:p>
            <a:endParaRPr lang="en-US" dirty="0"/>
          </a:p>
          <a:p>
            <a:r>
              <a:rPr lang="en-US" dirty="0"/>
              <a:t>B16001 search by state  2020 </a:t>
            </a:r>
            <a:r>
              <a:rPr lang="en-US" dirty="0" err="1"/>
              <a:t>acs</a:t>
            </a:r>
            <a:r>
              <a:rPr lang="en-US" dirty="0"/>
              <a:t> 5 year estimates is a good choice….some data is suppressed  if you enter your state and you don’t get the table, it may be that the data has been suppressed</a:t>
            </a:r>
          </a:p>
          <a:p>
            <a:endParaRPr lang="en-US" dirty="0"/>
          </a:p>
          <a:p>
            <a:r>
              <a:rPr lang="en-US" dirty="0">
                <a:hlinkClick r:id="rId5"/>
              </a:rPr>
              <a:t>Program: State Immigration Data Profiles | migrationpolicy.org</a:t>
            </a:r>
            <a:r>
              <a:rPr lang="en-US" dirty="0"/>
              <a:t>  https://www.migrationpolicy.org/programs/data-hub/state-immigration-data-profiles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0787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4C4C4C"/>
                </a:solidFill>
                <a:effectLst/>
                <a:latin typeface="Avenir Next"/>
              </a:rPr>
              <a:t>Sometimes it is necessary to drill down to the county level and ArcGIS has the perfect tool to find out </a:t>
            </a:r>
            <a:r>
              <a:rPr lang="en-US" sz="1200" b="0" i="0" dirty="0">
                <a:solidFill>
                  <a:schemeClr val="tx1"/>
                </a:solidFill>
                <a:effectLst/>
                <a:latin typeface="Calibri" panose="020F0502020204030204" pitchFamily="34" charset="0"/>
                <a:cs typeface="Calibri" panose="020F0502020204030204" pitchFamily="34" charset="0"/>
              </a:rPr>
              <a:t>what languages are spoken by people who have limited English ability.</a:t>
            </a:r>
          </a:p>
          <a:p>
            <a:r>
              <a:rPr lang="en-US" b="0" i="0" dirty="0">
                <a:solidFill>
                  <a:srgbClr val="4C4C4C"/>
                </a:solidFill>
                <a:effectLst/>
                <a:latin typeface="Avenir Next"/>
              </a:rPr>
              <a:t>This interactive map shows the predominant language(s) spoken. There are 12 different languages included at the state, county and tract-level.</a:t>
            </a:r>
          </a:p>
          <a:p>
            <a:endParaRPr lang="en-US" b="0" i="0" dirty="0">
              <a:solidFill>
                <a:srgbClr val="4C4C4C"/>
              </a:solidFill>
              <a:effectLst/>
              <a:latin typeface="Avenir Next"/>
            </a:endParaRPr>
          </a:p>
          <a:p>
            <a:r>
              <a:rPr lang="en-US" b="0" i="0" dirty="0">
                <a:solidFill>
                  <a:srgbClr val="4C4C4C"/>
                </a:solidFill>
                <a:effectLst/>
                <a:latin typeface="Avenir Next"/>
              </a:rPr>
              <a:t>This is shown using American Community Survey data from the US Census Bureau by state, county, and tract. </a:t>
            </a:r>
            <a:r>
              <a:rPr lang="en-US" b="0" i="0" dirty="0">
                <a:solidFill>
                  <a:srgbClr val="4C4C4C"/>
                </a:solidFill>
                <a:effectLst/>
                <a:latin typeface="Avenir Next W01"/>
              </a:rPr>
              <a:t>This map contains layers using the most current release of the U.S. Census Bureau's American Community Survey (ACS) 5-year estimates. The layers are updated annually to reflect the most current data values and geographical boundaries. This image was created in April of 2023 and updated in May of 2023.</a:t>
            </a:r>
          </a:p>
          <a:p>
            <a:r>
              <a:rPr lang="en-US" b="0" i="0" dirty="0">
                <a:solidFill>
                  <a:srgbClr val="4C4C4C"/>
                </a:solidFill>
                <a:effectLst/>
                <a:latin typeface="Avenir Next W01"/>
              </a:rPr>
              <a:t>The </a:t>
            </a:r>
            <a:r>
              <a:rPr lang="en-US" b="0" i="0" u="sng" dirty="0">
                <a:solidFill>
                  <a:srgbClr val="005E95"/>
                </a:solidFill>
                <a:effectLst/>
                <a:latin typeface="Avenir Next W01"/>
                <a:hlinkClick r:id="rId3"/>
              </a:rPr>
              <a:t>American Community Survey</a:t>
            </a:r>
            <a:r>
              <a:rPr lang="en-US" b="0" i="0" dirty="0">
                <a:solidFill>
                  <a:srgbClr val="4C4C4C"/>
                </a:solidFill>
                <a:effectLst/>
                <a:latin typeface="Avenir Next W01"/>
              </a:rPr>
              <a:t> (ACS) is an ongoing survey that provides vital information on a yearly basis about our nation and its people. Information from the survey generates data that help determine how more than $675 billion in federal and state funds are distributed each year.</a:t>
            </a:r>
          </a:p>
          <a:p>
            <a:endParaRPr lang="en-US" b="0" i="0" dirty="0">
              <a:solidFill>
                <a:srgbClr val="4C4C4C"/>
              </a:solidFill>
              <a:effectLst/>
              <a:latin typeface="Avenir Next W01"/>
            </a:endParaRPr>
          </a:p>
          <a:p>
            <a:r>
              <a:rPr lang="en-US" b="0" i="0" dirty="0">
                <a:solidFill>
                  <a:srgbClr val="4C4C4C"/>
                </a:solidFill>
                <a:effectLst/>
                <a:latin typeface="Avenir Next W01"/>
              </a:rPr>
              <a:t>This map uses a feature effect to identify the counties with either 10,000 or 5% of the population having limited English ability. We will take a tour of this tool too.</a:t>
            </a:r>
            <a:endParaRPr lang="en-US" b="0" i="0" dirty="0">
              <a:solidFill>
                <a:srgbClr val="4C4C4C"/>
              </a:solidFill>
              <a:effectLst/>
              <a:latin typeface="Avenir Nex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063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including this slide for later reference. On this slide, I have a screenshot of the United States Census Data page with an arrow pointing to data profiles. This is a helpful tool for getting an overview of your local area and is included in the class handout. </a:t>
            </a:r>
          </a:p>
          <a:p>
            <a:r>
              <a:rPr lang="en-US" dirty="0"/>
              <a:t>Census.gov/data.html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557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We all need health and medical information in language that we can understand. We also know that health information can often use medical jargon that we may not be familiar with even if it is in our preferred language. Under stress it is particularly difficult to process information. So regardless of language, we want to have information written in plain language. For people whose primary language is not English, even if the person is fluent in English, there may still be a preference for information in their native language.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I’ll be demonstrating some sites that include plain-language material as well as materials in languages other than English.</a:t>
            </a:r>
          </a:p>
          <a:p>
            <a:endParaRPr lang="en-US" dirty="0"/>
          </a:p>
          <a:p>
            <a:endParaRPr lang="en-US" dirty="0"/>
          </a:p>
          <a:p>
            <a:endParaRPr lang="en-US" dirty="0"/>
          </a:p>
          <a:p>
            <a:endParaRPr lang="en-US" b="0" i="0" dirty="0">
              <a:solidFill>
                <a:srgbClr val="333333"/>
              </a:solidFill>
              <a:effectLst/>
              <a:latin typeface="Roboto" panose="02000000000000000000" pitchFamily="2"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45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One of the ways we support our communities is through information access. We will now transition to the demonstration section of the presentation. As I mentioned we will quickly review some data tools, and then I will share a few free resources that are good sources of information in languages other than English, as well as information that can help us learn about the countries, health conditions, and experiences of refugees and asylees.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b="0" i="0" u="none" strike="noStrike"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43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9:notes"/>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lang="en-US" b="1"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We are going to review four key resources. In addition to these resources, I want to point out that many state health departments also have resources specific to new arrivals such as refugees and asylees, as well as information in multiple languages, so that is another place to start when searching for information.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solidFill>
                  <a:srgbClr val="000000"/>
                </a:solidFill>
                <a:latin typeface="Arial"/>
                <a:ea typeface="Arial"/>
                <a:cs typeface="Arial"/>
                <a:sym typeface="Arial"/>
              </a:rPr>
              <a:t>******Considering Removing Office of Minority Health and replacing with a different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Arial"/>
                <a:ea typeface="Arial"/>
                <a:cs typeface="Arial"/>
                <a:sym typeface="Arial"/>
              </a:rPr>
              <a:t>Information sources</a:t>
            </a:r>
            <a:endParaRPr dirty="0"/>
          </a:p>
          <a:p>
            <a:pPr marL="0" lvl="0" indent="0" algn="l" rtl="0">
              <a:spcBef>
                <a:spcPts val="0"/>
              </a:spcBef>
              <a:spcAft>
                <a:spcPts val="0"/>
              </a:spcAft>
              <a:buNone/>
            </a:pPr>
            <a:endParaRPr b="1" dirty="0">
              <a:solidFill>
                <a:srgbClr val="000000"/>
              </a:solidFill>
              <a:latin typeface="Arial"/>
              <a:ea typeface="Arial"/>
              <a:cs typeface="Arial"/>
              <a:sym typeface="Arial"/>
            </a:endParaRPr>
          </a:p>
          <a:p>
            <a:pPr marL="0" lvl="0" indent="0" algn="l" rtl="0">
              <a:spcBef>
                <a:spcPts val="0"/>
              </a:spcBef>
              <a:spcAft>
                <a:spcPts val="0"/>
              </a:spcAft>
              <a:buNone/>
            </a:pPr>
            <a:endParaRPr b="1" dirty="0">
              <a:solidFill>
                <a:srgbClr val="000000"/>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MedlinePlus: </a:t>
            </a:r>
            <a:r>
              <a:rPr lang="en-US" sz="1200" b="0" i="0" u="sng" strike="noStrike" dirty="0">
                <a:solidFill>
                  <a:srgbClr val="2200CC"/>
                </a:solidFill>
                <a:latin typeface="Arial"/>
                <a:ea typeface="Arial"/>
                <a:cs typeface="Arial"/>
                <a:sym typeface="Arial"/>
                <a:hlinkClick r:id="rId3">
                  <a:extLst>
                    <a:ext uri="{A12FA001-AC4F-418D-AE19-62706E023703}">
                      <ahyp:hlinkClr xmlns:ahyp="http://schemas.microsoft.com/office/drawing/2018/hyperlinkcolor" val="tx"/>
                    </a:ext>
                  </a:extLst>
                </a:hlinkClick>
              </a:rPr>
              <a:t>https://medlineplus.gov/</a:t>
            </a:r>
            <a:endParaRPr b="0" dirty="0">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Office of Minority Health: </a:t>
            </a:r>
            <a:r>
              <a:rPr lang="en-US" sz="1200" b="0" i="0" u="sng" strike="noStrike" dirty="0">
                <a:solidFill>
                  <a:srgbClr val="2200CC"/>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https://www.minorityhealth.hhs.gov/</a:t>
            </a:r>
            <a:r>
              <a:rPr lang="en-US" sz="1200" b="0" i="0" u="none" strike="noStrike" dirty="0">
                <a:solidFill>
                  <a:srgbClr val="000000"/>
                </a:solidFill>
                <a:latin typeface="Arial"/>
                <a:ea typeface="Arial"/>
                <a:cs typeface="Arial"/>
                <a:sym typeface="Arial"/>
              </a:rPr>
              <a:t> </a:t>
            </a:r>
            <a:endParaRPr b="0" dirty="0">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dirty="0">
                <a:solidFill>
                  <a:srgbClr val="000000"/>
                </a:solidFill>
                <a:latin typeface="Arial"/>
                <a:ea typeface="Arial"/>
                <a:cs typeface="Arial"/>
                <a:sym typeface="Arial"/>
              </a:rPr>
              <a:t>CDC Refugee Health Profiles: </a:t>
            </a:r>
            <a:r>
              <a:rPr lang="en-US" sz="1200" b="0" i="0" u="sng" strike="noStrike" dirty="0">
                <a:solidFill>
                  <a:srgbClr val="2200CC"/>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https://www.cdc.gov/immigrantrefugeehealth/profiles/index.html</a:t>
            </a:r>
            <a:r>
              <a:rPr lang="en-US" sz="1200" b="0" i="0" u="none" strike="noStrike" dirty="0">
                <a:solidFill>
                  <a:srgbClr val="000000"/>
                </a:solidFill>
                <a:latin typeface="Arial"/>
                <a:ea typeface="Arial"/>
                <a:cs typeface="Arial"/>
                <a:sym typeface="Arial"/>
              </a:rPr>
              <a:t> </a:t>
            </a:r>
          </a:p>
          <a:p>
            <a:pPr marL="0" marR="0" lvl="0" indent="0" algn="l" defTabSz="914400" rtl="0" eaLnBrk="1" fontAlgn="auto" latinLnBrk="0" hangingPunct="1">
              <a:lnSpc>
                <a:spcPct val="100000"/>
              </a:lnSpc>
              <a:spcBef>
                <a:spcPts val="360"/>
              </a:spcBef>
              <a:spcAft>
                <a:spcPts val="0"/>
              </a:spcAft>
              <a:buClr>
                <a:srgbClr val="000000"/>
              </a:buClr>
              <a:buSzPts val="1200"/>
              <a:buFont typeface="Arial"/>
              <a:buNone/>
              <a:tabLst/>
              <a:defRPr/>
            </a:pPr>
            <a:r>
              <a:rPr lang="en-US" b="1" dirty="0" err="1"/>
              <a:t>EthnoMed</a:t>
            </a:r>
            <a:r>
              <a:rPr lang="en-US" b="1" dirty="0"/>
              <a:t>: </a:t>
            </a:r>
            <a:r>
              <a:rPr lang="en-US" b="0" dirty="0"/>
              <a:t>https://ethnomed.org/</a:t>
            </a:r>
          </a:p>
          <a:p>
            <a:pPr marL="0" marR="0" lvl="0" indent="0" algn="l" rtl="0">
              <a:lnSpc>
                <a:spcPct val="100000"/>
              </a:lnSpc>
              <a:spcBef>
                <a:spcPts val="360"/>
              </a:spcBef>
              <a:spcAft>
                <a:spcPts val="0"/>
              </a:spcAft>
              <a:buClr>
                <a:srgbClr val="000000"/>
              </a:buClr>
              <a:buSzPts val="1200"/>
              <a:buFont typeface="Arial"/>
              <a:buNone/>
            </a:pPr>
            <a:endParaRPr lang="en-US" b="0" dirty="0">
              <a:latin typeface="Arial"/>
              <a:ea typeface="Arial"/>
              <a:cs typeface="Arial"/>
              <a:sym typeface="Arial"/>
            </a:endParaRPr>
          </a:p>
        </p:txBody>
      </p:sp>
      <p:sp>
        <p:nvSpPr>
          <p:cNvPr id="418" name="Google Shape;418;p29:notes"/>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2D1BDEC0-89F9-41D3-612E-C6912DC0A860}"/>
            </a:ext>
          </a:extLst>
        </p:cNvPr>
        <p:cNvGrpSpPr/>
        <p:nvPr/>
      </p:nvGrpSpPr>
      <p:grpSpPr>
        <a:xfrm>
          <a:off x="0" y="0"/>
          <a:ext cx="0" cy="0"/>
          <a:chOff x="0" y="0"/>
          <a:chExt cx="0" cy="0"/>
        </a:xfrm>
      </p:grpSpPr>
      <p:sp>
        <p:nvSpPr>
          <p:cNvPr id="410" name="Google Shape;410;p28:notes">
            <a:extLst>
              <a:ext uri="{FF2B5EF4-FFF2-40B4-BE49-F238E27FC236}">
                <a16:creationId xmlns:a16="http://schemas.microsoft.com/office/drawing/2014/main" id="{9EFADCBA-FE2C-0A7A-2612-147EB19D5970}"/>
              </a:ext>
            </a:extLst>
          </p:cNvPr>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8:notes">
            <a:extLst>
              <a:ext uri="{FF2B5EF4-FFF2-40B4-BE49-F238E27FC236}">
                <a16:creationId xmlns:a16="http://schemas.microsoft.com/office/drawing/2014/main" id="{D568BBCF-8D5C-49C9-7271-15C295D4B039}"/>
              </a:ext>
            </a:extLst>
          </p:cNvPr>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r>
              <a:rPr lang="en-US" dirty="0"/>
              <a:t>Many of you may be serving multilingual communities in a variety of ways. Perhaps you are bilingual or multilingual or your library has multilingual staff. Or maybe your library has worked with other organizations that serve multilingual community members. I hear about wonderful programming in our regional libraries frequently, and I am sure that many of you are involved in interesting projects in your libraries already. </a:t>
            </a:r>
          </a:p>
          <a:p>
            <a:endParaRPr lang="en-US" dirty="0"/>
          </a:p>
          <a:p>
            <a:endParaRPr lang="en-US" dirty="0"/>
          </a:p>
          <a:p>
            <a:r>
              <a:rPr lang="en-US" dirty="0"/>
              <a:t>I want to end with a plug for NNLM funding. Each NNLM region offers funding for special projects. If you’ve been thinking about a project that would serve your non-native English-speaking community, this might be an avenue to explore. If you’re interested, I’ve included a link to the current open funding opportunities on the handout. Funding is offered by regions. You can apply on behalf of your organization and your organization would have to be an institutional member, which is free. </a:t>
            </a:r>
          </a:p>
          <a:p>
            <a:endParaRPr lang="en-US" dirty="0"/>
          </a:p>
          <a:p>
            <a:r>
              <a:rPr lang="en-US" dirty="0"/>
              <a:t>We also offer a class X times per year called How to Apply for NNLM Funding. We have a link on the handout for that as well.</a:t>
            </a:r>
          </a:p>
          <a:p>
            <a:endParaRPr lang="en-US" dirty="0"/>
          </a:p>
          <a:p>
            <a:r>
              <a:rPr lang="en-US" strike="sngStrike" dirty="0"/>
              <a:t>For this section, I will share some examples of projects that have been funded by the NNLM. </a:t>
            </a:r>
          </a:p>
          <a:p>
            <a:r>
              <a:rPr lang="en-US" strike="sngStrike" dirty="0"/>
              <a:t>You are hopefully aware that NNLM supports communities through funding projects at the local level to support health information access. If you are interested in learning more about applying for NNLM funding, please take a look at our class page: How to Apply for NNLM Funding | NNLM  https://www.nnlm.gov/training/class-catalog/how-apply-nnlm-funding If there are no upcoming classes listed, you can click on the previous classes page and follow these to get recordings of previously offered webinars. </a:t>
            </a:r>
          </a:p>
          <a:p>
            <a:endParaRPr lang="en-US" strike="sngStrike" dirty="0"/>
          </a:p>
          <a:p>
            <a:r>
              <a:rPr lang="en-US" strike="sngStrike" dirty="0"/>
              <a:t>******Can add locally funded projects from your region or other NNLM funded projects. Best to stick with projects that have deliverables and static content****************</a:t>
            </a:r>
          </a:p>
          <a:p>
            <a:endParaRPr lang="en-US" dirty="0"/>
          </a:p>
          <a:p>
            <a:pPr marL="0" lvl="0" indent="0" algn="l" rtl="0">
              <a:spcBef>
                <a:spcPts val="0"/>
              </a:spcBef>
              <a:spcAft>
                <a:spcPts val="0"/>
              </a:spcAft>
              <a:buNone/>
            </a:pPr>
            <a:endParaRPr dirty="0"/>
          </a:p>
        </p:txBody>
      </p:sp>
      <p:sp>
        <p:nvSpPr>
          <p:cNvPr id="412" name="Google Shape;412;p28:notes">
            <a:extLst>
              <a:ext uri="{FF2B5EF4-FFF2-40B4-BE49-F238E27FC236}">
                <a16:creationId xmlns:a16="http://schemas.microsoft.com/office/drawing/2014/main" id="{9FEEEEFD-FA0E-28E1-2D8C-006A3D71C7CD}"/>
              </a:ext>
            </a:extLst>
          </p:cNvPr>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82841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Thank you so much for your time and attention today. Please reach out with any questions or to your regional office to learn more about what NNLM offers. I believe that Rebecca will share the Evaluation Link at this time.  I am happy to answer any questions you might have.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53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briefly wanted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and helping those communities serve the people they know best.  </a:t>
            </a:r>
          </a:p>
          <a:p>
            <a:r>
              <a:rPr lang="en-US" dirty="0"/>
              <a:t>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r>
              <a:rPr lang="en-US" dirty="0"/>
              <a:t>We do this primarily through three different methods: 1) providing funding to organizations so that they can work within their own communities; 2) other forms of outreach and engagement;  And then like today, we offer a wide range of training and education opportunities. </a:t>
            </a:r>
          </a:p>
          <a:p>
            <a:r>
              <a:rPr lang="en-US" dirty="0"/>
              <a:t>You might also be interested in one of our new offerings. We recently launched the NNLM Discovery podcast.  Podcasts are available wherever you get your podcasts or on nnlm.gov/podcast</a:t>
            </a:r>
          </a:p>
          <a:p>
            <a:r>
              <a:rPr lang="en-US" dirty="0"/>
              <a:t>I encourage you all to visit nnlm.gov to learn more.	</a:t>
            </a:r>
          </a:p>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i="0" u="none" strike="noStrike" dirty="0">
                <a:solidFill>
                  <a:srgbClr val="000000"/>
                </a:solidFill>
                <a:latin typeface="Arial"/>
                <a:ea typeface="Arial"/>
                <a:cs typeface="Arial"/>
                <a:sym typeface="Arial"/>
              </a:rPr>
              <a:t>Connect With Your Region: </a:t>
            </a:r>
            <a:r>
              <a:rPr lang="en-US" sz="1200" b="0" i="0" u="sng" strike="noStrike" dirty="0">
                <a:solidFill>
                  <a:srgbClr val="2200CC"/>
                </a:solidFill>
                <a:latin typeface="Arial"/>
                <a:ea typeface="Arial"/>
                <a:cs typeface="Arial"/>
                <a:sym typeface="Arial"/>
              </a:rPr>
              <a:t>https://www.nnlm.gov/about/regions</a:t>
            </a:r>
            <a:endParaRPr lang="en-US" dirty="0"/>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Here are our learning objectives for the next hour. </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I think that if you chose to attend this webinar, then you are probably already in agreement that We all need health and medical information in language that we can understand. </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To that end, We will start with some brief background information and describe statistics related to immigrants in the United States; we’ll review some websites to show you how to access data when planning for the language needs in your community; I will provide some demonstrations of a few websites that offer free, reliable health information in multiple languages. And finally we will review a few projects that have been funded by the Network of the National Library of Medicine to support multilingual health information access.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437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2491405b0_0_0: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52491405b0_0_0:notes"/>
          <p:cNvSpPr txBox="1">
            <a:spLocks noGrp="1"/>
          </p:cNvSpPr>
          <p:nvPr>
            <p:ph type="body" idx="1"/>
          </p:nvPr>
        </p:nvSpPr>
        <p:spPr>
          <a:xfrm>
            <a:off x="701849" y="4473575"/>
            <a:ext cx="5608472" cy="366090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lang="en-US" dirty="0"/>
          </a:p>
          <a:p>
            <a:pPr marL="0" indent="0">
              <a:buSzPts val="1100"/>
            </a:pPr>
            <a:r>
              <a:rPr lang="en-US" dirty="0"/>
              <a:t>Tell us about your experience. What are the most common languages other than English you run into in your community or at your library? If you are unsure, you can put that in the chat.</a:t>
            </a:r>
          </a:p>
          <a:p>
            <a:pPr marL="0" indent="0">
              <a:buSzPts val="1100"/>
            </a:pPr>
            <a:endParaRPr lang="en-US" dirty="0"/>
          </a:p>
          <a:p>
            <a:pPr marL="0" indent="0">
              <a:buSzPts val="1100"/>
            </a:pPr>
            <a:r>
              <a:rPr lang="en-US" dirty="0"/>
              <a:t>My experience of working with information in multiple languages is primarily Spanish as there are a lot of people who speak Spanish in my community. So often if I am looking for documents to share, I want to make sure there is also a version in Spanish that I can also share. </a:t>
            </a:r>
          </a:p>
          <a:p>
            <a:pPr marL="0" indent="0">
              <a:buSzPts val="1100"/>
            </a:pPr>
            <a:endParaRPr lang="en-US" dirty="0"/>
          </a:p>
          <a:p>
            <a:pPr marL="0" indent="0">
              <a:buSzPts val="1100"/>
            </a:pPr>
            <a:r>
              <a:rPr lang="en-US" dirty="0"/>
              <a:t>Rebecca, are there any responses in the chat?</a:t>
            </a:r>
          </a:p>
          <a:p>
            <a:pPr marL="0" indent="0">
              <a:buSzPts val="1100"/>
            </a:pPr>
            <a:endParaRPr lang="en-US" dirty="0"/>
          </a:p>
          <a:p>
            <a:pPr marL="0" indent="0">
              <a:buSzPts val="1100"/>
            </a:pPr>
            <a:r>
              <a:rPr lang="en-US" dirty="0"/>
              <a:t>Thanks for sharing about your community. </a:t>
            </a:r>
          </a:p>
          <a:p>
            <a:pPr marL="0" lvl="0" indent="0" algn="l" rtl="0">
              <a:spcBef>
                <a:spcPts val="360"/>
              </a:spcBef>
              <a:spcAft>
                <a:spcPts val="0"/>
              </a:spcAft>
              <a:buNone/>
            </a:pPr>
            <a:endParaRPr lang="en-US" dirty="0"/>
          </a:p>
        </p:txBody>
      </p:sp>
      <p:sp>
        <p:nvSpPr>
          <p:cNvPr id="207" name="Google Shape;207;g152491405b0_0_0:notes"/>
          <p:cNvSpPr txBox="1">
            <a:spLocks noGrp="1"/>
          </p:cNvSpPr>
          <p:nvPr>
            <p:ph type="sldNum" idx="12"/>
          </p:nvPr>
        </p:nvSpPr>
        <p:spPr>
          <a:xfrm>
            <a:off x="3970134" y="8829675"/>
            <a:ext cx="3038636" cy="466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The first section that we’ll cover gives some general statistics about immigrants and language usage in the United States.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30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lang="en-US" sz="1800" b="0" i="0" u="none" strike="noStrike" dirty="0">
              <a:solidFill>
                <a:srgbClr val="000000"/>
              </a:solidFill>
              <a:latin typeface="Arial"/>
              <a:ea typeface="Arial"/>
              <a:cs typeface="Arial"/>
              <a:sym typeface="Arial"/>
            </a:endParaRP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What do we mean by immigrants or foreign born? I am using the Definition used by the US Census.  The term "foreign born" refers to people residing in the United States who were not U.S. citizens at birth. This population includes naturalized citizens, lawful permanent residents, certain legal nonimmigrants such as persons on student or work visas who are temporary migrants, those admitted under refugee or asylee status who are humanitarian migrants, and unauthorized migrants residing in the United States.</a:t>
            </a: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 do want to point out that this is not “new arrival” data but those included as foreign born may have lived in the United States for 75 years and been naturalized citizens for much of their lives. </a:t>
            </a: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According to US Census data for 2022, there are about 46 million immigrants in the United States which represents 13.9% of the overall population. (The whole </a:t>
            </a:r>
            <a:r>
              <a:rPr lang="en-US" sz="1800" kern="1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u.s.</a:t>
            </a: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population is around 331 million). </a:t>
            </a:r>
          </a:p>
          <a:p>
            <a:pPr marL="0" marR="0">
              <a:lnSpc>
                <a:spcPct val="107000"/>
              </a:lnSpc>
              <a:spcBef>
                <a:spcPts val="0"/>
              </a:spcBef>
              <a:spcAft>
                <a:spcPts val="800"/>
              </a:spcAft>
              <a:tabLst>
                <a:tab pos="333375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rPr>
              <a:t>Sources:</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dirty="0">
                <a:hlinkClick r:id="rId3"/>
              </a:rPr>
              <a:t>Top Immigrant Populations by U.S. State | migrationpolicy.org</a:t>
            </a:r>
            <a:r>
              <a:rPr lang="en-US" sz="1800" dirty="0"/>
              <a:t>  https://www.migrationpolicy.org/programs/data-hub/charts/us-immigrant-population-state-and-county</a:t>
            </a:r>
          </a:p>
          <a:p>
            <a:endParaRPr lang="en-US" sz="1800" dirty="0"/>
          </a:p>
          <a:p>
            <a:r>
              <a:rPr lang="en-US" sz="1800" dirty="0"/>
              <a:t>Https://www.census.gov/topics/population/foreign-born/about.html#par_textimage  </a:t>
            </a:r>
            <a:r>
              <a:rPr lang="en-US" sz="1800" dirty="0">
                <a:hlinkClick r:id="rId4"/>
              </a:rPr>
              <a:t>About the Foreign-Born Population (census.gov)</a:t>
            </a:r>
            <a:endParaRPr lang="en-US" sz="1800" dirty="0"/>
          </a:p>
          <a:p>
            <a:pPr marL="0" lvl="0" indent="0" algn="l" rtl="0">
              <a:spcBef>
                <a:spcPts val="0"/>
              </a:spcBef>
              <a:spcAft>
                <a:spcPts val="0"/>
              </a:spcAft>
              <a:buNone/>
            </a:pPr>
            <a:endParaRPr lang="en-US" sz="1800" b="0" i="0"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endParaRPr>
          </a:p>
          <a:p>
            <a:pPr marL="0" lvl="0" indent="0" algn="l" rtl="0">
              <a:spcBef>
                <a:spcPts val="360"/>
              </a:spcBef>
              <a:spcAft>
                <a:spcPts val="0"/>
              </a:spcAft>
              <a:buNone/>
            </a:pPr>
            <a:r>
              <a:rPr lang="en-US" dirty="0">
                <a:hlinkClick r:id="rId5"/>
              </a:rPr>
              <a:t>DP02: Selected Social ... - Census Bureau Table</a:t>
            </a:r>
            <a:r>
              <a:rPr lang="en-US" dirty="0"/>
              <a:t> https://data.census.gov/table/ACSDP1Y2022.DP02?g=010XX00US</a:t>
            </a:r>
          </a:p>
          <a:p>
            <a:pPr marL="0" lvl="0" indent="0" algn="l" rtl="0">
              <a:spcBef>
                <a:spcPts val="360"/>
              </a:spcBef>
              <a:spcAft>
                <a:spcPts val="0"/>
              </a:spcAft>
              <a:buNone/>
            </a:pPr>
            <a:r>
              <a:rPr lang="en-US" dirty="0">
                <a:hlinkClick r:id="rId6"/>
              </a:rPr>
              <a:t>United States - Census Bureau Profile</a:t>
            </a:r>
            <a:r>
              <a:rPr lang="en-US" dirty="0"/>
              <a:t> https://data.census.gov/profile/United_States?g=010XX00US</a:t>
            </a:r>
            <a:endParaRPr dirty="0"/>
          </a:p>
        </p:txBody>
      </p:sp>
      <p:sp>
        <p:nvSpPr>
          <p:cNvPr id="223" name="Google Shape;223;p6:notes"/>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The graphic on the slide is a screenshot from a Census tool using data from 2015, but this is still fairly consistent with data from 2022.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Almost 22 percent of people in the United States speak a language other than English at home, and 8 percent have limited English proficiency (LEP). For the Census data this means people who speak English less than very well.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This tool is included in the handout and from this page, you can also search for the same data by state and county for your area using the 2015 data. </a:t>
            </a:r>
          </a:p>
          <a:p>
            <a:pPr marL="0" indent="0">
              <a:lnSpc>
                <a:spcPct val="90000"/>
              </a:lnSpc>
              <a:spcBef>
                <a:spcPts val="1000"/>
              </a:spcBef>
              <a:spcAft>
                <a:spcPts val="0"/>
              </a:spcAft>
              <a:buFont typeface="Arial"/>
              <a:buNone/>
            </a:pPr>
            <a:endParaRPr lang="en-US" dirty="0">
              <a:hlinkClick r:id="rId3"/>
            </a:endParaRPr>
          </a:p>
          <a:p>
            <a:pPr marL="0" indent="0">
              <a:lnSpc>
                <a:spcPct val="90000"/>
              </a:lnSpc>
              <a:spcBef>
                <a:spcPts val="1000"/>
              </a:spcBef>
              <a:spcAft>
                <a:spcPts val="0"/>
              </a:spcAft>
              <a:buFont typeface="Arial"/>
              <a:buNone/>
            </a:pPr>
            <a:r>
              <a:rPr lang="en-US" dirty="0">
                <a:hlinkClick r:id="rId3"/>
              </a:rPr>
              <a:t>Sources:</a:t>
            </a:r>
          </a:p>
          <a:p>
            <a:pPr marL="0" indent="0">
              <a:lnSpc>
                <a:spcPct val="90000"/>
              </a:lnSpc>
              <a:spcBef>
                <a:spcPts val="1000"/>
              </a:spcBef>
              <a:spcAft>
                <a:spcPts val="0"/>
              </a:spcAft>
              <a:buFont typeface="Arial"/>
              <a:buNone/>
            </a:pPr>
            <a:r>
              <a:rPr lang="en-US" dirty="0">
                <a:hlinkClick r:id="rId3"/>
              </a:rPr>
              <a:t>2015 Data - People That Speak English Less Than "Very Well" in </a:t>
            </a:r>
            <a:r>
              <a:rPr lang="en-US" dirty="0" err="1">
                <a:hlinkClick r:id="rId3"/>
              </a:rPr>
              <a:t>theUnitedStates</a:t>
            </a:r>
            <a:r>
              <a:rPr lang="en-US" dirty="0">
                <a:hlinkClick r:id="rId3"/>
              </a:rPr>
              <a:t> (census.gov) </a:t>
            </a:r>
            <a:endParaRPr lang="en-US" dirty="0"/>
          </a:p>
          <a:p>
            <a:pPr marL="171450" indent="-171450">
              <a:lnSpc>
                <a:spcPct val="90000"/>
              </a:lnSpc>
              <a:spcBef>
                <a:spcPts val="1000"/>
              </a:spcBef>
              <a:spcAft>
                <a:spcPts val="0"/>
              </a:spcAft>
              <a:buFont typeface="Arial"/>
              <a:buChar char="•"/>
            </a:pPr>
            <a:endParaRPr lang="en-US" dirty="0">
              <a:latin typeface="Calibri"/>
              <a:cs typeface="Calibri"/>
            </a:endParaRPr>
          </a:p>
          <a:p>
            <a:pPr>
              <a:lnSpc>
                <a:spcPct val="90000"/>
              </a:lnSpc>
              <a:spcBef>
                <a:spcPts val="1000"/>
              </a:spcBef>
              <a:spcAft>
                <a:spcPts val="0"/>
              </a:spcAft>
            </a:pPr>
            <a:r>
              <a:rPr lang="en-US" dirty="0">
                <a:hlinkClick r:id="rId4"/>
              </a:rPr>
              <a:t>https://www.census.gov/acs/www/about/why-we-ask-each-question/language/</a:t>
            </a:r>
            <a:r>
              <a:rPr lang="en-US" dirty="0"/>
              <a:t> </a:t>
            </a:r>
            <a:endParaRPr lang="en-US" dirty="0">
              <a:cs typeface="Calibri"/>
            </a:endParaRPr>
          </a:p>
          <a:p>
            <a:endParaRPr lang="en-US" dirty="0">
              <a:latin typeface="Segoe UI"/>
              <a:cs typeface="Segoe UI"/>
            </a:endParaRPr>
          </a:p>
          <a:p>
            <a:r>
              <a:rPr lang="en-US" dirty="0">
                <a:hlinkClick r:id="rId5"/>
              </a:rPr>
              <a:t>DP02: Selected Social ... - Census Bureau Table</a:t>
            </a:r>
            <a:r>
              <a:rPr lang="en-US" dirty="0"/>
              <a:t>   https://data.census.gov/table/ACSDP1Y2022.DP02?g=010XX00US</a:t>
            </a:r>
            <a:endParaRPr lang="en-US" dirty="0">
              <a:latin typeface="Segoe UI"/>
              <a:cs typeface="Segoe U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a:p>
        </p:txBody>
      </p:sp>
    </p:spTree>
    <p:extLst>
      <p:ext uri="{BB962C8B-B14F-4D97-AF65-F5344CB8AC3E}">
        <p14:creationId xmlns:p14="http://schemas.microsoft.com/office/powerpoint/2010/main" val="282241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this data come from? On the census, the following question is asked about if the person speaks a language other than English at home, if so, the language, and a self-report question asking how well does this person speak English, with the following choices, very well, well, not well and not at all. When it is reported, all the choices except very well are reported as “Less than very well”</a:t>
            </a:r>
          </a:p>
          <a:p>
            <a:r>
              <a:rPr lang="en-US" dirty="0"/>
              <a:t>Source:</a:t>
            </a:r>
          </a:p>
          <a:p>
            <a:pPr marL="171450" indent="-171450">
              <a:lnSpc>
                <a:spcPct val="90000"/>
              </a:lnSpc>
              <a:spcBef>
                <a:spcPts val="1000"/>
              </a:spcBef>
              <a:spcAft>
                <a:spcPts val="0"/>
              </a:spcAft>
              <a:buFont typeface="Arial"/>
              <a:buChar char="•"/>
            </a:pPr>
            <a:r>
              <a:rPr lang="en-US" dirty="0">
                <a:hlinkClick r:id="rId3"/>
              </a:rPr>
              <a:t>Language Use in the United States: 2019 (census.gov)</a:t>
            </a:r>
            <a:r>
              <a:rPr lang="en-US" dirty="0"/>
              <a:t> https://www.census.gov/content/dam/Census/library/publications/2022/acs/acs-50.pdf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537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 just wanted to quickly point out this tool for future reference and the link is on the class handout. The US Census Bureau has created an interactive map which shows percentages of people who indicated that they speak English less than very well on the US Census. This is displayed by color coding. You can also hover over areas and the data is displayed at the county level.</a:t>
            </a:r>
          </a:p>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Interactive Tool </a:t>
            </a:r>
            <a:r>
              <a:rPr lang="en-US" dirty="0">
                <a:hlinkClick r:id="rId3"/>
              </a:rPr>
              <a:t>People That Speak English Less Than "Very Well" in the United States (census.gov)</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40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1157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3" name="Google Shape;10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0"/>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40"/>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
        <p:nvSpPr>
          <p:cNvPr id="107" name="Google Shape;107;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41"/>
          <p:cNvSpPr txBox="1">
            <a:spLocks noGrp="1"/>
          </p:cNvSpPr>
          <p:nvPr>
            <p:ph type="subTitle" idx="1"/>
          </p:nvPr>
        </p:nvSpPr>
        <p:spPr>
          <a:xfrm>
            <a:off x="1524000" y="3602038"/>
            <a:ext cx="9144000" cy="39664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616265"/>
              </a:buClr>
              <a:buSzPts val="2400"/>
              <a:buNone/>
              <a:defRPr sz="2400"/>
            </a:lvl1pPr>
            <a:lvl2pPr lvl="1" algn="ctr">
              <a:lnSpc>
                <a:spcPct val="90000"/>
              </a:lnSpc>
              <a:spcBef>
                <a:spcPts val="500"/>
              </a:spcBef>
              <a:spcAft>
                <a:spcPts val="0"/>
              </a:spcAft>
              <a:buClr>
                <a:srgbClr val="616265"/>
              </a:buClr>
              <a:buSzPts val="2000"/>
              <a:buNone/>
              <a:defRPr sz="2000"/>
            </a:lvl2pPr>
            <a:lvl3pPr lvl="2" algn="ctr">
              <a:lnSpc>
                <a:spcPct val="90000"/>
              </a:lnSpc>
              <a:spcBef>
                <a:spcPts val="500"/>
              </a:spcBef>
              <a:spcAft>
                <a:spcPts val="0"/>
              </a:spcAft>
              <a:buClr>
                <a:srgbClr val="616265"/>
              </a:buClr>
              <a:buSzPts val="1800"/>
              <a:buNone/>
              <a:defRPr sz="1800"/>
            </a:lvl3pPr>
            <a:lvl4pPr lvl="3" algn="ctr">
              <a:lnSpc>
                <a:spcPct val="90000"/>
              </a:lnSpc>
              <a:spcBef>
                <a:spcPts val="500"/>
              </a:spcBef>
              <a:spcAft>
                <a:spcPts val="0"/>
              </a:spcAft>
              <a:buClr>
                <a:srgbClr val="616265"/>
              </a:buClr>
              <a:buSzPts val="1600"/>
              <a:buNone/>
              <a:defRPr sz="1600"/>
            </a:lvl4pPr>
            <a:lvl5pPr lvl="4" algn="ctr">
              <a:lnSpc>
                <a:spcPct val="90000"/>
              </a:lnSpc>
              <a:spcBef>
                <a:spcPts val="500"/>
              </a:spcBef>
              <a:spcAft>
                <a:spcPts val="0"/>
              </a:spcAft>
              <a:buClr>
                <a:srgbClr val="61626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1"/>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41"/>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3" name="Google Shape;113;p4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16265"/>
              </a:buClr>
              <a:buSzPts val="2400"/>
              <a:buNone/>
              <a:defRPr sz="2400">
                <a:solidFill>
                  <a:srgbClr val="616265"/>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2"/>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42"/>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8" name="Google Shape;118;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3"/>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43"/>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4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4" name="Google Shape;124;p4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16265"/>
              </a:buClr>
              <a:buSzPts val="2400"/>
              <a:buNone/>
              <a:defRPr sz="2400" b="1"/>
            </a:lvl1pPr>
            <a:lvl2pPr marL="914400" lvl="1" indent="-228600" algn="l">
              <a:lnSpc>
                <a:spcPct val="90000"/>
              </a:lnSpc>
              <a:spcBef>
                <a:spcPts val="500"/>
              </a:spcBef>
              <a:spcAft>
                <a:spcPts val="0"/>
              </a:spcAft>
              <a:buClr>
                <a:srgbClr val="616265"/>
              </a:buClr>
              <a:buSzPts val="2000"/>
              <a:buNone/>
              <a:defRPr sz="2000" b="1"/>
            </a:lvl2pPr>
            <a:lvl3pPr marL="1371600" lvl="2" indent="-228600" algn="l">
              <a:lnSpc>
                <a:spcPct val="90000"/>
              </a:lnSpc>
              <a:spcBef>
                <a:spcPts val="500"/>
              </a:spcBef>
              <a:spcAft>
                <a:spcPts val="0"/>
              </a:spcAft>
              <a:buClr>
                <a:srgbClr val="616265"/>
              </a:buClr>
              <a:buSzPts val="1800"/>
              <a:buNone/>
              <a:defRPr sz="1800" b="1"/>
            </a:lvl3pPr>
            <a:lvl4pPr marL="1828800" lvl="3" indent="-228600" algn="l">
              <a:lnSpc>
                <a:spcPct val="90000"/>
              </a:lnSpc>
              <a:spcBef>
                <a:spcPts val="500"/>
              </a:spcBef>
              <a:spcAft>
                <a:spcPts val="0"/>
              </a:spcAft>
              <a:buClr>
                <a:srgbClr val="616265"/>
              </a:buClr>
              <a:buSzPts val="1600"/>
              <a:buNone/>
              <a:defRPr sz="1600" b="1"/>
            </a:lvl4pPr>
            <a:lvl5pPr marL="2286000" lvl="4" indent="-228600" algn="l">
              <a:lnSpc>
                <a:spcPct val="90000"/>
              </a:lnSpc>
              <a:spcBef>
                <a:spcPts val="500"/>
              </a:spcBef>
              <a:spcAft>
                <a:spcPts val="0"/>
              </a:spcAft>
              <a:buClr>
                <a:srgbClr val="61626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4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16265"/>
              </a:buClr>
              <a:buSzPts val="2400"/>
              <a:buNone/>
              <a:defRPr sz="2400" b="1"/>
            </a:lvl1pPr>
            <a:lvl2pPr marL="914400" lvl="1" indent="-228600" algn="l">
              <a:lnSpc>
                <a:spcPct val="90000"/>
              </a:lnSpc>
              <a:spcBef>
                <a:spcPts val="500"/>
              </a:spcBef>
              <a:spcAft>
                <a:spcPts val="0"/>
              </a:spcAft>
              <a:buClr>
                <a:srgbClr val="616265"/>
              </a:buClr>
              <a:buSzPts val="2000"/>
              <a:buNone/>
              <a:defRPr sz="2000" b="1"/>
            </a:lvl2pPr>
            <a:lvl3pPr marL="1371600" lvl="2" indent="-228600" algn="l">
              <a:lnSpc>
                <a:spcPct val="90000"/>
              </a:lnSpc>
              <a:spcBef>
                <a:spcPts val="500"/>
              </a:spcBef>
              <a:spcAft>
                <a:spcPts val="0"/>
              </a:spcAft>
              <a:buClr>
                <a:srgbClr val="616265"/>
              </a:buClr>
              <a:buSzPts val="1800"/>
              <a:buNone/>
              <a:defRPr sz="1800" b="1"/>
            </a:lvl3pPr>
            <a:lvl4pPr marL="1828800" lvl="3" indent="-228600" algn="l">
              <a:lnSpc>
                <a:spcPct val="90000"/>
              </a:lnSpc>
              <a:spcBef>
                <a:spcPts val="500"/>
              </a:spcBef>
              <a:spcAft>
                <a:spcPts val="0"/>
              </a:spcAft>
              <a:buClr>
                <a:srgbClr val="616265"/>
              </a:buClr>
              <a:buSzPts val="1600"/>
              <a:buNone/>
              <a:defRPr sz="1600" b="1"/>
            </a:lvl4pPr>
            <a:lvl5pPr marL="2286000" lvl="4" indent="-228600" algn="l">
              <a:lnSpc>
                <a:spcPct val="90000"/>
              </a:lnSpc>
              <a:spcBef>
                <a:spcPts val="500"/>
              </a:spcBef>
              <a:spcAft>
                <a:spcPts val="0"/>
              </a:spcAft>
              <a:buClr>
                <a:srgbClr val="61626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4"/>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44"/>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2" name="Google Shape;132;p45"/>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45"/>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46"/>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46"/>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9" name="Google Shape;139;p4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616265"/>
              </a:buClr>
              <a:buSzPts val="3200"/>
              <a:buChar char="•"/>
              <a:defRPr sz="3200"/>
            </a:lvl1pPr>
            <a:lvl2pPr marL="914400" lvl="1" indent="-406400" algn="l">
              <a:lnSpc>
                <a:spcPct val="90000"/>
              </a:lnSpc>
              <a:spcBef>
                <a:spcPts val="500"/>
              </a:spcBef>
              <a:spcAft>
                <a:spcPts val="0"/>
              </a:spcAft>
              <a:buClr>
                <a:srgbClr val="616265"/>
              </a:buClr>
              <a:buSzPts val="2800"/>
              <a:buChar char="•"/>
              <a:defRPr sz="2800"/>
            </a:lvl2pPr>
            <a:lvl3pPr marL="1371600" lvl="2" indent="-381000" algn="l">
              <a:lnSpc>
                <a:spcPct val="90000"/>
              </a:lnSpc>
              <a:spcBef>
                <a:spcPts val="500"/>
              </a:spcBef>
              <a:spcAft>
                <a:spcPts val="0"/>
              </a:spcAft>
              <a:buClr>
                <a:srgbClr val="616265"/>
              </a:buClr>
              <a:buSzPts val="2400"/>
              <a:buChar char="•"/>
              <a:defRPr sz="2400"/>
            </a:lvl3pPr>
            <a:lvl4pPr marL="1828800" lvl="3" indent="-355600" algn="l">
              <a:lnSpc>
                <a:spcPct val="90000"/>
              </a:lnSpc>
              <a:spcBef>
                <a:spcPts val="500"/>
              </a:spcBef>
              <a:spcAft>
                <a:spcPts val="0"/>
              </a:spcAft>
              <a:buClr>
                <a:srgbClr val="616265"/>
              </a:buClr>
              <a:buSzPts val="2000"/>
              <a:buChar char="•"/>
              <a:defRPr sz="2000"/>
            </a:lvl4pPr>
            <a:lvl5pPr marL="2286000" lvl="4" indent="-355600" algn="l">
              <a:lnSpc>
                <a:spcPct val="90000"/>
              </a:lnSpc>
              <a:spcBef>
                <a:spcPts val="500"/>
              </a:spcBef>
              <a:spcAft>
                <a:spcPts val="0"/>
              </a:spcAft>
              <a:buClr>
                <a:srgbClr val="616265"/>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0" name="Google Shape;140;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16265"/>
              </a:buClr>
              <a:buSzPts val="1600"/>
              <a:buNone/>
              <a:defRPr sz="1600"/>
            </a:lvl1pPr>
            <a:lvl2pPr marL="914400" lvl="1" indent="-228600" algn="l">
              <a:lnSpc>
                <a:spcPct val="90000"/>
              </a:lnSpc>
              <a:spcBef>
                <a:spcPts val="500"/>
              </a:spcBef>
              <a:spcAft>
                <a:spcPts val="0"/>
              </a:spcAft>
              <a:buClr>
                <a:srgbClr val="616265"/>
              </a:buClr>
              <a:buSzPts val="1400"/>
              <a:buNone/>
              <a:defRPr sz="1400"/>
            </a:lvl2pPr>
            <a:lvl3pPr marL="1371600" lvl="2" indent="-228600" algn="l">
              <a:lnSpc>
                <a:spcPct val="90000"/>
              </a:lnSpc>
              <a:spcBef>
                <a:spcPts val="500"/>
              </a:spcBef>
              <a:spcAft>
                <a:spcPts val="0"/>
              </a:spcAft>
              <a:buClr>
                <a:srgbClr val="616265"/>
              </a:buClr>
              <a:buSzPts val="1200"/>
              <a:buNone/>
              <a:defRPr sz="1200"/>
            </a:lvl3pPr>
            <a:lvl4pPr marL="1828800" lvl="3" indent="-228600" algn="l">
              <a:lnSpc>
                <a:spcPct val="90000"/>
              </a:lnSpc>
              <a:spcBef>
                <a:spcPts val="500"/>
              </a:spcBef>
              <a:spcAft>
                <a:spcPts val="0"/>
              </a:spcAft>
              <a:buClr>
                <a:srgbClr val="616265"/>
              </a:buClr>
              <a:buSzPts val="1000"/>
              <a:buNone/>
              <a:defRPr sz="1000"/>
            </a:lvl4pPr>
            <a:lvl5pPr marL="2286000" lvl="4" indent="-228600" algn="l">
              <a:lnSpc>
                <a:spcPct val="90000"/>
              </a:lnSpc>
              <a:spcBef>
                <a:spcPts val="500"/>
              </a:spcBef>
              <a:spcAft>
                <a:spcPts val="0"/>
              </a:spcAft>
              <a:buClr>
                <a:srgbClr val="61626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47"/>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47"/>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1" name="Google Shape;151;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9"/>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49"/>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p5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6" name="Google Shape;156;p5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0"/>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50"/>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59"/>
        <p:cNvGrpSpPr/>
        <p:nvPr/>
      </p:nvGrpSpPr>
      <p:grpSpPr>
        <a:xfrm>
          <a:off x="0" y="0"/>
          <a:ext cx="0" cy="0"/>
          <a:chOff x="0" y="0"/>
          <a:chExt cx="0" cy="0"/>
        </a:xfrm>
      </p:grpSpPr>
      <p:sp>
        <p:nvSpPr>
          <p:cNvPr id="160" name="Google Shape;16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chemeClr val="dk1"/>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1" name="Google Shape;161;p51"/>
          <p:cNvSpPr txBox="1">
            <a:spLocks noGrp="1"/>
          </p:cNvSpPr>
          <p:nvPr>
            <p:ph type="body" idx="1"/>
          </p:nvPr>
        </p:nvSpPr>
        <p:spPr>
          <a:xfrm>
            <a:off x="838200" y="1825625"/>
            <a:ext cx="24442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1"/>
          <p:cNvSpPr txBox="1">
            <a:spLocks noGrp="1"/>
          </p:cNvSpPr>
          <p:nvPr>
            <p:ph type="body" idx="2"/>
          </p:nvPr>
        </p:nvSpPr>
        <p:spPr>
          <a:xfrm>
            <a:off x="3324957" y="1870075"/>
            <a:ext cx="262743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51"/>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1"/>
          <p:cNvSpPr txBox="1">
            <a:spLocks noGrp="1"/>
          </p:cNvSpPr>
          <p:nvPr>
            <p:ph type="body" idx="3"/>
          </p:nvPr>
        </p:nvSpPr>
        <p:spPr>
          <a:xfrm>
            <a:off x="6095999" y="1870075"/>
            <a:ext cx="266993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1"/>
          <p:cNvSpPr txBox="1">
            <a:spLocks noGrp="1"/>
          </p:cNvSpPr>
          <p:nvPr>
            <p:ph type="body" idx="4"/>
          </p:nvPr>
        </p:nvSpPr>
        <p:spPr>
          <a:xfrm>
            <a:off x="8909538" y="1847850"/>
            <a:ext cx="24442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24957" y="1870075"/>
            <a:ext cx="262743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6095999" y="1870075"/>
            <a:ext cx="266993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8909538" y="1847850"/>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13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3"/>
          <p:cNvSpPr>
            <a:spLocks noGrp="1"/>
          </p:cNvSpPr>
          <p:nvPr>
            <p:ph type="pic" idx="2"/>
          </p:nvPr>
        </p:nvSpPr>
        <p:spPr>
          <a:xfrm>
            <a:off x="5183188" y="987425"/>
            <a:ext cx="6172200" cy="4873625"/>
          </a:xfrm>
          <a:prstGeom prst="rect">
            <a:avLst/>
          </a:prstGeom>
          <a:noFill/>
          <a:ln>
            <a:noFill/>
          </a:ln>
        </p:spPr>
      </p:sp>
      <p:sp>
        <p:nvSpPr>
          <p:cNvPr id="70" name="Google Shape;70;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6"/>
        <p:cNvGrpSpPr/>
        <p:nvPr/>
      </p:nvGrpSpPr>
      <p:grpSpPr>
        <a:xfrm>
          <a:off x="0" y="0"/>
          <a:ext cx="0" cy="0"/>
          <a:chOff x="0" y="0"/>
          <a:chExt cx="0" cy="0"/>
        </a:xfrm>
      </p:grpSpPr>
      <p:sp>
        <p:nvSpPr>
          <p:cNvPr id="87" name="Google Shape;8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6"/>
          <p:cNvSpPr txBox="1">
            <a:spLocks noGrp="1"/>
          </p:cNvSpPr>
          <p:nvPr>
            <p:ph type="body" idx="1"/>
          </p:nvPr>
        </p:nvSpPr>
        <p:spPr>
          <a:xfrm>
            <a:off x="838200" y="1825625"/>
            <a:ext cx="244426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6"/>
          <p:cNvSpPr txBox="1">
            <a:spLocks noGrp="1"/>
          </p:cNvSpPr>
          <p:nvPr>
            <p:ph type="body" idx="2"/>
          </p:nvPr>
        </p:nvSpPr>
        <p:spPr>
          <a:xfrm>
            <a:off x="3324957" y="1870075"/>
            <a:ext cx="262743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6"/>
          <p:cNvSpPr txBox="1">
            <a:spLocks noGrp="1"/>
          </p:cNvSpPr>
          <p:nvPr>
            <p:ph type="body" idx="3"/>
          </p:nvPr>
        </p:nvSpPr>
        <p:spPr>
          <a:xfrm>
            <a:off x="6095999" y="1870075"/>
            <a:ext cx="266993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6"/>
          <p:cNvSpPr txBox="1">
            <a:spLocks noGrp="1"/>
          </p:cNvSpPr>
          <p:nvPr>
            <p:ph type="body" idx="4"/>
          </p:nvPr>
        </p:nvSpPr>
        <p:spPr>
          <a:xfrm>
            <a:off x="8909538" y="1847850"/>
            <a:ext cx="244426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1"/>
          <p:cNvSpPr/>
          <p:nvPr/>
        </p:nvSpPr>
        <p:spPr>
          <a:xfrm>
            <a:off x="0" y="6176963"/>
            <a:ext cx="12192000" cy="6810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31"/>
          <p:cNvPicPr preferRelativeResize="0"/>
          <p:nvPr/>
        </p:nvPicPr>
        <p:blipFill rotWithShape="1">
          <a:blip r:embed="rId12">
            <a:alphaModFix/>
          </a:blip>
          <a:srcRect/>
          <a:stretch/>
        </p:blipFill>
        <p:spPr>
          <a:xfrm>
            <a:off x="134344" y="6302883"/>
            <a:ext cx="2892764" cy="4641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3674" r:id="rId9"/>
    <p:sldLayoutId id="214748433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9pPr>
          </a:lstStyle>
          <a:p>
            <a:endParaRPr/>
          </a:p>
        </p:txBody>
      </p:sp>
      <p:sp>
        <p:nvSpPr>
          <p:cNvPr id="96" name="Google Shape;96;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616265"/>
              </a:buClr>
              <a:buSzPts val="2800"/>
              <a:buFont typeface="Arial"/>
              <a:buChar char="•"/>
              <a:defRPr sz="2800" b="0" i="0" u="none" strike="noStrike" cap="none">
                <a:solidFill>
                  <a:srgbClr val="616265"/>
                </a:solidFill>
                <a:latin typeface="Calibri"/>
                <a:ea typeface="Calibri"/>
                <a:cs typeface="Calibri"/>
                <a:sym typeface="Calibri"/>
              </a:defRPr>
            </a:lvl1pPr>
            <a:lvl2pPr marL="914400" marR="0" lvl="1" indent="-381000" algn="l" rtl="0">
              <a:lnSpc>
                <a:spcPct val="90000"/>
              </a:lnSpc>
              <a:spcBef>
                <a:spcPts val="500"/>
              </a:spcBef>
              <a:spcAft>
                <a:spcPts val="0"/>
              </a:spcAft>
              <a:buClr>
                <a:srgbClr val="616265"/>
              </a:buClr>
              <a:buSzPts val="2400"/>
              <a:buFont typeface="Arial"/>
              <a:buChar char="•"/>
              <a:defRPr sz="2400" b="0" i="0" u="none" strike="noStrike" cap="none">
                <a:solidFill>
                  <a:srgbClr val="616265"/>
                </a:solidFill>
                <a:latin typeface="Calibri"/>
                <a:ea typeface="Calibri"/>
                <a:cs typeface="Calibri"/>
                <a:sym typeface="Calibri"/>
              </a:defRPr>
            </a:lvl2pPr>
            <a:lvl3pPr marL="1371600" marR="0" lvl="2" indent="-355600" algn="l" rtl="0">
              <a:lnSpc>
                <a:spcPct val="90000"/>
              </a:lnSpc>
              <a:spcBef>
                <a:spcPts val="500"/>
              </a:spcBef>
              <a:spcAft>
                <a:spcPts val="0"/>
              </a:spcAft>
              <a:buClr>
                <a:srgbClr val="616265"/>
              </a:buClr>
              <a:buSzPts val="2000"/>
              <a:buFont typeface="Arial"/>
              <a:buChar char="•"/>
              <a:defRPr sz="2000" b="0" i="0" u="none" strike="noStrike" cap="none">
                <a:solidFill>
                  <a:srgbClr val="616265"/>
                </a:solidFill>
                <a:latin typeface="Calibri"/>
                <a:ea typeface="Calibri"/>
                <a:cs typeface="Calibri"/>
                <a:sym typeface="Calibri"/>
              </a:defRPr>
            </a:lvl3pPr>
            <a:lvl4pPr marL="1828800" marR="0" lvl="3" indent="-342900" algn="l" rtl="0">
              <a:lnSpc>
                <a:spcPct val="90000"/>
              </a:lnSpc>
              <a:spcBef>
                <a:spcPts val="500"/>
              </a:spcBef>
              <a:spcAft>
                <a:spcPts val="0"/>
              </a:spcAft>
              <a:buClr>
                <a:srgbClr val="616265"/>
              </a:buClr>
              <a:buSzPts val="1800"/>
              <a:buFont typeface="Arial"/>
              <a:buChar char="•"/>
              <a:defRPr sz="1800" b="0" i="0" u="none" strike="noStrike" cap="none">
                <a:solidFill>
                  <a:srgbClr val="616265"/>
                </a:solidFill>
                <a:latin typeface="Calibri"/>
                <a:ea typeface="Calibri"/>
                <a:cs typeface="Calibri"/>
                <a:sym typeface="Calibri"/>
              </a:defRPr>
            </a:lvl4pPr>
            <a:lvl5pPr marL="2286000" marR="0" lvl="4" indent="-342900" algn="l" rtl="0">
              <a:lnSpc>
                <a:spcPct val="90000"/>
              </a:lnSpc>
              <a:spcBef>
                <a:spcPts val="500"/>
              </a:spcBef>
              <a:spcAft>
                <a:spcPts val="0"/>
              </a:spcAft>
              <a:buClr>
                <a:srgbClr val="616265"/>
              </a:buClr>
              <a:buSzPts val="1800"/>
              <a:buFont typeface="Arial"/>
              <a:buChar char="•"/>
              <a:defRPr sz="1800" b="0" i="0" u="none" strike="noStrike" cap="none">
                <a:solidFill>
                  <a:srgbClr val="61626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9"/>
          <p:cNvSpPr/>
          <p:nvPr/>
        </p:nvSpPr>
        <p:spPr>
          <a:xfrm>
            <a:off x="0" y="6176963"/>
            <a:ext cx="12192000" cy="6810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9"/>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lt1"/>
                </a:solidFill>
                <a:latin typeface="Calibri"/>
                <a:ea typeface="Calibri"/>
                <a:cs typeface="Calibri"/>
                <a:sym typeface="Calibri"/>
              </a:defRPr>
            </a:lvl1pPr>
            <a:lvl2pPr marL="0" marR="0" lvl="1" indent="0" algn="r" rtl="0">
              <a:spcBef>
                <a:spcPts val="0"/>
              </a:spcBef>
              <a:spcAft>
                <a:spcPts val="0"/>
              </a:spcAft>
              <a:buNone/>
              <a:defRPr sz="1200">
                <a:solidFill>
                  <a:schemeClr val="lt1"/>
                </a:solidFill>
                <a:latin typeface="Calibri"/>
                <a:ea typeface="Calibri"/>
                <a:cs typeface="Calibri"/>
                <a:sym typeface="Calibri"/>
              </a:defRPr>
            </a:lvl2pPr>
            <a:lvl3pPr marL="0" marR="0" lvl="2" indent="0" algn="r" rtl="0">
              <a:spcBef>
                <a:spcPts val="0"/>
              </a:spcBef>
              <a:spcAft>
                <a:spcPts val="0"/>
              </a:spcAft>
              <a:buNone/>
              <a:defRPr sz="1200">
                <a:solidFill>
                  <a:schemeClr val="lt1"/>
                </a:solidFill>
                <a:latin typeface="Calibri"/>
                <a:ea typeface="Calibri"/>
                <a:cs typeface="Calibri"/>
                <a:sym typeface="Calibri"/>
              </a:defRPr>
            </a:lvl3pPr>
            <a:lvl4pPr marL="0" marR="0" lvl="3" indent="0" algn="r" rtl="0">
              <a:spcBef>
                <a:spcPts val="0"/>
              </a:spcBef>
              <a:spcAft>
                <a:spcPts val="0"/>
              </a:spcAft>
              <a:buNone/>
              <a:defRPr sz="1200">
                <a:solidFill>
                  <a:schemeClr val="lt1"/>
                </a:solidFill>
                <a:latin typeface="Calibri"/>
                <a:ea typeface="Calibri"/>
                <a:cs typeface="Calibri"/>
                <a:sym typeface="Calibri"/>
              </a:defRPr>
            </a:lvl4pPr>
            <a:lvl5pPr marL="0" marR="0" lvl="4" indent="0" algn="r" rtl="0">
              <a:spcBef>
                <a:spcPts val="0"/>
              </a:spcBef>
              <a:spcAft>
                <a:spcPts val="0"/>
              </a:spcAft>
              <a:buNone/>
              <a:defRPr sz="1200">
                <a:solidFill>
                  <a:schemeClr val="lt1"/>
                </a:solidFill>
                <a:latin typeface="Calibri"/>
                <a:ea typeface="Calibri"/>
                <a:cs typeface="Calibri"/>
                <a:sym typeface="Calibri"/>
              </a:defRPr>
            </a:lvl5pPr>
            <a:lvl6pPr marL="0" marR="0" lvl="5" indent="0" algn="r" rtl="0">
              <a:spcBef>
                <a:spcPts val="0"/>
              </a:spcBef>
              <a:spcAft>
                <a:spcPts val="0"/>
              </a:spcAft>
              <a:buNone/>
              <a:defRPr sz="1200">
                <a:solidFill>
                  <a:schemeClr val="lt1"/>
                </a:solidFill>
                <a:latin typeface="Calibri"/>
                <a:ea typeface="Calibri"/>
                <a:cs typeface="Calibri"/>
                <a:sym typeface="Calibri"/>
              </a:defRPr>
            </a:lvl6pPr>
            <a:lvl7pPr marL="0" marR="0" lvl="6" indent="0" algn="r" rtl="0">
              <a:spcBef>
                <a:spcPts val="0"/>
              </a:spcBef>
              <a:spcAft>
                <a:spcPts val="0"/>
              </a:spcAft>
              <a:buNone/>
              <a:defRPr sz="1200">
                <a:solidFill>
                  <a:schemeClr val="lt1"/>
                </a:solidFill>
                <a:latin typeface="Calibri"/>
                <a:ea typeface="Calibri"/>
                <a:cs typeface="Calibri"/>
                <a:sym typeface="Calibri"/>
              </a:defRPr>
            </a:lvl7pPr>
            <a:lvl8pPr marL="0" marR="0" lvl="7" indent="0" algn="r" rtl="0">
              <a:spcBef>
                <a:spcPts val="0"/>
              </a:spcBef>
              <a:spcAft>
                <a:spcPts val="0"/>
              </a:spcAft>
              <a:buNone/>
              <a:defRPr sz="1200">
                <a:solidFill>
                  <a:schemeClr val="lt1"/>
                </a:solidFill>
                <a:latin typeface="Calibri"/>
                <a:ea typeface="Calibri"/>
                <a:cs typeface="Calibri"/>
                <a:sym typeface="Calibri"/>
              </a:defRPr>
            </a:lvl8pPr>
            <a:lvl9pPr marL="0" marR="0" lvl="8" indent="0" algn="r" rtl="0">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39"/>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00" name="Google Shape;100;p39"/>
          <p:cNvPicPr preferRelativeResize="0"/>
          <p:nvPr/>
        </p:nvPicPr>
        <p:blipFill rotWithShape="1">
          <a:blip r:embed="rId13">
            <a:alphaModFix/>
          </a:blip>
          <a:srcRect/>
          <a:stretch/>
        </p:blipFill>
        <p:spPr>
          <a:xfrm>
            <a:off x="134344" y="6302883"/>
            <a:ext cx="2892764" cy="4641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67" r:id="rId6"/>
    <p:sldLayoutId id="2147483668" r:id="rId7"/>
    <p:sldLayoutId id="2147483669"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663048"/>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7"/>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2" y="6356354"/>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4" y="6356354"/>
            <a:ext cx="6091237" cy="365125"/>
          </a:xfrm>
          <a:prstGeom prst="rect">
            <a:avLst/>
          </a:prstGeom>
        </p:spPr>
        <p:txBody>
          <a:bodyPr anchor="ctr"/>
          <a:lstStyle>
            <a:lvl1pPr algn="ctr" eaLnBrk="1" fontAlgn="auto" hangingPunct="1">
              <a:spcBef>
                <a:spcPts val="0"/>
              </a:spcBef>
              <a:spcAft>
                <a:spcPts val="0"/>
              </a:spcAft>
              <a:defRPr sz="9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50077" y="6425788"/>
            <a:ext cx="2892764" cy="3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7" r:id="rId1"/>
  </p:sldLayoutIdLst>
  <p:hf hdr="0" ftr="0" dt="0"/>
  <p:txStyles>
    <p:titleStyle>
      <a:lvl1pPr algn="l" rtl="0" eaLnBrk="0" fontAlgn="base" hangingPunct="0">
        <a:lnSpc>
          <a:spcPct val="90000"/>
        </a:lnSpc>
        <a:spcBef>
          <a:spcPct val="0"/>
        </a:spcBef>
        <a:spcAft>
          <a:spcPct val="0"/>
        </a:spcAft>
        <a:defRPr sz="3300" kern="1200">
          <a:solidFill>
            <a:srgbClr val="616265"/>
          </a:solidFill>
          <a:latin typeface="+mj-lt"/>
          <a:ea typeface="+mj-ea"/>
          <a:cs typeface="+mj-cs"/>
        </a:defRPr>
      </a:lvl1pPr>
      <a:lvl2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5pPr>
      <a:lvl6pPr marL="342900" algn="l" rtl="0" fontAlgn="base">
        <a:lnSpc>
          <a:spcPct val="90000"/>
        </a:lnSpc>
        <a:spcBef>
          <a:spcPct val="0"/>
        </a:spcBef>
        <a:spcAft>
          <a:spcPct val="0"/>
        </a:spcAft>
        <a:defRPr sz="3300">
          <a:solidFill>
            <a:srgbClr val="616265"/>
          </a:solidFill>
          <a:latin typeface="Calibri" panose="020F0502020204030204" pitchFamily="34" charset="0"/>
        </a:defRPr>
      </a:lvl6pPr>
      <a:lvl7pPr marL="685800" algn="l" rtl="0" fontAlgn="base">
        <a:lnSpc>
          <a:spcPct val="90000"/>
        </a:lnSpc>
        <a:spcBef>
          <a:spcPct val="0"/>
        </a:spcBef>
        <a:spcAft>
          <a:spcPct val="0"/>
        </a:spcAft>
        <a:defRPr sz="3300">
          <a:solidFill>
            <a:srgbClr val="616265"/>
          </a:solidFill>
          <a:latin typeface="Calibri" panose="020F0502020204030204" pitchFamily="34" charset="0"/>
        </a:defRPr>
      </a:lvl7pPr>
      <a:lvl8pPr marL="1028700" algn="l" rtl="0" fontAlgn="base">
        <a:lnSpc>
          <a:spcPct val="90000"/>
        </a:lnSpc>
        <a:spcBef>
          <a:spcPct val="0"/>
        </a:spcBef>
        <a:spcAft>
          <a:spcPct val="0"/>
        </a:spcAft>
        <a:defRPr sz="3300">
          <a:solidFill>
            <a:srgbClr val="616265"/>
          </a:solidFill>
          <a:latin typeface="Calibri" panose="020F0502020204030204" pitchFamily="34" charset="0"/>
        </a:defRPr>
      </a:lvl8pPr>
      <a:lvl9pPr marL="1371600" algn="l" rtl="0" fontAlgn="base">
        <a:lnSpc>
          <a:spcPct val="90000"/>
        </a:lnSpc>
        <a:spcBef>
          <a:spcPct val="0"/>
        </a:spcBef>
        <a:spcAft>
          <a:spcPct val="0"/>
        </a:spcAft>
        <a:defRPr sz="3300">
          <a:solidFill>
            <a:srgbClr val="616265"/>
          </a:solidFill>
          <a:latin typeface="Calibri" panose="020F05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rgbClr val="616265"/>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616265"/>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616265"/>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grationpolicy.org/programs/data-hub/state-immigration-data-profile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census.gov/acs/www/about/why-we-ask-each-question/langu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CEE8-9027-5C25-74A6-92353F60AD68}"/>
              </a:ext>
            </a:extLst>
          </p:cNvPr>
          <p:cNvSpPr>
            <a:spLocks noGrp="1"/>
          </p:cNvSpPr>
          <p:nvPr>
            <p:ph type="ctrTitle"/>
          </p:nvPr>
        </p:nvSpPr>
        <p:spPr>
          <a:xfrm>
            <a:off x="0" y="1"/>
            <a:ext cx="12192000" cy="3891516"/>
          </a:xfrm>
          <a:gradFill>
            <a:gsLst>
              <a:gs pos="63000">
                <a:srgbClr val="2A3A89"/>
              </a:gs>
              <a:gs pos="27000">
                <a:srgbClr val="2A3A89"/>
              </a:gs>
              <a:gs pos="99000">
                <a:srgbClr val="2A3A89"/>
              </a:gs>
            </a:gsLst>
            <a:lin ang="0" scaled="1"/>
          </a:gradFill>
        </p:spPr>
        <p:txBody>
          <a:bodyPr/>
          <a:lstStyle/>
          <a:p>
            <a:pPr algn="l"/>
            <a:r>
              <a:rPr lang="en-US" dirty="0">
                <a:solidFill>
                  <a:schemeClr val="tx1"/>
                </a:solidFill>
              </a:rPr>
              <a:t>    </a:t>
            </a:r>
            <a:r>
              <a:rPr lang="en-US" sz="4400" b="1" dirty="0">
                <a:solidFill>
                  <a:schemeClr val="bg1"/>
                </a:solidFill>
                <a:latin typeface="Helvetica" panose="020B0604020202020204" pitchFamily="34" charset="0"/>
                <a:cs typeface="Helvetica" panose="020B0604020202020204" pitchFamily="34" charset="0"/>
              </a:rPr>
              <a:t>Providing Multilingual Health Information</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2DE1A184-081D-847A-6CE4-3C7A8903567D}"/>
              </a:ext>
            </a:extLst>
          </p:cNvPr>
          <p:cNvSpPr>
            <a:spLocks noGrp="1"/>
          </p:cNvSpPr>
          <p:nvPr>
            <p:ph type="subTitle" idx="1"/>
          </p:nvPr>
        </p:nvSpPr>
        <p:spPr>
          <a:xfrm>
            <a:off x="6627606" y="4677802"/>
            <a:ext cx="5140194" cy="1296278"/>
          </a:xfrm>
        </p:spPr>
        <p:txBody>
          <a:bodyPr>
            <a:noAutofit/>
          </a:bodyPr>
          <a:lstStyle/>
          <a:p>
            <a:pPr algn="l">
              <a:lnSpc>
                <a:spcPct val="100000"/>
              </a:lnSpc>
              <a:spcBef>
                <a:spcPts val="0"/>
              </a:spcBef>
            </a:pPr>
            <a:r>
              <a:rPr lang="en-US" sz="2000" dirty="0">
                <a:solidFill>
                  <a:schemeClr val="tx1"/>
                </a:solidFill>
                <a:highlight>
                  <a:srgbClr val="FFFF00"/>
                </a:highlight>
                <a:latin typeface="Helvetica" panose="020B0604020202020204" pitchFamily="34" charset="0"/>
                <a:cs typeface="Helvetica" panose="020B0604020202020204" pitchFamily="34" charset="0"/>
              </a:rPr>
              <a:t>Your name, region and date goes here.</a:t>
            </a:r>
          </a:p>
        </p:txBody>
      </p:sp>
      <p:sp>
        <p:nvSpPr>
          <p:cNvPr id="4" name="Slide Number Placeholder 3">
            <a:extLst>
              <a:ext uri="{FF2B5EF4-FFF2-40B4-BE49-F238E27FC236}">
                <a16:creationId xmlns:a16="http://schemas.microsoft.com/office/drawing/2014/main" id="{816DBBF5-8571-BA4D-689A-921E3AC40428}"/>
              </a:ext>
            </a:extLst>
          </p:cNvPr>
          <p:cNvSpPr>
            <a:spLocks noGrp="1"/>
          </p:cNvSpPr>
          <p:nvPr>
            <p:ph type="sldNum" sz="quarter" idx="10"/>
          </p:nvPr>
        </p:nvSpPr>
        <p:spPr/>
        <p:txBody>
          <a:bodyPr/>
          <a:lstStyle/>
          <a:p>
            <a:pPr>
              <a:defRPr/>
            </a:pPr>
            <a:fld id="{76BF41A6-7A2C-4690-ACC7-07924994F7F6}" type="slidenum">
              <a:rPr lang="en-US" smtClean="0"/>
              <a:pPr>
                <a:defRPr/>
              </a:pPr>
              <a:t>1</a:t>
            </a:fld>
            <a:endParaRPr lang="en-US" dirty="0"/>
          </a:p>
        </p:txBody>
      </p:sp>
      <p:sp>
        <p:nvSpPr>
          <p:cNvPr id="5" name="Rectangle 4">
            <a:extLst>
              <a:ext uri="{FF2B5EF4-FFF2-40B4-BE49-F238E27FC236}">
                <a16:creationId xmlns:a16="http://schemas.microsoft.com/office/drawing/2014/main" id="{CF3CE2AF-831A-4EC9-984A-1DEF8E18244D}"/>
              </a:ext>
              <a:ext uri="{C183D7F6-B498-43B3-948B-1728B52AA6E4}">
                <adec:decorative xmlns:adec="http://schemas.microsoft.com/office/drawing/2017/decorative" val="1"/>
              </a:ext>
            </a:extLst>
          </p:cNvPr>
          <p:cNvSpPr/>
          <p:nvPr/>
        </p:nvSpPr>
        <p:spPr>
          <a:xfrm>
            <a:off x="6437103" y="4744135"/>
            <a:ext cx="45719" cy="1229945"/>
          </a:xfrm>
          <a:prstGeom prst="rect">
            <a:avLst/>
          </a:prstGeom>
          <a:solidFill>
            <a:srgbClr val="00A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08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173830C-6119-4812-D11B-CD88CECC6827}"/>
              </a:ext>
            </a:extLst>
          </p:cNvPr>
          <p:cNvSpPr>
            <a:spLocks noGrp="1"/>
          </p:cNvSpPr>
          <p:nvPr>
            <p:ph type="title"/>
          </p:nvPr>
        </p:nvSpPr>
        <p:spPr>
          <a:xfrm>
            <a:off x="339969" y="1262412"/>
            <a:ext cx="4642338" cy="3285204"/>
          </a:xfrm>
        </p:spPr>
        <p:txBody>
          <a:bodyPr>
            <a:noAutofit/>
          </a:bodyPr>
          <a:lstStyle/>
          <a:p>
            <a:pPr algn="ctr"/>
            <a:r>
              <a:rPr lang="en-US" dirty="0"/>
              <a:t>Top Languages spoken at home in the United States (2019)</a:t>
            </a:r>
          </a:p>
        </p:txBody>
      </p:sp>
      <p:sp>
        <p:nvSpPr>
          <p:cNvPr id="9" name="TextBox 8">
            <a:extLst>
              <a:ext uri="{FF2B5EF4-FFF2-40B4-BE49-F238E27FC236}">
                <a16:creationId xmlns:a16="http://schemas.microsoft.com/office/drawing/2014/main" id="{EDFDB864-B6AA-F370-C635-A45A7530DDE6}"/>
              </a:ext>
            </a:extLst>
          </p:cNvPr>
          <p:cNvSpPr txBox="1"/>
          <p:nvPr/>
        </p:nvSpPr>
        <p:spPr>
          <a:xfrm>
            <a:off x="6096000" y="1262412"/>
            <a:ext cx="5478881" cy="310854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Spanish……………….42 million</a:t>
            </a:r>
          </a:p>
          <a:p>
            <a:r>
              <a:rPr lang="en-US" sz="2800" dirty="0">
                <a:latin typeface="Calibri" panose="020F0502020204030204" pitchFamily="34" charset="0"/>
                <a:cs typeface="Calibri" panose="020F0502020204030204" pitchFamily="34" charset="0"/>
              </a:rPr>
              <a:t>Chinese……………….3.5 million</a:t>
            </a:r>
          </a:p>
          <a:p>
            <a:r>
              <a:rPr lang="en-US" sz="2800" dirty="0">
                <a:latin typeface="Calibri" panose="020F0502020204030204" pitchFamily="34" charset="0"/>
                <a:cs typeface="Calibri" panose="020F0502020204030204" pitchFamily="34" charset="0"/>
              </a:rPr>
              <a:t>French…………………2 million</a:t>
            </a:r>
          </a:p>
          <a:p>
            <a:r>
              <a:rPr lang="en-US" sz="2800" dirty="0">
                <a:latin typeface="Calibri" panose="020F0502020204030204" pitchFamily="34" charset="0"/>
                <a:cs typeface="Calibri" panose="020F0502020204030204" pitchFamily="34" charset="0"/>
              </a:rPr>
              <a:t>Filipino/Tagalog…..1.8 million</a:t>
            </a:r>
          </a:p>
          <a:p>
            <a:r>
              <a:rPr lang="en-US" sz="2800" dirty="0">
                <a:latin typeface="Calibri" panose="020F0502020204030204" pitchFamily="34" charset="0"/>
                <a:cs typeface="Calibri" panose="020F0502020204030204" pitchFamily="34" charset="0"/>
              </a:rPr>
              <a:t>Vietnamese………….1.6 million</a:t>
            </a:r>
          </a:p>
          <a:p>
            <a:r>
              <a:rPr lang="en-US" sz="2800" dirty="0">
                <a:latin typeface="Calibri" panose="020F0502020204030204" pitchFamily="34" charset="0"/>
                <a:cs typeface="Calibri" panose="020F0502020204030204" pitchFamily="34" charset="0"/>
              </a:rPr>
              <a:t>Arabic…………………..1.2 million</a:t>
            </a:r>
          </a:p>
          <a:p>
            <a:r>
              <a:rPr lang="en-US" sz="2800" dirty="0">
                <a:latin typeface="Calibri" panose="020F0502020204030204" pitchFamily="34" charset="0"/>
                <a:cs typeface="Calibri" panose="020F0502020204030204" pitchFamily="34" charset="0"/>
              </a:rPr>
              <a:t>Korean………………….1 million</a:t>
            </a:r>
          </a:p>
        </p:txBody>
      </p:sp>
      <p:sp>
        <p:nvSpPr>
          <p:cNvPr id="10" name="TextBox 9">
            <a:extLst>
              <a:ext uri="{FF2B5EF4-FFF2-40B4-BE49-F238E27FC236}">
                <a16:creationId xmlns:a16="http://schemas.microsoft.com/office/drawing/2014/main" id="{7A9D70D0-A401-D7D3-4DBE-402E7D76448D}"/>
              </a:ext>
            </a:extLst>
          </p:cNvPr>
          <p:cNvSpPr txBox="1"/>
          <p:nvPr/>
        </p:nvSpPr>
        <p:spPr>
          <a:xfrm>
            <a:off x="5407975" y="6158934"/>
            <a:ext cx="6502671" cy="523220"/>
          </a:xfrm>
          <a:prstGeom prst="rect">
            <a:avLst/>
          </a:prstGeom>
          <a:noFill/>
        </p:spPr>
        <p:txBody>
          <a:bodyPr wrap="square" rtlCol="0">
            <a:spAutoFit/>
          </a:bodyPr>
          <a:lstStyle/>
          <a:p>
            <a:r>
              <a:rPr lang="en-US" dirty="0"/>
              <a:t>Source:</a:t>
            </a:r>
            <a:br>
              <a:rPr lang="en-US" dirty="0"/>
            </a:br>
            <a:r>
              <a:rPr lang="en-US" dirty="0">
                <a:hlinkClick r:id="rId3"/>
              </a:rPr>
              <a:t>www.census.gov/content/dam/Census/library/publications/2022/acs/acs-50.pdf</a:t>
            </a:r>
            <a:endParaRPr lang="en-US" dirty="0"/>
          </a:p>
        </p:txBody>
      </p:sp>
    </p:spTree>
    <p:extLst>
      <p:ext uri="{BB962C8B-B14F-4D97-AF65-F5344CB8AC3E}">
        <p14:creationId xmlns:p14="http://schemas.microsoft.com/office/powerpoint/2010/main" val="142410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EB56-0AEB-3C22-36E3-EDF039A07D9A}"/>
              </a:ext>
            </a:extLst>
          </p:cNvPr>
          <p:cNvSpPr>
            <a:spLocks noGrp="1"/>
          </p:cNvSpPr>
          <p:nvPr>
            <p:ph type="title"/>
          </p:nvPr>
        </p:nvSpPr>
        <p:spPr>
          <a:xfrm>
            <a:off x="537066" y="1748448"/>
            <a:ext cx="4601308" cy="1680552"/>
          </a:xfrm>
        </p:spPr>
        <p:txBody>
          <a:bodyPr>
            <a:normAutofit/>
          </a:bodyPr>
          <a:lstStyle/>
          <a:p>
            <a:r>
              <a:rPr lang="en-US" dirty="0"/>
              <a:t>Languages Spoken at Home by State</a:t>
            </a:r>
          </a:p>
        </p:txBody>
      </p:sp>
      <p:pic>
        <p:nvPicPr>
          <p:cNvPr id="6" name="Picture 5">
            <a:hlinkClick r:id="rId3"/>
            <a:extLst>
              <a:ext uri="{FF2B5EF4-FFF2-40B4-BE49-F238E27FC236}">
                <a16:creationId xmlns:a16="http://schemas.microsoft.com/office/drawing/2014/main" id="{90F40591-3E36-12F9-3F6D-B39036F79B28}"/>
              </a:ext>
            </a:extLst>
          </p:cNvPr>
          <p:cNvPicPr>
            <a:picLocks noChangeAspect="1"/>
          </p:cNvPicPr>
          <p:nvPr/>
        </p:nvPicPr>
        <p:blipFill>
          <a:blip r:embed="rId4"/>
          <a:srcRect/>
          <a:stretch/>
        </p:blipFill>
        <p:spPr>
          <a:xfrm>
            <a:off x="6278881" y="0"/>
            <a:ext cx="5913120" cy="6858000"/>
          </a:xfrm>
          <a:prstGeom prst="rect">
            <a:avLst/>
          </a:prstGeom>
        </p:spPr>
      </p:pic>
      <p:sp>
        <p:nvSpPr>
          <p:cNvPr id="7" name="TextBox 6">
            <a:extLst>
              <a:ext uri="{FF2B5EF4-FFF2-40B4-BE49-F238E27FC236}">
                <a16:creationId xmlns:a16="http://schemas.microsoft.com/office/drawing/2014/main" id="{7841183E-58E4-0B3F-3E1F-E009B88DF874}"/>
              </a:ext>
            </a:extLst>
          </p:cNvPr>
          <p:cNvSpPr txBox="1"/>
          <p:nvPr/>
        </p:nvSpPr>
        <p:spPr>
          <a:xfrm>
            <a:off x="90034" y="6213446"/>
            <a:ext cx="5201294" cy="540922"/>
          </a:xfrm>
          <a:prstGeom prst="rect">
            <a:avLst/>
          </a:prstGeom>
          <a:noFill/>
        </p:spPr>
        <p:txBody>
          <a:bodyPr wrap="square" rtlCol="0">
            <a:spAutoFit/>
          </a:bodyPr>
          <a:lstStyle/>
          <a:p>
            <a:r>
              <a:rPr lang="en-US" dirty="0">
                <a:hlinkClick r:id="rId3"/>
              </a:rPr>
              <a:t>www.migrationpolicy.org/programs/data-hub/state-immigration-data-profiles</a:t>
            </a:r>
          </a:p>
        </p:txBody>
      </p:sp>
    </p:spTree>
    <p:extLst>
      <p:ext uri="{BB962C8B-B14F-4D97-AF65-F5344CB8AC3E}">
        <p14:creationId xmlns:p14="http://schemas.microsoft.com/office/powerpoint/2010/main" val="203041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B484-4885-C792-67AF-D5EB34677273}"/>
              </a:ext>
            </a:extLst>
          </p:cNvPr>
          <p:cNvSpPr>
            <a:spLocks noGrp="1"/>
          </p:cNvSpPr>
          <p:nvPr>
            <p:ph type="title"/>
          </p:nvPr>
        </p:nvSpPr>
        <p:spPr>
          <a:xfrm>
            <a:off x="232758" y="16507"/>
            <a:ext cx="4539268" cy="972505"/>
          </a:xfrm>
        </p:spPr>
        <p:txBody>
          <a:bodyPr>
            <a:normAutofit/>
          </a:bodyPr>
          <a:lstStyle/>
          <a:p>
            <a:r>
              <a:rPr lang="en-US" sz="4000" dirty="0"/>
              <a:t>ArcGIS</a:t>
            </a:r>
          </a:p>
        </p:txBody>
      </p:sp>
      <p:sp>
        <p:nvSpPr>
          <p:cNvPr id="4" name="Text Placeholder 3" descr="map of What languages are spoken by people who have limited English ability in the U.S.">
            <a:extLst>
              <a:ext uri="{FF2B5EF4-FFF2-40B4-BE49-F238E27FC236}">
                <a16:creationId xmlns:a16="http://schemas.microsoft.com/office/drawing/2014/main" id="{08A535F1-9C2C-DA59-A912-D5F97CEAED90}"/>
              </a:ext>
            </a:extLst>
          </p:cNvPr>
          <p:cNvSpPr>
            <a:spLocks noGrp="1"/>
          </p:cNvSpPr>
          <p:nvPr>
            <p:ph type="body" idx="1"/>
          </p:nvPr>
        </p:nvSpPr>
        <p:spPr>
          <a:xfrm>
            <a:off x="115800" y="1575366"/>
            <a:ext cx="3863253" cy="4315761"/>
          </a:xfrm>
        </p:spPr>
        <p:txBody>
          <a:bodyPr>
            <a:normAutofit lnSpcReduction="10000"/>
          </a:bodyPr>
          <a:lstStyle/>
          <a:p>
            <a:r>
              <a:rPr lang="en-US" sz="2400" dirty="0">
                <a:solidFill>
                  <a:schemeClr val="tx1"/>
                </a:solidFill>
                <a:latin typeface="Calibri" panose="020F0502020204030204" pitchFamily="34" charset="0"/>
                <a:cs typeface="Calibri" panose="020F0502020204030204" pitchFamily="34" charset="0"/>
              </a:rPr>
              <a:t>12 different languages</a:t>
            </a:r>
            <a:endParaRPr lang="en-US" sz="2400" b="0" i="0" dirty="0">
              <a:solidFill>
                <a:schemeClr val="tx1"/>
              </a:solidFill>
              <a:effectLst/>
              <a:latin typeface="Calibri" panose="020F0502020204030204" pitchFamily="34" charset="0"/>
              <a:cs typeface="Calibri" panose="020F0502020204030204" pitchFamily="34" charset="0"/>
            </a:endParaRPr>
          </a:p>
          <a:p>
            <a:endParaRPr lang="en-US" sz="2400" b="0" i="0" dirty="0">
              <a:solidFill>
                <a:schemeClr val="tx1"/>
              </a:solidFill>
              <a:effectLst/>
              <a:latin typeface="Calibri" panose="020F0502020204030204" pitchFamily="34" charset="0"/>
              <a:cs typeface="Calibri" panose="020F0502020204030204" pitchFamily="34" charset="0"/>
            </a:endParaRPr>
          </a:p>
          <a:p>
            <a:r>
              <a:rPr lang="en-US" sz="2400" b="0" i="0" dirty="0">
                <a:solidFill>
                  <a:schemeClr val="tx1"/>
                </a:solidFill>
                <a:effectLst/>
                <a:latin typeface="Calibri" panose="020F0502020204030204" pitchFamily="34" charset="0"/>
                <a:cs typeface="Calibri" panose="020F0502020204030204" pitchFamily="34" charset="0"/>
              </a:rPr>
              <a:t>Data </a:t>
            </a:r>
            <a:r>
              <a:rPr lang="en-US" sz="2400" dirty="0">
                <a:solidFill>
                  <a:schemeClr val="tx1"/>
                </a:solidFill>
                <a:latin typeface="Calibri" panose="020F0502020204030204" pitchFamily="34" charset="0"/>
                <a:cs typeface="Calibri" panose="020F0502020204030204" pitchFamily="34" charset="0"/>
              </a:rPr>
              <a:t>p</a:t>
            </a:r>
            <a:r>
              <a:rPr lang="en-US" sz="2400" b="0" i="0" dirty="0">
                <a:solidFill>
                  <a:schemeClr val="tx1"/>
                </a:solidFill>
                <a:effectLst/>
                <a:latin typeface="Calibri" panose="020F0502020204030204" pitchFamily="34" charset="0"/>
                <a:cs typeface="Calibri" panose="020F0502020204030204" pitchFamily="34" charset="0"/>
              </a:rPr>
              <a:t>oints:</a:t>
            </a:r>
          </a:p>
          <a:p>
            <a:r>
              <a:rPr lang="en-US" sz="2400" dirty="0">
                <a:solidFill>
                  <a:schemeClr val="tx1"/>
                </a:solidFill>
                <a:latin typeface="Calibri" panose="020F0502020204030204" pitchFamily="34" charset="0"/>
                <a:cs typeface="Calibri" panose="020F0502020204030204" pitchFamily="34" charset="0"/>
              </a:rPr>
              <a:t>	State</a:t>
            </a:r>
          </a:p>
          <a:p>
            <a:r>
              <a:rPr lang="en-US" sz="2400" dirty="0">
                <a:solidFill>
                  <a:schemeClr val="tx1"/>
                </a:solidFill>
                <a:latin typeface="Calibri" panose="020F0502020204030204" pitchFamily="34" charset="0"/>
                <a:cs typeface="Calibri" panose="020F0502020204030204" pitchFamily="34" charset="0"/>
              </a:rPr>
              <a:t>	County Effect</a:t>
            </a:r>
          </a:p>
          <a:p>
            <a:r>
              <a:rPr lang="en-US" sz="2400" dirty="0">
                <a:solidFill>
                  <a:schemeClr val="tx1"/>
                </a:solidFill>
                <a:latin typeface="Calibri" panose="020F0502020204030204" pitchFamily="34" charset="0"/>
                <a:cs typeface="Calibri" panose="020F0502020204030204" pitchFamily="34" charset="0"/>
              </a:rPr>
              <a:t>	County </a:t>
            </a:r>
          </a:p>
          <a:p>
            <a:r>
              <a:rPr lang="en-US" sz="2400" dirty="0">
                <a:solidFill>
                  <a:schemeClr val="tx1"/>
                </a:solidFill>
                <a:latin typeface="Calibri" panose="020F0502020204030204" pitchFamily="34" charset="0"/>
                <a:cs typeface="Calibri" panose="020F0502020204030204" pitchFamily="34" charset="0"/>
              </a:rPr>
              <a:t>    Tract</a:t>
            </a:r>
          </a:p>
          <a:p>
            <a:endParaRPr lang="en-US" dirty="0">
              <a:solidFill>
                <a:srgbClr val="4D4D4D"/>
              </a:solidFill>
              <a:latin typeface="Avenir Next"/>
            </a:endParaRPr>
          </a:p>
          <a:p>
            <a:r>
              <a:rPr lang="en-US" dirty="0">
                <a:solidFill>
                  <a:srgbClr val="4D4D4D"/>
                </a:solidFill>
                <a:latin typeface="Avenir Next"/>
              </a:rPr>
              <a:t>		</a:t>
            </a:r>
          </a:p>
          <a:p>
            <a:r>
              <a:rPr lang="en-US" b="0" i="0" dirty="0">
                <a:solidFill>
                  <a:srgbClr val="4D4D4D"/>
                </a:solidFill>
                <a:effectLst/>
                <a:latin typeface="Avenir Next"/>
              </a:rPr>
              <a:t>	</a:t>
            </a:r>
          </a:p>
          <a:p>
            <a:endParaRPr lang="en-US" dirty="0"/>
          </a:p>
        </p:txBody>
      </p:sp>
      <p:pic>
        <p:nvPicPr>
          <p:cNvPr id="13" name="Picture 12" descr="ArcGIS map of ">
            <a:extLst>
              <a:ext uri="{FF2B5EF4-FFF2-40B4-BE49-F238E27FC236}">
                <a16:creationId xmlns:a16="http://schemas.microsoft.com/office/drawing/2014/main" id="{46E23D4C-16E6-4023-13DB-4EE171358256}"/>
              </a:ext>
            </a:extLst>
          </p:cNvPr>
          <p:cNvPicPr>
            <a:picLocks noChangeAspect="1"/>
          </p:cNvPicPr>
          <p:nvPr/>
        </p:nvPicPr>
        <p:blipFill>
          <a:blip r:embed="rId3"/>
          <a:stretch>
            <a:fillRect/>
          </a:stretch>
        </p:blipFill>
        <p:spPr>
          <a:xfrm>
            <a:off x="4354589" y="1271119"/>
            <a:ext cx="7509575" cy="4315762"/>
          </a:xfrm>
          <a:prstGeom prst="rect">
            <a:avLst/>
          </a:prstGeom>
        </p:spPr>
      </p:pic>
    </p:spTree>
    <p:extLst>
      <p:ext uri="{BB962C8B-B14F-4D97-AF65-F5344CB8AC3E}">
        <p14:creationId xmlns:p14="http://schemas.microsoft.com/office/powerpoint/2010/main" val="265949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C4E1-6797-5B8E-C62D-E9603FC3A91E}"/>
              </a:ext>
            </a:extLst>
          </p:cNvPr>
          <p:cNvSpPr>
            <a:spLocks noGrp="1"/>
          </p:cNvSpPr>
          <p:nvPr>
            <p:ph type="title"/>
          </p:nvPr>
        </p:nvSpPr>
        <p:spPr>
          <a:xfrm>
            <a:off x="470337" y="57594"/>
            <a:ext cx="5145017" cy="1325563"/>
          </a:xfrm>
        </p:spPr>
        <p:txBody>
          <a:bodyPr>
            <a:normAutofit/>
          </a:bodyPr>
          <a:lstStyle/>
          <a:p>
            <a:r>
              <a:rPr lang="en-US" dirty="0"/>
              <a:t>Locating Census Data</a:t>
            </a:r>
          </a:p>
        </p:txBody>
      </p:sp>
      <p:pic>
        <p:nvPicPr>
          <p:cNvPr id="6" name="Picture 5">
            <a:extLst>
              <a:ext uri="{FF2B5EF4-FFF2-40B4-BE49-F238E27FC236}">
                <a16:creationId xmlns:a16="http://schemas.microsoft.com/office/drawing/2014/main" id="{1E9773FB-1CB6-1067-DDA0-0D515BE47E1E}"/>
              </a:ext>
            </a:extLst>
          </p:cNvPr>
          <p:cNvPicPr>
            <a:picLocks noChangeAspect="1"/>
          </p:cNvPicPr>
          <p:nvPr/>
        </p:nvPicPr>
        <p:blipFill>
          <a:blip r:embed="rId3"/>
          <a:srcRect/>
          <a:stretch/>
        </p:blipFill>
        <p:spPr>
          <a:xfrm>
            <a:off x="1383424" y="1512113"/>
            <a:ext cx="9425152" cy="4655454"/>
          </a:xfrm>
          <a:prstGeom prst="rect">
            <a:avLst/>
          </a:prstGeom>
          <a:ln>
            <a:solidFill>
              <a:schemeClr val="tx1"/>
            </a:solidFill>
          </a:ln>
        </p:spPr>
      </p:pic>
    </p:spTree>
    <p:extLst>
      <p:ext uri="{BB962C8B-B14F-4D97-AF65-F5344CB8AC3E}">
        <p14:creationId xmlns:p14="http://schemas.microsoft.com/office/powerpoint/2010/main" val="338335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5325-B650-D1E2-59A9-BBF46C66F413}"/>
              </a:ext>
            </a:extLst>
          </p:cNvPr>
          <p:cNvSpPr>
            <a:spLocks noGrp="1"/>
          </p:cNvSpPr>
          <p:nvPr>
            <p:ph type="title"/>
          </p:nvPr>
        </p:nvSpPr>
        <p:spPr>
          <a:xfrm>
            <a:off x="240030" y="365125"/>
            <a:ext cx="11510010" cy="1325563"/>
          </a:xfrm>
        </p:spPr>
        <p:txBody>
          <a:bodyPr vert="horz" lIns="91440" tIns="45720" rIns="91440" bIns="45720" rtlCol="0" anchor="ctr">
            <a:noAutofit/>
          </a:bodyPr>
          <a:lstStyle/>
          <a:p>
            <a:r>
              <a:rPr lang="en-US" sz="4000" kern="1200" dirty="0">
                <a:solidFill>
                  <a:schemeClr val="tx1"/>
                </a:solidFill>
                <a:latin typeface="+mj-lt"/>
                <a:ea typeface="+mj-ea"/>
                <a:cs typeface="+mj-cs"/>
              </a:rPr>
              <a:t>Considerations when Providing Health Information</a:t>
            </a:r>
          </a:p>
        </p:txBody>
      </p:sp>
      <p:sp>
        <p:nvSpPr>
          <p:cNvPr id="11" name="Slide Number Placeholder 2">
            <a:extLst>
              <a:ext uri="{FF2B5EF4-FFF2-40B4-BE49-F238E27FC236}">
                <a16:creationId xmlns:a16="http://schemas.microsoft.com/office/drawing/2014/main" id="{EA08A574-36D7-2FB1-5D5E-B2BCC25B6154}"/>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smtClean="0"/>
              <a:pPr lvl="0" indent="0">
                <a:spcBef>
                  <a:spcPts val="0"/>
                </a:spcBef>
                <a:spcAft>
                  <a:spcPts val="600"/>
                </a:spcAft>
                <a:buNone/>
              </a:pPr>
              <a:t>14</a:t>
            </a:fld>
            <a:endParaRPr lang="en-US"/>
          </a:p>
        </p:txBody>
      </p:sp>
      <p:graphicFrame>
        <p:nvGraphicFramePr>
          <p:cNvPr id="12" name="Text Placeholder 2">
            <a:extLst>
              <a:ext uri="{FF2B5EF4-FFF2-40B4-BE49-F238E27FC236}">
                <a16:creationId xmlns:a16="http://schemas.microsoft.com/office/drawing/2014/main" id="{07CD2700-5557-2873-873C-E0AA32770CA5}"/>
              </a:ext>
            </a:extLst>
          </p:cNvPr>
          <p:cNvGraphicFramePr/>
          <p:nvPr>
            <p:extLst>
              <p:ext uri="{D42A27DB-BD31-4B8C-83A1-F6EECF244321}">
                <p14:modId xmlns:p14="http://schemas.microsoft.com/office/powerpoint/2010/main" val="31597729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75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33BC2E-E377-EED3-C6F0-135D51E9B7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4" name="Title 1">
            <a:extLst>
              <a:ext uri="{FF2B5EF4-FFF2-40B4-BE49-F238E27FC236}">
                <a16:creationId xmlns:a16="http://schemas.microsoft.com/office/drawing/2014/main" id="{7B6AF63E-4524-FFD8-B60E-3D9002E74C65}"/>
              </a:ext>
            </a:extLst>
          </p:cNvPr>
          <p:cNvSpPr txBox="1">
            <a:spLocks/>
          </p:cNvSpPr>
          <p:nvPr/>
        </p:nvSpPr>
        <p:spPr>
          <a:xfrm>
            <a:off x="0" y="1024128"/>
            <a:ext cx="12192000" cy="2867388"/>
          </a:xfrm>
          <a:prstGeom prst="rect">
            <a:avLst/>
          </a:prstGeom>
          <a:gradFill>
            <a:gsLst>
              <a:gs pos="63000">
                <a:srgbClr val="2A3A89"/>
              </a:gs>
              <a:gs pos="27000">
                <a:srgbClr val="2A3A89"/>
              </a:gs>
              <a:gs pos="99000">
                <a:srgbClr val="2A3A89"/>
              </a:gs>
            </a:gsLst>
            <a:lin ang="0" scaled="1"/>
          </a:gra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solidFill>
                  <a:schemeClr val="tx1"/>
                </a:solidFill>
              </a:rPr>
              <a:t>    </a:t>
            </a:r>
          </a:p>
          <a:p>
            <a:pPr algn="ctr"/>
            <a:r>
              <a:rPr lang="en-US" sz="7200" b="1" dirty="0">
                <a:solidFill>
                  <a:schemeClr val="bg1"/>
                </a:solidFill>
                <a:latin typeface="Calibri" panose="020F0502020204030204" pitchFamily="34" charset="0"/>
                <a:cs typeface="Calibri" panose="020F0502020204030204" pitchFamily="34" charset="0"/>
              </a:rPr>
              <a:t>Information Resources</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133229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158496" y="268224"/>
            <a:ext cx="11765280" cy="11446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dirty="0">
                <a:solidFill>
                  <a:schemeClr val="tx1"/>
                </a:solidFill>
              </a:rPr>
              <a:t>Health Information Resources in Languages other than English</a:t>
            </a:r>
            <a:endParaRPr sz="3600" dirty="0">
              <a:solidFill>
                <a:schemeClr val="tx1"/>
              </a:solidFill>
            </a:endParaRPr>
          </a:p>
        </p:txBody>
      </p:sp>
      <p:pic>
        <p:nvPicPr>
          <p:cNvPr id="421" name="Google Shape;421;p29" descr="MedlinePlus logo" title="MedlinePlus logo"/>
          <p:cNvPicPr preferRelativeResize="0">
            <a:picLocks noGrp="1"/>
          </p:cNvPicPr>
          <p:nvPr>
            <p:ph type="body" idx="1"/>
          </p:nvPr>
        </p:nvPicPr>
        <p:blipFill rotWithShape="1">
          <a:blip r:embed="rId3">
            <a:alphaModFix/>
          </a:blip>
          <a:srcRect/>
          <a:stretch/>
        </p:blipFill>
        <p:spPr>
          <a:xfrm>
            <a:off x="838200" y="2528888"/>
            <a:ext cx="4824413" cy="906463"/>
          </a:xfrm>
          <a:prstGeom prst="rect">
            <a:avLst/>
          </a:prstGeom>
          <a:noFill/>
          <a:ln>
            <a:noFill/>
          </a:ln>
        </p:spPr>
      </p:pic>
      <p:pic>
        <p:nvPicPr>
          <p:cNvPr id="422" name="Google Shape;422;p29" descr="US Department of Health and Human Services Office of Minority Health logo.&#10;&#10;" title="US Department of Health and Human Services Office of Minority Health logo."/>
          <p:cNvPicPr preferRelativeResize="0">
            <a:picLocks noGrp="1"/>
          </p:cNvPicPr>
          <p:nvPr>
            <p:ph type="body" idx="4294967295"/>
          </p:nvPr>
        </p:nvPicPr>
        <p:blipFill rotWithShape="1">
          <a:blip r:embed="rId4">
            <a:alphaModFix/>
          </a:blip>
          <a:srcRect/>
          <a:stretch/>
        </p:blipFill>
        <p:spPr>
          <a:xfrm>
            <a:off x="6096000" y="1690688"/>
            <a:ext cx="5619750" cy="1817688"/>
          </a:xfrm>
          <a:prstGeom prst="rect">
            <a:avLst/>
          </a:prstGeom>
          <a:noFill/>
          <a:ln>
            <a:noFill/>
          </a:ln>
        </p:spPr>
      </p:pic>
      <p:pic>
        <p:nvPicPr>
          <p:cNvPr id="423" name="Google Shape;423;p29" descr="Center for Disease Control logo" title="Center for Disease Control logo"/>
          <p:cNvPicPr preferRelativeResize="0">
            <a:picLocks noGrp="1"/>
          </p:cNvPicPr>
          <p:nvPr>
            <p:ph type="body" idx="4294967295"/>
          </p:nvPr>
        </p:nvPicPr>
        <p:blipFill rotWithShape="1">
          <a:blip r:embed="rId5">
            <a:alphaModFix/>
          </a:blip>
          <a:srcRect/>
          <a:stretch/>
        </p:blipFill>
        <p:spPr>
          <a:xfrm>
            <a:off x="1314495" y="3435351"/>
            <a:ext cx="3871822" cy="2378852"/>
          </a:xfrm>
          <a:prstGeom prst="rect">
            <a:avLst/>
          </a:prstGeom>
          <a:noFill/>
          <a:ln>
            <a:noFill/>
          </a:ln>
        </p:spPr>
      </p:pic>
      <p:pic>
        <p:nvPicPr>
          <p:cNvPr id="2" name="Google Shape;424;p29" descr="EthnoMed logo&#10;&#10;">
            <a:extLst>
              <a:ext uri="{FF2B5EF4-FFF2-40B4-BE49-F238E27FC236}">
                <a16:creationId xmlns:a16="http://schemas.microsoft.com/office/drawing/2014/main" id="{E5421D3E-8D98-556D-B15D-06531F7FE680}"/>
              </a:ext>
            </a:extLst>
          </p:cNvPr>
          <p:cNvPicPr preferRelativeResize="0">
            <a:picLocks/>
          </p:cNvPicPr>
          <p:nvPr/>
        </p:nvPicPr>
        <p:blipFill rotWithShape="1">
          <a:blip r:embed="rId6">
            <a:alphaModFix/>
          </a:blip>
          <a:srcRect/>
          <a:stretch/>
        </p:blipFill>
        <p:spPr>
          <a:xfrm>
            <a:off x="6679097" y="3816626"/>
            <a:ext cx="4320208" cy="13940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E3BBCCFE-6D9C-1432-8CE0-914130D2A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38C99-00BE-92B0-87C7-70798BA5AA03}"/>
              </a:ext>
            </a:extLst>
          </p:cNvPr>
          <p:cNvSpPr txBox="1">
            <a:spLocks/>
          </p:cNvSpPr>
          <p:nvPr/>
        </p:nvSpPr>
        <p:spPr>
          <a:xfrm>
            <a:off x="0" y="0"/>
            <a:ext cx="12192000" cy="3891516"/>
          </a:xfrm>
          <a:prstGeom prst="rect">
            <a:avLst/>
          </a:prstGeom>
          <a:gradFill>
            <a:gsLst>
              <a:gs pos="63000">
                <a:srgbClr val="2A3A89"/>
              </a:gs>
              <a:gs pos="27000">
                <a:srgbClr val="2A3A89"/>
              </a:gs>
              <a:gs pos="99000">
                <a:srgbClr val="2A3A89"/>
              </a:gs>
            </a:gsLst>
            <a:lin ang="0" scaled="1"/>
          </a:gra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solidFill>
                  <a:schemeClr val="tx1"/>
                </a:solidFill>
              </a:rPr>
              <a:t>    </a:t>
            </a:r>
          </a:p>
          <a:p>
            <a:pPr algn="ctr"/>
            <a:r>
              <a:rPr lang="en-US" sz="7200" b="1" dirty="0">
                <a:solidFill>
                  <a:schemeClr val="bg1"/>
                </a:solidFill>
              </a:rPr>
              <a:t>NNLM Funded Projects</a:t>
            </a:r>
            <a:endParaRPr lang="en-US" b="1" dirty="0">
              <a:solidFill>
                <a:schemeClr val="tx1"/>
              </a:solidFill>
            </a:endParaRPr>
          </a:p>
        </p:txBody>
      </p:sp>
    </p:spTree>
    <p:extLst>
      <p:ext uri="{BB962C8B-B14F-4D97-AF65-F5344CB8AC3E}">
        <p14:creationId xmlns:p14="http://schemas.microsoft.com/office/powerpoint/2010/main" val="246441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477E-3F7B-E424-573F-59B64C922221}"/>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B8993C57-A754-B4EC-AE98-11D60AD5C9BE}"/>
              </a:ext>
            </a:extLst>
          </p:cNvPr>
          <p:cNvSpPr>
            <a:spLocks noGrp="1"/>
          </p:cNvSpPr>
          <p:nvPr>
            <p:ph type="body" idx="1"/>
          </p:nvPr>
        </p:nvSpPr>
        <p:spPr/>
        <p:txBody>
          <a:bodyPr/>
          <a:lstStyle/>
          <a:p>
            <a:pPr marL="114300" indent="0">
              <a:buNone/>
            </a:pPr>
            <a:r>
              <a:rPr lang="en-US" dirty="0"/>
              <a:t>Your name, region, email</a:t>
            </a:r>
          </a:p>
        </p:txBody>
      </p:sp>
      <p:sp>
        <p:nvSpPr>
          <p:cNvPr id="5" name="Slide Number Placeholder 4">
            <a:extLst>
              <a:ext uri="{FF2B5EF4-FFF2-40B4-BE49-F238E27FC236}">
                <a16:creationId xmlns:a16="http://schemas.microsoft.com/office/drawing/2014/main" id="{CBA2DD4C-5E53-4729-17CF-61CCFAA5CD36}"/>
              </a:ext>
            </a:extLst>
          </p:cNvPr>
          <p:cNvSpPr>
            <a:spLocks noGrp="1"/>
          </p:cNvSpPr>
          <p:nvPr>
            <p:ph type="sldNum" idx="12"/>
          </p:nvPr>
        </p:nvSpPr>
        <p:spPr/>
        <p:txBody>
          <a:bodyPr/>
          <a:lstStyle/>
          <a:p>
            <a:pPr>
              <a:defRPr/>
            </a:pPr>
            <a:fld id="{372B0271-B012-4ED1-8CE3-476E6D0A5B1D}" type="slidenum">
              <a:rPr lang="en-US" smtClean="0"/>
              <a:pPr>
                <a:defRPr/>
              </a:pPr>
              <a:t>18</a:t>
            </a:fld>
            <a:endParaRPr lang="en-US" dirty="0"/>
          </a:p>
        </p:txBody>
      </p:sp>
    </p:spTree>
    <p:extLst>
      <p:ext uri="{BB962C8B-B14F-4D97-AF65-F5344CB8AC3E}">
        <p14:creationId xmlns:p14="http://schemas.microsoft.com/office/powerpoint/2010/main" val="101566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794757" y="281230"/>
            <a:ext cx="2100844" cy="1287525"/>
          </a:xfrm>
        </p:spPr>
        <p:txBody>
          <a:bodyPr>
            <a:normAutofit/>
          </a:bodyPr>
          <a:lstStyle/>
          <a:p>
            <a:pPr>
              <a:lnSpc>
                <a:spcPct val="100000"/>
              </a:lnSpc>
              <a:spcAft>
                <a:spcPts val="600"/>
              </a:spcAft>
            </a:pPr>
            <a:r>
              <a:rPr lang="en-US" dirty="0">
                <a:solidFill>
                  <a:schemeClr val="tx1"/>
                </a:solidFill>
              </a:rPr>
              <a:t>NNLM</a:t>
            </a:r>
          </a:p>
        </p:txBody>
      </p:sp>
      <p:sp>
        <p:nvSpPr>
          <p:cNvPr id="4" name="TextBox 3">
            <a:extLst>
              <a:ext uri="{FF2B5EF4-FFF2-40B4-BE49-F238E27FC236}">
                <a16:creationId xmlns:a16="http://schemas.microsoft.com/office/drawing/2014/main" id="{25351FE7-5C45-5FE7-5343-CCFEF19997A6}"/>
              </a:ext>
            </a:extLst>
          </p:cNvPr>
          <p:cNvSpPr txBox="1"/>
          <p:nvPr/>
        </p:nvSpPr>
        <p:spPr>
          <a:xfrm>
            <a:off x="358776" y="2306414"/>
            <a:ext cx="3879850" cy="2028248"/>
          </a:xfrm>
          <a:prstGeom prst="rect">
            <a:avLst/>
          </a:prstGeom>
          <a:noFill/>
        </p:spPr>
        <p:txBody>
          <a:bodyPr wrap="square">
            <a:spAutoFit/>
          </a:bodyPr>
          <a:lstStyle/>
          <a:p>
            <a:pPr marL="228594" marR="0" lvl="0" indent="-193669"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Trainings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Funding</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Educational materials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Community outreach</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127500" y="831097"/>
            <a:ext cx="7509379" cy="5195805"/>
          </a:xfrm>
        </p:spPr>
      </p:pic>
    </p:spTree>
    <p:extLst>
      <p:ext uri="{BB962C8B-B14F-4D97-AF65-F5344CB8AC3E}">
        <p14:creationId xmlns:p14="http://schemas.microsoft.com/office/powerpoint/2010/main" val="242364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B0CF-1988-1940-3B71-E016C8448DAE}"/>
              </a:ext>
            </a:extLst>
          </p:cNvPr>
          <p:cNvSpPr>
            <a:spLocks noGrp="1"/>
          </p:cNvSpPr>
          <p:nvPr>
            <p:ph type="title"/>
          </p:nvPr>
        </p:nvSpPr>
        <p:spPr>
          <a:xfrm>
            <a:off x="5414866" y="276157"/>
            <a:ext cx="2221992" cy="1183259"/>
          </a:xfrm>
        </p:spPr>
        <p:txBody>
          <a:bodyPr/>
          <a:lstStyle/>
          <a:p>
            <a:r>
              <a:rPr lang="en-US" dirty="0"/>
              <a:t>Agenda</a:t>
            </a:r>
          </a:p>
        </p:txBody>
      </p:sp>
      <p:sp>
        <p:nvSpPr>
          <p:cNvPr id="3" name="Text Placeholder 2">
            <a:extLst>
              <a:ext uri="{FF2B5EF4-FFF2-40B4-BE49-F238E27FC236}">
                <a16:creationId xmlns:a16="http://schemas.microsoft.com/office/drawing/2014/main" id="{0620ED1D-3DB7-DBE1-ADFC-5BED6A1F181B}"/>
              </a:ext>
            </a:extLst>
          </p:cNvPr>
          <p:cNvSpPr>
            <a:spLocks noGrp="1"/>
          </p:cNvSpPr>
          <p:nvPr>
            <p:ph type="body" idx="1"/>
          </p:nvPr>
        </p:nvSpPr>
        <p:spPr>
          <a:xfrm>
            <a:off x="3118289" y="1722983"/>
            <a:ext cx="8547237" cy="3680290"/>
          </a:xfrm>
        </p:spPr>
        <p:txBody>
          <a:bodyPr>
            <a:noAutofit/>
          </a:bodyPr>
          <a:lstStyle/>
          <a:p>
            <a:pPr algn="l">
              <a:buFont typeface="+mj-lt"/>
              <a:buAutoNum type="arabicPeriod"/>
            </a:pPr>
            <a:r>
              <a:rPr lang="en-US" b="0" i="0" dirty="0">
                <a:solidFill>
                  <a:schemeClr val="tx1"/>
                </a:solidFill>
                <a:effectLst/>
                <a:latin typeface="Calibri" panose="020F0502020204030204" pitchFamily="34" charset="0"/>
                <a:cs typeface="Calibri" panose="020F0502020204030204" pitchFamily="34" charset="0"/>
              </a:rPr>
              <a:t>Explore immigration and language usage data at the national and state level.</a:t>
            </a:r>
            <a:br>
              <a:rPr lang="en-US" b="0" i="0" dirty="0">
                <a:solidFill>
                  <a:schemeClr val="tx1"/>
                </a:solidFill>
                <a:effectLst/>
                <a:latin typeface="Calibri" panose="020F0502020204030204" pitchFamily="34" charset="0"/>
                <a:cs typeface="Calibri" panose="020F0502020204030204" pitchFamily="34" charset="0"/>
              </a:rPr>
            </a:br>
            <a:endParaRPr lang="en-US"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r>
              <a:rPr lang="en-US" b="0" i="0" dirty="0">
                <a:solidFill>
                  <a:schemeClr val="tx1"/>
                </a:solidFill>
                <a:effectLst/>
                <a:latin typeface="Calibri" panose="020F0502020204030204" pitchFamily="34" charset="0"/>
                <a:cs typeface="Calibri" panose="020F0502020204030204" pitchFamily="34" charset="0"/>
              </a:rPr>
              <a:t>Identify reliable websites for quality health information in multiple languages.</a:t>
            </a:r>
          </a:p>
          <a:p>
            <a:pPr algn="l">
              <a:buFont typeface="+mj-lt"/>
              <a:buAutoNum type="arabicPeriod"/>
            </a:pPr>
            <a:endParaRPr lang="en-US"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r>
              <a:rPr lang="en-US" b="0" i="0" dirty="0">
                <a:solidFill>
                  <a:schemeClr val="tx1"/>
                </a:solidFill>
                <a:effectLst/>
                <a:latin typeface="Calibri" panose="020F0502020204030204" pitchFamily="34" charset="0"/>
                <a:cs typeface="Calibri" panose="020F0502020204030204" pitchFamily="34" charset="0"/>
              </a:rPr>
              <a:t>Explore NNLM Funded </a:t>
            </a:r>
            <a:r>
              <a:rPr lang="en-US" dirty="0">
                <a:solidFill>
                  <a:schemeClr val="tx1"/>
                </a:solidFill>
                <a:latin typeface="Calibri" panose="020F0502020204030204" pitchFamily="34" charset="0"/>
                <a:cs typeface="Calibri" panose="020F0502020204030204" pitchFamily="34" charset="0"/>
              </a:rPr>
              <a:t>Multilingual</a:t>
            </a:r>
            <a:r>
              <a:rPr lang="en-US" b="0" i="0" dirty="0">
                <a:solidFill>
                  <a:schemeClr val="tx1"/>
                </a:solidFill>
                <a:effectLst/>
                <a:latin typeface="Calibri" panose="020F0502020204030204" pitchFamily="34" charset="0"/>
                <a:cs typeface="Calibri" panose="020F0502020204030204" pitchFamily="34" charset="0"/>
              </a:rPr>
              <a:t> Projects</a:t>
            </a:r>
            <a:endParaRPr lang="en-US" b="0" i="0" dirty="0">
              <a:solidFill>
                <a:srgbClr val="FF0000"/>
              </a:solidFill>
              <a:effectLs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656160B-6378-4CD2-445D-EE474E90969B}"/>
              </a:ext>
            </a:extLst>
          </p:cNvPr>
          <p:cNvSpPr txBox="1">
            <a:spLocks/>
          </p:cNvSpPr>
          <p:nvPr/>
        </p:nvSpPr>
        <p:spPr>
          <a:xfrm rot="16200000">
            <a:off x="-2202569" y="2202570"/>
            <a:ext cx="6858001" cy="2452861"/>
          </a:xfrm>
          <a:prstGeom prst="rect">
            <a:avLst/>
          </a:prstGeom>
          <a:gradFill>
            <a:gsLst>
              <a:gs pos="63000">
                <a:srgbClr val="2A3A89"/>
              </a:gs>
              <a:gs pos="27000">
                <a:srgbClr val="2A3A89"/>
              </a:gs>
              <a:gs pos="99000">
                <a:srgbClr val="2A3A89"/>
              </a:gs>
            </a:gsLst>
            <a:lin ang="0" scaled="1"/>
          </a:grad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solidFill>
                  <a:schemeClr val="tx1"/>
                </a:solidFill>
              </a:rPr>
              <a:t>    </a:t>
            </a:r>
          </a:p>
          <a:p>
            <a:pPr algn="ctr"/>
            <a:br>
              <a:rPr lang="en-US" sz="7200" dirty="0">
                <a:solidFill>
                  <a:schemeClr val="tx1"/>
                </a:solidFill>
                <a:latin typeface="Calibri" panose="020F0502020204030204" pitchFamily="34" charset="0"/>
                <a:cs typeface="Calibri" panose="020F0502020204030204" pitchFamily="34" charset="0"/>
              </a:rPr>
            </a:br>
            <a:endParaRPr lang="en-US" sz="7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27D537E9-FE47-4525-B222-ED9AA5BABB70}"/>
              </a:ext>
            </a:extLst>
          </p:cNvPr>
          <p:cNvSpPr>
            <a:spLocks noGrp="1"/>
          </p:cNvSpPr>
          <p:nvPr>
            <p:ph type="title"/>
          </p:nvPr>
        </p:nvSpPr>
        <p:spPr>
          <a:xfrm>
            <a:off x="472279" y="241300"/>
            <a:ext cx="9879197" cy="802054"/>
          </a:xfrm>
        </p:spPr>
        <p:txBody>
          <a:bodyPr>
            <a:noAutofit/>
          </a:bodyPr>
          <a:lstStyle/>
          <a:p>
            <a:r>
              <a:rPr lang="en-US" sz="4400" dirty="0"/>
              <a:t>Question: Languages in Your Community</a:t>
            </a:r>
          </a:p>
        </p:txBody>
      </p:sp>
      <p:pic>
        <p:nvPicPr>
          <p:cNvPr id="5" name="Picture Placeholder 4" descr="Digital rendering of a colored world map">
            <a:extLst>
              <a:ext uri="{FF2B5EF4-FFF2-40B4-BE49-F238E27FC236}">
                <a16:creationId xmlns:a16="http://schemas.microsoft.com/office/drawing/2014/main" id="{FC9B6BA1-3E25-4082-9F41-7C45E5F5D454}"/>
              </a:ext>
            </a:extLst>
          </p:cNvPr>
          <p:cNvPicPr>
            <a:picLocks noGrp="1" noChangeAspect="1"/>
          </p:cNvPicPr>
          <p:nvPr>
            <p:ph type="pic" idx="2"/>
          </p:nvPr>
        </p:nvPicPr>
        <p:blipFill>
          <a:blip r:embed="rId3"/>
          <a:srcRect l="6042" r="6042"/>
          <a:stretch>
            <a:fillRect/>
          </a:stretch>
        </p:blipFill>
        <p:spPr>
          <a:xfrm>
            <a:off x="6278565" y="1503160"/>
            <a:ext cx="5353050" cy="4226817"/>
          </a:xfrm>
        </p:spPr>
      </p:pic>
      <p:sp>
        <p:nvSpPr>
          <p:cNvPr id="210" name="Google Shape;210;g152491405b0_0_0"/>
          <p:cNvSpPr txBox="1">
            <a:spLocks noGrp="1"/>
          </p:cNvSpPr>
          <p:nvPr>
            <p:ph type="body" idx="1"/>
          </p:nvPr>
        </p:nvSpPr>
        <p:spPr>
          <a:xfrm>
            <a:off x="560385" y="1601383"/>
            <a:ext cx="4930900" cy="3480979"/>
          </a:xfrm>
          <a:prstGeom prst="rect">
            <a:avLst/>
          </a:prstGeom>
        </p:spPr>
        <p:txBody>
          <a:bodyPr spcFirstLastPara="1" wrap="square" lIns="91425" tIns="45700" rIns="91425" bIns="45700" anchor="t" anchorCtr="0">
            <a:noAutofit/>
          </a:bodyPr>
          <a:lstStyle/>
          <a:p>
            <a:pPr marL="0" indent="0">
              <a:buSzPts val="1100"/>
            </a:pPr>
            <a:r>
              <a:rPr lang="en-US" sz="2800" strike="sngStrike" dirty="0">
                <a:solidFill>
                  <a:srgbClr val="FF0000"/>
                </a:solidFill>
              </a:rPr>
              <a:t> </a:t>
            </a:r>
            <a:endParaRPr lang="en-US" sz="2800" dirty="0">
              <a:solidFill>
                <a:schemeClr val="tx2">
                  <a:lumMod val="10000"/>
                </a:schemeClr>
              </a:solidFill>
            </a:endParaRPr>
          </a:p>
          <a:p>
            <a:pPr marL="0" indent="0">
              <a:buSzPts val="1100"/>
            </a:pPr>
            <a:r>
              <a:rPr lang="en-US" sz="3200" dirty="0">
                <a:solidFill>
                  <a:schemeClr val="tx1"/>
                </a:solidFill>
              </a:rPr>
              <a:t>What are the most common languages you encounter in your community or at your library?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425BDB-3D13-3BAA-584D-85720F2350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1">
            <a:extLst>
              <a:ext uri="{FF2B5EF4-FFF2-40B4-BE49-F238E27FC236}">
                <a16:creationId xmlns:a16="http://schemas.microsoft.com/office/drawing/2014/main" id="{2F66F638-16A5-FB72-4E33-87FD26B6C697}"/>
              </a:ext>
            </a:extLst>
          </p:cNvPr>
          <p:cNvSpPr txBox="1">
            <a:spLocks/>
          </p:cNvSpPr>
          <p:nvPr/>
        </p:nvSpPr>
        <p:spPr>
          <a:xfrm>
            <a:off x="0" y="1438655"/>
            <a:ext cx="12192000" cy="2452861"/>
          </a:xfrm>
          <a:prstGeom prst="rect">
            <a:avLst/>
          </a:prstGeom>
          <a:gradFill>
            <a:gsLst>
              <a:gs pos="63000">
                <a:srgbClr val="2A3A89"/>
              </a:gs>
              <a:gs pos="27000">
                <a:srgbClr val="2A3A89"/>
              </a:gs>
              <a:gs pos="99000">
                <a:srgbClr val="2A3A89"/>
              </a:gs>
            </a:gsLst>
            <a:lin ang="0" scaled="1"/>
          </a:grad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solidFill>
                  <a:schemeClr val="tx1"/>
                </a:solidFill>
              </a:rPr>
              <a:t>    </a:t>
            </a:r>
          </a:p>
          <a:p>
            <a:pPr algn="ctr"/>
            <a:r>
              <a:rPr lang="en-US" sz="7200" b="1" dirty="0">
                <a:solidFill>
                  <a:schemeClr val="bg1"/>
                </a:solidFill>
                <a:latin typeface="Calibri" panose="020F0502020204030204" pitchFamily="34" charset="0"/>
                <a:cs typeface="Calibri" panose="020F0502020204030204" pitchFamily="34" charset="0"/>
              </a:rPr>
              <a:t>Background Data</a:t>
            </a:r>
            <a:br>
              <a:rPr lang="en-US" sz="7200" dirty="0">
                <a:solidFill>
                  <a:schemeClr val="tx1"/>
                </a:solidFill>
                <a:latin typeface="Calibri" panose="020F0502020204030204" pitchFamily="34" charset="0"/>
                <a:cs typeface="Calibri" panose="020F0502020204030204" pitchFamily="34" charset="0"/>
              </a:rPr>
            </a:br>
            <a:endParaRPr lang="en-US" sz="7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111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a:spLocks noGrp="1"/>
          </p:cNvSpPr>
          <p:nvPr>
            <p:ph type="title"/>
          </p:nvPr>
        </p:nvSpPr>
        <p:spPr>
          <a:xfrm>
            <a:off x="838200" y="11591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dirty="0">
                <a:solidFill>
                  <a:schemeClr val="dk1"/>
                </a:solidFill>
                <a:latin typeface="Calibri"/>
                <a:ea typeface="Calibri"/>
                <a:cs typeface="Calibri"/>
                <a:sym typeface="Calibri"/>
              </a:rPr>
              <a:t>2022 Data on Immigrants</a:t>
            </a:r>
            <a:endParaRPr dirty="0"/>
          </a:p>
        </p:txBody>
      </p:sp>
      <p:pic>
        <p:nvPicPr>
          <p:cNvPr id="227" name="Google Shape;227;p6" descr="Map of United States&#10;&#10;&#10;" title="Map of United States"/>
          <p:cNvPicPr preferRelativeResize="0">
            <a:picLocks noGrp="1"/>
          </p:cNvPicPr>
          <p:nvPr>
            <p:ph type="body" idx="2"/>
          </p:nvPr>
        </p:nvPicPr>
        <p:blipFill rotWithShape="1">
          <a:blip r:embed="rId3">
            <a:alphaModFix/>
          </a:blip>
          <a:srcRect/>
          <a:stretch/>
        </p:blipFill>
        <p:spPr>
          <a:xfrm>
            <a:off x="5065178" y="1703526"/>
            <a:ext cx="6091384" cy="3450948"/>
          </a:xfrm>
          <a:prstGeom prst="rect">
            <a:avLst/>
          </a:prstGeom>
          <a:noFill/>
          <a:ln>
            <a:noFill/>
          </a:ln>
        </p:spPr>
      </p:pic>
      <p:sp>
        <p:nvSpPr>
          <p:cNvPr id="228" name="Google Shape;228;p6"/>
          <p:cNvSpPr txBox="1">
            <a:spLocks noGrp="1"/>
          </p:cNvSpPr>
          <p:nvPr>
            <p:ph type="body" idx="4"/>
          </p:nvPr>
        </p:nvSpPr>
        <p:spPr>
          <a:xfrm>
            <a:off x="500993" y="2729637"/>
            <a:ext cx="4927600" cy="1209318"/>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r>
              <a:rPr lang="en-US" sz="3200" b="1" dirty="0">
                <a:solidFill>
                  <a:schemeClr val="dk1"/>
                </a:solidFill>
              </a:rPr>
              <a:t>46 Million Immigrants</a:t>
            </a:r>
            <a:endParaRPr sz="3200" b="1" dirty="0">
              <a:solidFill>
                <a:schemeClr val="dk1"/>
              </a:solidFill>
            </a:endParaRPr>
          </a:p>
          <a:p>
            <a:pPr marL="342900">
              <a:buSzPts val="3200"/>
            </a:pPr>
            <a:r>
              <a:rPr lang="en-US" sz="2400" dirty="0">
                <a:solidFill>
                  <a:schemeClr val="dk1"/>
                </a:solidFill>
              </a:rPr>
              <a:t>13.</a:t>
            </a:r>
            <a:r>
              <a:rPr lang="en-US" sz="2400" dirty="0"/>
              <a:t>9 </a:t>
            </a:r>
            <a:r>
              <a:rPr lang="en-US" sz="2400" dirty="0">
                <a:solidFill>
                  <a:schemeClr val="dk1"/>
                </a:solidFill>
              </a:rPr>
              <a:t>% </a:t>
            </a:r>
            <a:r>
              <a:rPr lang="en-US" sz="2400" dirty="0">
                <a:solidFill>
                  <a:schemeClr val="tx1"/>
                </a:solidFill>
              </a:rPr>
              <a:t>of U.S. </a:t>
            </a:r>
            <a:r>
              <a:rPr lang="en-US" sz="2400" dirty="0">
                <a:solidFill>
                  <a:schemeClr val="dk1"/>
                </a:solidFill>
              </a:rPr>
              <a:t>Population</a:t>
            </a:r>
            <a:endParaRPr lang="en-US" sz="3200" dirty="0"/>
          </a:p>
        </p:txBody>
      </p:sp>
      <p:sp>
        <p:nvSpPr>
          <p:cNvPr id="3" name="TextBox 2">
            <a:extLst>
              <a:ext uri="{FF2B5EF4-FFF2-40B4-BE49-F238E27FC236}">
                <a16:creationId xmlns:a16="http://schemas.microsoft.com/office/drawing/2014/main" id="{C3D9FFC9-828B-C05D-C9F8-BB0F2CE8B7EF}"/>
              </a:ext>
            </a:extLst>
          </p:cNvPr>
          <p:cNvSpPr txBox="1"/>
          <p:nvPr/>
        </p:nvSpPr>
        <p:spPr>
          <a:xfrm>
            <a:off x="6614038" y="5994189"/>
            <a:ext cx="5297546" cy="74789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
                <a:srgbClr val="000000"/>
              </a:buClr>
              <a:buSzPts val="1200"/>
              <a:buFont typeface="Arial"/>
              <a:buNone/>
              <a:tabLst/>
              <a:defRPr/>
            </a:pPr>
            <a:r>
              <a:rPr kumimoji="0" lang="en-US" sz="1600" b="0" i="0" strike="noStrike" kern="0" cap="none" spc="0" normalizeH="0" baseline="0" noProof="0" dirty="0">
                <a:ln>
                  <a:noFill/>
                </a:ln>
                <a:solidFill>
                  <a:schemeClr val="tx1"/>
                </a:solidFill>
                <a:effectLst/>
                <a:uLnTx/>
                <a:uFillTx/>
                <a:latin typeface="Calibri"/>
                <a:cs typeface="Calibri"/>
                <a:sym typeface="Calibri"/>
              </a:rPr>
              <a:t>Sources:</a:t>
            </a:r>
            <a:br>
              <a:rPr kumimoji="0" lang="en-US" sz="1100" b="0" i="0" u="sng" strike="noStrike" kern="0" cap="none" spc="0" normalizeH="0" baseline="0" noProof="0" dirty="0">
                <a:ln>
                  <a:noFill/>
                </a:ln>
                <a:solidFill>
                  <a:srgbClr val="0563C1"/>
                </a:solidFill>
                <a:effectLst/>
                <a:uLnTx/>
                <a:uFillTx/>
                <a:latin typeface="Calibri"/>
                <a:cs typeface="Calibri"/>
                <a:sym typeface="Calibri"/>
              </a:rPr>
            </a:br>
            <a:r>
              <a:rPr kumimoji="0" lang="en-US" b="0" i="0" u="sng" strike="noStrike" kern="0" cap="none" spc="0" normalizeH="0" baseline="0" noProof="0" dirty="0">
                <a:ln>
                  <a:noFill/>
                </a:ln>
                <a:solidFill>
                  <a:srgbClr val="0563C1"/>
                </a:solidFill>
                <a:effectLst/>
                <a:uLnTx/>
                <a:uFillTx/>
                <a:latin typeface="Calibri"/>
                <a:cs typeface="Calibri"/>
                <a:sym typeface="Calibri"/>
              </a:rPr>
              <a:t>https://data.census.gov/table/ACSDP1Y2022.DP02?g=010XX00US</a:t>
            </a:r>
          </a:p>
          <a:p>
            <a:pPr marL="0" marR="0" lvl="0" indent="0" algn="l"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US" b="0" i="0" u="sng" strike="noStrike" kern="0" cap="none" spc="0" normalizeH="0" baseline="0" noProof="0" dirty="0">
                <a:ln>
                  <a:noFill/>
                </a:ln>
                <a:solidFill>
                  <a:srgbClr val="0563C1"/>
                </a:solidFill>
                <a:effectLst/>
                <a:uLnTx/>
                <a:uFillTx/>
                <a:latin typeface="Calibri"/>
                <a:cs typeface="Calibri"/>
                <a:sym typeface="Calibri"/>
              </a:rPr>
              <a:t>https://data.census.gov/profile/United_States?g=010XX00US</a:t>
            </a:r>
            <a:endParaRPr kumimoji="0" lang="en-US" b="0" i="0" u="none" strike="noStrike" kern="0" cap="none" spc="0" normalizeH="0" baseline="0" noProof="0" dirty="0">
              <a:ln>
                <a:noFill/>
              </a:ln>
              <a:solidFill>
                <a:srgbClr val="000000"/>
              </a:solidFill>
              <a:effectLst/>
              <a:uLnTx/>
              <a:uFillTx/>
              <a:latin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311A-5CD5-0E21-FFA5-CA9D79AEA88C}"/>
              </a:ext>
            </a:extLst>
          </p:cNvPr>
          <p:cNvSpPr>
            <a:spLocks noGrp="1"/>
          </p:cNvSpPr>
          <p:nvPr>
            <p:ph type="title"/>
          </p:nvPr>
        </p:nvSpPr>
        <p:spPr>
          <a:xfrm>
            <a:off x="1803399" y="180460"/>
            <a:ext cx="8585199" cy="1070452"/>
          </a:xfrm>
        </p:spPr>
        <p:txBody>
          <a:bodyPr>
            <a:noAutofit/>
          </a:bodyPr>
          <a:lstStyle/>
          <a:p>
            <a:pPr algn="ctr"/>
            <a:r>
              <a:rPr lang="en-US" dirty="0"/>
              <a:t>Language Usage in the United States</a:t>
            </a:r>
          </a:p>
        </p:txBody>
      </p:sp>
      <p:pic>
        <p:nvPicPr>
          <p:cNvPr id="5" name="Picture 5">
            <a:extLst>
              <a:ext uri="{FF2B5EF4-FFF2-40B4-BE49-F238E27FC236}">
                <a16:creationId xmlns:a16="http://schemas.microsoft.com/office/drawing/2014/main" id="{E3FF7AA9-2B28-9E03-25EE-5A2789C84566}"/>
              </a:ext>
            </a:extLst>
          </p:cNvPr>
          <p:cNvPicPr>
            <a:picLocks noChangeAspect="1"/>
          </p:cNvPicPr>
          <p:nvPr/>
        </p:nvPicPr>
        <p:blipFill>
          <a:blip r:embed="rId3"/>
          <a:srcRect/>
          <a:stretch/>
        </p:blipFill>
        <p:spPr>
          <a:xfrm>
            <a:off x="1163200" y="1970415"/>
            <a:ext cx="9865595" cy="3649067"/>
          </a:xfrm>
          <a:prstGeom prst="rect">
            <a:avLst/>
          </a:prstGeom>
          <a:ln>
            <a:solidFill>
              <a:schemeClr val="tx1"/>
            </a:solidFill>
          </a:ln>
        </p:spPr>
      </p:pic>
      <p:sp>
        <p:nvSpPr>
          <p:cNvPr id="3" name="TextBox 2">
            <a:extLst>
              <a:ext uri="{FF2B5EF4-FFF2-40B4-BE49-F238E27FC236}">
                <a16:creationId xmlns:a16="http://schemas.microsoft.com/office/drawing/2014/main" id="{38FB7D04-CC4F-15E3-8AED-8022D7F13553}"/>
              </a:ext>
            </a:extLst>
          </p:cNvPr>
          <p:cNvSpPr txBox="1"/>
          <p:nvPr/>
        </p:nvSpPr>
        <p:spPr>
          <a:xfrm>
            <a:off x="4550447" y="6338986"/>
            <a:ext cx="74708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4"/>
              </a:rPr>
              <a:t>https://www.census.gov/acs/www/about/why-we-ask-each-question/language/</a:t>
            </a:r>
            <a:endParaRPr lang="en-US" sz="1200" dirty="0">
              <a:latin typeface="Calibri"/>
            </a:endParaRPr>
          </a:p>
        </p:txBody>
      </p:sp>
    </p:spTree>
    <p:extLst>
      <p:ext uri="{BB962C8B-B14F-4D97-AF65-F5344CB8AC3E}">
        <p14:creationId xmlns:p14="http://schemas.microsoft.com/office/powerpoint/2010/main" val="206534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CE6B-CDC9-CC08-51B8-D3ECCAAE5362}"/>
              </a:ext>
            </a:extLst>
          </p:cNvPr>
          <p:cNvSpPr>
            <a:spLocks noGrp="1"/>
          </p:cNvSpPr>
          <p:nvPr>
            <p:ph type="title"/>
          </p:nvPr>
        </p:nvSpPr>
        <p:spPr>
          <a:xfrm>
            <a:off x="317053" y="2164617"/>
            <a:ext cx="4453173" cy="1446090"/>
          </a:xfrm>
        </p:spPr>
        <p:txBody>
          <a:bodyPr>
            <a:normAutofit/>
          </a:bodyPr>
          <a:lstStyle/>
          <a:p>
            <a:r>
              <a:rPr lang="en-US" dirty="0"/>
              <a:t>Census Question</a:t>
            </a:r>
          </a:p>
        </p:txBody>
      </p:sp>
      <p:pic>
        <p:nvPicPr>
          <p:cNvPr id="6" name="Picture 5" descr="Green box shows question 14 from the U.S. Census. Does this person speak a language other than English at home? What is the language? How well does this person speak English?">
            <a:extLst>
              <a:ext uri="{FF2B5EF4-FFF2-40B4-BE49-F238E27FC236}">
                <a16:creationId xmlns:a16="http://schemas.microsoft.com/office/drawing/2014/main" id="{E15AEC4C-C6D8-5145-E7B5-A31B201C8834}"/>
              </a:ext>
            </a:extLst>
          </p:cNvPr>
          <p:cNvPicPr>
            <a:picLocks noChangeAspect="1"/>
          </p:cNvPicPr>
          <p:nvPr/>
        </p:nvPicPr>
        <p:blipFill>
          <a:blip r:embed="rId3"/>
          <a:srcRect/>
          <a:stretch/>
        </p:blipFill>
        <p:spPr>
          <a:xfrm>
            <a:off x="5005753" y="462655"/>
            <a:ext cx="6222088" cy="5932690"/>
          </a:xfrm>
          <a:prstGeom prst="rect">
            <a:avLst/>
          </a:prstGeom>
        </p:spPr>
      </p:pic>
    </p:spTree>
    <p:extLst>
      <p:ext uri="{BB962C8B-B14F-4D97-AF65-F5344CB8AC3E}">
        <p14:creationId xmlns:p14="http://schemas.microsoft.com/office/powerpoint/2010/main" val="304951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F735-958B-E461-26A9-F8934F6DBD03}"/>
              </a:ext>
            </a:extLst>
          </p:cNvPr>
          <p:cNvSpPr>
            <a:spLocks noGrp="1"/>
          </p:cNvSpPr>
          <p:nvPr>
            <p:ph type="title"/>
          </p:nvPr>
        </p:nvSpPr>
        <p:spPr>
          <a:xfrm>
            <a:off x="235394" y="1584182"/>
            <a:ext cx="3410202" cy="2108443"/>
          </a:xfrm>
        </p:spPr>
        <p:txBody>
          <a:bodyPr>
            <a:noAutofit/>
          </a:bodyPr>
          <a:lstStyle/>
          <a:p>
            <a:pPr algn="ctr"/>
            <a:r>
              <a:rPr lang="en-US" dirty="0"/>
              <a:t>English Proficiency Levels</a:t>
            </a:r>
          </a:p>
        </p:txBody>
      </p:sp>
      <p:sp>
        <p:nvSpPr>
          <p:cNvPr id="3" name="Text Placeholder 2">
            <a:extLst>
              <a:ext uri="{FF2B5EF4-FFF2-40B4-BE49-F238E27FC236}">
                <a16:creationId xmlns:a16="http://schemas.microsoft.com/office/drawing/2014/main" id="{90FB953D-380C-40CF-C6E4-EBFB50AF9879}"/>
              </a:ext>
            </a:extLst>
          </p:cNvPr>
          <p:cNvSpPr>
            <a:spLocks noGrp="1"/>
          </p:cNvSpPr>
          <p:nvPr>
            <p:ph type="body" idx="1"/>
          </p:nvPr>
        </p:nvSpPr>
        <p:spPr>
          <a:xfrm>
            <a:off x="235394" y="6324532"/>
            <a:ext cx="9506014" cy="453197"/>
          </a:xfrm>
        </p:spPr>
        <p:txBody>
          <a:bodyPr>
            <a:normAutofit/>
          </a:bodyPr>
          <a:lstStyle/>
          <a:p>
            <a:pPr marL="114300" indent="0">
              <a:buNone/>
            </a:pPr>
            <a:r>
              <a:rPr lang="en-US" sz="1600" dirty="0"/>
              <a:t>Source: </a:t>
            </a:r>
            <a:r>
              <a:rPr lang="en-US" sz="1600" dirty="0">
                <a:hlinkClick r:id="rId3"/>
              </a:rPr>
              <a:t>www.census.gov/library/visualizations/interactive/people-that-speak-english-less-than-very-well.html</a:t>
            </a:r>
            <a:endParaRPr lang="en-US" dirty="0"/>
          </a:p>
        </p:txBody>
      </p:sp>
      <p:pic>
        <p:nvPicPr>
          <p:cNvPr id="6" name="Picture 5">
            <a:extLst>
              <a:ext uri="{FF2B5EF4-FFF2-40B4-BE49-F238E27FC236}">
                <a16:creationId xmlns:a16="http://schemas.microsoft.com/office/drawing/2014/main" id="{DF32F634-BB42-39FF-5E30-A4D9D8BE77AF}"/>
              </a:ext>
            </a:extLst>
          </p:cNvPr>
          <p:cNvPicPr>
            <a:picLocks noChangeAspect="1"/>
          </p:cNvPicPr>
          <p:nvPr/>
        </p:nvPicPr>
        <p:blipFill>
          <a:blip r:embed="rId4"/>
          <a:srcRect/>
          <a:stretch/>
        </p:blipFill>
        <p:spPr>
          <a:xfrm>
            <a:off x="3959784" y="325650"/>
            <a:ext cx="7235846" cy="5791064"/>
          </a:xfrm>
          <a:prstGeom prst="rect">
            <a:avLst/>
          </a:prstGeom>
        </p:spPr>
      </p:pic>
    </p:spTree>
    <p:extLst>
      <p:ext uri="{BB962C8B-B14F-4D97-AF65-F5344CB8AC3E}">
        <p14:creationId xmlns:p14="http://schemas.microsoft.com/office/powerpoint/2010/main" val="41689089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TO White w gray text">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4.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A9E7589C7EC04B83F8BEBA49D356B6" ma:contentTypeVersion="18" ma:contentTypeDescription="Create a new document." ma:contentTypeScope="" ma:versionID="8787b68de3d68c463e33d7a11fe3a20b">
  <xsd:schema xmlns:xsd="http://www.w3.org/2001/XMLSchema" xmlns:xs="http://www.w3.org/2001/XMLSchema" xmlns:p="http://schemas.microsoft.com/office/2006/metadata/properties" xmlns:ns3="1592227d-27c3-44fa-97ed-935cee497bc1" xmlns:ns4="d5e49438-85bb-4e1e-850c-81cb5ac45c5b" targetNamespace="http://schemas.microsoft.com/office/2006/metadata/properties" ma:root="true" ma:fieldsID="8fefd27facd11e1fd672f05409f4dd07" ns3:_="" ns4:_="">
    <xsd:import namespace="1592227d-27c3-44fa-97ed-935cee497bc1"/>
    <xsd:import namespace="d5e49438-85bb-4e1e-850c-81cb5ac45c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2227d-27c3-44fa-97ed-935cee497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49438-85bb-4e1e-850c-81cb5ac45c5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592227d-27c3-44fa-97ed-935cee497bc1" xsi:nil="true"/>
  </documentManagement>
</p:properties>
</file>

<file path=customXml/itemProps1.xml><?xml version="1.0" encoding="utf-8"?>
<ds:datastoreItem xmlns:ds="http://schemas.openxmlformats.org/officeDocument/2006/customXml" ds:itemID="{28D6A65E-BA55-4426-9DB2-3950995CB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2227d-27c3-44fa-97ed-935cee497bc1"/>
    <ds:schemaRef ds:uri="d5e49438-85bb-4e1e-850c-81cb5ac45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770B5D-00F5-4A4D-AE56-96224038A2BA}">
  <ds:schemaRefs>
    <ds:schemaRef ds:uri="http://schemas.microsoft.com/sharepoint/v3/contenttype/forms"/>
  </ds:schemaRefs>
</ds:datastoreItem>
</file>

<file path=customXml/itemProps3.xml><?xml version="1.0" encoding="utf-8"?>
<ds:datastoreItem xmlns:ds="http://schemas.openxmlformats.org/officeDocument/2006/customXml" ds:itemID="{7E460863-258C-4F91-8A24-40F292FC2337}">
  <ds:schemaRefs>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d5e49438-85bb-4e1e-850c-81cb5ac45c5b"/>
    <ds:schemaRef ds:uri="1592227d-27c3-44fa-97ed-935cee497bc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3388</TotalTime>
  <Words>3356</Words>
  <Application>Microsoft Office PowerPoint</Application>
  <PresentationFormat>Widescreen</PresentationFormat>
  <Paragraphs>216</Paragraphs>
  <Slides>18</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Avenir Next</vt:lpstr>
      <vt:lpstr>Avenir Next W01</vt:lpstr>
      <vt:lpstr>Calibri</vt:lpstr>
      <vt:lpstr>Helvetica</vt:lpstr>
      <vt:lpstr>Lato</vt:lpstr>
      <vt:lpstr>Roboto</vt:lpstr>
      <vt:lpstr>Segoe UI</vt:lpstr>
      <vt:lpstr>Office Theme</vt:lpstr>
      <vt:lpstr>NTO White w gray text</vt:lpstr>
      <vt:lpstr>NTO White w gray text</vt:lpstr>
      <vt:lpstr>NTO White w gray text</vt:lpstr>
      <vt:lpstr>    Providing Multilingual Health Information </vt:lpstr>
      <vt:lpstr>NNLM</vt:lpstr>
      <vt:lpstr>Agenda</vt:lpstr>
      <vt:lpstr>Question: Languages in Your Community</vt:lpstr>
      <vt:lpstr>PowerPoint Presentation</vt:lpstr>
      <vt:lpstr>2022 Data on Immigrants</vt:lpstr>
      <vt:lpstr>Language Usage in the United States</vt:lpstr>
      <vt:lpstr>Census Question</vt:lpstr>
      <vt:lpstr>English Proficiency Levels</vt:lpstr>
      <vt:lpstr>Top Languages spoken at home in the United States (2019)</vt:lpstr>
      <vt:lpstr>Languages Spoken at Home by State</vt:lpstr>
      <vt:lpstr>ArcGIS</vt:lpstr>
      <vt:lpstr>Locating Census Data</vt:lpstr>
      <vt:lpstr>Considerations when Providing Health Information</vt:lpstr>
      <vt:lpstr>PowerPoint Presentation</vt:lpstr>
      <vt:lpstr>Health Information Resources in Languages other than English</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NNLM</dc:creator>
  <cp:lastModifiedBy>Rebecca Brown</cp:lastModifiedBy>
  <cp:revision>176</cp:revision>
  <cp:lastPrinted>2024-02-07T14:51:16Z</cp:lastPrinted>
  <dcterms:created xsi:type="dcterms:W3CDTF">2017-05-15T23:46:48Z</dcterms:created>
  <dcterms:modified xsi:type="dcterms:W3CDTF">2024-05-07T15:38:50Z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0x01010047A9E7589C7EC04B83F8BEBA49D356B6</vt:lpwstr>
  </property>
</Properties>
</file>