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7315200" cy="9601200"/>
  <p:embeddedFontLst>
    <p:embeddedFont>
      <p:font typeface="Calibri" panose="020F0502020204030204" pitchFamily="34" charset="0"/>
      <p:regular r:id="rId24"/>
      <p:bold r:id="rId25"/>
      <p:italic r:id="rId26"/>
      <p:boldItalic r:id="rId27"/>
    </p:embeddedFont>
    <p:embeddedFont>
      <p:font typeface="Corbel" panose="020B050302020402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giNVnnV0Y3oGVXW8hRgX4aX6aGO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81"/>
    <p:restoredTop sz="94674"/>
  </p:normalViewPr>
  <p:slideViewPr>
    <p:cSldViewPr snapToGrid="0">
      <p:cViewPr varScale="1">
        <p:scale>
          <a:sx n="102" d="100"/>
          <a:sy n="102" d="100"/>
        </p:scale>
        <p:origin x="200" y="648"/>
      </p:cViewPr>
      <p:guideLst>
        <p:guide orient="horz" pos="2160"/>
        <p:guide pos="3840"/>
      </p:guideLst>
    </p:cSldViewPr>
  </p:slideViewPr>
  <p:outlineViewPr>
    <p:cViewPr>
      <p:scale>
        <a:sx n="33" d="100"/>
        <a:sy n="33" d="100"/>
      </p:scale>
      <p:origin x="0" y="-189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5"/>
            <a:ext cx="3169920" cy="481726"/>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08" name="Google Shape;108;p1: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50fbf2531d_0_13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150fbf2531d_0_132:notes"/>
          <p:cNvSpPr txBox="1">
            <a:spLocks noGrp="1"/>
          </p:cNvSpPr>
          <p:nvPr>
            <p:ph type="body" idx="1"/>
          </p:nvPr>
        </p:nvSpPr>
        <p:spPr>
          <a:xfrm>
            <a:off x="731520" y="4560570"/>
            <a:ext cx="5852100" cy="432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endParaRPr/>
          </a:p>
        </p:txBody>
      </p:sp>
      <p:sp>
        <p:nvSpPr>
          <p:cNvPr id="182" name="Google Shape;182;g150fbf2531d_0_132:notes"/>
          <p:cNvSpPr txBox="1">
            <a:spLocks noGrp="1"/>
          </p:cNvSpPr>
          <p:nvPr>
            <p:ph type="sldNum" idx="12"/>
          </p:nvPr>
        </p:nvSpPr>
        <p:spPr>
          <a:xfrm>
            <a:off x="4143587" y="9119474"/>
            <a:ext cx="3169800" cy="480000"/>
          </a:xfrm>
          <a:prstGeom prst="rect">
            <a:avLst/>
          </a:prstGeom>
          <a:noFill/>
          <a:ln>
            <a:noFill/>
          </a:ln>
        </p:spPr>
        <p:txBody>
          <a:bodyPr spcFirstLastPara="1" wrap="square" lIns="97000" tIns="48500" rIns="97000" bIns="48500" anchor="b" anchorCtr="0">
            <a:noAutofit/>
          </a:bodyPr>
          <a:lstStyle/>
          <a:p>
            <a:pPr marL="0" lvl="0" indent="0" algn="r" rtl="0">
              <a:lnSpc>
                <a:spcPct val="100000"/>
              </a:lnSpc>
              <a:spcBef>
                <a:spcPts val="0"/>
              </a:spcBef>
              <a:spcAft>
                <a:spcPts val="0"/>
              </a:spcAft>
              <a:buClr>
                <a:srgbClr val="000000"/>
              </a:buClr>
              <a:buSzPts val="15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536253dc58_0_57: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1536253dc58_0_5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93" name="Google Shape;193;g1536253dc58_0_57: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50670d318e_0_26:notes"/>
          <p:cNvSpPr txBox="1">
            <a:spLocks noGrp="1"/>
          </p:cNvSpPr>
          <p:nvPr>
            <p:ph type="body" idx="1"/>
          </p:nvPr>
        </p:nvSpPr>
        <p:spPr>
          <a:xfrm>
            <a:off x="731520" y="4560570"/>
            <a:ext cx="5852100" cy="432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endParaRPr/>
          </a:p>
        </p:txBody>
      </p:sp>
      <p:sp>
        <p:nvSpPr>
          <p:cNvPr id="198" name="Google Shape;198;g150670d318e_0_2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910b2fcf0e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910b2fcf0e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07" name="Google Shape;207;g1910b2fcf0e_0_0: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a1ab80dcd5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a1ab80dcd5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14" name="Google Shape;214;g1a1ab80dcd5_0_0: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ac0f1b29c6_0_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ac0f1b29c6_0_12: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21" name="Google Shape;221;g1ac0f1b29c6_0_12: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536253dc58_0_6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1536253dc58_0_62: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31" name="Google Shape;231;g1536253dc58_0_62: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910b2fcf0e_0_7: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910b2fcf0e_0_7: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37" name="Google Shape;237;g1910b2fcf0e_0_7: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536253dc58_1_1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1536253dc58_1_13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44" name="Google Shape;244;g1536253dc58_1_137: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a215cdc5e3_0_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a215cdc5e3_0_2: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51" name="Google Shape;251;g1a215cdc5e3_0_2: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ac0f1b29c6_0_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ac0f1b29c6_0_25: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16" name="Google Shape;116;g1ac0f1b29c6_0_25: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910b2fcf0e_0_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910b2fcf0e_0_14: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59" name="Google Shape;259;g1910b2fcf0e_0_14: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536253dc58_1_15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1536253dc58_1_151: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267" name="Google Shape;267;g1536253dc58_1_151: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50fbf2531d_0_8: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150fbf2531d_0_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25" name="Google Shape;125;g150fbf2531d_0_8: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50fbf2531d_0_91: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150fbf2531d_0_91: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t>Let’s begin by looking at what data management is and why it’s important.</a:t>
            </a:r>
            <a:endParaRPr/>
          </a:p>
        </p:txBody>
      </p:sp>
      <p:sp>
        <p:nvSpPr>
          <p:cNvPr id="132" name="Google Shape;132;g150fbf2531d_0_91: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50fbf2531d_0_62: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150fbf2531d_0_62: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38" name="Google Shape;138;g150fbf2531d_0_62: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aee905e57f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aee905e57f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6" name="Google Shape;146;g1aee905e57f_0_0: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50fbf2531d_0_7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150fbf2531d_0_79: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53" name="Google Shape;153;g150fbf2531d_0_79: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50fbf2531d_0_96: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150fbf2531d_0_9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66" name="Google Shape;166;g150fbf2531d_0_96: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50670d318e_0_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150670d318e_0_7:notes"/>
          <p:cNvSpPr txBox="1">
            <a:spLocks noGrp="1"/>
          </p:cNvSpPr>
          <p:nvPr>
            <p:ph type="body" idx="1"/>
          </p:nvPr>
        </p:nvSpPr>
        <p:spPr>
          <a:xfrm>
            <a:off x="731520" y="4560570"/>
            <a:ext cx="5852100" cy="432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r>
              <a:rPr lang="en-US"/>
              <a:t>T</a:t>
            </a:r>
            <a:endParaRPr/>
          </a:p>
        </p:txBody>
      </p:sp>
      <p:sp>
        <p:nvSpPr>
          <p:cNvPr id="172" name="Google Shape;172;g150670d318e_0_7:notes"/>
          <p:cNvSpPr txBox="1">
            <a:spLocks noGrp="1"/>
          </p:cNvSpPr>
          <p:nvPr>
            <p:ph type="sldNum" idx="12"/>
          </p:nvPr>
        </p:nvSpPr>
        <p:spPr>
          <a:xfrm>
            <a:off x="4143587" y="9119474"/>
            <a:ext cx="3169800" cy="480000"/>
          </a:xfrm>
          <a:prstGeom prst="rect">
            <a:avLst/>
          </a:prstGeom>
          <a:noFill/>
          <a:ln>
            <a:noFill/>
          </a:ln>
        </p:spPr>
        <p:txBody>
          <a:bodyPr spcFirstLastPara="1" wrap="square" lIns="97000" tIns="48500" rIns="97000" bIns="48500" anchor="b" anchorCtr="0">
            <a:noAutofit/>
          </a:bodyPr>
          <a:lstStyle/>
          <a:p>
            <a:pPr marL="0" lvl="0" indent="0" algn="r" rtl="0">
              <a:lnSpc>
                <a:spcPct val="100000"/>
              </a:lnSpc>
              <a:spcBef>
                <a:spcPts val="0"/>
              </a:spcBef>
              <a:spcAft>
                <a:spcPts val="0"/>
              </a:spcAft>
              <a:buSzPts val="15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2"/>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0" name="Google Shape;20;p22"/>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2"/>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24" name="Google Shape;24;p22" descr="Logo for the Network of the National Library of Medicine"/>
          <p:cNvPicPr preferRelativeResize="0"/>
          <p:nvPr/>
        </p:nvPicPr>
        <p:blipFill rotWithShape="1">
          <a:blip r:embed="rId2">
            <a:alphaModFix/>
          </a:blip>
          <a:srcRect/>
          <a:stretch/>
        </p:blipFill>
        <p:spPr>
          <a:xfrm>
            <a:off x="225939" y="6238632"/>
            <a:ext cx="3590518" cy="57607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27"/>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7"/>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72" name="Google Shape;72;p27"/>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73" name="Google Shape;73;p27"/>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74" name="Google Shape;74;p27"/>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75" name="Google Shape;75;p2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29"/>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80" name="Google Shape;80;p29"/>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81" name="Google Shape;81;p2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30"/>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0"/>
          <p:cNvSpPr>
            <a:spLocks noGrp="1"/>
          </p:cNvSpPr>
          <p:nvPr>
            <p:ph type="pic" idx="2"/>
          </p:nvPr>
        </p:nvSpPr>
        <p:spPr>
          <a:xfrm>
            <a:off x="5413248" y="1069847"/>
            <a:ext cx="6099048" cy="4800600"/>
          </a:xfrm>
          <a:prstGeom prst="rect">
            <a:avLst/>
          </a:prstGeom>
          <a:noFill/>
          <a:ln>
            <a:noFill/>
          </a:ln>
        </p:spPr>
      </p:sp>
      <p:sp>
        <p:nvSpPr>
          <p:cNvPr id="86" name="Google Shape;86;p30"/>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87" name="Google Shape;87;p3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3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1"/>
          <p:cNvSpPr txBox="1">
            <a:spLocks noGrp="1"/>
          </p:cNvSpPr>
          <p:nvPr>
            <p:ph type="body" idx="1"/>
          </p:nvPr>
        </p:nvSpPr>
        <p:spPr>
          <a:xfrm rot="5400000">
            <a:off x="4060136" y="-859735"/>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92" name="Google Shape;92;p3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32"/>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2"/>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97" name="Google Shape;97;p3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1">
  <p:cSld name="Title Slide">
    <p:bg>
      <p:bgPr>
        <a:solidFill>
          <a:schemeClr val="dk2"/>
        </a:solidFill>
        <a:effectLst/>
      </p:bgPr>
    </p:bg>
    <p:spTree>
      <p:nvGrpSpPr>
        <p:cNvPr id="1" name="Shape 99"/>
        <p:cNvGrpSpPr/>
        <p:nvPr/>
      </p:nvGrpSpPr>
      <p:grpSpPr>
        <a:xfrm>
          <a:off x="0" y="0"/>
          <a:ext cx="0" cy="0"/>
          <a:chOff x="0" y="0"/>
          <a:chExt cx="0" cy="0"/>
        </a:xfrm>
      </p:grpSpPr>
      <p:sp>
        <p:nvSpPr>
          <p:cNvPr id="100" name="Google Shape;100;g150670d318e_0_203"/>
          <p:cNvSpPr/>
          <p:nvPr/>
        </p:nvSpPr>
        <p:spPr>
          <a:xfrm>
            <a:off x="787905" y="315917"/>
            <a:ext cx="2013841" cy="879415"/>
          </a:xfrm>
          <a:custGeom>
            <a:avLst/>
            <a:gdLst/>
            <a:ahLst/>
            <a:cxnLst/>
            <a:rect l="l" t="t" r="r" b="b"/>
            <a:pathLst>
              <a:path w="511" h="221" extrusionOk="0">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lt1"/>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01" name="Google Shape;101;g150670d318e_0_203"/>
          <p:cNvSpPr txBox="1">
            <a:spLocks noGrp="1"/>
          </p:cNvSpPr>
          <p:nvPr>
            <p:ph type="ctrTitle"/>
          </p:nvPr>
        </p:nvSpPr>
        <p:spPr>
          <a:xfrm>
            <a:off x="907724" y="2267712"/>
            <a:ext cx="10674900" cy="1294500"/>
          </a:xfrm>
          <a:prstGeom prst="rect">
            <a:avLst/>
          </a:prstGeom>
          <a:noFill/>
          <a:ln>
            <a:noFill/>
          </a:ln>
        </p:spPr>
        <p:txBody>
          <a:bodyPr spcFirstLastPara="1" wrap="square" lIns="0" tIns="0" rIns="0" bIns="0" anchor="ctr" anchorCtr="0">
            <a:spAutoFit/>
          </a:bodyPr>
          <a:lstStyle>
            <a:lvl1pPr lvl="0" algn="l">
              <a:lnSpc>
                <a:spcPct val="83000"/>
              </a:lnSpc>
              <a:spcBef>
                <a:spcPts val="0"/>
              </a:spcBef>
              <a:spcAft>
                <a:spcPts val="0"/>
              </a:spcAft>
              <a:buClr>
                <a:srgbClr val="FFFFFF"/>
              </a:buClr>
              <a:buSzPts val="5100"/>
              <a:buFont typeface="Arial"/>
              <a:buNone/>
              <a:defRPr sz="5100" cap="none">
                <a:solidFill>
                  <a:srgbClr val="FFFFFF"/>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102" name="Google Shape;102;g150670d318e_0_203"/>
          <p:cNvSpPr txBox="1">
            <a:spLocks noGrp="1"/>
          </p:cNvSpPr>
          <p:nvPr>
            <p:ph type="subTitle" idx="1"/>
          </p:nvPr>
        </p:nvSpPr>
        <p:spPr>
          <a:xfrm>
            <a:off x="907724" y="4093217"/>
            <a:ext cx="10674900" cy="295500"/>
          </a:xfrm>
          <a:prstGeom prst="rect">
            <a:avLst/>
          </a:prstGeom>
          <a:noFill/>
          <a:ln>
            <a:noFill/>
          </a:ln>
        </p:spPr>
        <p:txBody>
          <a:bodyPr spcFirstLastPara="1" wrap="square" lIns="0" tIns="0" rIns="0" bIns="0" anchor="ctr" anchorCtr="0">
            <a:spAutoFit/>
          </a:bodyPr>
          <a:lstStyle>
            <a:lvl1pPr lvl="0" algn="l">
              <a:lnSpc>
                <a:spcPct val="100000"/>
              </a:lnSpc>
              <a:spcBef>
                <a:spcPts val="1100"/>
              </a:spcBef>
              <a:spcAft>
                <a:spcPts val="0"/>
              </a:spcAft>
              <a:buSzPts val="2100"/>
              <a:buNone/>
              <a:defRPr sz="2100" b="0" i="0" cap="none">
                <a:solidFill>
                  <a:srgbClr val="FFFFFF"/>
                </a:solidFill>
              </a:defRPr>
            </a:lvl1pPr>
            <a:lvl2pPr lvl="1" algn="ctr">
              <a:lnSpc>
                <a:spcPct val="100000"/>
              </a:lnSpc>
              <a:spcBef>
                <a:spcPts val="1100"/>
              </a:spcBef>
              <a:spcAft>
                <a:spcPts val="0"/>
              </a:spcAft>
              <a:buSzPts val="1900"/>
              <a:buNone/>
              <a:defRPr>
                <a:solidFill>
                  <a:srgbClr val="979899"/>
                </a:solidFill>
              </a:defRPr>
            </a:lvl2pPr>
            <a:lvl3pPr lvl="2" algn="ctr">
              <a:lnSpc>
                <a:spcPct val="100000"/>
              </a:lnSpc>
              <a:spcBef>
                <a:spcPts val="1100"/>
              </a:spcBef>
              <a:spcAft>
                <a:spcPts val="0"/>
              </a:spcAft>
              <a:buSzPts val="1600"/>
              <a:buNone/>
              <a:defRPr>
                <a:solidFill>
                  <a:srgbClr val="979899"/>
                </a:solidFill>
              </a:defRPr>
            </a:lvl3pPr>
            <a:lvl4pPr lvl="3" algn="ctr">
              <a:lnSpc>
                <a:spcPct val="100000"/>
              </a:lnSpc>
              <a:spcBef>
                <a:spcPts val="1100"/>
              </a:spcBef>
              <a:spcAft>
                <a:spcPts val="0"/>
              </a:spcAft>
              <a:buSzPts val="1600"/>
              <a:buNone/>
              <a:defRPr>
                <a:solidFill>
                  <a:srgbClr val="979899"/>
                </a:solidFill>
              </a:defRPr>
            </a:lvl4pPr>
            <a:lvl5pPr lvl="4" algn="ctr">
              <a:lnSpc>
                <a:spcPct val="100000"/>
              </a:lnSpc>
              <a:spcBef>
                <a:spcPts val="1100"/>
              </a:spcBef>
              <a:spcAft>
                <a:spcPts val="0"/>
              </a:spcAft>
              <a:buSzPts val="1600"/>
              <a:buNone/>
              <a:defRPr>
                <a:solidFill>
                  <a:srgbClr val="979899"/>
                </a:solidFill>
              </a:defRPr>
            </a:lvl5pPr>
            <a:lvl6pPr lvl="5" algn="ctr">
              <a:lnSpc>
                <a:spcPct val="100000"/>
              </a:lnSpc>
              <a:spcBef>
                <a:spcPts val="400"/>
              </a:spcBef>
              <a:spcAft>
                <a:spcPts val="0"/>
              </a:spcAft>
              <a:buClr>
                <a:srgbClr val="979899"/>
              </a:buClr>
              <a:buSzPts val="2000"/>
              <a:buNone/>
              <a:defRPr>
                <a:solidFill>
                  <a:srgbClr val="979899"/>
                </a:solidFill>
              </a:defRPr>
            </a:lvl6pPr>
            <a:lvl7pPr lvl="6" algn="ctr">
              <a:lnSpc>
                <a:spcPct val="100000"/>
              </a:lnSpc>
              <a:spcBef>
                <a:spcPts val="400"/>
              </a:spcBef>
              <a:spcAft>
                <a:spcPts val="0"/>
              </a:spcAft>
              <a:buClr>
                <a:srgbClr val="979899"/>
              </a:buClr>
              <a:buSzPts val="2000"/>
              <a:buNone/>
              <a:defRPr>
                <a:solidFill>
                  <a:srgbClr val="979899"/>
                </a:solidFill>
              </a:defRPr>
            </a:lvl7pPr>
            <a:lvl8pPr lvl="7" algn="ctr">
              <a:lnSpc>
                <a:spcPct val="100000"/>
              </a:lnSpc>
              <a:spcBef>
                <a:spcPts val="400"/>
              </a:spcBef>
              <a:spcAft>
                <a:spcPts val="0"/>
              </a:spcAft>
              <a:buClr>
                <a:srgbClr val="979899"/>
              </a:buClr>
              <a:buSzPts val="2000"/>
              <a:buNone/>
              <a:defRPr>
                <a:solidFill>
                  <a:srgbClr val="979899"/>
                </a:solidFill>
              </a:defRPr>
            </a:lvl8pPr>
            <a:lvl9pPr lvl="8" algn="ctr">
              <a:lnSpc>
                <a:spcPct val="100000"/>
              </a:lnSpc>
              <a:spcBef>
                <a:spcPts val="400"/>
              </a:spcBef>
              <a:spcAft>
                <a:spcPts val="0"/>
              </a:spcAft>
              <a:buClr>
                <a:srgbClr val="979899"/>
              </a:buClr>
              <a:buSzPts val="2000"/>
              <a:buNone/>
              <a:defRPr>
                <a:solidFill>
                  <a:srgbClr val="979899"/>
                </a:solidFill>
              </a:defRPr>
            </a:lvl9pPr>
          </a:lstStyle>
          <a:p>
            <a:endParaRPr/>
          </a:p>
        </p:txBody>
      </p:sp>
      <p:sp>
        <p:nvSpPr>
          <p:cNvPr id="103" name="Google Shape;103;g150670d318e_0_203"/>
          <p:cNvSpPr>
            <a:spLocks noGrp="1"/>
          </p:cNvSpPr>
          <p:nvPr>
            <p:ph type="pic" idx="2"/>
          </p:nvPr>
        </p:nvSpPr>
        <p:spPr>
          <a:xfrm>
            <a:off x="496" y="5071677"/>
            <a:ext cx="12189300" cy="1789500"/>
          </a:xfrm>
          <a:prstGeom prst="rect">
            <a:avLst/>
          </a:prstGeom>
          <a:noFill/>
          <a:ln>
            <a:noFill/>
          </a:ln>
        </p:spPr>
      </p:sp>
      <p:sp>
        <p:nvSpPr>
          <p:cNvPr id="104" name="Google Shape;104;g150670d318e_0_203"/>
          <p:cNvSpPr txBox="1">
            <a:spLocks noGrp="1"/>
          </p:cNvSpPr>
          <p:nvPr>
            <p:ph type="body" idx="3"/>
          </p:nvPr>
        </p:nvSpPr>
        <p:spPr>
          <a:xfrm>
            <a:off x="6675967" y="622339"/>
            <a:ext cx="4906500" cy="295500"/>
          </a:xfrm>
          <a:prstGeom prst="rect">
            <a:avLst/>
          </a:prstGeom>
          <a:noFill/>
          <a:ln>
            <a:noFill/>
          </a:ln>
        </p:spPr>
        <p:txBody>
          <a:bodyPr spcFirstLastPara="1" wrap="square" lIns="0" tIns="0" rIns="0" bIns="0" anchor="ctr" anchorCtr="0">
            <a:spAutoFit/>
          </a:bodyPr>
          <a:lstStyle>
            <a:lvl1pPr marL="457200" lvl="0" indent="-228600" algn="r">
              <a:lnSpc>
                <a:spcPct val="100000"/>
              </a:lnSpc>
              <a:spcBef>
                <a:spcPts val="1100"/>
              </a:spcBef>
              <a:spcAft>
                <a:spcPts val="0"/>
              </a:spcAft>
              <a:buSzPts val="2100"/>
              <a:buNone/>
              <a:defRPr sz="2100">
                <a:solidFill>
                  <a:schemeClr val="lt1"/>
                </a:solidFill>
              </a:defRPr>
            </a:lvl1pPr>
            <a:lvl2pPr marL="914400" lvl="1" indent="-228600" algn="l">
              <a:lnSpc>
                <a:spcPct val="100000"/>
              </a:lnSpc>
              <a:spcBef>
                <a:spcPts val="1100"/>
              </a:spcBef>
              <a:spcAft>
                <a:spcPts val="0"/>
              </a:spcAft>
              <a:buSzPts val="1900"/>
              <a:buNone/>
              <a:defRPr/>
            </a:lvl2pPr>
            <a:lvl3pPr marL="1371600" lvl="2" indent="-381000" algn="l">
              <a:lnSpc>
                <a:spcPct val="100000"/>
              </a:lnSpc>
              <a:spcBef>
                <a:spcPts val="1100"/>
              </a:spcBef>
              <a:spcAft>
                <a:spcPts val="0"/>
              </a:spcAft>
              <a:buSzPts val="2400"/>
              <a:buChar char="•"/>
              <a:defRPr/>
            </a:lvl3pPr>
            <a:lvl4pPr marL="1828800" lvl="3" indent="-381000" algn="l">
              <a:lnSpc>
                <a:spcPct val="100000"/>
              </a:lnSpc>
              <a:spcBef>
                <a:spcPts val="1100"/>
              </a:spcBef>
              <a:spcAft>
                <a:spcPts val="0"/>
              </a:spcAft>
              <a:buSzPts val="2400"/>
              <a:buChar char="–"/>
              <a:defRPr/>
            </a:lvl4pPr>
            <a:lvl5pPr marL="2286000" lvl="4" indent="-381000" algn="l">
              <a:lnSpc>
                <a:spcPct val="100000"/>
              </a:lnSpc>
              <a:spcBef>
                <a:spcPts val="1100"/>
              </a:spcBef>
              <a:spcAft>
                <a:spcPts val="0"/>
              </a:spcAft>
              <a:buSzPts val="2400"/>
              <a:buChar char="•"/>
              <a:defRPr/>
            </a:lvl5pPr>
            <a:lvl6pPr marL="2743200" lvl="5" indent="-381000" algn="l">
              <a:lnSpc>
                <a:spcPct val="100000"/>
              </a:lnSpc>
              <a:spcBef>
                <a:spcPts val="500"/>
              </a:spcBef>
              <a:spcAft>
                <a:spcPts val="0"/>
              </a:spcAft>
              <a:buClr>
                <a:schemeClr val="dk1"/>
              </a:buClr>
              <a:buSzPts val="2400"/>
              <a:buChar char="•"/>
              <a:defRPr/>
            </a:lvl6pPr>
            <a:lvl7pPr marL="3200400" lvl="6" indent="-381000" algn="l">
              <a:lnSpc>
                <a:spcPct val="100000"/>
              </a:lnSpc>
              <a:spcBef>
                <a:spcPts val="500"/>
              </a:spcBef>
              <a:spcAft>
                <a:spcPts val="0"/>
              </a:spcAft>
              <a:buClr>
                <a:schemeClr val="dk1"/>
              </a:buClr>
              <a:buSzPts val="2400"/>
              <a:buChar char="•"/>
              <a:defRPr/>
            </a:lvl7pPr>
            <a:lvl8pPr marL="3657600" lvl="7" indent="-381000" algn="l">
              <a:lnSpc>
                <a:spcPct val="100000"/>
              </a:lnSpc>
              <a:spcBef>
                <a:spcPts val="500"/>
              </a:spcBef>
              <a:spcAft>
                <a:spcPts val="0"/>
              </a:spcAft>
              <a:buClr>
                <a:schemeClr val="dk1"/>
              </a:buClr>
              <a:buSzPts val="2400"/>
              <a:buChar char="•"/>
              <a:defRPr/>
            </a:lvl8pPr>
            <a:lvl9pPr marL="4114800" lvl="8" indent="-381000" algn="l">
              <a:lnSpc>
                <a:spcPct val="100000"/>
              </a:lnSpc>
              <a:spcBef>
                <a:spcPts val="500"/>
              </a:spcBef>
              <a:spcAft>
                <a:spcPts val="0"/>
              </a:spcAft>
              <a:buClr>
                <a:schemeClr val="dk1"/>
              </a:buClr>
              <a:buSzPts val="2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25"/>
        <p:cNvGrpSpPr/>
        <p:nvPr/>
      </p:nvGrpSpPr>
      <p:grpSpPr>
        <a:xfrm>
          <a:off x="0" y="0"/>
          <a:ext cx="0" cy="0"/>
          <a:chOff x="0" y="0"/>
          <a:chExt cx="0" cy="0"/>
        </a:xfrm>
      </p:grpSpPr>
      <p:sp>
        <p:nvSpPr>
          <p:cNvPr id="26" name="Google Shape;26;g150670d318e_0_209"/>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3200"/>
              <a:buFont typeface="Arial"/>
              <a:buNone/>
              <a:defRPr sz="3200" b="1" i="0" cap="none">
                <a:solidFill>
                  <a:schemeClr val="dk2"/>
                </a:solidFill>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27" name="Google Shape;27;g150670d318e_0_209"/>
          <p:cNvSpPr txBox="1">
            <a:spLocks noGrp="1"/>
          </p:cNvSpPr>
          <p:nvPr>
            <p:ph type="body" idx="1"/>
          </p:nvPr>
        </p:nvSpPr>
        <p:spPr>
          <a:xfrm>
            <a:off x="609599" y="1780032"/>
            <a:ext cx="10972800" cy="4036500"/>
          </a:xfrm>
          <a:prstGeom prst="rect">
            <a:avLst/>
          </a:prstGeom>
          <a:noFill/>
          <a:ln>
            <a:noFill/>
          </a:ln>
        </p:spPr>
        <p:txBody>
          <a:bodyPr spcFirstLastPara="1" wrap="square" lIns="0" tIns="0" rIns="0" bIns="0" anchor="t" anchorCtr="0">
            <a:noAutofit/>
          </a:bodyPr>
          <a:lstStyle>
            <a:lvl1pPr marL="457200" lvl="0" indent="-361950" algn="l">
              <a:lnSpc>
                <a:spcPct val="100000"/>
              </a:lnSpc>
              <a:spcBef>
                <a:spcPts val="1100"/>
              </a:spcBef>
              <a:spcAft>
                <a:spcPts val="0"/>
              </a:spcAft>
              <a:buSzPts val="2100"/>
              <a:buChar char="•"/>
              <a:defRPr/>
            </a:lvl1pPr>
            <a:lvl2pPr marL="914400" lvl="1" indent="-349250" algn="l">
              <a:lnSpc>
                <a:spcPct val="100000"/>
              </a:lnSpc>
              <a:spcBef>
                <a:spcPts val="1100"/>
              </a:spcBef>
              <a:spcAft>
                <a:spcPts val="0"/>
              </a:spcAft>
              <a:buSzPts val="1900"/>
              <a:buChar char="–"/>
              <a:defRPr/>
            </a:lvl2pPr>
            <a:lvl3pPr marL="1371600" lvl="2" indent="-330200" algn="l">
              <a:lnSpc>
                <a:spcPct val="100000"/>
              </a:lnSpc>
              <a:spcBef>
                <a:spcPts val="1100"/>
              </a:spcBef>
              <a:spcAft>
                <a:spcPts val="0"/>
              </a:spcAft>
              <a:buSzPts val="1600"/>
              <a:buChar char="•"/>
              <a:defRPr/>
            </a:lvl3pPr>
            <a:lvl4pPr marL="1828800" lvl="3" indent="-330200" algn="l">
              <a:lnSpc>
                <a:spcPct val="100000"/>
              </a:lnSpc>
              <a:spcBef>
                <a:spcPts val="1100"/>
              </a:spcBef>
              <a:spcAft>
                <a:spcPts val="0"/>
              </a:spcAft>
              <a:buSzPts val="1600"/>
              <a:buChar char="–"/>
              <a:defRPr/>
            </a:lvl4pPr>
            <a:lvl5pPr marL="2286000" lvl="4" indent="-330200" algn="l">
              <a:lnSpc>
                <a:spcPct val="100000"/>
              </a:lnSpc>
              <a:spcBef>
                <a:spcPts val="1100"/>
              </a:spcBef>
              <a:spcAft>
                <a:spcPts val="0"/>
              </a:spcAft>
              <a:buSzPts val="1600"/>
              <a:buChar char="•"/>
              <a:defRPr/>
            </a:lvl5pPr>
            <a:lvl6pPr marL="2743200" lvl="5" indent="-381000" algn="l">
              <a:lnSpc>
                <a:spcPct val="100000"/>
              </a:lnSpc>
              <a:spcBef>
                <a:spcPts val="500"/>
              </a:spcBef>
              <a:spcAft>
                <a:spcPts val="0"/>
              </a:spcAft>
              <a:buClr>
                <a:schemeClr val="dk1"/>
              </a:buClr>
              <a:buSzPts val="2400"/>
              <a:buChar char="•"/>
              <a:defRPr/>
            </a:lvl6pPr>
            <a:lvl7pPr marL="3200400" lvl="6" indent="-381000" algn="l">
              <a:lnSpc>
                <a:spcPct val="100000"/>
              </a:lnSpc>
              <a:spcBef>
                <a:spcPts val="500"/>
              </a:spcBef>
              <a:spcAft>
                <a:spcPts val="0"/>
              </a:spcAft>
              <a:buClr>
                <a:schemeClr val="dk1"/>
              </a:buClr>
              <a:buSzPts val="2400"/>
              <a:buChar char="•"/>
              <a:defRPr/>
            </a:lvl7pPr>
            <a:lvl8pPr marL="3657600" lvl="7" indent="-381000" algn="l">
              <a:lnSpc>
                <a:spcPct val="100000"/>
              </a:lnSpc>
              <a:spcBef>
                <a:spcPts val="500"/>
              </a:spcBef>
              <a:spcAft>
                <a:spcPts val="0"/>
              </a:spcAft>
              <a:buClr>
                <a:schemeClr val="dk1"/>
              </a:buClr>
              <a:buSzPts val="2400"/>
              <a:buChar char="•"/>
              <a:defRPr/>
            </a:lvl8pPr>
            <a:lvl9pPr marL="4114800" lvl="8" indent="-381000" algn="l">
              <a:lnSpc>
                <a:spcPct val="100000"/>
              </a:lnSpc>
              <a:spcBef>
                <a:spcPts val="500"/>
              </a:spcBef>
              <a:spcAft>
                <a:spcPts val="0"/>
              </a:spcAft>
              <a:buClr>
                <a:schemeClr val="dk1"/>
              </a:buClr>
              <a:buSzPts val="2400"/>
              <a:buChar char="•"/>
              <a:defRPr/>
            </a:lvl9pPr>
          </a:lstStyle>
          <a:p>
            <a:endParaRPr/>
          </a:p>
        </p:txBody>
      </p:sp>
      <p:sp>
        <p:nvSpPr>
          <p:cNvPr id="28" name="Google Shape;28;g150670d318e_0_209"/>
          <p:cNvSpPr txBox="1">
            <a:spLocks noGrp="1"/>
          </p:cNvSpPr>
          <p:nvPr>
            <p:ph type="ftr" idx="11"/>
          </p:nvPr>
        </p:nvSpPr>
        <p:spPr>
          <a:xfrm>
            <a:off x="1026596" y="6467744"/>
            <a:ext cx="4517100" cy="164100"/>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SzPts val="1900"/>
              <a:buNone/>
              <a:defRPr sz="1100">
                <a:solidFill>
                  <a:schemeClr val="dk1"/>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29" name="Google Shape;29;g150670d318e_0_209"/>
          <p:cNvSpPr txBox="1">
            <a:spLocks noGrp="1"/>
          </p:cNvSpPr>
          <p:nvPr>
            <p:ph type="sldNum" idx="12"/>
          </p:nvPr>
        </p:nvSpPr>
        <p:spPr>
          <a:xfrm>
            <a:off x="609600" y="6457701"/>
            <a:ext cx="339600" cy="169200"/>
          </a:xfrm>
          <a:prstGeom prst="rect">
            <a:avLst/>
          </a:prstGeom>
          <a:noFill/>
          <a:ln>
            <a:noFill/>
          </a:ln>
        </p:spPr>
        <p:txBody>
          <a:bodyPr spcFirstLastPara="1" wrap="square" lIns="0" tIns="0" rIns="0" bIns="0" anchor="ctr" anchorCtr="0">
            <a:sp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3824">
          <p15:clr>
            <a:srgbClr val="FBAE40"/>
          </p15:clr>
        </p15:guide>
        <p15:guide id="2" pos="3840">
          <p15:clr>
            <a:srgbClr val="FBAE40"/>
          </p15:clr>
        </p15:guide>
        <p15:guide id="3" pos="5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28"/>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34"/>
        <p:cNvGrpSpPr/>
        <p:nvPr/>
      </p:nvGrpSpPr>
      <p:grpSpPr>
        <a:xfrm>
          <a:off x="0" y="0"/>
          <a:ext cx="0" cy="0"/>
          <a:chOff x="0" y="0"/>
          <a:chExt cx="0" cy="0"/>
        </a:xfrm>
      </p:grpSpPr>
      <p:sp>
        <p:nvSpPr>
          <p:cNvPr id="35" name="Google Shape;35;g150670d318e_0_214"/>
          <p:cNvSpPr txBox="1">
            <a:spLocks noGrp="1"/>
          </p:cNvSpPr>
          <p:nvPr>
            <p:ph type="body" idx="1"/>
          </p:nvPr>
        </p:nvSpPr>
        <p:spPr>
          <a:xfrm>
            <a:off x="609600" y="1780032"/>
            <a:ext cx="5181600" cy="4036500"/>
          </a:xfrm>
          <a:prstGeom prst="rect">
            <a:avLst/>
          </a:prstGeom>
          <a:noFill/>
          <a:ln>
            <a:noFill/>
          </a:ln>
        </p:spPr>
        <p:txBody>
          <a:bodyPr spcFirstLastPara="1" wrap="square" lIns="0" tIns="0" rIns="0" bIns="0" anchor="t" anchorCtr="0">
            <a:noAutofit/>
          </a:bodyPr>
          <a:lstStyle>
            <a:lvl1pPr marL="457200" lvl="0" indent="-361950" algn="l">
              <a:lnSpc>
                <a:spcPct val="100000"/>
              </a:lnSpc>
              <a:spcBef>
                <a:spcPts val="1100"/>
              </a:spcBef>
              <a:spcAft>
                <a:spcPts val="0"/>
              </a:spcAft>
              <a:buSzPts val="2100"/>
              <a:buChar char="•"/>
              <a:defRPr/>
            </a:lvl1pPr>
            <a:lvl2pPr marL="914400" lvl="1" indent="-349250" algn="l">
              <a:lnSpc>
                <a:spcPct val="100000"/>
              </a:lnSpc>
              <a:spcBef>
                <a:spcPts val="1100"/>
              </a:spcBef>
              <a:spcAft>
                <a:spcPts val="0"/>
              </a:spcAft>
              <a:buSzPts val="1900"/>
              <a:buChar char="–"/>
              <a:defRPr/>
            </a:lvl2pPr>
            <a:lvl3pPr marL="1371600" lvl="2" indent="-330200" algn="l">
              <a:lnSpc>
                <a:spcPct val="100000"/>
              </a:lnSpc>
              <a:spcBef>
                <a:spcPts val="1100"/>
              </a:spcBef>
              <a:spcAft>
                <a:spcPts val="0"/>
              </a:spcAft>
              <a:buSzPts val="1600"/>
              <a:buChar char="•"/>
              <a:defRPr/>
            </a:lvl3pPr>
            <a:lvl4pPr marL="1828800" lvl="3" indent="-330200" algn="l">
              <a:lnSpc>
                <a:spcPct val="100000"/>
              </a:lnSpc>
              <a:spcBef>
                <a:spcPts val="1100"/>
              </a:spcBef>
              <a:spcAft>
                <a:spcPts val="0"/>
              </a:spcAft>
              <a:buSzPts val="1600"/>
              <a:buChar char="–"/>
              <a:defRPr/>
            </a:lvl4pPr>
            <a:lvl5pPr marL="2286000" lvl="4" indent="-330200" algn="l">
              <a:lnSpc>
                <a:spcPct val="100000"/>
              </a:lnSpc>
              <a:spcBef>
                <a:spcPts val="1100"/>
              </a:spcBef>
              <a:spcAft>
                <a:spcPts val="0"/>
              </a:spcAft>
              <a:buSzPts val="1600"/>
              <a:buChar char="•"/>
              <a:defRPr/>
            </a:lvl5pPr>
            <a:lvl6pPr marL="2743200" lvl="5" indent="-381000" algn="l">
              <a:lnSpc>
                <a:spcPct val="100000"/>
              </a:lnSpc>
              <a:spcBef>
                <a:spcPts val="500"/>
              </a:spcBef>
              <a:spcAft>
                <a:spcPts val="0"/>
              </a:spcAft>
              <a:buClr>
                <a:schemeClr val="dk1"/>
              </a:buClr>
              <a:buSzPts val="2400"/>
              <a:buChar char="•"/>
              <a:defRPr/>
            </a:lvl6pPr>
            <a:lvl7pPr marL="3200400" lvl="6" indent="-381000" algn="l">
              <a:lnSpc>
                <a:spcPct val="100000"/>
              </a:lnSpc>
              <a:spcBef>
                <a:spcPts val="500"/>
              </a:spcBef>
              <a:spcAft>
                <a:spcPts val="0"/>
              </a:spcAft>
              <a:buClr>
                <a:schemeClr val="dk1"/>
              </a:buClr>
              <a:buSzPts val="2400"/>
              <a:buChar char="•"/>
              <a:defRPr/>
            </a:lvl7pPr>
            <a:lvl8pPr marL="3657600" lvl="7" indent="-381000" algn="l">
              <a:lnSpc>
                <a:spcPct val="100000"/>
              </a:lnSpc>
              <a:spcBef>
                <a:spcPts val="500"/>
              </a:spcBef>
              <a:spcAft>
                <a:spcPts val="0"/>
              </a:spcAft>
              <a:buClr>
                <a:schemeClr val="dk1"/>
              </a:buClr>
              <a:buSzPts val="2400"/>
              <a:buChar char="•"/>
              <a:defRPr/>
            </a:lvl8pPr>
            <a:lvl9pPr marL="4114800" lvl="8" indent="-381000" algn="l">
              <a:lnSpc>
                <a:spcPct val="100000"/>
              </a:lnSpc>
              <a:spcBef>
                <a:spcPts val="500"/>
              </a:spcBef>
              <a:spcAft>
                <a:spcPts val="0"/>
              </a:spcAft>
              <a:buClr>
                <a:schemeClr val="dk1"/>
              </a:buClr>
              <a:buSzPts val="2400"/>
              <a:buChar char="•"/>
              <a:defRPr/>
            </a:lvl9pPr>
          </a:lstStyle>
          <a:p>
            <a:endParaRPr/>
          </a:p>
        </p:txBody>
      </p:sp>
      <p:sp>
        <p:nvSpPr>
          <p:cNvPr id="36" name="Google Shape;36;g150670d318e_0_214"/>
          <p:cNvSpPr txBox="1">
            <a:spLocks noGrp="1"/>
          </p:cNvSpPr>
          <p:nvPr>
            <p:ph type="body" idx="2"/>
          </p:nvPr>
        </p:nvSpPr>
        <p:spPr>
          <a:xfrm>
            <a:off x="6400800" y="1780032"/>
            <a:ext cx="5181600" cy="4036500"/>
          </a:xfrm>
          <a:prstGeom prst="rect">
            <a:avLst/>
          </a:prstGeom>
          <a:noFill/>
          <a:ln>
            <a:noFill/>
          </a:ln>
        </p:spPr>
        <p:txBody>
          <a:bodyPr spcFirstLastPara="1" wrap="square" lIns="0" tIns="0" rIns="0" bIns="0" anchor="t" anchorCtr="0">
            <a:noAutofit/>
          </a:bodyPr>
          <a:lstStyle>
            <a:lvl1pPr marL="457200" lvl="0" indent="-361950" algn="l">
              <a:lnSpc>
                <a:spcPct val="100000"/>
              </a:lnSpc>
              <a:spcBef>
                <a:spcPts val="1100"/>
              </a:spcBef>
              <a:spcAft>
                <a:spcPts val="0"/>
              </a:spcAft>
              <a:buSzPts val="2100"/>
              <a:buChar char="•"/>
              <a:defRPr/>
            </a:lvl1pPr>
            <a:lvl2pPr marL="914400" lvl="1" indent="-349250" algn="l">
              <a:lnSpc>
                <a:spcPct val="100000"/>
              </a:lnSpc>
              <a:spcBef>
                <a:spcPts val="1100"/>
              </a:spcBef>
              <a:spcAft>
                <a:spcPts val="0"/>
              </a:spcAft>
              <a:buSzPts val="1900"/>
              <a:buChar char="–"/>
              <a:defRPr/>
            </a:lvl2pPr>
            <a:lvl3pPr marL="1371600" lvl="2" indent="-330200" algn="l">
              <a:lnSpc>
                <a:spcPct val="100000"/>
              </a:lnSpc>
              <a:spcBef>
                <a:spcPts val="1100"/>
              </a:spcBef>
              <a:spcAft>
                <a:spcPts val="0"/>
              </a:spcAft>
              <a:buSzPts val="1600"/>
              <a:buChar char="•"/>
              <a:defRPr/>
            </a:lvl3pPr>
            <a:lvl4pPr marL="1828800" lvl="3" indent="-330200" algn="l">
              <a:lnSpc>
                <a:spcPct val="100000"/>
              </a:lnSpc>
              <a:spcBef>
                <a:spcPts val="1100"/>
              </a:spcBef>
              <a:spcAft>
                <a:spcPts val="0"/>
              </a:spcAft>
              <a:buSzPts val="1600"/>
              <a:buChar char="–"/>
              <a:defRPr/>
            </a:lvl4pPr>
            <a:lvl5pPr marL="2286000" lvl="4" indent="-330200" algn="l">
              <a:lnSpc>
                <a:spcPct val="100000"/>
              </a:lnSpc>
              <a:spcBef>
                <a:spcPts val="1100"/>
              </a:spcBef>
              <a:spcAft>
                <a:spcPts val="0"/>
              </a:spcAft>
              <a:buSzPts val="1600"/>
              <a:buChar char="•"/>
              <a:defRPr/>
            </a:lvl5pPr>
            <a:lvl6pPr marL="2743200" lvl="5" indent="-381000" algn="l">
              <a:lnSpc>
                <a:spcPct val="100000"/>
              </a:lnSpc>
              <a:spcBef>
                <a:spcPts val="500"/>
              </a:spcBef>
              <a:spcAft>
                <a:spcPts val="0"/>
              </a:spcAft>
              <a:buClr>
                <a:schemeClr val="dk1"/>
              </a:buClr>
              <a:buSzPts val="2400"/>
              <a:buChar char="•"/>
              <a:defRPr/>
            </a:lvl6pPr>
            <a:lvl7pPr marL="3200400" lvl="6" indent="-381000" algn="l">
              <a:lnSpc>
                <a:spcPct val="100000"/>
              </a:lnSpc>
              <a:spcBef>
                <a:spcPts val="500"/>
              </a:spcBef>
              <a:spcAft>
                <a:spcPts val="0"/>
              </a:spcAft>
              <a:buClr>
                <a:schemeClr val="dk1"/>
              </a:buClr>
              <a:buSzPts val="2400"/>
              <a:buChar char="•"/>
              <a:defRPr/>
            </a:lvl7pPr>
            <a:lvl8pPr marL="3657600" lvl="7" indent="-381000" algn="l">
              <a:lnSpc>
                <a:spcPct val="100000"/>
              </a:lnSpc>
              <a:spcBef>
                <a:spcPts val="500"/>
              </a:spcBef>
              <a:spcAft>
                <a:spcPts val="0"/>
              </a:spcAft>
              <a:buClr>
                <a:schemeClr val="dk1"/>
              </a:buClr>
              <a:buSzPts val="2400"/>
              <a:buChar char="•"/>
              <a:defRPr/>
            </a:lvl8pPr>
            <a:lvl9pPr marL="4114800" lvl="8" indent="-381000" algn="l">
              <a:lnSpc>
                <a:spcPct val="100000"/>
              </a:lnSpc>
              <a:spcBef>
                <a:spcPts val="500"/>
              </a:spcBef>
              <a:spcAft>
                <a:spcPts val="0"/>
              </a:spcAft>
              <a:buClr>
                <a:schemeClr val="dk1"/>
              </a:buClr>
              <a:buSzPts val="2400"/>
              <a:buChar char="•"/>
              <a:defRPr/>
            </a:lvl9pPr>
          </a:lstStyle>
          <a:p>
            <a:endParaRPr/>
          </a:p>
        </p:txBody>
      </p:sp>
      <p:sp>
        <p:nvSpPr>
          <p:cNvPr id="37" name="Google Shape;37;g150670d318e_0_214"/>
          <p:cNvSpPr txBox="1">
            <a:spLocks noGrp="1"/>
          </p:cNvSpPr>
          <p:nvPr>
            <p:ph type="ftr" idx="11"/>
          </p:nvPr>
        </p:nvSpPr>
        <p:spPr>
          <a:xfrm>
            <a:off x="1026596" y="6467744"/>
            <a:ext cx="4517100" cy="164100"/>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SzPts val="1900"/>
              <a:buNone/>
              <a:defRPr sz="1100">
                <a:solidFill>
                  <a:schemeClr val="dk1"/>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38" name="Google Shape;38;g150670d318e_0_214"/>
          <p:cNvSpPr txBox="1">
            <a:spLocks noGrp="1"/>
          </p:cNvSpPr>
          <p:nvPr>
            <p:ph type="sldNum" idx="12"/>
          </p:nvPr>
        </p:nvSpPr>
        <p:spPr>
          <a:xfrm>
            <a:off x="609600" y="6457701"/>
            <a:ext cx="339600" cy="169200"/>
          </a:xfrm>
          <a:prstGeom prst="rect">
            <a:avLst/>
          </a:prstGeom>
          <a:noFill/>
          <a:ln>
            <a:noFill/>
          </a:ln>
        </p:spPr>
        <p:txBody>
          <a:bodyPr spcFirstLastPara="1" wrap="square" lIns="0" tIns="0" rIns="0" bIns="0" anchor="ctr" anchorCtr="0">
            <a:sp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9" name="Google Shape;39;g150670d318e_0_214"/>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3200"/>
              <a:buFont typeface="Arial"/>
              <a:buNone/>
              <a:defRPr sz="3200" b="1" i="0" cap="none">
                <a:solidFill>
                  <a:schemeClr val="dk2"/>
                </a:solidFill>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1143000" y="2057399"/>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43" name="Google Shape;43;p26"/>
          <p:cNvSpPr txBox="1">
            <a:spLocks noGrp="1"/>
          </p:cNvSpPr>
          <p:nvPr>
            <p:ph type="body" idx="2"/>
          </p:nvPr>
        </p:nvSpPr>
        <p:spPr>
          <a:xfrm>
            <a:off x="6267612" y="2057400"/>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44" name="Google Shape;44;p26"/>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FFFFFF"/>
        </a:solidFill>
        <a:effectLst/>
      </p:bgPr>
    </p:bg>
    <p:spTree>
      <p:nvGrpSpPr>
        <p:cNvPr id="1" name="Shape 46"/>
        <p:cNvGrpSpPr/>
        <p:nvPr/>
      </p:nvGrpSpPr>
      <p:grpSpPr>
        <a:xfrm>
          <a:off x="0" y="0"/>
          <a:ext cx="0" cy="0"/>
          <a:chOff x="0" y="0"/>
          <a:chExt cx="0" cy="0"/>
        </a:xfrm>
      </p:grpSpPr>
      <p:sp>
        <p:nvSpPr>
          <p:cNvPr id="47" name="Google Shape;47;g150670d318e_0_220"/>
          <p:cNvSpPr txBox="1">
            <a:spLocks noGrp="1"/>
          </p:cNvSpPr>
          <p:nvPr>
            <p:ph type="title"/>
          </p:nvPr>
        </p:nvSpPr>
        <p:spPr>
          <a:xfrm>
            <a:off x="415600" y="421233"/>
            <a:ext cx="11360700" cy="11085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SzPts val="32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48" name="Google Shape;48;g150670d318e_0_220"/>
          <p:cNvSpPr txBox="1">
            <a:spLocks noGrp="1"/>
          </p:cNvSpPr>
          <p:nvPr>
            <p:ph type="body" idx="1"/>
          </p:nvPr>
        </p:nvSpPr>
        <p:spPr>
          <a:xfrm>
            <a:off x="415600" y="1633633"/>
            <a:ext cx="11360700" cy="4472100"/>
          </a:xfrm>
          <a:prstGeom prst="rect">
            <a:avLst/>
          </a:prstGeom>
          <a:noFill/>
          <a:ln>
            <a:noFill/>
          </a:ln>
        </p:spPr>
        <p:txBody>
          <a:bodyPr spcFirstLastPara="1" wrap="square" lIns="0" tIns="0" rIns="0" bIns="0" anchor="t" anchorCtr="0">
            <a:noAutofit/>
          </a:bodyPr>
          <a:lstStyle>
            <a:lvl1pPr marL="457200" lvl="0" indent="-361950" algn="l">
              <a:lnSpc>
                <a:spcPct val="100000"/>
              </a:lnSpc>
              <a:spcBef>
                <a:spcPts val="1100"/>
              </a:spcBef>
              <a:spcAft>
                <a:spcPts val="0"/>
              </a:spcAft>
              <a:buSzPts val="2100"/>
              <a:buChar char="•"/>
              <a:defRPr/>
            </a:lvl1pPr>
            <a:lvl2pPr marL="914400" lvl="1" indent="-349250" algn="l">
              <a:lnSpc>
                <a:spcPct val="100000"/>
              </a:lnSpc>
              <a:spcBef>
                <a:spcPts val="1100"/>
              </a:spcBef>
              <a:spcAft>
                <a:spcPts val="0"/>
              </a:spcAft>
              <a:buSzPts val="1900"/>
              <a:buChar char="–"/>
              <a:defRPr/>
            </a:lvl2pPr>
            <a:lvl3pPr marL="1371600" lvl="2" indent="-330200" algn="l">
              <a:lnSpc>
                <a:spcPct val="100000"/>
              </a:lnSpc>
              <a:spcBef>
                <a:spcPts val="1100"/>
              </a:spcBef>
              <a:spcAft>
                <a:spcPts val="0"/>
              </a:spcAft>
              <a:buSzPts val="1600"/>
              <a:buChar char="•"/>
              <a:defRPr/>
            </a:lvl3pPr>
            <a:lvl4pPr marL="1828800" lvl="3" indent="-330200" algn="l">
              <a:lnSpc>
                <a:spcPct val="100000"/>
              </a:lnSpc>
              <a:spcBef>
                <a:spcPts val="1100"/>
              </a:spcBef>
              <a:spcAft>
                <a:spcPts val="0"/>
              </a:spcAft>
              <a:buSzPts val="1600"/>
              <a:buChar char="–"/>
              <a:defRPr/>
            </a:lvl4pPr>
            <a:lvl5pPr marL="2286000" lvl="4" indent="-330200" algn="l">
              <a:lnSpc>
                <a:spcPct val="100000"/>
              </a:lnSpc>
              <a:spcBef>
                <a:spcPts val="1100"/>
              </a:spcBef>
              <a:spcAft>
                <a:spcPts val="0"/>
              </a:spcAft>
              <a:buSzPts val="16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9" name="Google Shape;49;g150670d318e_0_220"/>
          <p:cNvSpPr txBox="1">
            <a:spLocks noGrp="1"/>
          </p:cNvSpPr>
          <p:nvPr>
            <p:ph type="sldNum" idx="12"/>
          </p:nvPr>
        </p:nvSpPr>
        <p:spPr>
          <a:xfrm>
            <a:off x="11296600" y="6272000"/>
            <a:ext cx="731700" cy="169200"/>
          </a:xfrm>
          <a:prstGeom prst="rect">
            <a:avLst/>
          </a:prstGeom>
          <a:noFill/>
          <a:ln>
            <a:noFill/>
          </a:ln>
        </p:spPr>
        <p:txBody>
          <a:bodyPr spcFirstLastPara="1" wrap="square" lIns="0" tIns="0" rIns="0" bIns="0" anchor="ctr" anchorCtr="0">
            <a:sp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0" name="Google Shape;50;g150670d318e_0_220"/>
          <p:cNvSpPr txBox="1">
            <a:spLocks noGrp="1"/>
          </p:cNvSpPr>
          <p:nvPr>
            <p:ph type="sldNum" idx="2"/>
          </p:nvPr>
        </p:nvSpPr>
        <p:spPr>
          <a:xfrm>
            <a:off x="609600" y="6457701"/>
            <a:ext cx="339600" cy="169200"/>
          </a:xfrm>
          <a:prstGeom prst="rect">
            <a:avLst/>
          </a:prstGeom>
          <a:noFill/>
          <a:ln>
            <a:noFill/>
          </a:ln>
        </p:spPr>
        <p:txBody>
          <a:bodyPr spcFirstLastPara="1" wrap="square" lIns="0" tIns="0" rIns="0" bIns="0" anchor="ctr" anchorCtr="0">
            <a:spAutoFit/>
          </a:bodyPr>
          <a:lstStyle>
            <a:lvl1pPr marL="0" marR="0" lvl="0"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2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24"/>
          <p:cNvSpPr txBox="1">
            <a:spLocks noGrp="1"/>
          </p:cNvSpPr>
          <p:nvPr>
            <p:ph type="ctrTitle"/>
          </p:nvPr>
        </p:nvSpPr>
        <p:spPr>
          <a:xfrm>
            <a:off x="1109980" y="882376"/>
            <a:ext cx="9966960" cy="2926080"/>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chemeClr val="dk1"/>
              </a:buClr>
              <a:buSzPts val="7200"/>
              <a:buFont typeface="Corbel"/>
              <a:buNone/>
              <a:defRPr sz="72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4"/>
          <p:cNvSpPr txBox="1">
            <a:spLocks noGrp="1"/>
          </p:cNvSpPr>
          <p:nvPr>
            <p:ph type="subTitle" idx="1"/>
          </p:nvPr>
        </p:nvSpPr>
        <p:spPr>
          <a:xfrm>
            <a:off x="1709530" y="3869634"/>
            <a:ext cx="8767860" cy="13881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400"/>
              </a:spcBef>
              <a:spcAft>
                <a:spcPts val="0"/>
              </a:spcAft>
              <a:buSzPts val="1760"/>
              <a:buNone/>
              <a:defRPr sz="2200">
                <a:solidFill>
                  <a:schemeClr val="dk1"/>
                </a:solidFill>
              </a:defRPr>
            </a:lvl1pPr>
            <a:lvl2pPr lvl="1" algn="ctr">
              <a:lnSpc>
                <a:spcPct val="90000"/>
              </a:lnSpc>
              <a:spcBef>
                <a:spcPts val="200"/>
              </a:spcBef>
              <a:spcAft>
                <a:spcPts val="0"/>
              </a:spcAft>
              <a:buSzPts val="1760"/>
              <a:buNone/>
              <a:defRPr sz="2200"/>
            </a:lvl2pPr>
            <a:lvl3pPr lvl="2" algn="ctr">
              <a:lnSpc>
                <a:spcPct val="90000"/>
              </a:lnSpc>
              <a:spcBef>
                <a:spcPts val="400"/>
              </a:spcBef>
              <a:spcAft>
                <a:spcPts val="0"/>
              </a:spcAft>
              <a:buSzPts val="1760"/>
              <a:buNone/>
              <a:defRPr sz="2200"/>
            </a:lvl3pPr>
            <a:lvl4pPr lvl="3" algn="ctr">
              <a:lnSpc>
                <a:spcPct val="90000"/>
              </a:lnSpc>
              <a:spcBef>
                <a:spcPts val="400"/>
              </a:spcBef>
              <a:spcAft>
                <a:spcPts val="0"/>
              </a:spcAft>
              <a:buSzPts val="1600"/>
              <a:buNone/>
              <a:defRPr sz="2000"/>
            </a:lvl4pPr>
            <a:lvl5pPr lvl="4" algn="ctr">
              <a:lnSpc>
                <a:spcPct val="90000"/>
              </a:lnSpc>
              <a:spcBef>
                <a:spcPts val="400"/>
              </a:spcBef>
              <a:spcAft>
                <a:spcPts val="0"/>
              </a:spcAft>
              <a:buSzPts val="1600"/>
              <a:buNone/>
              <a:defRPr sz="2000"/>
            </a:lvl5pPr>
            <a:lvl6pPr lvl="5" algn="ctr">
              <a:lnSpc>
                <a:spcPct val="90000"/>
              </a:lnSpc>
              <a:spcBef>
                <a:spcPts val="400"/>
              </a:spcBef>
              <a:spcAft>
                <a:spcPts val="0"/>
              </a:spcAft>
              <a:buSzPts val="1600"/>
              <a:buNone/>
              <a:defRPr sz="2000"/>
            </a:lvl6pPr>
            <a:lvl7pPr lvl="6" algn="ctr">
              <a:lnSpc>
                <a:spcPct val="90000"/>
              </a:lnSpc>
              <a:spcBef>
                <a:spcPts val="400"/>
              </a:spcBef>
              <a:spcAft>
                <a:spcPts val="0"/>
              </a:spcAft>
              <a:buSzPts val="1600"/>
              <a:buNone/>
              <a:defRPr sz="2000"/>
            </a:lvl7pPr>
            <a:lvl8pPr lvl="7" algn="ctr">
              <a:lnSpc>
                <a:spcPct val="90000"/>
              </a:lnSpc>
              <a:spcBef>
                <a:spcPts val="400"/>
              </a:spcBef>
              <a:spcAft>
                <a:spcPts val="0"/>
              </a:spcAft>
              <a:buSzPts val="1600"/>
              <a:buNone/>
              <a:defRPr sz="2000"/>
            </a:lvl8pPr>
            <a:lvl9pPr lvl="8" algn="ctr">
              <a:lnSpc>
                <a:spcPct val="90000"/>
              </a:lnSpc>
              <a:spcBef>
                <a:spcPts val="400"/>
              </a:spcBef>
              <a:spcAft>
                <a:spcPts val="400"/>
              </a:spcAft>
              <a:buSzPts val="1600"/>
              <a:buNone/>
              <a:defRPr sz="2000"/>
            </a:lvl9pPr>
          </a:lstStyle>
          <a:p>
            <a:endParaRPr/>
          </a:p>
        </p:txBody>
      </p:sp>
      <p:sp>
        <p:nvSpPr>
          <p:cNvPr id="57" name="Google Shape;57;p24"/>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pic>
        <p:nvPicPr>
          <p:cNvPr id="60" name="Google Shape;60;p24" descr="Logo for NNLM"/>
          <p:cNvPicPr preferRelativeResize="0"/>
          <p:nvPr/>
        </p:nvPicPr>
        <p:blipFill rotWithShape="1">
          <a:blip r:embed="rId2">
            <a:alphaModFix/>
          </a:blip>
          <a:srcRect/>
          <a:stretch/>
        </p:blipFill>
        <p:spPr>
          <a:xfrm>
            <a:off x="161225" y="6322147"/>
            <a:ext cx="1343025" cy="342901"/>
          </a:xfrm>
          <a:prstGeom prst="rect">
            <a:avLst/>
          </a:prstGeom>
          <a:noFill/>
          <a:ln>
            <a:noFill/>
          </a:ln>
        </p:spPr>
      </p:pic>
      <p:sp>
        <p:nvSpPr>
          <p:cNvPr id="61" name="Google Shape;61;p24"/>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62" name="Google Shape;62;p24" descr="Logo for the Network of the National Library of Medicine"/>
          <p:cNvPicPr preferRelativeResize="0"/>
          <p:nvPr/>
        </p:nvPicPr>
        <p:blipFill rotWithShape="1">
          <a:blip r:embed="rId3">
            <a:alphaModFix/>
          </a:blip>
          <a:srcRect/>
          <a:stretch/>
        </p:blipFill>
        <p:spPr>
          <a:xfrm>
            <a:off x="225939" y="6244894"/>
            <a:ext cx="3590518" cy="5760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25"/>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dk1"/>
              </a:buClr>
              <a:buSzPts val="7200"/>
              <a:buFont typeface="Corbel"/>
              <a:buNone/>
              <a:defRPr sz="7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5"/>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dk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66" name="Google Shape;66;p2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cxnSp>
        <p:nvCxnSpPr>
          <p:cNvPr id="68" name="Google Shape;68;p25"/>
          <p:cNvCxnSpPr/>
          <p:nvPr/>
        </p:nvCxnSpPr>
        <p:spPr>
          <a:xfrm>
            <a:off x="1981200" y="4020408"/>
            <a:ext cx="8229601" cy="0"/>
          </a:xfrm>
          <a:prstGeom prst="straightConnector1">
            <a:avLst/>
          </a:prstGeom>
          <a:noFill/>
          <a:ln w="10000" cap="flat" cmpd="sng">
            <a:solidFill>
              <a:schemeClr val="dk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rbel"/>
              <a:buNone/>
              <a:defRPr sz="44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dk1"/>
              </a:buClr>
              <a:buSzPts val="1760"/>
              <a:buFont typeface="Corbel"/>
              <a:buChar char="•"/>
              <a:defRPr sz="2200" b="0" i="0" u="none" strike="noStrike" cap="none">
                <a:solidFill>
                  <a:schemeClr val="dk1"/>
                </a:solidFill>
                <a:latin typeface="Corbel"/>
                <a:ea typeface="Corbel"/>
                <a:cs typeface="Corbel"/>
                <a:sym typeface="Corbel"/>
              </a:defRPr>
            </a:lvl1pPr>
            <a:lvl2pPr marL="914400" marR="0" lvl="1" indent="-330200" algn="l" rtl="0">
              <a:lnSpc>
                <a:spcPct val="90000"/>
              </a:lnSpc>
              <a:spcBef>
                <a:spcPts val="200"/>
              </a:spcBef>
              <a:spcAft>
                <a:spcPts val="0"/>
              </a:spcAft>
              <a:buClr>
                <a:schemeClr val="dk1"/>
              </a:buClr>
              <a:buSzPts val="1600"/>
              <a:buFont typeface="Corbel"/>
              <a:buChar char="•"/>
              <a:defRPr sz="2000" b="0" i="0" u="none" strike="noStrike" cap="none">
                <a:solidFill>
                  <a:schemeClr val="dk1"/>
                </a:solidFill>
                <a:latin typeface="Corbel"/>
                <a:ea typeface="Corbel"/>
                <a:cs typeface="Corbel"/>
                <a:sym typeface="Corbel"/>
              </a:defRPr>
            </a:lvl2pPr>
            <a:lvl3pPr marL="1371600" marR="0" lvl="2" indent="-320039" algn="l" rtl="0">
              <a:lnSpc>
                <a:spcPct val="90000"/>
              </a:lnSpc>
              <a:spcBef>
                <a:spcPts val="400"/>
              </a:spcBef>
              <a:spcAft>
                <a:spcPts val="0"/>
              </a:spcAft>
              <a:buClr>
                <a:schemeClr val="dk1"/>
              </a:buClr>
              <a:buSzPts val="1440"/>
              <a:buFont typeface="Corbel"/>
              <a:buChar char="•"/>
              <a:defRPr sz="1800" b="0" i="0" u="none" strike="noStrike" cap="none">
                <a:solidFill>
                  <a:schemeClr val="dk1"/>
                </a:solidFill>
                <a:latin typeface="Corbel"/>
                <a:ea typeface="Corbel"/>
                <a:cs typeface="Corbel"/>
                <a:sym typeface="Corbel"/>
              </a:defRPr>
            </a:lvl3pPr>
            <a:lvl4pPr marL="1828800" marR="0" lvl="3" indent="-309880"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4pPr>
            <a:lvl5pPr marL="2286000" marR="0" lvl="4"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5pPr>
            <a:lvl6pPr marL="2743200" marR="0" lvl="5"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6pPr>
            <a:lvl7pPr marL="3200400" marR="0" lvl="6"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7pPr>
            <a:lvl8pPr marL="3657600" marR="0" lvl="7"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dk1"/>
              </a:buClr>
              <a:buSzPts val="1280"/>
              <a:buFont typeface="Corbel"/>
              <a:buChar char="•"/>
              <a:defRPr sz="1600" b="0" i="0" u="none" strike="noStrike" cap="none">
                <a:solidFill>
                  <a:schemeClr val="dk1"/>
                </a:solidFill>
                <a:latin typeface="Corbel"/>
                <a:ea typeface="Corbel"/>
                <a:cs typeface="Corbel"/>
                <a:sym typeface="Corbel"/>
              </a:defRPr>
            </a:lvl9pPr>
          </a:lstStyle>
          <a:p>
            <a:endParaRPr/>
          </a:p>
        </p:txBody>
      </p:sp>
      <p:sp>
        <p:nvSpPr>
          <p:cNvPr id="12" name="Google Shape;12;p2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3" name="Google Shape;13;p2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4" name="Google Shape;14;p2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1"/>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16" name="Google Shape;16;p21" descr="Logo for the Network of the National Library of Medicine"/>
          <p:cNvPicPr preferRelativeResize="0"/>
          <p:nvPr/>
        </p:nvPicPr>
        <p:blipFill rotWithShape="1">
          <a:blip r:embed="rId17">
            <a:alphaModFix/>
          </a:blip>
          <a:srcRect/>
          <a:stretch/>
        </p:blipFill>
        <p:spPr>
          <a:xfrm>
            <a:off x="225939" y="6201688"/>
            <a:ext cx="3590518" cy="576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cdlib.org/services/uc3/dmptoo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grants.nih.gov/sites/default/files/DMS-Plan-blank-format-page.pdf"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mailto:dmptool@ucop.edu"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https://dmptool.org/contact-u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blog.dmptool.org/2022/08/18/supporting-the-upcoming-nih-data-sharing-requirements-with-the-dmptool/"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tinyurl.com/DMPToolSlides"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tinyurl.com/DMPToolFlyer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github.com/CDLUC3/dmptool/wiki"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blog.dmptool.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sharing.nih.gov/sites/default/files/List-of-Activity-Codes-Applicable-to-DMS-Policy.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sharing.nih.gov/data-management-and-sharing-poli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title"/>
          </p:nvPr>
        </p:nvSpPr>
        <p:spPr>
          <a:xfrm>
            <a:off x="0" y="3741900"/>
            <a:ext cx="12192000" cy="111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dirty="0">
                <a:latin typeface="Arial"/>
                <a:ea typeface="Arial"/>
                <a:cs typeface="Arial"/>
                <a:sym typeface="Arial"/>
              </a:rPr>
              <a:t>Creating Data Management Plans with </a:t>
            </a:r>
            <a:r>
              <a:rPr lang="en-US" sz="4000" dirty="0" err="1">
                <a:latin typeface="Arial"/>
                <a:ea typeface="Arial"/>
                <a:cs typeface="Arial"/>
                <a:sym typeface="Arial"/>
              </a:rPr>
              <a:t>DMPTool</a:t>
            </a:r>
            <a:endParaRPr sz="4000" dirty="0">
              <a:latin typeface="Arial"/>
              <a:ea typeface="Arial"/>
              <a:cs typeface="Arial"/>
              <a:sym typeface="Arial"/>
            </a:endParaRPr>
          </a:p>
        </p:txBody>
      </p:sp>
      <p:pic>
        <p:nvPicPr>
          <p:cNvPr id="111" name="Google Shape;111;p1" descr="Abstract wave of binary code, blue on a black background"/>
          <p:cNvPicPr preferRelativeResize="0">
            <a:picLocks noGrp="1"/>
          </p:cNvPicPr>
          <p:nvPr>
            <p:ph type="body" idx="1"/>
          </p:nvPr>
        </p:nvPicPr>
        <p:blipFill rotWithShape="1">
          <a:blip r:embed="rId3">
            <a:alphaModFix/>
          </a:blip>
          <a:srcRect/>
          <a:stretch/>
        </p:blipFill>
        <p:spPr>
          <a:xfrm>
            <a:off x="654844" y="296714"/>
            <a:ext cx="10193265" cy="3215719"/>
          </a:xfrm>
          <a:prstGeom prst="rect">
            <a:avLst/>
          </a:prstGeom>
          <a:noFill/>
          <a:ln>
            <a:noFill/>
          </a:ln>
        </p:spPr>
      </p:pic>
      <p:sp>
        <p:nvSpPr>
          <p:cNvPr id="112" name="Google Shape;112;p1"/>
          <p:cNvSpPr txBox="1"/>
          <p:nvPr/>
        </p:nvSpPr>
        <p:spPr>
          <a:xfrm>
            <a:off x="2261400" y="4707200"/>
            <a:ext cx="7669200" cy="1462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000">
                <a:solidFill>
                  <a:schemeClr val="dk1"/>
                </a:solidFill>
                <a:latin typeface="Corbel"/>
                <a:ea typeface="Corbel"/>
                <a:cs typeface="Corbel"/>
                <a:sym typeface="Corbel"/>
              </a:rPr>
              <a:t>Jim Martin, University of Arizona,  Research Services Librarian </a:t>
            </a:r>
            <a:endParaRPr sz="2000">
              <a:latin typeface="Corbel"/>
              <a:ea typeface="Corbel"/>
              <a:cs typeface="Corbel"/>
              <a:sym typeface="Corbel"/>
            </a:endParaRPr>
          </a:p>
          <a:p>
            <a:pPr marL="0" lvl="0" indent="0" algn="l" rtl="0">
              <a:spcBef>
                <a:spcPts val="0"/>
              </a:spcBef>
              <a:spcAft>
                <a:spcPts val="0"/>
              </a:spcAft>
              <a:buNone/>
            </a:pPr>
            <a:r>
              <a:rPr lang="en-US" sz="2000">
                <a:latin typeface="Corbel"/>
                <a:ea typeface="Corbel"/>
                <a:cs typeface="Corbel"/>
                <a:sym typeface="Corbel"/>
              </a:rPr>
              <a:t>Betsy Gunia, Johns Hopkins University, Data Management Consultant</a:t>
            </a:r>
            <a:endParaRPr sz="2000">
              <a:latin typeface="Corbel"/>
              <a:ea typeface="Corbel"/>
              <a:cs typeface="Corbel"/>
              <a:sym typeface="Corbel"/>
            </a:endParaRPr>
          </a:p>
          <a:p>
            <a:pPr marL="0" lvl="0" indent="0" algn="l" rtl="0">
              <a:spcBef>
                <a:spcPts val="0"/>
              </a:spcBef>
              <a:spcAft>
                <a:spcPts val="0"/>
              </a:spcAft>
              <a:buNone/>
            </a:pPr>
            <a:endParaRPr sz="2000">
              <a:latin typeface="Corbel"/>
              <a:ea typeface="Corbel"/>
              <a:cs typeface="Corbel"/>
              <a:sym typeface="Corbel"/>
            </a:endParaRPr>
          </a:p>
          <a:p>
            <a:pPr marL="0" lvl="0" indent="0" algn="l" rtl="0">
              <a:spcBef>
                <a:spcPts val="0"/>
              </a:spcBef>
              <a:spcAft>
                <a:spcPts val="0"/>
              </a:spcAft>
              <a:buNone/>
            </a:pPr>
            <a:r>
              <a:rPr lang="en-US" sz="2000">
                <a:latin typeface="Corbel"/>
                <a:ea typeface="Corbel"/>
                <a:cs typeface="Corbel"/>
                <a:sym typeface="Corbel"/>
              </a:rPr>
              <a:t>Members of the </a:t>
            </a:r>
            <a:r>
              <a:rPr lang="en-US" sz="2300" b="1">
                <a:solidFill>
                  <a:schemeClr val="dk2"/>
                </a:solidFill>
                <a:latin typeface="Corbel"/>
                <a:ea typeface="Corbel"/>
                <a:cs typeface="Corbel"/>
                <a:sym typeface="Corbel"/>
              </a:rPr>
              <a:t>DMPTool NIH Working Group</a:t>
            </a:r>
            <a:endParaRPr sz="1000">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2" name="Title 1">
            <a:extLst>
              <a:ext uri="{FF2B5EF4-FFF2-40B4-BE49-F238E27FC236}">
                <a16:creationId xmlns:a16="http://schemas.microsoft.com/office/drawing/2014/main" id="{119FE67D-EBC8-EC74-591A-5336E2286ABD}"/>
              </a:ext>
            </a:extLst>
          </p:cNvPr>
          <p:cNvSpPr>
            <a:spLocks noGrp="1"/>
          </p:cNvSpPr>
          <p:nvPr>
            <p:ph type="title"/>
          </p:nvPr>
        </p:nvSpPr>
        <p:spPr/>
        <p:txBody>
          <a:bodyPr/>
          <a:lstStyle/>
          <a:p>
            <a:r>
              <a:rPr lang="en-US" sz="2600" dirty="0"/>
              <a:t>Elements of an NIH Data Management Sharing Plan (2023)</a:t>
            </a:r>
          </a:p>
        </p:txBody>
      </p:sp>
      <p:sp>
        <p:nvSpPr>
          <p:cNvPr id="187" name="Google Shape;187;g150fbf2531d_0_132"/>
          <p:cNvSpPr txBox="1"/>
          <p:nvPr/>
        </p:nvSpPr>
        <p:spPr>
          <a:xfrm>
            <a:off x="314000" y="1598503"/>
            <a:ext cx="8584500" cy="4472100"/>
          </a:xfrm>
          <a:prstGeom prst="rect">
            <a:avLst/>
          </a:prstGeom>
          <a:noFill/>
          <a:ln>
            <a:noFill/>
          </a:ln>
        </p:spPr>
        <p:txBody>
          <a:bodyPr spcFirstLastPara="1" wrap="square" lIns="121900" tIns="121900" rIns="121900" bIns="121900" anchor="t" anchorCtr="0">
            <a:normAutofit/>
          </a:bodyPr>
          <a:lstStyle/>
          <a:p>
            <a:pPr marL="609600" marR="0" lvl="0" indent="-457200" algn="l" rtl="0">
              <a:lnSpc>
                <a:spcPct val="150000"/>
              </a:lnSpc>
              <a:spcBef>
                <a:spcPts val="0"/>
              </a:spcBef>
              <a:spcAft>
                <a:spcPts val="0"/>
              </a:spcAft>
              <a:buClr>
                <a:srgbClr val="333333"/>
              </a:buClr>
              <a:buSzPts val="2400"/>
              <a:buFont typeface="Corbel"/>
              <a:buChar char="●"/>
            </a:pPr>
            <a:r>
              <a:rPr lang="en-US" sz="2400" i="0" u="none" strike="noStrike" cap="none">
                <a:solidFill>
                  <a:srgbClr val="333333"/>
                </a:solidFill>
                <a:latin typeface="Corbel"/>
                <a:ea typeface="Corbel"/>
                <a:cs typeface="Corbel"/>
                <a:sym typeface="Corbe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Data type</a:t>
            </a:r>
            <a:endParaRPr sz="2400" i="0" u="none" strike="noStrike" cap="none">
              <a:solidFill>
                <a:srgbClr val="333333"/>
              </a:solidFill>
              <a:latin typeface="Corbel"/>
              <a:ea typeface="Corbel"/>
              <a:cs typeface="Corbel"/>
              <a:sym typeface="Corbel"/>
            </a:endParaRPr>
          </a:p>
          <a:p>
            <a:pPr marL="609600" marR="0" lvl="0" indent="-457200" algn="l" rtl="0">
              <a:lnSpc>
                <a:spcPct val="150000"/>
              </a:lnSpc>
              <a:spcBef>
                <a:spcPts val="0"/>
              </a:spcBef>
              <a:spcAft>
                <a:spcPts val="0"/>
              </a:spcAft>
              <a:buClr>
                <a:srgbClr val="333333"/>
              </a:buClr>
              <a:buSzPts val="2400"/>
              <a:buFont typeface="Corbel"/>
              <a:buChar char="●"/>
            </a:pPr>
            <a:r>
              <a:rPr lang="en-US" sz="2400" i="0" u="none" strike="noStrike" cap="none">
                <a:solidFill>
                  <a:srgbClr val="333333"/>
                </a:solidFill>
                <a:latin typeface="Corbel"/>
                <a:ea typeface="Corbel"/>
                <a:cs typeface="Corbel"/>
                <a:sym typeface="Corbel"/>
              </a:rPr>
              <a:t>Related tools, software, and/or code</a:t>
            </a:r>
            <a:endParaRPr sz="2400" i="0" u="none" strike="noStrike" cap="none">
              <a:solidFill>
                <a:srgbClr val="333333"/>
              </a:solidFill>
              <a:latin typeface="Corbel"/>
              <a:ea typeface="Corbel"/>
              <a:cs typeface="Corbel"/>
              <a:sym typeface="Corbel"/>
            </a:endParaRPr>
          </a:p>
          <a:p>
            <a:pPr marL="609600" marR="0" lvl="0" indent="-457200" algn="l" rtl="0">
              <a:lnSpc>
                <a:spcPct val="150000"/>
              </a:lnSpc>
              <a:spcBef>
                <a:spcPts val="0"/>
              </a:spcBef>
              <a:spcAft>
                <a:spcPts val="0"/>
              </a:spcAft>
              <a:buClr>
                <a:srgbClr val="333333"/>
              </a:buClr>
              <a:buSzPts val="2400"/>
              <a:buFont typeface="Corbel"/>
              <a:buChar char="●"/>
            </a:pPr>
            <a:r>
              <a:rPr lang="en-US" sz="2400" i="0" u="none" strike="noStrike" cap="none">
                <a:solidFill>
                  <a:srgbClr val="333333"/>
                </a:solidFill>
                <a:latin typeface="Corbel"/>
                <a:ea typeface="Corbel"/>
                <a:cs typeface="Corbel"/>
                <a:sym typeface="Corbel"/>
              </a:rPr>
              <a:t>Data standards</a:t>
            </a:r>
            <a:endParaRPr sz="2400" i="0" u="none" strike="noStrike" cap="none">
              <a:solidFill>
                <a:srgbClr val="333333"/>
              </a:solidFill>
              <a:latin typeface="Corbel"/>
              <a:ea typeface="Corbel"/>
              <a:cs typeface="Corbel"/>
              <a:sym typeface="Corbel"/>
            </a:endParaRPr>
          </a:p>
          <a:p>
            <a:pPr marL="609600" marR="0" lvl="0" indent="-457200" algn="l" rtl="0">
              <a:lnSpc>
                <a:spcPct val="150000"/>
              </a:lnSpc>
              <a:spcBef>
                <a:spcPts val="0"/>
              </a:spcBef>
              <a:spcAft>
                <a:spcPts val="0"/>
              </a:spcAft>
              <a:buClr>
                <a:srgbClr val="333333"/>
              </a:buClr>
              <a:buSzPts val="2400"/>
              <a:buFont typeface="Corbel"/>
              <a:buChar char="●"/>
            </a:pPr>
            <a:r>
              <a:rPr lang="en-US" sz="2400" i="0" u="none" strike="noStrike" cap="none">
                <a:solidFill>
                  <a:srgbClr val="333333"/>
                </a:solidFill>
                <a:latin typeface="Corbel"/>
                <a:ea typeface="Corbel"/>
                <a:cs typeface="Corbel"/>
                <a:sym typeface="Corbel"/>
              </a:rPr>
              <a:t>Data preservation, access, and associated timelines</a:t>
            </a:r>
            <a:endParaRPr sz="2400" i="0" u="none" strike="noStrike" cap="none">
              <a:solidFill>
                <a:srgbClr val="333333"/>
              </a:solidFill>
              <a:latin typeface="Corbel"/>
              <a:ea typeface="Corbel"/>
              <a:cs typeface="Corbel"/>
              <a:sym typeface="Corbel"/>
            </a:endParaRPr>
          </a:p>
          <a:p>
            <a:pPr marL="609600" marR="0" lvl="0" indent="-457200" algn="l" rtl="0">
              <a:lnSpc>
                <a:spcPct val="150000"/>
              </a:lnSpc>
              <a:spcBef>
                <a:spcPts val="0"/>
              </a:spcBef>
              <a:spcAft>
                <a:spcPts val="0"/>
              </a:spcAft>
              <a:buClr>
                <a:srgbClr val="333333"/>
              </a:buClr>
              <a:buSzPts val="2400"/>
              <a:buFont typeface="Corbel"/>
              <a:buChar char="●"/>
            </a:pPr>
            <a:r>
              <a:rPr lang="en-US" sz="2400" i="0" u="none" strike="noStrike" cap="none">
                <a:solidFill>
                  <a:srgbClr val="333333"/>
                </a:solidFill>
                <a:latin typeface="Corbel"/>
                <a:ea typeface="Corbel"/>
                <a:cs typeface="Corbel"/>
                <a:sym typeface="Corbel"/>
              </a:rPr>
              <a:t>Access, distribution, or reuse considerations</a:t>
            </a:r>
            <a:endParaRPr sz="2400" i="0" u="none" strike="noStrike" cap="none">
              <a:solidFill>
                <a:srgbClr val="333333"/>
              </a:solidFill>
              <a:latin typeface="Corbel"/>
              <a:ea typeface="Corbel"/>
              <a:cs typeface="Corbel"/>
              <a:sym typeface="Corbel"/>
            </a:endParaRPr>
          </a:p>
          <a:p>
            <a:pPr marL="609600" marR="0" lvl="0" indent="-457200" algn="l" rtl="0">
              <a:lnSpc>
                <a:spcPct val="150000"/>
              </a:lnSpc>
              <a:spcBef>
                <a:spcPts val="0"/>
              </a:spcBef>
              <a:spcAft>
                <a:spcPts val="0"/>
              </a:spcAft>
              <a:buClr>
                <a:srgbClr val="333333"/>
              </a:buClr>
              <a:buSzPts val="2400"/>
              <a:buFont typeface="Corbel"/>
              <a:buChar char="●"/>
            </a:pPr>
            <a:r>
              <a:rPr lang="en-US" sz="2400" i="0" u="none" strike="noStrike" cap="none">
                <a:solidFill>
                  <a:srgbClr val="333333"/>
                </a:solidFill>
                <a:latin typeface="Corbel"/>
                <a:ea typeface="Corbel"/>
                <a:cs typeface="Corbel"/>
                <a:sym typeface="Corbel"/>
              </a:rPr>
              <a:t>Oversight of data management and sharing</a:t>
            </a:r>
            <a:endParaRPr sz="2400" i="0" u="none" strike="noStrike" cap="none">
              <a:solidFill>
                <a:srgbClr val="333333"/>
              </a:solidFill>
              <a:latin typeface="Corbel"/>
              <a:ea typeface="Corbel"/>
              <a:cs typeface="Corbel"/>
              <a:sym typeface="Corbel"/>
            </a:endParaRPr>
          </a:p>
        </p:txBody>
      </p:sp>
      <p:pic>
        <p:nvPicPr>
          <p:cNvPr id="188" name="Google Shape;188;g150fbf2531d_0_132" descr="Icon of piece of paper with magnifying glass and pencil"/>
          <p:cNvPicPr preferRelativeResize="0"/>
          <p:nvPr/>
        </p:nvPicPr>
        <p:blipFill rotWithShape="1">
          <a:blip r:embed="rId3">
            <a:alphaModFix/>
          </a:blip>
          <a:srcRect/>
          <a:stretch/>
        </p:blipFill>
        <p:spPr>
          <a:xfrm>
            <a:off x="8796800" y="1746600"/>
            <a:ext cx="2785600" cy="2724665"/>
          </a:xfrm>
          <a:prstGeom prst="rect">
            <a:avLst/>
          </a:prstGeom>
          <a:noFill/>
          <a:ln>
            <a:noFill/>
          </a:ln>
        </p:spPr>
      </p:pic>
      <p:sp>
        <p:nvSpPr>
          <p:cNvPr id="186" name="Google Shape;186;g150fbf2531d_0_132"/>
          <p:cNvSpPr txBox="1"/>
          <p:nvPr/>
        </p:nvSpPr>
        <p:spPr>
          <a:xfrm>
            <a:off x="403046" y="5218390"/>
            <a:ext cx="9881700" cy="754200"/>
          </a:xfrm>
          <a:prstGeom prst="rect">
            <a:avLst/>
          </a:prstGeom>
          <a:noFill/>
          <a:ln>
            <a:noFill/>
          </a:ln>
        </p:spPr>
        <p:txBody>
          <a:bodyPr spcFirstLastPara="1" wrap="square" lIns="121900" tIns="121900" rIns="121900" bIns="121900" anchor="t" anchorCtr="0">
            <a:spAutoFit/>
          </a:bodyPr>
          <a:lstStyle/>
          <a:p>
            <a:pPr marL="127000" marR="0" lvl="0" indent="-127000" algn="l" rtl="0">
              <a:lnSpc>
                <a:spcPct val="100000"/>
              </a:lnSpc>
              <a:spcBef>
                <a:spcPts val="0"/>
              </a:spcBef>
              <a:spcAft>
                <a:spcPts val="0"/>
              </a:spcAft>
              <a:buClr>
                <a:srgbClr val="000000"/>
              </a:buClr>
              <a:buSzPts val="1100"/>
              <a:buFont typeface="Arial"/>
              <a:buNone/>
            </a:pPr>
            <a:r>
              <a:rPr lang="en-US" sz="1100" b="0" i="0" u="none" strike="noStrike" cap="none">
                <a:solidFill>
                  <a:srgbClr val="293340"/>
                </a:solidFill>
                <a:highlight>
                  <a:srgbClr val="FFFFFF"/>
                </a:highlight>
                <a:latin typeface="Open Sans"/>
                <a:ea typeface="Open Sans"/>
                <a:cs typeface="Open Sans"/>
                <a:sym typeface="Open Sans"/>
              </a:rPr>
              <a:t>U.S. Department of Health and Human Services, National Institutes of Health. (2020). Supplemental Information to the NIH Policy for Data Management and Sharing: Elements of an NIH Data Management and Sharing Plan (NIH Notice No. NOT-OD-21-014).  Retrieved from </a:t>
            </a:r>
            <a:r>
              <a:rPr lang="en-US" sz="1100" b="0" i="0" u="sng" strike="noStrike" cap="none">
                <a:solidFill>
                  <a:srgbClr val="0000FF"/>
                </a:solidFill>
                <a:highlight>
                  <a:srgbClr val="FFFFFF"/>
                </a:highlight>
                <a:latin typeface="Open Sans"/>
                <a:ea typeface="Open Sans"/>
                <a:cs typeface="Open Sans"/>
                <a:sym typeface="Open Sans"/>
              </a:rPr>
              <a:t>https://grants.nih.gov/grants/guide/notice-files/NOT-OD-21-014.html</a:t>
            </a:r>
            <a:endParaRPr sz="1100" b="0" i="0" u="none" strike="noStrike" cap="none">
              <a:solidFill>
                <a:srgbClr val="000000"/>
              </a:solidFill>
              <a:latin typeface="Arial"/>
              <a:ea typeface="Arial"/>
              <a:cs typeface="Arial"/>
              <a:sym typeface="Arial"/>
            </a:endParaRPr>
          </a:p>
        </p:txBody>
      </p:sp>
      <p:sp>
        <p:nvSpPr>
          <p:cNvPr id="189" name="Google Shape;189;g150fbf2531d_0_132"/>
          <p:cNvSpPr txBox="1"/>
          <p:nvPr/>
        </p:nvSpPr>
        <p:spPr>
          <a:xfrm>
            <a:off x="609600" y="6457701"/>
            <a:ext cx="339600" cy="1692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53565A"/>
                </a:solidFill>
                <a:latin typeface="Arial"/>
                <a:ea typeface="Arial"/>
                <a:cs typeface="Arial"/>
                <a:sym typeface="Arial"/>
              </a:rPr>
              <a:t>10</a:t>
            </a:fld>
            <a:endParaRPr sz="1100" b="0" i="0" u="none" strike="noStrike" cap="none">
              <a:solidFill>
                <a:srgbClr val="53565A"/>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1536253dc58_0_57"/>
          <p:cNvSpPr txBox="1">
            <a:spLocks noGrp="1"/>
          </p:cNvSpPr>
          <p:nvPr>
            <p:ph type="title"/>
          </p:nvPr>
        </p:nvSpPr>
        <p:spPr>
          <a:xfrm>
            <a:off x="1158300" y="2818500"/>
            <a:ext cx="9875400" cy="1356300"/>
          </a:xfrm>
          <a:prstGeom prst="rect">
            <a:avLst/>
          </a:prstGeom>
          <a:noFill/>
          <a:ln>
            <a:noFill/>
          </a:ln>
        </p:spPr>
        <p:txBody>
          <a:bodyPr spcFirstLastPara="1" wrap="square" lIns="91425" tIns="45700" rIns="91425" bIns="45700" anchor="ctr" anchorCtr="0">
            <a:noAutofit/>
          </a:bodyPr>
          <a:lstStyle/>
          <a:p>
            <a:pPr marL="457200" lvl="0" indent="0" algn="l" rtl="0">
              <a:lnSpc>
                <a:spcPct val="100000"/>
              </a:lnSpc>
              <a:spcBef>
                <a:spcPts val="0"/>
              </a:spcBef>
              <a:spcAft>
                <a:spcPts val="0"/>
              </a:spcAft>
              <a:buSzPts val="1800"/>
              <a:buNone/>
            </a:pPr>
            <a:r>
              <a:rPr lang="en-US" sz="4700"/>
              <a:t>3. The DMPTool</a:t>
            </a:r>
            <a:endParaRPr sz="47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g150670d318e_0_26"/>
          <p:cNvSpPr txBox="1">
            <a:spLocks noGrp="1"/>
          </p:cNvSpPr>
          <p:nvPr>
            <p:ph type="title"/>
          </p:nvPr>
        </p:nvSpPr>
        <p:spPr>
          <a:xfrm>
            <a:off x="609599" y="917212"/>
            <a:ext cx="10972800" cy="4185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3200"/>
              <a:buFont typeface="Arial"/>
              <a:buNone/>
            </a:pPr>
            <a:r>
              <a:rPr lang="en-US" dirty="0" err="1"/>
              <a:t>DMPTool:https</a:t>
            </a:r>
            <a:r>
              <a:rPr lang="en-US" dirty="0"/>
              <a:t>://</a:t>
            </a:r>
            <a:r>
              <a:rPr lang="en-US" dirty="0" err="1"/>
              <a:t>dmptool.org</a:t>
            </a:r>
            <a:r>
              <a:rPr lang="en-US" dirty="0"/>
              <a:t>/</a:t>
            </a:r>
            <a:endParaRPr dirty="0"/>
          </a:p>
        </p:txBody>
      </p:sp>
      <p:sp>
        <p:nvSpPr>
          <p:cNvPr id="200" name="Google Shape;200;g150670d318e_0_26"/>
          <p:cNvSpPr txBox="1">
            <a:spLocks noGrp="1"/>
          </p:cNvSpPr>
          <p:nvPr>
            <p:ph type="sldNum" idx="12"/>
          </p:nvPr>
        </p:nvSpPr>
        <p:spPr>
          <a:xfrm>
            <a:off x="609600" y="6457701"/>
            <a:ext cx="339600" cy="1692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SzPts val="1100"/>
              <a:buNone/>
            </a:pPr>
            <a:fld id="{00000000-1234-1234-1234-123412341234}" type="slidenum">
              <a:rPr lang="en-US"/>
              <a:t>12</a:t>
            </a:fld>
            <a:endParaRPr/>
          </a:p>
        </p:txBody>
      </p:sp>
      <p:sp>
        <p:nvSpPr>
          <p:cNvPr id="202" name="Google Shape;202;g150670d318e_0_26"/>
          <p:cNvSpPr txBox="1">
            <a:spLocks noGrp="1"/>
          </p:cNvSpPr>
          <p:nvPr>
            <p:ph type="body" idx="1"/>
          </p:nvPr>
        </p:nvSpPr>
        <p:spPr>
          <a:xfrm>
            <a:off x="534125" y="1893050"/>
            <a:ext cx="11257500" cy="4036500"/>
          </a:xfrm>
          <a:prstGeom prst="rect">
            <a:avLst/>
          </a:prstGeom>
          <a:noFill/>
          <a:ln>
            <a:noFill/>
          </a:ln>
        </p:spPr>
        <p:txBody>
          <a:bodyPr spcFirstLastPara="1" wrap="square" lIns="0" tIns="0" rIns="0" bIns="0" anchor="t" anchorCtr="0">
            <a:noAutofit/>
          </a:bodyPr>
          <a:lstStyle/>
          <a:p>
            <a:pPr marL="304800" lvl="0" indent="-298450" algn="l" rtl="0">
              <a:lnSpc>
                <a:spcPct val="100000"/>
              </a:lnSpc>
              <a:spcBef>
                <a:spcPts val="0"/>
              </a:spcBef>
              <a:spcAft>
                <a:spcPts val="0"/>
              </a:spcAft>
              <a:buSzPts val="2100"/>
              <a:buChar char="•"/>
            </a:pPr>
            <a:r>
              <a:rPr lang="en-US" sz="2400"/>
              <a:t>Free, online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application</a:t>
            </a:r>
            <a:r>
              <a:rPr lang="en-US" sz="2400"/>
              <a:t> managed by the </a:t>
            </a:r>
            <a:r>
              <a:rPr lang="en-US" sz="2400" u="sng">
                <a:solidFill>
                  <a:schemeClr val="hlink"/>
                </a:solidFill>
                <a:hlinkClick r:id="rId3"/>
              </a:rPr>
              <a:t>California Digital Library</a:t>
            </a:r>
            <a:r>
              <a:rPr lang="en-US" sz="2400"/>
              <a:t> that helps researchers create data management plans specific to their funder’s requirements.</a:t>
            </a:r>
            <a:endParaRPr sz="2400"/>
          </a:p>
          <a:p>
            <a:pPr marL="457200" lvl="0" indent="0" algn="l" rtl="0">
              <a:lnSpc>
                <a:spcPct val="100000"/>
              </a:lnSpc>
              <a:spcBef>
                <a:spcPts val="0"/>
              </a:spcBef>
              <a:spcAft>
                <a:spcPts val="0"/>
              </a:spcAft>
              <a:buNone/>
            </a:pPr>
            <a:endParaRPr sz="2400"/>
          </a:p>
          <a:p>
            <a:pPr marL="304800" lvl="0" indent="-298450" algn="l" rtl="0">
              <a:lnSpc>
                <a:spcPct val="100000"/>
              </a:lnSpc>
              <a:spcBef>
                <a:spcPts val="0"/>
              </a:spcBef>
              <a:spcAft>
                <a:spcPts val="0"/>
              </a:spcAft>
              <a:buSzPts val="2100"/>
              <a:buChar char="•"/>
            </a:pPr>
            <a:r>
              <a:rPr lang="en-US" sz="2400"/>
              <a:t>Provides a click-through wizard for creating a DMP that complies with funder requirements. </a:t>
            </a:r>
            <a:endParaRPr sz="2400"/>
          </a:p>
          <a:p>
            <a:pPr marL="304800" lvl="0" indent="0" algn="l" rtl="0">
              <a:lnSpc>
                <a:spcPct val="100000"/>
              </a:lnSpc>
              <a:spcBef>
                <a:spcPts val="0"/>
              </a:spcBef>
              <a:spcAft>
                <a:spcPts val="0"/>
              </a:spcAft>
              <a:buSzPts val="2100"/>
              <a:buNone/>
            </a:pPr>
            <a:endParaRPr sz="2400"/>
          </a:p>
          <a:p>
            <a:pPr marL="304800" lvl="0" indent="-298450" algn="l" rtl="0">
              <a:lnSpc>
                <a:spcPct val="100000"/>
              </a:lnSpc>
              <a:spcBef>
                <a:spcPts val="0"/>
              </a:spcBef>
              <a:spcAft>
                <a:spcPts val="0"/>
              </a:spcAft>
              <a:buSzPts val="2100"/>
              <a:buChar char="•"/>
            </a:pP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Used by many institutions</a:t>
            </a:r>
            <a:r>
              <a:rPr lang="en-US" sz="2400"/>
              <a:t> around the world (82,235 users).</a:t>
            </a:r>
            <a:br>
              <a:rPr lang="en-US" sz="2400"/>
            </a:br>
            <a:endParaRPr sz="2400"/>
          </a:p>
          <a:p>
            <a:pPr marL="304800" lvl="0" indent="-304800" algn="l" rtl="0">
              <a:lnSpc>
                <a:spcPct val="100000"/>
              </a:lnSpc>
              <a:spcBef>
                <a:spcPts val="0"/>
              </a:spcBef>
              <a:spcAft>
                <a:spcPts val="0"/>
              </a:spcAft>
              <a:buSzPts val="2400"/>
              <a:buChar char="•"/>
            </a:pPr>
            <a:r>
              <a:rPr lang="en-US" sz="2400"/>
              <a:t>The DMPTool has funder-specific templates for both private and public funders; current community focus is on the new NIH DMSP Policy </a:t>
            </a:r>
            <a:endParaRPr/>
          </a:p>
        </p:txBody>
      </p:sp>
      <p:pic>
        <p:nvPicPr>
          <p:cNvPr id="203" name="Google Shape;203;g150670d318e_0_26" descr="DMPTool logo"/>
          <p:cNvPicPr preferRelativeResize="0"/>
          <p:nvPr/>
        </p:nvPicPr>
        <p:blipFill rotWithShape="1">
          <a:blip r:embed="rId4">
            <a:alphaModFix/>
          </a:blip>
          <a:srcRect/>
          <a:stretch/>
        </p:blipFill>
        <p:spPr>
          <a:xfrm>
            <a:off x="8321988" y="664641"/>
            <a:ext cx="3420815" cy="923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0" name="Google Shape;210;g1910b2fcf0e_0_0"/>
          <p:cNvSpPr txBox="1">
            <a:spLocks noGrp="1"/>
          </p:cNvSpPr>
          <p:nvPr>
            <p:ph type="title"/>
          </p:nvPr>
        </p:nvSpPr>
        <p:spPr>
          <a:xfrm>
            <a:off x="609600" y="314551"/>
            <a:ext cx="10972800" cy="776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Why should researchers use the DMPTool </a:t>
            </a:r>
            <a:endParaRPr/>
          </a:p>
        </p:txBody>
      </p:sp>
      <p:sp>
        <p:nvSpPr>
          <p:cNvPr id="209" name="Google Shape;209;g1910b2fcf0e_0_0"/>
          <p:cNvSpPr txBox="1">
            <a:spLocks noGrp="1"/>
          </p:cNvSpPr>
          <p:nvPr>
            <p:ph type="body" idx="1"/>
          </p:nvPr>
        </p:nvSpPr>
        <p:spPr>
          <a:xfrm>
            <a:off x="553000" y="1311225"/>
            <a:ext cx="11200800" cy="4471500"/>
          </a:xfrm>
          <a:prstGeom prst="rect">
            <a:avLst/>
          </a:prstGeom>
        </p:spPr>
        <p:txBody>
          <a:bodyPr spcFirstLastPara="1" wrap="square" lIns="0" tIns="0" rIns="0" bIns="0" anchor="t" anchorCtr="0">
            <a:noAutofit/>
          </a:bodyPr>
          <a:lstStyle/>
          <a:p>
            <a:pPr marL="1371600" lvl="2" indent="-387350" algn="l" rtl="0">
              <a:lnSpc>
                <a:spcPct val="115000"/>
              </a:lnSpc>
              <a:spcBef>
                <a:spcPts val="0"/>
              </a:spcBef>
              <a:spcAft>
                <a:spcPts val="0"/>
              </a:spcAft>
              <a:buSzPts val="2500"/>
              <a:buFont typeface="Arial"/>
              <a:buChar char="■"/>
            </a:pPr>
            <a:r>
              <a:rPr lang="en-US" sz="2500" b="1"/>
              <a:t>Guidance</a:t>
            </a:r>
            <a:r>
              <a:rPr lang="en-US" sz="2500"/>
              <a:t>: Quick links to relevant resources; both from funder and from your institution. </a:t>
            </a:r>
            <a:endParaRPr sz="2500"/>
          </a:p>
          <a:p>
            <a:pPr marL="1371600" lvl="2" indent="-387350" algn="l" rtl="0">
              <a:lnSpc>
                <a:spcPct val="115000"/>
              </a:lnSpc>
              <a:spcBef>
                <a:spcPts val="600"/>
              </a:spcBef>
              <a:spcAft>
                <a:spcPts val="0"/>
              </a:spcAft>
              <a:buSzPts val="2500"/>
              <a:buChar char="■"/>
            </a:pPr>
            <a:r>
              <a:rPr lang="en-US" sz="2500" b="1"/>
              <a:t>Receive Feedback: </a:t>
            </a:r>
            <a:r>
              <a:rPr lang="en-US" sz="2500"/>
              <a:t>from collaborators or your institution’s DMPTool administrators</a:t>
            </a:r>
            <a:endParaRPr sz="2500"/>
          </a:p>
          <a:p>
            <a:pPr marL="1371600" lvl="2" indent="-387350" algn="l" rtl="0">
              <a:lnSpc>
                <a:spcPct val="115000"/>
              </a:lnSpc>
              <a:spcBef>
                <a:spcPts val="600"/>
              </a:spcBef>
              <a:spcAft>
                <a:spcPts val="0"/>
              </a:spcAft>
              <a:buSzPts val="2500"/>
              <a:buChar char="■"/>
            </a:pPr>
            <a:r>
              <a:rPr lang="en-US" sz="25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View Example Public Plans</a:t>
            </a:r>
            <a:r>
              <a:rPr lang="en-US" sz="25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a:t>
            </a:r>
            <a:r>
              <a:rPr lang="en-US" sz="2500"/>
              <a:t> List of Plans that creators chose to make public, including featured plans</a:t>
            </a:r>
            <a:endParaRPr sz="2500"/>
          </a:p>
          <a:p>
            <a:pPr marL="1371600" lvl="2" indent="-387350" algn="l" rtl="0">
              <a:lnSpc>
                <a:spcPct val="115000"/>
              </a:lnSpc>
              <a:spcBef>
                <a:spcPts val="600"/>
              </a:spcBef>
              <a:spcAft>
                <a:spcPts val="0"/>
              </a:spcAft>
              <a:buSzPts val="2500"/>
              <a:buChar char="■"/>
            </a:pPr>
            <a:r>
              <a:rPr lang="en-US" sz="2500" b="1"/>
              <a:t>Machine actionable DMP</a:t>
            </a:r>
            <a:r>
              <a:rPr lang="en-US" sz="2500"/>
              <a:t>  - allows for automated exchange of information about your research. Also known as networked DMP</a:t>
            </a:r>
            <a:endParaRPr sz="2500" b="1"/>
          </a:p>
          <a:p>
            <a:pPr marL="1828800" lvl="3" indent="-387350" algn="l" rtl="0">
              <a:lnSpc>
                <a:spcPct val="115000"/>
              </a:lnSpc>
              <a:spcBef>
                <a:spcPts val="600"/>
              </a:spcBef>
              <a:spcAft>
                <a:spcPts val="0"/>
              </a:spcAft>
              <a:buSzPts val="2500"/>
              <a:buChar char="●"/>
            </a:pPr>
            <a:r>
              <a:rPr lang="en-US" sz="2500" b="1"/>
              <a:t>Connect to ORCID iD- </a:t>
            </a:r>
            <a:r>
              <a:rPr lang="en-US" sz="2500"/>
              <a:t>has the ability to automatically add your DMP to your profile</a:t>
            </a:r>
            <a:endParaRPr sz="2500"/>
          </a:p>
          <a:p>
            <a:pPr marL="0" lvl="0" indent="0" algn="l" rtl="0">
              <a:lnSpc>
                <a:spcPct val="115000"/>
              </a:lnSpc>
              <a:spcBef>
                <a:spcPts val="600"/>
              </a:spcBef>
              <a:spcAft>
                <a:spcPts val="600"/>
              </a:spcAft>
              <a:buNone/>
            </a:pPr>
            <a:endParaRPr sz="25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215"/>
        <p:cNvGrpSpPr/>
        <p:nvPr/>
      </p:nvGrpSpPr>
      <p:grpSpPr>
        <a:xfrm>
          <a:off x="0" y="0"/>
          <a:ext cx="0" cy="0"/>
          <a:chOff x="0" y="0"/>
          <a:chExt cx="0" cy="0"/>
        </a:xfrm>
      </p:grpSpPr>
      <p:sp>
        <p:nvSpPr>
          <p:cNvPr id="216" name="Google Shape;216;g1a1ab80dcd5_0_0"/>
          <p:cNvSpPr txBox="1">
            <a:spLocks noGrp="1"/>
          </p:cNvSpPr>
          <p:nvPr>
            <p:ph type="title"/>
          </p:nvPr>
        </p:nvSpPr>
        <p:spPr>
          <a:xfrm>
            <a:off x="609599" y="1048512"/>
            <a:ext cx="10972800" cy="418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4400">
                <a:solidFill>
                  <a:schemeClr val="dk1"/>
                </a:solidFill>
                <a:latin typeface="Corbel"/>
                <a:ea typeface="Corbel"/>
                <a:cs typeface="Corbel"/>
                <a:sym typeface="Corbel"/>
              </a:rPr>
              <a:t>Machine-actionable DMPs</a:t>
            </a:r>
            <a:endParaRPr sz="4400">
              <a:solidFill>
                <a:schemeClr val="dk1"/>
              </a:solidFill>
              <a:latin typeface="Corbel"/>
              <a:ea typeface="Corbel"/>
              <a:cs typeface="Corbel"/>
              <a:sym typeface="Corbel"/>
            </a:endParaRPr>
          </a:p>
        </p:txBody>
      </p:sp>
      <p:sp>
        <p:nvSpPr>
          <p:cNvPr id="217" name="Google Shape;217;g1a1ab80dcd5_0_0"/>
          <p:cNvSpPr txBox="1">
            <a:spLocks noGrp="1"/>
          </p:cNvSpPr>
          <p:nvPr>
            <p:ph type="body" idx="1"/>
          </p:nvPr>
        </p:nvSpPr>
        <p:spPr>
          <a:xfrm>
            <a:off x="609599" y="1780032"/>
            <a:ext cx="10972800" cy="4036500"/>
          </a:xfrm>
          <a:prstGeom prst="rect">
            <a:avLst/>
          </a:prstGeom>
        </p:spPr>
        <p:txBody>
          <a:bodyPr spcFirstLastPara="1" wrap="square" lIns="0" tIns="0" rIns="0" bIns="0" anchor="t" anchorCtr="0">
            <a:noAutofit/>
          </a:bodyPr>
          <a:lstStyle/>
          <a:p>
            <a:pPr marL="0" lvl="0" indent="0" algn="l" rtl="0">
              <a:spcBef>
                <a:spcPts val="1100"/>
              </a:spcBef>
              <a:spcAft>
                <a:spcPts val="0"/>
              </a:spcAft>
              <a:buNone/>
            </a:pPr>
            <a:r>
              <a:rPr lang="en-US"/>
              <a:t>A vehicle for reporting on the intentions and outcomes of a research project that enable </a:t>
            </a:r>
            <a:r>
              <a:rPr lang="en-US" b="1"/>
              <a:t>automated information exchange</a:t>
            </a:r>
            <a:r>
              <a:rPr lang="en-US"/>
              <a:t> across relevant parties and systems. They contain </a:t>
            </a:r>
            <a:r>
              <a:rPr lang="en-US" b="1"/>
              <a:t>an inventory of key information about a project and its outputs (not just data</a:t>
            </a:r>
            <a:r>
              <a:rPr lang="en-US"/>
              <a:t>), with a change history that stakeholders can query for </a:t>
            </a:r>
            <a:r>
              <a:rPr lang="en-US" b="1"/>
              <a:t>updated information about the project over its lifetime.</a:t>
            </a:r>
            <a:endParaRPr b="1"/>
          </a:p>
          <a:p>
            <a:pPr marL="0" lvl="0" indent="0" algn="l" rtl="0">
              <a:spcBef>
                <a:spcPts val="1100"/>
              </a:spcBef>
              <a:spcAft>
                <a:spcPts val="0"/>
              </a:spcAft>
              <a:buNone/>
            </a:pPr>
            <a:endParaRPr/>
          </a:p>
          <a:p>
            <a:pPr marL="457200" lvl="0" indent="-374650" algn="l" rtl="0">
              <a:lnSpc>
                <a:spcPct val="115000"/>
              </a:lnSpc>
              <a:spcBef>
                <a:spcPts val="1200"/>
              </a:spcBef>
              <a:spcAft>
                <a:spcPts val="0"/>
              </a:spcAft>
              <a:buSzPts val="2300"/>
              <a:buChar char="•"/>
            </a:pPr>
            <a:r>
              <a:rPr lang="en-US" sz="2400"/>
              <a:t>Ensures compliance</a:t>
            </a:r>
            <a:endParaRPr sz="2400"/>
          </a:p>
          <a:p>
            <a:pPr marL="457200" lvl="0" indent="-374650" algn="l" rtl="0">
              <a:lnSpc>
                <a:spcPct val="115000"/>
              </a:lnSpc>
              <a:spcBef>
                <a:spcPts val="0"/>
              </a:spcBef>
              <a:spcAft>
                <a:spcPts val="0"/>
              </a:spcAft>
              <a:buSzPts val="2300"/>
              <a:buChar char="•"/>
            </a:pPr>
            <a:r>
              <a:rPr lang="en-US" sz="2400"/>
              <a:t>Promotes research integrity</a:t>
            </a:r>
            <a:endParaRPr sz="2400"/>
          </a:p>
          <a:p>
            <a:pPr marL="457200" lvl="0" indent="-374650" algn="l" rtl="0">
              <a:lnSpc>
                <a:spcPct val="115000"/>
              </a:lnSpc>
              <a:spcBef>
                <a:spcPts val="0"/>
              </a:spcBef>
              <a:spcAft>
                <a:spcPts val="0"/>
              </a:spcAft>
              <a:buSzPts val="2300"/>
              <a:buChar char="•"/>
            </a:pPr>
            <a:r>
              <a:rPr lang="en-US" sz="2400"/>
              <a:t>Tracks research outputs</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22"/>
        <p:cNvGrpSpPr/>
        <p:nvPr/>
      </p:nvGrpSpPr>
      <p:grpSpPr>
        <a:xfrm>
          <a:off x="0" y="0"/>
          <a:ext cx="0" cy="0"/>
          <a:chOff x="0" y="0"/>
          <a:chExt cx="0" cy="0"/>
        </a:xfrm>
      </p:grpSpPr>
      <p:sp>
        <p:nvSpPr>
          <p:cNvPr id="223" name="Google Shape;223;g1ac0f1b29c6_0_12"/>
          <p:cNvSpPr txBox="1">
            <a:spLocks noGrp="1"/>
          </p:cNvSpPr>
          <p:nvPr>
            <p:ph type="title"/>
          </p:nvPr>
        </p:nvSpPr>
        <p:spPr>
          <a:xfrm>
            <a:off x="1158300" y="383200"/>
            <a:ext cx="107277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Arial"/>
                <a:ea typeface="Arial"/>
                <a:cs typeface="Arial"/>
                <a:sym typeface="Arial"/>
              </a:rPr>
              <a:t>Machine-actionable DMPs in the </a:t>
            </a:r>
            <a:r>
              <a:rPr lang="en-US">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DMPTool</a:t>
            </a:r>
            <a:endParaRPr>
              <a:latin typeface="Arial"/>
              <a:ea typeface="Arial"/>
              <a:cs typeface="Arial"/>
              <a:sym typeface="Arial"/>
            </a:endParaRPr>
          </a:p>
        </p:txBody>
      </p:sp>
      <p:sp>
        <p:nvSpPr>
          <p:cNvPr id="224" name="Google Shape;224;g1ac0f1b29c6_0_12"/>
          <p:cNvSpPr txBox="1">
            <a:spLocks noGrp="1"/>
          </p:cNvSpPr>
          <p:nvPr>
            <p:ph type="body" idx="1"/>
          </p:nvPr>
        </p:nvSpPr>
        <p:spPr>
          <a:xfrm>
            <a:off x="1143000" y="1620511"/>
            <a:ext cx="4755000" cy="777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Current features</a:t>
            </a:r>
            <a:endParaRPr/>
          </a:p>
        </p:txBody>
      </p:sp>
      <p:sp>
        <p:nvSpPr>
          <p:cNvPr id="225" name="Google Shape;225;g1ac0f1b29c6_0_12"/>
          <p:cNvSpPr txBox="1">
            <a:spLocks noGrp="1"/>
          </p:cNvSpPr>
          <p:nvPr>
            <p:ph type="body" idx="2"/>
          </p:nvPr>
        </p:nvSpPr>
        <p:spPr>
          <a:xfrm>
            <a:off x="803400" y="2589400"/>
            <a:ext cx="5158500" cy="3383400"/>
          </a:xfrm>
          <a:prstGeom prst="rect">
            <a:avLst/>
          </a:prstGeom>
        </p:spPr>
        <p:txBody>
          <a:bodyPr spcFirstLastPara="1" wrap="square" lIns="91425" tIns="45700" rIns="91425" bIns="45700" anchor="t" anchorCtr="0">
            <a:noAutofit/>
          </a:bodyPr>
          <a:lstStyle/>
          <a:p>
            <a:pPr marL="457200" lvl="0" indent="-340360" algn="l" rtl="0">
              <a:lnSpc>
                <a:spcPct val="100000"/>
              </a:lnSpc>
              <a:spcBef>
                <a:spcPts val="0"/>
              </a:spcBef>
              <a:spcAft>
                <a:spcPts val="0"/>
              </a:spcAft>
              <a:buSzPts val="1760"/>
              <a:buChar char="•"/>
            </a:pPr>
            <a:r>
              <a:rPr lang="en-US" sz="1900"/>
              <a:t>The use of identifiers within a DMP and for the DMP itself (DMP-ID). </a:t>
            </a:r>
            <a:endParaRPr sz="1900"/>
          </a:p>
          <a:p>
            <a:pPr marL="457200" lvl="0" indent="-349250" algn="l" rtl="0">
              <a:lnSpc>
                <a:spcPct val="100000"/>
              </a:lnSpc>
              <a:spcBef>
                <a:spcPts val="1200"/>
              </a:spcBef>
              <a:spcAft>
                <a:spcPts val="0"/>
              </a:spcAft>
              <a:buSzPts val="1900"/>
              <a:buChar char="•"/>
            </a:pPr>
            <a:r>
              <a:rPr lang="en-US" sz="1900"/>
              <a:t>Ability to link a plan to research outputs the project has generated– such as journal articles, preprints, datasets, data papers, and software. </a:t>
            </a:r>
            <a:endParaRPr sz="1900"/>
          </a:p>
          <a:p>
            <a:pPr marL="457200" lvl="0" indent="-349250" algn="l" rtl="0">
              <a:lnSpc>
                <a:spcPct val="100000"/>
              </a:lnSpc>
              <a:spcBef>
                <a:spcPts val="1000"/>
              </a:spcBef>
              <a:spcAft>
                <a:spcPts val="1000"/>
              </a:spcAft>
              <a:buSzPts val="1900"/>
              <a:buChar char="•"/>
            </a:pPr>
            <a:r>
              <a:rPr lang="en-US" sz="1900"/>
              <a:t>Ability to export DMPs as structured JSON files complying with the RDA Common Standard Metadata Scheme for DMPs.</a:t>
            </a:r>
            <a:endParaRPr sz="1900"/>
          </a:p>
        </p:txBody>
      </p:sp>
      <p:sp>
        <p:nvSpPr>
          <p:cNvPr id="226" name="Google Shape;226;g1ac0f1b29c6_0_12"/>
          <p:cNvSpPr txBox="1">
            <a:spLocks noGrp="1"/>
          </p:cNvSpPr>
          <p:nvPr>
            <p:ph type="body" idx="3"/>
          </p:nvPr>
        </p:nvSpPr>
        <p:spPr>
          <a:xfrm>
            <a:off x="6269173" y="1618032"/>
            <a:ext cx="4755000" cy="777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In development</a:t>
            </a:r>
            <a:endParaRPr/>
          </a:p>
        </p:txBody>
      </p:sp>
      <p:sp>
        <p:nvSpPr>
          <p:cNvPr id="227" name="Google Shape;227;g1ac0f1b29c6_0_12"/>
          <p:cNvSpPr txBox="1">
            <a:spLocks noGrp="1"/>
          </p:cNvSpPr>
          <p:nvPr>
            <p:ph type="body" idx="4"/>
          </p:nvPr>
        </p:nvSpPr>
        <p:spPr>
          <a:xfrm>
            <a:off x="6269173" y="2577072"/>
            <a:ext cx="4755000" cy="3383400"/>
          </a:xfrm>
          <a:prstGeom prst="rect">
            <a:avLst/>
          </a:prstGeom>
        </p:spPr>
        <p:txBody>
          <a:bodyPr spcFirstLastPara="1" wrap="square" lIns="91425" tIns="45700" rIns="91425" bIns="45700" anchor="t" anchorCtr="0">
            <a:noAutofit/>
          </a:bodyPr>
          <a:lstStyle/>
          <a:p>
            <a:pPr marL="457200" lvl="0" indent="-321310" algn="l" rtl="0">
              <a:lnSpc>
                <a:spcPct val="115000"/>
              </a:lnSpc>
              <a:spcBef>
                <a:spcPts val="1200"/>
              </a:spcBef>
              <a:spcAft>
                <a:spcPts val="0"/>
              </a:spcAft>
              <a:buSzPts val="1460"/>
              <a:buChar char="•"/>
            </a:pPr>
            <a:r>
              <a:rPr lang="en-US" sz="1900"/>
              <a:t>Ability to upload externally created DMPs into the tool. </a:t>
            </a:r>
            <a:endParaRPr sz="1900"/>
          </a:p>
          <a:p>
            <a:pPr marL="457200" lvl="0" indent="-321310" algn="l" rtl="0">
              <a:lnSpc>
                <a:spcPct val="115000"/>
              </a:lnSpc>
              <a:spcBef>
                <a:spcPts val="1000"/>
              </a:spcBef>
              <a:spcAft>
                <a:spcPts val="0"/>
              </a:spcAft>
              <a:buSzPts val="1460"/>
              <a:buChar char="•"/>
            </a:pPr>
            <a:r>
              <a:rPr lang="en-US" sz="1900"/>
              <a:t>New administrator dashboard to track research outputs associated with DMPs. </a:t>
            </a:r>
            <a:endParaRPr sz="1900"/>
          </a:p>
          <a:p>
            <a:pPr marL="457200" lvl="0" indent="-321310" algn="l" rtl="0">
              <a:lnSpc>
                <a:spcPct val="115000"/>
              </a:lnSpc>
              <a:spcBef>
                <a:spcPts val="1200"/>
              </a:spcBef>
              <a:spcAft>
                <a:spcPts val="0"/>
              </a:spcAft>
              <a:buSzPts val="1460"/>
              <a:buChar char="•"/>
            </a:pPr>
            <a:r>
              <a:rPr lang="en-US" sz="1900"/>
              <a:t>Further developments to the API to facilitate integrations with RDM services &amp; tools.</a:t>
            </a:r>
            <a:endParaRPr sz="1900"/>
          </a:p>
          <a:p>
            <a:pPr marL="0" lvl="0" indent="0" algn="l" rtl="0">
              <a:spcBef>
                <a:spcPts val="14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g1536253dc58_0_62" descr="Screenshot of DMPTool dot org showing homepage and sign-in"/>
          <p:cNvPicPr preferRelativeResize="0"/>
          <p:nvPr/>
        </p:nvPicPr>
        <p:blipFill rotWithShape="1">
          <a:blip r:embed="rId3">
            <a:alphaModFix/>
          </a:blip>
          <a:srcRect l="33050" t="10866" r="1216" b="13034"/>
          <a:stretch/>
        </p:blipFill>
        <p:spPr>
          <a:xfrm>
            <a:off x="1468450" y="93730"/>
            <a:ext cx="9032487" cy="5882010"/>
          </a:xfrm>
          <a:prstGeom prst="rect">
            <a:avLst/>
          </a:prstGeom>
          <a:noFill/>
          <a:ln>
            <a:noFill/>
          </a:ln>
        </p:spPr>
      </p:pic>
      <p:sp>
        <p:nvSpPr>
          <p:cNvPr id="2" name="Title 1">
            <a:extLst>
              <a:ext uri="{FF2B5EF4-FFF2-40B4-BE49-F238E27FC236}">
                <a16:creationId xmlns:a16="http://schemas.microsoft.com/office/drawing/2014/main" id="{DCE4B402-16EF-D133-A454-5BD13922CFA9}"/>
              </a:ext>
            </a:extLst>
          </p:cNvPr>
          <p:cNvSpPr>
            <a:spLocks noGrp="1"/>
          </p:cNvSpPr>
          <p:nvPr>
            <p:ph type="title"/>
          </p:nvPr>
        </p:nvSpPr>
        <p:spPr>
          <a:xfrm>
            <a:off x="0" y="4619380"/>
            <a:ext cx="9875520" cy="1356360"/>
          </a:xfrm>
        </p:spPr>
        <p:txBody>
          <a:bodyPr>
            <a:normAutofit/>
          </a:bodyPr>
          <a:lstStyle/>
          <a:p>
            <a:r>
              <a:rPr lang="en-US" sz="1800" dirty="0" err="1">
                <a:solidFill>
                  <a:schemeClr val="bg1"/>
                </a:solidFill>
              </a:rPr>
              <a:t>DMPTool</a:t>
            </a:r>
            <a:endParaRPr lang="en-US" sz="18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1910b2fcf0e_0_7"/>
          <p:cNvSpPr txBox="1">
            <a:spLocks noGrp="1"/>
          </p:cNvSpPr>
          <p:nvPr>
            <p:ph type="title"/>
          </p:nvPr>
        </p:nvSpPr>
        <p:spPr>
          <a:xfrm>
            <a:off x="1158300" y="126825"/>
            <a:ext cx="9875400" cy="1356300"/>
          </a:xfrm>
          <a:prstGeom prst="rect">
            <a:avLst/>
          </a:prstGeom>
        </p:spPr>
        <p:txBody>
          <a:bodyPr spcFirstLastPara="1" wrap="square" lIns="91425" tIns="45700" rIns="91425" bIns="45700" anchor="ctr" anchorCtr="0">
            <a:normAutofit fontScale="90000"/>
          </a:bodyPr>
          <a:lstStyle/>
          <a:p>
            <a:pPr marL="0" lvl="0" indent="0" algn="l" rtl="0">
              <a:lnSpc>
                <a:spcPct val="115000"/>
              </a:lnSpc>
              <a:spcBef>
                <a:spcPts val="0"/>
              </a:spcBef>
              <a:spcAft>
                <a:spcPts val="0"/>
              </a:spcAft>
              <a:buNone/>
            </a:pPr>
            <a:r>
              <a:rPr lang="en-US" sz="4800">
                <a:latin typeface="Arial"/>
                <a:ea typeface="Arial"/>
                <a:cs typeface="Arial"/>
                <a:sym typeface="Arial"/>
              </a:rPr>
              <a:t>NIH DMPTool t</a:t>
            </a:r>
            <a:r>
              <a:rPr lang="en-US" sz="4800">
                <a:solidFill>
                  <a:schemeClr val="dk1"/>
                </a:solidFill>
                <a:latin typeface="Arial"/>
                <a:ea typeface="Arial"/>
                <a:cs typeface="Arial"/>
                <a:sym typeface="Arial"/>
              </a:rPr>
              <a:t>emplate update plans</a:t>
            </a:r>
            <a:endParaRPr sz="4800">
              <a:latin typeface="Arial"/>
              <a:ea typeface="Arial"/>
              <a:cs typeface="Arial"/>
              <a:sym typeface="Arial"/>
            </a:endParaRPr>
          </a:p>
        </p:txBody>
      </p:sp>
      <p:sp>
        <p:nvSpPr>
          <p:cNvPr id="240" name="Google Shape;240;g1910b2fcf0e_0_7"/>
          <p:cNvSpPr txBox="1">
            <a:spLocks noGrp="1"/>
          </p:cNvSpPr>
          <p:nvPr>
            <p:ph type="body" idx="1"/>
          </p:nvPr>
        </p:nvSpPr>
        <p:spPr>
          <a:xfrm>
            <a:off x="847000" y="1483125"/>
            <a:ext cx="10811400" cy="4365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a:t>DMPTool currently has a template designed to match the NIH</a:t>
            </a:r>
            <a:r>
              <a:rPr lang="en-US"/>
              <a:t>-</a:t>
            </a:r>
            <a:r>
              <a:rPr lang="en-US" sz="2200"/>
              <a:t>supplied</a:t>
            </a:r>
            <a:r>
              <a:rPr lang="en-US" sz="2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a:t>
            </a:r>
            <a:r>
              <a:rPr lang="en-US" sz="2200" u="sng">
                <a:solidFill>
                  <a:schemeClr val="hlink"/>
                </a:solidFill>
                <a:hlinkClick r:id="rId3"/>
              </a:rPr>
              <a:t>DMSP template</a:t>
            </a:r>
            <a:r>
              <a:rPr lang="en-US" sz="2200"/>
              <a:t>. This template includes:</a:t>
            </a:r>
            <a:endParaRPr sz="2200"/>
          </a:p>
          <a:p>
            <a:pPr marL="1371600" marR="0" lvl="2" indent="-368300" algn="l" rtl="0">
              <a:lnSpc>
                <a:spcPct val="115000"/>
              </a:lnSpc>
              <a:spcBef>
                <a:spcPts val="0"/>
              </a:spcBef>
              <a:spcAft>
                <a:spcPts val="0"/>
              </a:spcAft>
              <a:buSzPts val="2200"/>
              <a:buChar char="■"/>
            </a:pPr>
            <a:r>
              <a:rPr lang="en-US" sz="2200"/>
              <a:t>NIH supplied guidance &amp; links corresponding to each question </a:t>
            </a:r>
            <a:endParaRPr/>
          </a:p>
          <a:p>
            <a:pPr marL="1371600" marR="0" lvl="2" indent="-368300" algn="l" rtl="0">
              <a:lnSpc>
                <a:spcPct val="115000"/>
              </a:lnSpc>
              <a:spcBef>
                <a:spcPts val="0"/>
              </a:spcBef>
              <a:spcAft>
                <a:spcPts val="0"/>
              </a:spcAft>
              <a:buSzPts val="2200"/>
              <a:buChar char="■"/>
            </a:pPr>
            <a:r>
              <a:rPr lang="en-US" sz="2200"/>
              <a:t>Additional explanatory text when necessary</a:t>
            </a:r>
            <a:endParaRPr sz="2200"/>
          </a:p>
          <a:p>
            <a:pPr marL="1371600" marR="0" lvl="2" indent="-368300" algn="l" rtl="0">
              <a:lnSpc>
                <a:spcPct val="115000"/>
              </a:lnSpc>
              <a:spcBef>
                <a:spcPts val="0"/>
              </a:spcBef>
              <a:spcAft>
                <a:spcPts val="0"/>
              </a:spcAft>
              <a:buSzPts val="2200"/>
              <a:buChar char="■"/>
            </a:pPr>
            <a:r>
              <a:rPr lang="en-US" sz="2200"/>
              <a:t>Example fill-in-the blank answers that users can modify as needed</a:t>
            </a:r>
            <a:endParaRPr sz="2200"/>
          </a:p>
          <a:p>
            <a:pPr marL="1371600" marR="0" lvl="2" indent="-368300" algn="l" rtl="0">
              <a:lnSpc>
                <a:spcPct val="115000"/>
              </a:lnSpc>
              <a:spcBef>
                <a:spcPts val="0"/>
              </a:spcBef>
              <a:spcAft>
                <a:spcPts val="0"/>
              </a:spcAft>
              <a:buSzPts val="2200"/>
              <a:buChar char="■"/>
            </a:pPr>
            <a:r>
              <a:rPr lang="en-US" sz="2200"/>
              <a:t>REMINDER: only NIH resources provided here; Additional Guidance contains related resources and definitions when necessary. </a:t>
            </a:r>
            <a:endParaRPr/>
          </a:p>
          <a:p>
            <a:pPr marL="1371600" lvl="2" indent="-368300" algn="l" rtl="0">
              <a:lnSpc>
                <a:spcPct val="115000"/>
              </a:lnSpc>
              <a:spcBef>
                <a:spcPts val="0"/>
              </a:spcBef>
              <a:spcAft>
                <a:spcPts val="0"/>
              </a:spcAft>
              <a:buSzPts val="2200"/>
              <a:buChar char="■"/>
            </a:pPr>
            <a:r>
              <a:rPr lang="en-US" sz="2200"/>
              <a:t>Additional clinical and basic science sample answers and guidance</a:t>
            </a:r>
            <a:endParaRPr sz="2200"/>
          </a:p>
          <a:p>
            <a:pPr marL="1371600" lvl="2" indent="-368300" algn="l" rtl="0">
              <a:lnSpc>
                <a:spcPct val="115000"/>
              </a:lnSpc>
              <a:spcBef>
                <a:spcPts val="0"/>
              </a:spcBef>
              <a:spcAft>
                <a:spcPts val="0"/>
              </a:spcAft>
              <a:buSzPts val="2200"/>
              <a:buChar char="■"/>
            </a:pPr>
            <a:r>
              <a:rPr lang="en-US" sz="2200"/>
              <a:t>Genomic data guidance from NIH</a:t>
            </a:r>
            <a:endParaRPr sz="33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1536253dc58_1_137"/>
          <p:cNvSpPr txBox="1">
            <a:spLocks noGrp="1"/>
          </p:cNvSpPr>
          <p:nvPr>
            <p:ph type="title"/>
          </p:nvPr>
        </p:nvSpPr>
        <p:spPr>
          <a:xfrm>
            <a:off x="818175" y="55725"/>
            <a:ext cx="9875400" cy="1356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err="1"/>
              <a:t>blog.dmptool.org</a:t>
            </a:r>
            <a:endParaRPr dirty="0"/>
          </a:p>
        </p:txBody>
      </p:sp>
      <p:pic>
        <p:nvPicPr>
          <p:cNvPr id="247" name="Google Shape;247;g1536253dc58_1_137" descr="Screenshot of DMPTool blog showing new release version of DMPTool, Version 4.0.4"/>
          <p:cNvPicPr preferRelativeResize="0"/>
          <p:nvPr/>
        </p:nvPicPr>
        <p:blipFill>
          <a:blip r:embed="rId3">
            <a:alphaModFix/>
          </a:blip>
          <a:stretch>
            <a:fillRect/>
          </a:stretch>
        </p:blipFill>
        <p:spPr>
          <a:xfrm>
            <a:off x="2171875" y="1142550"/>
            <a:ext cx="8139126" cy="47769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1a215cdc5e3_0_2"/>
          <p:cNvSpPr txBox="1">
            <a:spLocks noGrp="1"/>
          </p:cNvSpPr>
          <p:nvPr>
            <p:ph type="title"/>
          </p:nvPr>
        </p:nvSpPr>
        <p:spPr>
          <a:xfrm>
            <a:off x="1246775" y="15505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Become a Participating Institution</a:t>
            </a:r>
            <a:endParaRPr dirty="0"/>
          </a:p>
        </p:txBody>
      </p:sp>
      <p:sp>
        <p:nvSpPr>
          <p:cNvPr id="254" name="Google Shape;254;g1a215cdc5e3_0_2"/>
          <p:cNvSpPr txBox="1">
            <a:spLocks noGrp="1"/>
          </p:cNvSpPr>
          <p:nvPr>
            <p:ph type="body" idx="1"/>
          </p:nvPr>
        </p:nvSpPr>
        <p:spPr>
          <a:xfrm>
            <a:off x="727825" y="1645650"/>
            <a:ext cx="5733900" cy="4050600"/>
          </a:xfrm>
          <a:prstGeom prst="rect">
            <a:avLst/>
          </a:prstGeom>
        </p:spPr>
        <p:txBody>
          <a:bodyPr spcFirstLastPara="1" wrap="square" lIns="91425" tIns="45700" rIns="91425" bIns="45700" anchor="t" anchorCtr="0">
            <a:noAutofit/>
          </a:bodyPr>
          <a:lstStyle/>
          <a:p>
            <a:pPr marL="0" lvl="0" indent="0" algn="l" rtl="0">
              <a:spcBef>
                <a:spcPts val="1400"/>
              </a:spcBef>
              <a:spcAft>
                <a:spcPts val="0"/>
              </a:spcAft>
              <a:buNone/>
            </a:pPr>
            <a:r>
              <a:rPr lang="en-US" sz="3000" u="sng"/>
              <a:t>Why</a:t>
            </a:r>
            <a:endParaRPr sz="3000" u="sng"/>
          </a:p>
          <a:p>
            <a:pPr marL="457200" lvl="0" indent="-361950" algn="l" rtl="0">
              <a:spcBef>
                <a:spcPts val="1400"/>
              </a:spcBef>
              <a:spcAft>
                <a:spcPts val="0"/>
              </a:spcAft>
              <a:buSzPts val="2100"/>
              <a:buChar char="•"/>
            </a:pPr>
            <a:r>
              <a:rPr lang="en-US" sz="2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It is free!</a:t>
            </a:r>
            <a:endParaRPr sz="2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endParaRPr>
          </a:p>
          <a:p>
            <a:pPr marL="457200" lvl="0" indent="-361950" algn="l" rtl="0">
              <a:spcBef>
                <a:spcPts val="0"/>
              </a:spcBef>
              <a:spcAft>
                <a:spcPts val="0"/>
              </a:spcAft>
              <a:buSzPts val="2100"/>
              <a:buChar char="•"/>
            </a:pPr>
            <a:r>
              <a:rPr lang="en-US" sz="2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You can customize guidance</a:t>
            </a:r>
            <a:endParaRPr sz="2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endParaRPr>
          </a:p>
          <a:p>
            <a:pPr marL="457200" lvl="0" indent="-361950" algn="l" rtl="0">
              <a:spcBef>
                <a:spcPts val="0"/>
              </a:spcBef>
              <a:spcAft>
                <a:spcPts val="0"/>
              </a:spcAft>
              <a:buSzPts val="2100"/>
              <a:buChar char="•"/>
            </a:pPr>
            <a:r>
              <a:rPr lang="en-US" sz="2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Researchers can request feedback from the DMPTool admin </a:t>
            </a:r>
            <a:endParaRPr sz="2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endParaRPr>
          </a:p>
          <a:p>
            <a:pPr marL="457200" lvl="0" indent="-361950" algn="l" rtl="0">
              <a:spcBef>
                <a:spcPts val="0"/>
              </a:spcBef>
              <a:spcAft>
                <a:spcPts val="0"/>
              </a:spcAft>
              <a:buSzPts val="2100"/>
              <a:buChar char="•"/>
            </a:pPr>
            <a:r>
              <a:rPr lang="en-US" sz="2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You can join a community of other (awesome) librarians</a:t>
            </a:r>
            <a:endParaRPr sz="2100"/>
          </a:p>
          <a:p>
            <a:pPr marL="0" lvl="0" indent="0" algn="l" rtl="0">
              <a:spcBef>
                <a:spcPts val="1400"/>
              </a:spcBef>
              <a:spcAft>
                <a:spcPts val="0"/>
              </a:spcAft>
              <a:buNone/>
            </a:pPr>
            <a:endParaRPr sz="1198" u="sng"/>
          </a:p>
          <a:p>
            <a:pPr marL="0" lvl="0" indent="0" algn="l" rtl="0">
              <a:spcBef>
                <a:spcPts val="1400"/>
              </a:spcBef>
              <a:spcAft>
                <a:spcPts val="0"/>
              </a:spcAft>
              <a:buNone/>
            </a:pPr>
            <a:r>
              <a:rPr lang="en-US" sz="3000" u="sng"/>
              <a:t>How</a:t>
            </a:r>
            <a:endParaRPr sz="3000" u="sng"/>
          </a:p>
          <a:p>
            <a:pPr marL="0" lvl="0" indent="0" algn="l" rtl="0">
              <a:spcBef>
                <a:spcPts val="1400"/>
              </a:spcBef>
              <a:spcAft>
                <a:spcPts val="0"/>
              </a:spcAft>
              <a:buNone/>
            </a:pPr>
            <a:r>
              <a:rPr lang="en-US" sz="2100"/>
              <a:t>It is easy. Simply email the DMPTool team at </a:t>
            </a:r>
            <a:r>
              <a:rPr lang="en-US" sz="2100" u="sng">
                <a:solidFill>
                  <a:schemeClr val="hlink"/>
                </a:solidFill>
                <a:hlinkClick r:id="rId3"/>
              </a:rPr>
              <a:t>dmptool@ucop.edu</a:t>
            </a:r>
            <a:r>
              <a:rPr lang="en-US" sz="2100"/>
              <a:t> or fill out the </a:t>
            </a:r>
            <a:r>
              <a:rPr lang="en-US" sz="2100" u="sng">
                <a:solidFill>
                  <a:schemeClr val="hlink"/>
                </a:solidFill>
                <a:hlinkClick r:id="rId4"/>
              </a:rPr>
              <a:t>Contact Us form</a:t>
            </a:r>
            <a:r>
              <a:rPr lang="en-US" sz="2100"/>
              <a:t>.</a:t>
            </a:r>
            <a:endParaRPr sz="2100"/>
          </a:p>
        </p:txBody>
      </p:sp>
      <p:pic>
        <p:nvPicPr>
          <p:cNvPr id="255" name="Google Shape;255;g1a215cdc5e3_0_2" descr="Screenshot from DMPTool dot org showing Contact Us form"/>
          <p:cNvPicPr preferRelativeResize="0"/>
          <p:nvPr/>
        </p:nvPicPr>
        <p:blipFill rotWithShape="1">
          <a:blip r:embed="rId5">
            <a:alphaModFix/>
          </a:blip>
          <a:srcRect r="11637"/>
          <a:stretch/>
        </p:blipFill>
        <p:spPr>
          <a:xfrm>
            <a:off x="6376900" y="1511350"/>
            <a:ext cx="5339224" cy="43191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animEffect transition="in" filter="fade">
                                      <p:cBhvr>
                                        <p:cTn id="7" dur="1000"/>
                                        <p:tgtEl>
                                          <p:spTgt spid="2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4">
                                            <p:txEl>
                                              <p:pRg st="1" end="1"/>
                                            </p:txEl>
                                          </p:spTgt>
                                        </p:tgtEl>
                                        <p:attrNameLst>
                                          <p:attrName>style.visibility</p:attrName>
                                        </p:attrNameLst>
                                      </p:cBhvr>
                                      <p:to>
                                        <p:strVal val="visible"/>
                                      </p:to>
                                    </p:set>
                                    <p:animEffect transition="in" filter="fade">
                                      <p:cBhvr>
                                        <p:cTn id="12" dur="1000"/>
                                        <p:tgtEl>
                                          <p:spTgt spid="2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4">
                                            <p:txEl>
                                              <p:pRg st="2" end="2"/>
                                            </p:txEl>
                                          </p:spTgt>
                                        </p:tgtEl>
                                        <p:attrNameLst>
                                          <p:attrName>style.visibility</p:attrName>
                                        </p:attrNameLst>
                                      </p:cBhvr>
                                      <p:to>
                                        <p:strVal val="visible"/>
                                      </p:to>
                                    </p:set>
                                    <p:animEffect transition="in" filter="fade">
                                      <p:cBhvr>
                                        <p:cTn id="17" dur="1000"/>
                                        <p:tgtEl>
                                          <p:spTgt spid="2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4">
                                            <p:txEl>
                                              <p:pRg st="3" end="3"/>
                                            </p:txEl>
                                          </p:spTgt>
                                        </p:tgtEl>
                                        <p:attrNameLst>
                                          <p:attrName>style.visibility</p:attrName>
                                        </p:attrNameLst>
                                      </p:cBhvr>
                                      <p:to>
                                        <p:strVal val="visible"/>
                                      </p:to>
                                    </p:set>
                                    <p:animEffect transition="in" filter="fade">
                                      <p:cBhvr>
                                        <p:cTn id="22" dur="1000"/>
                                        <p:tgtEl>
                                          <p:spTgt spid="2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4">
                                            <p:txEl>
                                              <p:pRg st="4" end="4"/>
                                            </p:txEl>
                                          </p:spTgt>
                                        </p:tgtEl>
                                        <p:attrNameLst>
                                          <p:attrName>style.visibility</p:attrName>
                                        </p:attrNameLst>
                                      </p:cBhvr>
                                      <p:to>
                                        <p:strVal val="visible"/>
                                      </p:to>
                                    </p:set>
                                    <p:animEffect transition="in" filter="fade">
                                      <p:cBhvr>
                                        <p:cTn id="27" dur="1000"/>
                                        <p:tgtEl>
                                          <p:spTgt spid="25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4">
                                            <p:txEl>
                                              <p:pRg st="5" end="5"/>
                                            </p:txEl>
                                          </p:spTgt>
                                        </p:tgtEl>
                                        <p:attrNameLst>
                                          <p:attrName>style.visibility</p:attrName>
                                        </p:attrNameLst>
                                      </p:cBhvr>
                                      <p:to>
                                        <p:strVal val="visible"/>
                                      </p:to>
                                    </p:set>
                                    <p:animEffect transition="in" filter="fade">
                                      <p:cBhvr>
                                        <p:cTn id="32" dur="1000"/>
                                        <p:tgtEl>
                                          <p:spTgt spid="25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4">
                                            <p:txEl>
                                              <p:pRg st="6" end="6"/>
                                            </p:txEl>
                                          </p:spTgt>
                                        </p:tgtEl>
                                        <p:attrNameLst>
                                          <p:attrName>style.visibility</p:attrName>
                                        </p:attrNameLst>
                                      </p:cBhvr>
                                      <p:to>
                                        <p:strVal val="visible"/>
                                      </p:to>
                                    </p:set>
                                    <p:animEffect transition="in" filter="fade">
                                      <p:cBhvr>
                                        <p:cTn id="37" dur="1000"/>
                                        <p:tgtEl>
                                          <p:spTgt spid="25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4">
                                            <p:txEl>
                                              <p:pRg st="7" end="7"/>
                                            </p:txEl>
                                          </p:spTgt>
                                        </p:tgtEl>
                                        <p:attrNameLst>
                                          <p:attrName>style.visibility</p:attrName>
                                        </p:attrNameLst>
                                      </p:cBhvr>
                                      <p:to>
                                        <p:strVal val="visible"/>
                                      </p:to>
                                    </p:set>
                                    <p:animEffect transition="in" filter="fade">
                                      <p:cBhvr>
                                        <p:cTn id="42" dur="1000"/>
                                        <p:tgtEl>
                                          <p:spTgt spid="254">
                                            <p:txEl>
                                              <p:pRg st="7" end="7"/>
                                            </p:txEl>
                                          </p:spTgt>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255"/>
                                        </p:tgtEl>
                                        <p:attrNameLst>
                                          <p:attrName>style.visibility</p:attrName>
                                        </p:attrNameLst>
                                      </p:cBhvr>
                                      <p:to>
                                        <p:strVal val="visible"/>
                                      </p:to>
                                    </p:set>
                                    <p:animEffect transition="in" filter="fade">
                                      <p:cBhvr>
                                        <p:cTn id="46" dur="10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1ac0f1b29c6_0_25"/>
          <p:cNvSpPr txBox="1">
            <a:spLocks noGrp="1"/>
          </p:cNvSpPr>
          <p:nvPr>
            <p:ph type="title"/>
          </p:nvPr>
        </p:nvSpPr>
        <p:spPr>
          <a:xfrm>
            <a:off x="609599" y="1048512"/>
            <a:ext cx="10972800" cy="418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err="1"/>
              <a:t>DMPTool</a:t>
            </a:r>
            <a:r>
              <a:rPr lang="en-US" dirty="0"/>
              <a:t> NIH Working Group</a:t>
            </a:r>
            <a:endParaRPr dirty="0"/>
          </a:p>
        </p:txBody>
      </p:sp>
      <p:sp>
        <p:nvSpPr>
          <p:cNvPr id="119" name="Google Shape;119;g1ac0f1b29c6_0_25"/>
          <p:cNvSpPr txBox="1">
            <a:spLocks noGrp="1"/>
          </p:cNvSpPr>
          <p:nvPr>
            <p:ph type="body" idx="1"/>
          </p:nvPr>
        </p:nvSpPr>
        <p:spPr>
          <a:xfrm>
            <a:off x="609600" y="1780027"/>
            <a:ext cx="5181600" cy="2832900"/>
          </a:xfrm>
          <a:prstGeom prst="rect">
            <a:avLst/>
          </a:prstGeom>
        </p:spPr>
        <p:txBody>
          <a:bodyPr spcFirstLastPara="1" wrap="square" lIns="0" tIns="0" rIns="0" bIns="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A newly formed working group consisting of data librarians from across the US. The main focus of this WG is to build and update the NIH DMSP templates. Additional work is being done by an education sub-committee that is producing associated educational resources.</a:t>
            </a:r>
            <a:endParaRPr/>
          </a:p>
          <a:p>
            <a:pPr marL="0" lvl="0" indent="0" algn="l" rtl="0">
              <a:spcBef>
                <a:spcPts val="1200"/>
              </a:spcBef>
              <a:spcAft>
                <a:spcPts val="0"/>
              </a:spcAft>
              <a:buNone/>
            </a:pPr>
            <a:endParaRPr/>
          </a:p>
        </p:txBody>
      </p:sp>
      <p:sp>
        <p:nvSpPr>
          <p:cNvPr id="121" name="Google Shape;121;g1ac0f1b29c6_0_25"/>
          <p:cNvSpPr txBox="1"/>
          <p:nvPr/>
        </p:nvSpPr>
        <p:spPr>
          <a:xfrm>
            <a:off x="216975" y="4726075"/>
            <a:ext cx="6131700" cy="100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b="1">
                <a:solidFill>
                  <a:schemeClr val="dk2"/>
                </a:solidFill>
              </a:rPr>
              <a:t>Blog about the NIH Working Group</a:t>
            </a:r>
            <a:r>
              <a:rPr lang="en-US">
                <a:latin typeface="Corbel"/>
                <a:ea typeface="Corbel"/>
                <a:cs typeface="Corbel"/>
                <a:sym typeface="Corbel"/>
              </a:rPr>
              <a:t>: </a:t>
            </a:r>
            <a:r>
              <a:rPr lang="en-US" u="sng">
                <a:solidFill>
                  <a:schemeClr val="hlink"/>
                </a:solidFill>
                <a:latin typeface="Corbel"/>
                <a:ea typeface="Corbel"/>
                <a:cs typeface="Corbel"/>
                <a:sym typeface="Corbel"/>
                <a:hlinkClick r:id="rId3"/>
              </a:rPr>
              <a:t>https://blog.dmptool.org/2022/08/18/supporting-the-upcoming-nih-data-sharing-requirements-with-the-dmptool/</a:t>
            </a:r>
            <a:endParaRPr>
              <a:latin typeface="Corbel"/>
              <a:ea typeface="Corbel"/>
              <a:cs typeface="Corbel"/>
              <a:sym typeface="Corbel"/>
            </a:endParaRPr>
          </a:p>
        </p:txBody>
      </p:sp>
      <p:sp>
        <p:nvSpPr>
          <p:cNvPr id="120" name="Google Shape;120;g1ac0f1b29c6_0_25"/>
          <p:cNvSpPr txBox="1">
            <a:spLocks noGrp="1"/>
          </p:cNvSpPr>
          <p:nvPr>
            <p:ph type="body" idx="2"/>
          </p:nvPr>
        </p:nvSpPr>
        <p:spPr>
          <a:xfrm>
            <a:off x="6479750" y="1467000"/>
            <a:ext cx="5409000" cy="4036500"/>
          </a:xfrm>
          <a:prstGeom prst="rect">
            <a:avLst/>
          </a:prstGeom>
        </p:spPr>
        <p:txBody>
          <a:bodyPr spcFirstLastPara="1" wrap="square" lIns="0" tIns="0" rIns="0" bIns="0" anchor="t" anchorCtr="0">
            <a:noAutofit/>
          </a:bodyPr>
          <a:lstStyle/>
          <a:p>
            <a:pPr marL="457200" lvl="0" indent="-336550" algn="l" rtl="0">
              <a:lnSpc>
                <a:spcPct val="115000"/>
              </a:lnSpc>
              <a:spcBef>
                <a:spcPts val="1200"/>
              </a:spcBef>
              <a:spcAft>
                <a:spcPts val="0"/>
              </a:spcAft>
              <a:buSzPts val="1700"/>
              <a:buChar char="•"/>
            </a:pPr>
            <a:r>
              <a:rPr lang="en-US" sz="1700"/>
              <a:t>Duke University Medical Center </a:t>
            </a:r>
            <a:endParaRPr sz="1700"/>
          </a:p>
          <a:p>
            <a:pPr marL="457200" lvl="0" indent="-336550" algn="l" rtl="0">
              <a:lnSpc>
                <a:spcPct val="115000"/>
              </a:lnSpc>
              <a:spcBef>
                <a:spcPts val="0"/>
              </a:spcBef>
              <a:spcAft>
                <a:spcPts val="0"/>
              </a:spcAft>
              <a:buSzPts val="1700"/>
              <a:buChar char="•"/>
            </a:pPr>
            <a:r>
              <a:rPr lang="en-US" sz="1700"/>
              <a:t>George Washington University</a:t>
            </a:r>
            <a:endParaRPr sz="1700"/>
          </a:p>
          <a:p>
            <a:pPr marL="457200" lvl="0" indent="-336550" algn="l" rtl="0">
              <a:lnSpc>
                <a:spcPct val="115000"/>
              </a:lnSpc>
              <a:spcBef>
                <a:spcPts val="0"/>
              </a:spcBef>
              <a:spcAft>
                <a:spcPts val="0"/>
              </a:spcAft>
              <a:buSzPts val="1700"/>
              <a:buChar char="•"/>
            </a:pPr>
            <a:r>
              <a:rPr lang="en-US" sz="1700"/>
              <a:t>Iowa State University</a:t>
            </a:r>
            <a:endParaRPr sz="1700"/>
          </a:p>
          <a:p>
            <a:pPr marL="457200" lvl="0" indent="-336550" algn="l" rtl="0">
              <a:lnSpc>
                <a:spcPct val="115000"/>
              </a:lnSpc>
              <a:spcBef>
                <a:spcPts val="0"/>
              </a:spcBef>
              <a:spcAft>
                <a:spcPts val="0"/>
              </a:spcAft>
              <a:buSzPts val="1700"/>
              <a:buChar char="•"/>
            </a:pPr>
            <a:r>
              <a:rPr lang="en-US" sz="1700"/>
              <a:t>Johns Hopkins University </a:t>
            </a:r>
            <a:endParaRPr sz="1700"/>
          </a:p>
          <a:p>
            <a:pPr marL="457200" lvl="0" indent="-336550" algn="l" rtl="0">
              <a:lnSpc>
                <a:spcPct val="115000"/>
              </a:lnSpc>
              <a:spcBef>
                <a:spcPts val="0"/>
              </a:spcBef>
              <a:spcAft>
                <a:spcPts val="0"/>
              </a:spcAft>
              <a:buSzPts val="1700"/>
              <a:buChar char="•"/>
            </a:pPr>
            <a:r>
              <a:rPr lang="en-US" sz="1700"/>
              <a:t>NNLM National Center for Data Services </a:t>
            </a:r>
            <a:endParaRPr sz="1700"/>
          </a:p>
          <a:p>
            <a:pPr marL="457200" lvl="0" indent="-336550" algn="l" rtl="0">
              <a:lnSpc>
                <a:spcPct val="115000"/>
              </a:lnSpc>
              <a:spcBef>
                <a:spcPts val="0"/>
              </a:spcBef>
              <a:spcAft>
                <a:spcPts val="0"/>
              </a:spcAft>
              <a:buSzPts val="1700"/>
              <a:buChar char="•"/>
            </a:pPr>
            <a:r>
              <a:rPr lang="en-US" sz="1700"/>
              <a:t>Saint Louis University </a:t>
            </a:r>
            <a:endParaRPr sz="1700"/>
          </a:p>
          <a:p>
            <a:pPr marL="457200" lvl="0" indent="-336550" algn="l" rtl="0">
              <a:lnSpc>
                <a:spcPct val="115000"/>
              </a:lnSpc>
              <a:spcBef>
                <a:spcPts val="0"/>
              </a:spcBef>
              <a:spcAft>
                <a:spcPts val="0"/>
              </a:spcAft>
              <a:buSzPts val="1700"/>
              <a:buChar char="•"/>
            </a:pPr>
            <a:r>
              <a:rPr lang="en-US" sz="1700"/>
              <a:t>Temple University </a:t>
            </a:r>
            <a:endParaRPr sz="1700"/>
          </a:p>
          <a:p>
            <a:pPr marL="457200" lvl="0" indent="-336550" algn="l" rtl="0">
              <a:lnSpc>
                <a:spcPct val="115000"/>
              </a:lnSpc>
              <a:spcBef>
                <a:spcPts val="0"/>
              </a:spcBef>
              <a:spcAft>
                <a:spcPts val="0"/>
              </a:spcAft>
              <a:buSzPts val="1700"/>
              <a:buChar char="•"/>
            </a:pPr>
            <a:r>
              <a:rPr lang="en-US" sz="1700"/>
              <a:t>The Rockefeller University </a:t>
            </a:r>
            <a:endParaRPr sz="1700"/>
          </a:p>
          <a:p>
            <a:pPr marL="457200" lvl="0" indent="-336550" algn="l" rtl="0">
              <a:lnSpc>
                <a:spcPct val="115000"/>
              </a:lnSpc>
              <a:spcBef>
                <a:spcPts val="0"/>
              </a:spcBef>
              <a:spcAft>
                <a:spcPts val="0"/>
              </a:spcAft>
              <a:buSzPts val="1700"/>
              <a:buChar char="•"/>
            </a:pPr>
            <a:r>
              <a:rPr lang="en-US" sz="1700"/>
              <a:t>University of Arizona </a:t>
            </a:r>
            <a:endParaRPr sz="1700"/>
          </a:p>
          <a:p>
            <a:pPr marL="457200" lvl="0" indent="-336550" algn="l" rtl="0">
              <a:lnSpc>
                <a:spcPct val="115000"/>
              </a:lnSpc>
              <a:spcBef>
                <a:spcPts val="0"/>
              </a:spcBef>
              <a:spcAft>
                <a:spcPts val="0"/>
              </a:spcAft>
              <a:buSzPts val="1700"/>
              <a:buChar char="•"/>
            </a:pPr>
            <a:r>
              <a:rPr lang="en-US" sz="1700"/>
              <a:t>University of California, Irvine </a:t>
            </a:r>
            <a:endParaRPr sz="1700"/>
          </a:p>
          <a:p>
            <a:pPr marL="457200" lvl="0" indent="-336550" algn="l" rtl="0">
              <a:lnSpc>
                <a:spcPct val="115000"/>
              </a:lnSpc>
              <a:spcBef>
                <a:spcPts val="0"/>
              </a:spcBef>
              <a:spcAft>
                <a:spcPts val="0"/>
              </a:spcAft>
              <a:buSzPts val="1700"/>
              <a:buChar char="•"/>
            </a:pPr>
            <a:r>
              <a:rPr lang="en-US" sz="1700"/>
              <a:t>University of Maryland, Baltimore </a:t>
            </a:r>
            <a:endParaRPr sz="1700"/>
          </a:p>
          <a:p>
            <a:pPr marL="457200" lvl="0" indent="-336550" algn="l" rtl="0">
              <a:lnSpc>
                <a:spcPct val="115000"/>
              </a:lnSpc>
              <a:spcBef>
                <a:spcPts val="0"/>
              </a:spcBef>
              <a:spcAft>
                <a:spcPts val="0"/>
              </a:spcAft>
              <a:buSzPts val="1700"/>
              <a:buChar char="•"/>
            </a:pPr>
            <a:r>
              <a:rPr lang="en-US" sz="1700"/>
              <a:t>University of Pittsburgh </a:t>
            </a:r>
            <a:endParaRPr sz="1700"/>
          </a:p>
          <a:p>
            <a:pPr marL="457200" lvl="0" indent="-336550" algn="l" rtl="0">
              <a:lnSpc>
                <a:spcPct val="115000"/>
              </a:lnSpc>
              <a:spcBef>
                <a:spcPts val="0"/>
              </a:spcBef>
              <a:spcAft>
                <a:spcPts val="0"/>
              </a:spcAft>
              <a:buSzPts val="1700"/>
              <a:buChar char="•"/>
            </a:pPr>
            <a:r>
              <a:rPr lang="en-US" sz="1700"/>
              <a:t>Virginia Commonwealth University </a:t>
            </a:r>
            <a:endParaRPr sz="1700"/>
          </a:p>
          <a:p>
            <a:pPr marL="457200" lvl="0" indent="-336550" algn="l" rtl="0">
              <a:lnSpc>
                <a:spcPct val="115000"/>
              </a:lnSpc>
              <a:spcBef>
                <a:spcPts val="0"/>
              </a:spcBef>
              <a:spcAft>
                <a:spcPts val="0"/>
              </a:spcAft>
              <a:buSzPts val="1700"/>
              <a:buChar char="•"/>
            </a:pPr>
            <a:r>
              <a:rPr lang="en-US" sz="1700"/>
              <a:t>Washington University School of Medicine in St.Louis</a:t>
            </a:r>
            <a:endParaRPr sz="17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1910b2fcf0e_0_14"/>
          <p:cNvSpPr txBox="1">
            <a:spLocks noGrp="1"/>
          </p:cNvSpPr>
          <p:nvPr>
            <p:ph type="title"/>
          </p:nvPr>
        </p:nvSpPr>
        <p:spPr>
          <a:xfrm>
            <a:off x="1342200" y="136050"/>
            <a:ext cx="9875400" cy="1086300"/>
          </a:xfrm>
          <a:prstGeom prst="rect">
            <a:avLst/>
          </a:prstGeom>
        </p:spPr>
        <p:txBody>
          <a:bodyPr spcFirstLastPara="1" wrap="square" lIns="91425" tIns="45700" rIns="91425" bIns="45700" anchor="ctr" anchorCtr="0">
            <a:normAutofit/>
          </a:bodyPr>
          <a:lstStyle/>
          <a:p>
            <a:pPr marL="0" lvl="0" indent="0" algn="l" rtl="0">
              <a:lnSpc>
                <a:spcPct val="115000"/>
              </a:lnSpc>
              <a:spcBef>
                <a:spcPts val="0"/>
              </a:spcBef>
              <a:spcAft>
                <a:spcPts val="0"/>
              </a:spcAft>
              <a:buNone/>
            </a:pPr>
            <a:r>
              <a:rPr lang="en-US" sz="3400" dirty="0">
                <a:solidFill>
                  <a:schemeClr val="dk1"/>
                </a:solidFill>
                <a:latin typeface="Arial"/>
                <a:ea typeface="Arial"/>
                <a:cs typeface="Arial"/>
                <a:sym typeface="Arial"/>
              </a:rPr>
              <a:t>How to advertise the </a:t>
            </a:r>
            <a:r>
              <a:rPr lang="en-US" sz="3400" dirty="0" err="1">
                <a:solidFill>
                  <a:schemeClr val="dk1"/>
                </a:solidFill>
                <a:latin typeface="Arial"/>
                <a:ea typeface="Arial"/>
                <a:cs typeface="Arial"/>
                <a:sym typeface="Arial"/>
              </a:rPr>
              <a:t>DMP</a:t>
            </a:r>
            <a:r>
              <a:rPr lang="en-US" sz="3400" dirty="0" err="1">
                <a:latin typeface="Arial"/>
                <a:ea typeface="Arial"/>
                <a:cs typeface="Arial"/>
                <a:sym typeface="Arial"/>
              </a:rPr>
              <a:t>T</a:t>
            </a:r>
            <a:r>
              <a:rPr lang="en-US" sz="3400" dirty="0" err="1">
                <a:solidFill>
                  <a:schemeClr val="dk1"/>
                </a:solidFill>
                <a:latin typeface="Arial"/>
                <a:ea typeface="Arial"/>
                <a:cs typeface="Arial"/>
                <a:sym typeface="Arial"/>
              </a:rPr>
              <a:t>ool</a:t>
            </a:r>
            <a:r>
              <a:rPr lang="en-US" sz="3400" dirty="0">
                <a:solidFill>
                  <a:schemeClr val="dk1"/>
                </a:solidFill>
                <a:latin typeface="Arial"/>
                <a:ea typeface="Arial"/>
                <a:cs typeface="Arial"/>
                <a:sym typeface="Arial"/>
              </a:rPr>
              <a:t> to your community</a:t>
            </a:r>
            <a:endParaRPr sz="3400" dirty="0">
              <a:latin typeface="Arial"/>
              <a:ea typeface="Arial"/>
              <a:cs typeface="Arial"/>
              <a:sym typeface="Arial"/>
            </a:endParaRPr>
          </a:p>
        </p:txBody>
      </p:sp>
      <p:sp>
        <p:nvSpPr>
          <p:cNvPr id="263" name="Google Shape;263;g1910b2fcf0e_0_14"/>
          <p:cNvSpPr txBox="1"/>
          <p:nvPr/>
        </p:nvSpPr>
        <p:spPr>
          <a:xfrm>
            <a:off x="1143000" y="995375"/>
            <a:ext cx="10743000" cy="5187300"/>
          </a:xfrm>
          <a:prstGeom prst="rect">
            <a:avLst/>
          </a:prstGeom>
          <a:noFill/>
          <a:ln>
            <a:noFill/>
          </a:ln>
        </p:spPr>
        <p:txBody>
          <a:bodyPr spcFirstLastPara="1" wrap="square" lIns="91425" tIns="91425" rIns="91425" bIns="91425" anchor="t" anchorCtr="0">
            <a:spAutoFit/>
          </a:bodyPr>
          <a:lstStyle/>
          <a:p>
            <a:pPr marL="457200" lvl="0" indent="-387350" algn="l" rtl="0">
              <a:spcBef>
                <a:spcPts val="0"/>
              </a:spcBef>
              <a:spcAft>
                <a:spcPts val="0"/>
              </a:spcAft>
              <a:buClr>
                <a:schemeClr val="dk1"/>
              </a:buClr>
              <a:buSzPts val="2500"/>
              <a:buFont typeface="Corbel"/>
              <a:buChar char="●"/>
            </a:pPr>
            <a:r>
              <a:rPr lang="en-US" sz="2500" dirty="0">
                <a:solidFill>
                  <a:schemeClr val="dk1"/>
                </a:solidFill>
                <a:latin typeface="Corbel"/>
                <a:ea typeface="Corbel"/>
                <a:cs typeface="Corbel"/>
                <a:sym typeface="Corbe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Connect with </a:t>
            </a:r>
            <a:endParaRPr sz="2500" dirty="0">
              <a:solidFill>
                <a:schemeClr val="dk1"/>
              </a:solidFill>
              <a:latin typeface="Corbel"/>
              <a:ea typeface="Corbel"/>
              <a:cs typeface="Corbel"/>
              <a:sym typeface="Corbe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endParaRPr>
          </a:p>
          <a:p>
            <a:pPr marL="914400" lvl="1" indent="-387350" algn="l" rtl="0">
              <a:spcBef>
                <a:spcPts val="0"/>
              </a:spcBef>
              <a:spcAft>
                <a:spcPts val="0"/>
              </a:spcAft>
              <a:buClr>
                <a:schemeClr val="dk1"/>
              </a:buClr>
              <a:buSzPts val="2500"/>
              <a:buFont typeface="Corbel"/>
              <a:buChar char="○"/>
            </a:pPr>
            <a:r>
              <a:rPr lang="en-US" sz="2500" dirty="0">
                <a:solidFill>
                  <a:schemeClr val="dk1"/>
                </a:solidFill>
                <a:latin typeface="Corbel"/>
                <a:ea typeface="Corbel"/>
                <a:cs typeface="Corbel"/>
                <a:sym typeface="Corbe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Office of Sponsored Programs Administration</a:t>
            </a:r>
            <a:endParaRPr sz="2500" dirty="0">
              <a:solidFill>
                <a:schemeClr val="dk1"/>
              </a:solidFill>
              <a:latin typeface="Corbel"/>
              <a:ea typeface="Corbel"/>
              <a:cs typeface="Corbel"/>
              <a:sym typeface="Corbe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endParaRPr>
          </a:p>
          <a:p>
            <a:pPr marL="914400" lvl="1" indent="-387350" algn="l" rtl="0">
              <a:spcBef>
                <a:spcPts val="0"/>
              </a:spcBef>
              <a:spcAft>
                <a:spcPts val="0"/>
              </a:spcAft>
              <a:buClr>
                <a:schemeClr val="dk1"/>
              </a:buClr>
              <a:buSzPts val="2500"/>
              <a:buFont typeface="Corbel"/>
              <a:buChar char="○"/>
            </a:pPr>
            <a:r>
              <a:rPr lang="en-US" sz="2500" dirty="0">
                <a:solidFill>
                  <a:schemeClr val="dk1"/>
                </a:solidFill>
                <a:latin typeface="Corbel"/>
                <a:ea typeface="Corbel"/>
                <a:cs typeface="Corbel"/>
                <a:sym typeface="Corbe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IRB and Office of Research Ethics</a:t>
            </a:r>
            <a:endParaRPr sz="2500" dirty="0">
              <a:solidFill>
                <a:schemeClr val="dk1"/>
              </a:solidFill>
              <a:latin typeface="Corbel"/>
              <a:ea typeface="Corbel"/>
              <a:cs typeface="Corbel"/>
              <a:sym typeface="Corbe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endParaRPr>
          </a:p>
          <a:p>
            <a:pPr marL="914400" lvl="1" indent="-387350" algn="l" rtl="0">
              <a:spcBef>
                <a:spcPts val="0"/>
              </a:spcBef>
              <a:spcAft>
                <a:spcPts val="0"/>
              </a:spcAft>
              <a:buClr>
                <a:schemeClr val="dk1"/>
              </a:buClr>
              <a:buSzPts val="2500"/>
              <a:buFont typeface="Corbel"/>
              <a:buChar char="○"/>
            </a:pPr>
            <a:r>
              <a:rPr lang="en-US" sz="2500" dirty="0">
                <a:solidFill>
                  <a:schemeClr val="dk1"/>
                </a:solidFill>
                <a:latin typeface="Corbel"/>
                <a:ea typeface="Corbel"/>
                <a:cs typeface="Corbel"/>
                <a:sym typeface="Corbe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Grant administrative support staff (the people who help write and manage funded projects)</a:t>
            </a:r>
            <a:endParaRPr sz="2500" dirty="0">
              <a:solidFill>
                <a:schemeClr val="dk1"/>
              </a:solidFill>
              <a:latin typeface="Corbel"/>
              <a:ea typeface="Corbel"/>
              <a:cs typeface="Corbel"/>
              <a:sym typeface="Corbel"/>
            </a:endParaRPr>
          </a:p>
          <a:p>
            <a:pPr marL="914400" lvl="1" indent="-387350" algn="l" rtl="0">
              <a:spcBef>
                <a:spcPts val="0"/>
              </a:spcBef>
              <a:spcAft>
                <a:spcPts val="0"/>
              </a:spcAft>
              <a:buClr>
                <a:schemeClr val="dk1"/>
              </a:buClr>
              <a:buSzPts val="2500"/>
              <a:buFont typeface="Corbel"/>
              <a:buChar char="○"/>
            </a:pPr>
            <a:r>
              <a:rPr lang="en-US" sz="2500" dirty="0">
                <a:solidFill>
                  <a:schemeClr val="dk1"/>
                </a:solidFill>
                <a:latin typeface="Corbel"/>
                <a:ea typeface="Corbel"/>
                <a:cs typeface="Corbel"/>
                <a:sym typeface="Corbel"/>
              </a:rPr>
              <a:t>Faculty at department faculty meetings</a:t>
            </a:r>
            <a:endParaRPr sz="2500" dirty="0">
              <a:solidFill>
                <a:schemeClr val="dk1"/>
              </a:solidFill>
              <a:latin typeface="Corbel"/>
              <a:ea typeface="Corbel"/>
              <a:cs typeface="Corbel"/>
              <a:sym typeface="Corbel"/>
            </a:endParaRPr>
          </a:p>
          <a:p>
            <a:pPr marL="457200" lvl="0" indent="0" algn="l" rtl="0">
              <a:spcBef>
                <a:spcPts val="0"/>
              </a:spcBef>
              <a:spcAft>
                <a:spcPts val="0"/>
              </a:spcAft>
              <a:buNone/>
            </a:pPr>
            <a:endParaRPr sz="2500" dirty="0">
              <a:solidFill>
                <a:schemeClr val="dk1"/>
              </a:solidFill>
              <a:latin typeface="Corbel"/>
              <a:ea typeface="Corbel"/>
              <a:cs typeface="Corbel"/>
              <a:sym typeface="Corbel"/>
            </a:endParaRPr>
          </a:p>
          <a:p>
            <a:pPr marL="457200" lvl="0" indent="-387350" algn="l" rtl="0">
              <a:spcBef>
                <a:spcPts val="0"/>
              </a:spcBef>
              <a:spcAft>
                <a:spcPts val="0"/>
              </a:spcAft>
              <a:buClr>
                <a:schemeClr val="dk1"/>
              </a:buClr>
              <a:buSzPts val="2500"/>
              <a:buFont typeface="Corbel"/>
              <a:buChar char="●"/>
            </a:pPr>
            <a:r>
              <a:rPr lang="en-US" sz="2500" dirty="0">
                <a:solidFill>
                  <a:schemeClr val="dk1"/>
                </a:solidFill>
                <a:latin typeface="Corbel"/>
                <a:ea typeface="Corbel"/>
                <a:cs typeface="Corbel"/>
                <a:sym typeface="Corbel"/>
              </a:rPr>
              <a:t>Run trainings</a:t>
            </a:r>
            <a:endParaRPr sz="2500" dirty="0">
              <a:solidFill>
                <a:schemeClr val="dk1"/>
              </a:solidFill>
              <a:latin typeface="Corbel"/>
              <a:ea typeface="Corbel"/>
              <a:cs typeface="Corbel"/>
              <a:sym typeface="Corbel"/>
            </a:endParaRPr>
          </a:p>
          <a:p>
            <a:pPr marL="914400" lvl="1" indent="-387350" algn="l" rtl="0">
              <a:spcBef>
                <a:spcPts val="0"/>
              </a:spcBef>
              <a:spcAft>
                <a:spcPts val="0"/>
              </a:spcAft>
              <a:buClr>
                <a:schemeClr val="dk1"/>
              </a:buClr>
              <a:buSzPts val="2500"/>
              <a:buFont typeface="Corbel"/>
              <a:buChar char="○"/>
            </a:pPr>
            <a:r>
              <a:rPr lang="en-US" sz="2500" dirty="0">
                <a:solidFill>
                  <a:schemeClr val="dk1"/>
                </a:solidFill>
                <a:latin typeface="Corbel"/>
                <a:ea typeface="Corbel"/>
                <a:cs typeface="Corbel"/>
                <a:sym typeface="Corbel"/>
              </a:rPr>
              <a:t>New open deck for promoting the </a:t>
            </a:r>
            <a:r>
              <a:rPr lang="en-US" sz="2500" dirty="0" err="1">
                <a:solidFill>
                  <a:schemeClr val="dk1"/>
                </a:solidFill>
                <a:latin typeface="Corbel"/>
                <a:ea typeface="Corbel"/>
                <a:cs typeface="Corbel"/>
                <a:sym typeface="Corbel"/>
              </a:rPr>
              <a:t>DMPTool</a:t>
            </a:r>
            <a:r>
              <a:rPr lang="en-US" sz="2500" dirty="0">
                <a:solidFill>
                  <a:schemeClr val="dk1"/>
                </a:solidFill>
                <a:latin typeface="Corbel"/>
                <a:ea typeface="Corbel"/>
                <a:cs typeface="Corbel"/>
                <a:sym typeface="Corbel"/>
              </a:rPr>
              <a:t>:          </a:t>
            </a:r>
            <a:r>
              <a:rPr lang="en-US" sz="2500" u="sng" dirty="0">
                <a:solidFill>
                  <a:schemeClr val="hlink"/>
                </a:solidFill>
                <a:latin typeface="Corbel"/>
                <a:ea typeface="Corbel"/>
                <a:cs typeface="Corbel"/>
                <a:sym typeface="Corbel"/>
                <a:hlinkClick r:id="rId3"/>
              </a:rPr>
              <a:t>tinyurl.com/DMPToolSlides</a:t>
            </a:r>
            <a:endParaRPr sz="2500" dirty="0">
              <a:latin typeface="Corbel"/>
              <a:ea typeface="Corbel"/>
              <a:cs typeface="Corbel"/>
              <a:sym typeface="Corbel"/>
            </a:endParaRPr>
          </a:p>
          <a:p>
            <a:pPr marL="457200" lvl="0" indent="0" algn="l" rtl="0">
              <a:spcBef>
                <a:spcPts val="0"/>
              </a:spcBef>
              <a:spcAft>
                <a:spcPts val="0"/>
              </a:spcAft>
              <a:buNone/>
            </a:pPr>
            <a:endParaRPr sz="2500" dirty="0">
              <a:latin typeface="Corbel"/>
              <a:ea typeface="Corbel"/>
              <a:cs typeface="Corbel"/>
              <a:sym typeface="Corbel"/>
            </a:endParaRPr>
          </a:p>
          <a:p>
            <a:pPr marL="457200" lvl="0" indent="-387350" algn="l" rtl="0">
              <a:spcBef>
                <a:spcPts val="0"/>
              </a:spcBef>
              <a:spcAft>
                <a:spcPts val="0"/>
              </a:spcAft>
              <a:buSzPts val="2500"/>
              <a:buFont typeface="Corbel"/>
              <a:buChar char="●"/>
            </a:pPr>
            <a:r>
              <a:rPr lang="en-US" sz="2500" dirty="0" err="1">
                <a:latin typeface="Corbel"/>
                <a:ea typeface="Corbel"/>
                <a:cs typeface="Corbel"/>
                <a:sym typeface="Corbel"/>
              </a:rPr>
              <a:t>DMPTool</a:t>
            </a:r>
            <a:r>
              <a:rPr lang="en-US" sz="2500" dirty="0">
                <a:latin typeface="Corbel"/>
                <a:ea typeface="Corbel"/>
                <a:cs typeface="Corbel"/>
                <a:sym typeface="Corbel"/>
              </a:rPr>
              <a:t> Flyers </a:t>
            </a:r>
            <a:endParaRPr sz="2500" dirty="0">
              <a:latin typeface="Corbel"/>
              <a:ea typeface="Corbel"/>
              <a:cs typeface="Corbel"/>
              <a:sym typeface="Corbel"/>
            </a:endParaRPr>
          </a:p>
          <a:p>
            <a:pPr marL="914400" lvl="1" indent="-387350" algn="l" rtl="0">
              <a:spcBef>
                <a:spcPts val="0"/>
              </a:spcBef>
              <a:spcAft>
                <a:spcPts val="0"/>
              </a:spcAft>
              <a:buSzPts val="2500"/>
              <a:buFont typeface="Corbel"/>
              <a:buChar char="○"/>
            </a:pPr>
            <a:r>
              <a:rPr lang="en-US" sz="2500" dirty="0" err="1">
                <a:latin typeface="Corbel"/>
                <a:ea typeface="Corbel"/>
                <a:cs typeface="Corbel"/>
                <a:sym typeface="Corbel"/>
              </a:rPr>
              <a:t>Advertize</a:t>
            </a:r>
            <a:r>
              <a:rPr lang="en-US" sz="2500" dirty="0">
                <a:latin typeface="Corbel"/>
                <a:ea typeface="Corbel"/>
                <a:cs typeface="Corbel"/>
                <a:sym typeface="Corbel"/>
              </a:rPr>
              <a:t> the </a:t>
            </a:r>
            <a:r>
              <a:rPr lang="en-US" sz="2500" dirty="0" err="1">
                <a:latin typeface="Corbel"/>
                <a:ea typeface="Corbel"/>
                <a:cs typeface="Corbel"/>
                <a:sym typeface="Corbel"/>
              </a:rPr>
              <a:t>DMPTool</a:t>
            </a:r>
            <a:r>
              <a:rPr lang="en-US" sz="2500" dirty="0">
                <a:latin typeface="Corbel"/>
                <a:ea typeface="Corbel"/>
                <a:cs typeface="Corbel"/>
                <a:sym typeface="Corbel"/>
              </a:rPr>
              <a:t> at your institution: </a:t>
            </a:r>
            <a:r>
              <a:rPr lang="en-US" sz="2500" u="sng" dirty="0">
                <a:solidFill>
                  <a:schemeClr val="hlink"/>
                </a:solidFill>
                <a:latin typeface="Corbel"/>
                <a:ea typeface="Corbel"/>
                <a:cs typeface="Corbel"/>
                <a:sym typeface="Corbel"/>
                <a:hlinkClick r:id="rId4"/>
              </a:rPr>
              <a:t>tinyurl.com/DMPToolFlyers</a:t>
            </a:r>
            <a:endParaRPr sz="2500" dirty="0">
              <a:latin typeface="Corbel"/>
              <a:ea typeface="Corbel"/>
              <a:cs typeface="Corbel"/>
              <a:sym typeface="Corbe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1536253dc58_1_151"/>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SzPts val="3200"/>
              <a:buNone/>
            </a:pPr>
            <a:r>
              <a:rPr lang="en-US" dirty="0">
                <a:solidFill>
                  <a:schemeClr val="dk1"/>
                </a:solidFill>
              </a:rPr>
              <a:t>References</a:t>
            </a:r>
            <a:endParaRPr dirty="0">
              <a:solidFill>
                <a:schemeClr val="dk1"/>
              </a:solidFill>
            </a:endParaRPr>
          </a:p>
        </p:txBody>
      </p:sp>
      <p:sp>
        <p:nvSpPr>
          <p:cNvPr id="270" name="Google Shape;270;g1536253dc58_1_151"/>
          <p:cNvSpPr txBox="1">
            <a:spLocks noGrp="1"/>
          </p:cNvSpPr>
          <p:nvPr>
            <p:ph type="body" idx="1"/>
          </p:nvPr>
        </p:nvSpPr>
        <p:spPr>
          <a:xfrm>
            <a:off x="609599" y="1780032"/>
            <a:ext cx="10972800" cy="4036500"/>
          </a:xfrm>
          <a:prstGeom prst="rect">
            <a:avLst/>
          </a:prstGeom>
          <a:noFill/>
          <a:ln>
            <a:noFill/>
          </a:ln>
        </p:spPr>
        <p:txBody>
          <a:bodyPr spcFirstLastPara="1" wrap="square" lIns="0" tIns="0" rIns="0" bIns="0" anchor="t" anchorCtr="0">
            <a:noAutofit/>
          </a:bodyPr>
          <a:lstStyle/>
          <a:p>
            <a:pPr marL="457200" lvl="0" indent="-457200" algn="l" rtl="0">
              <a:lnSpc>
                <a:spcPct val="110000"/>
              </a:lnSpc>
              <a:spcBef>
                <a:spcPts val="600"/>
              </a:spcBef>
              <a:spcAft>
                <a:spcPts val="0"/>
              </a:spcAft>
              <a:buClr>
                <a:schemeClr val="dk1"/>
              </a:buClr>
              <a:buSzPts val="2800"/>
              <a:buFont typeface="Arial"/>
              <a:buChar char="•"/>
            </a:pPr>
            <a:r>
              <a:rPr lang="en-US" sz="2800" dirty="0"/>
              <a:t>The </a:t>
            </a:r>
            <a:r>
              <a:rPr lang="en-US" sz="2800" dirty="0" err="1"/>
              <a:t>DMPTool</a:t>
            </a:r>
            <a:r>
              <a:rPr lang="en-US" sz="2800" dirty="0"/>
              <a:t> administrative user guide is </a:t>
            </a:r>
            <a:r>
              <a:rPr lang="en-US" sz="2800" u="sng" dirty="0">
                <a:solidFill>
                  <a:schemeClr val="hlink"/>
                </a:solidFill>
                <a:hlinkClick r:id="rId3"/>
              </a:rPr>
              <a:t>here</a:t>
            </a:r>
            <a:r>
              <a:rPr lang="en-US" sz="2800" u="sng" dirty="0">
                <a:solidFill>
                  <a:schemeClr val="hlink"/>
                </a:solidFill>
              </a:rPr>
              <a:t>:</a:t>
            </a:r>
          </a:p>
          <a:p>
            <a:pPr marL="0" lvl="0" indent="0" algn="l" rtl="0">
              <a:lnSpc>
                <a:spcPct val="110000"/>
              </a:lnSpc>
              <a:spcBef>
                <a:spcPts val="600"/>
              </a:spcBef>
              <a:spcAft>
                <a:spcPts val="0"/>
              </a:spcAft>
              <a:buClr>
                <a:schemeClr val="dk1"/>
              </a:buClr>
              <a:buSzPts val="2800"/>
              <a:buNone/>
            </a:pPr>
            <a:r>
              <a:rPr lang="en-US" sz="2800" dirty="0">
                <a:hlinkClick r:id="rId3"/>
              </a:rPr>
              <a:t>https://github.com/CDLUC3/dmptool/wiki</a:t>
            </a:r>
            <a:r>
              <a:rPr lang="en-US" sz="2800" u="sng" dirty="0">
                <a:solidFill>
                  <a:schemeClr val="hlink"/>
                </a:solidFill>
              </a:rPr>
              <a:t> </a:t>
            </a:r>
          </a:p>
          <a:p>
            <a:pPr marL="0" lvl="0" indent="0" algn="l" rtl="0">
              <a:lnSpc>
                <a:spcPct val="110000"/>
              </a:lnSpc>
              <a:spcBef>
                <a:spcPts val="600"/>
              </a:spcBef>
              <a:spcAft>
                <a:spcPts val="0"/>
              </a:spcAft>
              <a:buClr>
                <a:schemeClr val="dk1"/>
              </a:buClr>
              <a:buSzPts val="2800"/>
              <a:buNone/>
            </a:pPr>
            <a:endParaRPr sz="2800" dirty="0"/>
          </a:p>
          <a:p>
            <a:pPr marL="457200" lvl="0" indent="-457200" algn="l" rtl="0">
              <a:lnSpc>
                <a:spcPct val="100000"/>
              </a:lnSpc>
              <a:spcBef>
                <a:spcPts val="518"/>
              </a:spcBef>
              <a:spcAft>
                <a:spcPts val="0"/>
              </a:spcAft>
              <a:buSzPts val="2800"/>
              <a:buChar char="•"/>
            </a:pPr>
            <a:r>
              <a:rPr lang="en-US" sz="2800" dirty="0"/>
              <a:t>Keep up to date with </a:t>
            </a:r>
            <a:r>
              <a:rPr lang="en-US" sz="2800" dirty="0" err="1"/>
              <a:t>DMPTool</a:t>
            </a:r>
            <a:r>
              <a:rPr lang="en-US" sz="2800" dirty="0"/>
              <a:t> news and announcements via the blog: </a:t>
            </a:r>
            <a:r>
              <a:rPr lang="en-US" sz="2800" u="sng" dirty="0">
                <a:solidFill>
                  <a:schemeClr val="hlink"/>
                </a:solidFill>
                <a:hlinkClick r:id="rId4"/>
              </a:rPr>
              <a:t>https://blog.dmptool.org/</a:t>
            </a:r>
            <a:r>
              <a:rPr lang="en-US" sz="2800" dirty="0"/>
              <a:t>.</a:t>
            </a:r>
          </a:p>
          <a:p>
            <a:pPr marL="0" lvl="0" indent="0" algn="l" rtl="0">
              <a:lnSpc>
                <a:spcPct val="100000"/>
              </a:lnSpc>
              <a:spcBef>
                <a:spcPts val="518"/>
              </a:spcBef>
              <a:spcAft>
                <a:spcPts val="0"/>
              </a:spcAft>
              <a:buSzPts val="2800"/>
              <a:buNone/>
            </a:pPr>
            <a:endParaRPr sz="2800" dirty="0"/>
          </a:p>
          <a:p>
            <a:pPr marL="457200" lvl="0" indent="-457200" algn="l" rtl="0">
              <a:lnSpc>
                <a:spcPct val="100000"/>
              </a:lnSpc>
              <a:spcBef>
                <a:spcPts val="518"/>
              </a:spcBef>
              <a:spcAft>
                <a:spcPts val="0"/>
              </a:spcAft>
              <a:buSzPts val="2800"/>
              <a:buChar char="•"/>
            </a:pPr>
            <a:r>
              <a:rPr lang="en-US" sz="2800" dirty="0"/>
              <a:t>Reach the </a:t>
            </a:r>
            <a:r>
              <a:rPr lang="en-US" sz="2800" dirty="0" err="1"/>
              <a:t>DMPTool</a:t>
            </a:r>
            <a:r>
              <a:rPr lang="en-US" sz="2800" dirty="0"/>
              <a:t> team at </a:t>
            </a:r>
            <a:r>
              <a:rPr lang="en-US" sz="2800" dirty="0" err="1"/>
              <a:t>dmptool@ucop.edu</a:t>
            </a:r>
            <a:r>
              <a:rPr lang="en-US" sz="2800" dirty="0"/>
              <a:t>.</a:t>
            </a:r>
            <a:endParaRPr sz="2800" dirty="0"/>
          </a:p>
        </p:txBody>
      </p:sp>
      <p:pic>
        <p:nvPicPr>
          <p:cNvPr id="271" name="Google Shape;271;g1536253dc58_1_151" descr="Copyright zero logo indicating Public Domain works"/>
          <p:cNvPicPr preferRelativeResize="0"/>
          <p:nvPr/>
        </p:nvPicPr>
        <p:blipFill rotWithShape="1">
          <a:blip r:embed="rId5">
            <a:alphaModFix/>
          </a:blip>
          <a:srcRect/>
          <a:stretch/>
        </p:blipFill>
        <p:spPr>
          <a:xfrm>
            <a:off x="9907365" y="5017692"/>
            <a:ext cx="2078462" cy="73236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150fbf2531d_0_8"/>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SzPts val="3200"/>
              <a:buNone/>
            </a:pPr>
            <a:r>
              <a:rPr lang="en-US"/>
              <a:t>Objectives</a:t>
            </a:r>
            <a:endParaRPr/>
          </a:p>
        </p:txBody>
      </p:sp>
      <p:sp>
        <p:nvSpPr>
          <p:cNvPr id="128" name="Google Shape;128;g150fbf2531d_0_8"/>
          <p:cNvSpPr txBox="1">
            <a:spLocks noGrp="1"/>
          </p:cNvSpPr>
          <p:nvPr>
            <p:ph type="body" idx="1"/>
          </p:nvPr>
        </p:nvSpPr>
        <p:spPr>
          <a:xfrm>
            <a:off x="609600" y="1780025"/>
            <a:ext cx="11241000" cy="4036500"/>
          </a:xfrm>
          <a:prstGeom prst="rect">
            <a:avLst/>
          </a:prstGeom>
          <a:noFill/>
          <a:ln>
            <a:noFill/>
          </a:ln>
        </p:spPr>
        <p:txBody>
          <a:bodyPr spcFirstLastPara="1" wrap="square" lIns="0" tIns="0" rIns="0" bIns="0" anchor="t" anchorCtr="0">
            <a:noAutofit/>
          </a:bodyPr>
          <a:lstStyle/>
          <a:p>
            <a:pPr marL="514350" lvl="0" indent="-514350" algn="l" rtl="0">
              <a:lnSpc>
                <a:spcPct val="100000"/>
              </a:lnSpc>
              <a:spcBef>
                <a:spcPts val="0"/>
              </a:spcBef>
              <a:spcAft>
                <a:spcPts val="0"/>
              </a:spcAft>
              <a:buSzPts val="3200"/>
              <a:buFont typeface="Calibri"/>
              <a:buAutoNum type="arabicPeriod"/>
            </a:pPr>
            <a:r>
              <a:rPr lang="en-US" sz="3200"/>
              <a:t>Understand why data management and sharing are important</a:t>
            </a:r>
            <a:endParaRPr sz="3200"/>
          </a:p>
          <a:p>
            <a:pPr marL="514350" lvl="0" indent="-514350" algn="l" rtl="0">
              <a:lnSpc>
                <a:spcPct val="100000"/>
              </a:lnSpc>
              <a:spcBef>
                <a:spcPts val="0"/>
              </a:spcBef>
              <a:spcAft>
                <a:spcPts val="0"/>
              </a:spcAft>
              <a:buSzPts val="3200"/>
              <a:buFont typeface="Calibri"/>
              <a:buAutoNum type="arabicPeriod"/>
            </a:pPr>
            <a:r>
              <a:rPr lang="en-US" sz="3200"/>
              <a:t>Know what an NIH data management and sharing plan is</a:t>
            </a:r>
            <a:endParaRPr sz="3200"/>
          </a:p>
          <a:p>
            <a:pPr marL="514350" lvl="0" indent="-514350" algn="l" rtl="0">
              <a:lnSpc>
                <a:spcPct val="100000"/>
              </a:lnSpc>
              <a:spcBef>
                <a:spcPts val="640"/>
              </a:spcBef>
              <a:spcAft>
                <a:spcPts val="0"/>
              </a:spcAft>
              <a:buSzPts val="3200"/>
              <a:buFont typeface="Calibri"/>
              <a:buAutoNum type="arabicPeriod"/>
            </a:pPr>
            <a:r>
              <a:rPr lang="en-US" sz="3200" b="1"/>
              <a:t>Learn about the DMPTool</a:t>
            </a:r>
            <a:endParaRPr sz="3200" b="1"/>
          </a:p>
          <a:p>
            <a:pPr marL="914400" lvl="1" indent="-431800" algn="l" rtl="0">
              <a:lnSpc>
                <a:spcPct val="100000"/>
              </a:lnSpc>
              <a:spcBef>
                <a:spcPts val="640"/>
              </a:spcBef>
              <a:spcAft>
                <a:spcPts val="0"/>
              </a:spcAft>
              <a:buSzPts val="3200"/>
              <a:buFont typeface="Calibri"/>
              <a:buChar char="–"/>
            </a:pPr>
            <a:r>
              <a:rPr lang="en-US" sz="3200" b="1"/>
              <a:t>What it is</a:t>
            </a:r>
            <a:endParaRPr sz="3200" b="1"/>
          </a:p>
          <a:p>
            <a:pPr marL="914400" lvl="1" indent="-431800" algn="l" rtl="0">
              <a:lnSpc>
                <a:spcPct val="100000"/>
              </a:lnSpc>
              <a:spcBef>
                <a:spcPts val="640"/>
              </a:spcBef>
              <a:spcAft>
                <a:spcPts val="0"/>
              </a:spcAft>
              <a:buSzPts val="3200"/>
              <a:buFont typeface="Calibri"/>
              <a:buChar char="–"/>
            </a:pPr>
            <a:r>
              <a:rPr lang="en-US" sz="3200" b="1"/>
              <a:t>How to use it</a:t>
            </a:r>
            <a:endParaRPr sz="3200" b="1"/>
          </a:p>
          <a:p>
            <a:pPr marL="914400" lvl="1" indent="-431800" algn="l" rtl="0">
              <a:lnSpc>
                <a:spcPct val="100000"/>
              </a:lnSpc>
              <a:spcBef>
                <a:spcPts val="640"/>
              </a:spcBef>
              <a:spcAft>
                <a:spcPts val="0"/>
              </a:spcAft>
              <a:buSzPts val="3200"/>
              <a:buFont typeface="Calibri"/>
              <a:buChar char="–"/>
            </a:pPr>
            <a:r>
              <a:rPr lang="en-US" sz="3200" b="1"/>
              <a:t>How to advertise it to researchers</a:t>
            </a:r>
            <a:endParaRPr sz="32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150fbf2531d_0_91"/>
          <p:cNvSpPr txBox="1">
            <a:spLocks noGrp="1"/>
          </p:cNvSpPr>
          <p:nvPr>
            <p:ph type="title"/>
          </p:nvPr>
        </p:nvSpPr>
        <p:spPr>
          <a:xfrm>
            <a:off x="1158300" y="2818500"/>
            <a:ext cx="9875400" cy="1356300"/>
          </a:xfrm>
          <a:prstGeom prst="rect">
            <a:avLst/>
          </a:prstGeom>
          <a:noFill/>
          <a:ln>
            <a:noFill/>
          </a:ln>
        </p:spPr>
        <p:txBody>
          <a:bodyPr spcFirstLastPara="1" wrap="square" lIns="91425" tIns="45700" rIns="91425" bIns="45700" anchor="ctr" anchorCtr="0">
            <a:noAutofit/>
          </a:bodyPr>
          <a:lstStyle/>
          <a:p>
            <a:pPr marL="457200" lvl="0" indent="-457200" algn="l" rtl="0">
              <a:lnSpc>
                <a:spcPct val="100000"/>
              </a:lnSpc>
              <a:spcBef>
                <a:spcPts val="0"/>
              </a:spcBef>
              <a:spcAft>
                <a:spcPts val="0"/>
              </a:spcAft>
              <a:buSzPts val="4700"/>
              <a:buAutoNum type="arabicPeriod"/>
            </a:pPr>
            <a:r>
              <a:rPr lang="en-US" sz="4700"/>
              <a:t>Why is data management and sharing important?</a:t>
            </a:r>
            <a:endParaRPr sz="4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150fbf2531d_0_62"/>
          <p:cNvSpPr txBox="1">
            <a:spLocks noGrp="1"/>
          </p:cNvSpPr>
          <p:nvPr>
            <p:ph type="title"/>
          </p:nvPr>
        </p:nvSpPr>
        <p:spPr>
          <a:xfrm>
            <a:off x="690124" y="753262"/>
            <a:ext cx="10972800" cy="4185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SzPts val="3200"/>
              <a:buNone/>
            </a:pPr>
            <a:r>
              <a:rPr lang="en-US"/>
              <a:t>Why are Data Management and Sharing Important? </a:t>
            </a:r>
            <a:endParaRPr/>
          </a:p>
        </p:txBody>
      </p:sp>
      <p:sp>
        <p:nvSpPr>
          <p:cNvPr id="141" name="Google Shape;141;g150fbf2531d_0_62"/>
          <p:cNvSpPr txBox="1">
            <a:spLocks noGrp="1"/>
          </p:cNvSpPr>
          <p:nvPr>
            <p:ph type="body" idx="1"/>
          </p:nvPr>
        </p:nvSpPr>
        <p:spPr>
          <a:xfrm>
            <a:off x="690125" y="1784300"/>
            <a:ext cx="6073800" cy="3883500"/>
          </a:xfrm>
          <a:prstGeom prst="rect">
            <a:avLst/>
          </a:prstGeom>
          <a:noFill/>
          <a:ln>
            <a:noFill/>
          </a:ln>
        </p:spPr>
        <p:txBody>
          <a:bodyPr spcFirstLastPara="1" wrap="square" lIns="0" tIns="0" rIns="0" bIns="0" anchor="t" anchorCtr="0">
            <a:noAutofit/>
          </a:bodyPr>
          <a:lstStyle/>
          <a:p>
            <a:pPr marL="457200" lvl="0" indent="-438150" algn="l" rtl="0">
              <a:lnSpc>
                <a:spcPct val="200000"/>
              </a:lnSpc>
              <a:spcBef>
                <a:spcPts val="1100"/>
              </a:spcBef>
              <a:spcAft>
                <a:spcPts val="0"/>
              </a:spcAft>
              <a:buSzPts val="3300"/>
              <a:buChar char="•"/>
            </a:pPr>
            <a:r>
              <a:rPr lang="en-US" sz="3300"/>
              <a:t>Required for reproducibility</a:t>
            </a:r>
            <a:endParaRPr sz="3300"/>
          </a:p>
          <a:p>
            <a:pPr marL="457200" lvl="0" indent="-438150" algn="l" rtl="0">
              <a:lnSpc>
                <a:spcPct val="200000"/>
              </a:lnSpc>
              <a:spcBef>
                <a:spcPts val="1100"/>
              </a:spcBef>
              <a:spcAft>
                <a:spcPts val="0"/>
              </a:spcAft>
              <a:buSzPts val="3300"/>
              <a:buChar char="•"/>
            </a:pPr>
            <a:r>
              <a:rPr lang="en-US" sz="3300"/>
              <a:t>Facilitates data reuse</a:t>
            </a:r>
            <a:endParaRPr sz="3300"/>
          </a:p>
          <a:p>
            <a:pPr marL="457200" lvl="0" indent="-438150" algn="l" rtl="0">
              <a:lnSpc>
                <a:spcPct val="200000"/>
              </a:lnSpc>
              <a:spcBef>
                <a:spcPts val="0"/>
              </a:spcBef>
              <a:spcAft>
                <a:spcPts val="0"/>
              </a:spcAft>
              <a:buSzPts val="3300"/>
              <a:buChar char="•"/>
            </a:pPr>
            <a:r>
              <a:rPr lang="en-US" sz="3300"/>
              <a:t>Helps Make Data FAIR</a:t>
            </a:r>
            <a:endParaRPr sz="3300"/>
          </a:p>
          <a:p>
            <a:pPr marL="0" lvl="0" indent="0" algn="l" rtl="0">
              <a:lnSpc>
                <a:spcPct val="100000"/>
              </a:lnSpc>
              <a:spcBef>
                <a:spcPts val="1100"/>
              </a:spcBef>
              <a:spcAft>
                <a:spcPts val="0"/>
              </a:spcAft>
              <a:buClr>
                <a:schemeClr val="dk1"/>
              </a:buClr>
              <a:buSzPts val="1100"/>
              <a:buFont typeface="Arial"/>
              <a:buNone/>
            </a:pPr>
            <a:endParaRPr/>
          </a:p>
          <a:p>
            <a:pPr marL="0" lvl="0" indent="0" algn="l" rtl="0">
              <a:lnSpc>
                <a:spcPct val="100000"/>
              </a:lnSpc>
              <a:spcBef>
                <a:spcPts val="1100"/>
              </a:spcBef>
              <a:spcAft>
                <a:spcPts val="0"/>
              </a:spcAft>
              <a:buSzPts val="2100"/>
              <a:buNone/>
            </a:pPr>
            <a:endParaRPr/>
          </a:p>
        </p:txBody>
      </p:sp>
      <p:pic>
        <p:nvPicPr>
          <p:cNvPr id="142" name="Google Shape;142;g150fbf2531d_0_62" descr="pile of printing papers"/>
          <p:cNvPicPr preferRelativeResize="0"/>
          <p:nvPr/>
        </p:nvPicPr>
        <p:blipFill rotWithShape="1">
          <a:blip r:embed="rId3">
            <a:alphaModFix/>
          </a:blip>
          <a:srcRect t="29900" r="9428" b="10632"/>
          <a:stretch/>
        </p:blipFill>
        <p:spPr>
          <a:xfrm>
            <a:off x="6849517" y="1313193"/>
            <a:ext cx="4518300" cy="4449900"/>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aee905e57f_0_0"/>
          <p:cNvSpPr txBox="1">
            <a:spLocks noGrp="1"/>
          </p:cNvSpPr>
          <p:nvPr>
            <p:ph type="title"/>
          </p:nvPr>
        </p:nvSpPr>
        <p:spPr>
          <a:xfrm>
            <a:off x="609599" y="210312"/>
            <a:ext cx="10972800" cy="418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FAIR Principles</a:t>
            </a:r>
            <a:endParaRPr dirty="0"/>
          </a:p>
        </p:txBody>
      </p:sp>
      <p:pic>
        <p:nvPicPr>
          <p:cNvPr id="149" name="Google Shape;149;g1aee905e57f_0_0" descr="FAIR Principles, Findable, Accessible, Interoperable, Re-Usable"/>
          <p:cNvPicPr preferRelativeResize="0"/>
          <p:nvPr/>
        </p:nvPicPr>
        <p:blipFill rotWithShape="1">
          <a:blip r:embed="rId3">
            <a:alphaModFix/>
          </a:blip>
          <a:srcRect t="29178" r="8734"/>
          <a:stretch/>
        </p:blipFill>
        <p:spPr>
          <a:xfrm>
            <a:off x="237200" y="837700"/>
            <a:ext cx="11871050" cy="51813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50fbf2531d_0_79"/>
          <p:cNvSpPr txBox="1">
            <a:spLocks noGrp="1"/>
          </p:cNvSpPr>
          <p:nvPr>
            <p:ph type="title"/>
          </p:nvPr>
        </p:nvSpPr>
        <p:spPr>
          <a:xfrm>
            <a:off x="1141800" y="609600"/>
            <a:ext cx="9875400" cy="1356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latin typeface="Arial"/>
                <a:ea typeface="Arial"/>
                <a:cs typeface="Arial"/>
                <a:sym typeface="Arial"/>
              </a:rPr>
              <a:t>Data Management and Sharing Mandates</a:t>
            </a:r>
            <a:endParaRPr dirty="0">
              <a:latin typeface="Arial"/>
              <a:ea typeface="Arial"/>
              <a:cs typeface="Arial"/>
              <a:sym typeface="Arial"/>
            </a:endParaRPr>
          </a:p>
        </p:txBody>
      </p:sp>
      <p:sp>
        <p:nvSpPr>
          <p:cNvPr id="156" name="Google Shape;156;g150fbf2531d_0_79"/>
          <p:cNvSpPr txBox="1">
            <a:spLocks noGrp="1"/>
          </p:cNvSpPr>
          <p:nvPr>
            <p:ph type="body" idx="1"/>
          </p:nvPr>
        </p:nvSpPr>
        <p:spPr>
          <a:xfrm>
            <a:off x="1143000" y="2057400"/>
            <a:ext cx="9873000" cy="4038600"/>
          </a:xfrm>
          <a:prstGeom prst="rect">
            <a:avLst/>
          </a:prstGeom>
          <a:noFill/>
          <a:ln>
            <a:noFill/>
          </a:ln>
        </p:spPr>
        <p:txBody>
          <a:bodyPr spcFirstLastPara="1" wrap="square" lIns="91425" tIns="45700" rIns="91425" bIns="45700" anchor="t" anchorCtr="0">
            <a:normAutofit/>
          </a:bodyPr>
          <a:lstStyle/>
          <a:p>
            <a:pPr marL="457200" lvl="0" indent="-320040" algn="l" rtl="0">
              <a:lnSpc>
                <a:spcPct val="115000"/>
              </a:lnSpc>
              <a:spcBef>
                <a:spcPts val="1400"/>
              </a:spcBef>
              <a:spcAft>
                <a:spcPts val="0"/>
              </a:spcAft>
              <a:buSzPts val="1440"/>
              <a:buChar char="•"/>
            </a:pPr>
            <a:r>
              <a:rPr lang="en-US" sz="3000"/>
              <a:t>Journals — PLOS, Nature, JDAP partners</a:t>
            </a:r>
            <a:endParaRPr sz="3000"/>
          </a:p>
          <a:p>
            <a:pPr marL="457200" lvl="0" indent="-320040" algn="l" rtl="0">
              <a:lnSpc>
                <a:spcPct val="115000"/>
              </a:lnSpc>
              <a:spcBef>
                <a:spcPts val="0"/>
              </a:spcBef>
              <a:spcAft>
                <a:spcPts val="0"/>
              </a:spcAft>
              <a:buSzPts val="1440"/>
              <a:buChar char="•"/>
            </a:pPr>
            <a:r>
              <a:rPr lang="en-US" sz="3000"/>
              <a:t>Funders — NSF, NIH</a:t>
            </a:r>
            <a:endParaRPr sz="3000"/>
          </a:p>
          <a:p>
            <a:pPr marL="457200" lvl="0" indent="-320040" algn="l" rtl="0">
              <a:lnSpc>
                <a:spcPct val="115000"/>
              </a:lnSpc>
              <a:spcBef>
                <a:spcPts val="0"/>
              </a:spcBef>
              <a:spcAft>
                <a:spcPts val="0"/>
              </a:spcAft>
              <a:buSzPts val="1440"/>
              <a:buChar char="•"/>
            </a:pPr>
            <a:r>
              <a:rPr lang="en-US" sz="3000"/>
              <a:t>Home institutions </a:t>
            </a:r>
            <a:endParaRPr/>
          </a:p>
          <a:p>
            <a:pPr marL="0" lvl="0" indent="0" algn="l" rtl="0">
              <a:lnSpc>
                <a:spcPct val="90000"/>
              </a:lnSpc>
              <a:spcBef>
                <a:spcPts val="1400"/>
              </a:spcBef>
              <a:spcAft>
                <a:spcPts val="0"/>
              </a:spcAft>
              <a:buSzPts val="1440"/>
              <a:buNone/>
            </a:pPr>
            <a:endParaRPr/>
          </a:p>
        </p:txBody>
      </p:sp>
      <p:pic>
        <p:nvPicPr>
          <p:cNvPr id="157" name="Google Shape;157;g150fbf2531d_0_79" descr="NSF logo"/>
          <p:cNvPicPr preferRelativeResize="0"/>
          <p:nvPr/>
        </p:nvPicPr>
        <p:blipFill rotWithShape="1">
          <a:blip r:embed="rId3">
            <a:alphaModFix/>
          </a:blip>
          <a:srcRect/>
          <a:stretch/>
        </p:blipFill>
        <p:spPr>
          <a:xfrm>
            <a:off x="6169128" y="3223171"/>
            <a:ext cx="1577691" cy="1649576"/>
          </a:xfrm>
          <a:prstGeom prst="rect">
            <a:avLst/>
          </a:prstGeom>
          <a:noFill/>
          <a:ln>
            <a:noFill/>
          </a:ln>
        </p:spPr>
      </p:pic>
      <p:pic>
        <p:nvPicPr>
          <p:cNvPr id="158" name="Google Shape;158;g150fbf2531d_0_79" descr="Office of Science And Technology Policy-Logo"/>
          <p:cNvPicPr preferRelativeResize="0"/>
          <p:nvPr/>
        </p:nvPicPr>
        <p:blipFill rotWithShape="1">
          <a:blip r:embed="rId4">
            <a:alphaModFix/>
          </a:blip>
          <a:srcRect/>
          <a:stretch/>
        </p:blipFill>
        <p:spPr>
          <a:xfrm>
            <a:off x="7746822" y="2785846"/>
            <a:ext cx="1511000" cy="1579833"/>
          </a:xfrm>
          <a:prstGeom prst="rect">
            <a:avLst/>
          </a:prstGeom>
          <a:noFill/>
          <a:ln>
            <a:noFill/>
          </a:ln>
        </p:spPr>
      </p:pic>
      <p:pic>
        <p:nvPicPr>
          <p:cNvPr id="162" name="Google Shape;162;g150fbf2531d_0_79" descr="History of the NIH Logo | National Institutes of Health (NIH)"/>
          <p:cNvPicPr preferRelativeResize="0"/>
          <p:nvPr/>
        </p:nvPicPr>
        <p:blipFill rotWithShape="1">
          <a:blip r:embed="rId5">
            <a:alphaModFix/>
          </a:blip>
          <a:srcRect/>
          <a:stretch/>
        </p:blipFill>
        <p:spPr>
          <a:xfrm>
            <a:off x="9352079" y="2901041"/>
            <a:ext cx="1577700" cy="1649609"/>
          </a:xfrm>
          <a:prstGeom prst="rect">
            <a:avLst/>
          </a:prstGeom>
          <a:noFill/>
          <a:ln>
            <a:noFill/>
          </a:ln>
        </p:spPr>
      </p:pic>
      <p:pic>
        <p:nvPicPr>
          <p:cNvPr id="161" name="Google Shape;161;g150fbf2531d_0_79" descr="US EPA logo"/>
          <p:cNvPicPr preferRelativeResize="0"/>
          <p:nvPr/>
        </p:nvPicPr>
        <p:blipFill rotWithShape="1">
          <a:blip r:embed="rId6">
            <a:alphaModFix/>
          </a:blip>
          <a:srcRect/>
          <a:stretch/>
        </p:blipFill>
        <p:spPr>
          <a:xfrm>
            <a:off x="7185424" y="4365671"/>
            <a:ext cx="1511000" cy="1720357"/>
          </a:xfrm>
          <a:prstGeom prst="rect">
            <a:avLst/>
          </a:prstGeom>
          <a:noFill/>
          <a:ln>
            <a:noFill/>
          </a:ln>
        </p:spPr>
      </p:pic>
      <p:pic>
        <p:nvPicPr>
          <p:cNvPr id="159" name="Google Shape;159;g150fbf2531d_0_79" descr="NASA logo"/>
          <p:cNvPicPr preferRelativeResize="0"/>
          <p:nvPr/>
        </p:nvPicPr>
        <p:blipFill rotWithShape="1">
          <a:blip r:embed="rId7">
            <a:alphaModFix/>
          </a:blip>
          <a:srcRect/>
          <a:stretch/>
        </p:blipFill>
        <p:spPr>
          <a:xfrm>
            <a:off x="8594453" y="4656725"/>
            <a:ext cx="2014271" cy="1356300"/>
          </a:xfrm>
          <a:prstGeom prst="rect">
            <a:avLst/>
          </a:prstGeom>
          <a:noFill/>
          <a:ln>
            <a:noFill/>
          </a:ln>
        </p:spPr>
      </p:pic>
      <p:pic>
        <p:nvPicPr>
          <p:cNvPr id="160" name="Google Shape;160;g150fbf2531d_0_79" descr="CDC logo"/>
          <p:cNvPicPr preferRelativeResize="0"/>
          <p:nvPr/>
        </p:nvPicPr>
        <p:blipFill rotWithShape="1">
          <a:blip r:embed="rId8">
            <a:alphaModFix/>
          </a:blip>
          <a:srcRect/>
          <a:stretch/>
        </p:blipFill>
        <p:spPr>
          <a:xfrm>
            <a:off x="10259828" y="4656734"/>
            <a:ext cx="1511000" cy="115879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150fbf2531d_0_96"/>
          <p:cNvSpPr txBox="1">
            <a:spLocks noGrp="1"/>
          </p:cNvSpPr>
          <p:nvPr>
            <p:ph type="title"/>
          </p:nvPr>
        </p:nvSpPr>
        <p:spPr>
          <a:xfrm>
            <a:off x="1158300" y="2818500"/>
            <a:ext cx="9875400" cy="1356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4700"/>
              <a:t>2. What is an NIH data management and sharing plan?</a:t>
            </a:r>
            <a:endParaRPr sz="4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50670d318e_0_7"/>
          <p:cNvSpPr txBox="1">
            <a:spLocks noGrp="1"/>
          </p:cNvSpPr>
          <p:nvPr>
            <p:ph type="title"/>
          </p:nvPr>
        </p:nvSpPr>
        <p:spPr>
          <a:xfrm>
            <a:off x="609599" y="438912"/>
            <a:ext cx="10972800" cy="4185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3200"/>
              <a:buFont typeface="Arial"/>
              <a:buNone/>
            </a:pPr>
            <a:r>
              <a:rPr lang="en-US"/>
              <a:t>NIH Data Management and Sharing Policy:</a:t>
            </a:r>
            <a:endParaRPr/>
          </a:p>
        </p:txBody>
      </p:sp>
      <p:sp>
        <p:nvSpPr>
          <p:cNvPr id="175" name="Google Shape;175;g150670d318e_0_7"/>
          <p:cNvSpPr txBox="1">
            <a:spLocks noGrp="1"/>
          </p:cNvSpPr>
          <p:nvPr>
            <p:ph type="body" idx="1"/>
          </p:nvPr>
        </p:nvSpPr>
        <p:spPr>
          <a:xfrm>
            <a:off x="647349" y="1075695"/>
            <a:ext cx="10972800" cy="4036500"/>
          </a:xfrm>
          <a:prstGeom prst="rect">
            <a:avLst/>
          </a:prstGeom>
          <a:noFill/>
          <a:ln>
            <a:noFill/>
          </a:ln>
        </p:spPr>
        <p:txBody>
          <a:bodyPr spcFirstLastPara="1" wrap="square" lIns="0" tIns="0" rIns="0" bIns="0" anchor="t" anchorCtr="0">
            <a:noAutofit/>
          </a:bodyPr>
          <a:lstStyle/>
          <a:p>
            <a:pPr marL="304800" lvl="0" indent="-304800" algn="l" rtl="0">
              <a:lnSpc>
                <a:spcPct val="115000"/>
              </a:lnSpc>
              <a:spcBef>
                <a:spcPts val="0"/>
              </a:spcBef>
              <a:spcAft>
                <a:spcPts val="0"/>
              </a:spcAft>
              <a:buSzPts val="2400"/>
              <a:buChar char="•"/>
            </a:pPr>
            <a:r>
              <a:rPr lang="en-US" sz="2400"/>
              <a:t>New policy went into effect on </a:t>
            </a:r>
            <a:r>
              <a:rPr lang="en-US" sz="2400" b="1"/>
              <a:t>January 25, 2023</a:t>
            </a:r>
            <a:endParaRPr sz="2400" b="1"/>
          </a:p>
          <a:p>
            <a:pPr marL="304800" lvl="0" indent="-304800" algn="l" rtl="0">
              <a:lnSpc>
                <a:spcPct val="115000"/>
              </a:lnSpc>
              <a:spcBef>
                <a:spcPts val="1300"/>
              </a:spcBef>
              <a:spcAft>
                <a:spcPts val="0"/>
              </a:spcAft>
              <a:buSzPts val="2400"/>
              <a:buChar char="•"/>
            </a:pPr>
            <a:r>
              <a:rPr lang="en-US" sz="2400"/>
              <a:t>Requires Data Management and Sharing Plan (DMSP) for all NIH-funded research that results in the generation of scientific data</a:t>
            </a:r>
            <a:endParaRPr sz="2400"/>
          </a:p>
          <a:p>
            <a:pPr marL="914400" lvl="1" indent="-381000" algn="l" rtl="0">
              <a:lnSpc>
                <a:spcPct val="100000"/>
              </a:lnSpc>
              <a:spcBef>
                <a:spcPts val="600"/>
              </a:spcBef>
              <a:spcAft>
                <a:spcPts val="0"/>
              </a:spcAft>
              <a:buSzPts val="2400"/>
              <a:buChar char="–"/>
            </a:pPr>
            <a:r>
              <a:rPr lang="en-US" sz="2100"/>
              <a:t>NIH requires that researchers discuss 6 elements around how they will manage and share their data</a:t>
            </a:r>
            <a:endParaRPr sz="2100"/>
          </a:p>
          <a:p>
            <a:pPr marL="914400" lvl="1" indent="-381000" algn="l" rtl="0">
              <a:lnSpc>
                <a:spcPct val="100000"/>
              </a:lnSpc>
              <a:spcBef>
                <a:spcPts val="600"/>
              </a:spcBef>
              <a:spcAft>
                <a:spcPts val="0"/>
              </a:spcAft>
              <a:buSzPts val="2400"/>
              <a:buChar char="–"/>
            </a:pPr>
            <a:r>
              <a:rPr lang="en-US" sz="2100"/>
              <a:t>Expectation to maximize data sharing with caveats​ </a:t>
            </a:r>
            <a:endParaRPr sz="2100"/>
          </a:p>
          <a:p>
            <a:pPr marL="914400" lvl="1" indent="-381000" algn="l" rtl="0">
              <a:lnSpc>
                <a:spcPct val="100000"/>
              </a:lnSpc>
              <a:spcBef>
                <a:spcPts val="600"/>
              </a:spcBef>
              <a:spcAft>
                <a:spcPts val="0"/>
              </a:spcAft>
              <a:buSzPts val="2400"/>
              <a:buChar char="–"/>
            </a:pPr>
            <a:r>
              <a:rPr lang="en-US" sz="2100"/>
              <a:t>Expectation that data are of sufficient quality to validate and replicate research finding​</a:t>
            </a:r>
            <a:endParaRPr sz="2100"/>
          </a:p>
          <a:p>
            <a:pPr marL="914400" lvl="1" indent="-361950" algn="l" rtl="0">
              <a:lnSpc>
                <a:spcPct val="100000"/>
              </a:lnSpc>
              <a:spcBef>
                <a:spcPts val="600"/>
              </a:spcBef>
              <a:spcAft>
                <a:spcPts val="0"/>
              </a:spcAft>
              <a:buSzPts val="2100"/>
              <a:buChar char="–"/>
            </a:pPr>
            <a:r>
              <a:rPr lang="en-US" sz="2100"/>
              <a:t>Not training grants, fellowships, conferences (</a:t>
            </a:r>
            <a:r>
              <a:rPr lang="en-US" sz="2100" u="sng">
                <a:solidFill>
                  <a:schemeClr val="hlink"/>
                </a:solidFill>
                <a:hlinkClick r:id="rId3"/>
              </a:rPr>
              <a:t>see specific activity codes</a:t>
            </a:r>
            <a:r>
              <a:rPr lang="en-US" sz="2100"/>
              <a:t>)​</a:t>
            </a:r>
            <a:endParaRPr sz="2200">
              <a:highlight>
                <a:srgbClr val="EDEBE9"/>
              </a:highlight>
              <a:latin typeface="Calibri"/>
              <a:ea typeface="Calibri"/>
              <a:cs typeface="Calibri"/>
              <a:sym typeface="Calibri"/>
            </a:endParaRPr>
          </a:p>
          <a:p>
            <a:pPr marL="304800" lvl="0" indent="-304800" algn="l" rtl="0">
              <a:lnSpc>
                <a:spcPct val="115000"/>
              </a:lnSpc>
              <a:spcBef>
                <a:spcPts val="1300"/>
              </a:spcBef>
              <a:spcAft>
                <a:spcPts val="0"/>
              </a:spcAft>
              <a:buSzPts val="2400"/>
              <a:buChar char="•"/>
            </a:pPr>
            <a:r>
              <a:rPr lang="en-US" sz="2400"/>
              <a:t>NIH Program staff will assess DMS Plans, but not part of overall impact score</a:t>
            </a:r>
            <a:endParaRPr sz="2400"/>
          </a:p>
          <a:p>
            <a:pPr marL="0" lvl="0" indent="0" algn="l" rtl="0">
              <a:lnSpc>
                <a:spcPct val="115000"/>
              </a:lnSpc>
              <a:spcBef>
                <a:spcPts val="1300"/>
              </a:spcBef>
              <a:spcAft>
                <a:spcPts val="0"/>
              </a:spcAft>
              <a:buSzPts val="2100"/>
              <a:buNone/>
            </a:pPr>
            <a:endParaRPr sz="2400"/>
          </a:p>
          <a:p>
            <a:pPr marL="0" lvl="0" indent="0" algn="l" rtl="0">
              <a:lnSpc>
                <a:spcPct val="100000"/>
              </a:lnSpc>
              <a:spcBef>
                <a:spcPts val="1300"/>
              </a:spcBef>
              <a:spcAft>
                <a:spcPts val="1300"/>
              </a:spcAft>
              <a:buSzPts val="2100"/>
              <a:buNone/>
            </a:pPr>
            <a:endParaRPr/>
          </a:p>
        </p:txBody>
      </p:sp>
      <p:sp>
        <p:nvSpPr>
          <p:cNvPr id="176" name="Google Shape;176;g150670d318e_0_7"/>
          <p:cNvSpPr txBox="1">
            <a:spLocks noGrp="1"/>
          </p:cNvSpPr>
          <p:nvPr>
            <p:ph type="sldNum" idx="12"/>
          </p:nvPr>
        </p:nvSpPr>
        <p:spPr>
          <a:xfrm>
            <a:off x="609600" y="6457701"/>
            <a:ext cx="339600" cy="1692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SzPts val="1100"/>
              <a:buNone/>
            </a:pPr>
            <a:fld id="{00000000-1234-1234-1234-123412341234}" type="slidenum">
              <a:rPr lang="en-US"/>
              <a:t>9</a:t>
            </a:fld>
            <a:endParaRPr/>
          </a:p>
        </p:txBody>
      </p:sp>
      <p:sp>
        <p:nvSpPr>
          <p:cNvPr id="178" name="Google Shape;178;g150670d318e_0_7"/>
          <p:cNvSpPr/>
          <p:nvPr/>
        </p:nvSpPr>
        <p:spPr>
          <a:xfrm>
            <a:off x="1208250" y="5406675"/>
            <a:ext cx="10146000" cy="538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latin typeface="Corbel"/>
                <a:ea typeface="Corbel"/>
                <a:cs typeface="Corbel"/>
                <a:sym typeface="Corbel"/>
              </a:rPr>
              <a:t>Go to </a:t>
            </a:r>
            <a:r>
              <a:rPr lang="en-US" sz="2000" b="1" u="sng">
                <a:solidFill>
                  <a:srgbClr val="0563C1"/>
                </a:solidFill>
                <a:latin typeface="Corbel"/>
                <a:ea typeface="Corbel"/>
                <a:cs typeface="Corbel"/>
                <a:sym typeface="Corbel"/>
                <a:hlinkClick r:id="rId4">
                  <a:extLst>
                    <a:ext uri="{A12FA001-AC4F-418D-AE19-62706E023703}">
                      <ahyp:hlinkClr xmlns:ahyp="http://schemas.microsoft.com/office/drawing/2018/hyperlinkcolor" val="tx"/>
                    </a:ext>
                  </a:extLst>
                </a:hlinkClick>
              </a:rPr>
              <a:t>https://sharing.nih.gov/data-management-and-sharing-policy</a:t>
            </a:r>
            <a:r>
              <a:rPr lang="en-US" sz="2000" b="1">
                <a:latin typeface="Corbel"/>
                <a:ea typeface="Corbel"/>
                <a:cs typeface="Corbel"/>
                <a:sym typeface="Corbel"/>
              </a:rPr>
              <a:t> for more information</a:t>
            </a:r>
            <a:endParaRPr sz="2000" b="1">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name="Basis">
  <a:themeElements>
    <a:clrScheme name="Custom 15">
      <a:dk1>
        <a:srgbClr val="000000"/>
      </a:dk1>
      <a:lt1>
        <a:srgbClr val="FFFFFF"/>
      </a:lt1>
      <a:dk2>
        <a:srgbClr val="1F497D"/>
      </a:dk2>
      <a:lt2>
        <a:srgbClr val="EEECE1"/>
      </a:lt2>
      <a:accent1>
        <a:srgbClr val="366092"/>
      </a:accent1>
      <a:accent2>
        <a:srgbClr val="953734"/>
      </a:accent2>
      <a:accent3>
        <a:srgbClr val="586D2D"/>
      </a:accent3>
      <a:accent4>
        <a:srgbClr val="76923C"/>
      </a:accent4>
      <a:accent5>
        <a:srgbClr val="4BACC6"/>
      </a:accent5>
      <a:accent6>
        <a:srgbClr val="F78629"/>
      </a:accent6>
      <a:hlink>
        <a:srgbClr val="632423"/>
      </a:hlink>
      <a:folHlink>
        <a:srgbClr val="6324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1123</Words>
  <Application>Microsoft Macintosh PowerPoint</Application>
  <PresentationFormat>Widescreen</PresentationFormat>
  <Paragraphs>149</Paragraphs>
  <Slides>21</Slides>
  <Notes>21</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Corbel</vt:lpstr>
      <vt:lpstr>Open Sans</vt:lpstr>
      <vt:lpstr>Arial</vt:lpstr>
      <vt:lpstr>Basis</vt:lpstr>
      <vt:lpstr>Creating Data Management Plans with DMPTool</vt:lpstr>
      <vt:lpstr>DMPTool NIH Working Group</vt:lpstr>
      <vt:lpstr>Objectives</vt:lpstr>
      <vt:lpstr>Why is data management and sharing important?</vt:lpstr>
      <vt:lpstr>Why are Data Management and Sharing Important? </vt:lpstr>
      <vt:lpstr>FAIR Principles</vt:lpstr>
      <vt:lpstr>Data Management and Sharing Mandates</vt:lpstr>
      <vt:lpstr>2. What is an NIH data management and sharing plan?</vt:lpstr>
      <vt:lpstr>NIH Data Management and Sharing Policy:</vt:lpstr>
      <vt:lpstr>Elements of an NIH Data Management Sharing Plan (2023)</vt:lpstr>
      <vt:lpstr>3. The DMPTool</vt:lpstr>
      <vt:lpstr>DMPTool:https://dmptool.org/</vt:lpstr>
      <vt:lpstr>Why should researchers use the DMPTool </vt:lpstr>
      <vt:lpstr>Machine-actionable DMPs</vt:lpstr>
      <vt:lpstr>Machine-actionable DMPs in the DMPTool</vt:lpstr>
      <vt:lpstr>DMPTool</vt:lpstr>
      <vt:lpstr>NIH DMPTool template update plans</vt:lpstr>
      <vt:lpstr>blog.dmptool.org</vt:lpstr>
      <vt:lpstr>Become a Participating Institution</vt:lpstr>
      <vt:lpstr>How to advertise the DMPTool to your community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Data Management Plans with DMPTool</dc:title>
  <dc:creator>Vitale, Elaina J</dc:creator>
  <cp:lastModifiedBy>Microsoft Office User</cp:lastModifiedBy>
  <cp:revision>2</cp:revision>
  <dcterms:created xsi:type="dcterms:W3CDTF">2017-03-31T14:11:57Z</dcterms:created>
  <dcterms:modified xsi:type="dcterms:W3CDTF">2023-02-15T17:46:44Z</dcterms:modified>
</cp:coreProperties>
</file>