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3"/>
  </p:notesMasterIdLst>
  <p:sldIdLst>
    <p:sldId id="341" r:id="rId5"/>
    <p:sldId id="257" r:id="rId6"/>
    <p:sldId id="260" r:id="rId7"/>
    <p:sldId id="396" r:id="rId8"/>
    <p:sldId id="407" r:id="rId9"/>
    <p:sldId id="445" r:id="rId10"/>
    <p:sldId id="265" r:id="rId11"/>
    <p:sldId id="322" r:id="rId12"/>
    <p:sldId id="429" r:id="rId13"/>
    <p:sldId id="402" r:id="rId14"/>
    <p:sldId id="433" r:id="rId15"/>
    <p:sldId id="272" r:id="rId16"/>
    <p:sldId id="408" r:id="rId17"/>
    <p:sldId id="262" r:id="rId18"/>
    <p:sldId id="266" r:id="rId19"/>
    <p:sldId id="268" r:id="rId20"/>
    <p:sldId id="269" r:id="rId21"/>
    <p:sldId id="263" r:id="rId22"/>
    <p:sldId id="414" r:id="rId23"/>
    <p:sldId id="422" r:id="rId24"/>
    <p:sldId id="426" r:id="rId25"/>
    <p:sldId id="437" r:id="rId26"/>
    <p:sldId id="277" r:id="rId27"/>
    <p:sldId id="428" r:id="rId28"/>
    <p:sldId id="284" r:id="rId29"/>
    <p:sldId id="443" r:id="rId30"/>
    <p:sldId id="286" r:id="rId31"/>
    <p:sldId id="427" r:id="rId32"/>
    <p:sldId id="285" r:id="rId33"/>
    <p:sldId id="440" r:id="rId34"/>
    <p:sldId id="289" r:id="rId35"/>
    <p:sldId id="288" r:id="rId36"/>
    <p:sldId id="439" r:id="rId37"/>
    <p:sldId id="441" r:id="rId38"/>
    <p:sldId id="442" r:id="rId39"/>
    <p:sldId id="444" r:id="rId40"/>
    <p:sldId id="415" r:id="rId41"/>
    <p:sldId id="409" r:id="rId42"/>
    <p:sldId id="271" r:id="rId43"/>
    <p:sldId id="420" r:id="rId44"/>
    <p:sldId id="410" r:id="rId45"/>
    <p:sldId id="273" r:id="rId46"/>
    <p:sldId id="274" r:id="rId47"/>
    <p:sldId id="418" r:id="rId48"/>
    <p:sldId id="416" r:id="rId49"/>
    <p:sldId id="276" r:id="rId50"/>
    <p:sldId id="411" r:id="rId51"/>
    <p:sldId id="278" r:id="rId52"/>
    <p:sldId id="280" r:id="rId53"/>
    <p:sldId id="434" r:id="rId54"/>
    <p:sldId id="281" r:id="rId55"/>
    <p:sldId id="417" r:id="rId56"/>
    <p:sldId id="264" r:id="rId57"/>
    <p:sldId id="430" r:id="rId58"/>
    <p:sldId id="432" r:id="rId59"/>
    <p:sldId id="446" r:id="rId60"/>
    <p:sldId id="431" r:id="rId61"/>
    <p:sldId id="436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CA60123-95E2-DB7E-FC6A-9DAE7882C26E}" name="Lopez, Emme" initials="LE" userId="S::emme.lopez@tamu.edu::767189be-3c23-46ab-b770-f940db0dfdc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92"/>
    <a:srgbClr val="E57791"/>
    <a:srgbClr val="6EF996"/>
    <a:srgbClr val="760000"/>
    <a:srgbClr val="FF00FF"/>
    <a:srgbClr val="C7A1E3"/>
    <a:srgbClr val="F5CAD4"/>
    <a:srgbClr val="FF8989"/>
    <a:srgbClr val="D0EBB3"/>
    <a:srgbClr val="4DC5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29A319-8E38-464B-B6ED-786FBB3C4D50}" v="852" dt="2024-07-22T21:09:06.0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3" autoAdjust="0"/>
    <p:restoredTop sz="95097" autoAdjust="0"/>
  </p:normalViewPr>
  <p:slideViewPr>
    <p:cSldViewPr snapToGrid="0">
      <p:cViewPr varScale="1">
        <p:scale>
          <a:sx n="83" d="100"/>
          <a:sy n="83" d="100"/>
        </p:scale>
        <p:origin x="158" y="77"/>
      </p:cViewPr>
      <p:guideLst/>
    </p:cSldViewPr>
  </p:slideViewPr>
  <p:outlineViewPr>
    <p:cViewPr>
      <p:scale>
        <a:sx n="33" d="100"/>
        <a:sy n="33" d="100"/>
      </p:scale>
      <p:origin x="0" y="-135355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69" d="1000"/>
        <a:sy n="869" d="1000"/>
      </p:scale>
      <p:origin x="0" y="-7474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notesMaster" Target="notesMasters/notesMaster1.xml"/><Relationship Id="rId68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presProps" Target="presProps.xml"/><Relationship Id="rId69" Type="http://schemas.microsoft.com/office/2018/10/relationships/authors" Target="author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47B481-AA38-403E-9063-9037BC57E53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F65034-D3FC-4E89-BEFA-5EE7D4C350BB}">
      <dgm:prSet/>
      <dgm:spPr/>
      <dgm:t>
        <a:bodyPr/>
        <a:lstStyle/>
        <a:p>
          <a:r>
            <a:rPr lang="en-US" b="1" dirty="0"/>
            <a:t>Proposal-</a:t>
          </a:r>
          <a:r>
            <a:rPr lang="en-US" dirty="0"/>
            <a:t> </a:t>
          </a:r>
          <a:r>
            <a:rPr lang="en-US" i="1" dirty="0"/>
            <a:t>What is the review type? Scope of the review? Is the question feasible? 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Phases 1-4 include proposal, protocol, production and paper."/>
        </a:ext>
      </dgm:extLst>
    </dgm:pt>
    <dgm:pt modelId="{89180BA4-123E-4DF9-B512-B6A0FEE8252B}" type="parTrans" cxnId="{63B78D38-5F39-41A9-B9FA-5B98F56BB001}">
      <dgm:prSet/>
      <dgm:spPr/>
      <dgm:t>
        <a:bodyPr/>
        <a:lstStyle/>
        <a:p>
          <a:endParaRPr lang="en-US"/>
        </a:p>
      </dgm:t>
    </dgm:pt>
    <dgm:pt modelId="{9A96F50C-D4A7-49B5-BC1D-C99D26129C48}" type="sibTrans" cxnId="{63B78D38-5F39-41A9-B9FA-5B98F56BB001}">
      <dgm:prSet/>
      <dgm:spPr/>
      <dgm:t>
        <a:bodyPr/>
        <a:lstStyle/>
        <a:p>
          <a:endParaRPr lang="en-US"/>
        </a:p>
      </dgm:t>
    </dgm:pt>
    <dgm:pt modelId="{FDC70CA2-1240-4A5F-9A22-63CE43526739}">
      <dgm:prSet/>
      <dgm:spPr/>
      <dgm:t>
        <a:bodyPr/>
        <a:lstStyle/>
        <a:p>
          <a:r>
            <a:rPr lang="en-US" b="1" dirty="0"/>
            <a:t>Protocol-</a:t>
          </a:r>
          <a:r>
            <a:rPr lang="en-US" dirty="0"/>
            <a:t> </a:t>
          </a:r>
          <a:r>
            <a:rPr lang="en-US" i="1" dirty="0"/>
            <a:t>What are the methods for the review? </a:t>
          </a:r>
          <a:endParaRPr lang="en-US" dirty="0"/>
        </a:p>
      </dgm:t>
    </dgm:pt>
    <dgm:pt modelId="{3497B750-A34D-45E1-BE41-558ABAD9F482}" type="parTrans" cxnId="{4B4AA8A9-64D9-48E6-B294-C341453BFD27}">
      <dgm:prSet/>
      <dgm:spPr/>
      <dgm:t>
        <a:bodyPr/>
        <a:lstStyle/>
        <a:p>
          <a:endParaRPr lang="en-US"/>
        </a:p>
      </dgm:t>
    </dgm:pt>
    <dgm:pt modelId="{86EB724A-08C3-42F5-970D-B230CA34DF44}" type="sibTrans" cxnId="{4B4AA8A9-64D9-48E6-B294-C341453BFD27}">
      <dgm:prSet/>
      <dgm:spPr/>
      <dgm:t>
        <a:bodyPr/>
        <a:lstStyle/>
        <a:p>
          <a:endParaRPr lang="en-US"/>
        </a:p>
      </dgm:t>
    </dgm:pt>
    <dgm:pt modelId="{6752B409-D896-4F9B-9195-E0566C881793}">
      <dgm:prSet/>
      <dgm:spPr/>
      <dgm:t>
        <a:bodyPr/>
        <a:lstStyle/>
        <a:p>
          <a:r>
            <a:rPr lang="en-US" b="1" dirty="0"/>
            <a:t>Production-</a:t>
          </a:r>
          <a:r>
            <a:rPr lang="en-US" dirty="0"/>
            <a:t> </a:t>
          </a:r>
          <a:r>
            <a:rPr lang="en-US" i="1" dirty="0"/>
            <a:t>Designing and running all searches? When to stop searching? </a:t>
          </a:r>
          <a:endParaRPr lang="en-US" dirty="0"/>
        </a:p>
      </dgm:t>
    </dgm:pt>
    <dgm:pt modelId="{B2E4C2E8-429F-41C4-B732-B434637B09CB}" type="parTrans" cxnId="{36BD92D0-F444-4DA1-B7B2-8474D1820D22}">
      <dgm:prSet/>
      <dgm:spPr/>
      <dgm:t>
        <a:bodyPr/>
        <a:lstStyle/>
        <a:p>
          <a:endParaRPr lang="en-US"/>
        </a:p>
      </dgm:t>
    </dgm:pt>
    <dgm:pt modelId="{FD621C10-6795-4CBD-B43A-AE71B5BE0581}" type="sibTrans" cxnId="{36BD92D0-F444-4DA1-B7B2-8474D1820D22}">
      <dgm:prSet/>
      <dgm:spPr/>
      <dgm:t>
        <a:bodyPr/>
        <a:lstStyle/>
        <a:p>
          <a:endParaRPr lang="en-US"/>
        </a:p>
      </dgm:t>
    </dgm:pt>
    <dgm:pt modelId="{71BDD36C-9F4C-44AB-94B2-0549E4AA12CD}">
      <dgm:prSet/>
      <dgm:spPr/>
      <dgm:t>
        <a:bodyPr/>
        <a:lstStyle/>
        <a:p>
          <a:r>
            <a:rPr lang="en-US" b="1" dirty="0"/>
            <a:t>Paper-</a:t>
          </a:r>
          <a:r>
            <a:rPr lang="en-US" dirty="0"/>
            <a:t> </a:t>
          </a:r>
          <a:r>
            <a:rPr lang="en-US" i="1" dirty="0"/>
            <a:t>What are the most important findings and where do they fit into previous research? </a:t>
          </a:r>
          <a:endParaRPr lang="en-US" dirty="0"/>
        </a:p>
      </dgm:t>
    </dgm:pt>
    <dgm:pt modelId="{DE4DFD4D-2AC2-49A8-A8DD-8C310D0D9A36}" type="parTrans" cxnId="{C211F0A3-3C54-4FA4-A0ED-6EEB32F95A0D}">
      <dgm:prSet/>
      <dgm:spPr/>
      <dgm:t>
        <a:bodyPr/>
        <a:lstStyle/>
        <a:p>
          <a:endParaRPr lang="en-US"/>
        </a:p>
      </dgm:t>
    </dgm:pt>
    <dgm:pt modelId="{109470CA-F897-4847-B6D2-2C948A988A69}" type="sibTrans" cxnId="{C211F0A3-3C54-4FA4-A0ED-6EEB32F95A0D}">
      <dgm:prSet/>
      <dgm:spPr/>
      <dgm:t>
        <a:bodyPr/>
        <a:lstStyle/>
        <a:p>
          <a:endParaRPr lang="en-US"/>
        </a:p>
      </dgm:t>
    </dgm:pt>
    <dgm:pt modelId="{3AD17E27-AFED-4387-BB04-67DD76069110}" type="pres">
      <dgm:prSet presAssocID="{0C47B481-AA38-403E-9063-9037BC57E53F}" presName="vert0" presStyleCnt="0">
        <dgm:presLayoutVars>
          <dgm:dir/>
          <dgm:animOne val="branch"/>
          <dgm:animLvl val="lvl"/>
        </dgm:presLayoutVars>
      </dgm:prSet>
      <dgm:spPr/>
    </dgm:pt>
    <dgm:pt modelId="{641C856C-2B94-47E3-B6A4-0211F19BC89E}" type="pres">
      <dgm:prSet presAssocID="{70F65034-D3FC-4E89-BEFA-5EE7D4C350BB}" presName="thickLine" presStyleLbl="alignNode1" presStyleIdx="0" presStyleCnt="4"/>
      <dgm:spPr/>
    </dgm:pt>
    <dgm:pt modelId="{56BA3070-5EBF-414B-BCE6-D2560C7A7142}" type="pres">
      <dgm:prSet presAssocID="{70F65034-D3FC-4E89-BEFA-5EE7D4C350BB}" presName="horz1" presStyleCnt="0"/>
      <dgm:spPr/>
    </dgm:pt>
    <dgm:pt modelId="{C78DD33F-51F0-46F0-8B79-F6092A4F25DB}" type="pres">
      <dgm:prSet presAssocID="{70F65034-D3FC-4E89-BEFA-5EE7D4C350BB}" presName="tx1" presStyleLbl="revTx" presStyleIdx="0" presStyleCnt="4"/>
      <dgm:spPr/>
    </dgm:pt>
    <dgm:pt modelId="{7888D23F-3EFB-465A-86A4-0E98909B2044}" type="pres">
      <dgm:prSet presAssocID="{70F65034-D3FC-4E89-BEFA-5EE7D4C350BB}" presName="vert1" presStyleCnt="0"/>
      <dgm:spPr/>
    </dgm:pt>
    <dgm:pt modelId="{F7750612-42BF-4255-ADA7-8E334D415CB0}" type="pres">
      <dgm:prSet presAssocID="{FDC70CA2-1240-4A5F-9A22-63CE43526739}" presName="thickLine" presStyleLbl="alignNode1" presStyleIdx="1" presStyleCnt="4"/>
      <dgm:spPr/>
    </dgm:pt>
    <dgm:pt modelId="{EF77B0E5-E800-4910-B6B3-831A3AA72155}" type="pres">
      <dgm:prSet presAssocID="{FDC70CA2-1240-4A5F-9A22-63CE43526739}" presName="horz1" presStyleCnt="0"/>
      <dgm:spPr/>
    </dgm:pt>
    <dgm:pt modelId="{677862E6-A8A3-4271-9B69-F255F2845841}" type="pres">
      <dgm:prSet presAssocID="{FDC70CA2-1240-4A5F-9A22-63CE43526739}" presName="tx1" presStyleLbl="revTx" presStyleIdx="1" presStyleCnt="4"/>
      <dgm:spPr/>
    </dgm:pt>
    <dgm:pt modelId="{8A2CCC00-E99D-42DC-BAB7-972D1629EA08}" type="pres">
      <dgm:prSet presAssocID="{FDC70CA2-1240-4A5F-9A22-63CE43526739}" presName="vert1" presStyleCnt="0"/>
      <dgm:spPr/>
    </dgm:pt>
    <dgm:pt modelId="{BEB0C685-ED19-45B2-8AC3-B8B3F03AFB2C}" type="pres">
      <dgm:prSet presAssocID="{6752B409-D896-4F9B-9195-E0566C881793}" presName="thickLine" presStyleLbl="alignNode1" presStyleIdx="2" presStyleCnt="4"/>
      <dgm:spPr/>
    </dgm:pt>
    <dgm:pt modelId="{932096BC-C43C-4235-93E9-1192BCCAF484}" type="pres">
      <dgm:prSet presAssocID="{6752B409-D896-4F9B-9195-E0566C881793}" presName="horz1" presStyleCnt="0"/>
      <dgm:spPr/>
    </dgm:pt>
    <dgm:pt modelId="{C72994EA-4073-4BD4-A202-4784C279C826}" type="pres">
      <dgm:prSet presAssocID="{6752B409-D896-4F9B-9195-E0566C881793}" presName="tx1" presStyleLbl="revTx" presStyleIdx="2" presStyleCnt="4"/>
      <dgm:spPr/>
    </dgm:pt>
    <dgm:pt modelId="{A81BE07D-6854-4419-9CC6-EE7F9B9A25B9}" type="pres">
      <dgm:prSet presAssocID="{6752B409-D896-4F9B-9195-E0566C881793}" presName="vert1" presStyleCnt="0"/>
      <dgm:spPr/>
    </dgm:pt>
    <dgm:pt modelId="{0B5C7163-74A2-47AA-A48D-BCEE3C509E8E}" type="pres">
      <dgm:prSet presAssocID="{71BDD36C-9F4C-44AB-94B2-0549E4AA12CD}" presName="thickLine" presStyleLbl="alignNode1" presStyleIdx="3" presStyleCnt="4"/>
      <dgm:spPr/>
    </dgm:pt>
    <dgm:pt modelId="{BCBCEF7D-6EE2-4110-B7AE-AB8236EC5643}" type="pres">
      <dgm:prSet presAssocID="{71BDD36C-9F4C-44AB-94B2-0549E4AA12CD}" presName="horz1" presStyleCnt="0"/>
      <dgm:spPr/>
    </dgm:pt>
    <dgm:pt modelId="{640778EB-5D03-4144-980C-A2967E270547}" type="pres">
      <dgm:prSet presAssocID="{71BDD36C-9F4C-44AB-94B2-0549E4AA12CD}" presName="tx1" presStyleLbl="revTx" presStyleIdx="3" presStyleCnt="4"/>
      <dgm:spPr/>
    </dgm:pt>
    <dgm:pt modelId="{5DA4D466-E01D-46B8-B96D-D84AE5944C17}" type="pres">
      <dgm:prSet presAssocID="{71BDD36C-9F4C-44AB-94B2-0549E4AA12CD}" presName="vert1" presStyleCnt="0"/>
      <dgm:spPr/>
    </dgm:pt>
  </dgm:ptLst>
  <dgm:cxnLst>
    <dgm:cxn modelId="{63C9BB00-4795-4BC5-B6BB-72F00E2F6A12}" type="presOf" srcId="{6752B409-D896-4F9B-9195-E0566C881793}" destId="{C72994EA-4073-4BD4-A202-4784C279C826}" srcOrd="0" destOrd="0" presId="urn:microsoft.com/office/officeart/2008/layout/LinedList"/>
    <dgm:cxn modelId="{71BF0130-EAF0-4519-A2F8-8DB4101FC60F}" type="presOf" srcId="{FDC70CA2-1240-4A5F-9A22-63CE43526739}" destId="{677862E6-A8A3-4271-9B69-F255F2845841}" srcOrd="0" destOrd="0" presId="urn:microsoft.com/office/officeart/2008/layout/LinedList"/>
    <dgm:cxn modelId="{63B78D38-5F39-41A9-B9FA-5B98F56BB001}" srcId="{0C47B481-AA38-403E-9063-9037BC57E53F}" destId="{70F65034-D3FC-4E89-BEFA-5EE7D4C350BB}" srcOrd="0" destOrd="0" parTransId="{89180BA4-123E-4DF9-B512-B6A0FEE8252B}" sibTransId="{9A96F50C-D4A7-49B5-BC1D-C99D26129C48}"/>
    <dgm:cxn modelId="{3AA1E56A-59AC-44BF-826F-39BE483C6D01}" type="presOf" srcId="{71BDD36C-9F4C-44AB-94B2-0549E4AA12CD}" destId="{640778EB-5D03-4144-980C-A2967E270547}" srcOrd="0" destOrd="0" presId="urn:microsoft.com/office/officeart/2008/layout/LinedList"/>
    <dgm:cxn modelId="{BBD49B95-80D4-4C64-B65F-D5460759EA47}" type="presOf" srcId="{0C47B481-AA38-403E-9063-9037BC57E53F}" destId="{3AD17E27-AFED-4387-BB04-67DD76069110}" srcOrd="0" destOrd="0" presId="urn:microsoft.com/office/officeart/2008/layout/LinedList"/>
    <dgm:cxn modelId="{C211F0A3-3C54-4FA4-A0ED-6EEB32F95A0D}" srcId="{0C47B481-AA38-403E-9063-9037BC57E53F}" destId="{71BDD36C-9F4C-44AB-94B2-0549E4AA12CD}" srcOrd="3" destOrd="0" parTransId="{DE4DFD4D-2AC2-49A8-A8DD-8C310D0D9A36}" sibTransId="{109470CA-F897-4847-B6D2-2C948A988A69}"/>
    <dgm:cxn modelId="{4B4AA8A9-64D9-48E6-B294-C341453BFD27}" srcId="{0C47B481-AA38-403E-9063-9037BC57E53F}" destId="{FDC70CA2-1240-4A5F-9A22-63CE43526739}" srcOrd="1" destOrd="0" parTransId="{3497B750-A34D-45E1-BE41-558ABAD9F482}" sibTransId="{86EB724A-08C3-42F5-970D-B230CA34DF44}"/>
    <dgm:cxn modelId="{36BD92D0-F444-4DA1-B7B2-8474D1820D22}" srcId="{0C47B481-AA38-403E-9063-9037BC57E53F}" destId="{6752B409-D896-4F9B-9195-E0566C881793}" srcOrd="2" destOrd="0" parTransId="{B2E4C2E8-429F-41C4-B732-B434637B09CB}" sibTransId="{FD621C10-6795-4CBD-B43A-AE71B5BE0581}"/>
    <dgm:cxn modelId="{1499CBF1-10EF-427A-A1CE-A1A66AFAB0BB}" type="presOf" srcId="{70F65034-D3FC-4E89-BEFA-5EE7D4C350BB}" destId="{C78DD33F-51F0-46F0-8B79-F6092A4F25DB}" srcOrd="0" destOrd="0" presId="urn:microsoft.com/office/officeart/2008/layout/LinedList"/>
    <dgm:cxn modelId="{40BD910B-9B1A-46DB-84AA-2DE9CC87A122}" type="presParOf" srcId="{3AD17E27-AFED-4387-BB04-67DD76069110}" destId="{641C856C-2B94-47E3-B6A4-0211F19BC89E}" srcOrd="0" destOrd="0" presId="urn:microsoft.com/office/officeart/2008/layout/LinedList"/>
    <dgm:cxn modelId="{5A137AA6-335E-48D6-AEFE-55981F2AA9F3}" type="presParOf" srcId="{3AD17E27-AFED-4387-BB04-67DD76069110}" destId="{56BA3070-5EBF-414B-BCE6-D2560C7A7142}" srcOrd="1" destOrd="0" presId="urn:microsoft.com/office/officeart/2008/layout/LinedList"/>
    <dgm:cxn modelId="{D5984D85-FCDB-42B9-A18D-9CAF4DF1EAF4}" type="presParOf" srcId="{56BA3070-5EBF-414B-BCE6-D2560C7A7142}" destId="{C78DD33F-51F0-46F0-8B79-F6092A4F25DB}" srcOrd="0" destOrd="0" presId="urn:microsoft.com/office/officeart/2008/layout/LinedList"/>
    <dgm:cxn modelId="{0813A96F-C08B-487A-A8C6-F04A0880CBAE}" type="presParOf" srcId="{56BA3070-5EBF-414B-BCE6-D2560C7A7142}" destId="{7888D23F-3EFB-465A-86A4-0E98909B2044}" srcOrd="1" destOrd="0" presId="urn:microsoft.com/office/officeart/2008/layout/LinedList"/>
    <dgm:cxn modelId="{EC14A81E-05FB-47B0-B39B-2D74A256A0CB}" type="presParOf" srcId="{3AD17E27-AFED-4387-BB04-67DD76069110}" destId="{F7750612-42BF-4255-ADA7-8E334D415CB0}" srcOrd="2" destOrd="0" presId="urn:microsoft.com/office/officeart/2008/layout/LinedList"/>
    <dgm:cxn modelId="{61268947-A22A-4EC8-A93E-915DCA86FDB2}" type="presParOf" srcId="{3AD17E27-AFED-4387-BB04-67DD76069110}" destId="{EF77B0E5-E800-4910-B6B3-831A3AA72155}" srcOrd="3" destOrd="0" presId="urn:microsoft.com/office/officeart/2008/layout/LinedList"/>
    <dgm:cxn modelId="{389D3A5F-E7AB-4BD9-B8FA-245E2A584E35}" type="presParOf" srcId="{EF77B0E5-E800-4910-B6B3-831A3AA72155}" destId="{677862E6-A8A3-4271-9B69-F255F2845841}" srcOrd="0" destOrd="0" presId="urn:microsoft.com/office/officeart/2008/layout/LinedList"/>
    <dgm:cxn modelId="{65559779-EB02-4BE7-B8FC-0EE8550DEDD7}" type="presParOf" srcId="{EF77B0E5-E800-4910-B6B3-831A3AA72155}" destId="{8A2CCC00-E99D-42DC-BAB7-972D1629EA08}" srcOrd="1" destOrd="0" presId="urn:microsoft.com/office/officeart/2008/layout/LinedList"/>
    <dgm:cxn modelId="{EFEF2A8E-491B-45A8-94DD-F79B842C1C80}" type="presParOf" srcId="{3AD17E27-AFED-4387-BB04-67DD76069110}" destId="{BEB0C685-ED19-45B2-8AC3-B8B3F03AFB2C}" srcOrd="4" destOrd="0" presId="urn:microsoft.com/office/officeart/2008/layout/LinedList"/>
    <dgm:cxn modelId="{30E7B58A-2012-4BCA-97F2-F9884AF153C4}" type="presParOf" srcId="{3AD17E27-AFED-4387-BB04-67DD76069110}" destId="{932096BC-C43C-4235-93E9-1192BCCAF484}" srcOrd="5" destOrd="0" presId="urn:microsoft.com/office/officeart/2008/layout/LinedList"/>
    <dgm:cxn modelId="{19CC2629-7DE3-4313-91E7-5B51ED148CF6}" type="presParOf" srcId="{932096BC-C43C-4235-93E9-1192BCCAF484}" destId="{C72994EA-4073-4BD4-A202-4784C279C826}" srcOrd="0" destOrd="0" presId="urn:microsoft.com/office/officeart/2008/layout/LinedList"/>
    <dgm:cxn modelId="{F36B0DB9-FE96-4DDC-86FA-801BF3303AD6}" type="presParOf" srcId="{932096BC-C43C-4235-93E9-1192BCCAF484}" destId="{A81BE07D-6854-4419-9CC6-EE7F9B9A25B9}" srcOrd="1" destOrd="0" presId="urn:microsoft.com/office/officeart/2008/layout/LinedList"/>
    <dgm:cxn modelId="{B655D64A-EB8F-4C13-B303-ABE8B2B9AB63}" type="presParOf" srcId="{3AD17E27-AFED-4387-BB04-67DD76069110}" destId="{0B5C7163-74A2-47AA-A48D-BCEE3C509E8E}" srcOrd="6" destOrd="0" presId="urn:microsoft.com/office/officeart/2008/layout/LinedList"/>
    <dgm:cxn modelId="{5F1DB3AF-2F9A-4DA9-A343-02B721D8FE01}" type="presParOf" srcId="{3AD17E27-AFED-4387-BB04-67DD76069110}" destId="{BCBCEF7D-6EE2-4110-B7AE-AB8236EC5643}" srcOrd="7" destOrd="0" presId="urn:microsoft.com/office/officeart/2008/layout/LinedList"/>
    <dgm:cxn modelId="{4091C2C1-87F5-4DBA-A612-9991A159D597}" type="presParOf" srcId="{BCBCEF7D-6EE2-4110-B7AE-AB8236EC5643}" destId="{640778EB-5D03-4144-980C-A2967E270547}" srcOrd="0" destOrd="0" presId="urn:microsoft.com/office/officeart/2008/layout/LinedList"/>
    <dgm:cxn modelId="{F3420350-3C59-40CC-BC33-50ADB70885C3}" type="presParOf" srcId="{BCBCEF7D-6EE2-4110-B7AE-AB8236EC5643}" destId="{5DA4D466-E01D-46B8-B96D-D84AE5944C1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2DFFAD-19AA-452D-ADF8-6DBB02691B0A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06C4331-07F3-4B65-9657-7D0C596BA753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Plan</a:t>
          </a:r>
        </a:p>
      </dgm:t>
    </dgm:pt>
    <dgm:pt modelId="{B1DA59FC-6A50-416A-AD06-AB81C0B0CAEF}" type="parTrans" cxnId="{9DF3A8ED-1321-4BFD-B2D0-74B390F902A6}">
      <dgm:prSet/>
      <dgm:spPr/>
      <dgm:t>
        <a:bodyPr/>
        <a:lstStyle/>
        <a:p>
          <a:endParaRPr lang="en-US"/>
        </a:p>
      </dgm:t>
    </dgm:pt>
    <dgm:pt modelId="{B90B897B-60BA-436F-BB38-C9A172D65185}" type="sibTrans" cxnId="{9DF3A8ED-1321-4BFD-B2D0-74B390F902A6}">
      <dgm:prSet/>
      <dgm:spPr/>
      <dgm:t>
        <a:bodyPr/>
        <a:lstStyle/>
        <a:p>
          <a:endParaRPr lang="en-US"/>
        </a:p>
      </dgm:t>
    </dgm:pt>
    <dgm:pt modelId="{2DC59EAF-2E5C-498F-A533-E977A728DFBA}">
      <dgm:prSet phldrT="[Text]"/>
      <dgm:spPr/>
      <dgm:t>
        <a:bodyPr/>
        <a:lstStyle/>
        <a:p>
          <a:r>
            <a:rPr lang="en-US" b="1" dirty="0"/>
            <a:t>Select reporting standard</a:t>
          </a:r>
        </a:p>
      </dgm:t>
    </dgm:pt>
    <dgm:pt modelId="{11191A36-F851-4DFD-8647-948C475ED639}" type="parTrans" cxnId="{D866F497-5798-4855-894C-588502CA32CF}">
      <dgm:prSet/>
      <dgm:spPr/>
      <dgm:t>
        <a:bodyPr/>
        <a:lstStyle/>
        <a:p>
          <a:endParaRPr lang="en-US"/>
        </a:p>
      </dgm:t>
    </dgm:pt>
    <dgm:pt modelId="{33C2617F-C409-4865-9A9B-D66A72433257}" type="sibTrans" cxnId="{D866F497-5798-4855-894C-588502CA32CF}">
      <dgm:prSet/>
      <dgm:spPr/>
      <dgm:t>
        <a:bodyPr/>
        <a:lstStyle/>
        <a:p>
          <a:endParaRPr lang="en-US"/>
        </a:p>
      </dgm:t>
    </dgm:pt>
    <dgm:pt modelId="{393EC054-CFD2-452E-9FA6-44F5B62DCA53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Identify</a:t>
          </a:r>
        </a:p>
      </dgm:t>
    </dgm:pt>
    <dgm:pt modelId="{DE14E2FD-0F7A-44BC-8D81-560C30F19C9D}" type="parTrans" cxnId="{885DCC59-D9C5-4869-9EE4-892D71216B8B}">
      <dgm:prSet/>
      <dgm:spPr/>
      <dgm:t>
        <a:bodyPr/>
        <a:lstStyle/>
        <a:p>
          <a:endParaRPr lang="en-US"/>
        </a:p>
      </dgm:t>
    </dgm:pt>
    <dgm:pt modelId="{0F020652-4089-42A8-8E31-D95ABF3CE04E}" type="sibTrans" cxnId="{885DCC59-D9C5-4869-9EE4-892D71216B8B}">
      <dgm:prSet/>
      <dgm:spPr/>
      <dgm:t>
        <a:bodyPr/>
        <a:lstStyle/>
        <a:p>
          <a:endParaRPr lang="en-US"/>
        </a:p>
      </dgm:t>
    </dgm:pt>
    <dgm:pt modelId="{41E632B2-F8BB-42C1-AA32-A142B804BD87}">
      <dgm:prSet phldrT="[Text]"/>
      <dgm:spPr/>
      <dgm:t>
        <a:bodyPr/>
        <a:lstStyle/>
        <a:p>
          <a:r>
            <a:rPr lang="en-US" b="1" dirty="0"/>
            <a:t>Develop and pilot data extraction; Determine syntheses type</a:t>
          </a:r>
        </a:p>
      </dgm:t>
    </dgm:pt>
    <dgm:pt modelId="{93364845-F2CA-48FB-8C44-96AAD2F12601}" type="parTrans" cxnId="{9698E442-754B-4311-9E7C-CB0596621D37}">
      <dgm:prSet/>
      <dgm:spPr/>
      <dgm:t>
        <a:bodyPr/>
        <a:lstStyle/>
        <a:p>
          <a:endParaRPr lang="en-US"/>
        </a:p>
      </dgm:t>
    </dgm:pt>
    <dgm:pt modelId="{29120D29-19E7-4BDC-8F03-02E5D1F22AA2}" type="sibTrans" cxnId="{9698E442-754B-4311-9E7C-CB0596621D37}">
      <dgm:prSet/>
      <dgm:spPr/>
      <dgm:t>
        <a:bodyPr/>
        <a:lstStyle/>
        <a:p>
          <a:endParaRPr lang="en-US"/>
        </a:p>
      </dgm:t>
    </dgm:pt>
    <dgm:pt modelId="{5A07AAB7-73EF-430D-904B-D13FA6F269ED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Explain, Summarize, Share</a:t>
          </a:r>
        </a:p>
      </dgm:t>
    </dgm:pt>
    <dgm:pt modelId="{17B3DB78-B96F-4204-A218-A66BAB8B6A22}" type="parTrans" cxnId="{AF1E85AE-8B3D-499C-8CC9-EB627CE25564}">
      <dgm:prSet/>
      <dgm:spPr/>
      <dgm:t>
        <a:bodyPr/>
        <a:lstStyle/>
        <a:p>
          <a:endParaRPr lang="en-US"/>
        </a:p>
      </dgm:t>
    </dgm:pt>
    <dgm:pt modelId="{E9AF8AB0-8511-41ED-B326-284113A0250D}" type="sibTrans" cxnId="{AF1E85AE-8B3D-499C-8CC9-EB627CE25564}">
      <dgm:prSet/>
      <dgm:spPr/>
      <dgm:t>
        <a:bodyPr/>
        <a:lstStyle/>
        <a:p>
          <a:endParaRPr lang="en-US"/>
        </a:p>
      </dgm:t>
    </dgm:pt>
    <dgm:pt modelId="{0A1294A9-4DFD-4A65-BF88-3244D280D051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Evaluate</a:t>
          </a:r>
        </a:p>
      </dgm:t>
    </dgm:pt>
    <dgm:pt modelId="{459B9EA4-D984-431D-8BFB-CE8E51B88A45}" type="parTrans" cxnId="{FE60B477-1A38-4886-8D4C-D68594A4923C}">
      <dgm:prSet/>
      <dgm:spPr/>
      <dgm:t>
        <a:bodyPr/>
        <a:lstStyle/>
        <a:p>
          <a:endParaRPr lang="en-US"/>
        </a:p>
      </dgm:t>
    </dgm:pt>
    <dgm:pt modelId="{43CC9456-CD62-4C2D-9F7C-6FA15EFCA3FD}" type="sibTrans" cxnId="{FE60B477-1A38-4886-8D4C-D68594A4923C}">
      <dgm:prSet/>
      <dgm:spPr/>
      <dgm:t>
        <a:bodyPr/>
        <a:lstStyle/>
        <a:p>
          <a:endParaRPr lang="en-US"/>
        </a:p>
      </dgm:t>
    </dgm:pt>
    <dgm:pt modelId="{EAFCD9BB-E12F-4E03-9878-F3B8A2528F84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Collect&gt; Combine</a:t>
          </a:r>
        </a:p>
      </dgm:t>
    </dgm:pt>
    <dgm:pt modelId="{A8565A66-C7DF-4EDC-AC87-5F87989664B9}" type="parTrans" cxnId="{DF0ABF64-E916-479D-AC16-341C705D3EFB}">
      <dgm:prSet/>
      <dgm:spPr/>
      <dgm:t>
        <a:bodyPr/>
        <a:lstStyle/>
        <a:p>
          <a:endParaRPr lang="en-US"/>
        </a:p>
      </dgm:t>
    </dgm:pt>
    <dgm:pt modelId="{7B099E73-F317-4710-AD12-58536E669249}" type="sibTrans" cxnId="{DF0ABF64-E916-479D-AC16-341C705D3EFB}">
      <dgm:prSet/>
      <dgm:spPr/>
      <dgm:t>
        <a:bodyPr/>
        <a:lstStyle/>
        <a:p>
          <a:endParaRPr lang="en-US"/>
        </a:p>
      </dgm:t>
    </dgm:pt>
    <dgm:pt modelId="{D70C3376-175B-4C11-9D1E-28C477FB9E8C}">
      <dgm:prSet phldrT="[Text]"/>
      <dgm:spPr/>
      <dgm:t>
        <a:bodyPr/>
        <a:lstStyle/>
        <a:p>
          <a:r>
            <a:rPr lang="en-US" b="1" dirty="0"/>
            <a:t>Design main database search</a:t>
          </a:r>
        </a:p>
      </dgm:t>
    </dgm:pt>
    <dgm:pt modelId="{922AEE9B-957E-4471-BAC9-A7B152102E8C}" type="parTrans" cxnId="{8B5AC6C0-A54D-4EC1-9B68-D78F81617387}">
      <dgm:prSet/>
      <dgm:spPr/>
      <dgm:t>
        <a:bodyPr/>
        <a:lstStyle/>
        <a:p>
          <a:endParaRPr lang="en-US"/>
        </a:p>
      </dgm:t>
    </dgm:pt>
    <dgm:pt modelId="{24C0B46D-A73E-4D50-B636-073F47954ED4}" type="sibTrans" cxnId="{8B5AC6C0-A54D-4EC1-9B68-D78F81617387}">
      <dgm:prSet/>
      <dgm:spPr/>
      <dgm:t>
        <a:bodyPr/>
        <a:lstStyle/>
        <a:p>
          <a:endParaRPr lang="en-US"/>
        </a:p>
      </dgm:t>
    </dgm:pt>
    <dgm:pt modelId="{21ABAEB0-078C-4E4D-BDE6-BBFBA54F0DC2}">
      <dgm:prSet phldrT="[Text]"/>
      <dgm:spPr/>
      <dgm:t>
        <a:bodyPr/>
        <a:lstStyle/>
        <a:p>
          <a:r>
            <a:rPr lang="en-US" b="1" dirty="0"/>
            <a:t>Screen articles</a:t>
          </a:r>
        </a:p>
      </dgm:t>
    </dgm:pt>
    <dgm:pt modelId="{57D7092E-EB68-46CD-B80C-5FD5558D7699}" type="parTrans" cxnId="{5137B9CA-E45C-48AA-9F4F-4E55C7F001B8}">
      <dgm:prSet/>
      <dgm:spPr/>
      <dgm:t>
        <a:bodyPr/>
        <a:lstStyle/>
        <a:p>
          <a:endParaRPr lang="en-US"/>
        </a:p>
      </dgm:t>
    </dgm:pt>
    <dgm:pt modelId="{7415161E-DD08-4049-AF50-7539F349F55A}" type="sibTrans" cxnId="{5137B9CA-E45C-48AA-9F4F-4E55C7F001B8}">
      <dgm:prSet/>
      <dgm:spPr/>
      <dgm:t>
        <a:bodyPr/>
        <a:lstStyle/>
        <a:p>
          <a:endParaRPr lang="en-US"/>
        </a:p>
      </dgm:t>
    </dgm:pt>
    <dgm:pt modelId="{78E2A42B-4B6F-4EF3-B5F5-0A61AFE2FC7D}">
      <dgm:prSet phldrT="[Text]"/>
      <dgm:spPr/>
      <dgm:t>
        <a:bodyPr/>
        <a:lstStyle/>
        <a:p>
          <a:r>
            <a:rPr lang="en-US" b="1" dirty="0"/>
            <a:t>Develop and pilot quality appraisal</a:t>
          </a:r>
        </a:p>
      </dgm:t>
    </dgm:pt>
    <dgm:pt modelId="{3BDF8FF6-92E9-4145-A808-A51366B15BF7}" type="parTrans" cxnId="{0C2ABADD-2663-4058-8AC2-9E49D94C97BF}">
      <dgm:prSet/>
      <dgm:spPr/>
      <dgm:t>
        <a:bodyPr/>
        <a:lstStyle/>
        <a:p>
          <a:endParaRPr lang="en-US"/>
        </a:p>
      </dgm:t>
    </dgm:pt>
    <dgm:pt modelId="{45FB8EEB-3A85-420F-9E19-4D1CD5273320}" type="sibTrans" cxnId="{0C2ABADD-2663-4058-8AC2-9E49D94C97BF}">
      <dgm:prSet/>
      <dgm:spPr/>
      <dgm:t>
        <a:bodyPr/>
        <a:lstStyle/>
        <a:p>
          <a:endParaRPr lang="en-US"/>
        </a:p>
      </dgm:t>
    </dgm:pt>
    <dgm:pt modelId="{4001FA35-3D62-44BA-8D9B-7226C5CEA240}">
      <dgm:prSet phldrT="[Text]"/>
      <dgm:spPr/>
      <dgm:t>
        <a:bodyPr/>
        <a:lstStyle/>
        <a:p>
          <a:r>
            <a:rPr lang="en-US" b="1" dirty="0"/>
            <a:t>Write up protocol</a:t>
          </a:r>
        </a:p>
      </dgm:t>
    </dgm:pt>
    <dgm:pt modelId="{3A3F8291-211B-4ADD-9895-08168B815E73}" type="parTrans" cxnId="{740C03DC-B057-4A60-A5C5-13E06A86C0E1}">
      <dgm:prSet/>
      <dgm:spPr/>
      <dgm:t>
        <a:bodyPr/>
        <a:lstStyle/>
        <a:p>
          <a:endParaRPr lang="en-US"/>
        </a:p>
      </dgm:t>
    </dgm:pt>
    <dgm:pt modelId="{E5330645-A187-4DE8-9346-DAA6E946C759}" type="sibTrans" cxnId="{740C03DC-B057-4A60-A5C5-13E06A86C0E1}">
      <dgm:prSet/>
      <dgm:spPr/>
      <dgm:t>
        <a:bodyPr/>
        <a:lstStyle/>
        <a:p>
          <a:endParaRPr lang="en-US"/>
        </a:p>
      </dgm:t>
    </dgm:pt>
    <dgm:pt modelId="{B1666A07-E890-4278-9617-4EBE1BD8DFEA}">
      <dgm:prSet phldrT="[Text]"/>
      <dgm:spPr/>
      <dgm:t>
        <a:bodyPr/>
        <a:lstStyle/>
        <a:p>
          <a:r>
            <a:rPr lang="en-US" b="1" dirty="0"/>
            <a:t>Consider registration</a:t>
          </a:r>
        </a:p>
      </dgm:t>
    </dgm:pt>
    <dgm:pt modelId="{6B118FCD-E0A3-4955-8092-8D97AEF56ACF}" type="parTrans" cxnId="{405DCA59-D1AF-48AA-AED5-17F52A30CCDF}">
      <dgm:prSet/>
      <dgm:spPr/>
      <dgm:t>
        <a:bodyPr/>
        <a:lstStyle/>
        <a:p>
          <a:endParaRPr lang="en-US"/>
        </a:p>
      </dgm:t>
    </dgm:pt>
    <dgm:pt modelId="{3F302996-BF87-497C-B082-0E99FC014BD2}" type="sibTrans" cxnId="{405DCA59-D1AF-48AA-AED5-17F52A30CCDF}">
      <dgm:prSet/>
      <dgm:spPr/>
      <dgm:t>
        <a:bodyPr/>
        <a:lstStyle/>
        <a:p>
          <a:endParaRPr lang="en-US"/>
        </a:p>
      </dgm:t>
    </dgm:pt>
    <dgm:pt modelId="{88C47978-0803-4CD6-9DCB-AD4B9111FB34}">
      <dgm:prSet phldrT="[Text]"/>
      <dgm:spPr/>
      <dgm:t>
        <a:bodyPr/>
        <a:lstStyle/>
        <a:p>
          <a:r>
            <a:rPr lang="en-US" b="1" dirty="0"/>
            <a:t>Get feedback- even if not formally publishing</a:t>
          </a:r>
        </a:p>
      </dgm:t>
    </dgm:pt>
    <dgm:pt modelId="{BB964DA6-8BF7-4E4A-BE3B-F80EE63F4864}" type="parTrans" cxnId="{7CFA4F1E-A274-447B-894E-AC7C51DFD3F9}">
      <dgm:prSet/>
      <dgm:spPr/>
      <dgm:t>
        <a:bodyPr/>
        <a:lstStyle/>
        <a:p>
          <a:endParaRPr lang="en-US"/>
        </a:p>
      </dgm:t>
    </dgm:pt>
    <dgm:pt modelId="{3D6AD749-3511-439A-9170-45AE1E3E4A37}" type="sibTrans" cxnId="{7CFA4F1E-A274-447B-894E-AC7C51DFD3F9}">
      <dgm:prSet/>
      <dgm:spPr/>
      <dgm:t>
        <a:bodyPr/>
        <a:lstStyle/>
        <a:p>
          <a:endParaRPr lang="en-US"/>
        </a:p>
      </dgm:t>
    </dgm:pt>
    <dgm:pt modelId="{A5C884B8-7014-449E-9A54-4F8BF74E7860}">
      <dgm:prSet phldrT="[Text]"/>
      <dgm:spPr/>
      <dgm:t>
        <a:bodyPr/>
        <a:lstStyle/>
        <a:p>
          <a:r>
            <a:rPr lang="en-US" b="1" dirty="0"/>
            <a:t>List databases to search</a:t>
          </a:r>
        </a:p>
      </dgm:t>
    </dgm:pt>
    <dgm:pt modelId="{B3729826-DDEA-4B93-96A3-532396E15F99}" type="parTrans" cxnId="{91EC1650-8DC1-45A9-9572-C543BFF11324}">
      <dgm:prSet/>
      <dgm:spPr/>
      <dgm:t>
        <a:bodyPr/>
        <a:lstStyle/>
        <a:p>
          <a:endParaRPr lang="en-US"/>
        </a:p>
      </dgm:t>
    </dgm:pt>
    <dgm:pt modelId="{B2004B28-45CF-4C13-B9FB-D8C74178798C}" type="sibTrans" cxnId="{91EC1650-8DC1-45A9-9572-C543BFF11324}">
      <dgm:prSet/>
      <dgm:spPr/>
      <dgm:t>
        <a:bodyPr/>
        <a:lstStyle/>
        <a:p>
          <a:endParaRPr lang="en-US"/>
        </a:p>
      </dgm:t>
    </dgm:pt>
    <dgm:pt modelId="{F85770D2-4F2C-4CB2-8E06-1265111AEC52}" type="pres">
      <dgm:prSet presAssocID="{0A2DFFAD-19AA-452D-ADF8-6DBB02691B0A}" presName="linear" presStyleCnt="0">
        <dgm:presLayoutVars>
          <dgm:dir/>
          <dgm:animLvl val="lvl"/>
          <dgm:resizeHandles val="exact"/>
        </dgm:presLayoutVars>
      </dgm:prSet>
      <dgm:spPr/>
    </dgm:pt>
    <dgm:pt modelId="{E6E3D642-4652-4A22-AE11-66AEDE4C5563}" type="pres">
      <dgm:prSet presAssocID="{506C4331-07F3-4B65-9657-7D0C596BA753}" presName="parentLin" presStyleCnt="0"/>
      <dgm:spPr/>
    </dgm:pt>
    <dgm:pt modelId="{1B214D25-3F36-4968-8BE4-404B8C48983A}" type="pres">
      <dgm:prSet presAssocID="{506C4331-07F3-4B65-9657-7D0C596BA753}" presName="parentLeftMargin" presStyleLbl="node1" presStyleIdx="0" presStyleCnt="5"/>
      <dgm:spPr/>
    </dgm:pt>
    <dgm:pt modelId="{52E1FEC4-24B0-40E3-8727-7E638364F948}" type="pres">
      <dgm:prSet presAssocID="{506C4331-07F3-4B65-9657-7D0C596BA75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B499DE6-1C28-4EA2-9F48-928292F47682}" type="pres">
      <dgm:prSet presAssocID="{506C4331-07F3-4B65-9657-7D0C596BA753}" presName="negativeSpace" presStyleCnt="0"/>
      <dgm:spPr/>
    </dgm:pt>
    <dgm:pt modelId="{A2A9B505-1F15-4E20-99D2-A05C8350EBD0}" type="pres">
      <dgm:prSet presAssocID="{506C4331-07F3-4B65-9657-7D0C596BA753}" presName="childText" presStyleLbl="conFgAcc1" presStyleIdx="0" presStyleCnt="5">
        <dgm:presLayoutVars>
          <dgm:bulletEnabled val="1"/>
        </dgm:presLayoutVars>
      </dgm:prSet>
      <dgm:spPr/>
    </dgm:pt>
    <dgm:pt modelId="{C9C6DFB6-BE9E-4DC4-A7CD-4E60C7445BF3}" type="pres">
      <dgm:prSet presAssocID="{B90B897B-60BA-436F-BB38-C9A172D65185}" presName="spaceBetweenRectangles" presStyleCnt="0"/>
      <dgm:spPr/>
    </dgm:pt>
    <dgm:pt modelId="{76D8E5A4-0A03-43CD-8CDF-D3876934DAF0}" type="pres">
      <dgm:prSet presAssocID="{393EC054-CFD2-452E-9FA6-44F5B62DCA53}" presName="parentLin" presStyleCnt="0"/>
      <dgm:spPr/>
    </dgm:pt>
    <dgm:pt modelId="{51AD4EA0-9E19-47E9-BBAB-988DD7D7506B}" type="pres">
      <dgm:prSet presAssocID="{393EC054-CFD2-452E-9FA6-44F5B62DCA53}" presName="parentLeftMargin" presStyleLbl="node1" presStyleIdx="0" presStyleCnt="5"/>
      <dgm:spPr/>
    </dgm:pt>
    <dgm:pt modelId="{254DD675-CA83-4DC9-94D1-B76304936DA5}" type="pres">
      <dgm:prSet presAssocID="{393EC054-CFD2-452E-9FA6-44F5B62DCA5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EF6D519-49AC-42C5-9855-C69B65238828}" type="pres">
      <dgm:prSet presAssocID="{393EC054-CFD2-452E-9FA6-44F5B62DCA53}" presName="negativeSpace" presStyleCnt="0"/>
      <dgm:spPr/>
    </dgm:pt>
    <dgm:pt modelId="{94EACD62-81AE-4FF6-B3E6-82EFE9393330}" type="pres">
      <dgm:prSet presAssocID="{393EC054-CFD2-452E-9FA6-44F5B62DCA53}" presName="childText" presStyleLbl="conFgAcc1" presStyleIdx="1" presStyleCnt="5">
        <dgm:presLayoutVars>
          <dgm:bulletEnabled val="1"/>
        </dgm:presLayoutVars>
      </dgm:prSet>
      <dgm:spPr/>
    </dgm:pt>
    <dgm:pt modelId="{B62C3012-5564-4672-BA73-A5AE757BD7DD}" type="pres">
      <dgm:prSet presAssocID="{0F020652-4089-42A8-8E31-D95ABF3CE04E}" presName="spaceBetweenRectangles" presStyleCnt="0"/>
      <dgm:spPr/>
    </dgm:pt>
    <dgm:pt modelId="{451BC7FC-0D84-4E00-9AEC-D053B22BA456}" type="pres">
      <dgm:prSet presAssocID="{0A1294A9-4DFD-4A65-BF88-3244D280D051}" presName="parentLin" presStyleCnt="0"/>
      <dgm:spPr/>
    </dgm:pt>
    <dgm:pt modelId="{ED8B9126-DC7B-4056-ABB0-A3268CCBAAAF}" type="pres">
      <dgm:prSet presAssocID="{0A1294A9-4DFD-4A65-BF88-3244D280D051}" presName="parentLeftMargin" presStyleLbl="node1" presStyleIdx="1" presStyleCnt="5"/>
      <dgm:spPr/>
    </dgm:pt>
    <dgm:pt modelId="{78F44E27-5D24-420E-AFD5-12D0DC8A7281}" type="pres">
      <dgm:prSet presAssocID="{0A1294A9-4DFD-4A65-BF88-3244D280D05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40336B3-A008-40DE-8838-0E13092A2689}" type="pres">
      <dgm:prSet presAssocID="{0A1294A9-4DFD-4A65-BF88-3244D280D051}" presName="negativeSpace" presStyleCnt="0"/>
      <dgm:spPr/>
    </dgm:pt>
    <dgm:pt modelId="{C8286810-4E18-4DE5-B59A-D6DDE0BBC4BD}" type="pres">
      <dgm:prSet presAssocID="{0A1294A9-4DFD-4A65-BF88-3244D280D051}" presName="childText" presStyleLbl="conFgAcc1" presStyleIdx="2" presStyleCnt="5">
        <dgm:presLayoutVars>
          <dgm:bulletEnabled val="1"/>
        </dgm:presLayoutVars>
      </dgm:prSet>
      <dgm:spPr/>
    </dgm:pt>
    <dgm:pt modelId="{CE45A176-6DDC-4DB5-B113-7AEC9811325C}" type="pres">
      <dgm:prSet presAssocID="{43CC9456-CD62-4C2D-9F7C-6FA15EFCA3FD}" presName="spaceBetweenRectangles" presStyleCnt="0"/>
      <dgm:spPr/>
    </dgm:pt>
    <dgm:pt modelId="{A3E7382A-A436-4C19-BAA5-FA4E0B6001AC}" type="pres">
      <dgm:prSet presAssocID="{EAFCD9BB-E12F-4E03-9878-F3B8A2528F84}" presName="parentLin" presStyleCnt="0"/>
      <dgm:spPr/>
    </dgm:pt>
    <dgm:pt modelId="{2923514C-C723-4156-8ADE-B4FB0C7D599F}" type="pres">
      <dgm:prSet presAssocID="{EAFCD9BB-E12F-4E03-9878-F3B8A2528F84}" presName="parentLeftMargin" presStyleLbl="node1" presStyleIdx="2" presStyleCnt="5"/>
      <dgm:spPr/>
    </dgm:pt>
    <dgm:pt modelId="{EA647CED-0C18-458F-9A3A-8F933EC584FB}" type="pres">
      <dgm:prSet presAssocID="{EAFCD9BB-E12F-4E03-9878-F3B8A2528F8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A4DCDB4-D704-4F82-AEA4-8ED1525D490F}" type="pres">
      <dgm:prSet presAssocID="{EAFCD9BB-E12F-4E03-9878-F3B8A2528F84}" presName="negativeSpace" presStyleCnt="0"/>
      <dgm:spPr/>
    </dgm:pt>
    <dgm:pt modelId="{7EA4E3D9-16A0-45DC-AB70-F1370F53E3CA}" type="pres">
      <dgm:prSet presAssocID="{EAFCD9BB-E12F-4E03-9878-F3B8A2528F84}" presName="childText" presStyleLbl="conFgAcc1" presStyleIdx="3" presStyleCnt="5">
        <dgm:presLayoutVars>
          <dgm:bulletEnabled val="1"/>
        </dgm:presLayoutVars>
      </dgm:prSet>
      <dgm:spPr/>
    </dgm:pt>
    <dgm:pt modelId="{7A8177CC-D45F-4E93-94BC-2ED54BD430E0}" type="pres">
      <dgm:prSet presAssocID="{7B099E73-F317-4710-AD12-58536E669249}" presName="spaceBetweenRectangles" presStyleCnt="0"/>
      <dgm:spPr/>
    </dgm:pt>
    <dgm:pt modelId="{DF5876F4-5D65-4046-8BC8-6E372D2341DB}" type="pres">
      <dgm:prSet presAssocID="{5A07AAB7-73EF-430D-904B-D13FA6F269ED}" presName="parentLin" presStyleCnt="0"/>
      <dgm:spPr/>
    </dgm:pt>
    <dgm:pt modelId="{00C7410A-DC7A-4781-9E30-063A81657265}" type="pres">
      <dgm:prSet presAssocID="{5A07AAB7-73EF-430D-904B-D13FA6F269ED}" presName="parentLeftMargin" presStyleLbl="node1" presStyleIdx="3" presStyleCnt="5"/>
      <dgm:spPr/>
    </dgm:pt>
    <dgm:pt modelId="{2ADCCD99-6A56-47E2-A15F-0B3F453DF0DE}" type="pres">
      <dgm:prSet presAssocID="{5A07AAB7-73EF-430D-904B-D13FA6F269ED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E7DFE5D2-2EB4-464F-8E34-FF563F3C8403}" type="pres">
      <dgm:prSet presAssocID="{5A07AAB7-73EF-430D-904B-D13FA6F269ED}" presName="negativeSpace" presStyleCnt="0"/>
      <dgm:spPr/>
    </dgm:pt>
    <dgm:pt modelId="{B188AC57-D506-482C-811C-34BBB99C9DF0}" type="pres">
      <dgm:prSet presAssocID="{5A07AAB7-73EF-430D-904B-D13FA6F269ED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03CA2302-D96B-404E-9FDB-51149EE434E6}" type="presOf" srcId="{D70C3376-175B-4C11-9D1E-28C477FB9E8C}" destId="{94EACD62-81AE-4FF6-B3E6-82EFE9393330}" srcOrd="0" destOrd="0" presId="urn:microsoft.com/office/officeart/2005/8/layout/list1"/>
    <dgm:cxn modelId="{EF888115-ED5C-4CC5-96C7-0EE1C38FA470}" type="presOf" srcId="{5A07AAB7-73EF-430D-904B-D13FA6F269ED}" destId="{2ADCCD99-6A56-47E2-A15F-0B3F453DF0DE}" srcOrd="1" destOrd="0" presId="urn:microsoft.com/office/officeart/2005/8/layout/list1"/>
    <dgm:cxn modelId="{7CFA4F1E-A274-447B-894E-AC7C51DFD3F9}" srcId="{5A07AAB7-73EF-430D-904B-D13FA6F269ED}" destId="{88C47978-0803-4CD6-9DCB-AD4B9111FB34}" srcOrd="2" destOrd="0" parTransId="{BB964DA6-8BF7-4E4A-BE3B-F80EE63F4864}" sibTransId="{3D6AD749-3511-439A-9170-45AE1E3E4A37}"/>
    <dgm:cxn modelId="{446FCB27-3F7C-4DFC-B653-514704E7A16A}" type="presOf" srcId="{0A2DFFAD-19AA-452D-ADF8-6DBB02691B0A}" destId="{F85770D2-4F2C-4CB2-8E06-1265111AEC52}" srcOrd="0" destOrd="0" presId="urn:microsoft.com/office/officeart/2005/8/layout/list1"/>
    <dgm:cxn modelId="{21930E2A-76DB-462D-98BF-4DFE22AE010A}" type="presOf" srcId="{4001FA35-3D62-44BA-8D9B-7226C5CEA240}" destId="{B188AC57-D506-482C-811C-34BBB99C9DF0}" srcOrd="0" destOrd="0" presId="urn:microsoft.com/office/officeart/2005/8/layout/list1"/>
    <dgm:cxn modelId="{41AFB93D-05F8-432D-9EBC-DBCA1BAA586B}" type="presOf" srcId="{393EC054-CFD2-452E-9FA6-44F5B62DCA53}" destId="{254DD675-CA83-4DC9-94D1-B76304936DA5}" srcOrd="1" destOrd="0" presId="urn:microsoft.com/office/officeart/2005/8/layout/list1"/>
    <dgm:cxn modelId="{9698E442-754B-4311-9E7C-CB0596621D37}" srcId="{EAFCD9BB-E12F-4E03-9878-F3B8A2528F84}" destId="{41E632B2-F8BB-42C1-AA32-A142B804BD87}" srcOrd="0" destOrd="0" parTransId="{93364845-F2CA-48FB-8C44-96AAD2F12601}" sibTransId="{29120D29-19E7-4BDC-8F03-02E5D1F22AA2}"/>
    <dgm:cxn modelId="{1D1B7964-F08C-4A50-BC46-E2EA481350CD}" type="presOf" srcId="{21ABAEB0-078C-4E4D-BDE6-BBFBA54F0DC2}" destId="{C8286810-4E18-4DE5-B59A-D6DDE0BBC4BD}" srcOrd="0" destOrd="0" presId="urn:microsoft.com/office/officeart/2005/8/layout/list1"/>
    <dgm:cxn modelId="{DF0ABF64-E916-479D-AC16-341C705D3EFB}" srcId="{0A2DFFAD-19AA-452D-ADF8-6DBB02691B0A}" destId="{EAFCD9BB-E12F-4E03-9878-F3B8A2528F84}" srcOrd="3" destOrd="0" parTransId="{A8565A66-C7DF-4EDC-AC87-5F87989664B9}" sibTransId="{7B099E73-F317-4710-AD12-58536E669249}"/>
    <dgm:cxn modelId="{D5EC8367-35E1-4BF3-9064-3ED292853432}" type="presOf" srcId="{506C4331-07F3-4B65-9657-7D0C596BA753}" destId="{1B214D25-3F36-4968-8BE4-404B8C48983A}" srcOrd="0" destOrd="0" presId="urn:microsoft.com/office/officeart/2005/8/layout/list1"/>
    <dgm:cxn modelId="{91EC1650-8DC1-45A9-9572-C543BFF11324}" srcId="{393EC054-CFD2-452E-9FA6-44F5B62DCA53}" destId="{A5C884B8-7014-449E-9A54-4F8BF74E7860}" srcOrd="1" destOrd="0" parTransId="{B3729826-DDEA-4B93-96A3-532396E15F99}" sibTransId="{B2004B28-45CF-4C13-B9FB-D8C74178798C}"/>
    <dgm:cxn modelId="{A3F7F971-653D-4DEE-893B-1DA81B8100C7}" type="presOf" srcId="{78E2A42B-4B6F-4EF3-B5F5-0A61AFE2FC7D}" destId="{C8286810-4E18-4DE5-B59A-D6DDE0BBC4BD}" srcOrd="0" destOrd="1" presId="urn:microsoft.com/office/officeart/2005/8/layout/list1"/>
    <dgm:cxn modelId="{95323E57-6CBA-4B08-BA5D-6154046AD166}" type="presOf" srcId="{5A07AAB7-73EF-430D-904B-D13FA6F269ED}" destId="{00C7410A-DC7A-4781-9E30-063A81657265}" srcOrd="0" destOrd="0" presId="urn:microsoft.com/office/officeart/2005/8/layout/list1"/>
    <dgm:cxn modelId="{FE60B477-1A38-4886-8D4C-D68594A4923C}" srcId="{0A2DFFAD-19AA-452D-ADF8-6DBB02691B0A}" destId="{0A1294A9-4DFD-4A65-BF88-3244D280D051}" srcOrd="2" destOrd="0" parTransId="{459B9EA4-D984-431D-8BFB-CE8E51B88A45}" sibTransId="{43CC9456-CD62-4C2D-9F7C-6FA15EFCA3FD}"/>
    <dgm:cxn modelId="{405DCA59-D1AF-48AA-AED5-17F52A30CCDF}" srcId="{5A07AAB7-73EF-430D-904B-D13FA6F269ED}" destId="{B1666A07-E890-4278-9617-4EBE1BD8DFEA}" srcOrd="1" destOrd="0" parTransId="{6B118FCD-E0A3-4955-8092-8D97AEF56ACF}" sibTransId="{3F302996-BF87-497C-B082-0E99FC014BD2}"/>
    <dgm:cxn modelId="{885DCC59-D9C5-4869-9EE4-892D71216B8B}" srcId="{0A2DFFAD-19AA-452D-ADF8-6DBB02691B0A}" destId="{393EC054-CFD2-452E-9FA6-44F5B62DCA53}" srcOrd="1" destOrd="0" parTransId="{DE14E2FD-0F7A-44BC-8D81-560C30F19C9D}" sibTransId="{0F020652-4089-42A8-8E31-D95ABF3CE04E}"/>
    <dgm:cxn modelId="{D866F497-5798-4855-894C-588502CA32CF}" srcId="{506C4331-07F3-4B65-9657-7D0C596BA753}" destId="{2DC59EAF-2E5C-498F-A533-E977A728DFBA}" srcOrd="0" destOrd="0" parTransId="{11191A36-F851-4DFD-8647-948C475ED639}" sibTransId="{33C2617F-C409-4865-9A9B-D66A72433257}"/>
    <dgm:cxn modelId="{73BA0899-3FE3-40AD-B85E-A2C06CA7FC11}" type="presOf" srcId="{EAFCD9BB-E12F-4E03-9878-F3B8A2528F84}" destId="{2923514C-C723-4156-8ADE-B4FB0C7D599F}" srcOrd="0" destOrd="0" presId="urn:microsoft.com/office/officeart/2005/8/layout/list1"/>
    <dgm:cxn modelId="{AF1E85AE-8B3D-499C-8CC9-EB627CE25564}" srcId="{0A2DFFAD-19AA-452D-ADF8-6DBB02691B0A}" destId="{5A07AAB7-73EF-430D-904B-D13FA6F269ED}" srcOrd="4" destOrd="0" parTransId="{17B3DB78-B96F-4204-A218-A66BAB8B6A22}" sibTransId="{E9AF8AB0-8511-41ED-B326-284113A0250D}"/>
    <dgm:cxn modelId="{3D33BFB1-68F4-4BD3-BD8F-AD9A0D5994BF}" type="presOf" srcId="{0A1294A9-4DFD-4A65-BF88-3244D280D051}" destId="{78F44E27-5D24-420E-AFD5-12D0DC8A7281}" srcOrd="1" destOrd="0" presId="urn:microsoft.com/office/officeart/2005/8/layout/list1"/>
    <dgm:cxn modelId="{60D1D6B7-0417-4C4C-AB1F-07EAA46778DF}" type="presOf" srcId="{B1666A07-E890-4278-9617-4EBE1BD8DFEA}" destId="{B188AC57-D506-482C-811C-34BBB99C9DF0}" srcOrd="0" destOrd="1" presId="urn:microsoft.com/office/officeart/2005/8/layout/list1"/>
    <dgm:cxn modelId="{8B5AC6C0-A54D-4EC1-9B68-D78F81617387}" srcId="{393EC054-CFD2-452E-9FA6-44F5B62DCA53}" destId="{D70C3376-175B-4C11-9D1E-28C477FB9E8C}" srcOrd="0" destOrd="0" parTransId="{922AEE9B-957E-4471-BAC9-A7B152102E8C}" sibTransId="{24C0B46D-A73E-4D50-B636-073F47954ED4}"/>
    <dgm:cxn modelId="{31FCDCC8-9EA6-4393-AAF8-5183D5BFE16D}" type="presOf" srcId="{393EC054-CFD2-452E-9FA6-44F5B62DCA53}" destId="{51AD4EA0-9E19-47E9-BBAB-988DD7D7506B}" srcOrd="0" destOrd="0" presId="urn:microsoft.com/office/officeart/2005/8/layout/list1"/>
    <dgm:cxn modelId="{5137B9CA-E45C-48AA-9F4F-4E55C7F001B8}" srcId="{0A1294A9-4DFD-4A65-BF88-3244D280D051}" destId="{21ABAEB0-078C-4E4D-BDE6-BBFBA54F0DC2}" srcOrd="0" destOrd="0" parTransId="{57D7092E-EB68-46CD-B80C-5FD5558D7699}" sibTransId="{7415161E-DD08-4049-AF50-7539F349F55A}"/>
    <dgm:cxn modelId="{F00CE8CA-3C1A-4565-B6D4-40D2340CC9A4}" type="presOf" srcId="{2DC59EAF-2E5C-498F-A533-E977A728DFBA}" destId="{A2A9B505-1F15-4E20-99D2-A05C8350EBD0}" srcOrd="0" destOrd="0" presId="urn:microsoft.com/office/officeart/2005/8/layout/list1"/>
    <dgm:cxn modelId="{0D1958CC-18BC-45F4-9EE3-EE461D216A34}" type="presOf" srcId="{506C4331-07F3-4B65-9657-7D0C596BA753}" destId="{52E1FEC4-24B0-40E3-8727-7E638364F948}" srcOrd="1" destOrd="0" presId="urn:microsoft.com/office/officeart/2005/8/layout/list1"/>
    <dgm:cxn modelId="{99A919D1-4893-4A08-9FE0-489BD63B60C6}" type="presOf" srcId="{0A1294A9-4DFD-4A65-BF88-3244D280D051}" destId="{ED8B9126-DC7B-4056-ABB0-A3268CCBAAAF}" srcOrd="0" destOrd="0" presId="urn:microsoft.com/office/officeart/2005/8/layout/list1"/>
    <dgm:cxn modelId="{740C03DC-B057-4A60-A5C5-13E06A86C0E1}" srcId="{5A07AAB7-73EF-430D-904B-D13FA6F269ED}" destId="{4001FA35-3D62-44BA-8D9B-7226C5CEA240}" srcOrd="0" destOrd="0" parTransId="{3A3F8291-211B-4ADD-9895-08168B815E73}" sibTransId="{E5330645-A187-4DE8-9346-DAA6E946C759}"/>
    <dgm:cxn modelId="{E59DA7DD-87DD-4172-BF30-BE7739087402}" type="presOf" srcId="{A5C884B8-7014-449E-9A54-4F8BF74E7860}" destId="{94EACD62-81AE-4FF6-B3E6-82EFE9393330}" srcOrd="0" destOrd="1" presId="urn:microsoft.com/office/officeart/2005/8/layout/list1"/>
    <dgm:cxn modelId="{0C2ABADD-2663-4058-8AC2-9E49D94C97BF}" srcId="{0A1294A9-4DFD-4A65-BF88-3244D280D051}" destId="{78E2A42B-4B6F-4EF3-B5F5-0A61AFE2FC7D}" srcOrd="1" destOrd="0" parTransId="{3BDF8FF6-92E9-4145-A808-A51366B15BF7}" sibTransId="{45FB8EEB-3A85-420F-9E19-4D1CD5273320}"/>
    <dgm:cxn modelId="{C75805E4-CC51-44A1-937B-6924B9219659}" type="presOf" srcId="{88C47978-0803-4CD6-9DCB-AD4B9111FB34}" destId="{B188AC57-D506-482C-811C-34BBB99C9DF0}" srcOrd="0" destOrd="2" presId="urn:microsoft.com/office/officeart/2005/8/layout/list1"/>
    <dgm:cxn modelId="{423C89E6-E6C4-43FC-9F8E-7298B54FCCFD}" type="presOf" srcId="{EAFCD9BB-E12F-4E03-9878-F3B8A2528F84}" destId="{EA647CED-0C18-458F-9A3A-8F933EC584FB}" srcOrd="1" destOrd="0" presId="urn:microsoft.com/office/officeart/2005/8/layout/list1"/>
    <dgm:cxn modelId="{9DF3A8ED-1321-4BFD-B2D0-74B390F902A6}" srcId="{0A2DFFAD-19AA-452D-ADF8-6DBB02691B0A}" destId="{506C4331-07F3-4B65-9657-7D0C596BA753}" srcOrd="0" destOrd="0" parTransId="{B1DA59FC-6A50-416A-AD06-AB81C0B0CAEF}" sibTransId="{B90B897B-60BA-436F-BB38-C9A172D65185}"/>
    <dgm:cxn modelId="{7C7AE5F1-1F8D-4702-9E2D-338D95AEC5F3}" type="presOf" srcId="{41E632B2-F8BB-42C1-AA32-A142B804BD87}" destId="{7EA4E3D9-16A0-45DC-AB70-F1370F53E3CA}" srcOrd="0" destOrd="0" presId="urn:microsoft.com/office/officeart/2005/8/layout/list1"/>
    <dgm:cxn modelId="{27AA18C4-7023-416E-8CF8-DA7AE297A780}" type="presParOf" srcId="{F85770D2-4F2C-4CB2-8E06-1265111AEC52}" destId="{E6E3D642-4652-4A22-AE11-66AEDE4C5563}" srcOrd="0" destOrd="0" presId="urn:microsoft.com/office/officeart/2005/8/layout/list1"/>
    <dgm:cxn modelId="{BED301D7-5DC5-429E-AE63-CFFACB760ECC}" type="presParOf" srcId="{E6E3D642-4652-4A22-AE11-66AEDE4C5563}" destId="{1B214D25-3F36-4968-8BE4-404B8C48983A}" srcOrd="0" destOrd="0" presId="urn:microsoft.com/office/officeart/2005/8/layout/list1"/>
    <dgm:cxn modelId="{2B014CF3-F792-4D49-8A1C-FFD6F14F895E}" type="presParOf" srcId="{E6E3D642-4652-4A22-AE11-66AEDE4C5563}" destId="{52E1FEC4-24B0-40E3-8727-7E638364F948}" srcOrd="1" destOrd="0" presId="urn:microsoft.com/office/officeart/2005/8/layout/list1"/>
    <dgm:cxn modelId="{07B44547-F1C5-4003-AB21-A279D38F478D}" type="presParOf" srcId="{F85770D2-4F2C-4CB2-8E06-1265111AEC52}" destId="{DB499DE6-1C28-4EA2-9F48-928292F47682}" srcOrd="1" destOrd="0" presId="urn:microsoft.com/office/officeart/2005/8/layout/list1"/>
    <dgm:cxn modelId="{319BAFA3-BC0E-4478-B6EA-AC1F39E706C9}" type="presParOf" srcId="{F85770D2-4F2C-4CB2-8E06-1265111AEC52}" destId="{A2A9B505-1F15-4E20-99D2-A05C8350EBD0}" srcOrd="2" destOrd="0" presId="urn:microsoft.com/office/officeart/2005/8/layout/list1"/>
    <dgm:cxn modelId="{50003F26-F705-445B-A49F-D8B81E64DCB3}" type="presParOf" srcId="{F85770D2-4F2C-4CB2-8E06-1265111AEC52}" destId="{C9C6DFB6-BE9E-4DC4-A7CD-4E60C7445BF3}" srcOrd="3" destOrd="0" presId="urn:microsoft.com/office/officeart/2005/8/layout/list1"/>
    <dgm:cxn modelId="{D9ED4A6A-4C77-417C-9566-17744B5BFBC8}" type="presParOf" srcId="{F85770D2-4F2C-4CB2-8E06-1265111AEC52}" destId="{76D8E5A4-0A03-43CD-8CDF-D3876934DAF0}" srcOrd="4" destOrd="0" presId="urn:microsoft.com/office/officeart/2005/8/layout/list1"/>
    <dgm:cxn modelId="{89F608D0-9929-4A50-BFA4-1BA4CCF3E3A6}" type="presParOf" srcId="{76D8E5A4-0A03-43CD-8CDF-D3876934DAF0}" destId="{51AD4EA0-9E19-47E9-BBAB-988DD7D7506B}" srcOrd="0" destOrd="0" presId="urn:microsoft.com/office/officeart/2005/8/layout/list1"/>
    <dgm:cxn modelId="{841DBAB3-0EF9-44D4-B2E5-BC000279EAA5}" type="presParOf" srcId="{76D8E5A4-0A03-43CD-8CDF-D3876934DAF0}" destId="{254DD675-CA83-4DC9-94D1-B76304936DA5}" srcOrd="1" destOrd="0" presId="urn:microsoft.com/office/officeart/2005/8/layout/list1"/>
    <dgm:cxn modelId="{33AAD9DC-FD74-4233-884B-FAF28B60BFB6}" type="presParOf" srcId="{F85770D2-4F2C-4CB2-8E06-1265111AEC52}" destId="{8EF6D519-49AC-42C5-9855-C69B65238828}" srcOrd="5" destOrd="0" presId="urn:microsoft.com/office/officeart/2005/8/layout/list1"/>
    <dgm:cxn modelId="{9B88840D-E7EA-4E77-85C7-BB777A61363A}" type="presParOf" srcId="{F85770D2-4F2C-4CB2-8E06-1265111AEC52}" destId="{94EACD62-81AE-4FF6-B3E6-82EFE9393330}" srcOrd="6" destOrd="0" presId="urn:microsoft.com/office/officeart/2005/8/layout/list1"/>
    <dgm:cxn modelId="{9FC9CDEE-6D10-420B-A57A-1FDDA34836F7}" type="presParOf" srcId="{F85770D2-4F2C-4CB2-8E06-1265111AEC52}" destId="{B62C3012-5564-4672-BA73-A5AE757BD7DD}" srcOrd="7" destOrd="0" presId="urn:microsoft.com/office/officeart/2005/8/layout/list1"/>
    <dgm:cxn modelId="{262E6AC1-6968-4D6D-9001-AF4B6219260F}" type="presParOf" srcId="{F85770D2-4F2C-4CB2-8E06-1265111AEC52}" destId="{451BC7FC-0D84-4E00-9AEC-D053B22BA456}" srcOrd="8" destOrd="0" presId="urn:microsoft.com/office/officeart/2005/8/layout/list1"/>
    <dgm:cxn modelId="{C7F43BB5-F9EB-45C9-A336-915A968623BA}" type="presParOf" srcId="{451BC7FC-0D84-4E00-9AEC-D053B22BA456}" destId="{ED8B9126-DC7B-4056-ABB0-A3268CCBAAAF}" srcOrd="0" destOrd="0" presId="urn:microsoft.com/office/officeart/2005/8/layout/list1"/>
    <dgm:cxn modelId="{7F2FE8F2-9DDE-43D9-8707-C23A47775E2B}" type="presParOf" srcId="{451BC7FC-0D84-4E00-9AEC-D053B22BA456}" destId="{78F44E27-5D24-420E-AFD5-12D0DC8A7281}" srcOrd="1" destOrd="0" presId="urn:microsoft.com/office/officeart/2005/8/layout/list1"/>
    <dgm:cxn modelId="{EC7DAA18-1AB3-4D40-8430-0B73995B7567}" type="presParOf" srcId="{F85770D2-4F2C-4CB2-8E06-1265111AEC52}" destId="{340336B3-A008-40DE-8838-0E13092A2689}" srcOrd="9" destOrd="0" presId="urn:microsoft.com/office/officeart/2005/8/layout/list1"/>
    <dgm:cxn modelId="{D2614AB8-614D-4E6B-A5C3-FC31B74E7149}" type="presParOf" srcId="{F85770D2-4F2C-4CB2-8E06-1265111AEC52}" destId="{C8286810-4E18-4DE5-B59A-D6DDE0BBC4BD}" srcOrd="10" destOrd="0" presId="urn:microsoft.com/office/officeart/2005/8/layout/list1"/>
    <dgm:cxn modelId="{2E807764-A5E6-49CA-84C2-64E1CB27402C}" type="presParOf" srcId="{F85770D2-4F2C-4CB2-8E06-1265111AEC52}" destId="{CE45A176-6DDC-4DB5-B113-7AEC9811325C}" srcOrd="11" destOrd="0" presId="urn:microsoft.com/office/officeart/2005/8/layout/list1"/>
    <dgm:cxn modelId="{57000B20-AC3F-485C-B00A-F3CA41B91047}" type="presParOf" srcId="{F85770D2-4F2C-4CB2-8E06-1265111AEC52}" destId="{A3E7382A-A436-4C19-BAA5-FA4E0B6001AC}" srcOrd="12" destOrd="0" presId="urn:microsoft.com/office/officeart/2005/8/layout/list1"/>
    <dgm:cxn modelId="{46178E9A-01E1-4FBC-AF6E-F27FE2DC9DD8}" type="presParOf" srcId="{A3E7382A-A436-4C19-BAA5-FA4E0B6001AC}" destId="{2923514C-C723-4156-8ADE-B4FB0C7D599F}" srcOrd="0" destOrd="0" presId="urn:microsoft.com/office/officeart/2005/8/layout/list1"/>
    <dgm:cxn modelId="{5C6B37C9-C04A-478E-ADB1-27B43AFCBEEE}" type="presParOf" srcId="{A3E7382A-A436-4C19-BAA5-FA4E0B6001AC}" destId="{EA647CED-0C18-458F-9A3A-8F933EC584FB}" srcOrd="1" destOrd="0" presId="urn:microsoft.com/office/officeart/2005/8/layout/list1"/>
    <dgm:cxn modelId="{922654EB-6F5C-46D7-857F-B8E8F3A2CCEC}" type="presParOf" srcId="{F85770D2-4F2C-4CB2-8E06-1265111AEC52}" destId="{BA4DCDB4-D704-4F82-AEA4-8ED1525D490F}" srcOrd="13" destOrd="0" presId="urn:microsoft.com/office/officeart/2005/8/layout/list1"/>
    <dgm:cxn modelId="{1DFE7471-52F1-4F21-9236-60732CBE5C76}" type="presParOf" srcId="{F85770D2-4F2C-4CB2-8E06-1265111AEC52}" destId="{7EA4E3D9-16A0-45DC-AB70-F1370F53E3CA}" srcOrd="14" destOrd="0" presId="urn:microsoft.com/office/officeart/2005/8/layout/list1"/>
    <dgm:cxn modelId="{45225C58-0D64-4CD2-A150-79F7DC6E59A2}" type="presParOf" srcId="{F85770D2-4F2C-4CB2-8E06-1265111AEC52}" destId="{7A8177CC-D45F-4E93-94BC-2ED54BD430E0}" srcOrd="15" destOrd="0" presId="urn:microsoft.com/office/officeart/2005/8/layout/list1"/>
    <dgm:cxn modelId="{D4BF7D61-9440-47FD-B304-BC00B53E17B5}" type="presParOf" srcId="{F85770D2-4F2C-4CB2-8E06-1265111AEC52}" destId="{DF5876F4-5D65-4046-8BC8-6E372D2341DB}" srcOrd="16" destOrd="0" presId="urn:microsoft.com/office/officeart/2005/8/layout/list1"/>
    <dgm:cxn modelId="{B9E1A519-E0B9-4B3A-9174-EB1D0C98F531}" type="presParOf" srcId="{DF5876F4-5D65-4046-8BC8-6E372D2341DB}" destId="{00C7410A-DC7A-4781-9E30-063A81657265}" srcOrd="0" destOrd="0" presId="urn:microsoft.com/office/officeart/2005/8/layout/list1"/>
    <dgm:cxn modelId="{BD9AD82A-3353-4E15-9876-623D77AA53F6}" type="presParOf" srcId="{DF5876F4-5D65-4046-8BC8-6E372D2341DB}" destId="{2ADCCD99-6A56-47E2-A15F-0B3F453DF0DE}" srcOrd="1" destOrd="0" presId="urn:microsoft.com/office/officeart/2005/8/layout/list1"/>
    <dgm:cxn modelId="{EFBE0E3F-3C28-4CA7-9425-730202438895}" type="presParOf" srcId="{F85770D2-4F2C-4CB2-8E06-1265111AEC52}" destId="{E7DFE5D2-2EB4-464F-8E34-FF563F3C8403}" srcOrd="17" destOrd="0" presId="urn:microsoft.com/office/officeart/2005/8/layout/list1"/>
    <dgm:cxn modelId="{1DD9C22B-DDFA-442B-AC15-269D1D29BEBB}" type="presParOf" srcId="{F85770D2-4F2C-4CB2-8E06-1265111AEC52}" destId="{B188AC57-D506-482C-811C-34BBB99C9DF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71D812-2D09-4A32-8786-486A4F8F7C6C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</dgm:pt>
    <dgm:pt modelId="{C81C0ECC-6ED3-4531-A1EA-401B2ECC81EB}">
      <dgm:prSet phldrT="[Text]" custT="1"/>
      <dgm:spPr/>
      <dgm:t>
        <a:bodyPr/>
        <a:lstStyle/>
        <a:p>
          <a:r>
            <a:rPr lang="en-US" sz="2400" dirty="0"/>
            <a:t>Population</a:t>
          </a:r>
        </a:p>
      </dgm:t>
    </dgm:pt>
    <dgm:pt modelId="{23ECFD05-A562-4313-B9A5-3F656B235C9F}" type="parTrans" cxnId="{CE7902BB-0B4C-4724-A311-F006283C677F}">
      <dgm:prSet/>
      <dgm:spPr/>
      <dgm:t>
        <a:bodyPr/>
        <a:lstStyle/>
        <a:p>
          <a:endParaRPr lang="en-US"/>
        </a:p>
      </dgm:t>
    </dgm:pt>
    <dgm:pt modelId="{242D9ED1-6D41-48EB-9AA8-C28A9BC5A054}" type="sibTrans" cxnId="{CE7902BB-0B4C-4724-A311-F006283C677F}">
      <dgm:prSet/>
      <dgm:spPr/>
      <dgm:t>
        <a:bodyPr/>
        <a:lstStyle/>
        <a:p>
          <a:endParaRPr lang="en-US"/>
        </a:p>
      </dgm:t>
    </dgm:pt>
    <dgm:pt modelId="{E1DA64DB-E62C-4AD6-BB68-1C3DAD0CE126}">
      <dgm:prSet phldrT="[Text]" custT="1"/>
      <dgm:spPr/>
      <dgm:t>
        <a:bodyPr/>
        <a:lstStyle/>
        <a:p>
          <a:r>
            <a:rPr lang="en-US" sz="2400" dirty="0"/>
            <a:t>Intervention/ exposure</a:t>
          </a:r>
        </a:p>
      </dgm:t>
    </dgm:pt>
    <dgm:pt modelId="{FAB030CD-C042-41EF-8428-B8E2F0B53020}" type="parTrans" cxnId="{C127B1F7-CE30-454E-BAEA-B897C606B7A8}">
      <dgm:prSet/>
      <dgm:spPr/>
      <dgm:t>
        <a:bodyPr/>
        <a:lstStyle/>
        <a:p>
          <a:endParaRPr lang="en-US"/>
        </a:p>
      </dgm:t>
    </dgm:pt>
    <dgm:pt modelId="{6114B11E-2D3D-4395-BD0C-4C67D7E4523E}" type="sibTrans" cxnId="{C127B1F7-CE30-454E-BAEA-B897C606B7A8}">
      <dgm:prSet/>
      <dgm:spPr/>
      <dgm:t>
        <a:bodyPr/>
        <a:lstStyle/>
        <a:p>
          <a:endParaRPr lang="en-US"/>
        </a:p>
      </dgm:t>
    </dgm:pt>
    <dgm:pt modelId="{4A4CC7EC-04FD-4F1C-82B9-E6250D11C952}">
      <dgm:prSet phldrT="[Text]" custT="1"/>
      <dgm:spPr/>
      <dgm:t>
        <a:bodyPr/>
        <a:lstStyle/>
        <a:p>
          <a:r>
            <a:rPr lang="en-US" sz="2400" dirty="0"/>
            <a:t>Type of study</a:t>
          </a:r>
        </a:p>
      </dgm:t>
    </dgm:pt>
    <dgm:pt modelId="{56EF5F98-8494-480F-87CE-854A19508991}" type="parTrans" cxnId="{9A39B7E7-22FE-4728-975B-C01BA66BA6EE}">
      <dgm:prSet/>
      <dgm:spPr/>
      <dgm:t>
        <a:bodyPr/>
        <a:lstStyle/>
        <a:p>
          <a:endParaRPr lang="en-US"/>
        </a:p>
      </dgm:t>
    </dgm:pt>
    <dgm:pt modelId="{A4B8C496-9BF6-4448-BDDA-46BD70A0A2AC}" type="sibTrans" cxnId="{9A39B7E7-22FE-4728-975B-C01BA66BA6EE}">
      <dgm:prSet/>
      <dgm:spPr/>
      <dgm:t>
        <a:bodyPr/>
        <a:lstStyle/>
        <a:p>
          <a:endParaRPr lang="en-US"/>
        </a:p>
      </dgm:t>
    </dgm:pt>
    <dgm:pt modelId="{67B79BC0-A496-4B66-8DF0-9CCE0EA343E4}" type="pres">
      <dgm:prSet presAssocID="{AC71D812-2D09-4A32-8786-486A4F8F7C6C}" presName="compositeShape" presStyleCnt="0">
        <dgm:presLayoutVars>
          <dgm:chMax val="7"/>
          <dgm:dir/>
          <dgm:resizeHandles val="exact"/>
        </dgm:presLayoutVars>
      </dgm:prSet>
      <dgm:spPr/>
    </dgm:pt>
    <dgm:pt modelId="{8734C93B-E71E-4BD7-B75E-2D8DD8919D9E}" type="pres">
      <dgm:prSet presAssocID="{C81C0ECC-6ED3-4531-A1EA-401B2ECC81EB}" presName="circ1" presStyleLbl="vennNode1" presStyleIdx="0" presStyleCnt="3"/>
      <dgm:spPr/>
    </dgm:pt>
    <dgm:pt modelId="{F439059C-1BB4-45DF-B7B5-EECD86EEDBA3}" type="pres">
      <dgm:prSet presAssocID="{C81C0ECC-6ED3-4531-A1EA-401B2ECC81E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3C0FDF7-559E-4C71-BE02-47B9FDC3DA4F}" type="pres">
      <dgm:prSet presAssocID="{E1DA64DB-E62C-4AD6-BB68-1C3DAD0CE126}" presName="circ2" presStyleLbl="vennNode1" presStyleIdx="1" presStyleCnt="3"/>
      <dgm:spPr/>
    </dgm:pt>
    <dgm:pt modelId="{C91209A8-CE6C-4C7D-B931-FA1F3C9114DD}" type="pres">
      <dgm:prSet presAssocID="{E1DA64DB-E62C-4AD6-BB68-1C3DAD0CE12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00466B8-41E0-4C41-878A-847BB108AE86}" type="pres">
      <dgm:prSet presAssocID="{4A4CC7EC-04FD-4F1C-82B9-E6250D11C952}" presName="circ3" presStyleLbl="vennNode1" presStyleIdx="2" presStyleCnt="3"/>
      <dgm:spPr/>
    </dgm:pt>
    <dgm:pt modelId="{6EAF426A-7F86-46BC-BCA4-A40129B9C468}" type="pres">
      <dgm:prSet presAssocID="{4A4CC7EC-04FD-4F1C-82B9-E6250D11C95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D9EA8E07-6909-44AA-A253-33F5BC03CB12}" type="presOf" srcId="{4A4CC7EC-04FD-4F1C-82B9-E6250D11C952}" destId="{D00466B8-41E0-4C41-878A-847BB108AE86}" srcOrd="0" destOrd="0" presId="urn:microsoft.com/office/officeart/2005/8/layout/venn1"/>
    <dgm:cxn modelId="{9EDC3D3A-0684-474A-92A6-63B44E08E275}" type="presOf" srcId="{4A4CC7EC-04FD-4F1C-82B9-E6250D11C952}" destId="{6EAF426A-7F86-46BC-BCA4-A40129B9C468}" srcOrd="1" destOrd="0" presId="urn:microsoft.com/office/officeart/2005/8/layout/venn1"/>
    <dgm:cxn modelId="{FA2B8964-F52C-4ABB-A4EB-731B06206A3E}" type="presOf" srcId="{E1DA64DB-E62C-4AD6-BB68-1C3DAD0CE126}" destId="{33C0FDF7-559E-4C71-BE02-47B9FDC3DA4F}" srcOrd="0" destOrd="0" presId="urn:microsoft.com/office/officeart/2005/8/layout/venn1"/>
    <dgm:cxn modelId="{4783388C-4A42-43C2-AD41-3B04CF1C8C85}" type="presOf" srcId="{E1DA64DB-E62C-4AD6-BB68-1C3DAD0CE126}" destId="{C91209A8-CE6C-4C7D-B931-FA1F3C9114DD}" srcOrd="1" destOrd="0" presId="urn:microsoft.com/office/officeart/2005/8/layout/venn1"/>
    <dgm:cxn modelId="{7DE836B4-796E-415D-8F79-004E4BDEFC46}" type="presOf" srcId="{C81C0ECC-6ED3-4531-A1EA-401B2ECC81EB}" destId="{8734C93B-E71E-4BD7-B75E-2D8DD8919D9E}" srcOrd="0" destOrd="0" presId="urn:microsoft.com/office/officeart/2005/8/layout/venn1"/>
    <dgm:cxn modelId="{CE7902BB-0B4C-4724-A311-F006283C677F}" srcId="{AC71D812-2D09-4A32-8786-486A4F8F7C6C}" destId="{C81C0ECC-6ED3-4531-A1EA-401B2ECC81EB}" srcOrd="0" destOrd="0" parTransId="{23ECFD05-A562-4313-B9A5-3F656B235C9F}" sibTransId="{242D9ED1-6D41-48EB-9AA8-C28A9BC5A054}"/>
    <dgm:cxn modelId="{F75B5DCF-F814-44B4-971A-DEF088CE4545}" type="presOf" srcId="{C81C0ECC-6ED3-4531-A1EA-401B2ECC81EB}" destId="{F439059C-1BB4-45DF-B7B5-EECD86EEDBA3}" srcOrd="1" destOrd="0" presId="urn:microsoft.com/office/officeart/2005/8/layout/venn1"/>
    <dgm:cxn modelId="{0A9A4ED6-5DDB-4A2C-92A9-8217687DB147}" type="presOf" srcId="{AC71D812-2D09-4A32-8786-486A4F8F7C6C}" destId="{67B79BC0-A496-4B66-8DF0-9CCE0EA343E4}" srcOrd="0" destOrd="0" presId="urn:microsoft.com/office/officeart/2005/8/layout/venn1"/>
    <dgm:cxn modelId="{9A39B7E7-22FE-4728-975B-C01BA66BA6EE}" srcId="{AC71D812-2D09-4A32-8786-486A4F8F7C6C}" destId="{4A4CC7EC-04FD-4F1C-82B9-E6250D11C952}" srcOrd="2" destOrd="0" parTransId="{56EF5F98-8494-480F-87CE-854A19508991}" sibTransId="{A4B8C496-9BF6-4448-BDDA-46BD70A0A2AC}"/>
    <dgm:cxn modelId="{C127B1F7-CE30-454E-BAEA-B897C606B7A8}" srcId="{AC71D812-2D09-4A32-8786-486A4F8F7C6C}" destId="{E1DA64DB-E62C-4AD6-BB68-1C3DAD0CE126}" srcOrd="1" destOrd="0" parTransId="{FAB030CD-C042-41EF-8428-B8E2F0B53020}" sibTransId="{6114B11E-2D3D-4395-BD0C-4C67D7E4523E}"/>
    <dgm:cxn modelId="{322B3682-49CC-4365-81F1-1FBDD1C8A99A}" type="presParOf" srcId="{67B79BC0-A496-4B66-8DF0-9CCE0EA343E4}" destId="{8734C93B-E71E-4BD7-B75E-2D8DD8919D9E}" srcOrd="0" destOrd="0" presId="urn:microsoft.com/office/officeart/2005/8/layout/venn1"/>
    <dgm:cxn modelId="{B1AF6D97-8920-433C-8831-7C92228D7719}" type="presParOf" srcId="{67B79BC0-A496-4B66-8DF0-9CCE0EA343E4}" destId="{F439059C-1BB4-45DF-B7B5-EECD86EEDBA3}" srcOrd="1" destOrd="0" presId="urn:microsoft.com/office/officeart/2005/8/layout/venn1"/>
    <dgm:cxn modelId="{A2144B62-FF63-4703-9F81-81871DBEE375}" type="presParOf" srcId="{67B79BC0-A496-4B66-8DF0-9CCE0EA343E4}" destId="{33C0FDF7-559E-4C71-BE02-47B9FDC3DA4F}" srcOrd="2" destOrd="0" presId="urn:microsoft.com/office/officeart/2005/8/layout/venn1"/>
    <dgm:cxn modelId="{5ABC6B00-DEF1-4A8C-8325-2185A51BCD7E}" type="presParOf" srcId="{67B79BC0-A496-4B66-8DF0-9CCE0EA343E4}" destId="{C91209A8-CE6C-4C7D-B931-FA1F3C9114DD}" srcOrd="3" destOrd="0" presId="urn:microsoft.com/office/officeart/2005/8/layout/venn1"/>
    <dgm:cxn modelId="{84EDFADA-FC21-4A96-9573-EE5B3FC5B99A}" type="presParOf" srcId="{67B79BC0-A496-4B66-8DF0-9CCE0EA343E4}" destId="{D00466B8-41E0-4C41-878A-847BB108AE86}" srcOrd="4" destOrd="0" presId="urn:microsoft.com/office/officeart/2005/8/layout/venn1"/>
    <dgm:cxn modelId="{67C1E0E8-3318-42C0-A9A1-D0531D4F2EC9}" type="presParOf" srcId="{67B79BC0-A496-4B66-8DF0-9CCE0EA343E4}" destId="{6EAF426A-7F86-46BC-BCA4-A40129B9C46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71D812-2D09-4A32-8786-486A4F8F7C6C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</dgm:pt>
    <dgm:pt modelId="{C81C0ECC-6ED3-4531-A1EA-401B2ECC81EB}">
      <dgm:prSet phldrT="[Text]" custT="1"/>
      <dgm:spPr/>
      <dgm:t>
        <a:bodyPr/>
        <a:lstStyle/>
        <a:p>
          <a:r>
            <a:rPr lang="en-US" sz="2400" dirty="0"/>
            <a:t>Teens</a:t>
          </a:r>
        </a:p>
      </dgm:t>
    </dgm:pt>
    <dgm:pt modelId="{23ECFD05-A562-4313-B9A5-3F656B235C9F}" type="parTrans" cxnId="{CE7902BB-0B4C-4724-A311-F006283C677F}">
      <dgm:prSet/>
      <dgm:spPr/>
      <dgm:t>
        <a:bodyPr/>
        <a:lstStyle/>
        <a:p>
          <a:endParaRPr lang="en-US"/>
        </a:p>
      </dgm:t>
    </dgm:pt>
    <dgm:pt modelId="{242D9ED1-6D41-48EB-9AA8-C28A9BC5A054}" type="sibTrans" cxnId="{CE7902BB-0B4C-4724-A311-F006283C677F}">
      <dgm:prSet/>
      <dgm:spPr/>
      <dgm:t>
        <a:bodyPr/>
        <a:lstStyle/>
        <a:p>
          <a:endParaRPr lang="en-US"/>
        </a:p>
      </dgm:t>
    </dgm:pt>
    <dgm:pt modelId="{E1DA64DB-E62C-4AD6-BB68-1C3DAD0CE126}">
      <dgm:prSet phldrT="[Text]" custT="1"/>
      <dgm:spPr/>
      <dgm:t>
        <a:bodyPr/>
        <a:lstStyle/>
        <a:p>
          <a:r>
            <a:rPr lang="en-US" sz="2400" dirty="0"/>
            <a:t>Screen time  </a:t>
          </a:r>
        </a:p>
      </dgm:t>
    </dgm:pt>
    <dgm:pt modelId="{FAB030CD-C042-41EF-8428-B8E2F0B53020}" type="parTrans" cxnId="{C127B1F7-CE30-454E-BAEA-B897C606B7A8}">
      <dgm:prSet/>
      <dgm:spPr/>
      <dgm:t>
        <a:bodyPr/>
        <a:lstStyle/>
        <a:p>
          <a:endParaRPr lang="en-US"/>
        </a:p>
      </dgm:t>
    </dgm:pt>
    <dgm:pt modelId="{6114B11E-2D3D-4395-BD0C-4C67D7E4523E}" type="sibTrans" cxnId="{C127B1F7-CE30-454E-BAEA-B897C606B7A8}">
      <dgm:prSet/>
      <dgm:spPr/>
      <dgm:t>
        <a:bodyPr/>
        <a:lstStyle/>
        <a:p>
          <a:endParaRPr lang="en-US"/>
        </a:p>
      </dgm:t>
    </dgm:pt>
    <dgm:pt modelId="{4A4CC7EC-04FD-4F1C-82B9-E6250D11C952}">
      <dgm:prSet phldrT="[Text]" custT="1"/>
      <dgm:spPr/>
      <dgm:t>
        <a:bodyPr/>
        <a:lstStyle/>
        <a:p>
          <a:r>
            <a:rPr lang="en-US" sz="2400" dirty="0"/>
            <a:t>Depress*</a:t>
          </a:r>
        </a:p>
      </dgm:t>
    </dgm:pt>
    <dgm:pt modelId="{56EF5F98-8494-480F-87CE-854A19508991}" type="parTrans" cxnId="{9A39B7E7-22FE-4728-975B-C01BA66BA6EE}">
      <dgm:prSet/>
      <dgm:spPr/>
      <dgm:t>
        <a:bodyPr/>
        <a:lstStyle/>
        <a:p>
          <a:endParaRPr lang="en-US"/>
        </a:p>
      </dgm:t>
    </dgm:pt>
    <dgm:pt modelId="{A4B8C496-9BF6-4448-BDDA-46BD70A0A2AC}" type="sibTrans" cxnId="{9A39B7E7-22FE-4728-975B-C01BA66BA6EE}">
      <dgm:prSet/>
      <dgm:spPr/>
      <dgm:t>
        <a:bodyPr/>
        <a:lstStyle/>
        <a:p>
          <a:endParaRPr lang="en-US"/>
        </a:p>
      </dgm:t>
    </dgm:pt>
    <dgm:pt modelId="{67B79BC0-A496-4B66-8DF0-9CCE0EA343E4}" type="pres">
      <dgm:prSet presAssocID="{AC71D812-2D09-4A32-8786-486A4F8F7C6C}" presName="compositeShape" presStyleCnt="0">
        <dgm:presLayoutVars>
          <dgm:chMax val="7"/>
          <dgm:dir/>
          <dgm:resizeHandles val="exact"/>
        </dgm:presLayoutVars>
      </dgm:prSet>
      <dgm:spPr/>
    </dgm:pt>
    <dgm:pt modelId="{8734C93B-E71E-4BD7-B75E-2D8DD8919D9E}" type="pres">
      <dgm:prSet presAssocID="{C81C0ECC-6ED3-4531-A1EA-401B2ECC81EB}" presName="circ1" presStyleLbl="vennNode1" presStyleIdx="0" presStyleCnt="3"/>
      <dgm:spPr/>
    </dgm:pt>
    <dgm:pt modelId="{F439059C-1BB4-45DF-B7B5-EECD86EEDBA3}" type="pres">
      <dgm:prSet presAssocID="{C81C0ECC-6ED3-4531-A1EA-401B2ECC81E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3C0FDF7-559E-4C71-BE02-47B9FDC3DA4F}" type="pres">
      <dgm:prSet presAssocID="{E1DA64DB-E62C-4AD6-BB68-1C3DAD0CE126}" presName="circ2" presStyleLbl="vennNode1" presStyleIdx="1" presStyleCnt="3"/>
      <dgm:spPr/>
    </dgm:pt>
    <dgm:pt modelId="{C91209A8-CE6C-4C7D-B931-FA1F3C9114DD}" type="pres">
      <dgm:prSet presAssocID="{E1DA64DB-E62C-4AD6-BB68-1C3DAD0CE12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00466B8-41E0-4C41-878A-847BB108AE86}" type="pres">
      <dgm:prSet presAssocID="{4A4CC7EC-04FD-4F1C-82B9-E6250D11C952}" presName="circ3" presStyleLbl="vennNode1" presStyleIdx="2" presStyleCnt="3"/>
      <dgm:spPr/>
    </dgm:pt>
    <dgm:pt modelId="{6EAF426A-7F86-46BC-BCA4-A40129B9C468}" type="pres">
      <dgm:prSet presAssocID="{4A4CC7EC-04FD-4F1C-82B9-E6250D11C95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D9EA8E07-6909-44AA-A253-33F5BC03CB12}" type="presOf" srcId="{4A4CC7EC-04FD-4F1C-82B9-E6250D11C952}" destId="{D00466B8-41E0-4C41-878A-847BB108AE86}" srcOrd="0" destOrd="0" presId="urn:microsoft.com/office/officeart/2005/8/layout/venn1"/>
    <dgm:cxn modelId="{9EDC3D3A-0684-474A-92A6-63B44E08E275}" type="presOf" srcId="{4A4CC7EC-04FD-4F1C-82B9-E6250D11C952}" destId="{6EAF426A-7F86-46BC-BCA4-A40129B9C468}" srcOrd="1" destOrd="0" presId="urn:microsoft.com/office/officeart/2005/8/layout/venn1"/>
    <dgm:cxn modelId="{FA2B8964-F52C-4ABB-A4EB-731B06206A3E}" type="presOf" srcId="{E1DA64DB-E62C-4AD6-BB68-1C3DAD0CE126}" destId="{33C0FDF7-559E-4C71-BE02-47B9FDC3DA4F}" srcOrd="0" destOrd="0" presId="urn:microsoft.com/office/officeart/2005/8/layout/venn1"/>
    <dgm:cxn modelId="{4783388C-4A42-43C2-AD41-3B04CF1C8C85}" type="presOf" srcId="{E1DA64DB-E62C-4AD6-BB68-1C3DAD0CE126}" destId="{C91209A8-CE6C-4C7D-B931-FA1F3C9114DD}" srcOrd="1" destOrd="0" presId="urn:microsoft.com/office/officeart/2005/8/layout/venn1"/>
    <dgm:cxn modelId="{7DE836B4-796E-415D-8F79-004E4BDEFC46}" type="presOf" srcId="{C81C0ECC-6ED3-4531-A1EA-401B2ECC81EB}" destId="{8734C93B-E71E-4BD7-B75E-2D8DD8919D9E}" srcOrd="0" destOrd="0" presId="urn:microsoft.com/office/officeart/2005/8/layout/venn1"/>
    <dgm:cxn modelId="{CE7902BB-0B4C-4724-A311-F006283C677F}" srcId="{AC71D812-2D09-4A32-8786-486A4F8F7C6C}" destId="{C81C0ECC-6ED3-4531-A1EA-401B2ECC81EB}" srcOrd="0" destOrd="0" parTransId="{23ECFD05-A562-4313-B9A5-3F656B235C9F}" sibTransId="{242D9ED1-6D41-48EB-9AA8-C28A9BC5A054}"/>
    <dgm:cxn modelId="{F75B5DCF-F814-44B4-971A-DEF088CE4545}" type="presOf" srcId="{C81C0ECC-6ED3-4531-A1EA-401B2ECC81EB}" destId="{F439059C-1BB4-45DF-B7B5-EECD86EEDBA3}" srcOrd="1" destOrd="0" presId="urn:microsoft.com/office/officeart/2005/8/layout/venn1"/>
    <dgm:cxn modelId="{0A9A4ED6-5DDB-4A2C-92A9-8217687DB147}" type="presOf" srcId="{AC71D812-2D09-4A32-8786-486A4F8F7C6C}" destId="{67B79BC0-A496-4B66-8DF0-9CCE0EA343E4}" srcOrd="0" destOrd="0" presId="urn:microsoft.com/office/officeart/2005/8/layout/venn1"/>
    <dgm:cxn modelId="{9A39B7E7-22FE-4728-975B-C01BA66BA6EE}" srcId="{AC71D812-2D09-4A32-8786-486A4F8F7C6C}" destId="{4A4CC7EC-04FD-4F1C-82B9-E6250D11C952}" srcOrd="2" destOrd="0" parTransId="{56EF5F98-8494-480F-87CE-854A19508991}" sibTransId="{A4B8C496-9BF6-4448-BDDA-46BD70A0A2AC}"/>
    <dgm:cxn modelId="{C127B1F7-CE30-454E-BAEA-B897C606B7A8}" srcId="{AC71D812-2D09-4A32-8786-486A4F8F7C6C}" destId="{E1DA64DB-E62C-4AD6-BB68-1C3DAD0CE126}" srcOrd="1" destOrd="0" parTransId="{FAB030CD-C042-41EF-8428-B8E2F0B53020}" sibTransId="{6114B11E-2D3D-4395-BD0C-4C67D7E4523E}"/>
    <dgm:cxn modelId="{322B3682-49CC-4365-81F1-1FBDD1C8A99A}" type="presParOf" srcId="{67B79BC0-A496-4B66-8DF0-9CCE0EA343E4}" destId="{8734C93B-E71E-4BD7-B75E-2D8DD8919D9E}" srcOrd="0" destOrd="0" presId="urn:microsoft.com/office/officeart/2005/8/layout/venn1"/>
    <dgm:cxn modelId="{B1AF6D97-8920-433C-8831-7C92228D7719}" type="presParOf" srcId="{67B79BC0-A496-4B66-8DF0-9CCE0EA343E4}" destId="{F439059C-1BB4-45DF-B7B5-EECD86EEDBA3}" srcOrd="1" destOrd="0" presId="urn:microsoft.com/office/officeart/2005/8/layout/venn1"/>
    <dgm:cxn modelId="{A2144B62-FF63-4703-9F81-81871DBEE375}" type="presParOf" srcId="{67B79BC0-A496-4B66-8DF0-9CCE0EA343E4}" destId="{33C0FDF7-559E-4C71-BE02-47B9FDC3DA4F}" srcOrd="2" destOrd="0" presId="urn:microsoft.com/office/officeart/2005/8/layout/venn1"/>
    <dgm:cxn modelId="{5ABC6B00-DEF1-4A8C-8325-2185A51BCD7E}" type="presParOf" srcId="{67B79BC0-A496-4B66-8DF0-9CCE0EA343E4}" destId="{C91209A8-CE6C-4C7D-B931-FA1F3C9114DD}" srcOrd="3" destOrd="0" presId="urn:microsoft.com/office/officeart/2005/8/layout/venn1"/>
    <dgm:cxn modelId="{84EDFADA-FC21-4A96-9573-EE5B3FC5B99A}" type="presParOf" srcId="{67B79BC0-A496-4B66-8DF0-9CCE0EA343E4}" destId="{D00466B8-41E0-4C41-878A-847BB108AE86}" srcOrd="4" destOrd="0" presId="urn:microsoft.com/office/officeart/2005/8/layout/venn1"/>
    <dgm:cxn modelId="{67C1E0E8-3318-42C0-A9A1-D0531D4F2EC9}" type="presParOf" srcId="{67B79BC0-A496-4B66-8DF0-9CCE0EA343E4}" destId="{6EAF426A-7F86-46BC-BCA4-A40129B9C46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1C856C-2B94-47E3-B6A4-0211F19BC89E}">
      <dsp:nvSpPr>
        <dsp:cNvPr id="0" name=""/>
        <dsp:cNvSpPr/>
      </dsp:nvSpPr>
      <dsp:spPr>
        <a:xfrm>
          <a:off x="0" y="0"/>
          <a:ext cx="798467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8DD33F-51F0-46F0-8B79-F6092A4F25DB}">
      <dsp:nvSpPr>
        <dsp:cNvPr id="0" name=""/>
        <dsp:cNvSpPr/>
      </dsp:nvSpPr>
      <dsp:spPr>
        <a:xfrm>
          <a:off x="0" y="0"/>
          <a:ext cx="7984671" cy="1333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/>
            <a:t>Proposal-</a:t>
          </a:r>
          <a:r>
            <a:rPr lang="en-US" sz="3300" kern="1200" dirty="0"/>
            <a:t> </a:t>
          </a:r>
          <a:r>
            <a:rPr lang="en-US" sz="3300" i="1" kern="1200" dirty="0"/>
            <a:t>What is the review type? Scope of the review? Is the question feasible? </a:t>
          </a:r>
          <a:endParaRPr lang="en-US" sz="3300" kern="1200" dirty="0"/>
        </a:p>
      </dsp:txBody>
      <dsp:txXfrm>
        <a:off x="0" y="0"/>
        <a:ext cx="7984671" cy="1333499"/>
      </dsp:txXfrm>
    </dsp:sp>
    <dsp:sp modelId="{F7750612-42BF-4255-ADA7-8E334D415CB0}">
      <dsp:nvSpPr>
        <dsp:cNvPr id="0" name=""/>
        <dsp:cNvSpPr/>
      </dsp:nvSpPr>
      <dsp:spPr>
        <a:xfrm>
          <a:off x="0" y="1333499"/>
          <a:ext cx="798467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7862E6-A8A3-4271-9B69-F255F2845841}">
      <dsp:nvSpPr>
        <dsp:cNvPr id="0" name=""/>
        <dsp:cNvSpPr/>
      </dsp:nvSpPr>
      <dsp:spPr>
        <a:xfrm>
          <a:off x="0" y="1333499"/>
          <a:ext cx="7984671" cy="1333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/>
            <a:t>Protocol-</a:t>
          </a:r>
          <a:r>
            <a:rPr lang="en-US" sz="3300" kern="1200" dirty="0"/>
            <a:t> </a:t>
          </a:r>
          <a:r>
            <a:rPr lang="en-US" sz="3300" i="1" kern="1200" dirty="0"/>
            <a:t>What are the methods for the review? </a:t>
          </a:r>
          <a:endParaRPr lang="en-US" sz="3300" kern="1200" dirty="0"/>
        </a:p>
      </dsp:txBody>
      <dsp:txXfrm>
        <a:off x="0" y="1333499"/>
        <a:ext cx="7984671" cy="1333499"/>
      </dsp:txXfrm>
    </dsp:sp>
    <dsp:sp modelId="{BEB0C685-ED19-45B2-8AC3-B8B3F03AFB2C}">
      <dsp:nvSpPr>
        <dsp:cNvPr id="0" name=""/>
        <dsp:cNvSpPr/>
      </dsp:nvSpPr>
      <dsp:spPr>
        <a:xfrm>
          <a:off x="0" y="2666999"/>
          <a:ext cx="798467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2994EA-4073-4BD4-A202-4784C279C826}">
      <dsp:nvSpPr>
        <dsp:cNvPr id="0" name=""/>
        <dsp:cNvSpPr/>
      </dsp:nvSpPr>
      <dsp:spPr>
        <a:xfrm>
          <a:off x="0" y="2666999"/>
          <a:ext cx="7984671" cy="1333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/>
            <a:t>Production-</a:t>
          </a:r>
          <a:r>
            <a:rPr lang="en-US" sz="3300" kern="1200" dirty="0"/>
            <a:t> </a:t>
          </a:r>
          <a:r>
            <a:rPr lang="en-US" sz="3300" i="1" kern="1200" dirty="0"/>
            <a:t>Designing and running all searches? When to stop searching? </a:t>
          </a:r>
          <a:endParaRPr lang="en-US" sz="3300" kern="1200" dirty="0"/>
        </a:p>
      </dsp:txBody>
      <dsp:txXfrm>
        <a:off x="0" y="2666999"/>
        <a:ext cx="7984671" cy="1333499"/>
      </dsp:txXfrm>
    </dsp:sp>
    <dsp:sp modelId="{0B5C7163-74A2-47AA-A48D-BCEE3C509E8E}">
      <dsp:nvSpPr>
        <dsp:cNvPr id="0" name=""/>
        <dsp:cNvSpPr/>
      </dsp:nvSpPr>
      <dsp:spPr>
        <a:xfrm>
          <a:off x="0" y="4000499"/>
          <a:ext cx="798467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0778EB-5D03-4144-980C-A2967E270547}">
      <dsp:nvSpPr>
        <dsp:cNvPr id="0" name=""/>
        <dsp:cNvSpPr/>
      </dsp:nvSpPr>
      <dsp:spPr>
        <a:xfrm>
          <a:off x="0" y="4000499"/>
          <a:ext cx="7984671" cy="1333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/>
            <a:t>Paper-</a:t>
          </a:r>
          <a:r>
            <a:rPr lang="en-US" sz="3300" kern="1200" dirty="0"/>
            <a:t> </a:t>
          </a:r>
          <a:r>
            <a:rPr lang="en-US" sz="3300" i="1" kern="1200" dirty="0"/>
            <a:t>What are the most important findings and where do they fit into previous research? </a:t>
          </a:r>
          <a:endParaRPr lang="en-US" sz="3300" kern="1200" dirty="0"/>
        </a:p>
      </dsp:txBody>
      <dsp:txXfrm>
        <a:off x="0" y="4000499"/>
        <a:ext cx="7984671" cy="13334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9B505-1F15-4E20-99D2-A05C8350EBD0}">
      <dsp:nvSpPr>
        <dsp:cNvPr id="0" name=""/>
        <dsp:cNvSpPr/>
      </dsp:nvSpPr>
      <dsp:spPr>
        <a:xfrm>
          <a:off x="0" y="238092"/>
          <a:ext cx="7029777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5589" tIns="333248" rIns="54558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Select reporting standard</a:t>
          </a:r>
        </a:p>
      </dsp:txBody>
      <dsp:txXfrm>
        <a:off x="0" y="238092"/>
        <a:ext cx="7029777" cy="680400"/>
      </dsp:txXfrm>
    </dsp:sp>
    <dsp:sp modelId="{52E1FEC4-24B0-40E3-8727-7E638364F948}">
      <dsp:nvSpPr>
        <dsp:cNvPr id="0" name=""/>
        <dsp:cNvSpPr/>
      </dsp:nvSpPr>
      <dsp:spPr>
        <a:xfrm>
          <a:off x="351488" y="1932"/>
          <a:ext cx="4920843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996" tIns="0" rIns="18599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Plan</a:t>
          </a:r>
        </a:p>
      </dsp:txBody>
      <dsp:txXfrm>
        <a:off x="374545" y="24989"/>
        <a:ext cx="4874729" cy="426206"/>
      </dsp:txXfrm>
    </dsp:sp>
    <dsp:sp modelId="{94EACD62-81AE-4FF6-B3E6-82EFE9393330}">
      <dsp:nvSpPr>
        <dsp:cNvPr id="0" name=""/>
        <dsp:cNvSpPr/>
      </dsp:nvSpPr>
      <dsp:spPr>
        <a:xfrm>
          <a:off x="0" y="1241052"/>
          <a:ext cx="7029777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5589" tIns="333248" rIns="54558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Design main database search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List databases to search</a:t>
          </a:r>
        </a:p>
      </dsp:txBody>
      <dsp:txXfrm>
        <a:off x="0" y="1241052"/>
        <a:ext cx="7029777" cy="932400"/>
      </dsp:txXfrm>
    </dsp:sp>
    <dsp:sp modelId="{254DD675-CA83-4DC9-94D1-B76304936DA5}">
      <dsp:nvSpPr>
        <dsp:cNvPr id="0" name=""/>
        <dsp:cNvSpPr/>
      </dsp:nvSpPr>
      <dsp:spPr>
        <a:xfrm>
          <a:off x="351488" y="1004892"/>
          <a:ext cx="4920843" cy="472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996" tIns="0" rIns="18599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Identify</a:t>
          </a:r>
        </a:p>
      </dsp:txBody>
      <dsp:txXfrm>
        <a:off x="374545" y="1027949"/>
        <a:ext cx="4874729" cy="426206"/>
      </dsp:txXfrm>
    </dsp:sp>
    <dsp:sp modelId="{C8286810-4E18-4DE5-B59A-D6DDE0BBC4BD}">
      <dsp:nvSpPr>
        <dsp:cNvPr id="0" name=""/>
        <dsp:cNvSpPr/>
      </dsp:nvSpPr>
      <dsp:spPr>
        <a:xfrm>
          <a:off x="0" y="2496012"/>
          <a:ext cx="7029777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5589" tIns="333248" rIns="54558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Screen articles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Develop and pilot quality appraisal</a:t>
          </a:r>
        </a:p>
      </dsp:txBody>
      <dsp:txXfrm>
        <a:off x="0" y="2496012"/>
        <a:ext cx="7029777" cy="932400"/>
      </dsp:txXfrm>
    </dsp:sp>
    <dsp:sp modelId="{78F44E27-5D24-420E-AFD5-12D0DC8A7281}">
      <dsp:nvSpPr>
        <dsp:cNvPr id="0" name=""/>
        <dsp:cNvSpPr/>
      </dsp:nvSpPr>
      <dsp:spPr>
        <a:xfrm>
          <a:off x="351488" y="2259852"/>
          <a:ext cx="4920843" cy="4723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996" tIns="0" rIns="18599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Evaluate</a:t>
          </a:r>
        </a:p>
      </dsp:txBody>
      <dsp:txXfrm>
        <a:off x="374545" y="2282909"/>
        <a:ext cx="4874729" cy="426206"/>
      </dsp:txXfrm>
    </dsp:sp>
    <dsp:sp modelId="{7EA4E3D9-16A0-45DC-AB70-F1370F53E3CA}">
      <dsp:nvSpPr>
        <dsp:cNvPr id="0" name=""/>
        <dsp:cNvSpPr/>
      </dsp:nvSpPr>
      <dsp:spPr>
        <a:xfrm>
          <a:off x="0" y="3750972"/>
          <a:ext cx="7029777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5589" tIns="333248" rIns="54558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Develop and pilot data extraction; Determine syntheses type</a:t>
          </a:r>
        </a:p>
      </dsp:txBody>
      <dsp:txXfrm>
        <a:off x="0" y="3750972"/>
        <a:ext cx="7029777" cy="680400"/>
      </dsp:txXfrm>
    </dsp:sp>
    <dsp:sp modelId="{EA647CED-0C18-458F-9A3A-8F933EC584FB}">
      <dsp:nvSpPr>
        <dsp:cNvPr id="0" name=""/>
        <dsp:cNvSpPr/>
      </dsp:nvSpPr>
      <dsp:spPr>
        <a:xfrm>
          <a:off x="351488" y="3514812"/>
          <a:ext cx="4920843" cy="4723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996" tIns="0" rIns="18599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Collect&gt; Combine</a:t>
          </a:r>
        </a:p>
      </dsp:txBody>
      <dsp:txXfrm>
        <a:off x="374545" y="3537869"/>
        <a:ext cx="4874729" cy="426206"/>
      </dsp:txXfrm>
    </dsp:sp>
    <dsp:sp modelId="{B188AC57-D506-482C-811C-34BBB99C9DF0}">
      <dsp:nvSpPr>
        <dsp:cNvPr id="0" name=""/>
        <dsp:cNvSpPr/>
      </dsp:nvSpPr>
      <dsp:spPr>
        <a:xfrm>
          <a:off x="0" y="4753932"/>
          <a:ext cx="7029777" cy="120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5589" tIns="333248" rIns="54558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Write up protocol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Consider registration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Get feedback- even if not formally publishing</a:t>
          </a:r>
        </a:p>
      </dsp:txBody>
      <dsp:txXfrm>
        <a:off x="0" y="4753932"/>
        <a:ext cx="7029777" cy="1209600"/>
      </dsp:txXfrm>
    </dsp:sp>
    <dsp:sp modelId="{2ADCCD99-6A56-47E2-A15F-0B3F453DF0DE}">
      <dsp:nvSpPr>
        <dsp:cNvPr id="0" name=""/>
        <dsp:cNvSpPr/>
      </dsp:nvSpPr>
      <dsp:spPr>
        <a:xfrm>
          <a:off x="351488" y="4517772"/>
          <a:ext cx="4920843" cy="4723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996" tIns="0" rIns="18599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Explain, Summarize, Share</a:t>
          </a:r>
        </a:p>
      </dsp:txBody>
      <dsp:txXfrm>
        <a:off x="374545" y="4540829"/>
        <a:ext cx="4874729" cy="4262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34C93B-E71E-4BD7-B75E-2D8DD8919D9E}">
      <dsp:nvSpPr>
        <dsp:cNvPr id="0" name=""/>
        <dsp:cNvSpPr/>
      </dsp:nvSpPr>
      <dsp:spPr>
        <a:xfrm>
          <a:off x="1350800" y="58340"/>
          <a:ext cx="2800350" cy="280035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Population</a:t>
          </a:r>
        </a:p>
      </dsp:txBody>
      <dsp:txXfrm>
        <a:off x="1724180" y="548401"/>
        <a:ext cx="2053590" cy="1260157"/>
      </dsp:txXfrm>
    </dsp:sp>
    <dsp:sp modelId="{33C0FDF7-559E-4C71-BE02-47B9FDC3DA4F}">
      <dsp:nvSpPr>
        <dsp:cNvPr id="0" name=""/>
        <dsp:cNvSpPr/>
      </dsp:nvSpPr>
      <dsp:spPr>
        <a:xfrm>
          <a:off x="2361260" y="1808559"/>
          <a:ext cx="2800350" cy="2800350"/>
        </a:xfrm>
        <a:prstGeom prst="ellipse">
          <a:avLst/>
        </a:prstGeom>
        <a:solidFill>
          <a:schemeClr val="accent4">
            <a:alpha val="50000"/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Intervention/ exposure</a:t>
          </a:r>
        </a:p>
      </dsp:txBody>
      <dsp:txXfrm>
        <a:off x="3217700" y="2531983"/>
        <a:ext cx="1680210" cy="1540192"/>
      </dsp:txXfrm>
    </dsp:sp>
    <dsp:sp modelId="{D00466B8-41E0-4C41-878A-847BB108AE86}">
      <dsp:nvSpPr>
        <dsp:cNvPr id="0" name=""/>
        <dsp:cNvSpPr/>
      </dsp:nvSpPr>
      <dsp:spPr>
        <a:xfrm>
          <a:off x="340340" y="1808559"/>
          <a:ext cx="2800350" cy="2800350"/>
        </a:xfrm>
        <a:prstGeom prst="ellipse">
          <a:avLst/>
        </a:prstGeom>
        <a:solidFill>
          <a:schemeClr val="accent4">
            <a:alpha val="50000"/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Type of study</a:t>
          </a:r>
        </a:p>
      </dsp:txBody>
      <dsp:txXfrm>
        <a:off x="604040" y="2531983"/>
        <a:ext cx="1680210" cy="15401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34C93B-E71E-4BD7-B75E-2D8DD8919D9E}">
      <dsp:nvSpPr>
        <dsp:cNvPr id="0" name=""/>
        <dsp:cNvSpPr/>
      </dsp:nvSpPr>
      <dsp:spPr>
        <a:xfrm>
          <a:off x="1374632" y="85524"/>
          <a:ext cx="1769474" cy="176947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Teens</a:t>
          </a:r>
        </a:p>
      </dsp:txBody>
      <dsp:txXfrm>
        <a:off x="1610562" y="395182"/>
        <a:ext cx="1297614" cy="796263"/>
      </dsp:txXfrm>
    </dsp:sp>
    <dsp:sp modelId="{33C0FDF7-559E-4C71-BE02-47B9FDC3DA4F}">
      <dsp:nvSpPr>
        <dsp:cNvPr id="0" name=""/>
        <dsp:cNvSpPr/>
      </dsp:nvSpPr>
      <dsp:spPr>
        <a:xfrm>
          <a:off x="2013117" y="1191446"/>
          <a:ext cx="1769474" cy="1769474"/>
        </a:xfrm>
        <a:prstGeom prst="ellipse">
          <a:avLst/>
        </a:prstGeom>
        <a:solidFill>
          <a:schemeClr val="accent4">
            <a:alpha val="50000"/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Screen time  </a:t>
          </a:r>
        </a:p>
      </dsp:txBody>
      <dsp:txXfrm>
        <a:off x="2554281" y="1648560"/>
        <a:ext cx="1061684" cy="973210"/>
      </dsp:txXfrm>
    </dsp:sp>
    <dsp:sp modelId="{D00466B8-41E0-4C41-878A-847BB108AE86}">
      <dsp:nvSpPr>
        <dsp:cNvPr id="0" name=""/>
        <dsp:cNvSpPr/>
      </dsp:nvSpPr>
      <dsp:spPr>
        <a:xfrm>
          <a:off x="736147" y="1191446"/>
          <a:ext cx="1769474" cy="1769474"/>
        </a:xfrm>
        <a:prstGeom prst="ellipse">
          <a:avLst/>
        </a:prstGeom>
        <a:solidFill>
          <a:schemeClr val="accent4">
            <a:alpha val="50000"/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Depress*</a:t>
          </a:r>
        </a:p>
      </dsp:txBody>
      <dsp:txXfrm>
        <a:off x="902772" y="1648560"/>
        <a:ext cx="1061684" cy="9732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90DCB-90A8-446A-8A0A-E9B33DC2BC80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1F7A6-DC62-49A6-96D8-EBDD665D9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27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a55cb26328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a55cb26328_0_98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ga55cb26328_0_98:notes"/>
          <p:cNvSpPr txBox="1">
            <a:spLocks noGrp="1"/>
          </p:cNvSpPr>
          <p:nvPr>
            <p:ph type="sldNum" idx="12"/>
          </p:nvPr>
        </p:nvSpPr>
        <p:spPr>
          <a:xfrm>
            <a:off x="4143587" y="9119475"/>
            <a:ext cx="3169800" cy="4818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6717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219b875cc93_0_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219b875cc93_0_342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2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g219b875cc93_0_342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219b875cc93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219b875cc93_0_8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2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g219b875cc93_0_8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a55cb26328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a55cb26328_0_98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ga55cb26328_0_98:notes"/>
          <p:cNvSpPr txBox="1">
            <a:spLocks noGrp="1"/>
          </p:cNvSpPr>
          <p:nvPr>
            <p:ph type="sldNum" idx="12"/>
          </p:nvPr>
        </p:nvSpPr>
        <p:spPr>
          <a:xfrm>
            <a:off x="4143587" y="9119475"/>
            <a:ext cx="3169800" cy="4818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28241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f77c9b957b_0_1142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gf77c9b957b_0_1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f77c9b957b_0_1258:notes"/>
          <p:cNvSpPr txBox="1">
            <a:spLocks noGrp="1"/>
          </p:cNvSpPr>
          <p:nvPr>
            <p:ph type="body" idx="1"/>
          </p:nvPr>
        </p:nvSpPr>
        <p:spPr>
          <a:xfrm>
            <a:off x="731520" y="4560571"/>
            <a:ext cx="5852100" cy="43206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gf77c9b957b_0_1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44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a55cb2632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6" name="Google Shape;376;ga55cb26328_0_7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 scoping search is a quick search to get an idea of what is out there- 10, 100, or 1000s of articles.  This especially good when you are not sure if anything has been published or how narrow with population to choose.</a:t>
            </a:r>
            <a:endParaRPr/>
          </a:p>
        </p:txBody>
      </p:sp>
      <p:sp>
        <p:nvSpPr>
          <p:cNvPr id="377" name="Google Shape;377;ga55cb26328_0_7:notes"/>
          <p:cNvSpPr txBox="1">
            <a:spLocks noGrp="1"/>
          </p:cNvSpPr>
          <p:nvPr>
            <p:ph type="sldNum" idx="12"/>
          </p:nvPr>
        </p:nvSpPr>
        <p:spPr>
          <a:xfrm>
            <a:off x="4143587" y="9119475"/>
            <a:ext cx="3169800" cy="4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f77c9b957b_0_15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f77c9b957b_0_1563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gf77c9b957b_0_1563:notes"/>
          <p:cNvSpPr txBox="1">
            <a:spLocks noGrp="1"/>
          </p:cNvSpPr>
          <p:nvPr>
            <p:ph type="sldNum" idx="12"/>
          </p:nvPr>
        </p:nvSpPr>
        <p:spPr>
          <a:xfrm>
            <a:off x="4143587" y="9119475"/>
            <a:ext cx="3169800" cy="4818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f77c9b957b_0_1293:notes"/>
          <p:cNvSpPr txBox="1">
            <a:spLocks noGrp="1"/>
          </p:cNvSpPr>
          <p:nvPr>
            <p:ph type="body" idx="1"/>
          </p:nvPr>
        </p:nvSpPr>
        <p:spPr>
          <a:xfrm>
            <a:off x="731520" y="4560571"/>
            <a:ext cx="5852100" cy="43206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gf77c9b957b_0_1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f77c9b957b_0_13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4" name="Google Shape;544;gf77c9b957b_0_1314:notes"/>
          <p:cNvSpPr txBox="1">
            <a:spLocks noGrp="1"/>
          </p:cNvSpPr>
          <p:nvPr>
            <p:ph type="body" idx="1"/>
          </p:nvPr>
        </p:nvSpPr>
        <p:spPr>
          <a:xfrm>
            <a:off x="731520" y="4560571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875" tIns="48425" rIns="96875" bIns="48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Also provides a bookmark, mark items in Pubmed and click bookmark for instant chart</a:t>
            </a:r>
            <a:endParaRPr/>
          </a:p>
        </p:txBody>
      </p:sp>
      <p:sp>
        <p:nvSpPr>
          <p:cNvPr id="545" name="Google Shape;545;gf77c9b957b_0_1314:notes"/>
          <p:cNvSpPr txBox="1">
            <a:spLocks noGrp="1"/>
          </p:cNvSpPr>
          <p:nvPr>
            <p:ph type="sldNum" idx="12"/>
          </p:nvPr>
        </p:nvSpPr>
        <p:spPr>
          <a:xfrm>
            <a:off x="4143589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875" tIns="48425" rIns="96875" bIns="48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2133"/>
              </a:spcBef>
              <a:buNone/>
            </a:pPr>
            <a:r>
              <a:rPr lang="en-US" sz="1200" b="1" dirty="0"/>
              <a:t>The PIECES Cycle is designed to: </a:t>
            </a:r>
            <a:endParaRPr lang="en-US" sz="1200" dirty="0"/>
          </a:p>
          <a:p>
            <a:pPr marL="457189" indent="-423323">
              <a:lnSpc>
                <a:spcPct val="100000"/>
              </a:lnSpc>
              <a:spcBef>
                <a:spcPts val="2133"/>
              </a:spcBef>
              <a:buSzPts val="2400"/>
            </a:pPr>
            <a:r>
              <a:rPr lang="en-US" sz="1200" dirty="0"/>
              <a:t>organized model of 8 phases &amp; 8 processes</a:t>
            </a:r>
          </a:p>
          <a:p>
            <a:pPr marL="457189" indent="-423323">
              <a:lnSpc>
                <a:spcPct val="100000"/>
              </a:lnSpc>
              <a:spcBef>
                <a:spcPts val="0"/>
              </a:spcBef>
              <a:buSzPts val="2400"/>
            </a:pPr>
            <a:r>
              <a:rPr lang="en-US" sz="1200" dirty="0"/>
              <a:t>encourages planning and testing of processes </a:t>
            </a:r>
          </a:p>
          <a:p>
            <a:pPr marL="457189" indent="-423323">
              <a:lnSpc>
                <a:spcPct val="100000"/>
              </a:lnSpc>
              <a:spcBef>
                <a:spcPts val="0"/>
              </a:spcBef>
              <a:buSzPts val="2400"/>
            </a:pPr>
            <a:r>
              <a:rPr lang="en-US" sz="1200" dirty="0"/>
              <a:t>demonstrates multiple outputs that can be produced, encouraging scholarly communication </a:t>
            </a:r>
          </a:p>
          <a:p>
            <a:pPr marL="457189" indent="-423323">
              <a:lnSpc>
                <a:spcPct val="100000"/>
              </a:lnSpc>
              <a:spcBef>
                <a:spcPts val="0"/>
              </a:spcBef>
              <a:buSzPts val="2400"/>
            </a:pPr>
            <a:r>
              <a:rPr lang="en-US" sz="1200" dirty="0"/>
              <a:t>highlights most important aspects of the phase</a:t>
            </a:r>
          </a:p>
          <a:p>
            <a:pPr marL="0" indent="0">
              <a:lnSpc>
                <a:spcPct val="100000"/>
              </a:lnSpc>
              <a:spcBef>
                <a:spcPts val="2133"/>
              </a:spcBef>
              <a:buNone/>
            </a:pPr>
            <a:r>
              <a:rPr lang="en-US" sz="1200" dirty="0"/>
              <a:t>The cycle is </a:t>
            </a:r>
            <a:r>
              <a:rPr lang="en-US" sz="1200" b="1" i="1" dirty="0"/>
              <a:t>not </a:t>
            </a:r>
            <a:r>
              <a:rPr lang="en-US" sz="1200" dirty="0"/>
              <a:t>designed: </a:t>
            </a:r>
          </a:p>
          <a:p>
            <a:pPr marL="457189" indent="-448722">
              <a:lnSpc>
                <a:spcPct val="100000"/>
              </a:lnSpc>
              <a:spcBef>
                <a:spcPts val="2133"/>
              </a:spcBef>
              <a:buSzPts val="2700"/>
            </a:pPr>
            <a:r>
              <a:rPr lang="en-US" sz="1200" dirty="0"/>
              <a:t>For narrative reviews that are more exploratory in nature- these projects generally do not have an a priori process</a:t>
            </a:r>
          </a:p>
          <a:p>
            <a:pPr marL="457189" indent="-448722">
              <a:lnSpc>
                <a:spcPct val="100000"/>
              </a:lnSpc>
              <a:spcBef>
                <a:spcPts val="0"/>
              </a:spcBef>
              <a:buSzPts val="2700"/>
            </a:pPr>
            <a:r>
              <a:rPr lang="en-US" sz="1200" dirty="0"/>
              <a:t>To replace the need for more detailed guides, standards, and consulting experts</a:t>
            </a:r>
          </a:p>
          <a:p>
            <a:pPr marL="457189" marR="0" lvl="0" indent="-44872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700"/>
              <a:buFontTx/>
              <a:buNone/>
              <a:tabLst/>
              <a:defRPr/>
            </a:pPr>
            <a:r>
              <a:rPr lang="en-US" dirty="0"/>
              <a:t>The 8 phases of a review project can overlap, can have multiple outputs, which can be published or informal.  And of course, some phases are optional. The phases also connect together in a cycle, for when the updating algorithm says its time to update, you then move back into the proposal phase. Now let's look at each phase separately.</a:t>
            </a:r>
          </a:p>
          <a:p>
            <a:pPr marL="457189" indent="-448722">
              <a:lnSpc>
                <a:spcPct val="100000"/>
              </a:lnSpc>
              <a:spcBef>
                <a:spcPts val="0"/>
              </a:spcBef>
              <a:buSzPts val="2700"/>
            </a:pPr>
            <a:endParaRPr lang="en-US" sz="1200" dirty="0"/>
          </a:p>
          <a:p>
            <a:pPr marL="457189" indent="-423323">
              <a:lnSpc>
                <a:spcPct val="100000"/>
              </a:lnSpc>
              <a:spcBef>
                <a:spcPts val="0"/>
              </a:spcBef>
              <a:buSzPts val="2400"/>
            </a:pPr>
            <a:endParaRPr lang="en-US" sz="12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1F7A6-DC62-49A6-96D8-EBDD665D9A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6389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f77c9b957b_0_1285:notes"/>
          <p:cNvSpPr txBox="1">
            <a:spLocks noGrp="1"/>
          </p:cNvSpPr>
          <p:nvPr>
            <p:ph type="body" idx="1"/>
          </p:nvPr>
        </p:nvSpPr>
        <p:spPr>
          <a:xfrm>
            <a:off x="731520" y="4560571"/>
            <a:ext cx="5852100" cy="43206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gf77c9b957b_0_1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f77c9b957b_0_1308:notes"/>
          <p:cNvSpPr txBox="1">
            <a:spLocks noGrp="1"/>
          </p:cNvSpPr>
          <p:nvPr>
            <p:ph type="body" idx="1"/>
          </p:nvPr>
        </p:nvSpPr>
        <p:spPr>
          <a:xfrm>
            <a:off x="731520" y="4560571"/>
            <a:ext cx="5852100" cy="43206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gf77c9b957b_0_1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f77c9b957b_0_1333:notes"/>
          <p:cNvSpPr txBox="1">
            <a:spLocks noGrp="1"/>
          </p:cNvSpPr>
          <p:nvPr>
            <p:ph type="body" idx="1"/>
          </p:nvPr>
        </p:nvSpPr>
        <p:spPr>
          <a:xfrm>
            <a:off x="731520" y="4560571"/>
            <a:ext cx="5852100" cy="43206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gf77c9b957b_0_1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f77c9b957b_0_1469:notes"/>
          <p:cNvSpPr txBox="1">
            <a:spLocks noGrp="1"/>
          </p:cNvSpPr>
          <p:nvPr>
            <p:ph type="body" idx="1"/>
          </p:nvPr>
        </p:nvSpPr>
        <p:spPr>
          <a:xfrm>
            <a:off x="731520" y="4560571"/>
            <a:ext cx="5852100" cy="43206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gf77c9b957b_0_1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a55cb2632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6" name="Google Shape;376;ga55cb26328_0_7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 scoping search is a quick search to get an idea of what is out there- 10, 100, or 1000s of articles.  This especially good when you are not sure if anything has been published or how narrow with population to choose.</a:t>
            </a:r>
            <a:endParaRPr/>
          </a:p>
        </p:txBody>
      </p:sp>
      <p:sp>
        <p:nvSpPr>
          <p:cNvPr id="377" name="Google Shape;377;ga55cb26328_0_7:notes"/>
          <p:cNvSpPr txBox="1">
            <a:spLocks noGrp="1"/>
          </p:cNvSpPr>
          <p:nvPr>
            <p:ph type="sldNum" idx="12"/>
          </p:nvPr>
        </p:nvSpPr>
        <p:spPr>
          <a:xfrm>
            <a:off x="4143587" y="9119475"/>
            <a:ext cx="3169800" cy="4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29157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a55cb26328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a55cb26328_0_98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ga55cb26328_0_98:notes"/>
          <p:cNvSpPr txBox="1">
            <a:spLocks noGrp="1"/>
          </p:cNvSpPr>
          <p:nvPr>
            <p:ph type="sldNum" idx="12"/>
          </p:nvPr>
        </p:nvSpPr>
        <p:spPr>
          <a:xfrm>
            <a:off x="4143587" y="9119475"/>
            <a:ext cx="3169800" cy="4818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04014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a668280ef6_0_5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ga668280ef6_0_5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a668280ef6_0_5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ga668280ef6_0_5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a668280ef6_0_5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ga668280ef6_0_5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41258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a668280ef6_0_5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ga668280ef6_0_5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2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a668280ef6_0_6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ga668280ef6_0_6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a668280ef6_0_6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ga668280ef6_0_6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a55cb26328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a55cb26328_0_98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ga55cb26328_0_98:notes"/>
          <p:cNvSpPr txBox="1">
            <a:spLocks noGrp="1"/>
          </p:cNvSpPr>
          <p:nvPr>
            <p:ph type="sldNum" idx="12"/>
          </p:nvPr>
        </p:nvSpPr>
        <p:spPr>
          <a:xfrm>
            <a:off x="4143587" y="9119475"/>
            <a:ext cx="3169800" cy="4818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5681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a668280ef6_0_7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ga668280ef6_0_7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8995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a668280ef6_0_7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ga668280ef6_0_7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59214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a668280ef6_0_7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ga668280ef6_0_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58524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a668280ef6_0_7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ga668280ef6_0_7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83352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a668280ef6_0_7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ga668280ef6_0_7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948049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a55cb26328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a55cb26328_0_98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ga55cb26328_0_98:notes"/>
          <p:cNvSpPr txBox="1">
            <a:spLocks noGrp="1"/>
          </p:cNvSpPr>
          <p:nvPr>
            <p:ph type="sldNum" idx="12"/>
          </p:nvPr>
        </p:nvSpPr>
        <p:spPr>
          <a:xfrm>
            <a:off x="4143587" y="9119475"/>
            <a:ext cx="3169800" cy="4818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432380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219b875cc93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219b875cc93_0_298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2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g219b875cc93_0_298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6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1024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19b875cc93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219b875cc93_0_323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2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g219b875cc93_0_323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54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219b875cc93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219b875cc93_0_307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2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g219b875cc93_0_307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55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219b875cc93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219b875cc93_0_315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2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g219b875cc93_0_315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57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219b875cc93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219b875cc93_0_334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2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g219b875cc93_0_334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58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4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a55cb26328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a55cb26328_0_98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ga55cb26328_0_98:notes"/>
          <p:cNvSpPr txBox="1">
            <a:spLocks noGrp="1"/>
          </p:cNvSpPr>
          <p:nvPr>
            <p:ph type="sldNum" idx="12"/>
          </p:nvPr>
        </p:nvSpPr>
        <p:spPr>
          <a:xfrm>
            <a:off x="4143587" y="9119475"/>
            <a:ext cx="3169800" cy="4818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4655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50b2a558e9_21_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50b2a558e9_21_518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2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g50b2a558e9_21_518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0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22e82aa2c4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22e82aa2c42_0_0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2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g22e82aa2c42_0_0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983BE-CE75-3F1C-DB07-78F1154297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8CCBDD-5F8D-EEA0-9723-E662586379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0A2AD6-0A39-8666-535F-A8EF67F2F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E841-B291-4B5B-A23A-E4343BABECB2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4A2559-269B-C3D9-FF6A-09DAF4F7E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7CE1D-CA98-EE4D-499E-933A8345E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BBA4-7329-48C8-8E5A-086CB49F8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473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116D1-78B8-5D0C-3A57-F5D4754BE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218735-89E4-C43B-12E9-4CACA9F93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7984-78E9-71FF-05BA-3E3B05608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E841-B291-4B5B-A23A-E4343BABECB2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32AA5-79A5-EC8A-94A9-1DD508349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004E9-5243-6092-1633-91150254D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BBA4-7329-48C8-8E5A-086CB49F8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22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D426DF-BF15-983A-8929-85E4D98BC9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7484E1-3780-9667-AB3E-66D733C5E5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B5B29-8EF8-C17C-E661-E18E57C09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E841-B291-4B5B-A23A-E4343BABECB2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5D24C5-921B-C034-A2D3-14CADBC5D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8424E-0963-FAA3-AD25-D22AEC677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BBA4-7329-48C8-8E5A-086CB49F8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429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F12BD-E3F3-6A9F-C51C-AAF6FF862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07549-CA47-CC62-67EA-08BA04A12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1EE8A-8E69-B24A-7A39-34318060B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E841-B291-4B5B-A23A-E4343BABECB2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DE2B4-0397-34B2-FC21-88F7F1FD7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3BCF3-4DB2-FDE0-CC0F-EFA560DED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BBA4-7329-48C8-8E5A-086CB49F8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40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52D68-7D1B-20C3-754A-142D34527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9763FB-4157-A7E9-17EA-9E0110E44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76426-E36B-35F8-9CE1-0308A65BA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E841-B291-4B5B-A23A-E4343BABECB2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4B426-908E-A3C0-4098-C9DA3F2EF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EC0AD9-3C9F-14A7-A731-A76E72095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BBA4-7329-48C8-8E5A-086CB49F8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324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73E3B-CA66-8532-27A7-F54E30779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CBDBF-514A-D682-FE9F-9D0F8BCDA2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50A06D-3D5D-A277-1433-7256D8F791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79613B-70D6-5CA2-83E6-EFA08FEF5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E841-B291-4B5B-A23A-E4343BABECB2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BF0005-579D-24E7-C378-0EDD7DEDE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3B3E2A-76FD-A536-DD05-6DF5976D3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BBA4-7329-48C8-8E5A-086CB49F8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45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78256-64F1-A588-425E-E60E4830F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A488B5-F8DB-CB22-85BB-0DC00FA48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00E770-D432-EFCD-991D-6CF71148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575A28-429E-52C3-DB5D-D8E773F740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FFA1C0-6669-0ACD-E39E-E24DD26AAE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CE0A10-1D98-8AC8-CF70-6C4A4375E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E841-B291-4B5B-A23A-E4343BABECB2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C3CE04-15AD-4FE6-5AAC-BF62F4EDC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C4AE0C-688D-2627-D96B-0764358E7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BBA4-7329-48C8-8E5A-086CB49F8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13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FF7C6-4273-4CFB-C454-1AB9DE0EE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91C2E2-9722-0DF1-3025-9BC3639D5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E841-B291-4B5B-A23A-E4343BABECB2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EBA84D-762F-FC23-1CBE-05A13F737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203BCC-5B58-B4A6-4567-BE14B20C2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BBA4-7329-48C8-8E5A-086CB49F8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0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03ABF0-B934-1763-C077-EF71CCBC3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E841-B291-4B5B-A23A-E4343BABECB2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AF5C48-5C91-D7BF-0589-3F3B1F5D3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C12E34-B008-F7ED-2D97-03A9D58DA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BBA4-7329-48C8-8E5A-086CB49F8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560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8A98F-3EA3-ADA2-04C2-7ECDEC33B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897EC-A9D9-9CC0-1357-9A51EB702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F2B990-6BA0-8960-5C60-7102265D10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657DC0-CEEC-C569-31FA-0B5D0ECFC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E841-B291-4B5B-A23A-E4343BABECB2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53A78A-3EA0-C5D9-D4E8-905C591F3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3F120-EB15-E3C9-300E-962CFABE0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BBA4-7329-48C8-8E5A-086CB49F8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54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84061-3DCD-0611-4E39-F8536F358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BD5247-8FC9-C6DF-00D6-C59337EF09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E0AABD-BAB7-3843-3D5D-66FA0DC748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08FBA5-F9B2-0EC6-115C-379158F04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E841-B291-4B5B-A23A-E4343BABECB2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5F393C-2D5F-776A-1EB6-DC51FA548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DF8D64-179B-8468-7690-41F05A7F4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BBA4-7329-48C8-8E5A-086CB49F8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109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5041EF-243A-FDAE-CDD8-5069ABADA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806FA9-E6BD-E720-7FC0-1371A1D579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2E33-08E8-04C3-C891-0BFBA4420C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EE841-B291-4B5B-A23A-E4343BABECB2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04456-EE1A-B7A2-CCD2-057BF3C781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E5C62-C32B-42BE-8140-11EC372481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DBBA4-7329-48C8-8E5A-086CB49F8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64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library.tamu.edu/reviews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d.york.ac.uk/prospero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bemecollaboration.org/Step+4+Protocol+Preparation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meshb.nlm.nih.gov/" TargetMode="Externa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mesh.med.yale.edu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andbook.cochrane.org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om.edu/Reports/2011/Finding-What-Works-in-Health-Care-Standards-for-systematic-Reviews.aspx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N8vVfelPCHJSDleRy3qafhfjQFvAklpE/view?usp=sharing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cadth.ca/sites/default/files/pdf/CP0015_PRESS_Update_Report_2016.pdf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pubmed.ncbi.nlm.nih.gov/31727052/" TargetMode="External"/><Relationship Id="rId3" Type="http://schemas.openxmlformats.org/officeDocument/2006/relationships/hyperlink" Target="https://pubmed.ncbi.nlm.nih.gov/38964781/" TargetMode="External"/><Relationship Id="rId7" Type="http://schemas.openxmlformats.org/officeDocument/2006/relationships/hyperlink" Target="https://pubmed.ncbi.nlm.nih.gov/37081557/" TargetMode="External"/><Relationship Id="rId2" Type="http://schemas.openxmlformats.org/officeDocument/2006/relationships/hyperlink" Target="http://mesh.med.yale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ubmed.ncbi.nlm.nih.gov/36429534/" TargetMode="External"/><Relationship Id="rId5" Type="http://schemas.openxmlformats.org/officeDocument/2006/relationships/hyperlink" Target="https://pubmed.ncbi.nlm.nih.gov/29093040/" TargetMode="External"/><Relationship Id="rId4" Type="http://schemas.openxmlformats.org/officeDocument/2006/relationships/hyperlink" Target="https://pubmed.ncbi.nlm.nih.gov/32573926/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quator-network.org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s://pubmed.ncbi.nlm.nih.gov/24956937/" TargetMode="Externa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training.cochrane.org/grade-approach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24956937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ubmed.ncbi.nlm.nih.gov/31194903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DA8408-8F16-A884-7ADD-3DD1C56501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716" y="266700"/>
            <a:ext cx="5334930" cy="402771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b="1" i="0" dirty="0">
                <a:effectLst/>
              </a:rPr>
              <a:t>Piecing Together </a:t>
            </a:r>
            <a:br>
              <a:rPr lang="en-US" sz="3200" b="1" i="0" dirty="0">
                <a:effectLst/>
              </a:rPr>
            </a:br>
            <a:r>
              <a:rPr lang="en-US" sz="3200" b="1" i="0" dirty="0">
                <a:effectLst/>
              </a:rPr>
              <a:t>Systematic Reviews Series</a:t>
            </a:r>
            <a:br>
              <a:rPr lang="en-US" sz="3200" b="1" i="0" dirty="0">
                <a:effectLst/>
              </a:rPr>
            </a:br>
            <a:br>
              <a:rPr lang="en-US" sz="3200" b="1" i="0" dirty="0">
                <a:effectLst/>
              </a:rPr>
            </a:br>
            <a:r>
              <a:rPr lang="en-US" sz="3200" b="1" i="0" dirty="0">
                <a:solidFill>
                  <a:srgbClr val="760000"/>
                </a:solidFill>
                <a:effectLst/>
              </a:rPr>
              <a:t>Phase 2: Protocol </a:t>
            </a:r>
            <a:br>
              <a:rPr lang="en-US" sz="3200" b="1" i="0" dirty="0">
                <a:effectLst/>
              </a:rPr>
            </a:br>
            <a:br>
              <a:rPr lang="en-US" sz="3200" b="1" i="0" dirty="0">
                <a:effectLst/>
              </a:rPr>
            </a:br>
            <a:r>
              <a:rPr lang="en-US" sz="3200" b="1" i="1" dirty="0">
                <a:effectLst/>
              </a:rPr>
              <a:t>what are the methods for the review?</a:t>
            </a:r>
            <a:br>
              <a:rPr lang="en-US" sz="2400" b="1" i="0" dirty="0">
                <a:effectLst/>
              </a:rPr>
            </a:br>
            <a:endParaRPr lang="en-US" sz="2400" b="1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237EB54F-2A93-1AD2-C3A9-18AE63E4D8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4715" y="4576427"/>
            <a:ext cx="5334931" cy="218921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700" dirty="0"/>
              <a:t>July 24, 2024</a:t>
            </a:r>
          </a:p>
          <a:p>
            <a:r>
              <a:rPr lang="en-US" sz="1700" dirty="0"/>
              <a:t>Sponsored by NNLM Region 3</a:t>
            </a:r>
          </a:p>
          <a:p>
            <a:endParaRPr lang="en-US" sz="1700" dirty="0"/>
          </a:p>
          <a:p>
            <a:pPr>
              <a:spcBef>
                <a:spcPts val="0"/>
              </a:spcBef>
            </a:pPr>
            <a:r>
              <a:rPr lang="en-US" sz="1700" dirty="0"/>
              <a:t>Margaret J. Foster, MS,MPH</a:t>
            </a:r>
          </a:p>
          <a:p>
            <a:pPr>
              <a:spcBef>
                <a:spcPts val="0"/>
              </a:spcBef>
            </a:pPr>
            <a:r>
              <a:rPr lang="en-US" sz="1700" dirty="0"/>
              <a:t>Center for Systematic Reviews and Research Syntheses</a:t>
            </a:r>
          </a:p>
          <a:p>
            <a:pPr>
              <a:spcBef>
                <a:spcPts val="0"/>
              </a:spcBef>
            </a:pPr>
            <a:r>
              <a:rPr lang="en-US" sz="1700" dirty="0"/>
              <a:t>Medical Sciences Library, Texas A&amp;M University</a:t>
            </a:r>
          </a:p>
          <a:p>
            <a:r>
              <a:rPr lang="en-US" sz="1700" dirty="0">
                <a:hlinkClick r:id="rId2"/>
              </a:rPr>
              <a:t>https://library.tamu.edu/reviews/</a:t>
            </a:r>
            <a:endParaRPr lang="en-US" sz="17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575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7F0749-FA4D-FB57-3EEC-2D7649BEF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Calibri"/>
                <a:cs typeface="Calibri"/>
              </a:rPr>
              <a:t>Is it feasible?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F3544D-888B-C4DC-8F15-57E499C9BA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125" y="2073275"/>
            <a:ext cx="8401050" cy="4351338"/>
          </a:xfrm>
        </p:spPr>
        <p:txBody>
          <a:bodyPr/>
          <a:lstStyle/>
          <a:p>
            <a:pPr marL="2286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Did the question change? Did the criteria change?</a:t>
            </a:r>
            <a:endParaRPr lang="en-US" sz="2800" dirty="0"/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Write out the finalized question &amp; eligibility criteria</a:t>
            </a:r>
            <a:endParaRPr lang="en-US" sz="2800" dirty="0"/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Keep this in mind throughout the process- it should guide everything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87737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9"/>
          <p:cNvSpPr txBox="1">
            <a:spLocks noGrp="1"/>
          </p:cNvSpPr>
          <p:nvPr>
            <p:ph type="title"/>
          </p:nvPr>
        </p:nvSpPr>
        <p:spPr>
          <a:xfrm>
            <a:off x="486383" y="1174819"/>
            <a:ext cx="5609617" cy="4093867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sz="5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Part 2</a:t>
            </a:r>
            <a:br>
              <a:rPr lang="en-US" sz="5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5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Blueprint</a:t>
            </a:r>
            <a:b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lanning the protocol</a:t>
            </a:r>
            <a:b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Registry</a:t>
            </a:r>
          </a:p>
        </p:txBody>
      </p:sp>
      <p:pic>
        <p:nvPicPr>
          <p:cNvPr id="4" name="Picture 3" descr="Blueprint drawing of a floor plan">
            <a:extLst>
              <a:ext uri="{FF2B5EF4-FFF2-40B4-BE49-F238E27FC236}">
                <a16:creationId xmlns:a16="http://schemas.microsoft.com/office/drawing/2014/main" id="{37E23DCC-9445-E845-CD5A-113E640636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451" y="1249962"/>
            <a:ext cx="4862698" cy="335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57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0A31F50-3997-68B6-7ABC-1DF237A5A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908" y="331737"/>
            <a:ext cx="3426292" cy="64659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Phases 1-4</a:t>
            </a:r>
          </a:p>
        </p:txBody>
      </p:sp>
      <p:graphicFrame>
        <p:nvGraphicFramePr>
          <p:cNvPr id="10" name="Content Placeholder 7" descr="Phases 1-4 include proposal, protocol, production and paper.">
            <a:extLst>
              <a:ext uri="{FF2B5EF4-FFF2-40B4-BE49-F238E27FC236}">
                <a16:creationId xmlns:a16="http://schemas.microsoft.com/office/drawing/2014/main" id="{DBB7742E-33F2-C79D-8442-7484FAE616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2939059"/>
              </p:ext>
            </p:extLst>
          </p:nvPr>
        </p:nvGraphicFramePr>
        <p:xfrm>
          <a:off x="3369129" y="1397000"/>
          <a:ext cx="7984671" cy="5333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4390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8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F04E9B-0151-3643-179E-DDCC89CA6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467" y="489095"/>
            <a:ext cx="3374136" cy="5567891"/>
          </a:xfrm>
        </p:spPr>
        <p:txBody>
          <a:bodyPr>
            <a:normAutofit/>
          </a:bodyPr>
          <a:lstStyle/>
          <a:p>
            <a:r>
              <a:rPr lang="en-US" sz="5200" b="1" dirty="0"/>
              <a:t>Phase 2: Protocol steps</a:t>
            </a:r>
          </a:p>
        </p:txBody>
      </p:sp>
      <p:graphicFrame>
        <p:nvGraphicFramePr>
          <p:cNvPr id="4" name="Content Placeholder 3" descr="Phase 2 steps include: plan, identify, evaluate, collect/combine, explain/summarize/share">
            <a:extLst>
              <a:ext uri="{FF2B5EF4-FFF2-40B4-BE49-F238E27FC236}">
                <a16:creationId xmlns:a16="http://schemas.microsoft.com/office/drawing/2014/main" id="{1DB1CFE5-E602-65C2-A0F0-7D86FC3532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2964214"/>
              </p:ext>
            </p:extLst>
          </p:nvPr>
        </p:nvGraphicFramePr>
        <p:xfrm>
          <a:off x="4327071" y="620391"/>
          <a:ext cx="7029777" cy="5965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4795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8" name="Rectangle 367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61" name="Google Shape;361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Protocol</a:t>
            </a:r>
          </a:p>
        </p:txBody>
      </p:sp>
      <p:sp>
        <p:nvSpPr>
          <p:cNvPr id="370" name="Freeform: Shape 369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2" name="Google Shape;362;p4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393361" cy="4351338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457200">
              <a:spcBef>
                <a:spcPts val="560"/>
              </a:spcBef>
              <a:buSzPts val="3400"/>
            </a:pPr>
            <a:r>
              <a:rPr lang="en-US" sz="3200" dirty="0"/>
              <a:t>methods of the review</a:t>
            </a:r>
          </a:p>
          <a:p>
            <a:pPr marL="457200">
              <a:spcBef>
                <a:spcPts val="560"/>
              </a:spcBef>
              <a:buSzPts val="3400"/>
            </a:pPr>
            <a:r>
              <a:rPr lang="en-US" sz="3200" dirty="0"/>
              <a:t>No matter the form or type of review a protocol is a must!</a:t>
            </a:r>
          </a:p>
          <a:p>
            <a:pPr marL="457200">
              <a:spcBef>
                <a:spcPts val="0"/>
              </a:spcBef>
              <a:buSzPts val="3400"/>
            </a:pPr>
            <a:r>
              <a:rPr lang="en-US" sz="3200" dirty="0"/>
              <a:t>can be</a:t>
            </a:r>
          </a:p>
          <a:p>
            <a:pPr marL="914400" lvl="1">
              <a:spcBef>
                <a:spcPts val="0"/>
              </a:spcBef>
              <a:buSzPts val="3000"/>
            </a:pPr>
            <a:r>
              <a:rPr lang="en-US" sz="3200" dirty="0"/>
              <a:t>informal </a:t>
            </a:r>
          </a:p>
          <a:p>
            <a:pPr marL="914400" lvl="1">
              <a:spcBef>
                <a:spcPts val="0"/>
              </a:spcBef>
              <a:buSzPts val="3000"/>
            </a:pPr>
            <a:r>
              <a:rPr lang="en-US" sz="3200" dirty="0"/>
              <a:t>published</a:t>
            </a:r>
          </a:p>
          <a:p>
            <a:pPr marL="914400" lvl="1">
              <a:spcBef>
                <a:spcPts val="0"/>
              </a:spcBef>
              <a:buSzPts val="3000"/>
            </a:pPr>
            <a:r>
              <a:rPr lang="en-US" sz="3200" dirty="0"/>
              <a:t>registered</a:t>
            </a:r>
          </a:p>
          <a:p>
            <a:pPr marL="914400" lvl="1">
              <a:spcBef>
                <a:spcPts val="0"/>
              </a:spcBef>
              <a:buSzPts val="3000"/>
            </a:pPr>
            <a:r>
              <a:rPr lang="en-US" sz="3200" dirty="0"/>
              <a:t>presented at conferences</a:t>
            </a:r>
          </a:p>
        </p:txBody>
      </p:sp>
      <p:sp>
        <p:nvSpPr>
          <p:cNvPr id="372" name="Oval 371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Freeform: Shape 373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76" name="Straight Connector 375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" name="Freeform: Shape 377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0" name="Freeform: Shape 379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3" name="Google Shape;363;p44"/>
          <p:cNvSpPr txBox="1">
            <a:spLocks noGrp="1"/>
          </p:cNvSpPr>
          <p:nvPr>
            <p:ph type="sldNum" idx="12"/>
          </p:nvPr>
        </p:nvSpPr>
        <p:spPr>
          <a:xfrm>
            <a:off x="10030244" y="6356350"/>
            <a:ext cx="1323555" cy="36512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spcAft>
                <a:spcPts val="600"/>
              </a:spcAft>
              <a:buClr>
                <a:srgbClr val="000000"/>
              </a:buClr>
            </a:pPr>
            <a:fld id="{00000000-1234-1234-1234-123412341234}" type="slidenum">
              <a:rPr lang="en-US"/>
              <a:pPr>
                <a:spcAft>
                  <a:spcPts val="600"/>
                </a:spcAft>
                <a:buClr>
                  <a:srgbClr val="000000"/>
                </a:buClr>
              </a:pPr>
              <a:t>14</a:t>
            </a:fld>
            <a:endParaRPr lang="en-US"/>
          </a:p>
        </p:txBody>
      </p:sp>
      <p:sp>
        <p:nvSpPr>
          <p:cNvPr id="382" name="Freeform: Shape 381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6" name="Rectangle 405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96" name="Google Shape;396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buClr>
                <a:schemeClr val="dk1"/>
              </a:buClr>
              <a:buSzPts val="4400"/>
            </a:pPr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Options</a:t>
            </a:r>
            <a:endParaRPr lang="en-US" b="1" kern="1200">
              <a:solidFill>
                <a:schemeClr val="tx1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408" name="Freeform: Shape 407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7" name="Google Shape;397;p4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393361" cy="4351338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342900">
              <a:spcBef>
                <a:spcPts val="0"/>
              </a:spcBef>
              <a:buClr>
                <a:schemeClr val="dk1"/>
              </a:buClr>
              <a:buSzPts val="2900"/>
            </a:pPr>
            <a:r>
              <a:rPr lang="en-US" u="sng">
                <a:sym typeface="Calibri"/>
                <a:hlinkClick r:id="rId3"/>
              </a:rPr>
              <a:t>Prospero</a:t>
            </a:r>
            <a:endParaRPr lang="en-US"/>
          </a:p>
          <a:p>
            <a:pPr marL="342900">
              <a:spcBef>
                <a:spcPts val="640"/>
              </a:spcBef>
              <a:buClr>
                <a:schemeClr val="dk1"/>
              </a:buClr>
              <a:buSzPts val="2900"/>
            </a:pPr>
            <a:r>
              <a:rPr lang="en-US">
                <a:sym typeface="Calibri"/>
              </a:rPr>
              <a:t>Joanna Briggs Institute</a:t>
            </a:r>
            <a:endParaRPr lang="en-US"/>
          </a:p>
          <a:p>
            <a:pPr marL="342900">
              <a:spcBef>
                <a:spcPts val="640"/>
              </a:spcBef>
              <a:buClr>
                <a:schemeClr val="dk1"/>
              </a:buClr>
              <a:buSzPts val="2900"/>
            </a:pPr>
            <a:r>
              <a:rPr lang="en-US">
                <a:sym typeface="Calibri"/>
              </a:rPr>
              <a:t>Campbell Collaboration</a:t>
            </a:r>
            <a:endParaRPr lang="en-US"/>
          </a:p>
          <a:p>
            <a:pPr marL="342900">
              <a:spcBef>
                <a:spcPts val="640"/>
              </a:spcBef>
              <a:buClr>
                <a:schemeClr val="dk1"/>
              </a:buClr>
              <a:buSzPts val="2900"/>
            </a:pPr>
            <a:r>
              <a:rPr lang="en-US">
                <a:sym typeface="Calibri"/>
              </a:rPr>
              <a:t>Cochrane Collaboration</a:t>
            </a:r>
            <a:endParaRPr lang="en-US"/>
          </a:p>
          <a:p>
            <a:pPr marL="342900">
              <a:spcBef>
                <a:spcPts val="640"/>
              </a:spcBef>
              <a:buClr>
                <a:schemeClr val="dk1"/>
              </a:buClr>
              <a:buSzPts val="2900"/>
            </a:pPr>
            <a:r>
              <a:rPr lang="en-US" u="sng">
                <a:hlinkClick r:id="rId4"/>
              </a:rPr>
              <a:t>BEME</a:t>
            </a:r>
            <a:r>
              <a:rPr lang="en-US"/>
              <a:t>: Best Evidence Medical and Health Professional Education</a:t>
            </a:r>
          </a:p>
          <a:p>
            <a:pPr marL="342900">
              <a:spcBef>
                <a:spcPts val="640"/>
              </a:spcBef>
              <a:buClr>
                <a:schemeClr val="dk1"/>
              </a:buClr>
              <a:buSzPts val="2900"/>
            </a:pPr>
            <a:r>
              <a:rPr lang="en-US"/>
              <a:t>OSF Registry</a:t>
            </a:r>
          </a:p>
          <a:p>
            <a:pPr marL="342900">
              <a:spcBef>
                <a:spcPts val="640"/>
              </a:spcBef>
              <a:buClr>
                <a:schemeClr val="dk1"/>
              </a:buClr>
              <a:buSzPts val="2900"/>
            </a:pPr>
            <a:r>
              <a:rPr lang="en-US"/>
              <a:t>Protocols.io</a:t>
            </a:r>
          </a:p>
        </p:txBody>
      </p:sp>
      <p:sp>
        <p:nvSpPr>
          <p:cNvPr id="410" name="Oval 409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" name="Freeform: Shape 411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414" name="Straight Connector 413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6" name="Freeform: Shape 415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8" name="Freeform: Shape 417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99" name="Google Shape;399;p48"/>
          <p:cNvSpPr txBox="1">
            <a:spLocks noGrp="1"/>
          </p:cNvSpPr>
          <p:nvPr>
            <p:ph type="sldNum" idx="12"/>
          </p:nvPr>
        </p:nvSpPr>
        <p:spPr>
          <a:xfrm>
            <a:off x="10030244" y="6356350"/>
            <a:ext cx="1323555" cy="36512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spcAft>
                <a:spcPts val="600"/>
              </a:spcAft>
              <a:buClr>
                <a:srgbClr val="000000"/>
              </a:buClr>
            </a:pPr>
            <a:fld id="{00000000-1234-1234-1234-123412341234}" type="slidenum">
              <a:rPr lang="en-US"/>
              <a:pPr>
                <a:spcAft>
                  <a:spcPts val="600"/>
                </a:spcAft>
                <a:buClr>
                  <a:srgbClr val="000000"/>
                </a:buClr>
              </a:pPr>
              <a:t>15</a:t>
            </a:fld>
            <a:endParaRPr lang="en-US"/>
          </a:p>
        </p:txBody>
      </p:sp>
      <p:sp>
        <p:nvSpPr>
          <p:cNvPr id="420" name="Freeform: Shape 419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50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b="1" dirty="0"/>
              <a:t>Prospero</a:t>
            </a:r>
            <a:endParaRPr b="1" dirty="0"/>
          </a:p>
        </p:txBody>
      </p:sp>
      <p:sp>
        <p:nvSpPr>
          <p:cNvPr id="415" name="Google Shape;415;p50"/>
          <p:cNvSpPr txBox="1">
            <a:spLocks noGrp="1"/>
          </p:cNvSpPr>
          <p:nvPr>
            <p:ph type="body" idx="1"/>
          </p:nvPr>
        </p:nvSpPr>
        <p:spPr>
          <a:xfrm>
            <a:off x="959498" y="1530221"/>
            <a:ext cx="4038600" cy="45261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>
              <a:spcBef>
                <a:spcPts val="560"/>
              </a:spcBef>
              <a:buNone/>
            </a:pPr>
            <a:r>
              <a:rPr lang="en-US" b="1" dirty="0"/>
              <a:t>When to register</a:t>
            </a:r>
            <a:endParaRPr b="1" dirty="0"/>
          </a:p>
          <a:p>
            <a:pPr marL="457200" indent="-406400">
              <a:spcBef>
                <a:spcPts val="560"/>
              </a:spcBef>
              <a:buSzPts val="2800"/>
            </a:pPr>
            <a:r>
              <a:rPr lang="en-US" dirty="0"/>
              <a:t>If the review has an outcome involving human health</a:t>
            </a:r>
            <a:endParaRPr dirty="0"/>
          </a:p>
          <a:p>
            <a:pPr marL="457200" indent="-406400">
              <a:spcBef>
                <a:spcPts val="0"/>
              </a:spcBef>
              <a:buSzPts val="2800"/>
            </a:pPr>
            <a:r>
              <a:rPr lang="en-US" dirty="0"/>
              <a:t>Must be a systematic review (no scoping accepted)</a:t>
            </a:r>
            <a:endParaRPr dirty="0"/>
          </a:p>
          <a:p>
            <a:pPr marL="457200" indent="-406400">
              <a:spcBef>
                <a:spcPts val="0"/>
              </a:spcBef>
              <a:buSzPts val="2800"/>
            </a:pPr>
            <a:r>
              <a:rPr lang="en-US" dirty="0"/>
              <a:t>Not supposed to be in coding/data extraction phase</a:t>
            </a:r>
            <a:endParaRPr dirty="0"/>
          </a:p>
          <a:p>
            <a:pPr marL="0" indent="0">
              <a:spcBef>
                <a:spcPts val="560"/>
              </a:spcBef>
              <a:buNone/>
            </a:pPr>
            <a:endParaRPr dirty="0"/>
          </a:p>
        </p:txBody>
      </p:sp>
      <p:sp>
        <p:nvSpPr>
          <p:cNvPr id="416" name="Google Shape;416;p50"/>
          <p:cNvSpPr txBox="1">
            <a:spLocks noGrp="1"/>
          </p:cNvSpPr>
          <p:nvPr>
            <p:ph type="body" idx="2"/>
          </p:nvPr>
        </p:nvSpPr>
        <p:spPr>
          <a:xfrm>
            <a:off x="7399176" y="1623944"/>
            <a:ext cx="4038600" cy="45261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>
              <a:spcBef>
                <a:spcPts val="560"/>
              </a:spcBef>
              <a:buNone/>
            </a:pPr>
            <a:r>
              <a:rPr lang="en-US" b="1" dirty="0"/>
              <a:t>What you will need</a:t>
            </a:r>
            <a:endParaRPr b="1" dirty="0"/>
          </a:p>
          <a:p>
            <a:pPr marL="457200" indent="-406400">
              <a:spcBef>
                <a:spcPts val="560"/>
              </a:spcBef>
              <a:buSzPts val="2800"/>
            </a:pPr>
            <a:r>
              <a:rPr lang="en-US" dirty="0"/>
              <a:t>question</a:t>
            </a:r>
            <a:endParaRPr dirty="0"/>
          </a:p>
          <a:p>
            <a:pPr marL="457200" indent="-406400">
              <a:spcBef>
                <a:spcPts val="0"/>
              </a:spcBef>
              <a:buSzPts val="2800"/>
            </a:pPr>
            <a:r>
              <a:rPr lang="en-US" dirty="0"/>
              <a:t>eligibility criteria</a:t>
            </a:r>
            <a:endParaRPr dirty="0"/>
          </a:p>
          <a:p>
            <a:pPr marL="457200" indent="-406400">
              <a:spcBef>
                <a:spcPts val="0"/>
              </a:spcBef>
              <a:buSzPts val="2800"/>
            </a:pPr>
            <a:r>
              <a:rPr lang="en-US" dirty="0"/>
              <a:t>description of methods</a:t>
            </a:r>
            <a:endParaRPr dirty="0"/>
          </a:p>
          <a:p>
            <a:pPr marL="0" indent="0">
              <a:spcBef>
                <a:spcPts val="560"/>
              </a:spcBef>
              <a:buNone/>
            </a:pPr>
            <a:endParaRPr dirty="0"/>
          </a:p>
          <a:p>
            <a:pPr marL="0" indent="0">
              <a:spcBef>
                <a:spcPts val="560"/>
              </a:spcBef>
              <a:buNone/>
            </a:pPr>
            <a:r>
              <a:rPr lang="en-US" dirty="0"/>
              <a:t>best to type up answers in shared doc- only one person can see online</a:t>
            </a:r>
            <a:endParaRPr dirty="0"/>
          </a:p>
          <a:p>
            <a:pPr marL="0" indent="0">
              <a:spcBef>
                <a:spcPts val="560"/>
              </a:spcBef>
              <a:buNone/>
            </a:pPr>
            <a:endParaRPr dirty="0"/>
          </a:p>
        </p:txBody>
      </p:sp>
      <p:sp>
        <p:nvSpPr>
          <p:cNvPr id="417" name="Google Shape;417;p50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2133600" cy="3651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-US"/>
              <a:pPr>
                <a:buClr>
                  <a:srgbClr val="000000"/>
                </a:buClr>
              </a:pPr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51"/>
          <p:cNvSpPr txBox="1">
            <a:spLocks noGrp="1"/>
          </p:cNvSpPr>
          <p:nvPr>
            <p:ph type="title"/>
          </p:nvPr>
        </p:nvSpPr>
        <p:spPr>
          <a:xfrm>
            <a:off x="288586" y="262311"/>
            <a:ext cx="5172900" cy="11430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b="1" dirty="0"/>
              <a:t>OSF</a:t>
            </a:r>
            <a:r>
              <a:rPr lang="en-US" dirty="0"/>
              <a:t> </a:t>
            </a:r>
            <a:r>
              <a:rPr lang="en-US" b="1" dirty="0"/>
              <a:t>Registries</a:t>
            </a:r>
            <a:endParaRPr b="1" dirty="0"/>
          </a:p>
        </p:txBody>
      </p:sp>
      <p:sp>
        <p:nvSpPr>
          <p:cNvPr id="424" name="Google Shape;424;p51"/>
          <p:cNvSpPr txBox="1">
            <a:spLocks noGrp="1"/>
          </p:cNvSpPr>
          <p:nvPr>
            <p:ph type="body" idx="1"/>
          </p:nvPr>
        </p:nvSpPr>
        <p:spPr>
          <a:xfrm>
            <a:off x="288586" y="1580409"/>
            <a:ext cx="5807414" cy="4509106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457200" indent="-406400">
              <a:spcBef>
                <a:spcPts val="560"/>
              </a:spcBef>
              <a:buSzPts val="2800"/>
            </a:pPr>
            <a:r>
              <a:rPr lang="en-US" dirty="0"/>
              <a:t>Free</a:t>
            </a:r>
            <a:endParaRPr dirty="0"/>
          </a:p>
          <a:p>
            <a:pPr marL="457200" indent="-406400">
              <a:spcBef>
                <a:spcPts val="0"/>
              </a:spcBef>
              <a:buSzPts val="2800"/>
            </a:pPr>
            <a:r>
              <a:rPr lang="en-US" dirty="0"/>
              <a:t>Format is up to you</a:t>
            </a:r>
            <a:endParaRPr dirty="0"/>
          </a:p>
          <a:p>
            <a:pPr marL="457200" indent="-406400">
              <a:spcBef>
                <a:spcPts val="0"/>
              </a:spcBef>
              <a:buSzPts val="2800"/>
            </a:pPr>
            <a:r>
              <a:rPr lang="en-US" dirty="0"/>
              <a:t>A few templates are available</a:t>
            </a:r>
            <a:endParaRPr dirty="0"/>
          </a:p>
          <a:p>
            <a:pPr marL="457200" indent="-406400">
              <a:spcBef>
                <a:spcPts val="0"/>
              </a:spcBef>
              <a:buSzPts val="2800"/>
            </a:pPr>
            <a:r>
              <a:rPr lang="en-US" dirty="0"/>
              <a:t>Cannot edit (the registry, original project continues to be edited)</a:t>
            </a:r>
          </a:p>
          <a:p>
            <a:pPr marL="457200" indent="-406400">
              <a:spcBef>
                <a:spcPts val="0"/>
              </a:spcBef>
              <a:buSzPts val="2800"/>
            </a:pPr>
            <a:r>
              <a:rPr lang="en-US" dirty="0"/>
              <a:t>Can also search for protocols- 1000s posted</a:t>
            </a:r>
            <a:endParaRPr dirty="0"/>
          </a:p>
          <a:p>
            <a:pPr marL="0" indent="0">
              <a:spcBef>
                <a:spcPts val="560"/>
              </a:spcBef>
              <a:buNone/>
            </a:pPr>
            <a:endParaRPr dirty="0"/>
          </a:p>
        </p:txBody>
      </p:sp>
      <p:sp>
        <p:nvSpPr>
          <p:cNvPr id="425" name="Google Shape;425;p51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2133600" cy="3651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-US"/>
              <a:pPr>
                <a:buClr>
                  <a:srgbClr val="000000"/>
                </a:buClr>
              </a:pPr>
              <a:t>17</a:t>
            </a:fld>
            <a:endParaRPr/>
          </a:p>
        </p:txBody>
      </p:sp>
      <p:pic>
        <p:nvPicPr>
          <p:cNvPr id="426" name="Google Shape;426;p51" descr="OSF Registries website with a sample review registration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6925" y="895350"/>
            <a:ext cx="6026489" cy="5003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8" name="Rectangle 377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Google Shape;371;p45"/>
          <p:cNvSpPr txBox="1"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r>
              <a:rPr lang="en-US" sz="4000"/>
              <a:t>Myths about registering protocols</a:t>
            </a:r>
          </a:p>
        </p:txBody>
      </p:sp>
      <p:sp>
        <p:nvSpPr>
          <p:cNvPr id="372" name="Google Shape;372;p45"/>
          <p:cNvSpPr txBox="1">
            <a:spLocks noGrp="1"/>
          </p:cNvSpPr>
          <p:nvPr>
            <p:ph type="body" idx="1"/>
          </p:nvPr>
        </p:nvSpPr>
        <p:spPr>
          <a:xfrm>
            <a:off x="836680" y="2405067"/>
            <a:ext cx="6002110" cy="3729034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457200">
              <a:spcBef>
                <a:spcPts val="560"/>
              </a:spcBef>
              <a:buSzPts val="2800"/>
            </a:pPr>
            <a:r>
              <a:rPr lang="en-US" dirty="0"/>
              <a:t>You can’t change anything once it is submitted (It can be updated)</a:t>
            </a:r>
          </a:p>
          <a:p>
            <a:pPr marL="457200">
              <a:spcBef>
                <a:spcPts val="0"/>
              </a:spcBef>
              <a:buSzPts val="2800"/>
            </a:pPr>
            <a:r>
              <a:rPr lang="en-US" dirty="0"/>
              <a:t>Other researchers will steal the idea (I haven’t heard of someone this happened to and many journals have policies)</a:t>
            </a:r>
          </a:p>
          <a:p>
            <a:pPr marL="457200">
              <a:spcBef>
                <a:spcPts val="0"/>
              </a:spcBef>
              <a:buSzPts val="2800"/>
            </a:pPr>
            <a:r>
              <a:rPr lang="en-US" dirty="0"/>
              <a:t>If someone publishes a review on your topic, you cannot (happens a lot, you can continue)</a:t>
            </a:r>
          </a:p>
        </p:txBody>
      </p:sp>
      <p:sp>
        <p:nvSpPr>
          <p:cNvPr id="373" name="Google Shape;373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spcAft>
                <a:spcPts val="600"/>
              </a:spcAft>
              <a:defRPr/>
            </a:pPr>
            <a:fld id="{00000000-1234-1234-1234-123412341234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18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9"/>
          <p:cNvSpPr txBox="1">
            <a:spLocks noGrp="1"/>
          </p:cNvSpPr>
          <p:nvPr>
            <p:ph type="title"/>
          </p:nvPr>
        </p:nvSpPr>
        <p:spPr>
          <a:xfrm>
            <a:off x="835025" y="841375"/>
            <a:ext cx="4826795" cy="4545624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sz="5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Part 3</a:t>
            </a:r>
            <a:br>
              <a:rPr lang="en-US" sz="5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5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Identifying</a:t>
            </a:r>
            <a:b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Selecting databases</a:t>
            </a:r>
            <a:b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Designing search</a:t>
            </a:r>
            <a:b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Evaluating search</a:t>
            </a:r>
            <a:b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Case study</a:t>
            </a:r>
          </a:p>
        </p:txBody>
      </p:sp>
    </p:spTree>
    <p:extLst>
      <p:ext uri="{BB962C8B-B14F-4D97-AF65-F5344CB8AC3E}">
        <p14:creationId xmlns:p14="http://schemas.microsoft.com/office/powerpoint/2010/main" val="3223518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49A49-CBCA-E62A-7C7E-7AE9C5D66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2" y="741391"/>
            <a:ext cx="5479719" cy="924123"/>
          </a:xfrm>
        </p:spPr>
        <p:txBody>
          <a:bodyPr anchor="b">
            <a:normAutofit/>
          </a:bodyPr>
          <a:lstStyle/>
          <a:p>
            <a:r>
              <a:rPr lang="en-US" sz="3200" b="1" i="0" u="none" strike="noStrike" dirty="0">
                <a:effectLst/>
                <a:latin typeface="+mn-lt"/>
              </a:rPr>
              <a:t>Objectives</a:t>
            </a:r>
            <a:endParaRPr lang="en-US" sz="32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FD27E-7F44-A0C3-A00D-59998BF2A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039" y="2094936"/>
            <a:ext cx="5943985" cy="4254546"/>
          </a:xfrm>
        </p:spPr>
        <p:txBody>
          <a:bodyPr anchor="t">
            <a:normAutofit lnSpcReduction="10000"/>
          </a:bodyPr>
          <a:lstStyle/>
          <a:p>
            <a:pPr marL="0" indent="0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0" i="0" u="none" strike="noStrike" dirty="0">
                <a:effectLst/>
                <a:latin typeface="Arial" panose="020B0604020202020204" pitchFamily="34" charset="0"/>
              </a:rPr>
              <a:t>After attending this session, participants will be able to: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b="0" i="0" u="none" strike="noStrike" dirty="0">
                <a:effectLst/>
                <a:latin typeface="Arial" panose="020B0604020202020204" pitchFamily="34" charset="0"/>
              </a:rPr>
              <a:t>Define the </a:t>
            </a:r>
            <a:r>
              <a:rPr lang="en-US" sz="2400" b="1" i="0" u="none" strike="noStrike" dirty="0">
                <a:effectLst/>
                <a:latin typeface="Arial" panose="020B0604020202020204" pitchFamily="34" charset="0"/>
              </a:rPr>
              <a:t>requirements</a:t>
            </a:r>
            <a:r>
              <a:rPr lang="en-US" sz="2400" b="0" i="0" u="none" strike="noStrike" dirty="0">
                <a:effectLst/>
                <a:latin typeface="Arial" panose="020B0604020202020204" pitchFamily="34" charset="0"/>
              </a:rPr>
              <a:t> of the protocol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b="0" i="0" u="none" strike="noStrike" dirty="0">
                <a:effectLst/>
                <a:latin typeface="Arial" panose="020B0604020202020204" pitchFamily="34" charset="0"/>
              </a:rPr>
              <a:t>Detail reasons and how to </a:t>
            </a:r>
            <a:r>
              <a:rPr lang="en-US" sz="2400" b="1" i="0" u="none" strike="noStrike" dirty="0">
                <a:effectLst/>
                <a:latin typeface="Arial" panose="020B0604020202020204" pitchFamily="34" charset="0"/>
              </a:rPr>
              <a:t>register</a:t>
            </a:r>
            <a:r>
              <a:rPr lang="en-US" sz="2400" b="0" i="0" u="none" strike="noStrike" dirty="0">
                <a:effectLst/>
                <a:latin typeface="Arial" panose="020B0604020202020204" pitchFamily="34" charset="0"/>
              </a:rPr>
              <a:t> a protocol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b="0" i="0" u="none" strike="noStrike" dirty="0">
                <a:effectLst/>
                <a:latin typeface="Arial" panose="020B0604020202020204" pitchFamily="34" charset="0"/>
              </a:rPr>
              <a:t>Describe how to select </a:t>
            </a:r>
            <a:r>
              <a:rPr lang="en-US" sz="2400" b="1" i="0" u="none" strike="noStrike" dirty="0">
                <a:effectLst/>
                <a:latin typeface="Arial" panose="020B0604020202020204" pitchFamily="34" charset="0"/>
              </a:rPr>
              <a:t>databases</a:t>
            </a:r>
            <a:r>
              <a:rPr lang="en-US" sz="2400" b="0" i="0" u="none" strike="noStrike" dirty="0">
                <a:effectLst/>
                <a:latin typeface="Arial" panose="020B0604020202020204" pitchFamily="34" charset="0"/>
              </a:rPr>
              <a:t> to search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b="0" i="0" u="none" strike="noStrike" dirty="0">
                <a:effectLst/>
                <a:latin typeface="Arial" panose="020B0604020202020204" pitchFamily="34" charset="0"/>
              </a:rPr>
              <a:t>Discuss development of the </a:t>
            </a:r>
            <a:r>
              <a:rPr lang="en-US" sz="2400" b="1" i="0" u="none" strike="noStrike" dirty="0">
                <a:effectLst/>
                <a:latin typeface="Arial" panose="020B0604020202020204" pitchFamily="34" charset="0"/>
              </a:rPr>
              <a:t>main search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b="0" i="0" u="none" strike="noStrike" dirty="0">
                <a:effectLst/>
                <a:latin typeface="Arial" panose="020B0604020202020204" pitchFamily="34" charset="0"/>
              </a:rPr>
              <a:t>Describe the </a:t>
            </a:r>
            <a:r>
              <a:rPr lang="en-US" sz="2400" b="1" i="0" u="none" strike="noStrike" dirty="0">
                <a:effectLst/>
                <a:latin typeface="Arial" panose="020B0604020202020204" pitchFamily="34" charset="0"/>
              </a:rPr>
              <a:t>evaluation-</a:t>
            </a:r>
            <a:r>
              <a:rPr lang="en-US" sz="2400" b="0" i="0" u="none" strike="noStrike" dirty="0">
                <a:effectLst/>
                <a:latin typeface="Arial" panose="020B0604020202020204" pitchFamily="34" charset="0"/>
              </a:rPr>
              <a:t> screening, data extraction, and quality appraisal process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CE57D37-C2D0-066B-1AE3-6F4244344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24DCA44-89CF-872A-903F-96C50780E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B0CC4F5-AC85-FFFA-7EB5-33C4FCE90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7677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4"/>
          <p:cNvSpPr txBox="1">
            <a:spLocks noGrp="1"/>
          </p:cNvSpPr>
          <p:nvPr>
            <p:ph type="title"/>
          </p:nvPr>
        </p:nvSpPr>
        <p:spPr>
          <a:xfrm>
            <a:off x="619897" y="125413"/>
            <a:ext cx="11496000" cy="10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40"/>
              <a:buFont typeface="Gill Sans"/>
              <a:buNone/>
            </a:pPr>
            <a:r>
              <a:rPr lang="en-US" sz="3240" b="1" dirty="0"/>
              <a:t>What makes this search different??</a:t>
            </a:r>
            <a:br>
              <a:rPr lang="en-US" sz="3240" b="1" dirty="0"/>
            </a:br>
            <a:r>
              <a:rPr lang="en-US" sz="3240" b="1" dirty="0"/>
              <a:t>Or Why do I need to work with the librarian??</a:t>
            </a:r>
            <a:endParaRPr sz="3240" b="1" dirty="0"/>
          </a:p>
        </p:txBody>
      </p:sp>
      <p:sp>
        <p:nvSpPr>
          <p:cNvPr id="360" name="Google Shape;360;p34"/>
          <p:cNvSpPr txBox="1">
            <a:spLocks noGrp="1"/>
          </p:cNvSpPr>
          <p:nvPr>
            <p:ph type="body" idx="1"/>
          </p:nvPr>
        </p:nvSpPr>
        <p:spPr>
          <a:xfrm>
            <a:off x="465948" y="1450910"/>
            <a:ext cx="6364060" cy="492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06000" lvl="0" indent="-306000" algn="l" rtl="0">
              <a:spcBef>
                <a:spcPts val="0"/>
              </a:spcBef>
              <a:spcAft>
                <a:spcPts val="0"/>
              </a:spcAft>
              <a:buSzPts val="2576"/>
              <a:buChar char="•"/>
            </a:pPr>
            <a:r>
              <a:rPr lang="en-US" sz="2800">
                <a:solidFill>
                  <a:schemeClr val="dk1"/>
                </a:solidFill>
              </a:rPr>
              <a:t>Bias during the search is one of the biggest threats to the review</a:t>
            </a:r>
            <a:endParaRPr/>
          </a:p>
          <a:p>
            <a:pPr marL="306000" lvl="0" indent="-306000" algn="l" rtl="0">
              <a:spcBef>
                <a:spcPts val="1160"/>
              </a:spcBef>
              <a:spcAft>
                <a:spcPts val="0"/>
              </a:spcAft>
              <a:buSzPts val="2576"/>
              <a:buChar char="•"/>
            </a:pPr>
            <a:r>
              <a:rPr lang="en-US" sz="2800">
                <a:solidFill>
                  <a:schemeClr val="dk1"/>
                </a:solidFill>
              </a:rPr>
              <a:t>It will be evaluated by many</a:t>
            </a:r>
            <a:endParaRPr/>
          </a:p>
          <a:p>
            <a:pPr marL="306000" lvl="0" indent="-306000" algn="l" rtl="0">
              <a:spcBef>
                <a:spcPts val="1160"/>
              </a:spcBef>
              <a:spcAft>
                <a:spcPts val="0"/>
              </a:spcAft>
              <a:buSzPts val="2576"/>
              <a:buChar char="•"/>
            </a:pPr>
            <a:r>
              <a:rPr lang="en-US" sz="2800">
                <a:solidFill>
                  <a:schemeClr val="dk1"/>
                </a:solidFill>
              </a:rPr>
              <a:t>All articles the search retrieved must be labeled</a:t>
            </a:r>
            <a:endParaRPr/>
          </a:p>
          <a:p>
            <a:pPr marL="306000" lvl="0" indent="-306000" algn="l" rtl="0">
              <a:spcBef>
                <a:spcPts val="1160"/>
              </a:spcBef>
              <a:spcAft>
                <a:spcPts val="0"/>
              </a:spcAft>
              <a:buSzPts val="2576"/>
              <a:buChar char="•"/>
            </a:pPr>
            <a:r>
              <a:rPr lang="en-US" sz="2800">
                <a:solidFill>
                  <a:schemeClr val="dk1"/>
                </a:solidFill>
              </a:rPr>
              <a:t>comprehensive</a:t>
            </a:r>
            <a:endParaRPr/>
          </a:p>
          <a:p>
            <a:pPr marL="306000" lvl="0" indent="-306000" algn="l" rtl="0">
              <a:spcBef>
                <a:spcPts val="1160"/>
              </a:spcBef>
              <a:spcAft>
                <a:spcPts val="0"/>
              </a:spcAft>
              <a:buSzPts val="2576"/>
              <a:buChar char="•"/>
            </a:pPr>
            <a:r>
              <a:rPr lang="en-US" sz="2800">
                <a:solidFill>
                  <a:schemeClr val="dk1"/>
                </a:solidFill>
              </a:rPr>
              <a:t>Search one database at a time</a:t>
            </a:r>
            <a:endParaRPr/>
          </a:p>
          <a:p>
            <a:pPr marL="306000" lvl="0" indent="-306000" algn="l" rtl="0">
              <a:spcBef>
                <a:spcPts val="1160"/>
              </a:spcBef>
              <a:spcAft>
                <a:spcPts val="0"/>
              </a:spcAft>
              <a:buSzPts val="2576"/>
              <a:buChar char="•"/>
            </a:pPr>
            <a:r>
              <a:rPr lang="en-US" sz="2800">
                <a:solidFill>
                  <a:schemeClr val="dk1"/>
                </a:solidFill>
              </a:rPr>
              <a:t>Balance sensitivity with specificity</a:t>
            </a:r>
            <a:endParaRPr/>
          </a:p>
          <a:p>
            <a:pPr marL="306000" lvl="0" indent="-306000" algn="l" rtl="0">
              <a:spcBef>
                <a:spcPts val="1160"/>
              </a:spcBef>
              <a:spcAft>
                <a:spcPts val="0"/>
              </a:spcAft>
              <a:buSzPts val="2576"/>
              <a:buChar char="•"/>
            </a:pPr>
            <a:r>
              <a:rPr lang="en-US" sz="2800">
                <a:solidFill>
                  <a:schemeClr val="dk1"/>
                </a:solidFill>
              </a:rPr>
              <a:t>Document the search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362" name="Google Shape;362;p34"/>
          <p:cNvSpPr txBox="1"/>
          <p:nvPr/>
        </p:nvSpPr>
        <p:spPr>
          <a:xfrm>
            <a:off x="7833049" y="1450910"/>
            <a:ext cx="4181251" cy="3425890"/>
          </a:xfrm>
          <a:prstGeom prst="rect">
            <a:avLst/>
          </a:prstGeom>
          <a:gradFill>
            <a:gsLst>
              <a:gs pos="0">
                <a:srgbClr val="C6DBB1">
                  <a:alpha val="89803"/>
                </a:srgbClr>
              </a:gs>
              <a:gs pos="100000">
                <a:srgbClr val="A5C77F"/>
              </a:gs>
            </a:gsLst>
            <a:lin ang="5400012" scaled="0"/>
          </a:gradFill>
          <a:ln w="12700" cap="rnd" cmpd="sng">
            <a:solidFill>
              <a:srgbClr val="92BD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76"/>
              <a:buFont typeface="Noto Sans Symbols"/>
              <a:buNone/>
            </a:pPr>
            <a:r>
              <a:rPr lang="en-US" sz="2800" dirty="0">
                <a:latin typeface="Gill Sans"/>
                <a:ea typeface="Gill Sans"/>
                <a:cs typeface="Gill Sans"/>
                <a:sym typeface="Gill Sans"/>
              </a:rPr>
              <a:t>“Searches for studies should be as extensive as possible in order to reduce the risk of publication bias and to identify as much relevant evidence as possible.”</a:t>
            </a:r>
            <a:endParaRPr sz="2800" dirty="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63" name="Google Shape;363;p34"/>
          <p:cNvSpPr/>
          <p:nvPr/>
        </p:nvSpPr>
        <p:spPr>
          <a:xfrm>
            <a:off x="7833048" y="5407090"/>
            <a:ext cx="4181251" cy="979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Methodological Expectations of Campbell Collaboration Intervention Reviews (MECCIR)</a:t>
            </a: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8"/>
          <p:cNvSpPr txBox="1">
            <a:spLocks noGrp="1"/>
          </p:cNvSpPr>
          <p:nvPr>
            <p:ph type="title"/>
          </p:nvPr>
        </p:nvSpPr>
        <p:spPr>
          <a:xfrm>
            <a:off x="570276" y="115575"/>
            <a:ext cx="11239800" cy="1017600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    Determine databases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480" name="Google Shape;480;p38"/>
          <p:cNvSpPr txBox="1">
            <a:spLocks noGrp="1"/>
          </p:cNvSpPr>
          <p:nvPr>
            <p:ph type="body" idx="4294967295"/>
          </p:nvPr>
        </p:nvSpPr>
        <p:spPr>
          <a:xfrm>
            <a:off x="406400" y="1676400"/>
            <a:ext cx="5689500" cy="44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Start with best/most relevant databases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Then list others in order of relevance/size</a:t>
            </a:r>
            <a:endParaRPr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Where to look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o"/>
            </a:pPr>
            <a:r>
              <a:rPr lang="en-US" sz="2400"/>
              <a:t>Database list from previous searches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o"/>
            </a:pPr>
            <a:r>
              <a:rPr lang="en-US" sz="2400"/>
              <a:t>List from standards/guides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</p:txBody>
      </p:sp>
      <p:sp>
        <p:nvSpPr>
          <p:cNvPr id="482" name="Google Shape;482;p38"/>
          <p:cNvSpPr txBox="1">
            <a:spLocks noGrp="1"/>
          </p:cNvSpPr>
          <p:nvPr>
            <p:ph type="body" idx="4294967295"/>
          </p:nvPr>
        </p:nvSpPr>
        <p:spPr>
          <a:xfrm>
            <a:off x="7532700" y="1476525"/>
            <a:ext cx="4023000" cy="4449900"/>
          </a:xfrm>
          <a:prstGeom prst="rect">
            <a:avLst/>
          </a:prstGeom>
          <a:solidFill>
            <a:srgbClr val="A4E3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Consider</a:t>
            </a:r>
            <a:endParaRPr sz="280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Scope of database</a:t>
            </a:r>
            <a:endParaRPr sz="280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Journal title indexed</a:t>
            </a:r>
            <a:endParaRPr sz="280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Other Formats: theses/dissertations, books, research in progress</a:t>
            </a:r>
            <a:endParaRPr sz="280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Interface differences</a:t>
            </a:r>
            <a:endParaRPr sz="280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Updating schedule</a:t>
            </a:r>
            <a:endParaRPr sz="28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C977AE4-725A-B9E5-7474-93DA48DAC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specifics…</a:t>
            </a:r>
          </a:p>
        </p:txBody>
      </p:sp>
      <p:sp>
        <p:nvSpPr>
          <p:cNvPr id="482" name="Google Shape;482;p58"/>
          <p:cNvSpPr txBox="1">
            <a:spLocks noGrp="1"/>
          </p:cNvSpPr>
          <p:nvPr>
            <p:ph type="body" idx="2"/>
          </p:nvPr>
        </p:nvSpPr>
        <p:spPr>
          <a:xfrm>
            <a:off x="942392" y="1609530"/>
            <a:ext cx="4990322" cy="3546669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>
              <a:spcBef>
                <a:spcPts val="560"/>
              </a:spcBef>
              <a:buNone/>
            </a:pPr>
            <a:r>
              <a:rPr lang="en-US" dirty="0"/>
              <a:t>Cochrane Handbook suggests:</a:t>
            </a:r>
            <a:endParaRPr dirty="0"/>
          </a:p>
          <a:p>
            <a:pPr marL="457200" indent="-406400">
              <a:spcBef>
                <a:spcPts val="560"/>
              </a:spcBef>
              <a:buSzPts val="2800"/>
              <a:buChar char="●"/>
            </a:pPr>
            <a:r>
              <a:rPr lang="en-US" dirty="0"/>
              <a:t>Medline</a:t>
            </a:r>
            <a:endParaRPr dirty="0"/>
          </a:p>
          <a:p>
            <a:pPr marL="457200" indent="-406400">
              <a:spcBef>
                <a:spcPts val="0"/>
              </a:spcBef>
              <a:buSzPts val="2800"/>
              <a:buChar char="●"/>
            </a:pPr>
            <a:r>
              <a:rPr lang="en-US" dirty="0"/>
              <a:t>Embase</a:t>
            </a:r>
            <a:endParaRPr dirty="0"/>
          </a:p>
          <a:p>
            <a:pPr marL="457200" indent="-406400">
              <a:spcBef>
                <a:spcPts val="0"/>
              </a:spcBef>
              <a:buSzPts val="2800"/>
              <a:buChar char="●"/>
            </a:pPr>
            <a:r>
              <a:rPr lang="en-US" dirty="0"/>
              <a:t>Cochrane CENTRAL</a:t>
            </a:r>
            <a:endParaRPr dirty="0"/>
          </a:p>
          <a:p>
            <a:pPr marL="457200" indent="-406400">
              <a:spcBef>
                <a:spcPts val="0"/>
              </a:spcBef>
              <a:buSzPts val="2800"/>
              <a:buChar char="●"/>
            </a:pPr>
            <a:r>
              <a:rPr lang="en-US" dirty="0"/>
              <a:t>ClinicalTrials.gov</a:t>
            </a:r>
          </a:p>
          <a:p>
            <a:pPr marL="457200" indent="-406400">
              <a:spcBef>
                <a:spcPts val="0"/>
              </a:spcBef>
              <a:buSzPts val="2800"/>
              <a:buChar char="●"/>
            </a:pPr>
            <a:r>
              <a:rPr lang="en-US" dirty="0"/>
              <a:t>WHO</a:t>
            </a:r>
            <a:endParaRPr dirty="0"/>
          </a:p>
          <a:p>
            <a:pPr marL="0" indent="0">
              <a:spcBef>
                <a:spcPts val="560"/>
              </a:spcBef>
              <a:buNone/>
            </a:pPr>
            <a:r>
              <a:rPr lang="en-US" dirty="0"/>
              <a:t>AND </a:t>
            </a:r>
            <a:endParaRPr dirty="0"/>
          </a:p>
          <a:p>
            <a:pPr marL="0" indent="0">
              <a:spcBef>
                <a:spcPts val="560"/>
              </a:spcBef>
              <a:buNone/>
            </a:pPr>
            <a:r>
              <a:rPr lang="en-US" dirty="0"/>
              <a:t>any other relevant resource…</a:t>
            </a:r>
          </a:p>
          <a:p>
            <a:pPr marL="0" indent="0">
              <a:spcBef>
                <a:spcPts val="560"/>
              </a:spcBef>
              <a:buNone/>
            </a:pPr>
            <a:endParaRPr lang="en-US" dirty="0"/>
          </a:p>
        </p:txBody>
      </p:sp>
      <p:sp>
        <p:nvSpPr>
          <p:cNvPr id="480" name="Google Shape;480;p58"/>
          <p:cNvSpPr txBox="1">
            <a:spLocks noGrp="1"/>
          </p:cNvSpPr>
          <p:nvPr>
            <p:ph type="body" idx="1"/>
          </p:nvPr>
        </p:nvSpPr>
        <p:spPr>
          <a:xfrm>
            <a:off x="7113037" y="1717676"/>
            <a:ext cx="4634204" cy="491318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Additional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Nursing/rehab/allied health:</a:t>
            </a:r>
          </a:p>
          <a:p>
            <a:pPr marL="800100" lvl="1" indent="-342900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CINAHL</a:t>
            </a:r>
          </a:p>
          <a:p>
            <a:pPr marL="800100" lvl="1" indent="-342900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SportDISCUS</a:t>
            </a: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Economics/Business</a:t>
            </a:r>
          </a:p>
          <a:p>
            <a:pPr marL="800100" lvl="1" indent="-342900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EconLit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800100" lvl="1" indent="-342900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Business Source</a:t>
            </a:r>
          </a:p>
          <a:p>
            <a:pPr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Agriculture/nutrition</a:t>
            </a:r>
          </a:p>
          <a:p>
            <a:pPr lvl="1"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Agricola</a:t>
            </a:r>
          </a:p>
          <a:p>
            <a:pPr lvl="1"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Cab Abstracts (also veterinary)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ERIC (education)</a:t>
            </a:r>
            <a:endParaRPr lang="en-US" dirty="0">
              <a:sym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APA PsycINFO (psychology)</a:t>
            </a:r>
            <a:endParaRPr lang="en-US" dirty="0">
              <a:sym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Compendex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(engineering)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165100">
              <a:spcBef>
                <a:spcPts val="560"/>
              </a:spcBef>
              <a:buClr>
                <a:schemeClr val="dk1"/>
              </a:buClr>
              <a:buSzPts val="28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tx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4400"/>
              <a:buFont typeface="Arial"/>
            </a:pPr>
            <a:r>
              <a:rPr lang="en-US" dirty="0">
                <a:solidFill>
                  <a:srgbClr val="FFFFFF"/>
                </a:solidFill>
                <a:latin typeface="Calibri"/>
                <a:cs typeface="Calibri"/>
              </a:rPr>
              <a:t>2  Designing a search in main database</a:t>
            </a:r>
            <a:endParaRPr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999AE86-9264-9AE2-BBE9-99A819E8C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93928688"/>
              </p:ext>
            </p:extLst>
          </p:nvPr>
        </p:nvGraphicFramePr>
        <p:xfrm>
          <a:off x="838199" y="1825625"/>
          <a:ext cx="5501951" cy="466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8C7A68-6735-97FD-1C92-EFD37FD0753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895350" lvl="1" indent="-457200">
              <a:spcBef>
                <a:spcPts val="0"/>
              </a:spcBef>
              <a:buClr>
                <a:schemeClr val="dk1"/>
              </a:buClr>
              <a:buSzPts val="3100"/>
            </a:pPr>
            <a:r>
              <a:rPr lang="en-US" sz="3100" dirty="0">
                <a:solidFill>
                  <a:schemeClr val="dk1"/>
                </a:solidFill>
              </a:rPr>
              <a:t>Creating a Venn Diagram </a:t>
            </a:r>
          </a:p>
          <a:p>
            <a:pPr marL="895350" lvl="1" indent="-457200">
              <a:spcBef>
                <a:spcPts val="0"/>
              </a:spcBef>
              <a:buClr>
                <a:schemeClr val="dk1"/>
              </a:buClr>
              <a:buSzPts val="3100"/>
            </a:pPr>
            <a:r>
              <a:rPr lang="en-US" sz="3100" dirty="0">
                <a:solidFill>
                  <a:schemeClr val="dk1"/>
                </a:solidFill>
              </a:rPr>
              <a:t>Helps to establish main criteria of search</a:t>
            </a:r>
          </a:p>
          <a:p>
            <a:pPr marL="895350" lvl="1" indent="-457200">
              <a:spcBef>
                <a:spcPts val="0"/>
              </a:spcBef>
              <a:buClr>
                <a:schemeClr val="dk1"/>
              </a:buClr>
              <a:buSzPts val="3100"/>
            </a:pPr>
            <a:r>
              <a:rPr lang="en-US" sz="3100" dirty="0">
                <a:solidFill>
                  <a:schemeClr val="dk1"/>
                </a:solidFill>
              </a:rPr>
              <a:t>Aids in clients’ understanding of how things will be combined.</a:t>
            </a:r>
          </a:p>
          <a:p>
            <a:pPr marL="895350" lvl="1" indent="-457200">
              <a:spcBef>
                <a:spcPts val="0"/>
              </a:spcBef>
              <a:buClr>
                <a:schemeClr val="dk1"/>
              </a:buClr>
              <a:buSzPts val="3100"/>
            </a:pPr>
            <a:r>
              <a:rPr lang="en-US" sz="3100" dirty="0">
                <a:solidFill>
                  <a:schemeClr val="dk1"/>
                </a:solidFill>
              </a:rPr>
              <a:t>Color code with sections of search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40"/>
          <p:cNvSpPr txBox="1">
            <a:spLocks noGrp="1"/>
          </p:cNvSpPr>
          <p:nvPr>
            <p:ph type="title"/>
          </p:nvPr>
        </p:nvSpPr>
        <p:spPr>
          <a:xfrm>
            <a:off x="631427" y="115580"/>
            <a:ext cx="11426700" cy="1017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Standards of searching</a:t>
            </a:r>
            <a:endParaRPr dirty="0"/>
          </a:p>
        </p:txBody>
      </p:sp>
      <p:sp>
        <p:nvSpPr>
          <p:cNvPr id="497" name="Google Shape;497;p40"/>
          <p:cNvSpPr txBox="1">
            <a:spLocks noGrp="1"/>
          </p:cNvSpPr>
          <p:nvPr>
            <p:ph type="body" idx="1"/>
          </p:nvPr>
        </p:nvSpPr>
        <p:spPr>
          <a:xfrm>
            <a:off x="73550" y="1384350"/>
            <a:ext cx="6815400" cy="4922100"/>
          </a:xfrm>
          <a:prstGeom prst="rect">
            <a:avLst/>
          </a:prstGeom>
          <a:solidFill>
            <a:srgbClr val="CFE2F3"/>
          </a:solidFill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300" b="1" u="sng" dirty="0"/>
              <a:t>Concepts to search</a:t>
            </a:r>
            <a:endParaRPr sz="3300" b="1" u="sng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 dirty="0"/>
              <a:t>population terms</a:t>
            </a:r>
            <a:endParaRPr b="1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AND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 dirty="0"/>
              <a:t>intervention or exposure or concept</a:t>
            </a:r>
            <a:endParaRPr b="1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AND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 dirty="0"/>
              <a:t>study type</a:t>
            </a:r>
            <a:r>
              <a:rPr lang="en-US" dirty="0"/>
              <a:t> (if appropriate)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For the most part, outcomes should not be in the abstract. (there are exceptions!)</a:t>
            </a:r>
            <a:endParaRPr dirty="0"/>
          </a:p>
        </p:txBody>
      </p:sp>
      <p:sp>
        <p:nvSpPr>
          <p:cNvPr id="499" name="Google Shape;499;p40"/>
          <p:cNvSpPr txBox="1">
            <a:spLocks noGrp="1"/>
          </p:cNvSpPr>
          <p:nvPr>
            <p:ph type="body" idx="2"/>
          </p:nvPr>
        </p:nvSpPr>
        <p:spPr>
          <a:xfrm>
            <a:off x="7299275" y="1825625"/>
            <a:ext cx="47712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 dirty="0"/>
              <a:t>fields to search concepts:</a:t>
            </a:r>
            <a:endParaRPr sz="2400" b="1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dirty="0"/>
              <a:t>title/abstract</a:t>
            </a:r>
            <a:endParaRPr sz="24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dirty="0"/>
              <a:t>or </a:t>
            </a:r>
            <a:endParaRPr sz="24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dirty="0"/>
              <a:t>subject headings (</a:t>
            </a:r>
            <a:r>
              <a:rPr lang="en-US" sz="2400" dirty="0" err="1"/>
              <a:t>MeSH</a:t>
            </a:r>
            <a:r>
              <a:rPr lang="en-US" sz="2400" dirty="0"/>
              <a:t>, </a:t>
            </a:r>
            <a:r>
              <a:rPr lang="en-US" sz="2400" dirty="0" err="1"/>
              <a:t>emtree</a:t>
            </a:r>
            <a:r>
              <a:rPr lang="en-US" sz="2400" dirty="0"/>
              <a:t>)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dirty="0"/>
              <a:t>Or </a:t>
            </a:r>
          </a:p>
          <a:p>
            <a:pPr marL="0" indent="0">
              <a:buNone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Tenorite" panose="00000500000000000000" pitchFamily="2" charset="0"/>
              </a:rPr>
              <a:t>Author or journal applied keywords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enorite" panose="00000500000000000000" pitchFamily="2" charset="0"/>
              </a:rPr>
              <a:t>​</a:t>
            </a:r>
            <a:endParaRPr sz="24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dirty="0"/>
              <a:t>or </a:t>
            </a:r>
            <a:endParaRPr sz="24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dirty="0"/>
              <a:t>other fields</a:t>
            </a:r>
            <a:endParaRPr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43"/>
          <p:cNvSpPr txBox="1">
            <a:spLocks noGrp="1"/>
          </p:cNvSpPr>
          <p:nvPr>
            <p:ph type="title"/>
          </p:nvPr>
        </p:nvSpPr>
        <p:spPr>
          <a:xfrm>
            <a:off x="538161" y="101075"/>
            <a:ext cx="11486353" cy="10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dirty="0"/>
              <a:t>Keywords and thesaurus terms</a:t>
            </a:r>
            <a:endParaRPr sz="3600" b="1" dirty="0"/>
          </a:p>
        </p:txBody>
      </p:sp>
      <p:sp>
        <p:nvSpPr>
          <p:cNvPr id="524" name="Google Shape;524;p43"/>
          <p:cNvSpPr txBox="1">
            <a:spLocks noGrp="1"/>
          </p:cNvSpPr>
          <p:nvPr>
            <p:ph type="body" idx="4294967295"/>
          </p:nvPr>
        </p:nvSpPr>
        <p:spPr>
          <a:xfrm>
            <a:off x="158325" y="1752588"/>
            <a:ext cx="50964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 dirty="0"/>
              <a:t>Standards call for combining keywords + thesaurus terms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 b="1" dirty="0"/>
              <a:t>Keywords</a:t>
            </a:r>
            <a:r>
              <a:rPr lang="en-US" sz="2960" dirty="0"/>
              <a:t>- title/abstract (selected by authors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 b="1" dirty="0"/>
              <a:t>Thesaurus</a:t>
            </a:r>
            <a:r>
              <a:rPr lang="en-US" sz="2960" dirty="0"/>
              <a:t>- index terms available in some database which increases discoverability</a:t>
            </a:r>
            <a:endParaRPr dirty="0"/>
          </a:p>
        </p:txBody>
      </p:sp>
      <p:grpSp>
        <p:nvGrpSpPr>
          <p:cNvPr id="525" name="Google Shape;525;p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52603" y="1752588"/>
            <a:ext cx="6598286" cy="4097959"/>
            <a:chOff x="2046" y="389475"/>
            <a:chExt cx="4948838" cy="4097959"/>
          </a:xfrm>
        </p:grpSpPr>
        <p:sp>
          <p:nvSpPr>
            <p:cNvPr id="526" name="Google Shape;526;p43"/>
            <p:cNvSpPr/>
            <p:nvPr/>
          </p:nvSpPr>
          <p:spPr>
            <a:xfrm>
              <a:off x="146670" y="389475"/>
              <a:ext cx="1377300" cy="1591800"/>
            </a:xfrm>
            <a:prstGeom prst="ellipse">
              <a:avLst/>
            </a:prstGeom>
            <a:gradFill>
              <a:gsLst>
                <a:gs pos="0">
                  <a:srgbClr val="FFA09D"/>
                </a:gs>
                <a:gs pos="35000">
                  <a:srgbClr val="FFBCBC"/>
                </a:gs>
                <a:gs pos="100000">
                  <a:srgbClr val="FFE2E2"/>
                </a:gs>
              </a:gsLst>
              <a:lin ang="16200038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3"/>
            <p:cNvSpPr txBox="1"/>
            <p:nvPr/>
          </p:nvSpPr>
          <p:spPr>
            <a:xfrm>
              <a:off x="348384" y="622575"/>
              <a:ext cx="1076100" cy="112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Keywords</a:t>
              </a:r>
              <a:endParaRPr sz="2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43"/>
            <p:cNvSpPr/>
            <p:nvPr/>
          </p:nvSpPr>
          <p:spPr>
            <a:xfrm>
              <a:off x="2046" y="2918434"/>
              <a:ext cx="1666500" cy="1569000"/>
            </a:xfrm>
            <a:prstGeom prst="ellipse">
              <a:avLst/>
            </a:prstGeom>
            <a:gradFill>
              <a:gsLst>
                <a:gs pos="0">
                  <a:srgbClr val="FFD8A2"/>
                </a:gs>
                <a:gs pos="35000">
                  <a:srgbClr val="FFE4BD"/>
                </a:gs>
                <a:gs pos="100000">
                  <a:srgbClr val="FFF5E4"/>
                </a:gs>
              </a:gsLst>
              <a:lin ang="16200038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3"/>
            <p:cNvSpPr txBox="1"/>
            <p:nvPr/>
          </p:nvSpPr>
          <p:spPr>
            <a:xfrm>
              <a:off x="246111" y="3148193"/>
              <a:ext cx="1178400" cy="110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Thesaurus terms</a:t>
              </a:r>
              <a:endParaRPr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43"/>
            <p:cNvSpPr/>
            <p:nvPr/>
          </p:nvSpPr>
          <p:spPr>
            <a:xfrm>
              <a:off x="1857989" y="2203587"/>
              <a:ext cx="401400" cy="469500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D8FBA5"/>
                </a:gs>
                <a:gs pos="35000">
                  <a:srgbClr val="E4FBC0"/>
                </a:gs>
                <a:gs pos="100000">
                  <a:srgbClr val="F4FEE6"/>
                </a:gs>
              </a:gsLst>
              <a:lin ang="16200038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3"/>
            <p:cNvSpPr txBox="1"/>
            <p:nvPr/>
          </p:nvSpPr>
          <p:spPr>
            <a:xfrm>
              <a:off x="1857989" y="2297512"/>
              <a:ext cx="281100" cy="28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43"/>
            <p:cNvSpPr/>
            <p:nvPr/>
          </p:nvSpPr>
          <p:spPr>
            <a:xfrm>
              <a:off x="2426084" y="1175965"/>
              <a:ext cx="2524800" cy="2524800"/>
            </a:xfrm>
            <a:prstGeom prst="ellipse">
              <a:avLst/>
            </a:prstGeom>
            <a:gradFill>
              <a:gsLst>
                <a:gs pos="0">
                  <a:srgbClr val="D8FBA5"/>
                </a:gs>
                <a:gs pos="35000">
                  <a:srgbClr val="E4FBC0"/>
                </a:gs>
                <a:gs pos="100000">
                  <a:srgbClr val="F4FEE6"/>
                </a:gs>
              </a:gsLst>
              <a:lin ang="16200038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3"/>
            <p:cNvSpPr txBox="1"/>
            <p:nvPr/>
          </p:nvSpPr>
          <p:spPr>
            <a:xfrm>
              <a:off x="2795843" y="1545724"/>
              <a:ext cx="1785300" cy="178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550" tIns="35550" rIns="35550" bIns="35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All articles on that concept</a:t>
              </a:r>
              <a:endParaRPr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4" name="Google Shape;534;p43"/>
          <p:cNvSpPr/>
          <p:nvPr/>
        </p:nvSpPr>
        <p:spPr>
          <a:xfrm>
            <a:off x="5810376" y="3907925"/>
            <a:ext cx="1189675" cy="56612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Arial"/>
              </a:rPr>
              <a:t>OR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AC543-E433-BDD6-DCD1-2E1597B39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Find </a:t>
            </a:r>
            <a:r>
              <a:rPr lang="en-US" b="1" dirty="0" err="1"/>
              <a:t>MeSH</a:t>
            </a:r>
            <a:r>
              <a:rPr lang="en-US" b="1" dirty="0"/>
              <a:t>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CF8BC-437E-9435-E73B-6DBE26371D6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1" u="none" strike="noStrike" dirty="0">
                <a:solidFill>
                  <a:srgbClr val="000000"/>
                </a:solidFill>
                <a:effectLst/>
                <a:latin typeface="Tenorite" panose="00000500000000000000" pitchFamily="2" charset="0"/>
              </a:rPr>
              <a:t>In Ovid:</a:t>
            </a:r>
          </a:p>
          <a:p>
            <a:pPr lvl="1" fontAlgn="base"/>
            <a:r>
              <a:rPr lang="en-US" sz="2000" b="0" i="1" u="none" strike="noStrike" dirty="0">
                <a:solidFill>
                  <a:srgbClr val="000000"/>
                </a:solidFill>
                <a:effectLst/>
                <a:latin typeface="Tenorite" panose="00000500000000000000" pitchFamily="2" charset="0"/>
              </a:rPr>
              <a:t>Map Term to Subject Heading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Tenorite" panose="00000500000000000000" pitchFamily="2" charset="0"/>
              </a:rPr>
              <a:t> browser in Ovid (default)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enorite" panose="00000500000000000000" pitchFamily="2" charset="0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Tenorite" panose="00000500000000000000" pitchFamily="2" charset="0"/>
              </a:rPr>
              <a:t>Ovid’s 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Tenorite" panose="00000500000000000000" pitchFamily="2" charset="0"/>
              </a:rPr>
              <a:t>Term Finder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Tenorite" panose="00000500000000000000" pitchFamily="2" charset="0"/>
              </a:rPr>
              <a:t> feature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enorite" panose="00000500000000000000" pitchFamily="2" charset="0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Tenorite" panose="00000500000000000000" pitchFamily="2" charset="0"/>
              </a:rPr>
              <a:t>MeSH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Tenorite" panose="00000500000000000000" pitchFamily="2" charset="0"/>
              </a:rPr>
              <a:t> Browser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Tenorite" panose="00000500000000000000" pitchFamily="2" charset="0"/>
              </a:rPr>
              <a:t>Look up known articles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enorite" panose="00000500000000000000" pitchFamily="2" charset="0"/>
              </a:rPr>
              <a:t>​ for their headings (Yale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enorite" panose="00000500000000000000" pitchFamily="2" charset="0"/>
              </a:rPr>
              <a:t>MeSH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enorite" panose="00000500000000000000" pitchFamily="2" charset="0"/>
              </a:rPr>
              <a:t> Analyzer)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Tenorite" panose="00000500000000000000" pitchFamily="2" charset="0"/>
              </a:rPr>
              <a:t>Determine if term should be exploded (or not) by reviewing tree</a:t>
            </a:r>
          </a:p>
          <a:p>
            <a:pPr algn="l" rtl="0" fontAlgn="base"/>
            <a:r>
              <a:rPr lang="en-US" sz="2400" dirty="0">
                <a:solidFill>
                  <a:srgbClr val="000000"/>
                </a:solidFill>
                <a:latin typeface="Tenorite" panose="00000500000000000000" pitchFamily="2" charset="0"/>
              </a:rPr>
              <a:t>Subheadings are best left out of the search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- although could be searched with floating subheading as appropriate</a:t>
            </a:r>
            <a:endParaRPr lang="en-US" sz="2400" dirty="0">
              <a:solidFill>
                <a:srgbClr val="000000"/>
              </a:solidFill>
              <a:latin typeface="Tenorite" panose="00000500000000000000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F1FD14-4C04-8016-1A9B-4CD22A13A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5404757"/>
            <a:ext cx="5181600" cy="47074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>
                <a:hlinkClick r:id="rId2"/>
              </a:rPr>
              <a:t>MeSH Browser </a:t>
            </a:r>
            <a:endParaRPr lang="en-US" dirty="0"/>
          </a:p>
        </p:txBody>
      </p:sp>
      <p:pic>
        <p:nvPicPr>
          <p:cNvPr id="6" name="Picture 5" descr="2024 MeSH Browser interface">
            <a:extLst>
              <a:ext uri="{FF2B5EF4-FFF2-40B4-BE49-F238E27FC236}">
                <a16:creationId xmlns:a16="http://schemas.microsoft.com/office/drawing/2014/main" id="{240796E5-D1ED-83FC-3B8F-1D92C9264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41016"/>
            <a:ext cx="5723282" cy="317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6462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45"/>
          <p:cNvSpPr txBox="1">
            <a:spLocks noGrp="1"/>
          </p:cNvSpPr>
          <p:nvPr>
            <p:ph type="title"/>
          </p:nvPr>
        </p:nvSpPr>
        <p:spPr>
          <a:xfrm>
            <a:off x="116347" y="125400"/>
            <a:ext cx="7228670" cy="10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Arial"/>
              <a:buNone/>
            </a:pPr>
            <a:r>
              <a:rPr lang="en-US" sz="3959" dirty="0"/>
              <a:t>Assistance with search:</a:t>
            </a:r>
            <a:br>
              <a:rPr lang="en-US" sz="3959" dirty="0"/>
            </a:br>
            <a:r>
              <a:rPr lang="en-US" sz="3959" dirty="0"/>
              <a:t>Yale MeSH Analyzer</a:t>
            </a:r>
            <a:endParaRPr sz="3959" dirty="0"/>
          </a:p>
        </p:txBody>
      </p:sp>
      <p:sp>
        <p:nvSpPr>
          <p:cNvPr id="548" name="Google Shape;548;p45"/>
          <p:cNvSpPr txBox="1">
            <a:spLocks noGrp="1"/>
          </p:cNvSpPr>
          <p:nvPr>
            <p:ph type="body" idx="4294967295"/>
          </p:nvPr>
        </p:nvSpPr>
        <p:spPr>
          <a:xfrm>
            <a:off x="0" y="1752600"/>
            <a:ext cx="5384700" cy="44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>
                <a:solidFill>
                  <a:schemeClr val="dk1"/>
                </a:solidFill>
              </a:rPr>
              <a:t>By: Yale University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Using the tool: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o"/>
            </a:pPr>
            <a:r>
              <a:rPr lang="en-US"/>
              <a:t>Paste in PMIDs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o"/>
            </a:pPr>
            <a:r>
              <a:rPr lang="en-US"/>
              <a:t>Select options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o"/>
            </a:pPr>
            <a:r>
              <a:rPr lang="en-US"/>
              <a:t>Click Go!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>
                <a:solidFill>
                  <a:schemeClr val="dk1"/>
                </a:solidFill>
              </a:rPr>
              <a:t>Cost: free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547" name="Google Shape;547;p45" descr="Yale MeSH Analyzer interface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892800" y="1752600"/>
            <a:ext cx="6056100" cy="40386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9"/>
              </a:srgbClr>
            </a:outerShdw>
          </a:effectLst>
        </p:spPr>
      </p:pic>
      <p:sp>
        <p:nvSpPr>
          <p:cNvPr id="551" name="Google Shape;551;p45"/>
          <p:cNvSpPr txBox="1"/>
          <p:nvPr/>
        </p:nvSpPr>
        <p:spPr>
          <a:xfrm>
            <a:off x="9753600" y="3581400"/>
            <a:ext cx="1828800" cy="1754400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38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Searched for articles on cataract surgery for dogs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45"/>
          <p:cNvSpPr txBox="1"/>
          <p:nvPr/>
        </p:nvSpPr>
        <p:spPr>
          <a:xfrm>
            <a:off x="7895617" y="6031500"/>
            <a:ext cx="2697804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Yale MeSH Analyzer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9"/>
          <p:cNvSpPr txBox="1">
            <a:spLocks noGrp="1"/>
          </p:cNvSpPr>
          <p:nvPr>
            <p:ph type="title"/>
          </p:nvPr>
        </p:nvSpPr>
        <p:spPr>
          <a:xfrm>
            <a:off x="582359" y="170950"/>
            <a:ext cx="8844670" cy="10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dirty="0"/>
              <a:t>Collect terms</a:t>
            </a:r>
            <a:endParaRPr dirty="0"/>
          </a:p>
        </p:txBody>
      </p:sp>
      <p:sp>
        <p:nvSpPr>
          <p:cNvPr id="487" name="Google Shape;487;p39"/>
          <p:cNvSpPr txBox="1">
            <a:spLocks noGrp="1"/>
          </p:cNvSpPr>
          <p:nvPr>
            <p:ph type="body" idx="1"/>
          </p:nvPr>
        </p:nvSpPr>
        <p:spPr>
          <a:xfrm>
            <a:off x="101600" y="1738175"/>
            <a:ext cx="5435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 dirty="0"/>
              <a:t>Related reviews</a:t>
            </a:r>
            <a:endParaRPr b="1" dirty="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Look at related reviews</a:t>
            </a:r>
            <a:endParaRPr dirty="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Search filters (especially for age, study types, geography)</a:t>
            </a:r>
            <a:endParaRPr dirty="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Cochrane or other reviews about the overall topic</a:t>
            </a:r>
            <a:endParaRPr dirty="0"/>
          </a:p>
        </p:txBody>
      </p:sp>
      <p:sp>
        <p:nvSpPr>
          <p:cNvPr id="490" name="Google Shape;490;p39"/>
          <p:cNvSpPr txBox="1">
            <a:spLocks noGrp="1"/>
          </p:cNvSpPr>
          <p:nvPr>
            <p:ph type="body" idx="2"/>
          </p:nvPr>
        </p:nvSpPr>
        <p:spPr>
          <a:xfrm>
            <a:off x="6756798" y="1600775"/>
            <a:ext cx="5435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 dirty="0"/>
              <a:t>Consider</a:t>
            </a:r>
            <a:endParaRPr b="1" dirty="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Articles published internationally for variations of terms</a:t>
            </a:r>
            <a:endParaRPr dirty="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Variations between disciplines for the concept</a:t>
            </a:r>
            <a:endParaRPr dirty="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Historical changes</a:t>
            </a:r>
          </a:p>
          <a:p>
            <a:pPr marL="342900" indent="-342900">
              <a:spcBef>
                <a:spcPts val="560"/>
              </a:spcBef>
              <a:buClr>
                <a:schemeClr val="dk1"/>
              </a:buClr>
              <a:buSzPts val="2800"/>
            </a:pPr>
            <a:r>
              <a:rPr lang="en-US" sz="2800" dirty="0"/>
              <a:t>Also consider most common misspellings of word?</a:t>
            </a: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44"/>
          <p:cNvSpPr txBox="1">
            <a:spLocks noGrp="1"/>
          </p:cNvSpPr>
          <p:nvPr>
            <p:ph type="title"/>
          </p:nvPr>
        </p:nvSpPr>
        <p:spPr>
          <a:xfrm>
            <a:off x="1362998" y="229881"/>
            <a:ext cx="8076403" cy="10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dirty="0"/>
              <a:t>Advanced keyword searching techniques</a:t>
            </a:r>
            <a:endParaRPr sz="3600" b="1" dirty="0"/>
          </a:p>
        </p:txBody>
      </p:sp>
      <p:sp>
        <p:nvSpPr>
          <p:cNvPr id="540" name="Google Shape;540;p44"/>
          <p:cNvSpPr txBox="1">
            <a:spLocks noGrp="1"/>
          </p:cNvSpPr>
          <p:nvPr>
            <p:ph type="body" idx="4294967295"/>
          </p:nvPr>
        </p:nvSpPr>
        <p:spPr>
          <a:xfrm>
            <a:off x="304799" y="1676399"/>
            <a:ext cx="6003471" cy="4822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200" b="1" dirty="0"/>
              <a:t>Use as appropriate:</a:t>
            </a:r>
            <a:endParaRPr sz="3200" b="1" dirty="0"/>
          </a:p>
          <a:p>
            <a:pPr marL="285750" indent="-311150">
              <a:spcBef>
                <a:spcPts val="560"/>
              </a:spcBef>
              <a:buSzPts val="3200"/>
              <a:buChar char="o"/>
            </a:pPr>
            <a:r>
              <a:rPr lang="en-US" sz="3600" dirty="0"/>
              <a:t>Truncation</a:t>
            </a:r>
            <a:endParaRPr sz="3600" dirty="0"/>
          </a:p>
          <a:p>
            <a:pPr marL="285750" indent="-311150">
              <a:spcBef>
                <a:spcPts val="560"/>
              </a:spcBef>
              <a:buSzPts val="3200"/>
              <a:buChar char="o"/>
            </a:pPr>
            <a:r>
              <a:rPr lang="en-US" sz="3600" dirty="0"/>
              <a:t>Wildcards (</a:t>
            </a:r>
            <a:r>
              <a:rPr lang="en-US" sz="3600" dirty="0" err="1"/>
              <a:t>behavo</a:t>
            </a:r>
            <a:r>
              <a:rPr lang="en-US" sz="3600" dirty="0"/>
              <a:t>*r)</a:t>
            </a:r>
            <a:endParaRPr sz="3600" dirty="0"/>
          </a:p>
          <a:p>
            <a:pPr marL="285750" indent="-311150">
              <a:spcBef>
                <a:spcPts val="560"/>
              </a:spcBef>
              <a:buSzPts val="3200"/>
              <a:buChar char="o"/>
            </a:pPr>
            <a:r>
              <a:rPr lang="en-US" sz="3600" dirty="0"/>
              <a:t>Proximity searching</a:t>
            </a:r>
            <a:endParaRPr sz="3600" dirty="0"/>
          </a:p>
          <a:p>
            <a:pPr marL="285750" indent="-311150">
              <a:spcBef>
                <a:spcPts val="560"/>
              </a:spcBef>
              <a:buSzPts val="3200"/>
              <a:buChar char="o"/>
            </a:pPr>
            <a:r>
              <a:rPr lang="en-US" sz="3600" dirty="0"/>
              <a:t>Phrase searching</a:t>
            </a:r>
            <a:endParaRPr sz="3600" dirty="0"/>
          </a:p>
          <a:p>
            <a:pPr marL="285750" indent="-311150">
              <a:spcBef>
                <a:spcPts val="560"/>
              </a:spcBef>
              <a:buSzPts val="3200"/>
              <a:buChar char="o"/>
            </a:pPr>
            <a:r>
              <a:rPr lang="en-US" sz="3600" dirty="0"/>
              <a:t>Other punctuation</a:t>
            </a:r>
            <a:endParaRPr lang="en-US" sz="3200" dirty="0"/>
          </a:p>
          <a:p>
            <a:pPr marL="742950" lvl="1" indent="-3111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3200"/>
              <a:buChar char="o"/>
            </a:pPr>
            <a:endParaRPr sz="3200" dirty="0"/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541" name="Google Shape;541;p44"/>
          <p:cNvSpPr txBox="1">
            <a:spLocks noGrp="1"/>
          </p:cNvSpPr>
          <p:nvPr>
            <p:ph type="body" idx="4294967295"/>
          </p:nvPr>
        </p:nvSpPr>
        <p:spPr>
          <a:xfrm>
            <a:off x="6740144" y="1676399"/>
            <a:ext cx="5096400" cy="3642049"/>
          </a:xfrm>
          <a:prstGeom prst="rect">
            <a:avLst/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38" scaled="0"/>
          </a:gradFill>
          <a:ln w="9525" cap="flat" cmpd="sng">
            <a:solidFill>
              <a:srgbClr val="F5913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</a:t>
            </a:r>
            <a:endParaRPr sz="2400" dirty="0"/>
          </a:p>
          <a:p>
            <a:pPr marL="36576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 dirty="0"/>
          </a:p>
          <a:p>
            <a:pPr marL="36576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Computer$ adj2 addict$</a:t>
            </a:r>
            <a:endParaRPr sz="2400" dirty="0"/>
          </a:p>
          <a:p>
            <a:pPr marL="36576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 dirty="0"/>
          </a:p>
          <a:p>
            <a:pPr marL="36576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Inform* w2 consent</a:t>
            </a:r>
          </a:p>
          <a:p>
            <a:pPr marL="36576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36576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Pe?diatric</a:t>
            </a:r>
            <a:r>
              <a:rPr lang="en-US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*</a:t>
            </a:r>
            <a:endParaRPr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6DDE9-A294-CE23-9AE2-7188DCE33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42BDE-23A3-51ED-AD29-4F8D6E9032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786714"/>
            <a:ext cx="5181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Big Picture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Planning the protocol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Identifying citations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Evaluating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Collecting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Bringing it together</a:t>
            </a:r>
          </a:p>
        </p:txBody>
      </p:sp>
    </p:spTree>
    <p:extLst>
      <p:ext uri="{BB962C8B-B14F-4D97-AF65-F5344CB8AC3E}">
        <p14:creationId xmlns:p14="http://schemas.microsoft.com/office/powerpoint/2010/main" val="9717069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00C1F-EB85-851D-7AD5-5E36573D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327025"/>
            <a:ext cx="3886200" cy="625475"/>
          </a:xfrm>
        </p:spPr>
        <p:txBody>
          <a:bodyPr>
            <a:normAutofit fontScale="90000"/>
          </a:bodyPr>
          <a:lstStyle/>
          <a:p>
            <a:r>
              <a:rPr lang="en-US" dirty="0"/>
              <a:t>Limits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64840-702B-33AA-2067-37ACE0FE31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2099" y="1371600"/>
            <a:ext cx="6395358" cy="4974771"/>
          </a:xfrm>
        </p:spPr>
        <p:txBody>
          <a:bodyPr>
            <a:no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000000"/>
                </a:solidFill>
                <a:effectLst/>
                <a:latin typeface="Tenorite" panose="00000500000000000000" pitchFamily="2" charset="0"/>
              </a:rPr>
              <a:t>Age-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enorite" panose="00000500000000000000" pitchFamily="2" charset="0"/>
              </a:rPr>
              <a:t>adults difficult to search for</a:t>
            </a:r>
            <a:r>
              <a:rPr lang="en-US" b="0" i="0" dirty="0">
                <a:solidFill>
                  <a:srgbClr val="000000"/>
                </a:solidFill>
                <a:effectLst/>
                <a:latin typeface="Tenorite" panose="00000500000000000000" pitchFamily="2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000000"/>
                </a:solidFill>
                <a:effectLst/>
                <a:latin typeface="Tenorite" panose="00000500000000000000" pitchFamily="2" charset="0"/>
              </a:rPr>
              <a:t>Geography-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enorite" panose="00000500000000000000" pitchFamily="2" charset="0"/>
              </a:rPr>
              <a:t>rarely in title or abstract; too much variation when U. S.</a:t>
            </a:r>
            <a:r>
              <a:rPr lang="en-US" b="0" i="0" dirty="0">
                <a:solidFill>
                  <a:srgbClr val="000000"/>
                </a:solidFill>
                <a:effectLst/>
                <a:latin typeface="Tenorite" panose="00000500000000000000" pitchFamily="2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000000"/>
                </a:solidFill>
                <a:effectLst/>
                <a:latin typeface="Tenorite" panose="00000500000000000000" pitchFamily="2" charset="0"/>
              </a:rPr>
              <a:t>Humans-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enorite" panose="00000500000000000000" pitchFamily="2" charset="0"/>
              </a:rPr>
              <a:t>tags not added correctly</a:t>
            </a:r>
            <a:r>
              <a:rPr lang="en-US" b="0" i="0" dirty="0">
                <a:solidFill>
                  <a:srgbClr val="000000"/>
                </a:solidFill>
                <a:effectLst/>
                <a:latin typeface="Tenorite" panose="00000500000000000000" pitchFamily="2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000000"/>
                </a:solidFill>
                <a:effectLst/>
                <a:latin typeface="Tenorite" panose="00000500000000000000" pitchFamily="2" charset="0"/>
              </a:rPr>
              <a:t>Study types-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enorite" panose="00000500000000000000" pitchFamily="2" charset="0"/>
              </a:rPr>
              <a:t>tags not correct </a:t>
            </a:r>
            <a:r>
              <a:rPr lang="en-US" b="0" i="0" dirty="0">
                <a:solidFill>
                  <a:srgbClr val="000000"/>
                </a:solidFill>
                <a:effectLst/>
                <a:latin typeface="Tenorite" panose="00000500000000000000" pitchFamily="2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Tenorite" panose="00000500000000000000" pitchFamily="2" charset="0"/>
              </a:rPr>
              <a:t>Years</a:t>
            </a:r>
            <a:r>
              <a:rPr lang="en-US" dirty="0">
                <a:solidFill>
                  <a:srgbClr val="000000"/>
                </a:solidFill>
                <a:latin typeface="Tenorite" panose="00000500000000000000" pitchFamily="2" charset="0"/>
              </a:rPr>
              <a:t>- ability to narrow by published date, entry date, others varies by database/interface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en-US" b="1" i="0" u="none" strike="noStrike" dirty="0">
                <a:solidFill>
                  <a:srgbClr val="000000"/>
                </a:solidFill>
                <a:effectLst/>
                <a:latin typeface="Tenorite" panose="00000500000000000000" pitchFamily="2" charset="0"/>
              </a:rPr>
              <a:t>Use filters from validated sources</a:t>
            </a:r>
            <a:r>
              <a:rPr lang="en-US" b="0" i="0" dirty="0">
                <a:solidFill>
                  <a:srgbClr val="000000"/>
                </a:solidFill>
                <a:effectLst/>
                <a:latin typeface="Tenorite" panose="00000500000000000000" pitchFamily="2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l" rtl="0" fontAlgn="base">
              <a:buNone/>
            </a:pPr>
            <a:r>
              <a:rPr lang="en-US" b="1" dirty="0">
                <a:solidFill>
                  <a:srgbClr val="000000"/>
                </a:solidFill>
                <a:latin typeface="Tenorite" panose="00000500000000000000" pitchFamily="2" charset="0"/>
              </a:rPr>
              <a:t>    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enorite" panose="00000500000000000000" pitchFamily="2" charset="0"/>
              </a:rPr>
              <a:t>(this will be covered in 3rd session)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1954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48"/>
          <p:cNvSpPr txBox="1">
            <a:spLocks noGrp="1"/>
          </p:cNvSpPr>
          <p:nvPr>
            <p:ph type="title"/>
          </p:nvPr>
        </p:nvSpPr>
        <p:spPr>
          <a:xfrm>
            <a:off x="678100" y="125425"/>
            <a:ext cx="11398500" cy="1017600"/>
          </a:xfrm>
          <a:prstGeom prst="rect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4000" dirty="0">
                <a:latin typeface="Calibri"/>
                <a:ea typeface="Calibri"/>
                <a:cs typeface="Calibri"/>
                <a:sym typeface="Calibri"/>
              </a:rPr>
              <a:t>Documenting</a:t>
            </a:r>
            <a:r>
              <a:rPr lang="en-US" sz="4000" b="1" dirty="0">
                <a:latin typeface="Calibri"/>
                <a:ea typeface="Calibri"/>
                <a:cs typeface="Calibri"/>
                <a:sym typeface="Calibri"/>
              </a:rPr>
              <a:t> and Saving the </a:t>
            </a:r>
            <a:r>
              <a:rPr lang="en-US" sz="4000" dirty="0">
                <a:latin typeface="Calibri"/>
                <a:ea typeface="Calibri"/>
                <a:cs typeface="Calibri"/>
                <a:sym typeface="Calibri"/>
              </a:rPr>
              <a:t>search</a:t>
            </a:r>
            <a:endParaRPr sz="4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48"/>
          <p:cNvSpPr txBox="1">
            <a:spLocks noGrp="1"/>
          </p:cNvSpPr>
          <p:nvPr>
            <p:ph type="body" idx="1"/>
          </p:nvPr>
        </p:nvSpPr>
        <p:spPr>
          <a:xfrm>
            <a:off x="304800" y="1905000"/>
            <a:ext cx="6197700" cy="42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2960"/>
              <a:t>Elements required to document: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Database name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Database host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Date of search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Years covered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Search terms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Language restrictions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Copy and paste search</a:t>
            </a:r>
            <a:endParaRPr/>
          </a:p>
          <a:p>
            <a:pPr marL="742950" lvl="1" indent="-121284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/>
          </a:p>
        </p:txBody>
      </p:sp>
      <p:sp>
        <p:nvSpPr>
          <p:cNvPr id="577" name="Google Shape;577;p48"/>
          <p:cNvSpPr txBox="1"/>
          <p:nvPr/>
        </p:nvSpPr>
        <p:spPr>
          <a:xfrm>
            <a:off x="6604000" y="1905000"/>
            <a:ext cx="5283300" cy="42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∗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Save within databases</a:t>
            </a:r>
            <a:endParaRPr/>
          </a:p>
          <a:p>
            <a:pPr marL="576262" marR="0" lvl="1" indent="-274319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∗"/>
            </a:pPr>
            <a:r>
              <a:rPr lang="en-US" sz="2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Set up log ins for database whenever possible</a:t>
            </a:r>
            <a:endParaRPr/>
          </a:p>
          <a:p>
            <a:pPr marL="274320" marR="0" lvl="0" indent="-27432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∗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If cannot save within database:</a:t>
            </a:r>
            <a:endParaRPr/>
          </a:p>
          <a:p>
            <a:pPr marL="576262" marR="0" lvl="1" indent="-274319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∗"/>
            </a:pPr>
            <a:r>
              <a:rPr lang="en-US" sz="2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Print Screen</a:t>
            </a:r>
            <a:endParaRPr/>
          </a:p>
          <a:p>
            <a:pPr marL="576262" marR="0" lvl="1" indent="-274319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∗"/>
            </a:pPr>
            <a:r>
              <a:rPr lang="en-US" sz="2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Within Excel spreadsheet</a:t>
            </a:r>
            <a:endParaRPr/>
          </a:p>
          <a:p>
            <a:pPr marL="274320" marR="0" lvl="0" indent="-27432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∗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Record # of duplicates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78" name="Google Shape;578;p48"/>
          <p:cNvSpPr txBox="1"/>
          <p:nvPr/>
        </p:nvSpPr>
        <p:spPr>
          <a:xfrm>
            <a:off x="203200" y="6135469"/>
            <a:ext cx="5140325" cy="646200"/>
          </a:xfrm>
          <a:prstGeom prst="rect">
            <a:avLst/>
          </a:prstGeom>
          <a:noFill/>
          <a:ln w="9525" cap="flat" cmpd="sng">
            <a:solidFill>
              <a:srgbClr val="FBFB92">
                <a:alpha val="97647"/>
              </a:srgbClr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dirty="0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Cochrane Handbook for Systematic Reviews of Interventions  </a:t>
            </a:r>
            <a:endParaRPr dirty="0">
              <a:latin typeface="Aptos" panose="020B0004020202020204" pitchFamily="34" charset="0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Finding </a:t>
            </a:r>
            <a:r>
              <a:rPr lang="en-US" sz="1200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what works in health care: Standards for systematic reviews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. </a:t>
            </a:r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47"/>
          <p:cNvSpPr txBox="1">
            <a:spLocks noGrp="1"/>
          </p:cNvSpPr>
          <p:nvPr>
            <p:ph type="title"/>
          </p:nvPr>
        </p:nvSpPr>
        <p:spPr>
          <a:xfrm>
            <a:off x="841903" y="115580"/>
            <a:ext cx="15235500" cy="1017600"/>
          </a:xfrm>
          <a:prstGeom prst="rect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dirty="0"/>
              <a:t>Peer-review: 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PRESS Evaluation</a:t>
            </a:r>
            <a:endParaRPr dirty="0"/>
          </a:p>
        </p:txBody>
      </p:sp>
      <p:sp>
        <p:nvSpPr>
          <p:cNvPr id="568" name="Google Shape;568;p47"/>
          <p:cNvSpPr txBox="1">
            <a:spLocks noGrp="1"/>
          </p:cNvSpPr>
          <p:nvPr>
            <p:ph type="body" idx="4294967295"/>
          </p:nvPr>
        </p:nvSpPr>
        <p:spPr>
          <a:xfrm>
            <a:off x="203200" y="1333500"/>
            <a:ext cx="58929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PRESS: Peer Review of Electronic Search Strategies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Developed by the Canadian Agency for Drugs and Technologies in Health</a:t>
            </a:r>
            <a:endParaRPr/>
          </a:p>
        </p:txBody>
      </p:sp>
      <p:sp>
        <p:nvSpPr>
          <p:cNvPr id="569" name="Google Shape;569;p47"/>
          <p:cNvSpPr txBox="1">
            <a:spLocks noGrp="1"/>
          </p:cNvSpPr>
          <p:nvPr>
            <p:ph type="body" idx="4294967295"/>
          </p:nvPr>
        </p:nvSpPr>
        <p:spPr>
          <a:xfrm>
            <a:off x="6373832" y="1333500"/>
            <a:ext cx="5684400" cy="4191000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38" scaled="0"/>
          </a:gradFill>
          <a:ln w="9525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Calibri"/>
              <a:buAutoNum type="arabicPeriod"/>
            </a:pPr>
            <a:r>
              <a:rPr lang="en-US" sz="27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Translation of research question</a:t>
            </a:r>
            <a:endParaRPr/>
          </a:p>
          <a:p>
            <a:pPr marL="457200" lvl="0" indent="-4572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Font typeface="Calibri"/>
              <a:buAutoNum type="arabicPeriod"/>
            </a:pPr>
            <a:r>
              <a:rPr lang="en-US" sz="27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Boolean &amp; proximity operators</a:t>
            </a:r>
            <a:endParaRPr/>
          </a:p>
          <a:p>
            <a:pPr marL="457200" lvl="0" indent="-4572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Font typeface="Calibri"/>
              <a:buAutoNum type="arabicPeriod"/>
            </a:pPr>
            <a:r>
              <a:rPr lang="en-US" sz="27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Subject headings</a:t>
            </a:r>
            <a:endParaRPr/>
          </a:p>
          <a:p>
            <a:pPr marL="457200" lvl="0" indent="-4572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Font typeface="Calibri"/>
              <a:buAutoNum type="arabicPeriod"/>
            </a:pPr>
            <a:r>
              <a:rPr lang="en-US" sz="27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 words</a:t>
            </a:r>
            <a:endParaRPr/>
          </a:p>
          <a:p>
            <a:pPr marL="457200" lvl="0" indent="-4572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Font typeface="Calibri"/>
              <a:buAutoNum type="arabicPeriod"/>
            </a:pPr>
            <a:r>
              <a:rPr lang="en-US" sz="27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Spelling, syntax, and line numbers</a:t>
            </a:r>
            <a:endParaRPr/>
          </a:p>
          <a:p>
            <a:pPr marL="457200" lvl="0" indent="-4572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Font typeface="Calibri"/>
              <a:buAutoNum type="arabicPeriod"/>
            </a:pPr>
            <a:r>
              <a:rPr lang="en-US" sz="27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Limits and filters</a:t>
            </a:r>
            <a:endParaRPr/>
          </a:p>
          <a:p>
            <a:pPr marL="457200" lvl="0" indent="-4572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Font typeface="Calibri"/>
              <a:buAutoNum type="arabicPeriod"/>
            </a:pPr>
            <a:r>
              <a:rPr lang="en-US" sz="27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Overall assessment</a:t>
            </a:r>
            <a:endParaRPr sz="2720"/>
          </a:p>
        </p:txBody>
      </p:sp>
      <p:sp>
        <p:nvSpPr>
          <p:cNvPr id="570" name="Google Shape;570;p47"/>
          <p:cNvSpPr txBox="1"/>
          <p:nvPr/>
        </p:nvSpPr>
        <p:spPr>
          <a:xfrm>
            <a:off x="304800" y="5540425"/>
            <a:ext cx="11629200" cy="10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Canadian Agency for Drugs and Technologies in Health.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https://drive.google.com/file/d/1N8vVfelPCHJSDleRy3qafhfjQFvAklpE/view?usp=sharing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Full description: </a:t>
            </a: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https://www.cadth.ca/sites/default/files/pdf/CP0015_PRESS_Update_Report_2016.pdf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FB87E-4B60-FCF8-2E28-85F81E1F4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51" y="18255"/>
            <a:ext cx="5432749" cy="1325563"/>
          </a:xfrm>
          <a:noFill/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Discussion: Case study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D56D45-47E2-4234-CD85-5B92032575DD}"/>
              </a:ext>
            </a:extLst>
          </p:cNvPr>
          <p:cNvSpPr txBox="1"/>
          <p:nvPr/>
        </p:nvSpPr>
        <p:spPr>
          <a:xfrm>
            <a:off x="317241" y="1075549"/>
            <a:ext cx="5294345" cy="52629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rtl="0" fontAlgn="base"/>
            <a:r>
              <a:rPr lang="en-US" sz="2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Client wants a search on</a:t>
            </a:r>
          </a:p>
          <a:p>
            <a:pPr algn="l" rtl="0" fontAlgn="base"/>
            <a:r>
              <a:rPr lang="en-US" sz="2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screen time and teens and depression  (provides list &gt;&gt;)</a:t>
            </a:r>
          </a:p>
          <a:p>
            <a:pPr algn="l" rtl="0" fontAlgn="base"/>
            <a:endParaRPr lang="en-US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</a:rPr>
              <a:t>What is the framework for this question?</a:t>
            </a:r>
          </a:p>
          <a:p>
            <a:pPr algn="l" rtl="0" fontAlgn="base"/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</a:rPr>
              <a:t>What further questions would you ask client?</a:t>
            </a:r>
          </a:p>
          <a:p>
            <a:pPr algn="l" rtl="0" fontAlgn="base"/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</a:rPr>
              <a:t>What databases would you suggest?</a:t>
            </a:r>
          </a:p>
          <a:p>
            <a:pPr algn="l" rtl="0" fontAlgn="base"/>
            <a:endParaRPr lang="en-US" sz="28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fontAlgn="base"/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  <a:hlinkClick r:id="rId2"/>
              </a:rPr>
              <a:t>Perhaps try Yale MeSH Analyzer</a:t>
            </a:r>
            <a:endParaRPr lang="en-US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145F8-B55C-68A6-ABF7-3EE191D08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97" y="1075549"/>
            <a:ext cx="6340152" cy="464722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  <a:hlinkClick r:id="rId3"/>
              </a:rPr>
              <a:t>Screen exposure, mental health and emotional well-being in the adolescent population: is it time for governments to take action? </a:t>
            </a:r>
            <a:endParaRPr lang="en-US" sz="18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  <a:hlinkClick r:id="rId4"/>
              </a:rPr>
              <a:t>Links between screen use and depressive symptoms in adolescents over 16 years: is there evidence for increased harm?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.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  <a:hlinkClick r:id="rId5"/>
              </a:rPr>
              <a:t>Digital media and sleep in childhood and adolescence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. </a:t>
            </a:r>
          </a:p>
          <a:p>
            <a:pPr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  <a:hlinkClick r:id="rId6"/>
              </a:rPr>
              <a:t>The association between video game time and adolescent mental health: evidence from rural China.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  <a:hlinkClick r:id="rId7"/>
              </a:rPr>
              <a:t>The associations between screen time and mental health in adolescents: a systematic review.</a:t>
            </a:r>
            <a:endParaRPr lang="en-US" sz="18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  <a:hlinkClick r:id="rId8"/>
              </a:rPr>
              <a:t>The associations between screen time-based sedentary behavior and depression: a systematic review and meta-analysis.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3203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ED6AC-114C-5BA8-5719-58BFABA5A7B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655763"/>
            <a:ext cx="10515600" cy="1325563"/>
          </a:xfrm>
        </p:spPr>
        <p:txBody>
          <a:bodyPr/>
          <a:lstStyle/>
          <a:p>
            <a:r>
              <a:rPr lang="en-US" dirty="0"/>
              <a:t>Sample spreadsheet of terms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2FB2A05-E2E1-D347-E4D5-296AC72A5092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48679324"/>
              </p:ext>
            </p:extLst>
          </p:nvPr>
        </p:nvGraphicFramePr>
        <p:xfrm>
          <a:off x="396551" y="82356"/>
          <a:ext cx="11579291" cy="6462208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557231">
                  <a:extLst>
                    <a:ext uri="{9D8B030D-6E8A-4147-A177-3AD203B41FA5}">
                      <a16:colId xmlns:a16="http://schemas.microsoft.com/office/drawing/2014/main" val="923405218"/>
                    </a:ext>
                  </a:extLst>
                </a:gridCol>
                <a:gridCol w="1249870">
                  <a:extLst>
                    <a:ext uri="{9D8B030D-6E8A-4147-A177-3AD203B41FA5}">
                      <a16:colId xmlns:a16="http://schemas.microsoft.com/office/drawing/2014/main" val="488150059"/>
                    </a:ext>
                  </a:extLst>
                </a:gridCol>
                <a:gridCol w="1754438">
                  <a:extLst>
                    <a:ext uri="{9D8B030D-6E8A-4147-A177-3AD203B41FA5}">
                      <a16:colId xmlns:a16="http://schemas.microsoft.com/office/drawing/2014/main" val="1974746045"/>
                    </a:ext>
                  </a:extLst>
                </a:gridCol>
                <a:gridCol w="1754438">
                  <a:extLst>
                    <a:ext uri="{9D8B030D-6E8A-4147-A177-3AD203B41FA5}">
                      <a16:colId xmlns:a16="http://schemas.microsoft.com/office/drawing/2014/main" val="3683777318"/>
                    </a:ext>
                  </a:extLst>
                </a:gridCol>
                <a:gridCol w="1752087">
                  <a:extLst>
                    <a:ext uri="{9D8B030D-6E8A-4147-A177-3AD203B41FA5}">
                      <a16:colId xmlns:a16="http://schemas.microsoft.com/office/drawing/2014/main" val="2005755699"/>
                    </a:ext>
                  </a:extLst>
                </a:gridCol>
                <a:gridCol w="1756789">
                  <a:extLst>
                    <a:ext uri="{9D8B030D-6E8A-4147-A177-3AD203B41FA5}">
                      <a16:colId xmlns:a16="http://schemas.microsoft.com/office/drawing/2014/main" val="2940914905"/>
                    </a:ext>
                  </a:extLst>
                </a:gridCol>
                <a:gridCol w="1754438">
                  <a:extLst>
                    <a:ext uri="{9D8B030D-6E8A-4147-A177-3AD203B41FA5}">
                      <a16:colId xmlns:a16="http://schemas.microsoft.com/office/drawing/2014/main" val="1526406151"/>
                    </a:ext>
                  </a:extLst>
                </a:gridCol>
              </a:tblGrid>
              <a:tr h="1254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u="none" strike="noStrike" dirty="0">
                          <a:effectLst/>
                        </a:rPr>
                        <a:t>PMID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u="none" strike="noStrike" dirty="0">
                          <a:effectLst/>
                        </a:rPr>
                        <a:t>38964781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u="none" strike="noStrike" dirty="0">
                          <a:effectLst/>
                        </a:rPr>
                        <a:t>32573926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u="none" strike="noStrike" dirty="0">
                          <a:effectLst/>
                        </a:rPr>
                        <a:t>29093040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u="none" strike="noStrike" dirty="0">
                          <a:effectLst/>
                        </a:rPr>
                        <a:t>36429534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u="none" strike="noStrike" dirty="0">
                          <a:effectLst/>
                        </a:rPr>
                        <a:t>37081557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u="none" strike="noStrike" dirty="0">
                          <a:effectLst/>
                        </a:rPr>
                        <a:t>31727052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extLst>
                  <a:ext uri="{0D108BD9-81ED-4DB2-BD59-A6C34878D82A}">
                    <a16:rowId xmlns:a16="http://schemas.microsoft.com/office/drawing/2014/main" val="410683807"/>
                  </a:ext>
                </a:extLst>
              </a:tr>
              <a:tr h="616758">
                <a:tc rowSpan="13"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 err="1">
                          <a:effectLst/>
                        </a:rPr>
                        <a:t>MeSH</a:t>
                      </a:r>
                      <a:r>
                        <a:rPr lang="en-US" sz="1000" u="none" strike="noStrike" dirty="0">
                          <a:effectLst/>
                        </a:rPr>
                        <a:t> Headings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tc>
                  <a:txBody>
                    <a:bodyPr/>
                    <a:lstStyle/>
                    <a:p>
                      <a:pPr algn="l" fontAlgn="t"/>
                      <a:br>
                        <a:rPr lang="en-US" sz="1000" u="none" strike="noStrike" dirty="0">
                          <a:effectLst/>
                        </a:rPr>
                      </a:b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Adolescent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 err="1">
                          <a:effectLst/>
                        </a:rPr>
                        <a:t>Adolescent</a:t>
                      </a:r>
                      <a:r>
                        <a:rPr lang="en-US" sz="1000" u="none" strike="noStrike" dirty="0">
                          <a:effectLst/>
                        </a:rPr>
                        <a:t> Behavior*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Adolescent</a:t>
                      </a:r>
                      <a:br>
                        <a:rPr lang="en-US" sz="1000" u="none" strike="noStrike">
                          <a:effectLst/>
                        </a:rPr>
                      </a:b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Adolescent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 err="1">
                          <a:effectLst/>
                        </a:rPr>
                        <a:t>Adolescent</a:t>
                      </a:r>
                      <a:r>
                        <a:rPr lang="en-US" sz="1000" u="none" strike="noStrike" dirty="0">
                          <a:effectLst/>
                        </a:rPr>
                        <a:t> Behavior*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Adolescent Health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Adolescent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Adolescent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Adult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Aged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extLst>
                  <a:ext uri="{0D108BD9-81ED-4DB2-BD59-A6C34878D82A}">
                    <a16:rowId xmlns:a16="http://schemas.microsoft.com/office/drawing/2014/main" val="856401756"/>
                  </a:ext>
                </a:extLst>
              </a:tr>
              <a:tr h="863459">
                <a:tc vMerge="1">
                  <a:txBody>
                    <a:bodyPr/>
                    <a:lstStyle/>
                    <a:p>
                      <a:pPr algn="l" fontAlgn="t"/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tc>
                  <a:txBody>
                    <a:bodyPr/>
                    <a:lstStyle/>
                    <a:p>
                      <a:pPr algn="l" fontAlgn="t"/>
                      <a:br>
                        <a:rPr lang="en-US" sz="1000" u="none" strike="noStrike" dirty="0">
                          <a:effectLst/>
                        </a:rPr>
                      </a:b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Computers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Child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 err="1">
                          <a:effectLst/>
                        </a:rPr>
                        <a:t>Child</a:t>
                      </a:r>
                      <a:r>
                        <a:rPr lang="en-US" sz="1000" u="none" strike="noStrike" dirty="0">
                          <a:effectLst/>
                        </a:rPr>
                        <a:t> Development / physiology*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Circadian Rhythm / physiology*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Computers / trends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Cross-Sectional Studies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Child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China / epidemiology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tc>
                  <a:txBody>
                    <a:bodyPr/>
                    <a:lstStyle/>
                    <a:p>
                      <a:pPr algn="l" fontAlgn="t"/>
                      <a:br>
                        <a:rPr lang="en-US" sz="1000" u="none" strike="noStrike" dirty="0">
                          <a:effectLst/>
                        </a:rPr>
                      </a:b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Computers*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Cross-Sectional Studies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extLst>
                  <a:ext uri="{0D108BD9-81ED-4DB2-BD59-A6C34878D82A}">
                    <a16:rowId xmlns:a16="http://schemas.microsoft.com/office/drawing/2014/main" val="1886546073"/>
                  </a:ext>
                </a:extLst>
              </a:tr>
              <a:tr h="288818">
                <a:tc vMerge="1">
                  <a:txBody>
                    <a:bodyPr/>
                    <a:lstStyle/>
                    <a:p>
                      <a:pPr algn="l" fontAlgn="t"/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tc>
                  <a:txBody>
                    <a:bodyPr/>
                    <a:lstStyle/>
                    <a:p>
                      <a:pPr algn="l" fontAlgn="t"/>
                      <a:br>
                        <a:rPr lang="en-US" sz="1000" u="none" strike="noStrike" dirty="0">
                          <a:effectLst/>
                        </a:rPr>
                      </a:b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Depression</a:t>
                      </a:r>
                      <a:br>
                        <a:rPr lang="en-US" sz="1000" u="none" strike="noStrike">
                          <a:effectLst/>
                        </a:rPr>
                      </a:b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tc>
                  <a:txBody>
                    <a:bodyPr/>
                    <a:lstStyle/>
                    <a:p>
                      <a:pPr algn="l" fontAlgn="t"/>
                      <a:br>
                        <a:rPr lang="en-US" sz="1000" u="none" strike="noStrike" dirty="0">
                          <a:effectLst/>
                        </a:rPr>
                      </a:b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tc>
                  <a:txBody>
                    <a:bodyPr/>
                    <a:lstStyle/>
                    <a:p>
                      <a:pPr algn="l" fontAlgn="t"/>
                      <a:br>
                        <a:rPr lang="en-US" sz="1000" u="none" strike="noStrike">
                          <a:effectLst/>
                        </a:rPr>
                      </a:b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Depression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Depression / etiology*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Depressive Disorder / etiology*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extLst>
                  <a:ext uri="{0D108BD9-81ED-4DB2-BD59-A6C34878D82A}">
                    <a16:rowId xmlns:a16="http://schemas.microsoft.com/office/drawing/2014/main" val="1036981558"/>
                  </a:ext>
                </a:extLst>
              </a:tr>
              <a:tr h="246703">
                <a:tc vMerge="1">
                  <a:txBody>
                    <a:bodyPr/>
                    <a:lstStyle/>
                    <a:p>
                      <a:pPr algn="l" fontAlgn="t"/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tc>
                  <a:txBody>
                    <a:bodyPr/>
                    <a:lstStyle/>
                    <a:p>
                      <a:pPr algn="l" fontAlgn="t"/>
                      <a:br>
                        <a:rPr lang="en-US" sz="1000" u="none" strike="noStrike">
                          <a:effectLst/>
                        </a:rPr>
                      </a:b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tc>
                  <a:txBody>
                    <a:bodyPr/>
                    <a:lstStyle/>
                    <a:p>
                      <a:pPr algn="l" fontAlgn="t"/>
                      <a:br>
                        <a:rPr lang="en-US" sz="1000" u="none" strike="noStrike" dirty="0">
                          <a:effectLst/>
                        </a:rPr>
                      </a:b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tc>
                  <a:txBody>
                    <a:bodyPr/>
                    <a:lstStyle/>
                    <a:p>
                      <a:pPr algn="l" fontAlgn="t"/>
                      <a:br>
                        <a:rPr lang="en-US" sz="1000" u="none" strike="noStrike" dirty="0">
                          <a:effectLst/>
                        </a:rPr>
                      </a:b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tc>
                  <a:txBody>
                    <a:bodyPr/>
                    <a:lstStyle/>
                    <a:p>
                      <a:pPr algn="l" fontAlgn="t"/>
                      <a:br>
                        <a:rPr lang="en-US" sz="1000" u="none" strike="noStrike">
                          <a:effectLst/>
                        </a:rPr>
                      </a:b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tc>
                  <a:txBody>
                    <a:bodyPr/>
                    <a:lstStyle/>
                    <a:p>
                      <a:pPr algn="l" fontAlgn="t"/>
                      <a:br>
                        <a:rPr lang="en-US" sz="1000" u="none" strike="noStrike" dirty="0">
                          <a:effectLst/>
                        </a:rPr>
                      </a:b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Exercise / psychology*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extLst>
                  <a:ext uri="{0D108BD9-81ED-4DB2-BD59-A6C34878D82A}">
                    <a16:rowId xmlns:a16="http://schemas.microsoft.com/office/drawing/2014/main" val="1074982772"/>
                  </a:ext>
                </a:extLst>
              </a:tr>
              <a:tr h="167356">
                <a:tc vMerge="1">
                  <a:txBody>
                    <a:bodyPr/>
                    <a:lstStyle/>
                    <a:p>
                      <a:pPr algn="l" fontAlgn="t"/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tc>
                  <a:txBody>
                    <a:bodyPr/>
                    <a:lstStyle/>
                    <a:p>
                      <a:pPr algn="l" fontAlgn="t"/>
                      <a:br>
                        <a:rPr lang="en-US" sz="1000" u="none" strike="noStrike">
                          <a:effectLst/>
                        </a:rPr>
                      </a:b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tc>
                  <a:txBody>
                    <a:bodyPr/>
                    <a:lstStyle/>
                    <a:p>
                      <a:pPr algn="l" fontAlgn="t"/>
                      <a:br>
                        <a:rPr lang="en-US" sz="1000" u="none" strike="noStrike">
                          <a:effectLst/>
                        </a:rPr>
                      </a:b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Female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tc>
                  <a:txBody>
                    <a:bodyPr/>
                    <a:lstStyle/>
                    <a:p>
                      <a:pPr algn="l" fontAlgn="t"/>
                      <a:br>
                        <a:rPr lang="en-US" sz="1000" u="none" strike="noStrike">
                          <a:effectLst/>
                        </a:rPr>
                      </a:b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Female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Female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extLst>
                  <a:ext uri="{0D108BD9-81ED-4DB2-BD59-A6C34878D82A}">
                    <a16:rowId xmlns:a16="http://schemas.microsoft.com/office/drawing/2014/main" val="3132552141"/>
                  </a:ext>
                </a:extLst>
              </a:tr>
              <a:tr h="65015">
                <a:tc vMerge="1">
                  <a:txBody>
                    <a:bodyPr/>
                    <a:lstStyle/>
                    <a:p>
                      <a:pPr algn="l" fontAlgn="t"/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tc>
                  <a:txBody>
                    <a:bodyPr/>
                    <a:lstStyle/>
                    <a:p>
                      <a:pPr algn="l" fontAlgn="t"/>
                      <a:br>
                        <a:rPr lang="en-US" sz="1000" u="none" strike="noStrike">
                          <a:effectLst/>
                        </a:rPr>
                      </a:b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Humans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Humans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Humans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Humans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Humans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extLst>
                  <a:ext uri="{0D108BD9-81ED-4DB2-BD59-A6C34878D82A}">
                    <a16:rowId xmlns:a16="http://schemas.microsoft.com/office/drawing/2014/main" val="2486101870"/>
                  </a:ext>
                </a:extLst>
              </a:tr>
              <a:tr h="246703">
                <a:tc vMerge="1">
                  <a:txBody>
                    <a:bodyPr/>
                    <a:lstStyle/>
                    <a:p>
                      <a:pPr algn="l" fontAlgn="t"/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tc>
                  <a:txBody>
                    <a:bodyPr/>
                    <a:lstStyle/>
                    <a:p>
                      <a:pPr algn="l" fontAlgn="t"/>
                      <a:br>
                        <a:rPr lang="en-US" sz="1000" u="none" strike="noStrike" dirty="0">
                          <a:effectLst/>
                        </a:rPr>
                      </a:b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tc>
                  <a:txBody>
                    <a:bodyPr/>
                    <a:lstStyle/>
                    <a:p>
                      <a:pPr algn="l" fontAlgn="t"/>
                      <a:br>
                        <a:rPr lang="en-US" sz="1000" u="none" strike="noStrike" dirty="0">
                          <a:effectLst/>
                        </a:rPr>
                      </a:b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Internet / statistics &amp; numerical data*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tc>
                  <a:txBody>
                    <a:bodyPr/>
                    <a:lstStyle/>
                    <a:p>
                      <a:pPr algn="l" fontAlgn="t"/>
                      <a:br>
                        <a:rPr lang="en-US" sz="1000" u="none" strike="noStrike">
                          <a:effectLst/>
                        </a:rPr>
                      </a:b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tc>
                  <a:txBody>
                    <a:bodyPr/>
                    <a:lstStyle/>
                    <a:p>
                      <a:pPr algn="l" fontAlgn="t"/>
                      <a:br>
                        <a:rPr lang="en-US" sz="1000" u="none" strike="noStrike">
                          <a:effectLst/>
                        </a:rPr>
                      </a:b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tc>
                  <a:txBody>
                    <a:bodyPr/>
                    <a:lstStyle/>
                    <a:p>
                      <a:pPr algn="l" fontAlgn="t"/>
                      <a:br>
                        <a:rPr lang="en-US" sz="1000" u="none" strike="noStrike" dirty="0">
                          <a:effectLst/>
                        </a:rPr>
                      </a:b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extLst>
                  <a:ext uri="{0D108BD9-81ED-4DB2-BD59-A6C34878D82A}">
                    <a16:rowId xmlns:a16="http://schemas.microsoft.com/office/drawing/2014/main" val="21015939"/>
                  </a:ext>
                </a:extLst>
              </a:tr>
              <a:tr h="493406">
                <a:tc vMerge="1">
                  <a:txBody>
                    <a:bodyPr/>
                    <a:lstStyle/>
                    <a:p>
                      <a:pPr algn="l" fontAlgn="t"/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tc>
                  <a:txBody>
                    <a:bodyPr/>
                    <a:lstStyle/>
                    <a:p>
                      <a:pPr algn="l" fontAlgn="t"/>
                      <a:br>
                        <a:rPr lang="en-US" sz="1000" u="none" strike="noStrike">
                          <a:effectLst/>
                        </a:rPr>
                      </a:b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tc>
                  <a:txBody>
                    <a:bodyPr/>
                    <a:lstStyle/>
                    <a:p>
                      <a:pPr algn="l" fontAlgn="t"/>
                      <a:br>
                        <a:rPr lang="en-US" sz="1000" u="none" strike="noStrike">
                          <a:effectLst/>
                        </a:rPr>
                      </a:b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tc>
                  <a:txBody>
                    <a:bodyPr/>
                    <a:lstStyle/>
                    <a:p>
                      <a:pPr algn="l" fontAlgn="t"/>
                      <a:br>
                        <a:rPr lang="en-US" sz="1000" u="none" strike="noStrike" dirty="0">
                          <a:effectLst/>
                        </a:rPr>
                      </a:b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Male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Mental Health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Mental Health*</a:t>
                      </a:r>
                      <a:br>
                        <a:rPr lang="en-US" sz="1000" u="none" strike="noStrike">
                          <a:effectLst/>
                        </a:rPr>
                      </a:b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Male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Mental Health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Middle Aged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extLst>
                  <a:ext uri="{0D108BD9-81ED-4DB2-BD59-A6C34878D82A}">
                    <a16:rowId xmlns:a16="http://schemas.microsoft.com/office/drawing/2014/main" val="2694577153"/>
                  </a:ext>
                </a:extLst>
              </a:tr>
              <a:tr h="349996">
                <a:tc vMerge="1">
                  <a:txBody>
                    <a:bodyPr/>
                    <a:lstStyle/>
                    <a:p>
                      <a:pPr algn="l" fontAlgn="t"/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tc>
                  <a:txBody>
                    <a:bodyPr/>
                    <a:lstStyle/>
                    <a:p>
                      <a:pPr algn="l" fontAlgn="t"/>
                      <a:br>
                        <a:rPr lang="en-US" sz="1000" u="none" strike="noStrike">
                          <a:effectLst/>
                        </a:rPr>
                      </a:b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tc>
                  <a:txBody>
                    <a:bodyPr/>
                    <a:lstStyle/>
                    <a:p>
                      <a:pPr algn="l" fontAlgn="t"/>
                      <a:br>
                        <a:rPr lang="en-US" sz="1000" u="none" strike="noStrike">
                          <a:effectLst/>
                        </a:rPr>
                      </a:b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Observational Studies as Topic / methods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tc>
                  <a:txBody>
                    <a:bodyPr/>
                    <a:lstStyle/>
                    <a:p>
                      <a:pPr algn="l" fontAlgn="t"/>
                      <a:br>
                        <a:rPr lang="en-US" sz="1000" u="none" strike="noStrike" dirty="0">
                          <a:effectLst/>
                        </a:rPr>
                      </a:b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Psychological Well-Being</a:t>
                      </a:r>
                      <a:endParaRPr lang="en-US" sz="1000" b="0" u="none" strike="noStrike" dirty="0">
                        <a:effectLst/>
                      </a:endParaRPr>
                    </a:p>
                  </a:txBody>
                  <a:tcPr marL="1388" marR="1388" marT="1388" marB="0"/>
                </a:tc>
                <a:tc>
                  <a:txBody>
                    <a:bodyPr/>
                    <a:lstStyle/>
                    <a:p>
                      <a:pPr algn="l" fontAlgn="t"/>
                      <a:br>
                        <a:rPr lang="en-US" sz="1000" u="none" strike="noStrike" dirty="0">
                          <a:effectLst/>
                        </a:rPr>
                      </a:b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extLst>
                  <a:ext uri="{0D108BD9-81ED-4DB2-BD59-A6C34878D82A}">
                    <a16:rowId xmlns:a16="http://schemas.microsoft.com/office/drawing/2014/main" val="3393496419"/>
                  </a:ext>
                </a:extLst>
              </a:tr>
              <a:tr h="246703">
                <a:tc vMerge="1">
                  <a:txBody>
                    <a:bodyPr/>
                    <a:lstStyle/>
                    <a:p>
                      <a:pPr algn="l" fontAlgn="t"/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tc>
                  <a:txBody>
                    <a:bodyPr/>
                    <a:lstStyle/>
                    <a:p>
                      <a:pPr algn="l" fontAlgn="t"/>
                      <a:br>
                        <a:rPr lang="en-US" sz="1000" u="none" strike="noStrike">
                          <a:effectLst/>
                        </a:rPr>
                      </a:b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Risk-Taking</a:t>
                      </a:r>
                      <a:br>
                        <a:rPr lang="en-US" sz="1000" u="none" strike="noStrike">
                          <a:effectLst/>
                        </a:rPr>
                      </a:b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tc>
                  <a:txBody>
                    <a:bodyPr/>
                    <a:lstStyle/>
                    <a:p>
                      <a:pPr algn="l" fontAlgn="t"/>
                      <a:br>
                        <a:rPr lang="en-US" sz="1000" u="none" strike="noStrike" dirty="0">
                          <a:effectLst/>
                        </a:rPr>
                      </a:b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tc>
                  <a:txBody>
                    <a:bodyPr/>
                    <a:lstStyle/>
                    <a:p>
                      <a:pPr algn="l" fontAlgn="t"/>
                      <a:br>
                        <a:rPr lang="en-US" sz="1000" u="none" strike="noStrike" dirty="0">
                          <a:effectLst/>
                        </a:rPr>
                      </a:b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tc>
                  <a:txBody>
                    <a:bodyPr/>
                    <a:lstStyle/>
                    <a:p>
                      <a:pPr algn="l" fontAlgn="t"/>
                      <a:br>
                        <a:rPr lang="en-US" sz="1000" u="none" strike="noStrike">
                          <a:effectLst/>
                        </a:rPr>
                      </a:b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tc>
                  <a:txBody>
                    <a:bodyPr/>
                    <a:lstStyle/>
                    <a:p>
                      <a:pPr algn="l" fontAlgn="t"/>
                      <a:br>
                        <a:rPr lang="en-US" sz="1000" u="none" strike="noStrike" dirty="0">
                          <a:effectLst/>
                        </a:rPr>
                      </a:b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extLst>
                  <a:ext uri="{0D108BD9-81ED-4DB2-BD59-A6C34878D82A}">
                    <a16:rowId xmlns:a16="http://schemas.microsoft.com/office/drawing/2014/main" val="1327525873"/>
                  </a:ext>
                </a:extLst>
              </a:tr>
              <a:tr h="493406">
                <a:tc vMerge="1">
                  <a:txBody>
                    <a:bodyPr/>
                    <a:lstStyle/>
                    <a:p>
                      <a:pPr algn="l" fontAlgn="t"/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tc>
                  <a:txBody>
                    <a:bodyPr/>
                    <a:lstStyle/>
                    <a:p>
                      <a:pPr algn="l" fontAlgn="t"/>
                      <a:br>
                        <a:rPr lang="en-US" sz="1000" u="none" strike="noStrike">
                          <a:effectLst/>
                        </a:rPr>
                      </a:b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Suicide*</a:t>
                      </a:r>
                      <a:br>
                        <a:rPr lang="en-US" sz="1000" u="none" strike="noStrike">
                          <a:effectLst/>
                        </a:rPr>
                      </a:b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Sleep / physiology*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Social Media / statistics &amp; numerical data*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Social Media / trends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tc>
                  <a:txBody>
                    <a:bodyPr/>
                    <a:lstStyle/>
                    <a:p>
                      <a:pPr algn="l" fontAlgn="t"/>
                      <a:br>
                        <a:rPr lang="en-US" sz="1000" u="none" strike="noStrike" dirty="0">
                          <a:effectLst/>
                        </a:rPr>
                      </a:b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Screen Time*</a:t>
                      </a:r>
                      <a:br>
                        <a:rPr lang="en-US" sz="1000" u="none" strike="noStrike">
                          <a:effectLst/>
                        </a:rPr>
                      </a:br>
                      <a:r>
                        <a:rPr lang="en-US" sz="1000" u="none" strike="noStrike">
                          <a:effectLst/>
                        </a:rPr>
                        <a:t>Smartphone</a:t>
                      </a:r>
                      <a:br>
                        <a:rPr lang="en-US" sz="1000" u="none" strike="noStrike">
                          <a:effectLst/>
                        </a:rPr>
                      </a:b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Screen Time*</a:t>
                      </a:r>
                      <a:br>
                        <a:rPr lang="en-US" sz="1000" u="none" strike="noStrike">
                          <a:effectLst/>
                        </a:rPr>
                      </a:br>
                      <a:r>
                        <a:rPr lang="en-US" sz="1000" u="none" strike="noStrike">
                          <a:effectLst/>
                        </a:rPr>
                        <a:t>Sedentary Behavior*</a:t>
                      </a:r>
                      <a:br>
                        <a:rPr lang="en-US" sz="1000" u="none" strike="noStrike">
                          <a:effectLst/>
                        </a:rPr>
                      </a:b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extLst>
                  <a:ext uri="{0D108BD9-81ED-4DB2-BD59-A6C34878D82A}">
                    <a16:rowId xmlns:a16="http://schemas.microsoft.com/office/drawing/2014/main" val="1231731555"/>
                  </a:ext>
                </a:extLst>
              </a:tr>
              <a:tr h="246703">
                <a:tc vMerge="1">
                  <a:txBody>
                    <a:bodyPr/>
                    <a:lstStyle/>
                    <a:p>
                      <a:pPr algn="l" fontAlgn="t"/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tc>
                  <a:txBody>
                    <a:bodyPr/>
                    <a:lstStyle/>
                    <a:p>
                      <a:pPr algn="l" fontAlgn="t"/>
                      <a:br>
                        <a:rPr lang="en-US" sz="1000" u="none" strike="noStrike">
                          <a:effectLst/>
                        </a:rPr>
                      </a:b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dirty="0">
                          <a:effectLst/>
                        </a:rPr>
                        <a:t>United States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tc>
                  <a:txBody>
                    <a:bodyPr/>
                    <a:lstStyle/>
                    <a:p>
                      <a:pPr algn="l" fontAlgn="t"/>
                      <a:br>
                        <a:rPr lang="en-US" sz="1000" u="none" strike="noStrike" dirty="0">
                          <a:effectLst/>
                        </a:rPr>
                      </a:b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Video Games* / psychology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tc>
                  <a:txBody>
                    <a:bodyPr/>
                    <a:lstStyle/>
                    <a:p>
                      <a:pPr algn="l" fontAlgn="t"/>
                      <a:br>
                        <a:rPr lang="en-US" sz="1000" u="none" strike="noStrike">
                          <a:effectLst/>
                        </a:rPr>
                      </a:b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Television*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extLst>
                  <a:ext uri="{0D108BD9-81ED-4DB2-BD59-A6C34878D82A}">
                    <a16:rowId xmlns:a16="http://schemas.microsoft.com/office/drawing/2014/main" val="573109827"/>
                  </a:ext>
                </a:extLst>
              </a:tr>
              <a:tr h="246703">
                <a:tc vMerge="1">
                  <a:txBody>
                    <a:bodyPr/>
                    <a:lstStyle/>
                    <a:p>
                      <a:pPr algn="l" fontAlgn="t"/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tc>
                  <a:txBody>
                    <a:bodyPr/>
                    <a:lstStyle/>
                    <a:p>
                      <a:pPr algn="l" fontAlgn="t"/>
                      <a:br>
                        <a:rPr lang="en-US" sz="1000" u="none" strike="noStrike">
                          <a:effectLst/>
                        </a:rPr>
                      </a:b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tc>
                  <a:txBody>
                    <a:bodyPr/>
                    <a:lstStyle/>
                    <a:p>
                      <a:pPr algn="l" fontAlgn="t"/>
                      <a:br>
                        <a:rPr lang="en-US" sz="1000" u="none" strike="noStrike">
                          <a:effectLst/>
                        </a:rPr>
                      </a:b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tc>
                  <a:txBody>
                    <a:bodyPr/>
                    <a:lstStyle/>
                    <a:p>
                      <a:pPr algn="l" fontAlgn="t"/>
                      <a:br>
                        <a:rPr lang="en-US" sz="1000" u="none" strike="noStrike" dirty="0">
                          <a:effectLst/>
                        </a:rPr>
                      </a:b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tc>
                  <a:txBody>
                    <a:bodyPr/>
                    <a:lstStyle/>
                    <a:p>
                      <a:pPr algn="l" fontAlgn="t"/>
                      <a:br>
                        <a:rPr lang="en-US" sz="1000" u="none" strike="noStrike" dirty="0">
                          <a:effectLst/>
                        </a:rPr>
                      </a:b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tc>
                  <a:txBody>
                    <a:bodyPr/>
                    <a:lstStyle/>
                    <a:p>
                      <a:pPr algn="l" fontAlgn="t"/>
                      <a:br>
                        <a:rPr lang="en-US" sz="1000" u="none" strike="noStrike">
                          <a:effectLst/>
                        </a:rPr>
                      </a:b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Young Adult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extLst>
                  <a:ext uri="{0D108BD9-81ED-4DB2-BD59-A6C34878D82A}">
                    <a16:rowId xmlns:a16="http://schemas.microsoft.com/office/drawing/2014/main" val="3253090959"/>
                  </a:ext>
                </a:extLst>
              </a:tr>
              <a:tr h="61675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Author Assigned Keywords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BEHAVIOR, ADDICTIVE</a:t>
                      </a:r>
                      <a:br>
                        <a:rPr lang="en-US" sz="1000" u="none" strike="noStrike">
                          <a:effectLst/>
                        </a:rPr>
                      </a:br>
                      <a:r>
                        <a:rPr lang="en-US" sz="1000" u="none" strike="noStrike">
                          <a:effectLst/>
                        </a:rPr>
                        <a:t>DEPRESSION</a:t>
                      </a:r>
                      <a:br>
                        <a:rPr lang="en-US" sz="1000" u="none" strike="noStrike">
                          <a:effectLst/>
                        </a:rPr>
                      </a:br>
                      <a:r>
                        <a:rPr lang="en-US" sz="1000" u="none" strike="noStrike">
                          <a:effectLst/>
                        </a:rPr>
                        <a:t>SEX EDUCATION</a:t>
                      </a:r>
                      <a:br>
                        <a:rPr lang="en-US" sz="1000" u="none" strike="noStrike">
                          <a:effectLst/>
                        </a:rPr>
                      </a:br>
                      <a:r>
                        <a:rPr lang="en-US" sz="1000" u="none" strike="noStrike">
                          <a:effectLst/>
                        </a:rPr>
                        <a:t>SUICIDE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adolescences</a:t>
                      </a:r>
                      <a:br>
                        <a:rPr lang="en-US" sz="1000" u="none" strike="noStrike">
                          <a:effectLst/>
                        </a:rPr>
                      </a:br>
                      <a:r>
                        <a:rPr lang="en-US" sz="1000" u="none" strike="noStrike">
                          <a:effectLst/>
                        </a:rPr>
                        <a:t>depression</a:t>
                      </a:r>
                      <a:br>
                        <a:rPr lang="en-US" sz="1000" u="none" strike="noStrike">
                          <a:effectLst/>
                        </a:rPr>
                      </a:br>
                      <a:r>
                        <a:rPr lang="en-US" sz="1000" u="none" strike="noStrike">
                          <a:effectLst/>
                        </a:rPr>
                        <a:t>screen time</a:t>
                      </a:r>
                      <a:br>
                        <a:rPr lang="en-US" sz="1000" u="none" strike="noStrike">
                          <a:effectLst/>
                        </a:rPr>
                      </a:br>
                      <a:r>
                        <a:rPr lang="en-US" sz="1000" u="none" strike="noStrike">
                          <a:effectLst/>
                        </a:rPr>
                        <a:t>screens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adolescent health</a:t>
                      </a:r>
                      <a:br>
                        <a:rPr lang="en-US" sz="1000" u="none" strike="noStrike">
                          <a:effectLst/>
                        </a:rPr>
                      </a:br>
                      <a:r>
                        <a:rPr lang="en-US" sz="1000" u="none" strike="noStrike">
                          <a:effectLst/>
                        </a:rPr>
                        <a:t>developing countries</a:t>
                      </a:r>
                      <a:br>
                        <a:rPr lang="en-US" sz="1000" u="none" strike="noStrike">
                          <a:effectLst/>
                        </a:rPr>
                      </a:br>
                      <a:r>
                        <a:rPr lang="en-US" sz="1000" u="none" strike="noStrike">
                          <a:effectLst/>
                        </a:rPr>
                        <a:t>mental health</a:t>
                      </a:r>
                      <a:br>
                        <a:rPr lang="en-US" sz="1000" u="none" strike="noStrike">
                          <a:effectLst/>
                        </a:rPr>
                      </a:br>
                      <a:r>
                        <a:rPr lang="en-US" sz="1000" u="none" strike="noStrike">
                          <a:effectLst/>
                        </a:rPr>
                        <a:t>rural China</a:t>
                      </a:r>
                      <a:br>
                        <a:rPr lang="en-US" sz="1000" u="none" strike="noStrike">
                          <a:effectLst/>
                        </a:rPr>
                      </a:br>
                      <a:r>
                        <a:rPr lang="en-US" sz="1000" u="none" strike="noStrike">
                          <a:effectLst/>
                        </a:rPr>
                        <a:t>video game time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Adolescents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Media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Mental health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Screen time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Depression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Mental health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Odds ratio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Sedentary behavior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" marR="1388" marT="1388" marB="0"/>
                </a:tc>
                <a:extLst>
                  <a:ext uri="{0D108BD9-81ED-4DB2-BD59-A6C34878D82A}">
                    <a16:rowId xmlns:a16="http://schemas.microsoft.com/office/drawing/2014/main" val="1064733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37574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3295261" cy="911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000" b="1" dirty="0">
                <a:latin typeface="Calibri"/>
                <a:cs typeface="Calibri"/>
              </a:rPr>
              <a:t>Case study</a:t>
            </a:r>
            <a:endParaRPr sz="4000" b="1" dirty="0">
              <a:latin typeface="Calibri"/>
              <a:cs typeface="Calibri"/>
            </a:endParaRPr>
          </a:p>
        </p:txBody>
      </p:sp>
      <p:graphicFrame>
        <p:nvGraphicFramePr>
          <p:cNvPr id="5" name="Content Placeholder 4" descr="Venn diagram of 3 search criteria: teens, depression, screen time">
            <a:extLst>
              <a:ext uri="{FF2B5EF4-FFF2-40B4-BE49-F238E27FC236}">
                <a16:creationId xmlns:a16="http://schemas.microsoft.com/office/drawing/2014/main" id="{B999AE86-9264-9AE2-BBE9-99A819E8C3F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05621064"/>
              </p:ext>
            </p:extLst>
          </p:nvPr>
        </p:nvGraphicFramePr>
        <p:xfrm>
          <a:off x="415211" y="2001027"/>
          <a:ext cx="4518739" cy="3046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8C7A68-6735-97FD-1C92-EFD37FD07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38750" y="443982"/>
            <a:ext cx="6657975" cy="5771081"/>
          </a:xfrm>
        </p:spPr>
        <p:txBody>
          <a:bodyPr>
            <a:normAutofit lnSpcReduction="10000"/>
          </a:bodyPr>
          <a:lstStyle/>
          <a:p>
            <a:pPr marL="438150" lvl="1" indent="0">
              <a:spcBef>
                <a:spcPts val="0"/>
              </a:spcBef>
              <a:buClr>
                <a:schemeClr val="dk1"/>
              </a:buClr>
              <a:buSzPts val="3100"/>
              <a:buNone/>
            </a:pPr>
            <a:endParaRPr lang="en-US" b="1" dirty="0"/>
          </a:p>
          <a:p>
            <a:pPr marL="438150" lvl="1" indent="0">
              <a:spcBef>
                <a:spcPts val="0"/>
              </a:spcBef>
              <a:buClr>
                <a:schemeClr val="dk1"/>
              </a:buClr>
              <a:buSzPts val="3100"/>
              <a:buNone/>
            </a:pPr>
            <a:r>
              <a:rPr lang="en-US" b="1" dirty="0"/>
              <a:t>Population</a:t>
            </a:r>
          </a:p>
          <a:p>
            <a:pPr marL="438150" lvl="1" indent="0">
              <a:spcBef>
                <a:spcPts val="0"/>
              </a:spcBef>
              <a:buClr>
                <a:schemeClr val="dk1"/>
              </a:buClr>
              <a:buSzPts val="3100"/>
              <a:buNone/>
            </a:pPr>
            <a:r>
              <a:rPr lang="en-US" b="1" dirty="0"/>
              <a:t>Teen</a:t>
            </a:r>
            <a:r>
              <a:rPr lang="en-US" dirty="0"/>
              <a:t>: </a:t>
            </a:r>
            <a:r>
              <a:rPr lang="en-US" dirty="0" err="1"/>
              <a:t>adolescen</a:t>
            </a:r>
            <a:r>
              <a:rPr lang="en-US" dirty="0"/>
              <a:t>* or teen* or youth* or high school student* or middle school student*</a:t>
            </a:r>
          </a:p>
          <a:p>
            <a:pPr marL="438150" lvl="1" indent="0">
              <a:spcBef>
                <a:spcPts val="0"/>
              </a:spcBef>
              <a:buClr>
                <a:schemeClr val="dk1"/>
              </a:buClr>
              <a:buSzPts val="3100"/>
              <a:buNone/>
            </a:pPr>
            <a:r>
              <a:rPr lang="en-US" dirty="0"/>
              <a:t>Young adult? Under 13?</a:t>
            </a:r>
          </a:p>
          <a:p>
            <a:pPr marL="438150" lvl="1" indent="0">
              <a:spcBef>
                <a:spcPts val="0"/>
              </a:spcBef>
              <a:buClr>
                <a:schemeClr val="dk1"/>
              </a:buClr>
              <a:buSzPts val="3100"/>
              <a:buNone/>
            </a:pPr>
            <a:endParaRPr lang="en-US" dirty="0"/>
          </a:p>
          <a:p>
            <a:pPr marL="438150" lvl="1" indent="0">
              <a:spcBef>
                <a:spcPts val="0"/>
              </a:spcBef>
              <a:buClr>
                <a:schemeClr val="dk1"/>
              </a:buClr>
              <a:buSzPts val="3100"/>
              <a:buNone/>
            </a:pPr>
            <a:r>
              <a:rPr lang="en-US" b="1" dirty="0"/>
              <a:t>Exposure</a:t>
            </a:r>
          </a:p>
          <a:p>
            <a:pPr marL="438150" lvl="1" indent="0">
              <a:spcBef>
                <a:spcPts val="0"/>
              </a:spcBef>
              <a:buClr>
                <a:schemeClr val="dk1"/>
              </a:buClr>
              <a:buSzPts val="3100"/>
              <a:buNone/>
            </a:pPr>
            <a:r>
              <a:rPr lang="en-US" b="1" dirty="0"/>
              <a:t>Screen time</a:t>
            </a:r>
            <a:r>
              <a:rPr lang="en-US" dirty="0"/>
              <a:t>: screen time, screen use, screen exposure, video game?, computer? Need more on how far to go?</a:t>
            </a:r>
          </a:p>
          <a:p>
            <a:pPr marL="438150" lvl="1" indent="0">
              <a:spcBef>
                <a:spcPts val="0"/>
              </a:spcBef>
              <a:buClr>
                <a:schemeClr val="dk1"/>
              </a:buClr>
              <a:buSzPts val="3100"/>
              <a:buNone/>
            </a:pPr>
            <a:endParaRPr lang="en-US" dirty="0"/>
          </a:p>
          <a:p>
            <a:pPr marL="438150" lvl="1" indent="0">
              <a:spcBef>
                <a:spcPts val="0"/>
              </a:spcBef>
              <a:buClr>
                <a:schemeClr val="dk1"/>
              </a:buClr>
              <a:buSzPts val="3100"/>
              <a:buNone/>
            </a:pPr>
            <a:r>
              <a:rPr lang="en-US" b="1" dirty="0"/>
              <a:t>Outcome</a:t>
            </a:r>
          </a:p>
          <a:p>
            <a:pPr marL="438150" lvl="1" indent="0">
              <a:spcBef>
                <a:spcPts val="0"/>
              </a:spcBef>
              <a:buClr>
                <a:schemeClr val="dk1"/>
              </a:buClr>
              <a:buSzPts val="3100"/>
              <a:buNone/>
            </a:pPr>
            <a:r>
              <a:rPr lang="en-US" b="1" dirty="0"/>
              <a:t>Depression</a:t>
            </a:r>
            <a:r>
              <a:rPr lang="en-US" dirty="0"/>
              <a:t>: Definitely need more info here. Include mental health? Emotional health? All types of depression? Depression as symptom?</a:t>
            </a:r>
          </a:p>
          <a:p>
            <a:pPr marL="438150" lvl="1" indent="0">
              <a:spcBef>
                <a:spcPts val="0"/>
              </a:spcBef>
              <a:buClr>
                <a:schemeClr val="dk1"/>
              </a:buClr>
              <a:buSzPts val="3100"/>
              <a:buNone/>
            </a:pPr>
            <a:endParaRPr lang="en-US" dirty="0"/>
          </a:p>
          <a:p>
            <a:pPr marL="438150" lvl="1" indent="0">
              <a:spcBef>
                <a:spcPts val="0"/>
              </a:spcBef>
              <a:buClr>
                <a:schemeClr val="dk1"/>
              </a:buClr>
              <a:buSzPts val="3100"/>
              <a:buNone/>
            </a:pPr>
            <a:r>
              <a:rPr lang="en-US" dirty="0"/>
              <a:t>Databases: Medline, Embase, CENTRAL, APA PsycINFO, ERIC, </a:t>
            </a:r>
            <a:r>
              <a:rPr lang="en-US" dirty="0" err="1"/>
              <a:t>Compendex</a:t>
            </a:r>
            <a:r>
              <a:rPr lang="en-US" dirty="0"/>
              <a:t>?, Academic Search?</a:t>
            </a:r>
          </a:p>
          <a:p>
            <a:pPr marL="438150" lvl="1" indent="0">
              <a:spcBef>
                <a:spcPts val="0"/>
              </a:spcBef>
              <a:buClr>
                <a:schemeClr val="dk1"/>
              </a:buClr>
              <a:buSzPts val="3100"/>
              <a:buNone/>
            </a:pPr>
            <a:endParaRPr lang="en-US" dirty="0"/>
          </a:p>
          <a:p>
            <a:pPr marL="438150" lvl="1" indent="0">
              <a:spcBef>
                <a:spcPts val="0"/>
              </a:spcBef>
              <a:buClr>
                <a:schemeClr val="dk1"/>
              </a:buClr>
              <a:buSzPts val="3100"/>
              <a:buNone/>
            </a:pPr>
            <a:endParaRPr lang="en-US" dirty="0"/>
          </a:p>
          <a:p>
            <a:pPr marL="438150" lvl="1" indent="0">
              <a:spcBef>
                <a:spcPts val="0"/>
              </a:spcBef>
              <a:buClr>
                <a:schemeClr val="dk1"/>
              </a:buClr>
              <a:buSzPts val="31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5832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E7E655-91DE-0222-349F-E2017B75C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hints for Ovid Medline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21688C-26A7-BEEB-7915-D43A93B94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842" y="1831068"/>
            <a:ext cx="6253843" cy="4351338"/>
          </a:xfrm>
        </p:spPr>
        <p:txBody>
          <a:bodyPr/>
          <a:lstStyle/>
          <a:p>
            <a:pPr marL="0" indent="0" algn="l" rtl="0" fontAlgn="base">
              <a:buNone/>
            </a:pPr>
            <a:r>
              <a:rPr lang="en-US" sz="1800" b="1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Reserve words</a:t>
            </a:r>
          </a:p>
          <a:p>
            <a:pPr algn="l" rtl="0" fontAlgn="base"/>
            <a:r>
              <a:rPr lang="en-US" sz="18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Reserve words (</a:t>
            </a:r>
            <a:r>
              <a:rPr lang="en-US" sz="1800" b="1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and, or, not, use, adj, add, sub, scope</a:t>
            </a:r>
            <a:r>
              <a:rPr lang="en-US" sz="18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) are processed as operators when entered as part of a query. When enclosed in quotes, the system treats the reserved word as a literal term.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​</a:t>
            </a:r>
            <a:r>
              <a:rPr lang="en-US" sz="18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For example, the word scope is an advanced search syntax command that automatically opens scope notes from the command line..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To search for </a:t>
            </a:r>
            <a:r>
              <a:rPr lang="en-US" sz="1800" b="0" i="1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scope of nursing practice</a:t>
            </a:r>
            <a:r>
              <a:rPr lang="en-US" sz="18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you must type “scope of nursing practice” in the command line.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​</a:t>
            </a:r>
            <a:r>
              <a:rPr lang="en-US" sz="18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Reserve words apply across all databases in Ovid</a:t>
            </a:r>
          </a:p>
          <a:p>
            <a:pPr algn="l" rtl="0" fontAlgn="base"/>
            <a:r>
              <a:rPr lang="en-US" sz="1800" dirty="0">
                <a:solidFill>
                  <a:srgbClr val="333333"/>
                </a:solidFill>
                <a:latin typeface="Times New Roman" panose="02020603050405020304" pitchFamily="18" charset="0"/>
              </a:rPr>
              <a:t>So for screen use, it will need to be in quotation marks.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0385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5" name="Rectangle 444">
            <a:extLst>
              <a:ext uri="{FF2B5EF4-FFF2-40B4-BE49-F238E27FC236}">
                <a16:creationId xmlns:a16="http://schemas.microsoft.com/office/drawing/2014/main" id="{5964CBE2-084A-47DF-A704-CF5F6217B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" name="Google Shape;440;p39"/>
          <p:cNvSpPr txBox="1">
            <a:spLocks noGrp="1"/>
          </p:cNvSpPr>
          <p:nvPr>
            <p:ph type="title"/>
          </p:nvPr>
        </p:nvSpPr>
        <p:spPr>
          <a:xfrm>
            <a:off x="838199" y="838230"/>
            <a:ext cx="4826795" cy="5203542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Part 4</a:t>
            </a:r>
            <a:br>
              <a:rPr 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Evaluating</a:t>
            </a:r>
            <a:b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Screen</a:t>
            </a:r>
            <a:b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Select</a:t>
            </a:r>
            <a:b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Sort</a:t>
            </a:r>
            <a:b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Appraise</a:t>
            </a:r>
            <a:b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40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47" name="Freeform: Shape 446">
            <a:extLst>
              <a:ext uri="{FF2B5EF4-FFF2-40B4-BE49-F238E27FC236}">
                <a16:creationId xmlns:a16="http://schemas.microsoft.com/office/drawing/2014/main" id="{686A5CBB-E03B-4019-8BCD-78975D39E4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4138312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49" name="Freeform: Shape 448">
            <a:extLst>
              <a:ext uri="{FF2B5EF4-FFF2-40B4-BE49-F238E27FC236}">
                <a16:creationId xmlns:a16="http://schemas.microsoft.com/office/drawing/2014/main" id="{94993204-9792-4E61-A83C-73D4379E2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4138312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101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1"/>
          <p:cNvSpPr txBox="1">
            <a:spLocks noGrp="1"/>
          </p:cNvSpPr>
          <p:nvPr>
            <p:ph type="title"/>
          </p:nvPr>
        </p:nvSpPr>
        <p:spPr>
          <a:xfrm>
            <a:off x="296996" y="316926"/>
            <a:ext cx="11029951" cy="970500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Evaluation</a:t>
            </a: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 steps</a:t>
            </a:r>
            <a:endParaRPr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336548-09F0-FA0B-548F-D4F5332C4C4D}"/>
              </a:ext>
            </a:extLst>
          </p:cNvPr>
          <p:cNvSpPr txBox="1"/>
          <p:nvPr/>
        </p:nvSpPr>
        <p:spPr>
          <a:xfrm>
            <a:off x="200754" y="4546489"/>
            <a:ext cx="1404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Retrieved citations</a:t>
            </a:r>
          </a:p>
        </p:txBody>
      </p:sp>
      <p:grpSp>
        <p:nvGrpSpPr>
          <p:cNvPr id="346" name="Google Shape;346;p41" descr="After retrieving citations: screen, select, sort, appraise"/>
          <p:cNvGrpSpPr/>
          <p:nvPr/>
        </p:nvGrpSpPr>
        <p:grpSpPr>
          <a:xfrm>
            <a:off x="1759502" y="1866605"/>
            <a:ext cx="8790900" cy="4617949"/>
            <a:chOff x="921302" y="40980"/>
            <a:chExt cx="8790900" cy="4617949"/>
          </a:xfrm>
        </p:grpSpPr>
        <p:sp>
          <p:nvSpPr>
            <p:cNvPr id="347" name="Google Shape;347;p41"/>
            <p:cNvSpPr/>
            <p:nvPr/>
          </p:nvSpPr>
          <p:spPr>
            <a:xfrm>
              <a:off x="921302" y="40980"/>
              <a:ext cx="8790900" cy="12798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1"/>
            <p:cNvSpPr txBox="1"/>
            <p:nvPr/>
          </p:nvSpPr>
          <p:spPr>
            <a:xfrm>
              <a:off x="921302" y="360931"/>
              <a:ext cx="8470800" cy="63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254000" bIns="203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Screen</a:t>
              </a:r>
              <a:endParaRPr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41"/>
            <p:cNvSpPr/>
            <p:nvPr/>
          </p:nvSpPr>
          <p:spPr>
            <a:xfrm>
              <a:off x="921302" y="1029980"/>
              <a:ext cx="2026200" cy="23673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1"/>
            <p:cNvSpPr txBox="1"/>
            <p:nvPr/>
          </p:nvSpPr>
          <p:spPr>
            <a:xfrm>
              <a:off x="921302" y="1029980"/>
              <a:ext cx="2026200" cy="236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Out by title/abstract</a:t>
              </a:r>
              <a:endParaRPr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Looking at relevance</a:t>
              </a:r>
            </a:p>
            <a:p>
              <a:pPr marL="0" marR="0" lvl="0" indent="0" algn="l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endPara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endPara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en-US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abstracts</a:t>
              </a:r>
            </a:p>
          </p:txBody>
        </p:sp>
        <p:sp>
          <p:nvSpPr>
            <p:cNvPr id="351" name="Google Shape;351;p41"/>
            <p:cNvSpPr/>
            <p:nvPr/>
          </p:nvSpPr>
          <p:spPr>
            <a:xfrm>
              <a:off x="2947572" y="467430"/>
              <a:ext cx="6764400" cy="12798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51EB1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1"/>
            <p:cNvSpPr txBox="1"/>
            <p:nvPr/>
          </p:nvSpPr>
          <p:spPr>
            <a:xfrm>
              <a:off x="2947572" y="787381"/>
              <a:ext cx="6444600" cy="63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254000" bIns="203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Select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41"/>
            <p:cNvSpPr/>
            <p:nvPr/>
          </p:nvSpPr>
          <p:spPr>
            <a:xfrm>
              <a:off x="2947572" y="1456430"/>
              <a:ext cx="2026200" cy="23070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51EB1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1"/>
            <p:cNvSpPr txBox="1"/>
            <p:nvPr/>
          </p:nvSpPr>
          <p:spPr>
            <a:xfrm>
              <a:off x="2947572" y="1456430"/>
              <a:ext cx="2026200" cy="230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Out by full text of report</a:t>
              </a:r>
              <a:endParaRPr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Looking to match by all criteria</a:t>
              </a:r>
            </a:p>
            <a:p>
              <a:pPr marL="0" marR="0" lvl="0" indent="0" algn="l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endPara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endPara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en-US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reports</a:t>
              </a:r>
              <a:endParaRPr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41"/>
            <p:cNvSpPr/>
            <p:nvPr/>
          </p:nvSpPr>
          <p:spPr>
            <a:xfrm>
              <a:off x="4973842" y="893880"/>
              <a:ext cx="4738200" cy="12798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2CD79F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1"/>
            <p:cNvSpPr txBox="1"/>
            <p:nvPr/>
          </p:nvSpPr>
          <p:spPr>
            <a:xfrm>
              <a:off x="4973842" y="1213831"/>
              <a:ext cx="4418400" cy="63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254000" bIns="203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Sort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41"/>
            <p:cNvSpPr/>
            <p:nvPr/>
          </p:nvSpPr>
          <p:spPr>
            <a:xfrm>
              <a:off x="4973842" y="1882880"/>
              <a:ext cx="2026200" cy="23223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2CD79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1"/>
            <p:cNvSpPr txBox="1"/>
            <p:nvPr/>
          </p:nvSpPr>
          <p:spPr>
            <a:xfrm>
              <a:off x="4973842" y="1882880"/>
              <a:ext cx="2026200" cy="232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Sort into studies</a:t>
              </a:r>
              <a:endParaRPr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Sort by study type</a:t>
              </a:r>
            </a:p>
            <a:p>
              <a:pPr marL="0" marR="0" lvl="0" indent="0" algn="l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endPara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endPara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endPara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endPara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en-US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studies</a:t>
              </a:r>
              <a:endParaRPr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41"/>
            <p:cNvSpPr/>
            <p:nvPr/>
          </p:nvSpPr>
          <p:spPr>
            <a:xfrm>
              <a:off x="7000112" y="1320329"/>
              <a:ext cx="2712000" cy="12798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4371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1"/>
            <p:cNvSpPr txBox="1"/>
            <p:nvPr/>
          </p:nvSpPr>
          <p:spPr>
            <a:xfrm>
              <a:off x="7000112" y="1640280"/>
              <a:ext cx="2391900" cy="63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254000" bIns="203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Appraise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41"/>
            <p:cNvSpPr/>
            <p:nvPr/>
          </p:nvSpPr>
          <p:spPr>
            <a:xfrm>
              <a:off x="7000112" y="2309329"/>
              <a:ext cx="2044800" cy="23496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4371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1"/>
            <p:cNvSpPr txBox="1"/>
            <p:nvPr/>
          </p:nvSpPr>
          <p:spPr>
            <a:xfrm>
              <a:off x="7000112" y="2309329"/>
              <a:ext cx="2044800" cy="234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Evaluate risk of bias</a:t>
              </a:r>
              <a:endParaRPr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Some choose to kick out articles based on appraisal</a:t>
              </a:r>
              <a:endParaRPr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Many conduct during coding step </a:t>
              </a:r>
            </a:p>
            <a:p>
              <a:pPr marL="0" marR="0" lvl="0" indent="0" algn="l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endPara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studies</a:t>
              </a:r>
              <a:endParaRPr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Screening</a:t>
            </a:r>
            <a:endParaRPr b="1" dirty="0"/>
          </a:p>
        </p:txBody>
      </p:sp>
      <p:sp>
        <p:nvSpPr>
          <p:cNvPr id="368" name="Google Shape;368;p42"/>
          <p:cNvSpPr txBox="1">
            <a:spLocks noGrp="1"/>
          </p:cNvSpPr>
          <p:nvPr>
            <p:ph type="body" idx="1"/>
          </p:nvPr>
        </p:nvSpPr>
        <p:spPr>
          <a:xfrm>
            <a:off x="359475" y="1825625"/>
            <a:ext cx="5871300" cy="49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lang="en-US" sz="2590" b="1" dirty="0"/>
              <a:t>Methods to determine</a:t>
            </a:r>
            <a:endParaRPr b="1" dirty="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 dirty="0"/>
              <a:t>How many people will be involved?</a:t>
            </a:r>
            <a:endParaRPr sz="2590" dirty="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 dirty="0"/>
              <a:t>How will citations/studies be divided?</a:t>
            </a:r>
            <a:endParaRPr dirty="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 dirty="0"/>
              <a:t>What software will be used?</a:t>
            </a:r>
            <a:endParaRPr dirty="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 dirty="0"/>
              <a:t>How will disagreements be settled?</a:t>
            </a:r>
            <a:endParaRPr lang="en-US" dirty="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endParaRPr lang="en-US" sz="2590"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lang="en-US" sz="2590" b="1" dirty="0"/>
              <a:t>Pilot methods</a:t>
            </a:r>
            <a:endParaRPr sz="2590" b="1" dirty="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 dirty="0"/>
              <a:t>Test criteria (screen small amount)</a:t>
            </a:r>
            <a:endParaRPr dirty="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 dirty="0"/>
              <a:t>Train the team</a:t>
            </a:r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 dirty="0"/>
              <a:t>Determine how often to meet about disagreements</a:t>
            </a:r>
            <a:endParaRPr sz="2590"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 dirty="0"/>
          </a:p>
        </p:txBody>
      </p:sp>
      <p:grpSp>
        <p:nvGrpSpPr>
          <p:cNvPr id="369" name="Google Shape;369;p42" descr="4 steps: screen, select, sort, appraise"/>
          <p:cNvGrpSpPr/>
          <p:nvPr/>
        </p:nvGrpSpPr>
        <p:grpSpPr>
          <a:xfrm>
            <a:off x="5680362" y="500036"/>
            <a:ext cx="6295634" cy="726300"/>
            <a:chOff x="2769" y="269849"/>
            <a:chExt cx="6295634" cy="726300"/>
          </a:xfrm>
        </p:grpSpPr>
        <p:sp>
          <p:nvSpPr>
            <p:cNvPr id="370" name="Google Shape;370;p42"/>
            <p:cNvSpPr/>
            <p:nvPr/>
          </p:nvSpPr>
          <p:spPr>
            <a:xfrm>
              <a:off x="2769" y="269849"/>
              <a:ext cx="1210800" cy="726300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2"/>
            <p:cNvSpPr txBox="1"/>
            <p:nvPr/>
          </p:nvSpPr>
          <p:spPr>
            <a:xfrm>
              <a:off x="24045" y="291125"/>
              <a:ext cx="1168200" cy="68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Screen</a:t>
              </a:r>
              <a:endParaRPr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42"/>
            <p:cNvSpPr/>
            <p:nvPr/>
          </p:nvSpPr>
          <p:spPr>
            <a:xfrm>
              <a:off x="1334511" y="482927"/>
              <a:ext cx="256800" cy="3003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2"/>
            <p:cNvSpPr txBox="1"/>
            <p:nvPr/>
          </p:nvSpPr>
          <p:spPr>
            <a:xfrm>
              <a:off x="1334511" y="542976"/>
              <a:ext cx="1797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42"/>
            <p:cNvSpPr/>
            <p:nvPr/>
          </p:nvSpPr>
          <p:spPr>
            <a:xfrm>
              <a:off x="1697713" y="269849"/>
              <a:ext cx="1210800" cy="726300"/>
            </a:xfrm>
            <a:prstGeom prst="roundRect">
              <a:avLst>
                <a:gd name="adj" fmla="val 10000"/>
              </a:avLst>
            </a:prstGeom>
            <a:solidFill>
              <a:srgbClr val="51EB1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2"/>
            <p:cNvSpPr txBox="1"/>
            <p:nvPr/>
          </p:nvSpPr>
          <p:spPr>
            <a:xfrm>
              <a:off x="1718989" y="291125"/>
              <a:ext cx="1168200" cy="68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Select</a:t>
              </a:r>
              <a:endParaRPr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42"/>
            <p:cNvSpPr/>
            <p:nvPr/>
          </p:nvSpPr>
          <p:spPr>
            <a:xfrm>
              <a:off x="3029456" y="482927"/>
              <a:ext cx="256800" cy="3003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21E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2"/>
            <p:cNvSpPr txBox="1"/>
            <p:nvPr/>
          </p:nvSpPr>
          <p:spPr>
            <a:xfrm>
              <a:off x="3029456" y="542976"/>
              <a:ext cx="1797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42"/>
            <p:cNvSpPr/>
            <p:nvPr/>
          </p:nvSpPr>
          <p:spPr>
            <a:xfrm>
              <a:off x="3392658" y="269849"/>
              <a:ext cx="1210800" cy="726300"/>
            </a:xfrm>
            <a:prstGeom prst="roundRect">
              <a:avLst>
                <a:gd name="adj" fmla="val 10000"/>
              </a:avLst>
            </a:prstGeom>
            <a:solidFill>
              <a:srgbClr val="2CD79F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2"/>
            <p:cNvSpPr txBox="1"/>
            <p:nvPr/>
          </p:nvSpPr>
          <p:spPr>
            <a:xfrm>
              <a:off x="3413934" y="291125"/>
              <a:ext cx="1168200" cy="68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Sort</a:t>
              </a:r>
              <a:endParaRPr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42"/>
            <p:cNvSpPr/>
            <p:nvPr/>
          </p:nvSpPr>
          <p:spPr>
            <a:xfrm>
              <a:off x="4724400" y="482927"/>
              <a:ext cx="256800" cy="3003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4371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2"/>
            <p:cNvSpPr txBox="1"/>
            <p:nvPr/>
          </p:nvSpPr>
          <p:spPr>
            <a:xfrm>
              <a:off x="4724400" y="542976"/>
              <a:ext cx="1797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42"/>
            <p:cNvSpPr/>
            <p:nvPr/>
          </p:nvSpPr>
          <p:spPr>
            <a:xfrm>
              <a:off x="5087603" y="269849"/>
              <a:ext cx="1210800" cy="726300"/>
            </a:xfrm>
            <a:prstGeom prst="roundRect">
              <a:avLst>
                <a:gd name="adj" fmla="val 10000"/>
              </a:avLst>
            </a:prstGeom>
            <a:solidFill>
              <a:srgbClr val="4371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2"/>
            <p:cNvSpPr txBox="1"/>
            <p:nvPr/>
          </p:nvSpPr>
          <p:spPr>
            <a:xfrm>
              <a:off x="5108879" y="291125"/>
              <a:ext cx="1168200" cy="68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Appraise</a:t>
              </a:r>
              <a:endParaRPr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5" name="Google Shape;385;p42"/>
          <p:cNvSpPr txBox="1"/>
          <p:nvPr/>
        </p:nvSpPr>
        <p:spPr>
          <a:xfrm>
            <a:off x="7375306" y="3135068"/>
            <a:ext cx="4116874" cy="1055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Looking for reasons to kick it out, not to keep it</a:t>
            </a:r>
            <a:endParaRPr sz="24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5" name="Rectangle 444">
            <a:extLst>
              <a:ext uri="{FF2B5EF4-FFF2-40B4-BE49-F238E27FC236}">
                <a16:creationId xmlns:a16="http://schemas.microsoft.com/office/drawing/2014/main" id="{5964CBE2-084A-47DF-A704-CF5F6217B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" name="Google Shape;440;p39"/>
          <p:cNvSpPr txBox="1">
            <a:spLocks noGrp="1"/>
          </p:cNvSpPr>
          <p:nvPr>
            <p:ph type="title"/>
          </p:nvPr>
        </p:nvSpPr>
        <p:spPr>
          <a:xfrm>
            <a:off x="838199" y="1174819"/>
            <a:ext cx="4826795" cy="4093867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sz="5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Part 1</a:t>
            </a:r>
            <a:br>
              <a:rPr lang="en-US" sz="5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5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Big Picture</a:t>
            </a:r>
            <a:b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Quick recap</a:t>
            </a:r>
            <a:b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Phase 2 (Protocol)</a:t>
            </a:r>
            <a:b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lanning the protocol</a:t>
            </a:r>
          </a:p>
        </p:txBody>
      </p:sp>
      <p:sp>
        <p:nvSpPr>
          <p:cNvPr id="447" name="Freeform: Shape 446">
            <a:extLst>
              <a:ext uri="{FF2B5EF4-FFF2-40B4-BE49-F238E27FC236}">
                <a16:creationId xmlns:a16="http://schemas.microsoft.com/office/drawing/2014/main" id="{686A5CBB-E03B-4019-8BCD-78975D39E4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4138312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49" name="Freeform: Shape 448">
            <a:extLst>
              <a:ext uri="{FF2B5EF4-FFF2-40B4-BE49-F238E27FC236}">
                <a16:creationId xmlns:a16="http://schemas.microsoft.com/office/drawing/2014/main" id="{94993204-9792-4E61-A83C-73D4379E2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4138312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342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2"/>
          <p:cNvSpPr txBox="1">
            <a:spLocks noGrp="1"/>
          </p:cNvSpPr>
          <p:nvPr>
            <p:ph type="title"/>
          </p:nvPr>
        </p:nvSpPr>
        <p:spPr>
          <a:xfrm>
            <a:off x="237328" y="185213"/>
            <a:ext cx="3762375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Potential tools</a:t>
            </a:r>
            <a:endParaRPr b="1" dirty="0"/>
          </a:p>
        </p:txBody>
      </p:sp>
      <p:grpSp>
        <p:nvGrpSpPr>
          <p:cNvPr id="369" name="Google Shape;369;p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680362" y="500036"/>
            <a:ext cx="6295634" cy="726300"/>
            <a:chOff x="2769" y="269849"/>
            <a:chExt cx="6295634" cy="726300"/>
          </a:xfrm>
        </p:grpSpPr>
        <p:sp>
          <p:nvSpPr>
            <p:cNvPr id="370" name="Google Shape;370;p42"/>
            <p:cNvSpPr/>
            <p:nvPr/>
          </p:nvSpPr>
          <p:spPr>
            <a:xfrm>
              <a:off x="2769" y="269849"/>
              <a:ext cx="1210800" cy="726300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2"/>
            <p:cNvSpPr txBox="1"/>
            <p:nvPr/>
          </p:nvSpPr>
          <p:spPr>
            <a:xfrm>
              <a:off x="24045" y="291125"/>
              <a:ext cx="1168200" cy="68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Screen</a:t>
              </a:r>
              <a:endParaRPr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42"/>
            <p:cNvSpPr/>
            <p:nvPr/>
          </p:nvSpPr>
          <p:spPr>
            <a:xfrm>
              <a:off x="1334511" y="482927"/>
              <a:ext cx="256800" cy="3003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2"/>
            <p:cNvSpPr txBox="1"/>
            <p:nvPr/>
          </p:nvSpPr>
          <p:spPr>
            <a:xfrm>
              <a:off x="1334511" y="542976"/>
              <a:ext cx="1797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42"/>
            <p:cNvSpPr/>
            <p:nvPr/>
          </p:nvSpPr>
          <p:spPr>
            <a:xfrm>
              <a:off x="1697713" y="269849"/>
              <a:ext cx="1210800" cy="726300"/>
            </a:xfrm>
            <a:prstGeom prst="roundRect">
              <a:avLst>
                <a:gd name="adj" fmla="val 10000"/>
              </a:avLst>
            </a:prstGeom>
            <a:solidFill>
              <a:srgbClr val="51EB1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2"/>
            <p:cNvSpPr txBox="1"/>
            <p:nvPr/>
          </p:nvSpPr>
          <p:spPr>
            <a:xfrm>
              <a:off x="1718989" y="291125"/>
              <a:ext cx="1168200" cy="68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Select</a:t>
              </a:r>
              <a:endParaRPr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42"/>
            <p:cNvSpPr/>
            <p:nvPr/>
          </p:nvSpPr>
          <p:spPr>
            <a:xfrm>
              <a:off x="3029456" y="482927"/>
              <a:ext cx="256800" cy="3003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21E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2"/>
            <p:cNvSpPr txBox="1"/>
            <p:nvPr/>
          </p:nvSpPr>
          <p:spPr>
            <a:xfrm>
              <a:off x="3029456" y="542976"/>
              <a:ext cx="1797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42"/>
            <p:cNvSpPr/>
            <p:nvPr/>
          </p:nvSpPr>
          <p:spPr>
            <a:xfrm>
              <a:off x="3392658" y="269849"/>
              <a:ext cx="1210800" cy="726300"/>
            </a:xfrm>
            <a:prstGeom prst="roundRect">
              <a:avLst>
                <a:gd name="adj" fmla="val 10000"/>
              </a:avLst>
            </a:prstGeom>
            <a:solidFill>
              <a:srgbClr val="2CD79F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2"/>
            <p:cNvSpPr txBox="1"/>
            <p:nvPr/>
          </p:nvSpPr>
          <p:spPr>
            <a:xfrm>
              <a:off x="3413934" y="291125"/>
              <a:ext cx="1168200" cy="68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Sort</a:t>
              </a:r>
              <a:endParaRPr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42"/>
            <p:cNvSpPr/>
            <p:nvPr/>
          </p:nvSpPr>
          <p:spPr>
            <a:xfrm>
              <a:off x="4724400" y="482927"/>
              <a:ext cx="256800" cy="3003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4371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2"/>
            <p:cNvSpPr txBox="1"/>
            <p:nvPr/>
          </p:nvSpPr>
          <p:spPr>
            <a:xfrm>
              <a:off x="4724400" y="542976"/>
              <a:ext cx="1797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42"/>
            <p:cNvSpPr/>
            <p:nvPr/>
          </p:nvSpPr>
          <p:spPr>
            <a:xfrm>
              <a:off x="5087603" y="269849"/>
              <a:ext cx="1210800" cy="726300"/>
            </a:xfrm>
            <a:prstGeom prst="roundRect">
              <a:avLst>
                <a:gd name="adj" fmla="val 10000"/>
              </a:avLst>
            </a:prstGeom>
            <a:solidFill>
              <a:srgbClr val="4371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2"/>
            <p:cNvSpPr txBox="1"/>
            <p:nvPr/>
          </p:nvSpPr>
          <p:spPr>
            <a:xfrm>
              <a:off x="5108879" y="291125"/>
              <a:ext cx="1168200" cy="68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Appraise</a:t>
              </a:r>
              <a:endParaRPr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CDF05-40F8-15D6-6E9C-5D3D2A9933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95490"/>
            <a:ext cx="5181600" cy="45411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Citation tools</a:t>
            </a:r>
          </a:p>
          <a:p>
            <a:pPr marL="0" indent="0">
              <a:buNone/>
            </a:pPr>
            <a:r>
              <a:rPr lang="en-US" dirty="0"/>
              <a:t>Can be done, but more difficult as not designed for this</a:t>
            </a:r>
          </a:p>
          <a:p>
            <a:pPr marL="0" indent="0">
              <a:buNone/>
            </a:pPr>
            <a:r>
              <a:rPr lang="en-US" b="1" dirty="0"/>
              <a:t>Sorters</a:t>
            </a:r>
          </a:p>
          <a:p>
            <a:pPr marL="0" indent="0">
              <a:buNone/>
            </a:pPr>
            <a:r>
              <a:rPr lang="en-US" dirty="0"/>
              <a:t>Designed for decisions, but will need additional tool for next steps</a:t>
            </a:r>
          </a:p>
          <a:p>
            <a:pPr marL="0" indent="0">
              <a:buNone/>
            </a:pPr>
            <a:r>
              <a:rPr lang="en-US" b="1" dirty="0"/>
              <a:t>Review software</a:t>
            </a:r>
          </a:p>
          <a:p>
            <a:pPr marL="0" indent="0">
              <a:buNone/>
            </a:pPr>
            <a:r>
              <a:rPr lang="en-US" dirty="0"/>
              <a:t>Can have a cost, need time to learn; increased convenience and efficiency</a:t>
            </a:r>
          </a:p>
        </p:txBody>
      </p:sp>
      <p:sp>
        <p:nvSpPr>
          <p:cNvPr id="384" name="Google Shape;384;p42"/>
          <p:cNvSpPr txBox="1">
            <a:spLocks noGrp="1"/>
          </p:cNvSpPr>
          <p:nvPr>
            <p:ph type="body" idx="2"/>
          </p:nvPr>
        </p:nvSpPr>
        <p:spPr>
          <a:xfrm>
            <a:off x="7268904" y="1750874"/>
            <a:ext cx="3980400" cy="4771118"/>
          </a:xfrm>
          <a:prstGeom prst="rect">
            <a:avLst/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Citation tools</a:t>
            </a:r>
          </a:p>
          <a:p>
            <a:pPr lvl="1">
              <a:spcBef>
                <a:spcPts val="1000"/>
              </a:spcBef>
              <a:buClr>
                <a:schemeClr val="dk1"/>
              </a:buClr>
              <a:buSzPts val="2800"/>
            </a:pPr>
            <a:r>
              <a:rPr lang="en-US" dirty="0"/>
              <a:t>Endnote</a:t>
            </a:r>
            <a:endParaRPr dirty="0"/>
          </a:p>
          <a:p>
            <a:pPr lvl="1">
              <a:spcBef>
                <a:spcPts val="1000"/>
              </a:spcBef>
              <a:buClr>
                <a:schemeClr val="dk1"/>
              </a:buClr>
              <a:buSzPts val="2800"/>
            </a:pPr>
            <a:r>
              <a:rPr lang="en-US" dirty="0" err="1"/>
              <a:t>Refworks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Sorters</a:t>
            </a:r>
          </a:p>
          <a:p>
            <a:pPr lvl="1">
              <a:spcBef>
                <a:spcPts val="1000"/>
              </a:spcBef>
              <a:buClr>
                <a:schemeClr val="dk1"/>
              </a:buClr>
              <a:buSzPts val="2800"/>
            </a:pPr>
            <a:r>
              <a:rPr lang="en-US" dirty="0"/>
              <a:t>Rayyan</a:t>
            </a:r>
            <a:endParaRPr dirty="0"/>
          </a:p>
          <a:p>
            <a:pPr lvl="1">
              <a:spcBef>
                <a:spcPts val="1000"/>
              </a:spcBef>
              <a:buClr>
                <a:schemeClr val="dk1"/>
              </a:buClr>
              <a:buSzPts val="2800"/>
            </a:pPr>
            <a:r>
              <a:rPr lang="en-US" dirty="0" err="1"/>
              <a:t>Abstractr</a:t>
            </a:r>
            <a:endParaRPr lang="en-US" dirty="0"/>
          </a:p>
          <a:p>
            <a:pPr>
              <a:buClr>
                <a:schemeClr val="dk1"/>
              </a:buClr>
              <a:buSzPts val="2800"/>
            </a:pPr>
            <a:r>
              <a:rPr lang="en-US" dirty="0"/>
              <a:t>Review software</a:t>
            </a:r>
            <a:endParaRPr dirty="0"/>
          </a:p>
          <a:p>
            <a:pPr lvl="1">
              <a:spcBef>
                <a:spcPts val="1000"/>
              </a:spcBef>
              <a:buClr>
                <a:schemeClr val="dk1"/>
              </a:buClr>
              <a:buSzPts val="2800"/>
            </a:pPr>
            <a:r>
              <a:rPr lang="en-US" dirty="0"/>
              <a:t>Covidence</a:t>
            </a:r>
            <a:endParaRPr dirty="0"/>
          </a:p>
          <a:p>
            <a:pPr lvl="1">
              <a:spcBef>
                <a:spcPts val="1000"/>
              </a:spcBef>
              <a:buClr>
                <a:schemeClr val="dk1"/>
              </a:buClr>
              <a:buSzPts val="2800"/>
            </a:pPr>
            <a:r>
              <a:rPr lang="en-US" dirty="0" err="1"/>
              <a:t>DistillerSR</a:t>
            </a:r>
            <a:endParaRPr lang="en-US" dirty="0"/>
          </a:p>
          <a:p>
            <a:pPr lvl="1">
              <a:spcBef>
                <a:spcPts val="1000"/>
              </a:spcBef>
              <a:buClr>
                <a:schemeClr val="dk1"/>
              </a:buClr>
              <a:buSzPts val="2800"/>
            </a:pPr>
            <a:r>
              <a:rPr lang="en-US" dirty="0"/>
              <a:t>SRDR+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51824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4930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Steps of selection</a:t>
            </a:r>
            <a:endParaRPr dirty="0"/>
          </a:p>
        </p:txBody>
      </p:sp>
      <p:sp>
        <p:nvSpPr>
          <p:cNvPr id="392" name="Google Shape;392;p43"/>
          <p:cNvSpPr txBox="1">
            <a:spLocks noGrp="1"/>
          </p:cNvSpPr>
          <p:nvPr>
            <p:ph type="body" idx="1"/>
          </p:nvPr>
        </p:nvSpPr>
        <p:spPr>
          <a:xfrm>
            <a:off x="739833" y="1690688"/>
            <a:ext cx="5719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Same methods and process to determine as screening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can have different methods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Additional issues to consider-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Read enough to find out if it matches all criteria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Some articles will not be located- this is ok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grpSp>
        <p:nvGrpSpPr>
          <p:cNvPr id="393" name="Google Shape;393;p43" descr="4 steps: screen, select, sort, appraise&#10;"/>
          <p:cNvGrpSpPr/>
          <p:nvPr/>
        </p:nvGrpSpPr>
        <p:grpSpPr>
          <a:xfrm>
            <a:off x="6022417" y="469885"/>
            <a:ext cx="5953480" cy="687000"/>
            <a:chOff x="2618" y="239697"/>
            <a:chExt cx="5953480" cy="687000"/>
          </a:xfrm>
        </p:grpSpPr>
        <p:sp>
          <p:nvSpPr>
            <p:cNvPr id="394" name="Google Shape;394;p43"/>
            <p:cNvSpPr/>
            <p:nvPr/>
          </p:nvSpPr>
          <p:spPr>
            <a:xfrm>
              <a:off x="2618" y="239697"/>
              <a:ext cx="1144800" cy="687000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3"/>
            <p:cNvSpPr txBox="1"/>
            <p:nvPr/>
          </p:nvSpPr>
          <p:spPr>
            <a:xfrm>
              <a:off x="22738" y="259817"/>
              <a:ext cx="1104600" cy="6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Screen</a:t>
              </a:r>
              <a:endParaRPr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43"/>
            <p:cNvSpPr/>
            <p:nvPr/>
          </p:nvSpPr>
          <p:spPr>
            <a:xfrm>
              <a:off x="1262034" y="441204"/>
              <a:ext cx="242700" cy="2838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3"/>
            <p:cNvSpPr txBox="1"/>
            <p:nvPr/>
          </p:nvSpPr>
          <p:spPr>
            <a:xfrm>
              <a:off x="1262034" y="497992"/>
              <a:ext cx="169800" cy="17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43"/>
            <p:cNvSpPr/>
            <p:nvPr/>
          </p:nvSpPr>
          <p:spPr>
            <a:xfrm>
              <a:off x="1605511" y="239697"/>
              <a:ext cx="1144800" cy="687000"/>
            </a:xfrm>
            <a:prstGeom prst="roundRect">
              <a:avLst>
                <a:gd name="adj" fmla="val 10000"/>
              </a:avLst>
            </a:prstGeom>
            <a:solidFill>
              <a:srgbClr val="51EB1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3"/>
            <p:cNvSpPr txBox="1"/>
            <p:nvPr/>
          </p:nvSpPr>
          <p:spPr>
            <a:xfrm>
              <a:off x="1625631" y="259817"/>
              <a:ext cx="1104600" cy="6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Select</a:t>
              </a:r>
              <a:endParaRPr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43"/>
            <p:cNvSpPr/>
            <p:nvPr/>
          </p:nvSpPr>
          <p:spPr>
            <a:xfrm>
              <a:off x="2864928" y="441204"/>
              <a:ext cx="242700" cy="2838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21E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3"/>
            <p:cNvSpPr txBox="1"/>
            <p:nvPr/>
          </p:nvSpPr>
          <p:spPr>
            <a:xfrm>
              <a:off x="2864928" y="497992"/>
              <a:ext cx="169800" cy="17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43"/>
            <p:cNvSpPr/>
            <p:nvPr/>
          </p:nvSpPr>
          <p:spPr>
            <a:xfrm>
              <a:off x="3208405" y="239697"/>
              <a:ext cx="1144800" cy="687000"/>
            </a:xfrm>
            <a:prstGeom prst="roundRect">
              <a:avLst>
                <a:gd name="adj" fmla="val 10000"/>
              </a:avLst>
            </a:prstGeom>
            <a:solidFill>
              <a:srgbClr val="2CD79F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3"/>
            <p:cNvSpPr txBox="1"/>
            <p:nvPr/>
          </p:nvSpPr>
          <p:spPr>
            <a:xfrm>
              <a:off x="3228525" y="259817"/>
              <a:ext cx="1104600" cy="6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Sort</a:t>
              </a:r>
              <a:endParaRPr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43"/>
            <p:cNvSpPr/>
            <p:nvPr/>
          </p:nvSpPr>
          <p:spPr>
            <a:xfrm>
              <a:off x="4467821" y="441204"/>
              <a:ext cx="242700" cy="2838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4371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3"/>
            <p:cNvSpPr txBox="1"/>
            <p:nvPr/>
          </p:nvSpPr>
          <p:spPr>
            <a:xfrm>
              <a:off x="4467821" y="497992"/>
              <a:ext cx="169800" cy="17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43"/>
            <p:cNvSpPr/>
            <p:nvPr/>
          </p:nvSpPr>
          <p:spPr>
            <a:xfrm>
              <a:off x="4811298" y="239697"/>
              <a:ext cx="1144800" cy="687000"/>
            </a:xfrm>
            <a:prstGeom prst="roundRect">
              <a:avLst>
                <a:gd name="adj" fmla="val 10000"/>
              </a:avLst>
            </a:prstGeom>
            <a:solidFill>
              <a:srgbClr val="4371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3"/>
            <p:cNvSpPr txBox="1"/>
            <p:nvPr/>
          </p:nvSpPr>
          <p:spPr>
            <a:xfrm>
              <a:off x="4831418" y="259817"/>
              <a:ext cx="1104600" cy="6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Appraise</a:t>
              </a:r>
              <a:endParaRPr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08" name="Google Shape;408;p43" descr="Stack of paper files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403183" y="1903547"/>
            <a:ext cx="4238400" cy="43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4"/>
          <p:cNvSpPr txBox="1">
            <a:spLocks noGrp="1"/>
          </p:cNvSpPr>
          <p:nvPr>
            <p:ph type="title"/>
          </p:nvPr>
        </p:nvSpPr>
        <p:spPr>
          <a:xfrm>
            <a:off x="390525" y="256889"/>
            <a:ext cx="1809750" cy="1025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Sorting</a:t>
            </a:r>
            <a:endParaRPr b="1" dirty="0"/>
          </a:p>
        </p:txBody>
      </p:sp>
      <p:grpSp>
        <p:nvGrpSpPr>
          <p:cNvPr id="426" name="Google Shape;426;p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174751" y="441263"/>
            <a:ext cx="5801395" cy="669300"/>
            <a:chOff x="2551" y="211075"/>
            <a:chExt cx="5801395" cy="669300"/>
          </a:xfrm>
        </p:grpSpPr>
        <p:sp>
          <p:nvSpPr>
            <p:cNvPr id="427" name="Google Shape;427;p44"/>
            <p:cNvSpPr/>
            <p:nvPr/>
          </p:nvSpPr>
          <p:spPr>
            <a:xfrm>
              <a:off x="2551" y="211075"/>
              <a:ext cx="1115700" cy="669300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4"/>
            <p:cNvSpPr txBox="1"/>
            <p:nvPr/>
          </p:nvSpPr>
          <p:spPr>
            <a:xfrm>
              <a:off x="22157" y="230681"/>
              <a:ext cx="1076400" cy="63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Screen</a:t>
              </a:r>
              <a:endParaRPr sz="1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44"/>
            <p:cNvSpPr/>
            <p:nvPr/>
          </p:nvSpPr>
          <p:spPr>
            <a:xfrm>
              <a:off x="1229757" y="407428"/>
              <a:ext cx="236400" cy="2766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4"/>
            <p:cNvSpPr txBox="1"/>
            <p:nvPr/>
          </p:nvSpPr>
          <p:spPr>
            <a:xfrm>
              <a:off x="1229757" y="462764"/>
              <a:ext cx="165600" cy="16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44"/>
            <p:cNvSpPr/>
            <p:nvPr/>
          </p:nvSpPr>
          <p:spPr>
            <a:xfrm>
              <a:off x="1564449" y="211075"/>
              <a:ext cx="1115700" cy="669300"/>
            </a:xfrm>
            <a:prstGeom prst="roundRect">
              <a:avLst>
                <a:gd name="adj" fmla="val 10000"/>
              </a:avLst>
            </a:prstGeom>
            <a:solidFill>
              <a:srgbClr val="51EB1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4"/>
            <p:cNvSpPr txBox="1"/>
            <p:nvPr/>
          </p:nvSpPr>
          <p:spPr>
            <a:xfrm>
              <a:off x="1584055" y="230681"/>
              <a:ext cx="1076400" cy="63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Select</a:t>
              </a:r>
              <a:endParaRPr sz="1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44"/>
            <p:cNvSpPr/>
            <p:nvPr/>
          </p:nvSpPr>
          <p:spPr>
            <a:xfrm>
              <a:off x="2791655" y="407428"/>
              <a:ext cx="236400" cy="2766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21E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4"/>
            <p:cNvSpPr txBox="1"/>
            <p:nvPr/>
          </p:nvSpPr>
          <p:spPr>
            <a:xfrm>
              <a:off x="2791655" y="462764"/>
              <a:ext cx="165600" cy="16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44"/>
            <p:cNvSpPr/>
            <p:nvPr/>
          </p:nvSpPr>
          <p:spPr>
            <a:xfrm>
              <a:off x="3126348" y="211075"/>
              <a:ext cx="1115700" cy="669300"/>
            </a:xfrm>
            <a:prstGeom prst="roundRect">
              <a:avLst>
                <a:gd name="adj" fmla="val 10000"/>
              </a:avLst>
            </a:prstGeom>
            <a:solidFill>
              <a:srgbClr val="2CD79F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4"/>
            <p:cNvSpPr txBox="1"/>
            <p:nvPr/>
          </p:nvSpPr>
          <p:spPr>
            <a:xfrm>
              <a:off x="3145954" y="230681"/>
              <a:ext cx="1076400" cy="63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Sort</a:t>
              </a:r>
              <a:endParaRPr sz="1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44"/>
            <p:cNvSpPr/>
            <p:nvPr/>
          </p:nvSpPr>
          <p:spPr>
            <a:xfrm>
              <a:off x="4353554" y="407428"/>
              <a:ext cx="236400" cy="2766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4371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4"/>
            <p:cNvSpPr txBox="1"/>
            <p:nvPr/>
          </p:nvSpPr>
          <p:spPr>
            <a:xfrm>
              <a:off x="4353554" y="462764"/>
              <a:ext cx="165600" cy="16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44"/>
            <p:cNvSpPr/>
            <p:nvPr/>
          </p:nvSpPr>
          <p:spPr>
            <a:xfrm>
              <a:off x="4688246" y="211075"/>
              <a:ext cx="1115700" cy="669300"/>
            </a:xfrm>
            <a:prstGeom prst="roundRect">
              <a:avLst>
                <a:gd name="adj" fmla="val 10000"/>
              </a:avLst>
            </a:prstGeom>
            <a:solidFill>
              <a:srgbClr val="4371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4"/>
            <p:cNvSpPr txBox="1"/>
            <p:nvPr/>
          </p:nvSpPr>
          <p:spPr>
            <a:xfrm>
              <a:off x="4707852" y="230681"/>
              <a:ext cx="1076400" cy="63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Appraise</a:t>
              </a:r>
              <a:endParaRPr sz="1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4" name="Google Shape;414;p44"/>
          <p:cNvSpPr txBox="1">
            <a:spLocks noGrp="1"/>
          </p:cNvSpPr>
          <p:nvPr>
            <p:ph type="body" idx="1"/>
          </p:nvPr>
        </p:nvSpPr>
        <p:spPr>
          <a:xfrm>
            <a:off x="972589" y="1825625"/>
            <a:ext cx="5047200" cy="17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In SRs you are really looking for </a:t>
            </a:r>
            <a:r>
              <a:rPr lang="en-US" b="1" dirty="0"/>
              <a:t>studies</a:t>
            </a:r>
            <a:r>
              <a:rPr lang="en-US" dirty="0"/>
              <a:t>, not reports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If more than 1, use all reports to code</a:t>
            </a:r>
            <a:endParaRPr dirty="0"/>
          </a:p>
        </p:txBody>
      </p:sp>
      <p:graphicFrame>
        <p:nvGraphicFramePr>
          <p:cNvPr id="441" name="Google Shape;441;p44"/>
          <p:cNvGraphicFramePr/>
          <p:nvPr>
            <p:extLst>
              <p:ext uri="{D42A27DB-BD31-4B8C-83A1-F6EECF244321}">
                <p14:modId xmlns:p14="http://schemas.microsoft.com/office/powerpoint/2010/main" val="1201356648"/>
              </p:ext>
            </p:extLst>
          </p:nvPr>
        </p:nvGraphicFramePr>
        <p:xfrm>
          <a:off x="972589" y="4159236"/>
          <a:ext cx="4798275" cy="20088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839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2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6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2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</a:rPr>
                        <a:t>Study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Citations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</a:rPr>
                        <a:t>Study type</a:t>
                      </a:r>
                      <a:endParaRPr sz="18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Article 1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survey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Article 2 and 3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cohort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3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Article 4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Focus group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415" name="Google Shape;415;p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172200" y="1825625"/>
            <a:ext cx="5181539" cy="4351236"/>
            <a:chOff x="0" y="0"/>
            <a:chExt cx="5181539" cy="4351236"/>
          </a:xfrm>
        </p:grpSpPr>
        <p:sp>
          <p:nvSpPr>
            <p:cNvPr id="416" name="Google Shape;416;p44"/>
            <p:cNvSpPr/>
            <p:nvPr/>
          </p:nvSpPr>
          <p:spPr>
            <a:xfrm>
              <a:off x="0" y="0"/>
              <a:ext cx="4404300" cy="1305300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4"/>
            <p:cNvSpPr txBox="1"/>
            <p:nvPr/>
          </p:nvSpPr>
          <p:spPr>
            <a:xfrm>
              <a:off x="38234" y="38234"/>
              <a:ext cx="2995800" cy="122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All included articles</a:t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44"/>
            <p:cNvSpPr/>
            <p:nvPr/>
          </p:nvSpPr>
          <p:spPr>
            <a:xfrm>
              <a:off x="388619" y="1522968"/>
              <a:ext cx="4404300" cy="1305300"/>
            </a:xfrm>
            <a:prstGeom prst="roundRect">
              <a:avLst>
                <a:gd name="adj" fmla="val 10000"/>
              </a:avLst>
            </a:prstGeom>
            <a:solidFill>
              <a:srgbClr val="C47F6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4"/>
            <p:cNvSpPr txBox="1"/>
            <p:nvPr/>
          </p:nvSpPr>
          <p:spPr>
            <a:xfrm>
              <a:off x="426853" y="1561202"/>
              <a:ext cx="3090900" cy="122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Studies listed, numbered, with citations</a:t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44"/>
            <p:cNvSpPr/>
            <p:nvPr/>
          </p:nvSpPr>
          <p:spPr>
            <a:xfrm>
              <a:off x="777239" y="3045936"/>
              <a:ext cx="4404300" cy="1305300"/>
            </a:xfrm>
            <a:prstGeom prst="roundRect">
              <a:avLst>
                <a:gd name="adj" fmla="val 10000"/>
              </a:avLst>
            </a:prstGeom>
            <a:solidFill>
              <a:srgbClr val="A4A4A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4"/>
            <p:cNvSpPr txBox="1"/>
            <p:nvPr/>
          </p:nvSpPr>
          <p:spPr>
            <a:xfrm>
              <a:off x="815473" y="3084170"/>
              <a:ext cx="3090900" cy="122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Sort by study type (if not just one)</a:t>
              </a:r>
              <a:endParaRPr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44"/>
            <p:cNvSpPr/>
            <p:nvPr/>
          </p:nvSpPr>
          <p:spPr>
            <a:xfrm>
              <a:off x="3555849" y="989929"/>
              <a:ext cx="848400" cy="848400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F7D5CB">
                <a:alpha val="89800"/>
              </a:srgbClr>
            </a:solidFill>
            <a:ln w="12700" cap="flat" cmpd="sng">
              <a:solidFill>
                <a:srgbClr val="F7D5CB">
                  <a:alpha val="898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4"/>
            <p:cNvSpPr txBox="1"/>
            <p:nvPr/>
          </p:nvSpPr>
          <p:spPr>
            <a:xfrm>
              <a:off x="3746764" y="989929"/>
              <a:ext cx="466800" cy="63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44"/>
            <p:cNvSpPr/>
            <p:nvPr/>
          </p:nvSpPr>
          <p:spPr>
            <a:xfrm>
              <a:off x="3944469" y="2504195"/>
              <a:ext cx="848400" cy="848400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DFDFDF">
                <a:alpha val="89800"/>
              </a:srgbClr>
            </a:solidFill>
            <a:ln w="12700" cap="flat" cmpd="sng">
              <a:solidFill>
                <a:srgbClr val="DFDFDF">
                  <a:alpha val="898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4"/>
            <p:cNvSpPr txBox="1"/>
            <p:nvPr/>
          </p:nvSpPr>
          <p:spPr>
            <a:xfrm>
              <a:off x="4135384" y="2504195"/>
              <a:ext cx="466800" cy="63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45"/>
          <p:cNvSpPr txBox="1">
            <a:spLocks noGrp="1"/>
          </p:cNvSpPr>
          <p:nvPr>
            <p:ph type="title"/>
          </p:nvPr>
        </p:nvSpPr>
        <p:spPr>
          <a:xfrm>
            <a:off x="307572" y="365125"/>
            <a:ext cx="5070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Evaluating Risk of bias</a:t>
            </a:r>
            <a:endParaRPr b="1" dirty="0"/>
          </a:p>
        </p:txBody>
      </p:sp>
      <p:sp>
        <p:nvSpPr>
          <p:cNvPr id="447" name="Google Shape;447;p45"/>
          <p:cNvSpPr txBox="1">
            <a:spLocks noGrp="1"/>
          </p:cNvSpPr>
          <p:nvPr>
            <p:ph type="body" idx="1"/>
          </p:nvPr>
        </p:nvSpPr>
        <p:spPr>
          <a:xfrm>
            <a:off x="307572" y="1825625"/>
            <a:ext cx="5712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Select critical appraisal tools</a:t>
            </a:r>
            <a:endParaRPr dirty="0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What role will the appraisal play in</a:t>
            </a:r>
            <a:endParaRPr dirty="0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Assessment is also known as:</a:t>
            </a:r>
            <a:endParaRPr dirty="0"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Appraisal</a:t>
            </a:r>
            <a:endParaRPr dirty="0"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Critical appraisal or assessment</a:t>
            </a:r>
            <a:endParaRPr dirty="0"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Risk of Bias assessment</a:t>
            </a:r>
            <a:endParaRPr dirty="0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If more than 1 study type, will need more than 1 appraisal tool</a:t>
            </a:r>
            <a:endParaRPr dirty="0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Each study should be appraised by 2 independent</a:t>
            </a:r>
            <a:endParaRPr dirty="0"/>
          </a:p>
          <a:p>
            <a:pPr marL="228600" lvl="0" indent="-508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448" name="Google Shape;448;p45"/>
          <p:cNvSpPr txBox="1">
            <a:spLocks noGrp="1"/>
          </p:cNvSpPr>
          <p:nvPr>
            <p:ph type="body" idx="2"/>
          </p:nvPr>
        </p:nvSpPr>
        <p:spPr>
          <a:xfrm>
            <a:off x="6949451" y="1825625"/>
            <a:ext cx="4942200" cy="4351500"/>
          </a:xfrm>
          <a:prstGeom prst="rect">
            <a:avLst/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b="1" dirty="0"/>
              <a:t>Sections in Cochrane Handbook</a:t>
            </a:r>
            <a:r>
              <a:rPr lang="en-US" dirty="0"/>
              <a:t>:</a:t>
            </a:r>
            <a:endParaRPr dirty="0"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8.5 Randomized control trials</a:t>
            </a:r>
            <a:endParaRPr dirty="0"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13.5 Non-randomized studies</a:t>
            </a:r>
            <a:endParaRPr dirty="0"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16.3.2 cluster-randomized trials</a:t>
            </a:r>
            <a:endParaRPr dirty="0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 </a:t>
            </a:r>
            <a:r>
              <a:rPr lang="en-US" b="1" dirty="0"/>
              <a:t>Others:</a:t>
            </a:r>
            <a:endParaRPr dirty="0"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Joanna Briggs Institute</a:t>
            </a:r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Lattitudes website (has Cochrane tools)</a:t>
            </a:r>
            <a:endParaRPr dirty="0"/>
          </a:p>
          <a:p>
            <a:pPr marL="685800" lvl="0" indent="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dirty="0"/>
          </a:p>
          <a:p>
            <a:pPr marL="228600" lvl="0" indent="-508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grpSp>
        <p:nvGrpSpPr>
          <p:cNvPr id="449" name="Google Shape;449;p4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41005" y="391385"/>
            <a:ext cx="5801395" cy="669300"/>
            <a:chOff x="2551" y="161198"/>
            <a:chExt cx="5801395" cy="669300"/>
          </a:xfrm>
        </p:grpSpPr>
        <p:sp>
          <p:nvSpPr>
            <p:cNvPr id="450" name="Google Shape;450;p45"/>
            <p:cNvSpPr/>
            <p:nvPr/>
          </p:nvSpPr>
          <p:spPr>
            <a:xfrm>
              <a:off x="2551" y="161198"/>
              <a:ext cx="1115700" cy="669300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5"/>
            <p:cNvSpPr txBox="1"/>
            <p:nvPr/>
          </p:nvSpPr>
          <p:spPr>
            <a:xfrm>
              <a:off x="22157" y="180804"/>
              <a:ext cx="1076400" cy="63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Screen</a:t>
              </a:r>
              <a:endParaRPr sz="1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45"/>
            <p:cNvSpPr/>
            <p:nvPr/>
          </p:nvSpPr>
          <p:spPr>
            <a:xfrm>
              <a:off x="1229757" y="357551"/>
              <a:ext cx="236400" cy="2766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5"/>
            <p:cNvSpPr txBox="1"/>
            <p:nvPr/>
          </p:nvSpPr>
          <p:spPr>
            <a:xfrm>
              <a:off x="1229757" y="412887"/>
              <a:ext cx="165600" cy="16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45"/>
            <p:cNvSpPr/>
            <p:nvPr/>
          </p:nvSpPr>
          <p:spPr>
            <a:xfrm>
              <a:off x="1564449" y="161198"/>
              <a:ext cx="1115700" cy="669300"/>
            </a:xfrm>
            <a:prstGeom prst="roundRect">
              <a:avLst>
                <a:gd name="adj" fmla="val 10000"/>
              </a:avLst>
            </a:prstGeom>
            <a:solidFill>
              <a:srgbClr val="51EB1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5"/>
            <p:cNvSpPr txBox="1"/>
            <p:nvPr/>
          </p:nvSpPr>
          <p:spPr>
            <a:xfrm>
              <a:off x="1584055" y="180804"/>
              <a:ext cx="1076400" cy="63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Select</a:t>
              </a:r>
              <a:endParaRPr sz="1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45"/>
            <p:cNvSpPr/>
            <p:nvPr/>
          </p:nvSpPr>
          <p:spPr>
            <a:xfrm>
              <a:off x="2791655" y="357551"/>
              <a:ext cx="236400" cy="2766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21E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5"/>
            <p:cNvSpPr txBox="1"/>
            <p:nvPr/>
          </p:nvSpPr>
          <p:spPr>
            <a:xfrm>
              <a:off x="2791655" y="412887"/>
              <a:ext cx="165600" cy="16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45"/>
            <p:cNvSpPr/>
            <p:nvPr/>
          </p:nvSpPr>
          <p:spPr>
            <a:xfrm>
              <a:off x="3126348" y="161198"/>
              <a:ext cx="1115700" cy="669300"/>
            </a:xfrm>
            <a:prstGeom prst="roundRect">
              <a:avLst>
                <a:gd name="adj" fmla="val 10000"/>
              </a:avLst>
            </a:prstGeom>
            <a:solidFill>
              <a:srgbClr val="2CD79F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5"/>
            <p:cNvSpPr txBox="1"/>
            <p:nvPr/>
          </p:nvSpPr>
          <p:spPr>
            <a:xfrm>
              <a:off x="3145954" y="180804"/>
              <a:ext cx="1076400" cy="63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Sort</a:t>
              </a:r>
              <a:endParaRPr sz="1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45"/>
            <p:cNvSpPr/>
            <p:nvPr/>
          </p:nvSpPr>
          <p:spPr>
            <a:xfrm>
              <a:off x="4353554" y="357551"/>
              <a:ext cx="236400" cy="2766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4371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5"/>
            <p:cNvSpPr txBox="1"/>
            <p:nvPr/>
          </p:nvSpPr>
          <p:spPr>
            <a:xfrm>
              <a:off x="4353554" y="412887"/>
              <a:ext cx="165600" cy="16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45"/>
            <p:cNvSpPr/>
            <p:nvPr/>
          </p:nvSpPr>
          <p:spPr>
            <a:xfrm>
              <a:off x="4688246" y="161198"/>
              <a:ext cx="1115700" cy="669300"/>
            </a:xfrm>
            <a:prstGeom prst="roundRect">
              <a:avLst>
                <a:gd name="adj" fmla="val 10000"/>
              </a:avLst>
            </a:prstGeom>
            <a:solidFill>
              <a:srgbClr val="4371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5"/>
            <p:cNvSpPr txBox="1"/>
            <p:nvPr/>
          </p:nvSpPr>
          <p:spPr>
            <a:xfrm>
              <a:off x="4707852" y="180804"/>
              <a:ext cx="1076400" cy="63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Appraise</a:t>
              </a:r>
              <a:endParaRPr sz="1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D42B3-2632-7EBE-E895-FA6BF20B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962251"/>
          </a:xfrm>
        </p:spPr>
        <p:txBody>
          <a:bodyPr/>
          <a:lstStyle/>
          <a:p>
            <a:r>
              <a:rPr lang="en-US" dirty="0"/>
              <a:t>Critical Appraisal checklists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B53B3E-4D77-F591-82F6-7F8D478DC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27376"/>
            <a:ext cx="5157787" cy="823912"/>
          </a:xfrm>
        </p:spPr>
        <p:txBody>
          <a:bodyPr/>
          <a:lstStyle/>
          <a:p>
            <a:r>
              <a:rPr lang="en-US" dirty="0"/>
              <a:t>Latitudes Network</a:t>
            </a:r>
          </a:p>
        </p:txBody>
      </p:sp>
      <p:pic>
        <p:nvPicPr>
          <p:cNvPr id="1026" name="Picture 2" descr="LATITUDES Library of validity assessment tools">
            <a:extLst>
              <a:ext uri="{FF2B5EF4-FFF2-40B4-BE49-F238E27FC236}">
                <a16:creationId xmlns:a16="http://schemas.microsoft.com/office/drawing/2014/main" id="{4340D32E-48B7-1F79-A2E4-9B203320F25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5"/>
          <a:stretch/>
        </p:blipFill>
        <p:spPr bwMode="auto">
          <a:xfrm>
            <a:off x="696874" y="2266496"/>
            <a:ext cx="4838512" cy="411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0BBF09-FDB1-9188-F306-E2F24CD4C0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27376"/>
            <a:ext cx="5183188" cy="823912"/>
          </a:xfrm>
        </p:spPr>
        <p:txBody>
          <a:bodyPr/>
          <a:lstStyle/>
          <a:p>
            <a:r>
              <a:rPr lang="en-US" b="1" dirty="0"/>
              <a:t>Joanna Briggs Institute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C88966-4F30-C3C0-FB7C-0B4656D06F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322926" cy="3987800"/>
          </a:xfrm>
        </p:spPr>
        <p:txBody>
          <a:bodyPr>
            <a:normAutofit fontScale="92500" lnSpcReduction="20000"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Analytical Cross-Sectional Studies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Case Control Studies	 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Case Reports	 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Case Series	 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Cohort Studies	 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Diagnostic Test Accuracy Studies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Economic Evaluations	 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Prevalence Studies	 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Quasi-Experimental Studies 	 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Randomized Controlled Trials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Systematic Reviews	 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Text and Opinion	 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Qualitative Research</a:t>
            </a:r>
          </a:p>
        </p:txBody>
      </p:sp>
    </p:spTree>
    <p:extLst>
      <p:ext uri="{BB962C8B-B14F-4D97-AF65-F5344CB8AC3E}">
        <p14:creationId xmlns:p14="http://schemas.microsoft.com/office/powerpoint/2010/main" val="3108475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2" name="Rectangle 444">
            <a:extLst>
              <a:ext uri="{FF2B5EF4-FFF2-40B4-BE49-F238E27FC236}">
                <a16:creationId xmlns:a16="http://schemas.microsoft.com/office/drawing/2014/main" id="{5964CBE2-084A-47DF-A704-CF5F6217B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" name="Google Shape;440;p39"/>
          <p:cNvSpPr txBox="1">
            <a:spLocks noGrp="1"/>
          </p:cNvSpPr>
          <p:nvPr>
            <p:ph type="title"/>
          </p:nvPr>
        </p:nvSpPr>
        <p:spPr>
          <a:xfrm>
            <a:off x="838199" y="1174819"/>
            <a:ext cx="4826795" cy="4374149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 fontScale="90000"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Part 5</a:t>
            </a:r>
            <a:br>
              <a:rPr 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Collecting</a:t>
            </a:r>
            <a:br>
              <a:rPr lang="en-US" sz="2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2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Develop coding form</a:t>
            </a:r>
            <a:b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Pilot</a:t>
            </a:r>
            <a:b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Evaluate</a:t>
            </a:r>
            <a:b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Determine synthesis</a:t>
            </a:r>
            <a:br>
              <a:rPr lang="en-US" sz="2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23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443" name="Group 446">
            <a:extLst>
              <a:ext uri="{FF2B5EF4-FFF2-40B4-BE49-F238E27FC236}">
                <a16:creationId xmlns:a16="http://schemas.microsoft.com/office/drawing/2014/main" id="{9523617D-D84A-4054-95AA-9F89131D5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841376"/>
            <a:ext cx="5260976" cy="4707593"/>
            <a:chOff x="6096000" y="841376"/>
            <a:chExt cx="5260976" cy="4707593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448" name="Group 447">
              <a:extLst>
                <a:ext uri="{FF2B5EF4-FFF2-40B4-BE49-F238E27FC236}">
                  <a16:creationId xmlns:a16="http://schemas.microsoft.com/office/drawing/2014/main" id="{AB43C5D0-A5EA-4427-B537-1D236BB7AF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1" y="841376"/>
              <a:ext cx="5260975" cy="4707593"/>
              <a:chOff x="6096001" y="841376"/>
              <a:chExt cx="5260975" cy="4707593"/>
            </a:xfrm>
          </p:grpSpPr>
          <p:sp>
            <p:nvSpPr>
              <p:cNvPr id="452" name="Freeform: Shape 451">
                <a:extLst>
                  <a:ext uri="{FF2B5EF4-FFF2-40B4-BE49-F238E27FC236}">
                    <a16:creationId xmlns:a16="http://schemas.microsoft.com/office/drawing/2014/main" id="{70FA4045-2CBD-47E7-B0D7-2F5619C9AC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53" name="Freeform: Shape 452">
                <a:extLst>
                  <a:ext uri="{FF2B5EF4-FFF2-40B4-BE49-F238E27FC236}">
                    <a16:creationId xmlns:a16="http://schemas.microsoft.com/office/drawing/2014/main" id="{41DFCB8A-0C16-4BF4-89D1-2A93FDA13D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44" name="Group 448">
              <a:extLst>
                <a:ext uri="{FF2B5EF4-FFF2-40B4-BE49-F238E27FC236}">
                  <a16:creationId xmlns:a16="http://schemas.microsoft.com/office/drawing/2014/main" id="{7EC88587-B5AF-448E-9735-D9A2946AE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0" y="4138312"/>
              <a:ext cx="5260975" cy="1410656"/>
              <a:chOff x="6096000" y="4138312"/>
              <a:chExt cx="5260975" cy="1410656"/>
            </a:xfrm>
          </p:grpSpPr>
          <p:sp>
            <p:nvSpPr>
              <p:cNvPr id="450" name="Freeform: Shape 449">
                <a:extLst>
                  <a:ext uri="{FF2B5EF4-FFF2-40B4-BE49-F238E27FC236}">
                    <a16:creationId xmlns:a16="http://schemas.microsoft.com/office/drawing/2014/main" id="{686A5CBB-E03B-4019-8BCD-78975D39E4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51" name="Freeform: Shape 450">
                <a:extLst>
                  <a:ext uri="{FF2B5EF4-FFF2-40B4-BE49-F238E27FC236}">
                    <a16:creationId xmlns:a16="http://schemas.microsoft.com/office/drawing/2014/main" id="{94993204-9792-4E61-A83C-73D4379E2B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blipFill dpi="0" rotWithShape="1">
                <a:blip r:embed="rId3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534610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47"/>
          <p:cNvSpPr txBox="1">
            <a:spLocks noGrp="1"/>
          </p:cNvSpPr>
          <p:nvPr>
            <p:ph type="title"/>
          </p:nvPr>
        </p:nvSpPr>
        <p:spPr>
          <a:xfrm>
            <a:off x="838199" y="365126"/>
            <a:ext cx="11265000" cy="970500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Coding</a:t>
            </a: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 steps</a:t>
            </a:r>
            <a:endParaRPr b="1" dirty="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7" name="Google Shape;477;p47" descr="The 4 steps of Coding are: draft, develop, pilot, complete."/>
          <p:cNvGrpSpPr/>
          <p:nvPr/>
        </p:nvGrpSpPr>
        <p:grpSpPr>
          <a:xfrm>
            <a:off x="1759502" y="1866605"/>
            <a:ext cx="8790900" cy="4617949"/>
            <a:chOff x="921302" y="40980"/>
            <a:chExt cx="8790900" cy="4617949"/>
          </a:xfrm>
        </p:grpSpPr>
        <p:sp>
          <p:nvSpPr>
            <p:cNvPr id="478" name="Google Shape;478;p47"/>
            <p:cNvSpPr/>
            <p:nvPr/>
          </p:nvSpPr>
          <p:spPr>
            <a:xfrm>
              <a:off x="921302" y="40980"/>
              <a:ext cx="8790900" cy="12798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7"/>
            <p:cNvSpPr txBox="1"/>
            <p:nvPr/>
          </p:nvSpPr>
          <p:spPr>
            <a:xfrm>
              <a:off x="921302" y="360931"/>
              <a:ext cx="8470800" cy="63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254000" bIns="203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Draft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47"/>
            <p:cNvSpPr/>
            <p:nvPr/>
          </p:nvSpPr>
          <p:spPr>
            <a:xfrm>
              <a:off x="921302" y="1029980"/>
              <a:ext cx="2026200" cy="23673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7"/>
            <p:cNvSpPr txBox="1"/>
            <p:nvPr/>
          </p:nvSpPr>
          <p:spPr>
            <a:xfrm>
              <a:off x="921302" y="1029980"/>
              <a:ext cx="2026200" cy="236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List characteristics to be coded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Consider how each will be code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47"/>
            <p:cNvSpPr/>
            <p:nvPr/>
          </p:nvSpPr>
          <p:spPr>
            <a:xfrm>
              <a:off x="2947572" y="467430"/>
              <a:ext cx="6764400" cy="12798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51EB1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7"/>
            <p:cNvSpPr txBox="1"/>
            <p:nvPr/>
          </p:nvSpPr>
          <p:spPr>
            <a:xfrm>
              <a:off x="2947572" y="787381"/>
              <a:ext cx="6444600" cy="63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254000" bIns="203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Develop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47"/>
            <p:cNvSpPr/>
            <p:nvPr/>
          </p:nvSpPr>
          <p:spPr>
            <a:xfrm>
              <a:off x="2947572" y="1456430"/>
              <a:ext cx="2026200" cy="23070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51EB1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7"/>
            <p:cNvSpPr txBox="1"/>
            <p:nvPr/>
          </p:nvSpPr>
          <p:spPr>
            <a:xfrm>
              <a:off x="2947572" y="1456430"/>
              <a:ext cx="2026200" cy="230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Select software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Develop the form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Determine methods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47"/>
            <p:cNvSpPr/>
            <p:nvPr/>
          </p:nvSpPr>
          <p:spPr>
            <a:xfrm>
              <a:off x="4973842" y="893880"/>
              <a:ext cx="4738200" cy="12798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2CD79F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7"/>
            <p:cNvSpPr txBox="1"/>
            <p:nvPr/>
          </p:nvSpPr>
          <p:spPr>
            <a:xfrm>
              <a:off x="4973842" y="1213831"/>
              <a:ext cx="4418400" cy="63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254000" bIns="203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Pilot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47"/>
            <p:cNvSpPr/>
            <p:nvPr/>
          </p:nvSpPr>
          <p:spPr>
            <a:xfrm>
              <a:off x="4973842" y="1882880"/>
              <a:ext cx="2026200" cy="23223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2CD79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7"/>
            <p:cNvSpPr txBox="1"/>
            <p:nvPr/>
          </p:nvSpPr>
          <p:spPr>
            <a:xfrm>
              <a:off x="4973842" y="1882880"/>
              <a:ext cx="2026200" cy="232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Test form with a few included articles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Edit as needed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47"/>
            <p:cNvSpPr/>
            <p:nvPr/>
          </p:nvSpPr>
          <p:spPr>
            <a:xfrm>
              <a:off x="7000112" y="1320329"/>
              <a:ext cx="2712000" cy="12798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4371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7"/>
            <p:cNvSpPr txBox="1"/>
            <p:nvPr/>
          </p:nvSpPr>
          <p:spPr>
            <a:xfrm>
              <a:off x="7000112" y="1640280"/>
              <a:ext cx="2391900" cy="63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254000" bIns="203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Complete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47"/>
            <p:cNvSpPr/>
            <p:nvPr/>
          </p:nvSpPr>
          <p:spPr>
            <a:xfrm>
              <a:off x="7000112" y="2309329"/>
              <a:ext cx="2044800" cy="23496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4371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7"/>
            <p:cNvSpPr txBox="1"/>
            <p:nvPr/>
          </p:nvSpPr>
          <p:spPr>
            <a:xfrm>
              <a:off x="7000112" y="2309329"/>
              <a:ext cx="2044800" cy="234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Code all studies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Check on differences between coders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60569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Draft</a:t>
            </a:r>
            <a:endParaRPr b="1" dirty="0"/>
          </a:p>
        </p:txBody>
      </p:sp>
      <p:sp>
        <p:nvSpPr>
          <p:cNvPr id="499" name="Google Shape;499;p48" descr="4 steps in t he Draft stage: draft, develop, pilot, complete.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lang="en-US" sz="2590" dirty="0"/>
              <a:t>List out characteristics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lang="en-US" sz="2590" dirty="0"/>
              <a:t>Determine how each char. Will be coded- open coding, categories?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 dirty="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 dirty="0"/>
              <a:t>How many people will be involved?</a:t>
            </a:r>
            <a:endParaRPr dirty="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 dirty="0"/>
              <a:t>How will citations/studies be divided?</a:t>
            </a:r>
            <a:endParaRPr dirty="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 dirty="0"/>
              <a:t>What software will be used?</a:t>
            </a:r>
            <a:endParaRPr dirty="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 dirty="0"/>
              <a:t>How will disagreements be settled?</a:t>
            </a:r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endParaRPr lang="en-US" sz="2590"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lang="en-US" sz="2590" dirty="0">
                <a:hlinkClick r:id="rId3"/>
              </a:rPr>
              <a:t>Equator Network</a:t>
            </a:r>
            <a:endParaRPr sz="2590"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 dirty="0"/>
          </a:p>
        </p:txBody>
      </p:sp>
      <p:grpSp>
        <p:nvGrpSpPr>
          <p:cNvPr id="500" name="Google Shape;500;p48" descr="4 steps in the draft stage: draft, develop, pilot, complete."/>
          <p:cNvGrpSpPr/>
          <p:nvPr/>
        </p:nvGrpSpPr>
        <p:grpSpPr>
          <a:xfrm>
            <a:off x="5302172" y="500037"/>
            <a:ext cx="6674002" cy="726300"/>
            <a:chOff x="2769" y="269849"/>
            <a:chExt cx="6295634" cy="726300"/>
          </a:xfrm>
        </p:grpSpPr>
        <p:sp>
          <p:nvSpPr>
            <p:cNvPr id="501" name="Google Shape;501;p48"/>
            <p:cNvSpPr/>
            <p:nvPr/>
          </p:nvSpPr>
          <p:spPr>
            <a:xfrm>
              <a:off x="2769" y="269849"/>
              <a:ext cx="1210800" cy="726300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8"/>
            <p:cNvSpPr txBox="1"/>
            <p:nvPr/>
          </p:nvSpPr>
          <p:spPr>
            <a:xfrm>
              <a:off x="24045" y="291125"/>
              <a:ext cx="1168200" cy="68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Draft</a:t>
              </a:r>
              <a:endParaRPr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48"/>
            <p:cNvSpPr/>
            <p:nvPr/>
          </p:nvSpPr>
          <p:spPr>
            <a:xfrm>
              <a:off x="1334511" y="482927"/>
              <a:ext cx="256800" cy="3003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8"/>
            <p:cNvSpPr txBox="1"/>
            <p:nvPr/>
          </p:nvSpPr>
          <p:spPr>
            <a:xfrm>
              <a:off x="1334511" y="542976"/>
              <a:ext cx="1797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48"/>
            <p:cNvSpPr/>
            <p:nvPr/>
          </p:nvSpPr>
          <p:spPr>
            <a:xfrm>
              <a:off x="1697713" y="269849"/>
              <a:ext cx="1210800" cy="726300"/>
            </a:xfrm>
            <a:prstGeom prst="roundRect">
              <a:avLst>
                <a:gd name="adj" fmla="val 10000"/>
              </a:avLst>
            </a:prstGeom>
            <a:solidFill>
              <a:srgbClr val="51EB1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8"/>
            <p:cNvSpPr txBox="1"/>
            <p:nvPr/>
          </p:nvSpPr>
          <p:spPr>
            <a:xfrm>
              <a:off x="1718989" y="291125"/>
              <a:ext cx="1168200" cy="68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Develop</a:t>
              </a:r>
              <a:endParaRPr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48"/>
            <p:cNvSpPr/>
            <p:nvPr/>
          </p:nvSpPr>
          <p:spPr>
            <a:xfrm>
              <a:off x="3029456" y="482927"/>
              <a:ext cx="256800" cy="3003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21E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8"/>
            <p:cNvSpPr txBox="1"/>
            <p:nvPr/>
          </p:nvSpPr>
          <p:spPr>
            <a:xfrm>
              <a:off x="3029456" y="542976"/>
              <a:ext cx="1797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48"/>
            <p:cNvSpPr/>
            <p:nvPr/>
          </p:nvSpPr>
          <p:spPr>
            <a:xfrm>
              <a:off x="3392658" y="269849"/>
              <a:ext cx="1210800" cy="726300"/>
            </a:xfrm>
            <a:prstGeom prst="roundRect">
              <a:avLst>
                <a:gd name="adj" fmla="val 10000"/>
              </a:avLst>
            </a:prstGeom>
            <a:solidFill>
              <a:srgbClr val="2CD79F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8"/>
            <p:cNvSpPr txBox="1"/>
            <p:nvPr/>
          </p:nvSpPr>
          <p:spPr>
            <a:xfrm>
              <a:off x="3413934" y="291125"/>
              <a:ext cx="1168200" cy="68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Pilot</a:t>
              </a:r>
              <a:endParaRPr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48"/>
            <p:cNvSpPr/>
            <p:nvPr/>
          </p:nvSpPr>
          <p:spPr>
            <a:xfrm>
              <a:off x="4724400" y="482927"/>
              <a:ext cx="256800" cy="3003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4371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8"/>
            <p:cNvSpPr txBox="1"/>
            <p:nvPr/>
          </p:nvSpPr>
          <p:spPr>
            <a:xfrm>
              <a:off x="4724400" y="542976"/>
              <a:ext cx="1797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48"/>
            <p:cNvSpPr/>
            <p:nvPr/>
          </p:nvSpPr>
          <p:spPr>
            <a:xfrm>
              <a:off x="5087603" y="269849"/>
              <a:ext cx="1210800" cy="726300"/>
            </a:xfrm>
            <a:prstGeom prst="roundRect">
              <a:avLst>
                <a:gd name="adj" fmla="val 10000"/>
              </a:avLst>
            </a:prstGeom>
            <a:solidFill>
              <a:srgbClr val="4371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8"/>
            <p:cNvSpPr txBox="1"/>
            <p:nvPr/>
          </p:nvSpPr>
          <p:spPr>
            <a:xfrm>
              <a:off x="5108879" y="291125"/>
              <a:ext cx="1168200" cy="68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Complete</a:t>
              </a:r>
              <a:endParaRPr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5" name="Google Shape;515;p48"/>
          <p:cNvSpPr txBox="1">
            <a:spLocks noGrp="1"/>
          </p:cNvSpPr>
          <p:nvPr>
            <p:ph type="body" idx="2"/>
          </p:nvPr>
        </p:nvSpPr>
        <p:spPr>
          <a:xfrm>
            <a:off x="6725075" y="1825625"/>
            <a:ext cx="5181600" cy="4599900"/>
          </a:xfrm>
          <a:prstGeom prst="rect">
            <a:avLst/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lang="en-US" sz="2590" b="1" dirty="0"/>
              <a:t>Characteristics to consider</a:t>
            </a:r>
            <a:endParaRPr sz="2590" b="1" dirty="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 dirty="0"/>
              <a:t>Methods</a:t>
            </a:r>
            <a:endParaRPr dirty="0"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en-US" sz="2220" dirty="0"/>
              <a:t>Method type</a:t>
            </a:r>
            <a:endParaRPr dirty="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 dirty="0"/>
              <a:t>Population</a:t>
            </a:r>
            <a:endParaRPr dirty="0"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en-US" sz="2220" dirty="0"/>
              <a:t>Number</a:t>
            </a:r>
            <a:endParaRPr dirty="0"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en-US" sz="2220" dirty="0"/>
              <a:t>Demographics</a:t>
            </a:r>
            <a:endParaRPr dirty="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 dirty="0"/>
              <a:t>Intervention</a:t>
            </a:r>
            <a:endParaRPr dirty="0"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en-US" sz="2220" dirty="0"/>
              <a:t>setting</a:t>
            </a:r>
            <a:endParaRPr dirty="0"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en-US" sz="2220" dirty="0"/>
              <a:t>Timing</a:t>
            </a:r>
            <a:endParaRPr sz="2220"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lang="en-US" sz="2590" b="1" dirty="0"/>
              <a:t>See full list on Cochrane Handbook</a:t>
            </a: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lang="en-US" sz="2590" b="1" dirty="0"/>
              <a:t>Other study types- use Equator for reporting standard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8373637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Select software</a:t>
            </a:r>
            <a:endParaRPr b="1" dirty="0"/>
          </a:p>
        </p:txBody>
      </p:sp>
      <p:sp>
        <p:nvSpPr>
          <p:cNvPr id="521" name="Google Shape;521;p49"/>
          <p:cNvSpPr txBox="1">
            <a:spLocks noGrp="1"/>
          </p:cNvSpPr>
          <p:nvPr>
            <p:ph type="body" idx="1"/>
          </p:nvPr>
        </p:nvSpPr>
        <p:spPr>
          <a:xfrm>
            <a:off x="838199" y="1825624"/>
            <a:ext cx="5720444" cy="4814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Spreadsheet (not recommended but commonly used)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Survey tools</a:t>
            </a:r>
            <a:endParaRPr dirty="0"/>
          </a:p>
          <a:p>
            <a:pPr lvl="1">
              <a:spcBef>
                <a:spcPts val="1000"/>
              </a:spcBef>
              <a:buClr>
                <a:schemeClr val="dk1"/>
              </a:buClr>
              <a:buSzPts val="2800"/>
            </a:pPr>
            <a:r>
              <a:rPr lang="en-US" dirty="0"/>
              <a:t>Google Form</a:t>
            </a:r>
          </a:p>
          <a:p>
            <a:pPr lvl="1">
              <a:spcBef>
                <a:spcPts val="1000"/>
              </a:spcBef>
              <a:buClr>
                <a:schemeClr val="dk1"/>
              </a:buClr>
              <a:buSzPts val="2800"/>
            </a:pPr>
            <a:r>
              <a:rPr lang="en-US" dirty="0"/>
              <a:t>Qualtrics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Review software</a:t>
            </a:r>
            <a:endParaRPr dirty="0"/>
          </a:p>
          <a:p>
            <a:pPr lvl="1" indent="-165100">
              <a:spcBef>
                <a:spcPts val="1000"/>
              </a:spcBef>
              <a:buSzPts val="1800"/>
            </a:pPr>
            <a:r>
              <a:rPr lang="en-US" dirty="0"/>
              <a:t>Covidence</a:t>
            </a:r>
            <a:endParaRPr dirty="0"/>
          </a:p>
          <a:p>
            <a:pPr lvl="1" indent="-165100">
              <a:spcBef>
                <a:spcPts val="1000"/>
              </a:spcBef>
              <a:buSzPts val="1800"/>
            </a:pPr>
            <a:r>
              <a:rPr lang="en-US" dirty="0"/>
              <a:t>Distiller</a:t>
            </a:r>
          </a:p>
          <a:p>
            <a:pPr lvl="1" indent="-165100">
              <a:spcBef>
                <a:spcPts val="1000"/>
              </a:spcBef>
              <a:buSzPts val="1800"/>
            </a:pPr>
            <a:r>
              <a:rPr lang="en-US" dirty="0"/>
              <a:t>SRDR+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grpSp>
        <p:nvGrpSpPr>
          <p:cNvPr id="522" name="Google Shape;522;p49" descr="4 steps in the draft stage: draft, develop, pilot, complete."/>
          <p:cNvGrpSpPr/>
          <p:nvPr/>
        </p:nvGrpSpPr>
        <p:grpSpPr>
          <a:xfrm>
            <a:off x="5421997" y="500037"/>
            <a:ext cx="6553755" cy="726300"/>
            <a:chOff x="2769" y="269849"/>
            <a:chExt cx="6295634" cy="726300"/>
          </a:xfrm>
        </p:grpSpPr>
        <p:sp>
          <p:nvSpPr>
            <p:cNvPr id="523" name="Google Shape;523;p49"/>
            <p:cNvSpPr/>
            <p:nvPr/>
          </p:nvSpPr>
          <p:spPr>
            <a:xfrm>
              <a:off x="2769" y="269849"/>
              <a:ext cx="1210800" cy="726300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9"/>
            <p:cNvSpPr txBox="1"/>
            <p:nvPr/>
          </p:nvSpPr>
          <p:spPr>
            <a:xfrm>
              <a:off x="24045" y="291125"/>
              <a:ext cx="1168200" cy="68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Draft</a:t>
              </a:r>
              <a:endParaRPr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49"/>
            <p:cNvSpPr/>
            <p:nvPr/>
          </p:nvSpPr>
          <p:spPr>
            <a:xfrm>
              <a:off x="1334511" y="482927"/>
              <a:ext cx="256800" cy="3003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9"/>
            <p:cNvSpPr txBox="1"/>
            <p:nvPr/>
          </p:nvSpPr>
          <p:spPr>
            <a:xfrm>
              <a:off x="1334511" y="542976"/>
              <a:ext cx="1797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49"/>
            <p:cNvSpPr/>
            <p:nvPr/>
          </p:nvSpPr>
          <p:spPr>
            <a:xfrm>
              <a:off x="1697713" y="269849"/>
              <a:ext cx="1210800" cy="726300"/>
            </a:xfrm>
            <a:prstGeom prst="roundRect">
              <a:avLst>
                <a:gd name="adj" fmla="val 10000"/>
              </a:avLst>
            </a:prstGeom>
            <a:solidFill>
              <a:srgbClr val="51EB1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9"/>
            <p:cNvSpPr txBox="1"/>
            <p:nvPr/>
          </p:nvSpPr>
          <p:spPr>
            <a:xfrm>
              <a:off x="1718989" y="291125"/>
              <a:ext cx="1168200" cy="68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Develop</a:t>
              </a:r>
              <a:endParaRPr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49"/>
            <p:cNvSpPr/>
            <p:nvPr/>
          </p:nvSpPr>
          <p:spPr>
            <a:xfrm>
              <a:off x="3029456" y="482927"/>
              <a:ext cx="256800" cy="3003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21E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9"/>
            <p:cNvSpPr txBox="1"/>
            <p:nvPr/>
          </p:nvSpPr>
          <p:spPr>
            <a:xfrm>
              <a:off x="3029456" y="542976"/>
              <a:ext cx="1797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49"/>
            <p:cNvSpPr/>
            <p:nvPr/>
          </p:nvSpPr>
          <p:spPr>
            <a:xfrm>
              <a:off x="3392658" y="269849"/>
              <a:ext cx="1210800" cy="726300"/>
            </a:xfrm>
            <a:prstGeom prst="roundRect">
              <a:avLst>
                <a:gd name="adj" fmla="val 10000"/>
              </a:avLst>
            </a:prstGeom>
            <a:solidFill>
              <a:srgbClr val="2CD79F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9"/>
            <p:cNvSpPr txBox="1"/>
            <p:nvPr/>
          </p:nvSpPr>
          <p:spPr>
            <a:xfrm>
              <a:off x="3413934" y="291125"/>
              <a:ext cx="1168200" cy="68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Pilot</a:t>
              </a:r>
              <a:endParaRPr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49"/>
            <p:cNvSpPr/>
            <p:nvPr/>
          </p:nvSpPr>
          <p:spPr>
            <a:xfrm>
              <a:off x="4724400" y="482927"/>
              <a:ext cx="256800" cy="3003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4371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9"/>
            <p:cNvSpPr txBox="1"/>
            <p:nvPr/>
          </p:nvSpPr>
          <p:spPr>
            <a:xfrm>
              <a:off x="4724400" y="542976"/>
              <a:ext cx="1797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49"/>
            <p:cNvSpPr/>
            <p:nvPr/>
          </p:nvSpPr>
          <p:spPr>
            <a:xfrm>
              <a:off x="5087603" y="269849"/>
              <a:ext cx="1210800" cy="726300"/>
            </a:xfrm>
            <a:prstGeom prst="roundRect">
              <a:avLst>
                <a:gd name="adj" fmla="val 10000"/>
              </a:avLst>
            </a:prstGeom>
            <a:solidFill>
              <a:srgbClr val="4371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9"/>
            <p:cNvSpPr txBox="1"/>
            <p:nvPr/>
          </p:nvSpPr>
          <p:spPr>
            <a:xfrm>
              <a:off x="5108879" y="291125"/>
              <a:ext cx="1168200" cy="68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Complete</a:t>
              </a:r>
              <a:endParaRPr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7" name="Google Shape;537;p49"/>
          <p:cNvSpPr txBox="1">
            <a:spLocks noGrp="1"/>
          </p:cNvSpPr>
          <p:nvPr>
            <p:ph type="body" idx="2"/>
          </p:nvPr>
        </p:nvSpPr>
        <p:spPr>
          <a:xfrm>
            <a:off x="7982989" y="1825625"/>
            <a:ext cx="3980400" cy="4351200"/>
          </a:xfrm>
          <a:prstGeom prst="rect">
            <a:avLst/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 dirty="0"/>
              <a:t>Consider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Ease of use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Summaries provided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Think about tables/graphs you want in the end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25655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Pilot</a:t>
            </a:r>
            <a:endParaRPr b="1" dirty="0"/>
          </a:p>
        </p:txBody>
      </p:sp>
      <p:sp>
        <p:nvSpPr>
          <p:cNvPr id="553" name="Google Shape;553;p5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Tips for piloting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Test the form with 1 study and all who will code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Looking for info that is in the report and there is not place to add the info to the form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grpSp>
        <p:nvGrpSpPr>
          <p:cNvPr id="554" name="Google Shape;554;p51" descr="4 steps in the draft stage: draft, develop, pilot, complete."/>
          <p:cNvGrpSpPr/>
          <p:nvPr/>
        </p:nvGrpSpPr>
        <p:grpSpPr>
          <a:xfrm>
            <a:off x="5407022" y="500037"/>
            <a:ext cx="6568865" cy="726300"/>
            <a:chOff x="2769" y="269849"/>
            <a:chExt cx="6295634" cy="726300"/>
          </a:xfrm>
        </p:grpSpPr>
        <p:sp>
          <p:nvSpPr>
            <p:cNvPr id="555" name="Google Shape;555;p51"/>
            <p:cNvSpPr/>
            <p:nvPr/>
          </p:nvSpPr>
          <p:spPr>
            <a:xfrm>
              <a:off x="2769" y="269849"/>
              <a:ext cx="1210800" cy="726300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51"/>
            <p:cNvSpPr txBox="1"/>
            <p:nvPr/>
          </p:nvSpPr>
          <p:spPr>
            <a:xfrm>
              <a:off x="24045" y="291125"/>
              <a:ext cx="1168200" cy="68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Draft</a:t>
              </a:r>
              <a:endParaRPr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51"/>
            <p:cNvSpPr/>
            <p:nvPr/>
          </p:nvSpPr>
          <p:spPr>
            <a:xfrm>
              <a:off x="1334511" y="482927"/>
              <a:ext cx="256800" cy="3003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51"/>
            <p:cNvSpPr txBox="1"/>
            <p:nvPr/>
          </p:nvSpPr>
          <p:spPr>
            <a:xfrm>
              <a:off x="1334511" y="542976"/>
              <a:ext cx="1797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51"/>
            <p:cNvSpPr/>
            <p:nvPr/>
          </p:nvSpPr>
          <p:spPr>
            <a:xfrm>
              <a:off x="1697713" y="269849"/>
              <a:ext cx="1210800" cy="726300"/>
            </a:xfrm>
            <a:prstGeom prst="roundRect">
              <a:avLst>
                <a:gd name="adj" fmla="val 10000"/>
              </a:avLst>
            </a:prstGeom>
            <a:solidFill>
              <a:srgbClr val="51EB1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51"/>
            <p:cNvSpPr txBox="1"/>
            <p:nvPr/>
          </p:nvSpPr>
          <p:spPr>
            <a:xfrm>
              <a:off x="1718989" y="291125"/>
              <a:ext cx="1168200" cy="68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Develop</a:t>
              </a:r>
              <a:endParaRPr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51"/>
            <p:cNvSpPr/>
            <p:nvPr/>
          </p:nvSpPr>
          <p:spPr>
            <a:xfrm>
              <a:off x="3029456" y="482927"/>
              <a:ext cx="256800" cy="3003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21E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51"/>
            <p:cNvSpPr txBox="1"/>
            <p:nvPr/>
          </p:nvSpPr>
          <p:spPr>
            <a:xfrm>
              <a:off x="3029456" y="542976"/>
              <a:ext cx="1797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51"/>
            <p:cNvSpPr/>
            <p:nvPr/>
          </p:nvSpPr>
          <p:spPr>
            <a:xfrm>
              <a:off x="3392658" y="269849"/>
              <a:ext cx="1210800" cy="726300"/>
            </a:xfrm>
            <a:prstGeom prst="roundRect">
              <a:avLst>
                <a:gd name="adj" fmla="val 10000"/>
              </a:avLst>
            </a:prstGeom>
            <a:solidFill>
              <a:srgbClr val="2CD79F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51"/>
            <p:cNvSpPr txBox="1"/>
            <p:nvPr/>
          </p:nvSpPr>
          <p:spPr>
            <a:xfrm>
              <a:off x="3413934" y="291125"/>
              <a:ext cx="1168200" cy="68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Pilot</a:t>
              </a:r>
              <a:endParaRPr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51"/>
            <p:cNvSpPr/>
            <p:nvPr/>
          </p:nvSpPr>
          <p:spPr>
            <a:xfrm>
              <a:off x="4724400" y="482927"/>
              <a:ext cx="256800" cy="3003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4371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51"/>
            <p:cNvSpPr txBox="1"/>
            <p:nvPr/>
          </p:nvSpPr>
          <p:spPr>
            <a:xfrm>
              <a:off x="4724400" y="542976"/>
              <a:ext cx="1797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51"/>
            <p:cNvSpPr/>
            <p:nvPr/>
          </p:nvSpPr>
          <p:spPr>
            <a:xfrm>
              <a:off x="5087603" y="269849"/>
              <a:ext cx="1210800" cy="726300"/>
            </a:xfrm>
            <a:prstGeom prst="roundRect">
              <a:avLst>
                <a:gd name="adj" fmla="val 10000"/>
              </a:avLst>
            </a:prstGeom>
            <a:solidFill>
              <a:srgbClr val="4371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51"/>
            <p:cNvSpPr txBox="1"/>
            <p:nvPr/>
          </p:nvSpPr>
          <p:spPr>
            <a:xfrm>
              <a:off x="5108879" y="291125"/>
              <a:ext cx="1168200" cy="68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Complete</a:t>
              </a:r>
              <a:endParaRPr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9" name="Google Shape;569;p51"/>
          <p:cNvSpPr txBox="1">
            <a:spLocks noGrp="1"/>
          </p:cNvSpPr>
          <p:nvPr>
            <p:ph type="body" idx="2"/>
          </p:nvPr>
        </p:nvSpPr>
        <p:spPr>
          <a:xfrm>
            <a:off x="7373388" y="1825625"/>
            <a:ext cx="3980400" cy="4351200"/>
          </a:xfrm>
          <a:prstGeom prst="rect">
            <a:avLst/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/>
              <a:t>Consider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Some info maybe important but not reported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Form needs to be flexible for this situation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Add other and notes sections as needed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35101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BA0C66-6886-1E80-2E05-1588FBCD8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125" y="-958851"/>
            <a:ext cx="4610099" cy="793751"/>
          </a:xfrm>
        </p:spPr>
        <p:txBody>
          <a:bodyPr>
            <a:normAutofit fontScale="90000"/>
          </a:bodyPr>
          <a:lstStyle/>
          <a:p>
            <a:r>
              <a:rPr lang="en-US" dirty="0"/>
              <a:t>Review Project Cycle</a:t>
            </a:r>
          </a:p>
        </p:txBody>
      </p:sp>
      <p:pic>
        <p:nvPicPr>
          <p:cNvPr id="8" name="Content Placeholder 7" descr="The PIECCESS review cycle contains 8 phases: Plan, Identify, Evaluate, Collect, Combine, Explain, Summarize and Share. From Foster MJ and Jewell ST (Eds.) (2022) Piecing Together Systematic Reviews and Other Evidence Syntheses. (Medical Library Association Books Series) Lanham: Rowman &amp; Littlefield. Dec 2022. &#10;">
            <a:extLst>
              <a:ext uri="{FF2B5EF4-FFF2-40B4-BE49-F238E27FC236}">
                <a16:creationId xmlns:a16="http://schemas.microsoft.com/office/drawing/2014/main" id="{C975F861-1D6B-F757-09C9-8A274A992D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36" y="197646"/>
            <a:ext cx="11521264" cy="6462707"/>
          </a:xfrm>
        </p:spPr>
      </p:pic>
    </p:spTree>
    <p:extLst>
      <p:ext uri="{BB962C8B-B14F-4D97-AF65-F5344CB8AC3E}">
        <p14:creationId xmlns:p14="http://schemas.microsoft.com/office/powerpoint/2010/main" val="17072239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CD3B8-875F-D690-B105-ABD042892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096069" cy="810532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1F063-04BC-B042-65B8-F4E0D9F76B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9702" y="1498794"/>
            <a:ext cx="5711890" cy="467817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Example form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dirty="0"/>
              <a:t>Study ID:  select from dropdown</a:t>
            </a:r>
          </a:p>
          <a:p>
            <a:pPr marL="0" indent="0">
              <a:buNone/>
            </a:pPr>
            <a:r>
              <a:rPr lang="en-US" sz="2000" dirty="0"/>
              <a:t>Aim of study:_____________</a:t>
            </a:r>
          </a:p>
          <a:p>
            <a:pPr marL="0" indent="0">
              <a:buNone/>
            </a:pPr>
            <a:r>
              <a:rPr lang="en-US" sz="2000" dirty="0"/>
              <a:t>Age groups (pick one)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  18-24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  25-44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  45-64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  65+</a:t>
            </a:r>
          </a:p>
          <a:p>
            <a:pPr marL="0" indent="0">
              <a:buNone/>
            </a:pPr>
            <a:r>
              <a:rPr lang="en-US" sz="2000" dirty="0"/>
              <a:t>Geographic location: _________________________</a:t>
            </a:r>
          </a:p>
          <a:p>
            <a:pPr marL="0" indent="0">
              <a:buNone/>
            </a:pPr>
            <a:r>
              <a:rPr lang="en-US" sz="2000" dirty="0"/>
              <a:t>Number of participants:_______________________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9FC578-FC21-1166-1734-B38B32E560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0090" y="261257"/>
            <a:ext cx="5181600" cy="647078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What were the methods?</a:t>
            </a:r>
          </a:p>
          <a:p>
            <a:pPr marL="0" indent="0">
              <a:buNone/>
            </a:pPr>
            <a:r>
              <a:rPr lang="en-US" sz="2000" dirty="0"/>
              <a:t>_____________________</a:t>
            </a:r>
          </a:p>
          <a:p>
            <a:pPr marL="0" indent="0">
              <a:buNone/>
            </a:pPr>
            <a:r>
              <a:rPr lang="en-US" sz="2000" dirty="0"/>
              <a:t>What type of survey was used?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online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telephone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paper based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qualitative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quantitative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mixed-methods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List behaviors covered in survey:_________________________________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How were those giving survey trained?</a:t>
            </a:r>
          </a:p>
          <a:p>
            <a:pPr marL="0" indent="0">
              <a:buNone/>
            </a:pPr>
            <a:r>
              <a:rPr lang="en-US" sz="2000" dirty="0"/>
              <a:t>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8859170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Evaluate</a:t>
            </a:r>
            <a:endParaRPr b="1" dirty="0"/>
          </a:p>
        </p:txBody>
      </p:sp>
      <p:sp>
        <p:nvSpPr>
          <p:cNvPr id="575" name="Google Shape;575;p5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Number items in extraction form</a:t>
            </a:r>
          </a:p>
          <a:p>
            <a:r>
              <a:rPr lang="en-US" dirty="0"/>
              <a:t>Add not reported, n/a as appropriate</a:t>
            </a:r>
          </a:p>
          <a:p>
            <a:r>
              <a:rPr lang="en-US" dirty="0"/>
              <a:t>Have as few open blanks as possible, add categories even if just a few and then other</a:t>
            </a:r>
          </a:p>
          <a:p>
            <a:r>
              <a:rPr lang="en-US" dirty="0"/>
              <a:t>Fill in for a few studies, then look at table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grpSp>
        <p:nvGrpSpPr>
          <p:cNvPr id="576" name="Google Shape;576;p52" descr="4 steps in the draft stage: draft, develop, pilot, complete."/>
          <p:cNvGrpSpPr/>
          <p:nvPr/>
        </p:nvGrpSpPr>
        <p:grpSpPr>
          <a:xfrm>
            <a:off x="5466922" y="494279"/>
            <a:ext cx="6509056" cy="732038"/>
            <a:chOff x="2769" y="269849"/>
            <a:chExt cx="6295634" cy="726300"/>
          </a:xfrm>
        </p:grpSpPr>
        <p:sp>
          <p:nvSpPr>
            <p:cNvPr id="577" name="Google Shape;577;p52"/>
            <p:cNvSpPr/>
            <p:nvPr/>
          </p:nvSpPr>
          <p:spPr>
            <a:xfrm>
              <a:off x="2769" y="269849"/>
              <a:ext cx="1210800" cy="726300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52"/>
            <p:cNvSpPr txBox="1"/>
            <p:nvPr/>
          </p:nvSpPr>
          <p:spPr>
            <a:xfrm>
              <a:off x="24045" y="291125"/>
              <a:ext cx="1168200" cy="68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Draft</a:t>
              </a:r>
              <a:endParaRPr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52"/>
            <p:cNvSpPr/>
            <p:nvPr/>
          </p:nvSpPr>
          <p:spPr>
            <a:xfrm>
              <a:off x="1334511" y="482927"/>
              <a:ext cx="256800" cy="3003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52"/>
            <p:cNvSpPr txBox="1"/>
            <p:nvPr/>
          </p:nvSpPr>
          <p:spPr>
            <a:xfrm>
              <a:off x="1334511" y="542976"/>
              <a:ext cx="1797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52"/>
            <p:cNvSpPr/>
            <p:nvPr/>
          </p:nvSpPr>
          <p:spPr>
            <a:xfrm>
              <a:off x="1697713" y="269849"/>
              <a:ext cx="1210800" cy="726300"/>
            </a:xfrm>
            <a:prstGeom prst="roundRect">
              <a:avLst>
                <a:gd name="adj" fmla="val 10000"/>
              </a:avLst>
            </a:prstGeom>
            <a:solidFill>
              <a:srgbClr val="51EB1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52"/>
            <p:cNvSpPr txBox="1"/>
            <p:nvPr/>
          </p:nvSpPr>
          <p:spPr>
            <a:xfrm>
              <a:off x="1718989" y="291125"/>
              <a:ext cx="1168200" cy="68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Develop</a:t>
              </a:r>
              <a:endParaRPr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52"/>
            <p:cNvSpPr/>
            <p:nvPr/>
          </p:nvSpPr>
          <p:spPr>
            <a:xfrm>
              <a:off x="3029456" y="482927"/>
              <a:ext cx="256800" cy="3003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21E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52"/>
            <p:cNvSpPr txBox="1"/>
            <p:nvPr/>
          </p:nvSpPr>
          <p:spPr>
            <a:xfrm>
              <a:off x="3029456" y="542976"/>
              <a:ext cx="1797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52"/>
            <p:cNvSpPr/>
            <p:nvPr/>
          </p:nvSpPr>
          <p:spPr>
            <a:xfrm>
              <a:off x="3392658" y="269849"/>
              <a:ext cx="1210800" cy="726300"/>
            </a:xfrm>
            <a:prstGeom prst="roundRect">
              <a:avLst>
                <a:gd name="adj" fmla="val 10000"/>
              </a:avLst>
            </a:prstGeom>
            <a:solidFill>
              <a:srgbClr val="2CD79F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52"/>
            <p:cNvSpPr txBox="1"/>
            <p:nvPr/>
          </p:nvSpPr>
          <p:spPr>
            <a:xfrm>
              <a:off x="3413934" y="291125"/>
              <a:ext cx="1168200" cy="68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Pilot</a:t>
              </a:r>
              <a:endParaRPr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52"/>
            <p:cNvSpPr/>
            <p:nvPr/>
          </p:nvSpPr>
          <p:spPr>
            <a:xfrm>
              <a:off x="4724400" y="482927"/>
              <a:ext cx="256800" cy="3003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4371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52"/>
            <p:cNvSpPr txBox="1"/>
            <p:nvPr/>
          </p:nvSpPr>
          <p:spPr>
            <a:xfrm>
              <a:off x="4724400" y="542976"/>
              <a:ext cx="1797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52"/>
            <p:cNvSpPr/>
            <p:nvPr/>
          </p:nvSpPr>
          <p:spPr>
            <a:xfrm>
              <a:off x="5087603" y="269849"/>
              <a:ext cx="1210800" cy="726300"/>
            </a:xfrm>
            <a:prstGeom prst="roundRect">
              <a:avLst>
                <a:gd name="adj" fmla="val 10000"/>
              </a:avLst>
            </a:prstGeom>
            <a:solidFill>
              <a:srgbClr val="4371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52"/>
            <p:cNvSpPr txBox="1"/>
            <p:nvPr/>
          </p:nvSpPr>
          <p:spPr>
            <a:xfrm>
              <a:off x="5108879" y="291125"/>
              <a:ext cx="1168200" cy="68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Complete</a:t>
              </a:r>
              <a:endParaRPr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1" name="Google Shape;591;p52"/>
          <p:cNvSpPr txBox="1">
            <a:spLocks noGrp="1"/>
          </p:cNvSpPr>
          <p:nvPr>
            <p:ph type="body" idx="2"/>
          </p:nvPr>
        </p:nvSpPr>
        <p:spPr>
          <a:xfrm>
            <a:off x="7373388" y="1825625"/>
            <a:ext cx="39804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 dirty="0"/>
              <a:t>Consider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Meeting on a regular basis to work on discrepancies between coders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863261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9"/>
          <p:cNvSpPr txBox="1">
            <a:spLocks noGrp="1"/>
          </p:cNvSpPr>
          <p:nvPr>
            <p:ph type="title"/>
          </p:nvPr>
        </p:nvSpPr>
        <p:spPr>
          <a:xfrm>
            <a:off x="838199" y="1174819"/>
            <a:ext cx="5508172" cy="4374149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Part 6</a:t>
            </a:r>
            <a:br>
              <a:rPr 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Bringing it together</a:t>
            </a:r>
            <a:br>
              <a:rPr lang="en-US" sz="2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2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Summarizing and Sharing the protocol</a:t>
            </a:r>
            <a:br>
              <a:rPr lang="en-US" sz="2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23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247890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6"/>
          <p:cNvSpPr txBox="1">
            <a:spLocks noGrp="1"/>
          </p:cNvSpPr>
          <p:nvPr>
            <p:ph type="title"/>
          </p:nvPr>
        </p:nvSpPr>
        <p:spPr>
          <a:xfrm>
            <a:off x="849086" y="125413"/>
            <a:ext cx="9761837" cy="10176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PRISMA-P</a:t>
            </a:r>
            <a:endParaRPr dirty="0"/>
          </a:p>
        </p:txBody>
      </p:sp>
      <p:sp>
        <p:nvSpPr>
          <p:cNvPr id="382" name="Google Shape;382;p46"/>
          <p:cNvSpPr txBox="1">
            <a:spLocks noGrp="1"/>
          </p:cNvSpPr>
          <p:nvPr>
            <p:ph type="body" idx="1"/>
          </p:nvPr>
        </p:nvSpPr>
        <p:spPr>
          <a:xfrm>
            <a:off x="731819" y="1482256"/>
            <a:ext cx="5636324" cy="44754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457200" indent="-406400">
              <a:buSzPts val="2800"/>
            </a:pPr>
            <a:r>
              <a:rPr lang="en-US" dirty="0"/>
              <a:t>Standard for </a:t>
            </a:r>
            <a:r>
              <a:rPr lang="en-US" b="1" dirty="0"/>
              <a:t>reporting not </a:t>
            </a:r>
            <a:r>
              <a:rPr lang="en-US" dirty="0"/>
              <a:t>conducting</a:t>
            </a:r>
            <a:endParaRPr dirty="0"/>
          </a:p>
          <a:p>
            <a:pPr marL="457200" indent="-406400">
              <a:spcBef>
                <a:spcPts val="0"/>
              </a:spcBef>
              <a:buSzPts val="2800"/>
            </a:pPr>
            <a:r>
              <a:rPr lang="en-US" dirty="0"/>
              <a:t>Designed for protocols</a:t>
            </a:r>
            <a:endParaRPr dirty="0"/>
          </a:p>
          <a:p>
            <a:pPr marL="457200" indent="-406400">
              <a:spcBef>
                <a:spcPts val="0"/>
              </a:spcBef>
              <a:buSzPts val="2800"/>
            </a:pPr>
            <a:r>
              <a:rPr lang="en-US" dirty="0"/>
              <a:t>Does not include results</a:t>
            </a:r>
            <a:endParaRPr dirty="0"/>
          </a:p>
          <a:p>
            <a:pPr marL="457200" indent="-406400">
              <a:spcBef>
                <a:spcPts val="0"/>
              </a:spcBef>
              <a:buSzPts val="2800"/>
            </a:pPr>
            <a:r>
              <a:rPr lang="en-US" dirty="0"/>
              <a:t>Provides items </a:t>
            </a:r>
            <a:r>
              <a:rPr lang="en-US" i="1" dirty="0"/>
              <a:t>and</a:t>
            </a:r>
            <a:r>
              <a:rPr lang="en-US" dirty="0"/>
              <a:t> order for information to be provided</a:t>
            </a:r>
          </a:p>
          <a:p>
            <a:pPr marL="457200" indent="-406400">
              <a:spcBef>
                <a:spcPts val="0"/>
              </a:spcBef>
              <a:buSzPts val="2800"/>
            </a:pPr>
            <a:endParaRPr lang="en-US" dirty="0"/>
          </a:p>
          <a:p>
            <a:pPr marL="457200" indent="-406400">
              <a:spcBef>
                <a:spcPts val="0"/>
              </a:spcBef>
              <a:buSzPts val="2800"/>
            </a:pPr>
            <a:r>
              <a:rPr lang="en-US" dirty="0"/>
              <a:t>See PRISMA-P explanation article for examples of items</a:t>
            </a:r>
            <a:endParaRPr dirty="0"/>
          </a:p>
        </p:txBody>
      </p:sp>
      <p:sp>
        <p:nvSpPr>
          <p:cNvPr id="383" name="Google Shape;383;p46"/>
          <p:cNvSpPr txBox="1">
            <a:spLocks noGrp="1"/>
          </p:cNvSpPr>
          <p:nvPr>
            <p:ph type="body" idx="1"/>
          </p:nvPr>
        </p:nvSpPr>
        <p:spPr>
          <a:xfrm>
            <a:off x="7791061" y="1229740"/>
            <a:ext cx="4022100" cy="4475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>
              <a:buNone/>
            </a:pPr>
            <a:r>
              <a:rPr lang="en-US" b="1" dirty="0"/>
              <a:t>Guidelines for conducting:</a:t>
            </a:r>
            <a:endParaRPr b="1" dirty="0"/>
          </a:p>
          <a:p>
            <a:pPr marL="0" indent="0">
              <a:buNone/>
            </a:pPr>
            <a:r>
              <a:rPr lang="en-US" dirty="0"/>
              <a:t>Cochrane Collaboration</a:t>
            </a:r>
            <a:endParaRPr dirty="0"/>
          </a:p>
          <a:p>
            <a:pPr marL="0" indent="0">
              <a:buNone/>
            </a:pPr>
            <a:r>
              <a:rPr lang="en-US" dirty="0"/>
              <a:t>Joanna Briggs Institute</a:t>
            </a:r>
            <a:endParaRPr dirty="0"/>
          </a:p>
          <a:p>
            <a:pPr marL="0" indent="0">
              <a:buNone/>
            </a:pPr>
            <a:r>
              <a:rPr lang="en-US" dirty="0"/>
              <a:t>Campbell Collaboration</a:t>
            </a:r>
            <a:endParaRPr dirty="0"/>
          </a:p>
          <a:p>
            <a:pPr marL="0" indent="0">
              <a:buNone/>
            </a:pPr>
            <a:r>
              <a:rPr lang="en-US" dirty="0"/>
              <a:t>and many others..</a:t>
            </a:r>
            <a:endParaRPr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7"/>
          <p:cNvSpPr txBox="1">
            <a:spLocks noGrp="1"/>
          </p:cNvSpPr>
          <p:nvPr>
            <p:ph type="title"/>
          </p:nvPr>
        </p:nvSpPr>
        <p:spPr>
          <a:xfrm>
            <a:off x="629816" y="125413"/>
            <a:ext cx="9981107" cy="10176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PRISMA-P          Administrative (1-5)</a:t>
            </a:r>
            <a:endParaRPr dirty="0"/>
          </a:p>
        </p:txBody>
      </p:sp>
      <p:pic>
        <p:nvPicPr>
          <p:cNvPr id="391" name="Google Shape;391;p47" descr="Sample file from PRISMA-P."/>
          <p:cNvPicPr preferRelativeResize="0"/>
          <p:nvPr/>
        </p:nvPicPr>
        <p:blipFill rotWithShape="1">
          <a:blip r:embed="rId3">
            <a:alphaModFix/>
          </a:blip>
          <a:srcRect t="1529"/>
          <a:stretch/>
        </p:blipFill>
        <p:spPr>
          <a:xfrm>
            <a:off x="1581077" y="1091997"/>
            <a:ext cx="9401054" cy="53227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54"/>
          <p:cNvSpPr txBox="1">
            <a:spLocks noGrp="1"/>
          </p:cNvSpPr>
          <p:nvPr>
            <p:ph type="title"/>
          </p:nvPr>
        </p:nvSpPr>
        <p:spPr>
          <a:xfrm>
            <a:off x="718457" y="125413"/>
            <a:ext cx="9892466" cy="10176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PRISMA-P          Intro/Methods (6-11)</a:t>
            </a:r>
            <a:endParaRPr dirty="0"/>
          </a:p>
        </p:txBody>
      </p:sp>
      <p:pic>
        <p:nvPicPr>
          <p:cNvPr id="451" name="Google Shape;451;p54" descr="Sample PRISMA-P file for introduction/method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1" y="962308"/>
            <a:ext cx="9144001" cy="4933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393797-1C55-23DF-D75E-48D0BEA85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/>
                <a:ea typeface="Calibri"/>
                <a:cs typeface="Calibri"/>
                <a:sym typeface="Calibri"/>
              </a:rPr>
              <a:t>Item 6: Rationale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D2FE206-657D-EDB9-FC73-8F7E1042E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137" y="1663700"/>
            <a:ext cx="5157787" cy="823912"/>
          </a:xfrm>
        </p:spPr>
        <p:txBody>
          <a:bodyPr/>
          <a:lstStyle/>
          <a:p>
            <a:pPr algn="ctr"/>
            <a:r>
              <a:rPr lang="en-US" dirty="0"/>
              <a:t>Organize related reviews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3C88DA-9360-846D-B528-7539439FC8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137" y="2487612"/>
            <a:ext cx="5157787" cy="2870201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Consider making a table</a:t>
            </a:r>
          </a:p>
          <a:p>
            <a:r>
              <a:rPr lang="en-US" dirty="0"/>
              <a:t>look at years covered by search</a:t>
            </a:r>
          </a:p>
          <a:p>
            <a:r>
              <a:rPr lang="en-US" dirty="0"/>
              <a:t>look at conclusions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D8AB6E8-CD79-BEA7-D0E2-97DAF3D774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Review authors need to: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0A62B7-4CB5-9D75-689D-F4B0BDEA29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695545" cy="2852738"/>
          </a:xfrm>
          <a:ln>
            <a:solidFill>
              <a:schemeClr val="tx1"/>
            </a:solidFill>
          </a:ln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en-US" sz="2800" dirty="0"/>
              <a:t>Describe related reviews in introduction</a:t>
            </a:r>
          </a:p>
          <a:p>
            <a:pPr lvl="0">
              <a:lnSpc>
                <a:spcPct val="100000"/>
              </a:lnSpc>
            </a:pPr>
            <a:r>
              <a:rPr lang="en-US" sz="2800" dirty="0"/>
              <a:t>findings of previous reviews should be compared review in discussion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Google Shape;458;p55">
            <a:extLst>
              <a:ext uri="{FF2B5EF4-FFF2-40B4-BE49-F238E27FC236}">
                <a16:creationId xmlns:a16="http://schemas.microsoft.com/office/drawing/2014/main" id="{93A2BA2D-88D5-B7FA-8ACF-B4A77F8F8B3F}"/>
              </a:ext>
            </a:extLst>
          </p:cNvPr>
          <p:cNvSpPr txBox="1"/>
          <p:nvPr/>
        </p:nvSpPr>
        <p:spPr>
          <a:xfrm>
            <a:off x="121956" y="6332537"/>
            <a:ext cx="7034219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350"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Integration of existing systematic reviews into new reviews: identification of guidance needs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573136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63"/>
          <p:cNvSpPr txBox="1">
            <a:spLocks noGrp="1"/>
          </p:cNvSpPr>
          <p:nvPr>
            <p:ph type="title"/>
          </p:nvPr>
        </p:nvSpPr>
        <p:spPr>
          <a:xfrm>
            <a:off x="863082" y="125413"/>
            <a:ext cx="9747841" cy="10176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PRISMA-P             Methods (11c-17)</a:t>
            </a:r>
            <a:endParaRPr dirty="0"/>
          </a:p>
        </p:txBody>
      </p:sp>
      <p:pic>
        <p:nvPicPr>
          <p:cNvPr id="530" name="Google Shape;530;p6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1023"/>
          <a:stretch/>
        </p:blipFill>
        <p:spPr>
          <a:xfrm>
            <a:off x="1676400" y="1295413"/>
            <a:ext cx="8839198" cy="5198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0" name="Rectangle 599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2" name="Freeform: Shape 601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73" name="Google Shape;573;p68"/>
          <p:cNvSpPr txBox="1">
            <a:spLocks noGrp="1"/>
          </p:cNvSpPr>
          <p:nvPr>
            <p:ph type="title"/>
          </p:nvPr>
        </p:nvSpPr>
        <p:spPr>
          <a:xfrm>
            <a:off x="414067" y="339219"/>
            <a:ext cx="4784796" cy="1330840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Item 17: GRADE</a:t>
            </a:r>
          </a:p>
        </p:txBody>
      </p:sp>
      <p:sp>
        <p:nvSpPr>
          <p:cNvPr id="574" name="Google Shape;574;p68"/>
          <p:cNvSpPr txBox="1">
            <a:spLocks noGrp="1"/>
          </p:cNvSpPr>
          <p:nvPr>
            <p:ph type="body" idx="1"/>
          </p:nvPr>
        </p:nvSpPr>
        <p:spPr>
          <a:xfrm>
            <a:off x="645994" y="2009277"/>
            <a:ext cx="4518096" cy="3908585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0">
              <a:spcBef>
                <a:spcPts val="600"/>
              </a:spcBef>
            </a:pPr>
            <a:r>
              <a:rPr lang="en-US" sz="3200" dirty="0"/>
              <a:t>systematic approach to rating the certainty of evidence in systematic reviews and other evidence syntheses</a:t>
            </a:r>
          </a:p>
          <a:p>
            <a:pPr marL="0">
              <a:spcBef>
                <a:spcPts val="600"/>
              </a:spcBef>
            </a:pPr>
            <a:r>
              <a:rPr lang="en-US" sz="3200" dirty="0"/>
              <a:t>More than just appraisal of each article</a:t>
            </a:r>
          </a:p>
          <a:p>
            <a:pPr marL="0">
              <a:spcBef>
                <a:spcPts val="600"/>
              </a:spcBef>
            </a:pPr>
            <a:r>
              <a:rPr lang="en-US" sz="3200" dirty="0">
                <a:hlinkClick r:id="rId3"/>
              </a:rPr>
              <a:t>Several free resources</a:t>
            </a:r>
            <a:endParaRPr lang="en-US" sz="3200" dirty="0"/>
          </a:p>
        </p:txBody>
      </p:sp>
      <p:pic>
        <p:nvPicPr>
          <p:cNvPr id="576" name="Google Shape;576;p6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6096000" y="1643744"/>
            <a:ext cx="5876045" cy="3517718"/>
          </a:xfrm>
          <a:prstGeom prst="rect">
            <a:avLst/>
          </a:prstGeom>
          <a:noFill/>
        </p:spPr>
      </p:pic>
      <p:sp>
        <p:nvSpPr>
          <p:cNvPr id="575" name="Google Shape;575;p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spcAft>
                <a:spcPts val="600"/>
              </a:spcAft>
              <a:buClr>
                <a:srgbClr val="000000"/>
              </a:buClr>
            </a:pPr>
            <a:fld id="{00000000-1234-1234-1234-123412341234}" type="slidenum">
              <a:rPr lang="en-US" sz="1000"/>
              <a:pPr>
                <a:spcAft>
                  <a:spcPts val="600"/>
                </a:spcAft>
                <a:buClr>
                  <a:srgbClr val="000000"/>
                </a:buClr>
              </a:pPr>
              <a:t>58</a:t>
            </a:fld>
            <a:endParaRPr lang="en-US" sz="1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929CEA-88A7-4C4F-78BD-2FE5EAEE5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161925"/>
            <a:ext cx="5651500" cy="1095375"/>
          </a:xfrm>
        </p:spPr>
        <p:txBody>
          <a:bodyPr/>
          <a:lstStyle/>
          <a:p>
            <a:r>
              <a:rPr lang="en-US" b="1" dirty="0"/>
              <a:t>Phase 1: Proposal steps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A988499-2100-63BC-BC63-C4C71C05FF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4951" y="1797050"/>
            <a:ext cx="3543300" cy="291465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b="1" dirty="0"/>
              <a:t>Plan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Determine review type and purpose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Frame the question</a:t>
            </a:r>
          </a:p>
          <a:p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99954BC2-6667-4D2F-17DB-73AF8E8AC372}"/>
              </a:ext>
            </a:extLst>
          </p:cNvPr>
          <p:cNvSpPr txBox="1">
            <a:spLocks/>
          </p:cNvSpPr>
          <p:nvPr/>
        </p:nvSpPr>
        <p:spPr>
          <a:xfrm>
            <a:off x="4400550" y="1841500"/>
            <a:ext cx="3301997" cy="28702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Identify&gt;Evaluate&gt;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Collect&gt; Combine</a:t>
            </a:r>
          </a:p>
          <a:p>
            <a:pPr lvl="1"/>
            <a:r>
              <a:rPr lang="en-US" dirty="0"/>
              <a:t>3. Find related reviews</a:t>
            </a:r>
          </a:p>
          <a:p>
            <a:pPr lvl="1"/>
            <a:r>
              <a:rPr lang="en-US" dirty="0"/>
              <a:t>4. Scoping search for studies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FA2269-63DA-2AE9-8A93-6B31ADC938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20102" y="1835150"/>
            <a:ext cx="3301998" cy="287020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b="1" dirty="0"/>
              <a:t>Explain, Summarize,  Share</a:t>
            </a:r>
          </a:p>
          <a:p>
            <a:pPr lvl="0"/>
            <a:r>
              <a:rPr lang="en-US" dirty="0"/>
              <a:t>5. Rationale</a:t>
            </a:r>
          </a:p>
          <a:p>
            <a:pPr lvl="0"/>
            <a:r>
              <a:rPr lang="en-US" dirty="0"/>
              <a:t>6. Proposal outline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245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2"/>
          <p:cNvSpPr txBox="1">
            <a:spLocks noGrp="1"/>
          </p:cNvSpPr>
          <p:nvPr>
            <p:ph type="title"/>
          </p:nvPr>
        </p:nvSpPr>
        <p:spPr>
          <a:xfrm>
            <a:off x="631427" y="115580"/>
            <a:ext cx="11426708" cy="1017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b="1" dirty="0">
                <a:latin typeface="Arial" panose="020B0604020202020204" pitchFamily="34" charset="0"/>
              </a:rPr>
              <a:t>Systematic review frameworks</a:t>
            </a:r>
            <a:endParaRPr b="1" dirty="0">
              <a:latin typeface="Arial" panose="020B0604020202020204" pitchFamily="34" charset="0"/>
            </a:endParaRPr>
          </a:p>
        </p:txBody>
      </p:sp>
      <p:graphicFrame>
        <p:nvGraphicFramePr>
          <p:cNvPr id="232" name="Google Shape;232;p22"/>
          <p:cNvGraphicFramePr/>
          <p:nvPr>
            <p:extLst>
              <p:ext uri="{D42A27DB-BD31-4B8C-83A1-F6EECF244321}">
                <p14:modId xmlns:p14="http://schemas.microsoft.com/office/powerpoint/2010/main" val="1330522171"/>
              </p:ext>
            </p:extLst>
          </p:nvPr>
        </p:nvGraphicFramePr>
        <p:xfrm>
          <a:off x="248049" y="1048905"/>
          <a:ext cx="6751465" cy="4932018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899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2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884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solidFill>
                            <a:schemeClr val="dk1"/>
                          </a:solidFill>
                        </a:rPr>
                        <a:t>Review type</a:t>
                      </a:r>
                      <a:endParaRPr sz="2400" b="1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chemeClr val="dk1"/>
                          </a:solidFill>
                        </a:rPr>
                        <a:t>Framework</a:t>
                      </a:r>
                      <a:endParaRPr sz="2400" b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121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Effectiveness</a:t>
                      </a:r>
                      <a:endParaRPr sz="2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PICO: Population, Intervention, Comparator(s), Outcomes</a:t>
                      </a:r>
                      <a:endParaRPr sz="2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247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Etiology/ Risk/ Benefit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2400" dirty="0"/>
                        <a:t>PEO: Population, Exposure(s), Outcomes</a:t>
                      </a:r>
                      <a:endParaRPr sz="2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121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Prevalence/ Incidence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PCS: Population, Condition, Setting or context</a:t>
                      </a:r>
                      <a:endParaRPr sz="2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827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Scoping review</a:t>
                      </a:r>
                      <a:endParaRPr sz="2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Population; Concept; Context</a:t>
                      </a:r>
                      <a:endParaRPr sz="2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34" name="Google Shape;234;p22"/>
          <p:cNvSpPr txBox="1"/>
          <p:nvPr/>
        </p:nvSpPr>
        <p:spPr>
          <a:xfrm>
            <a:off x="181792" y="6083559"/>
            <a:ext cx="11746972" cy="68073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dirty="0">
                <a:solidFill>
                  <a:srgbClr val="333333"/>
                </a:solidFill>
                <a:effectLst/>
                <a:latin typeface="-apple-system"/>
              </a:rPr>
              <a:t>Munn, Z., Stern, C., </a:t>
            </a:r>
            <a:r>
              <a:rPr lang="en-US" sz="1600" b="0" i="0" dirty="0" err="1">
                <a:solidFill>
                  <a:srgbClr val="333333"/>
                </a:solidFill>
                <a:effectLst/>
                <a:latin typeface="-apple-system"/>
              </a:rPr>
              <a:t>Aromataris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-apple-system"/>
              </a:rPr>
              <a:t>, E. </a:t>
            </a:r>
            <a:r>
              <a:rPr lang="en-US" sz="1600" b="0" i="1" dirty="0">
                <a:solidFill>
                  <a:srgbClr val="333333"/>
                </a:solidFill>
                <a:effectLst/>
                <a:latin typeface="-apple-system"/>
              </a:rPr>
              <a:t>et al.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-apple-system"/>
              </a:rPr>
              <a:t> What kind of systematic review should I conduct? A proposed typology and guidance for systematic reviewers in the medical and health sciences. </a:t>
            </a:r>
            <a:r>
              <a:rPr lang="en-US" sz="1600" b="0" i="1" dirty="0">
                <a:solidFill>
                  <a:srgbClr val="333333"/>
                </a:solidFill>
                <a:effectLst/>
                <a:latin typeface="-apple-system"/>
              </a:rPr>
              <a:t>BMC Med Res </a:t>
            </a:r>
            <a:r>
              <a:rPr lang="en-US" sz="1600" b="0" i="1" dirty="0" err="1">
                <a:solidFill>
                  <a:srgbClr val="333333"/>
                </a:solidFill>
                <a:effectLst/>
                <a:latin typeface="-apple-system"/>
              </a:rPr>
              <a:t>Methodol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-apple-system"/>
              </a:rPr>
              <a:t> </a:t>
            </a:r>
            <a:r>
              <a:rPr lang="en-US" sz="1600" b="1" i="0" dirty="0">
                <a:solidFill>
                  <a:srgbClr val="333333"/>
                </a:solidFill>
                <a:effectLst/>
                <a:latin typeface="-apple-system"/>
              </a:rPr>
              <a:t>18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-apple-system"/>
              </a:rPr>
              <a:t>, 5 (2018). https://doi.org/10.1186/s12874-017-0468-4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80"/>
          <p:cNvSpPr txBox="1">
            <a:spLocks noGrp="1"/>
          </p:cNvSpPr>
          <p:nvPr>
            <p:ph type="title"/>
          </p:nvPr>
        </p:nvSpPr>
        <p:spPr>
          <a:xfrm>
            <a:off x="296868" y="190451"/>
            <a:ext cx="6427782" cy="932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ill Sans"/>
              <a:buNone/>
            </a:pPr>
            <a:r>
              <a:rPr lang="en-US" sz="4400" dirty="0"/>
              <a:t>Results of review search</a:t>
            </a:r>
            <a:endParaRPr dirty="0"/>
          </a:p>
        </p:txBody>
      </p:sp>
      <p:sp>
        <p:nvSpPr>
          <p:cNvPr id="1027" name="Google Shape;1027;p80"/>
          <p:cNvSpPr txBox="1">
            <a:spLocks noGrp="1"/>
          </p:cNvSpPr>
          <p:nvPr>
            <p:ph sz="half" idx="1"/>
          </p:nvPr>
        </p:nvSpPr>
        <p:spPr>
          <a:xfrm>
            <a:off x="324670" y="1599638"/>
            <a:ext cx="4180115" cy="4707855"/>
          </a:xfrm>
          <a:prstGeom prst="rect">
            <a:avLst/>
          </a:prstGeom>
          <a:gradFill>
            <a:gsLst>
              <a:gs pos="0">
                <a:srgbClr val="9FDDF0">
                  <a:alpha val="89803"/>
                </a:srgbClr>
              </a:gs>
              <a:gs pos="100000">
                <a:srgbClr val="5DCCE7"/>
              </a:gs>
            </a:gsLst>
            <a:lin ang="5400000" scaled="0"/>
          </a:gradFill>
          <a:ln w="12700" cap="rnd" cmpd="sng">
            <a:solidFill>
              <a:srgbClr val="2AC3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40"/>
              <a:buNone/>
            </a:pPr>
            <a:r>
              <a:rPr lang="en-US" sz="2400" b="1" dirty="0">
                <a:solidFill>
                  <a:schemeClr val="dk1"/>
                </a:solidFill>
                <a:ea typeface="Gill Sans"/>
                <a:cs typeface="Gill Sans"/>
                <a:sym typeface="Gill Sans"/>
              </a:rPr>
              <a:t>Consider 3 options after collecting related reviews-</a:t>
            </a: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40"/>
              <a:buNone/>
            </a:pPr>
            <a:r>
              <a:rPr lang="en-US" sz="2400" b="1" dirty="0">
                <a:solidFill>
                  <a:schemeClr val="dk1"/>
                </a:solidFill>
                <a:ea typeface="Gill Sans"/>
                <a:cs typeface="Gill Sans"/>
                <a:sym typeface="Gill Sans"/>
              </a:rPr>
              <a:t>A- already review(s) same as proposed question</a:t>
            </a: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40"/>
              <a:buNone/>
            </a:pPr>
            <a:r>
              <a:rPr lang="en-US" sz="2400" b="1" dirty="0">
                <a:solidFill>
                  <a:schemeClr val="dk1"/>
                </a:solidFill>
                <a:ea typeface="Gill Sans"/>
                <a:cs typeface="Gill Sans"/>
                <a:sym typeface="Gill Sans"/>
              </a:rPr>
              <a:t>B- found reviews close to proposed question</a:t>
            </a: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40"/>
              <a:buNone/>
            </a:pPr>
            <a:r>
              <a:rPr lang="en-US" sz="2400" b="1" dirty="0">
                <a:solidFill>
                  <a:schemeClr val="dk1"/>
                </a:solidFill>
                <a:ea typeface="Gill Sans"/>
                <a:cs typeface="Gill Sans"/>
                <a:sym typeface="Gill Sans"/>
              </a:rPr>
              <a:t>C. Found no reviews</a:t>
            </a: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40"/>
              <a:buNone/>
            </a:pPr>
            <a:endParaRPr lang="en-US" sz="2400" b="1" dirty="0">
              <a:solidFill>
                <a:schemeClr val="dk1"/>
              </a:solidFill>
              <a:ea typeface="Gill Sans"/>
              <a:cs typeface="Gill Sans"/>
              <a:sym typeface="Gill Sans"/>
            </a:endParaRP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40"/>
              <a:buNone/>
            </a:pPr>
            <a:r>
              <a:rPr lang="en-US" sz="2400" b="1" dirty="0">
                <a:solidFill>
                  <a:schemeClr val="dk1"/>
                </a:solidFill>
                <a:ea typeface="Gill Sans"/>
                <a:cs typeface="Gill Sans"/>
                <a:sym typeface="Gill Sans"/>
              </a:rPr>
              <a:t>What to do with reviews:</a:t>
            </a:r>
            <a:endParaRPr sz="2400" dirty="0"/>
          </a:p>
          <a:p>
            <a:pPr marL="306000" lvl="0" indent="-306000" algn="l" rtl="0">
              <a:spcBef>
                <a:spcPts val="1160"/>
              </a:spcBef>
              <a:spcAft>
                <a:spcPts val="0"/>
              </a:spcAft>
              <a:buSzPts val="2576"/>
              <a:buChar char="◼"/>
            </a:pPr>
            <a:r>
              <a:rPr lang="en-US" sz="2400" dirty="0">
                <a:solidFill>
                  <a:schemeClr val="dk1"/>
                </a:solidFill>
                <a:ea typeface="Gill Sans"/>
                <a:cs typeface="Gill Sans"/>
                <a:sym typeface="Gill Sans"/>
              </a:rPr>
              <a:t>Screen references</a:t>
            </a:r>
            <a:endParaRPr sz="2400" dirty="0"/>
          </a:p>
          <a:p>
            <a:pPr marL="306000" lvl="0" indent="-306000" algn="l" rtl="0">
              <a:spcBef>
                <a:spcPts val="1160"/>
              </a:spcBef>
              <a:spcAft>
                <a:spcPts val="0"/>
              </a:spcAft>
              <a:buSzPts val="2576"/>
              <a:buChar char="◼"/>
            </a:pPr>
            <a:r>
              <a:rPr lang="en-US" sz="2400" dirty="0">
                <a:solidFill>
                  <a:schemeClr val="dk1"/>
                </a:solidFill>
                <a:ea typeface="Gill Sans"/>
                <a:cs typeface="Gill Sans"/>
                <a:sym typeface="Gill Sans"/>
              </a:rPr>
              <a:t>Look at methods</a:t>
            </a:r>
            <a:endParaRPr sz="2400" dirty="0"/>
          </a:p>
          <a:p>
            <a:pPr marL="306000" lvl="0" indent="-306000" algn="l" rtl="0">
              <a:spcBef>
                <a:spcPts val="1160"/>
              </a:spcBef>
              <a:spcAft>
                <a:spcPts val="0"/>
              </a:spcAft>
              <a:buSzPts val="2576"/>
              <a:buChar char="◼"/>
            </a:pPr>
            <a:r>
              <a:rPr lang="en-US" sz="2400" dirty="0">
                <a:solidFill>
                  <a:schemeClr val="dk1"/>
                </a:solidFill>
                <a:ea typeface="Gill Sans"/>
                <a:cs typeface="Gill Sans"/>
                <a:sym typeface="Gill Sans"/>
              </a:rPr>
              <a:t>evidence tables</a:t>
            </a:r>
            <a:endParaRPr sz="2400" dirty="0"/>
          </a:p>
          <a:p>
            <a:pPr marL="306000" lvl="0" indent="-306000" algn="l" rtl="0">
              <a:spcBef>
                <a:spcPts val="1240"/>
              </a:spcBef>
              <a:spcAft>
                <a:spcPts val="0"/>
              </a:spcAft>
              <a:buSzPts val="2944"/>
              <a:buNone/>
            </a:pPr>
            <a:endParaRPr sz="2400" dirty="0"/>
          </a:p>
        </p:txBody>
      </p:sp>
      <p:grpSp>
        <p:nvGrpSpPr>
          <p:cNvPr id="1028" name="Google Shape;1028;p80" descr="Methodological steps in using existing systematic reviews."/>
          <p:cNvGrpSpPr/>
          <p:nvPr/>
        </p:nvGrpSpPr>
        <p:grpSpPr>
          <a:xfrm>
            <a:off x="5803710" y="1599638"/>
            <a:ext cx="5028135" cy="3891257"/>
            <a:chOff x="532" y="756942"/>
            <a:chExt cx="5028135" cy="3891257"/>
          </a:xfrm>
        </p:grpSpPr>
        <p:sp>
          <p:nvSpPr>
            <p:cNvPr id="1029" name="Google Shape;1029;p80"/>
            <p:cNvSpPr/>
            <p:nvPr/>
          </p:nvSpPr>
          <p:spPr>
            <a:xfrm>
              <a:off x="532" y="1707987"/>
              <a:ext cx="1323193" cy="661596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22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30" name="Google Shape;1030;p80"/>
            <p:cNvSpPr txBox="1"/>
            <p:nvPr/>
          </p:nvSpPr>
          <p:spPr>
            <a:xfrm>
              <a:off x="19909" y="1727364"/>
              <a:ext cx="1284439" cy="6228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75" tIns="6975" rIns="6975" bIns="69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Reviews(s) exactly the same research question as proposed</a:t>
              </a:r>
              <a:endParaRPr sz="11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80"/>
            <p:cNvSpPr/>
            <p:nvPr/>
          </p:nvSpPr>
          <p:spPr>
            <a:xfrm rot="-2829178">
              <a:off x="1199214" y="1740662"/>
              <a:ext cx="778299" cy="2562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22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32" name="Google Shape;1032;p80"/>
            <p:cNvSpPr txBox="1"/>
            <p:nvPr/>
          </p:nvSpPr>
          <p:spPr>
            <a:xfrm rot="-2829178">
              <a:off x="1568906" y="1734015"/>
              <a:ext cx="38914" cy="389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033" name="Google Shape;1033;p80"/>
            <p:cNvSpPr/>
            <p:nvPr/>
          </p:nvSpPr>
          <p:spPr>
            <a:xfrm>
              <a:off x="1853003" y="1137360"/>
              <a:ext cx="1323193" cy="661596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22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34" name="Google Shape;1034;p80"/>
            <p:cNvSpPr txBox="1"/>
            <p:nvPr/>
          </p:nvSpPr>
          <p:spPr>
            <a:xfrm>
              <a:off x="1872380" y="1156737"/>
              <a:ext cx="1284439" cy="6228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75" tIns="6975" rIns="6975" bIns="69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Conducted in last 5 years</a:t>
              </a:r>
              <a:endParaRPr sz="11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80"/>
            <p:cNvSpPr/>
            <p:nvPr/>
          </p:nvSpPr>
          <p:spPr>
            <a:xfrm rot="-2142401">
              <a:off x="3114931" y="1265139"/>
              <a:ext cx="651807" cy="2562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22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36" name="Google Shape;1036;p80"/>
            <p:cNvSpPr txBox="1"/>
            <p:nvPr/>
          </p:nvSpPr>
          <p:spPr>
            <a:xfrm rot="-2142401">
              <a:off x="3424540" y="1261654"/>
              <a:ext cx="32590" cy="325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037" name="Google Shape;1037;p80"/>
            <p:cNvSpPr/>
            <p:nvPr/>
          </p:nvSpPr>
          <p:spPr>
            <a:xfrm>
              <a:off x="3705474" y="756942"/>
              <a:ext cx="1323193" cy="661596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22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38" name="Google Shape;1038;p80"/>
            <p:cNvSpPr txBox="1"/>
            <p:nvPr/>
          </p:nvSpPr>
          <p:spPr>
            <a:xfrm>
              <a:off x="3724851" y="776319"/>
              <a:ext cx="1284439" cy="6228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75" tIns="6975" rIns="6975" bIns="69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Done well-change question</a:t>
              </a:r>
              <a:endParaRPr sz="11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80"/>
            <p:cNvSpPr/>
            <p:nvPr/>
          </p:nvSpPr>
          <p:spPr>
            <a:xfrm rot="2142401">
              <a:off x="3114931" y="1645558"/>
              <a:ext cx="651807" cy="2562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22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40" name="Google Shape;1040;p80"/>
            <p:cNvSpPr txBox="1"/>
            <p:nvPr/>
          </p:nvSpPr>
          <p:spPr>
            <a:xfrm rot="2142401">
              <a:off x="3424540" y="1642073"/>
              <a:ext cx="32590" cy="325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041" name="Google Shape;1041;p80"/>
            <p:cNvSpPr/>
            <p:nvPr/>
          </p:nvSpPr>
          <p:spPr>
            <a:xfrm>
              <a:off x="3705474" y="1517778"/>
              <a:ext cx="1323193" cy="661596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22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42" name="Google Shape;1042;p80"/>
            <p:cNvSpPr txBox="1"/>
            <p:nvPr/>
          </p:nvSpPr>
          <p:spPr>
            <a:xfrm>
              <a:off x="3724851" y="1537155"/>
              <a:ext cx="1284439" cy="6228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75" tIns="6975" rIns="6975" bIns="69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Not done well, conduct a better review</a:t>
              </a:r>
              <a:endParaRPr sz="11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80"/>
            <p:cNvSpPr/>
            <p:nvPr/>
          </p:nvSpPr>
          <p:spPr>
            <a:xfrm rot="2829178">
              <a:off x="1199214" y="2311289"/>
              <a:ext cx="778299" cy="2562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22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44" name="Google Shape;1044;p80"/>
            <p:cNvSpPr txBox="1"/>
            <p:nvPr/>
          </p:nvSpPr>
          <p:spPr>
            <a:xfrm rot="2829178">
              <a:off x="1568906" y="2304642"/>
              <a:ext cx="38914" cy="389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045" name="Google Shape;1045;p80"/>
            <p:cNvSpPr/>
            <p:nvPr/>
          </p:nvSpPr>
          <p:spPr>
            <a:xfrm>
              <a:off x="1853003" y="2278615"/>
              <a:ext cx="1323193" cy="661596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22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46" name="Google Shape;1046;p80"/>
            <p:cNvSpPr txBox="1"/>
            <p:nvPr/>
          </p:nvSpPr>
          <p:spPr>
            <a:xfrm>
              <a:off x="1872380" y="2297992"/>
              <a:ext cx="1284439" cy="6228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75" tIns="6975" rIns="6975" bIns="69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Not in last 5 years</a:t>
              </a:r>
              <a:endParaRPr sz="11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80"/>
            <p:cNvSpPr/>
            <p:nvPr/>
          </p:nvSpPr>
          <p:spPr>
            <a:xfrm>
              <a:off x="3176196" y="2596603"/>
              <a:ext cx="529277" cy="2562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22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48" name="Google Shape;1048;p80"/>
            <p:cNvSpPr txBox="1"/>
            <p:nvPr/>
          </p:nvSpPr>
          <p:spPr>
            <a:xfrm>
              <a:off x="3427603" y="2596181"/>
              <a:ext cx="26463" cy="264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049" name="Google Shape;1049;p80"/>
            <p:cNvSpPr/>
            <p:nvPr/>
          </p:nvSpPr>
          <p:spPr>
            <a:xfrm>
              <a:off x="3705474" y="2278615"/>
              <a:ext cx="1323193" cy="661596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22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50" name="Google Shape;1050;p80"/>
            <p:cNvSpPr txBox="1"/>
            <p:nvPr/>
          </p:nvSpPr>
          <p:spPr>
            <a:xfrm>
              <a:off x="3724851" y="2297992"/>
              <a:ext cx="1284439" cy="6228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75" tIns="6975" rIns="6975" bIns="69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Updated review</a:t>
              </a:r>
              <a:endParaRPr sz="11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80"/>
            <p:cNvSpPr/>
            <p:nvPr/>
          </p:nvSpPr>
          <p:spPr>
            <a:xfrm>
              <a:off x="532" y="3125353"/>
              <a:ext cx="1323193" cy="661596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22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52" name="Google Shape;1052;p80"/>
            <p:cNvSpPr txBox="1"/>
            <p:nvPr/>
          </p:nvSpPr>
          <p:spPr>
            <a:xfrm>
              <a:off x="19909" y="3144730"/>
              <a:ext cx="1284439" cy="6228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75" tIns="6975" rIns="6975" bIns="69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Close to proposed question but not the same</a:t>
              </a:r>
              <a:endParaRPr sz="1100" b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053" name="Google Shape;1053;p80"/>
            <p:cNvSpPr/>
            <p:nvPr/>
          </p:nvSpPr>
          <p:spPr>
            <a:xfrm>
              <a:off x="532" y="3986603"/>
              <a:ext cx="1323193" cy="661596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22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54" name="Google Shape;1054;p80"/>
            <p:cNvSpPr txBox="1"/>
            <p:nvPr/>
          </p:nvSpPr>
          <p:spPr>
            <a:xfrm>
              <a:off x="19909" y="4005980"/>
              <a:ext cx="1284439" cy="6228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75" tIns="6975" rIns="6975" bIns="69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No reviews on proposed question</a:t>
              </a:r>
              <a:endParaRPr sz="1100" b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055" name="Google Shape;1055;p80"/>
            <p:cNvSpPr/>
            <p:nvPr/>
          </p:nvSpPr>
          <p:spPr>
            <a:xfrm>
              <a:off x="1323725" y="4304591"/>
              <a:ext cx="529277" cy="2562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22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56" name="Google Shape;1056;p80"/>
            <p:cNvSpPr txBox="1"/>
            <p:nvPr/>
          </p:nvSpPr>
          <p:spPr>
            <a:xfrm>
              <a:off x="1575132" y="4304169"/>
              <a:ext cx="26463" cy="264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057" name="Google Shape;1057;p80"/>
            <p:cNvSpPr/>
            <p:nvPr/>
          </p:nvSpPr>
          <p:spPr>
            <a:xfrm>
              <a:off x="1853003" y="3986603"/>
              <a:ext cx="1323193" cy="661596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22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58" name="Google Shape;1058;p80"/>
            <p:cNvSpPr txBox="1"/>
            <p:nvPr/>
          </p:nvSpPr>
          <p:spPr>
            <a:xfrm>
              <a:off x="1872380" y="4005980"/>
              <a:ext cx="1284439" cy="6228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75" tIns="6975" rIns="6975" bIns="69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Expand search</a:t>
              </a:r>
              <a:endParaRPr sz="1100" b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1059" name="Google Shape;1059;p80"/>
          <p:cNvSpPr txBox="1"/>
          <p:nvPr/>
        </p:nvSpPr>
        <p:spPr>
          <a:xfrm>
            <a:off x="4859828" y="6456300"/>
            <a:ext cx="6684472" cy="379598"/>
          </a:xfrm>
          <a:prstGeom prst="rect">
            <a:avLst/>
          </a:prstGeom>
          <a:noFill/>
          <a:ln w="12700" cap="rnd" cmpd="sng">
            <a:solidFill>
              <a:srgbClr val="848F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  <a:hlinkClick r:id="rId3"/>
              </a:rPr>
              <a:t>Integration of existing systematic reviews into new reviews: identification of guidance needs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8"/>
          <p:cNvSpPr txBox="1">
            <a:spLocks noGrp="1"/>
          </p:cNvSpPr>
          <p:nvPr>
            <p:ph type="title"/>
          </p:nvPr>
        </p:nvSpPr>
        <p:spPr>
          <a:xfrm>
            <a:off x="619897" y="125413"/>
            <a:ext cx="11495903" cy="1017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b="1" dirty="0">
                <a:latin typeface="Arial" panose="020B0604020202020204" pitchFamily="34" charset="0"/>
              </a:rPr>
              <a:t>Table on differences with proposed review</a:t>
            </a:r>
            <a:endParaRPr b="1" dirty="0">
              <a:latin typeface="Arial" panose="020B0604020202020204" pitchFamily="34" charset="0"/>
            </a:endParaRPr>
          </a:p>
        </p:txBody>
      </p:sp>
      <p:pic>
        <p:nvPicPr>
          <p:cNvPr id="266" name="Google Shape;266;p28" descr="Existing reviews in the area of routine antenatal care for healthy women and babies.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b="28539"/>
          <a:stretch/>
        </p:blipFill>
        <p:spPr>
          <a:xfrm>
            <a:off x="1266589" y="1147865"/>
            <a:ext cx="9073770" cy="42098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01F8ED-089F-FA38-20E9-7C2D8EF50A82}"/>
              </a:ext>
            </a:extLst>
          </p:cNvPr>
          <p:cNvSpPr txBox="1"/>
          <p:nvPr/>
        </p:nvSpPr>
        <p:spPr>
          <a:xfrm>
            <a:off x="234043" y="6172200"/>
            <a:ext cx="11723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212121"/>
                </a:solidFill>
                <a:effectLst/>
                <a:latin typeface="Roboto" panose="02000000000000000000" pitchFamily="2" charset="0"/>
                <a:hlinkClick r:id="rId4"/>
              </a:rPr>
              <a:t>Provision and uptake of routine antenatal services: a qualitative evidence synthesis. 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9252C615E49F4E8DDCCD160502C09D" ma:contentTypeVersion="16" ma:contentTypeDescription="Create a new document." ma:contentTypeScope="" ma:versionID="d4d8d64d58e15973fc3873f4fdf83c05">
  <xsd:schema xmlns:xsd="http://www.w3.org/2001/XMLSchema" xmlns:xs="http://www.w3.org/2001/XMLSchema" xmlns:p="http://schemas.microsoft.com/office/2006/metadata/properties" xmlns:ns3="ab20011e-62ef-4b47-bb38-09130c351455" xmlns:ns4="36367205-9278-4a37-bf59-f67787ccb37b" targetNamespace="http://schemas.microsoft.com/office/2006/metadata/properties" ma:root="true" ma:fieldsID="5743a7d802190e76682989062d7ddabc" ns3:_="" ns4:_="">
    <xsd:import namespace="ab20011e-62ef-4b47-bb38-09130c351455"/>
    <xsd:import namespace="36367205-9278-4a37-bf59-f67787ccb37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ObjectDetectorVersions" minOccurs="0"/>
                <xsd:element ref="ns3:MediaServiceSearchProperties" minOccurs="0"/>
                <xsd:element ref="ns3:_activity" minOccurs="0"/>
                <xsd:element ref="ns3:MediaServiceDateTaken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20011e-62ef-4b47-bb38-09130c3514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367205-9278-4a37-bf59-f67787ccb37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b20011e-62ef-4b47-bb38-09130c351455" xsi:nil="true"/>
  </documentManagement>
</p:properties>
</file>

<file path=customXml/itemProps1.xml><?xml version="1.0" encoding="utf-8"?>
<ds:datastoreItem xmlns:ds="http://schemas.openxmlformats.org/officeDocument/2006/customXml" ds:itemID="{A3144957-F842-403C-8871-6772C64804B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E31EB5-5C6B-4B17-AD28-F0353C426DBC}">
  <ds:schemaRefs>
    <ds:schemaRef ds:uri="36367205-9278-4a37-bf59-f67787ccb37b"/>
    <ds:schemaRef ds:uri="ab20011e-62ef-4b47-bb38-09130c35145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00F64E9-8DFC-45CF-A7FF-3A854ED757FE}">
  <ds:schemaRefs>
    <ds:schemaRef ds:uri="http://schemas.microsoft.com/office/2006/documentManagement/types"/>
    <ds:schemaRef ds:uri="ab20011e-62ef-4b47-bb38-09130c351455"/>
    <ds:schemaRef ds:uri="http://schemas.microsoft.com/office/2006/metadata/properties"/>
    <ds:schemaRef ds:uri="http://schemas.openxmlformats.org/package/2006/metadata/core-properties"/>
    <ds:schemaRef ds:uri="36367205-9278-4a37-bf59-f67787ccb37b"/>
    <ds:schemaRef ds:uri="http://purl.org/dc/dcmitype/"/>
    <ds:schemaRef ds:uri="http://purl.org/dc/elements/1.1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1947</TotalTime>
  <Words>3514</Words>
  <Application>Microsoft Office PowerPoint</Application>
  <PresentationFormat>Widescreen</PresentationFormat>
  <Paragraphs>730</Paragraphs>
  <Slides>58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72" baseType="lpstr">
      <vt:lpstr>-apple-system</vt:lpstr>
      <vt:lpstr>Aptos</vt:lpstr>
      <vt:lpstr>Arial</vt:lpstr>
      <vt:lpstr>Calibri</vt:lpstr>
      <vt:lpstr>Calibri Light</vt:lpstr>
      <vt:lpstr>Courier New</vt:lpstr>
      <vt:lpstr>Gill Sans</vt:lpstr>
      <vt:lpstr>Noto Sans Symbols</vt:lpstr>
      <vt:lpstr>Roboto</vt:lpstr>
      <vt:lpstr>Segoe UI</vt:lpstr>
      <vt:lpstr>Tenorite</vt:lpstr>
      <vt:lpstr>Times New Roman</vt:lpstr>
      <vt:lpstr>Trebuchet MS</vt:lpstr>
      <vt:lpstr>Office Theme</vt:lpstr>
      <vt:lpstr>Piecing Together  Systematic Reviews Series  Phase 2: Protocol   what are the methods for the review? </vt:lpstr>
      <vt:lpstr>Objectives</vt:lpstr>
      <vt:lpstr>Agenda</vt:lpstr>
      <vt:lpstr>Part 1 Big Picture  Quick recap Phase 2 (Protocol) Planning the protocol</vt:lpstr>
      <vt:lpstr>Review Project Cycle</vt:lpstr>
      <vt:lpstr>Phase 1: Proposal steps</vt:lpstr>
      <vt:lpstr>Systematic review frameworks</vt:lpstr>
      <vt:lpstr>Results of review search</vt:lpstr>
      <vt:lpstr>Table on differences with proposed review</vt:lpstr>
      <vt:lpstr>Is it feasible?</vt:lpstr>
      <vt:lpstr>Part 2 Blueprint  Planning the protocol Registry</vt:lpstr>
      <vt:lpstr>Phases 1-4</vt:lpstr>
      <vt:lpstr>Phase 2: Protocol steps</vt:lpstr>
      <vt:lpstr>Protocol</vt:lpstr>
      <vt:lpstr>Options</vt:lpstr>
      <vt:lpstr>Prospero</vt:lpstr>
      <vt:lpstr>OSF Registries</vt:lpstr>
      <vt:lpstr>Myths about registering protocols</vt:lpstr>
      <vt:lpstr>Part 3 Identifying  Selecting databases Designing search Evaluating search Case study</vt:lpstr>
      <vt:lpstr>What makes this search different?? Or Why do I need to work with the librarian??</vt:lpstr>
      <vt:lpstr>1    Determine databases</vt:lpstr>
      <vt:lpstr>Some specifics…</vt:lpstr>
      <vt:lpstr>2  Designing a search in main database</vt:lpstr>
      <vt:lpstr>Standards of searching</vt:lpstr>
      <vt:lpstr>Keywords and thesaurus terms</vt:lpstr>
      <vt:lpstr>Find MeSH terms</vt:lpstr>
      <vt:lpstr>Assistance with search: Yale MeSH Analyzer</vt:lpstr>
      <vt:lpstr>Collect terms</vt:lpstr>
      <vt:lpstr>Advanced keyword searching techniques</vt:lpstr>
      <vt:lpstr>Limits</vt:lpstr>
      <vt:lpstr>Documenting and Saving the search</vt:lpstr>
      <vt:lpstr>Peer-review: PRESS Evaluation</vt:lpstr>
      <vt:lpstr>Discussion: Case study</vt:lpstr>
      <vt:lpstr>Sample spreadsheet of terms</vt:lpstr>
      <vt:lpstr>Case study</vt:lpstr>
      <vt:lpstr>Some hints for Ovid Medline</vt:lpstr>
      <vt:lpstr>Part 4 Evaluating  Screen Select Sort Appraise  </vt:lpstr>
      <vt:lpstr>Evaluation steps</vt:lpstr>
      <vt:lpstr>Screening</vt:lpstr>
      <vt:lpstr>Potential tools</vt:lpstr>
      <vt:lpstr>Steps of selection</vt:lpstr>
      <vt:lpstr>Sorting</vt:lpstr>
      <vt:lpstr>Evaluating Risk of bias</vt:lpstr>
      <vt:lpstr>Critical Appraisal checklists</vt:lpstr>
      <vt:lpstr>Part 5 Collecting  Develop coding form Pilot Evaluate Determine synthesis </vt:lpstr>
      <vt:lpstr>Coding steps</vt:lpstr>
      <vt:lpstr>Draft</vt:lpstr>
      <vt:lpstr>Select software</vt:lpstr>
      <vt:lpstr>Pilot</vt:lpstr>
      <vt:lpstr>Discussion</vt:lpstr>
      <vt:lpstr>Evaluate</vt:lpstr>
      <vt:lpstr>Part 6 Bringing it together  Summarizing and Sharing the protocol </vt:lpstr>
      <vt:lpstr>PRISMA-P</vt:lpstr>
      <vt:lpstr>PRISMA-P          Administrative (1-5)</vt:lpstr>
      <vt:lpstr>PRISMA-P          Intro/Methods (6-11)</vt:lpstr>
      <vt:lpstr>Item 6: Rationale</vt:lpstr>
      <vt:lpstr>PRISMA-P             Methods (11c-17)</vt:lpstr>
      <vt:lpstr>Item 17: GRADE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Services 101</dc:title>
  <dc:creator>Foster, Margaret J</dc:creator>
  <cp:lastModifiedBy>Rebecca Brown</cp:lastModifiedBy>
  <cp:revision>65</cp:revision>
  <dcterms:created xsi:type="dcterms:W3CDTF">2024-05-10T17:36:06Z</dcterms:created>
  <dcterms:modified xsi:type="dcterms:W3CDTF">2024-07-24T13:49:36Z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0x0101009D9252C615E49F4E8DDCCD160502C09D</vt:lpwstr>
  </property>
</Properties>
</file>