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2" r:id="rId1"/>
    <p:sldMasterId id="2147483683" r:id="rId2"/>
    <p:sldMasterId id="2147483684" r:id="rId3"/>
  </p:sldMasterIdLst>
  <p:notesMasterIdLst>
    <p:notesMasterId r:id="rId44"/>
  </p:notesMasterIdLst>
  <p:sldIdLst>
    <p:sldId id="310" r:id="rId4"/>
    <p:sldId id="292" r:id="rId5"/>
    <p:sldId id="293" r:id="rId6"/>
    <p:sldId id="298" r:id="rId7"/>
    <p:sldId id="299" r:id="rId8"/>
    <p:sldId id="285" r:id="rId9"/>
    <p:sldId id="288" r:id="rId10"/>
    <p:sldId id="289" r:id="rId11"/>
    <p:sldId id="286" r:id="rId12"/>
    <p:sldId id="296" r:id="rId13"/>
    <p:sldId id="313" r:id="rId14"/>
    <p:sldId id="329" r:id="rId15"/>
    <p:sldId id="258" r:id="rId16"/>
    <p:sldId id="311" r:id="rId17"/>
    <p:sldId id="302" r:id="rId18"/>
    <p:sldId id="314" r:id="rId19"/>
    <p:sldId id="300" r:id="rId20"/>
    <p:sldId id="312" r:id="rId21"/>
    <p:sldId id="315" r:id="rId22"/>
    <p:sldId id="316" r:id="rId23"/>
    <p:sldId id="317" r:id="rId24"/>
    <p:sldId id="318" r:id="rId25"/>
    <p:sldId id="319" r:id="rId26"/>
    <p:sldId id="320" r:id="rId27"/>
    <p:sldId id="301" r:id="rId28"/>
    <p:sldId id="321" r:id="rId29"/>
    <p:sldId id="322" r:id="rId30"/>
    <p:sldId id="323" r:id="rId31"/>
    <p:sldId id="303" r:id="rId32"/>
    <p:sldId id="304" r:id="rId33"/>
    <p:sldId id="305" r:id="rId34"/>
    <p:sldId id="306" r:id="rId35"/>
    <p:sldId id="324" r:id="rId36"/>
    <p:sldId id="325" r:id="rId37"/>
    <p:sldId id="326" r:id="rId38"/>
    <p:sldId id="327" r:id="rId39"/>
    <p:sldId id="328" r:id="rId40"/>
    <p:sldId id="307" r:id="rId41"/>
    <p:sldId id="308" r:id="rId42"/>
    <p:sldId id="309" r:id="rId43"/>
  </p:sldIdLst>
  <p:sldSz cx="9144000" cy="5143500" type="screen16x9"/>
  <p:notesSz cx="6858000" cy="9144000"/>
  <p:embeddedFontLst>
    <p:embeddedFont>
      <p:font typeface="Barlow Condensed" panose="00000506000000000000" pitchFamily="2"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orbel" panose="020B0503020204020204" pitchFamily="34" charset="0"/>
      <p:regular r:id="rId53"/>
      <p:bold r:id="rId54"/>
      <p:italic r:id="rId55"/>
      <p:boldItalic r:id="rId56"/>
    </p:embeddedFont>
    <p:embeddedFont>
      <p:font typeface="Nova Mono" panose="020B0604020202020204"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6"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15" autoAdjust="0"/>
    <p:restoredTop sz="86400" autoAdjust="0"/>
  </p:normalViewPr>
  <p:slideViewPr>
    <p:cSldViewPr snapToGrid="0">
      <p:cViewPr varScale="1">
        <p:scale>
          <a:sx n="118" d="100"/>
          <a:sy n="118" d="100"/>
        </p:scale>
        <p:origin x="924" y="102"/>
      </p:cViewPr>
      <p:guideLst>
        <p:guide orient="horz" pos="1596"/>
        <p:guide pos="2904"/>
      </p:guideLst>
    </p:cSldViewPr>
  </p:slideViewPr>
  <p:outlineViewPr>
    <p:cViewPr>
      <p:scale>
        <a:sx n="33" d="100"/>
        <a:sy n="33" d="100"/>
      </p:scale>
      <p:origin x="0" y="-232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116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any questions or comments, please enter them into the chat, located on the lower right hand corner of your screen. Also, remember to select “Everyone” in the chat for comments intended for everyone. Finally, this webinar offers closed captioning and ASL translation. </a:t>
            </a:r>
          </a:p>
          <a:p>
            <a:endParaRPr lang="en-US" dirty="0"/>
          </a:p>
        </p:txBody>
      </p:sp>
      <p:sp>
        <p:nvSpPr>
          <p:cNvPr id="4" name="Slide Number Placeholder 3"/>
          <p:cNvSpPr>
            <a:spLocks noGrp="1"/>
          </p:cNvSpPr>
          <p:nvPr>
            <p:ph type="sldNum" sz="quarter" idx="10"/>
          </p:nvPr>
        </p:nvSpPr>
        <p:spPr/>
        <p:txBody>
          <a:bodyPr/>
          <a:lstStyle/>
          <a:p>
            <a:fld id="{D06738FA-153B-4A01-8FF5-458879AD9547}" type="slidenum">
              <a:rPr lang="en-US" smtClean="0"/>
              <a:t>2</a:t>
            </a:fld>
            <a:endParaRPr lang="en-US"/>
          </a:p>
        </p:txBody>
      </p:sp>
    </p:spTree>
    <p:extLst>
      <p:ext uri="{BB962C8B-B14F-4D97-AF65-F5344CB8AC3E}">
        <p14:creationId xmlns:p14="http://schemas.microsoft.com/office/powerpoint/2010/main" val="319990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Captioning is available for this class in the Multimedia Viewer panel on the right hand side of your screen. If you want to view captions and don’t see the panel, click on the menu button (the three little dots) in the bottom right corner of the screen and click “Multimedia Viewer” and it will appear. If you see the panel and want to close it, click the “x” in the upper right hand corner of the panel box.“ This is different</a:t>
            </a:r>
            <a:r>
              <a:rPr lang="en-US" sz="1200" kern="1200" baseline="0" dirty="0">
                <a:solidFill>
                  <a:schemeClr val="tx1"/>
                </a:solidFill>
                <a:effectLst/>
                <a:latin typeface="+mn-lt"/>
                <a:ea typeface="+mn-ea"/>
                <a:cs typeface="+mn-cs"/>
              </a:rPr>
              <a:t> than speech generated closed captioning at the bottom of the WebEx screen.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6738FA-153B-4A01-8FF5-458879AD9547}" type="slidenum">
              <a:rPr lang="en-US" smtClean="0"/>
              <a:t>3</a:t>
            </a:fld>
            <a:endParaRPr lang="en-US"/>
          </a:p>
        </p:txBody>
      </p:sp>
    </p:spTree>
    <p:extLst>
      <p:ext uri="{BB962C8B-B14F-4D97-AF65-F5344CB8AC3E}">
        <p14:creationId xmlns:p14="http://schemas.microsoft.com/office/powerpoint/2010/main" val="101859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The NNLM is made up of 7 geographic regions.  </a:t>
            </a:r>
          </a:p>
          <a:p>
            <a:pPr marL="0" indent="0">
              <a:buFont typeface="Arial" panose="020B0604020202020204" pitchFamily="34" charset="0"/>
              <a:buNone/>
            </a:pPr>
            <a:endParaRPr lang="en-US" baseline="0" dirty="0"/>
          </a:p>
          <a:p>
            <a:r>
              <a:rPr lang="en-US" sz="1200" kern="1200" dirty="0">
                <a:solidFill>
                  <a:schemeClr val="tx1"/>
                </a:solidFill>
                <a:effectLst/>
                <a:latin typeface="+mn-lt"/>
                <a:ea typeface="+mn-ea"/>
                <a:cs typeface="+mn-cs"/>
              </a:rPr>
              <a:t>NNLM’s Mission is </a:t>
            </a:r>
            <a:r>
              <a:rPr lang="en-US" sz="1200" i="1" kern="1200" dirty="0">
                <a:solidFill>
                  <a:schemeClr val="tx1"/>
                </a:solidFill>
                <a:effectLst/>
                <a:latin typeface="+mn-lt"/>
                <a:ea typeface="+mn-ea"/>
                <a:cs typeface="+mn-cs"/>
              </a:rPr>
              <a:t>to advance the progress of medicine and improve the public health by providing all U.S. health professionals with equal access to biomedical information and improving the public's access to information to enable them to make informed decisions about their health.  </a:t>
            </a:r>
            <a:r>
              <a:rPr lang="en-US" sz="1200" kern="1200" dirty="0">
                <a:solidFill>
                  <a:schemeClr val="tx1"/>
                </a:solidFill>
                <a:effectLst/>
                <a:latin typeface="+mn-lt"/>
                <a:ea typeface="+mn-ea"/>
                <a:cs typeface="+mn-cs"/>
              </a:rPr>
              <a:t>(From NNLM.GOV)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4AE5B-1EAA-4907-9E55-1251C9845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363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Region 1, where I am,  is based at the University of Maryland, Baltimore Health Sciences and Human Services Library and serves these states.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4AE5B-1EAA-4907-9E55-1251C9845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852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NNLM provides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funding for health outreach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free webinars and classes,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access to a network of public and academic libraries, community- and faith-based organizations, and universities.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4AE5B-1EAA-4907-9E55-1251C9845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36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today’s webinar. </a:t>
            </a:r>
          </a:p>
          <a:p>
            <a:r>
              <a:rPr lang="en-US" sz="1200" kern="1200" dirty="0">
                <a:solidFill>
                  <a:schemeClr val="tx1"/>
                </a:solidFill>
                <a:effectLst/>
                <a:latin typeface="+mn-lt"/>
                <a:ea typeface="+mn-ea"/>
                <a:cs typeface="+mn-cs"/>
              </a:rPr>
              <a:t>My name is April Wright and I am the</a:t>
            </a:r>
            <a:r>
              <a:rPr lang="en-US" sz="1200" kern="1200" baseline="0" dirty="0">
                <a:solidFill>
                  <a:schemeClr val="tx1"/>
                </a:solidFill>
                <a:effectLst/>
                <a:latin typeface="+mn-lt"/>
                <a:ea typeface="+mn-ea"/>
                <a:cs typeface="+mn-cs"/>
              </a:rPr>
              <a:t> Outreach Librarian specializing in </a:t>
            </a:r>
            <a:r>
              <a:rPr lang="en-US" sz="1200" kern="1200" dirty="0">
                <a:solidFill>
                  <a:schemeClr val="tx1"/>
                </a:solidFill>
                <a:effectLst/>
                <a:latin typeface="+mn-lt"/>
                <a:ea typeface="+mn-ea"/>
                <a:cs typeface="+mn-cs"/>
              </a:rPr>
              <a:t>Environmental Health &amp;</a:t>
            </a:r>
            <a:r>
              <a:rPr lang="en-US" sz="1200" kern="1200" baseline="0" dirty="0">
                <a:solidFill>
                  <a:schemeClr val="tx1"/>
                </a:solidFill>
                <a:effectLst/>
                <a:latin typeface="+mn-lt"/>
                <a:ea typeface="+mn-ea"/>
                <a:cs typeface="+mn-cs"/>
              </a:rPr>
              <a:t> Justice </a:t>
            </a:r>
            <a:r>
              <a:rPr lang="en-US" sz="1200" kern="1200" dirty="0">
                <a:solidFill>
                  <a:schemeClr val="tx1"/>
                </a:solidFill>
                <a:effectLst/>
                <a:latin typeface="+mn-lt"/>
                <a:ea typeface="+mn-ea"/>
                <a:cs typeface="+mn-cs"/>
              </a:rPr>
              <a:t>with Region 1 of the Network of the National Library of Medicine, the NNLM.  As the EH Program Specialist, I cover topics related to disaster &amp; emergency preparedness, climate change, environmental health disparities and environmental justice. </a:t>
            </a:r>
          </a:p>
          <a:p>
            <a:r>
              <a:rPr lang="en-US" sz="1200" kern="1200" dirty="0">
                <a:solidFill>
                  <a:schemeClr val="tx1"/>
                </a:solidFill>
                <a:effectLst/>
                <a:latin typeface="+mn-lt"/>
                <a:ea typeface="+mn-ea"/>
                <a:cs typeface="+mn-cs"/>
              </a:rPr>
              <a:t>I would also like to introduce my colleague, Faith</a:t>
            </a:r>
            <a:r>
              <a:rPr lang="en-US" sz="1200" kern="1200" baseline="0" dirty="0">
                <a:solidFill>
                  <a:schemeClr val="tx1"/>
                </a:solidFill>
                <a:effectLst/>
                <a:latin typeface="+mn-lt"/>
                <a:ea typeface="+mn-ea"/>
                <a:cs typeface="+mn-cs"/>
              </a:rPr>
              <a:t> Steele, the Outreach and Education Librarian with Region 1.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4AE5B-1EAA-4907-9E55-1251C9845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092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It is our pleasure</a:t>
            </a:r>
            <a:r>
              <a:rPr lang="en-US" sz="1100" b="0" i="0" u="none" strike="noStrike" cap="none" baseline="0" dirty="0">
                <a:solidFill>
                  <a:srgbClr val="000000"/>
                </a:solidFill>
                <a:effectLst/>
                <a:latin typeface="Arial"/>
                <a:ea typeface="Arial"/>
                <a:cs typeface="Arial"/>
                <a:sym typeface="Arial"/>
              </a:rPr>
              <a:t> to welcome our featured speaker, </a:t>
            </a:r>
            <a:r>
              <a:rPr lang="en-US" sz="1100" b="0" i="0" u="none" strike="noStrike" cap="none" baseline="0" dirty="0" err="1">
                <a:solidFill>
                  <a:srgbClr val="000000"/>
                </a:solidFill>
                <a:effectLst/>
                <a:latin typeface="Arial"/>
                <a:ea typeface="Arial"/>
                <a:cs typeface="Arial"/>
                <a:sym typeface="Arial"/>
              </a:rPr>
              <a:t>catherine</a:t>
            </a:r>
            <a:r>
              <a:rPr lang="en-US" sz="1100" b="0" i="0" u="none" strike="noStrike" cap="none" baseline="0" dirty="0">
                <a:solidFill>
                  <a:srgbClr val="000000"/>
                </a:solidFill>
                <a:effectLst/>
                <a:latin typeface="Arial"/>
                <a:ea typeface="Arial"/>
                <a:cs typeface="Arial"/>
                <a:sym typeface="Arial"/>
              </a:rPr>
              <a:t> Lockmiller.  </a:t>
            </a:r>
            <a:r>
              <a:rPr lang="en-US" sz="1100" b="0" i="0" u="none" strike="noStrike" cap="none" dirty="0">
                <a:solidFill>
                  <a:srgbClr val="000000"/>
                </a:solidFill>
                <a:effectLst/>
                <a:latin typeface="Arial"/>
                <a:ea typeface="Arial"/>
                <a:cs typeface="Arial"/>
                <a:sym typeface="Arial"/>
              </a:rPr>
              <a:t>In her own words: </a:t>
            </a:r>
            <a:r>
              <a:rPr lang="en-US" sz="1100" b="0" i="0" u="none" strike="noStrike" cap="none" dirty="0" err="1">
                <a:solidFill>
                  <a:srgbClr val="000000"/>
                </a:solidFill>
                <a:effectLst/>
                <a:latin typeface="Arial"/>
                <a:ea typeface="Arial"/>
                <a:cs typeface="Arial"/>
                <a:sym typeface="Arial"/>
              </a:rPr>
              <a:t>mary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catherine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lockmiller</a:t>
            </a:r>
            <a:r>
              <a:rPr lang="en-US" sz="1100" b="0" i="0" u="none" strike="noStrike" cap="none" dirty="0">
                <a:solidFill>
                  <a:srgbClr val="000000"/>
                </a:solidFill>
                <a:effectLst/>
                <a:latin typeface="Arial"/>
                <a:ea typeface="Arial"/>
                <a:cs typeface="Arial"/>
                <a:sym typeface="Arial"/>
              </a:rPr>
              <a:t> is a health science librarian at Northern Arizona University - Phoenix Biomedical Campus.  She has Bachelor of Science degree in Psychology and Religious Studies from Eastern New Mexico University;</a:t>
            </a:r>
            <a:r>
              <a:rPr lang="en-US" sz="1100" b="0" i="0" u="none" strike="noStrike" cap="none" baseline="0" dirty="0">
                <a:solidFill>
                  <a:srgbClr val="000000"/>
                </a:solidFill>
                <a:effectLst/>
                <a:latin typeface="Arial"/>
                <a:ea typeface="Arial"/>
                <a:cs typeface="Arial"/>
                <a:sym typeface="Arial"/>
              </a:rPr>
              <a:t> a </a:t>
            </a:r>
            <a:r>
              <a:rPr lang="en-US" sz="1100" b="0" i="0" u="none" strike="noStrike" cap="none" dirty="0">
                <a:solidFill>
                  <a:srgbClr val="000000"/>
                </a:solidFill>
                <a:effectLst/>
                <a:latin typeface="Arial"/>
                <a:ea typeface="Arial"/>
                <a:cs typeface="Arial"/>
                <a:sym typeface="Arial"/>
              </a:rPr>
              <a:t>Master of English degree from The University of Dallas.</a:t>
            </a:r>
            <a:r>
              <a:rPr lang="en-US" sz="1100" b="0" i="0" u="none" strike="noStrike" cap="none" baseline="0" dirty="0">
                <a:solidFill>
                  <a:srgbClr val="000000"/>
                </a:solidFill>
                <a:effectLst/>
                <a:latin typeface="Arial"/>
                <a:ea typeface="Arial"/>
                <a:cs typeface="Arial"/>
                <a:sym typeface="Arial"/>
              </a:rPr>
              <a:t>  She received </a:t>
            </a:r>
            <a:r>
              <a:rPr lang="en-US" sz="1100" b="0" i="0" u="none" strike="noStrike" cap="none" dirty="0">
                <a:solidFill>
                  <a:srgbClr val="000000"/>
                </a:solidFill>
                <a:effectLst/>
                <a:latin typeface="Arial"/>
                <a:ea typeface="Arial"/>
                <a:cs typeface="Arial"/>
                <a:sym typeface="Arial"/>
              </a:rPr>
              <a:t>her Master of Library Information Science from San Jose State University in 2017.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err="1">
                <a:solidFill>
                  <a:srgbClr val="000000"/>
                </a:solidFill>
                <a:effectLst/>
                <a:latin typeface="Arial"/>
                <a:ea typeface="Arial"/>
                <a:cs typeface="Arial"/>
                <a:sym typeface="Arial"/>
              </a:rPr>
              <a:t>catherine</a:t>
            </a:r>
            <a:r>
              <a:rPr lang="en-US" sz="1100" b="0" i="0" u="none" strike="noStrike" cap="none" dirty="0">
                <a:solidFill>
                  <a:srgbClr val="000000"/>
                </a:solidFill>
                <a:effectLst/>
                <a:latin typeface="Arial"/>
                <a:ea typeface="Arial"/>
                <a:cs typeface="Arial"/>
                <a:sym typeface="Arial"/>
              </a:rPr>
              <a:t> leverages her backgrounds in the humanities, social sciences, and digital librarianship along with her role as a health information professional to build sustainable, long-lasting health literacies that reduce the negative impact of health disparities and social determinants arising from power imbalances and inequities in at-risk populations. She is particularly focused on achieving health equity for transgender </a:t>
            </a:r>
            <a:r>
              <a:rPr lang="en-US" sz="1100" b="0" i="0" u="none" strike="noStrike" cap="none" dirty="0" err="1">
                <a:solidFill>
                  <a:srgbClr val="000000"/>
                </a:solidFill>
                <a:effectLst/>
                <a:latin typeface="Arial"/>
                <a:ea typeface="Arial"/>
                <a:cs typeface="Arial"/>
                <a:sym typeface="Arial"/>
              </a:rPr>
              <a:t>folx</a:t>
            </a:r>
            <a:r>
              <a:rPr lang="en-US" sz="1100" b="0" i="0" u="none" strike="noStrike" cap="none" dirty="0">
                <a:solidFill>
                  <a:srgbClr val="000000"/>
                </a:solidFill>
                <a:effectLst/>
                <a:latin typeface="Arial"/>
                <a:ea typeface="Arial"/>
                <a:cs typeface="Arial"/>
                <a:sym typeface="Arial"/>
              </a:rPr>
              <a:t>.  Please</a:t>
            </a:r>
            <a:r>
              <a:rPr lang="en-US" sz="1100" b="0" i="0" u="none" strike="noStrike" cap="none" baseline="0" dirty="0">
                <a:solidFill>
                  <a:srgbClr val="000000"/>
                </a:solidFill>
                <a:effectLst/>
                <a:latin typeface="Arial"/>
                <a:ea typeface="Arial"/>
                <a:cs typeface="Arial"/>
                <a:sym typeface="Arial"/>
              </a:rPr>
              <a:t> join us in welcoming </a:t>
            </a:r>
            <a:r>
              <a:rPr lang="en-US" sz="1100" b="0" i="0" u="none" strike="noStrike" cap="none" baseline="0" dirty="0" err="1">
                <a:solidFill>
                  <a:srgbClr val="000000"/>
                </a:solidFill>
                <a:effectLst/>
                <a:latin typeface="Arial"/>
                <a:ea typeface="Arial"/>
                <a:cs typeface="Arial"/>
                <a:sym typeface="Arial"/>
              </a:rPr>
              <a:t>catherine</a:t>
            </a:r>
            <a:r>
              <a:rPr lang="en-US" sz="1100" b="0" i="0" u="none" strike="noStrike" cap="none" baseline="0" dirty="0">
                <a:solidFill>
                  <a:srgbClr val="000000"/>
                </a:solidFill>
                <a:effectLst/>
                <a:latin typeface="Arial"/>
                <a:ea typeface="Arial"/>
                <a:cs typeface="Arial"/>
                <a:sym typeface="Arial"/>
              </a:rPr>
              <a:t> Lockmiller.</a:t>
            </a:r>
            <a:endParaRPr lang="en-US" dirty="0"/>
          </a:p>
        </p:txBody>
      </p:sp>
      <p:sp>
        <p:nvSpPr>
          <p:cNvPr id="4" name="Slide Number Placeholder 3"/>
          <p:cNvSpPr>
            <a:spLocks noGrp="1"/>
          </p:cNvSpPr>
          <p:nvPr>
            <p:ph type="sldNum" sz="quarter" idx="10"/>
          </p:nvPr>
        </p:nvSpPr>
        <p:spPr/>
        <p:txBody>
          <a:bodyPr/>
          <a:lstStyle/>
          <a:p>
            <a:fld id="{94EBCD51-DCE8-4743-84DB-5146CB894364}" type="slidenum">
              <a:rPr lang="en-US" smtClean="0"/>
              <a:t>10</a:t>
            </a:fld>
            <a:endParaRPr lang="en-US"/>
          </a:p>
        </p:txBody>
      </p:sp>
    </p:spTree>
    <p:extLst>
      <p:ext uri="{BB962C8B-B14F-4D97-AF65-F5344CB8AC3E}">
        <p14:creationId xmlns:p14="http://schemas.microsoft.com/office/powerpoint/2010/main" val="50872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79f638290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479f638290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AutoNum type="arabicPeriod"/>
            </a:pPr>
            <a:r>
              <a:rPr lang="en" sz="1100" b="1">
                <a:latin typeface="Arial"/>
                <a:ea typeface="Arial"/>
                <a:cs typeface="Arial"/>
                <a:sym typeface="Arial"/>
              </a:rPr>
              <a:t>We will stay engaged</a:t>
            </a:r>
            <a:r>
              <a:rPr lang="en" sz="1100">
                <a:latin typeface="Arial"/>
                <a:ea typeface="Arial"/>
                <a:cs typeface="Arial"/>
                <a:sym typeface="Arial"/>
              </a:rPr>
              <a:t>. Staying engaged means “remaining morally, emotionally, intellectually, and socially involved in the dialogue.”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 sz="1100" b="1">
                <a:latin typeface="Arial"/>
                <a:ea typeface="Arial"/>
                <a:cs typeface="Arial"/>
                <a:sym typeface="Arial"/>
              </a:rPr>
              <a:t>We will experience discomfort</a:t>
            </a:r>
            <a:r>
              <a:rPr lang="en" sz="1100">
                <a:latin typeface="Arial"/>
                <a:ea typeface="Arial"/>
                <a:cs typeface="Arial"/>
                <a:sym typeface="Arial"/>
              </a:rPr>
              <a:t>. Discomfort is inevitable, especially in dialogues about historical and ongoing oppression. As participants, we commit to bring issues of oppression and discomfort into the open. It is not talking about these issues that create divisiveness. The divisiveness already exists in society. It is through dialogue, even when uncomfortable, that healing and change begin.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 sz="1100" b="1">
                <a:latin typeface="Arial"/>
                <a:ea typeface="Arial"/>
                <a:cs typeface="Arial"/>
                <a:sym typeface="Arial"/>
              </a:rPr>
              <a:t>We will speak our individual truths</a:t>
            </a:r>
            <a:r>
              <a:rPr lang="en" sz="1100">
                <a:latin typeface="Arial"/>
                <a:ea typeface="Arial"/>
                <a:cs typeface="Arial"/>
                <a:sym typeface="Arial"/>
              </a:rPr>
              <a:t>. When we say “speak your truth”, we mean being open about thoughts and feelings, not just saying what you think others want to hear, and recognizing that your experience of the world is yours alone.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 sz="1100" b="1">
                <a:latin typeface="Arial"/>
                <a:ea typeface="Arial"/>
                <a:cs typeface="Arial"/>
                <a:sym typeface="Arial"/>
              </a:rPr>
              <a:t>We resist closure and accept uncertainty</a:t>
            </a:r>
            <a:r>
              <a:rPr lang="en" sz="1100">
                <a:latin typeface="Arial"/>
                <a:ea typeface="Arial"/>
                <a:cs typeface="Arial"/>
                <a:sym typeface="Arial"/>
              </a:rPr>
              <a:t>. This means being willing to affirm and dwell in uncertainty, and not to rush to easy, quick solutions, because it is in a place of uncertainty that we are most able to learn from others.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 sz="1100" b="1">
                <a:latin typeface="Arial"/>
                <a:ea typeface="Arial"/>
                <a:cs typeface="Arial"/>
                <a:sym typeface="Arial"/>
              </a:rPr>
              <a:t>We respect the sensitive nature of this conversation</a:t>
            </a:r>
            <a:r>
              <a:rPr lang="en" sz="1100">
                <a:latin typeface="Arial"/>
                <a:ea typeface="Arial"/>
                <a:cs typeface="Arial"/>
                <a:sym typeface="Arial"/>
              </a:rPr>
              <a:t>. By respect, we do not mean allowing falsehood and oppression to go unchallenged; rather, we will treat this space as private and ensure that all dialogue that happens here stays here.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 sz="1100" b="1">
                <a:latin typeface="Arial"/>
                <a:ea typeface="Arial"/>
                <a:cs typeface="Arial"/>
                <a:sym typeface="Arial"/>
              </a:rPr>
              <a:t>We will both center and believe the stories of the oppressed</a:t>
            </a:r>
            <a:r>
              <a:rPr lang="en" sz="1100">
                <a:latin typeface="Arial"/>
                <a:ea typeface="Arial"/>
                <a:cs typeface="Arial"/>
                <a:sym typeface="Arial"/>
              </a:rPr>
              <a:t>. We recognize that the voices of BIPOC persons, trans and queer persons, and persons with disabilities are all too often minimized. We take note of the emotional labor and retraumatization which incurs when individuals from these and other oppressed communities share their stories. We will strive to take on the mantle of labor ourselves, mitigate trauma where we can, and make the voices of the oppressed heard and affirmed.</a:t>
            </a:r>
            <a:endParaRPr b="1"/>
          </a:p>
        </p:txBody>
      </p:sp>
      <p:sp>
        <p:nvSpPr>
          <p:cNvPr id="194" name="Google Shape;194;g1479f638290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8" name="Google Shape;58;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595959"/>
                </a:solidFill>
              </a:defRPr>
            </a:lvl1pPr>
            <a:lvl2pPr marL="0" lvl="1" indent="0" algn="r" rtl="0">
              <a:spcBef>
                <a:spcPts val="0"/>
              </a:spcBef>
              <a:buNone/>
              <a:defRPr>
                <a:solidFill>
                  <a:srgbClr val="595959"/>
                </a:solidFill>
              </a:defRPr>
            </a:lvl2pPr>
            <a:lvl3pPr marL="0" lvl="2" indent="0" algn="r" rtl="0">
              <a:spcBef>
                <a:spcPts val="0"/>
              </a:spcBef>
              <a:buNone/>
              <a:defRPr>
                <a:solidFill>
                  <a:srgbClr val="595959"/>
                </a:solidFill>
              </a:defRPr>
            </a:lvl3pPr>
            <a:lvl4pPr marL="0" lvl="3" indent="0" algn="r" rtl="0">
              <a:spcBef>
                <a:spcPts val="0"/>
              </a:spcBef>
              <a:buNone/>
              <a:defRPr>
                <a:solidFill>
                  <a:srgbClr val="595959"/>
                </a:solidFill>
              </a:defRPr>
            </a:lvl4pPr>
            <a:lvl5pPr marL="0" lvl="4" indent="0" algn="r" rtl="0">
              <a:spcBef>
                <a:spcPts val="0"/>
              </a:spcBef>
              <a:buNone/>
              <a:defRPr>
                <a:solidFill>
                  <a:srgbClr val="595959"/>
                </a:solidFill>
              </a:defRPr>
            </a:lvl5pPr>
            <a:lvl6pPr marL="0" lvl="5" indent="0" algn="r" rtl="0">
              <a:spcBef>
                <a:spcPts val="0"/>
              </a:spcBef>
              <a:buNone/>
              <a:defRPr>
                <a:solidFill>
                  <a:srgbClr val="595959"/>
                </a:solidFill>
              </a:defRPr>
            </a:lvl6pPr>
            <a:lvl7pPr marL="0" lvl="6" indent="0" algn="r" rtl="0">
              <a:spcBef>
                <a:spcPts val="0"/>
              </a:spcBef>
              <a:buNone/>
              <a:defRPr>
                <a:solidFill>
                  <a:srgbClr val="595959"/>
                </a:solidFill>
              </a:defRPr>
            </a:lvl7pPr>
            <a:lvl8pPr marL="0" lvl="7" indent="0" algn="r" rtl="0">
              <a:spcBef>
                <a:spcPts val="0"/>
              </a:spcBef>
              <a:buNone/>
              <a:defRPr>
                <a:solidFill>
                  <a:srgbClr val="595959"/>
                </a:solidFill>
              </a:defRPr>
            </a:lvl8pPr>
            <a:lvl9pPr marL="0" lvl="8" indent="0" algn="r" rtl="0">
              <a:spcBef>
                <a:spcPts val="0"/>
              </a:spcBef>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6" name="Google Shape;13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0" name="Google Shape;14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4" name="Google Shape;144;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5" name="Google Shape;14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1" name="Google Shape;151;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2" name="Google Shape;15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5" name="Google Shape;15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6"/>
        <p:cNvGrpSpPr/>
        <p:nvPr/>
      </p:nvGrpSpPr>
      <p:grpSpPr>
        <a:xfrm>
          <a:off x="0" y="0"/>
          <a:ext cx="0" cy="0"/>
          <a:chOff x="0" y="0"/>
          <a:chExt cx="0" cy="0"/>
        </a:xfrm>
      </p:grpSpPr>
      <p:sp>
        <p:nvSpPr>
          <p:cNvPr id="157" name="Google Shape;157;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9" name="Google Shape;159;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0" name="Google Shape;160;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1" name="Google Shape;16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2"/>
        <p:cNvGrpSpPr/>
        <p:nvPr/>
      </p:nvGrpSpPr>
      <p:grpSpPr>
        <a:xfrm>
          <a:off x="0" y="0"/>
          <a:ext cx="0" cy="0"/>
          <a:chOff x="0" y="0"/>
          <a:chExt cx="0" cy="0"/>
        </a:xfrm>
      </p:grpSpPr>
      <p:sp>
        <p:nvSpPr>
          <p:cNvPr id="163" name="Google Shape;163;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64" name="Google Shape;16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5"/>
        <p:cNvGrpSpPr/>
        <p:nvPr/>
      </p:nvGrpSpPr>
      <p:grpSpPr>
        <a:xfrm>
          <a:off x="0" y="0"/>
          <a:ext cx="0" cy="0"/>
          <a:chOff x="0" y="0"/>
          <a:chExt cx="0" cy="0"/>
        </a:xfrm>
      </p:grpSpPr>
      <p:sp>
        <p:nvSpPr>
          <p:cNvPr id="166" name="Google Shape;166;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 name="Google Shape;167;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68" name="Google Shape;16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 name="Google Shape;62;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 name="Google Shape;63;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4" name="Google Shape;64;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595959"/>
                </a:solidFill>
              </a:defRPr>
            </a:lvl1pPr>
            <a:lvl2pPr marL="0" lvl="1" indent="0" algn="r" rtl="0">
              <a:spcBef>
                <a:spcPts val="0"/>
              </a:spcBef>
              <a:buNone/>
              <a:defRPr>
                <a:solidFill>
                  <a:srgbClr val="595959"/>
                </a:solidFill>
              </a:defRPr>
            </a:lvl2pPr>
            <a:lvl3pPr marL="0" lvl="2" indent="0" algn="r" rtl="0">
              <a:spcBef>
                <a:spcPts val="0"/>
              </a:spcBef>
              <a:buNone/>
              <a:defRPr>
                <a:solidFill>
                  <a:srgbClr val="595959"/>
                </a:solidFill>
              </a:defRPr>
            </a:lvl3pPr>
            <a:lvl4pPr marL="0" lvl="3" indent="0" algn="r" rtl="0">
              <a:spcBef>
                <a:spcPts val="0"/>
              </a:spcBef>
              <a:buNone/>
              <a:defRPr>
                <a:solidFill>
                  <a:srgbClr val="595959"/>
                </a:solidFill>
              </a:defRPr>
            </a:lvl4pPr>
            <a:lvl5pPr marL="0" lvl="4" indent="0" algn="r" rtl="0">
              <a:spcBef>
                <a:spcPts val="0"/>
              </a:spcBef>
              <a:buNone/>
              <a:defRPr>
                <a:solidFill>
                  <a:srgbClr val="595959"/>
                </a:solidFill>
              </a:defRPr>
            </a:lvl5pPr>
            <a:lvl6pPr marL="0" lvl="5" indent="0" algn="r" rtl="0">
              <a:spcBef>
                <a:spcPts val="0"/>
              </a:spcBef>
              <a:buNone/>
              <a:defRPr>
                <a:solidFill>
                  <a:srgbClr val="595959"/>
                </a:solidFill>
              </a:defRPr>
            </a:lvl6pPr>
            <a:lvl7pPr marL="0" lvl="6" indent="0" algn="r" rtl="0">
              <a:spcBef>
                <a:spcPts val="0"/>
              </a:spcBef>
              <a:buNone/>
              <a:defRPr>
                <a:solidFill>
                  <a:srgbClr val="595959"/>
                </a:solidFill>
              </a:defRPr>
            </a:lvl7pPr>
            <a:lvl8pPr marL="0" lvl="7" indent="0" algn="r" rtl="0">
              <a:spcBef>
                <a:spcPts val="0"/>
              </a:spcBef>
              <a:buNone/>
              <a:defRPr>
                <a:solidFill>
                  <a:srgbClr val="595959"/>
                </a:solidFill>
              </a:defRPr>
            </a:lvl8pPr>
            <a:lvl9pPr marL="0" lvl="8" indent="0" algn="r" rtl="0">
              <a:spcBef>
                <a:spcPts val="0"/>
              </a:spcBef>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buClrTx/>
            </a:pPr>
            <a:fld id="{48241373-C98E-43A5-ACF9-367DA3E2BEFD}" type="datetimeFigureOut">
              <a:rPr lang="en-US" kern="1200" smtClean="0">
                <a:solidFill>
                  <a:prstClr val="black"/>
                </a:solidFill>
                <a:latin typeface="Corbel"/>
                <a:ea typeface="+mn-ea"/>
                <a:cs typeface="+mn-cs"/>
              </a:rPr>
              <a:pPr defTabSz="342900">
                <a:buClrTx/>
              </a:pPr>
              <a:t>8/23/2022</a:t>
            </a:fld>
            <a:endParaRPr lang="en-US" kern="1200">
              <a:solidFill>
                <a:prstClr val="black"/>
              </a:solidFill>
              <a:latin typeface="Corbel"/>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solidFill>
              <a:latin typeface="Corbel"/>
              <a:ea typeface="+mn-ea"/>
              <a:cs typeface="+mn-cs"/>
            </a:endParaRPr>
          </a:p>
        </p:txBody>
      </p:sp>
      <p:sp>
        <p:nvSpPr>
          <p:cNvPr id="6" name="Slide Number Placeholder 5"/>
          <p:cNvSpPr>
            <a:spLocks noGrp="1"/>
          </p:cNvSpPr>
          <p:nvPr>
            <p:ph type="sldNum" sz="quarter" idx="12"/>
          </p:nvPr>
        </p:nvSpPr>
        <p:spPr/>
        <p:txBody>
          <a:bodyPr/>
          <a:lstStyle/>
          <a:p>
            <a:pPr defTabSz="342900">
              <a:buClrTx/>
            </a:pPr>
            <a:fld id="{CE370D28-E6A9-4DFE-871F-420BF5250252}" type="slidenum">
              <a:rPr lang="en-US" kern="1200" smtClean="0">
                <a:solidFill>
                  <a:prstClr val="black"/>
                </a:solidFill>
                <a:latin typeface="Corbel"/>
                <a:ea typeface="+mn-ea"/>
                <a:cs typeface="+mn-cs"/>
              </a:rPr>
              <a:pPr defTabSz="342900">
                <a:buClrTx/>
              </a:pPr>
              <a:t>‹#›</a:t>
            </a:fld>
            <a:endParaRPr lang="en-US" kern="1200">
              <a:solidFill>
                <a:prstClr val="black"/>
              </a:solidFill>
              <a:latin typeface="Corbel"/>
              <a:ea typeface="+mn-ea"/>
              <a:cs typeface="+mn-cs"/>
            </a:endParaRPr>
          </a:p>
        </p:txBody>
      </p:sp>
      <p:sp>
        <p:nvSpPr>
          <p:cNvPr id="7" name="Rectangle 6"/>
          <p:cNvSpPr/>
          <p:nvPr userDrawn="1"/>
        </p:nvSpPr>
        <p:spPr>
          <a:xfrm>
            <a:off x="0" y="4596021"/>
            <a:ext cx="9144000" cy="544606"/>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rbel"/>
              <a:ea typeface="+mn-ea"/>
              <a:cs typeface="+mn-cs"/>
            </a:endParaRPr>
          </a:p>
        </p:txBody>
      </p:sp>
      <p:pic>
        <p:nvPicPr>
          <p:cNvPr id="9" name="Picture 8" descr="Logo for the Network of the National Library of Medicine">
            <a:extLst>
              <a:ext uri="{FF2B5EF4-FFF2-40B4-BE49-F238E27FC236}">
                <a16:creationId xmlns:a16="http://schemas.microsoft.com/office/drawing/2014/main" id="{67A7AD93-C490-464C-8192-E7FDD57ABC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454" y="4678974"/>
            <a:ext cx="2692889" cy="432054"/>
          </a:xfrm>
          <a:prstGeom prst="rect">
            <a:avLst/>
          </a:prstGeom>
        </p:spPr>
      </p:pic>
    </p:spTree>
    <p:extLst>
      <p:ext uri="{BB962C8B-B14F-4D97-AF65-F5344CB8AC3E}">
        <p14:creationId xmlns:p14="http://schemas.microsoft.com/office/powerpoint/2010/main" val="2643399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pPr defTabSz="342900">
              <a:buClrTx/>
            </a:pPr>
            <a:fld id="{48241373-C98E-43A5-ACF9-367DA3E2BEFD}" type="datetimeFigureOut">
              <a:rPr lang="en-US" kern="1200" smtClean="0">
                <a:solidFill>
                  <a:prstClr val="black"/>
                </a:solidFill>
                <a:latin typeface="Corbel"/>
                <a:ea typeface="+mn-ea"/>
                <a:cs typeface="+mn-cs"/>
              </a:rPr>
              <a:pPr defTabSz="342900">
                <a:buClrTx/>
              </a:pPr>
              <a:t>8/23/2022</a:t>
            </a:fld>
            <a:endParaRPr lang="en-US" kern="1200">
              <a:solidFill>
                <a:prstClr val="black"/>
              </a:solidFill>
              <a:latin typeface="Corbel"/>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defTabSz="342900">
              <a:buClrTx/>
            </a:pPr>
            <a:endParaRPr lang="en-US" kern="1200">
              <a:solidFill>
                <a:prstClr val="black"/>
              </a:solidFill>
              <a:latin typeface="Corbel"/>
              <a:ea typeface="+mn-ea"/>
              <a:cs typeface="+mn-cs"/>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defTabSz="342900">
              <a:buClrTx/>
            </a:pPr>
            <a:fld id="{CE370D28-E6A9-4DFE-871F-420BF5250252}" type="slidenum">
              <a:rPr lang="en-US" kern="1200" smtClean="0">
                <a:solidFill>
                  <a:prstClr val="black"/>
                </a:solidFill>
                <a:latin typeface="Corbel"/>
                <a:ea typeface="+mn-ea"/>
                <a:cs typeface="+mn-cs"/>
              </a:rPr>
              <a:pPr defTabSz="342900">
                <a:buClrTx/>
              </a:pPr>
              <a:t>‹#›</a:t>
            </a:fld>
            <a:endParaRPr lang="en-US" kern="1200">
              <a:solidFill>
                <a:prstClr val="black"/>
              </a:solidFill>
              <a:latin typeface="Corbel"/>
              <a:ea typeface="+mn-ea"/>
              <a:cs typeface="+mn-cs"/>
            </a:endParaRPr>
          </a:p>
        </p:txBody>
      </p:sp>
      <p:pic>
        <p:nvPicPr>
          <p:cNvPr id="9" name="Picture 4" descr="Logo for NNL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0919" y="4741611"/>
            <a:ext cx="1007269" cy="25717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userDrawn="1"/>
        </p:nvSpPr>
        <p:spPr>
          <a:xfrm>
            <a:off x="0" y="4596021"/>
            <a:ext cx="9144000" cy="544606"/>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rbel"/>
              <a:ea typeface="+mn-ea"/>
              <a:cs typeface="+mn-cs"/>
            </a:endParaRPr>
          </a:p>
        </p:txBody>
      </p:sp>
      <p:pic>
        <p:nvPicPr>
          <p:cNvPr id="12" name="Picture 11" descr="Logo for the Network of the National Library of Medicine">
            <a:extLst>
              <a:ext uri="{FF2B5EF4-FFF2-40B4-BE49-F238E27FC236}">
                <a16:creationId xmlns:a16="http://schemas.microsoft.com/office/drawing/2014/main" id="{50175EB6-1858-624A-AC9F-B39B57D3EC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454" y="4683671"/>
            <a:ext cx="2692889" cy="432054"/>
          </a:xfrm>
          <a:prstGeom prst="rect">
            <a:avLst/>
          </a:prstGeom>
        </p:spPr>
      </p:pic>
    </p:spTree>
    <p:extLst>
      <p:ext uri="{BB962C8B-B14F-4D97-AF65-F5344CB8AC3E}">
        <p14:creationId xmlns:p14="http://schemas.microsoft.com/office/powerpoint/2010/main" val="2636918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pPr defTabSz="342900">
              <a:buClrTx/>
            </a:pPr>
            <a:endParaRPr lang="en-US" kern="1200">
              <a:solidFill>
                <a:prstClr val="black"/>
              </a:solidFill>
              <a:latin typeface="Corbel"/>
              <a:ea typeface="+mn-ea"/>
              <a:cs typeface="+mn-cs"/>
            </a:endParaRPr>
          </a:p>
        </p:txBody>
      </p:sp>
      <p:sp>
        <p:nvSpPr>
          <p:cNvPr id="7" name="Slide Number Placeholder 6"/>
          <p:cNvSpPr>
            <a:spLocks noGrp="1"/>
          </p:cNvSpPr>
          <p:nvPr>
            <p:ph type="sldNum" sz="quarter" idx="12"/>
          </p:nvPr>
        </p:nvSpPr>
        <p:spPr/>
        <p:txBody>
          <a:bodyPr/>
          <a:lstStyle/>
          <a:p>
            <a:pPr defTabSz="342900">
              <a:buClrTx/>
            </a:pPr>
            <a:fld id="{4FAB73BC-B049-4115-A692-8D63A059BFB8}" type="slidenum">
              <a:rPr lang="en-US" kern="1200" smtClean="0">
                <a:solidFill>
                  <a:prstClr val="black"/>
                </a:solidFill>
                <a:latin typeface="Corbel"/>
                <a:ea typeface="+mn-ea"/>
                <a:cs typeface="+mn-cs"/>
              </a:rPr>
              <a:pPr defTabSz="342900">
                <a:buClrTx/>
              </a:pPr>
              <a:t>‹#›</a:t>
            </a:fld>
            <a:endParaRPr lang="en-US" kern="1200">
              <a:solidFill>
                <a:prstClr val="black"/>
              </a:solidFill>
              <a:latin typeface="Corbel"/>
              <a:ea typeface="+mn-ea"/>
              <a:cs typeface="+mn-cs"/>
            </a:endParaRPr>
          </a:p>
        </p:txBody>
      </p:sp>
    </p:spTree>
    <p:extLst>
      <p:ext uri="{BB962C8B-B14F-4D97-AF65-F5344CB8AC3E}">
        <p14:creationId xmlns:p14="http://schemas.microsoft.com/office/powerpoint/2010/main" val="424048785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defRPr>
            </a:lvl1pPr>
          </a:lstStyle>
          <a:p>
            <a:r>
              <a:rPr lang="en-US" dirty="0"/>
              <a:t>Click to edit Master title style</a:t>
            </a:r>
          </a:p>
        </p:txBody>
      </p:sp>
      <p:sp>
        <p:nvSpPr>
          <p:cNvPr id="3" name="Content Placeholder 2"/>
          <p:cNvSpPr>
            <a:spLocks noGrp="1"/>
          </p:cNvSpPr>
          <p:nvPr>
            <p:ph sz="half" idx="1"/>
          </p:nvPr>
        </p:nvSpPr>
        <p:spPr>
          <a:xfrm>
            <a:off x="628650" y="1369219"/>
            <a:ext cx="1833196"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493718" y="1402556"/>
            <a:ext cx="1970575"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Content Placeholder 3">
            <a:extLst>
              <a:ext uri="{FF2B5EF4-FFF2-40B4-BE49-F238E27FC236}">
                <a16:creationId xmlns:a16="http://schemas.microsoft.com/office/drawing/2014/main" id="{CA5DA1A3-AFDB-4FA1-A0D4-6B657F9C724A}"/>
              </a:ext>
            </a:extLst>
          </p:cNvPr>
          <p:cNvSpPr>
            <a:spLocks noGrp="1"/>
          </p:cNvSpPr>
          <p:nvPr>
            <p:ph sz="half" idx="12"/>
          </p:nvPr>
        </p:nvSpPr>
        <p:spPr>
          <a:xfrm>
            <a:off x="4572000" y="1402556"/>
            <a:ext cx="2002448"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A122BC-7D4F-4A51-8B04-16F904510B24}"/>
              </a:ext>
            </a:extLst>
          </p:cNvPr>
          <p:cNvSpPr>
            <a:spLocks noGrp="1"/>
          </p:cNvSpPr>
          <p:nvPr>
            <p:ph sz="half" idx="13"/>
          </p:nvPr>
        </p:nvSpPr>
        <p:spPr>
          <a:xfrm>
            <a:off x="6682154" y="1385887"/>
            <a:ext cx="1833196"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775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 name="Google Shape;75;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6" name="Google Shape;7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595959"/>
                </a:solidFill>
              </a:defRPr>
            </a:lvl1pPr>
            <a:lvl2pPr marL="0" lvl="1" indent="0" algn="r" rtl="0">
              <a:spcBef>
                <a:spcPts val="0"/>
              </a:spcBef>
              <a:buNone/>
              <a:defRPr>
                <a:solidFill>
                  <a:srgbClr val="595959"/>
                </a:solidFill>
              </a:defRPr>
            </a:lvl2pPr>
            <a:lvl3pPr marL="0" lvl="2" indent="0" algn="r" rtl="0">
              <a:spcBef>
                <a:spcPts val="0"/>
              </a:spcBef>
              <a:buNone/>
              <a:defRPr>
                <a:solidFill>
                  <a:srgbClr val="595959"/>
                </a:solidFill>
              </a:defRPr>
            </a:lvl3pPr>
            <a:lvl4pPr marL="0" lvl="3" indent="0" algn="r" rtl="0">
              <a:spcBef>
                <a:spcPts val="0"/>
              </a:spcBef>
              <a:buNone/>
              <a:defRPr>
                <a:solidFill>
                  <a:srgbClr val="595959"/>
                </a:solidFill>
              </a:defRPr>
            </a:lvl4pPr>
            <a:lvl5pPr marL="0" lvl="4" indent="0" algn="r" rtl="0">
              <a:spcBef>
                <a:spcPts val="0"/>
              </a:spcBef>
              <a:buNone/>
              <a:defRPr>
                <a:solidFill>
                  <a:srgbClr val="595959"/>
                </a:solidFill>
              </a:defRPr>
            </a:lvl5pPr>
            <a:lvl6pPr marL="0" lvl="5" indent="0" algn="r" rtl="0">
              <a:spcBef>
                <a:spcPts val="0"/>
              </a:spcBef>
              <a:buNone/>
              <a:defRPr>
                <a:solidFill>
                  <a:srgbClr val="595959"/>
                </a:solidFill>
              </a:defRPr>
            </a:lvl6pPr>
            <a:lvl7pPr marL="0" lvl="6" indent="0" algn="r" rtl="0">
              <a:spcBef>
                <a:spcPts val="0"/>
              </a:spcBef>
              <a:buNone/>
              <a:defRPr>
                <a:solidFill>
                  <a:srgbClr val="595959"/>
                </a:solidFill>
              </a:defRPr>
            </a:lvl7pPr>
            <a:lvl8pPr marL="0" lvl="7" indent="0" algn="r" rtl="0">
              <a:spcBef>
                <a:spcPts val="0"/>
              </a:spcBef>
              <a:buNone/>
              <a:defRPr>
                <a:solidFill>
                  <a:srgbClr val="595959"/>
                </a:solidFill>
              </a:defRPr>
            </a:lvl8pPr>
            <a:lvl9pPr marL="0" lvl="8" indent="0" algn="r" rtl="0">
              <a:spcBef>
                <a:spcPts val="0"/>
              </a:spcBef>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9" name="Google Shape;89;p19"/>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1" name="Google Shape;91;p19"/>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595959"/>
                </a:solidFill>
              </a:defRPr>
            </a:lvl1pPr>
            <a:lvl2pPr marL="0" lvl="1" indent="0" algn="r" rtl="0">
              <a:spcBef>
                <a:spcPts val="0"/>
              </a:spcBef>
              <a:buNone/>
              <a:defRPr>
                <a:solidFill>
                  <a:srgbClr val="595959"/>
                </a:solidFill>
              </a:defRPr>
            </a:lvl2pPr>
            <a:lvl3pPr marL="0" lvl="2" indent="0" algn="r" rtl="0">
              <a:spcBef>
                <a:spcPts val="0"/>
              </a:spcBef>
              <a:buNone/>
              <a:defRPr>
                <a:solidFill>
                  <a:srgbClr val="595959"/>
                </a:solidFill>
              </a:defRPr>
            </a:lvl3pPr>
            <a:lvl4pPr marL="0" lvl="3" indent="0" algn="r" rtl="0">
              <a:spcBef>
                <a:spcPts val="0"/>
              </a:spcBef>
              <a:buNone/>
              <a:defRPr>
                <a:solidFill>
                  <a:srgbClr val="595959"/>
                </a:solidFill>
              </a:defRPr>
            </a:lvl4pPr>
            <a:lvl5pPr marL="0" lvl="4" indent="0" algn="r" rtl="0">
              <a:spcBef>
                <a:spcPts val="0"/>
              </a:spcBef>
              <a:buNone/>
              <a:defRPr>
                <a:solidFill>
                  <a:srgbClr val="595959"/>
                </a:solidFill>
              </a:defRPr>
            </a:lvl5pPr>
            <a:lvl6pPr marL="0" lvl="5" indent="0" algn="r" rtl="0">
              <a:spcBef>
                <a:spcPts val="0"/>
              </a:spcBef>
              <a:buNone/>
              <a:defRPr>
                <a:solidFill>
                  <a:srgbClr val="595959"/>
                </a:solidFill>
              </a:defRPr>
            </a:lvl6pPr>
            <a:lvl7pPr marL="0" lvl="6" indent="0" algn="r" rtl="0">
              <a:spcBef>
                <a:spcPts val="0"/>
              </a:spcBef>
              <a:buNone/>
              <a:defRPr>
                <a:solidFill>
                  <a:srgbClr val="595959"/>
                </a:solidFill>
              </a:defRPr>
            </a:lvl7pPr>
            <a:lvl8pPr marL="0" lvl="7" indent="0" algn="r" rtl="0">
              <a:spcBef>
                <a:spcPts val="0"/>
              </a:spcBef>
              <a:buNone/>
              <a:defRPr>
                <a:solidFill>
                  <a:srgbClr val="595959"/>
                </a:solidFill>
              </a:defRPr>
            </a:lvl8pPr>
            <a:lvl9pPr marL="0" lvl="8" indent="0" algn="r" rtl="0">
              <a:spcBef>
                <a:spcPts val="0"/>
              </a:spcBef>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595959"/>
                </a:solidFill>
              </a:defRPr>
            </a:lvl1pPr>
            <a:lvl2pPr marL="0" lvl="1" indent="0" algn="r" rtl="0">
              <a:spcBef>
                <a:spcPts val="0"/>
              </a:spcBef>
              <a:buNone/>
              <a:defRPr>
                <a:solidFill>
                  <a:srgbClr val="595959"/>
                </a:solidFill>
              </a:defRPr>
            </a:lvl2pPr>
            <a:lvl3pPr marL="0" lvl="2" indent="0" algn="r" rtl="0">
              <a:spcBef>
                <a:spcPts val="0"/>
              </a:spcBef>
              <a:buNone/>
              <a:defRPr>
                <a:solidFill>
                  <a:srgbClr val="595959"/>
                </a:solidFill>
              </a:defRPr>
            </a:lvl3pPr>
            <a:lvl4pPr marL="0" lvl="3" indent="0" algn="r" rtl="0">
              <a:spcBef>
                <a:spcPts val="0"/>
              </a:spcBef>
              <a:buNone/>
              <a:defRPr>
                <a:solidFill>
                  <a:srgbClr val="595959"/>
                </a:solidFill>
              </a:defRPr>
            </a:lvl4pPr>
            <a:lvl5pPr marL="0" lvl="4" indent="0" algn="r" rtl="0">
              <a:spcBef>
                <a:spcPts val="0"/>
              </a:spcBef>
              <a:buNone/>
              <a:defRPr>
                <a:solidFill>
                  <a:srgbClr val="595959"/>
                </a:solidFill>
              </a:defRPr>
            </a:lvl5pPr>
            <a:lvl6pPr marL="0" lvl="5" indent="0" algn="r" rtl="0">
              <a:spcBef>
                <a:spcPts val="0"/>
              </a:spcBef>
              <a:buNone/>
              <a:defRPr>
                <a:solidFill>
                  <a:srgbClr val="595959"/>
                </a:solidFill>
              </a:defRPr>
            </a:lvl6pPr>
            <a:lvl7pPr marL="0" lvl="6" indent="0" algn="r" rtl="0">
              <a:spcBef>
                <a:spcPts val="0"/>
              </a:spcBef>
              <a:buNone/>
              <a:defRPr>
                <a:solidFill>
                  <a:srgbClr val="595959"/>
                </a:solidFill>
              </a:defRPr>
            </a:lvl7pPr>
            <a:lvl8pPr marL="0" lvl="7" indent="0" algn="r" rtl="0">
              <a:spcBef>
                <a:spcPts val="0"/>
              </a:spcBef>
              <a:buNone/>
              <a:defRPr>
                <a:solidFill>
                  <a:srgbClr val="595959"/>
                </a:solidFill>
              </a:defRPr>
            </a:lvl8pPr>
            <a:lvl9pPr marL="0" lvl="8" indent="0" algn="r" rtl="0">
              <a:spcBef>
                <a:spcPts val="0"/>
              </a:spcBef>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3" name="Google Shape;103;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4" name="Google Shape;104;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6" name="Google Shape;106;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595959"/>
                </a:solidFill>
              </a:defRPr>
            </a:lvl1pPr>
            <a:lvl2pPr marL="0" lvl="1" indent="0" algn="r" rtl="0">
              <a:spcBef>
                <a:spcPts val="0"/>
              </a:spcBef>
              <a:buNone/>
              <a:defRPr>
                <a:solidFill>
                  <a:srgbClr val="595959"/>
                </a:solidFill>
              </a:defRPr>
            </a:lvl2pPr>
            <a:lvl3pPr marL="0" lvl="2" indent="0" algn="r" rtl="0">
              <a:spcBef>
                <a:spcPts val="0"/>
              </a:spcBef>
              <a:buNone/>
              <a:defRPr>
                <a:solidFill>
                  <a:srgbClr val="595959"/>
                </a:solidFill>
              </a:defRPr>
            </a:lvl3pPr>
            <a:lvl4pPr marL="0" lvl="3" indent="0" algn="r" rtl="0">
              <a:spcBef>
                <a:spcPts val="0"/>
              </a:spcBef>
              <a:buNone/>
              <a:defRPr>
                <a:solidFill>
                  <a:srgbClr val="595959"/>
                </a:solidFill>
              </a:defRPr>
            </a:lvl4pPr>
            <a:lvl5pPr marL="0" lvl="4" indent="0" algn="r" rtl="0">
              <a:spcBef>
                <a:spcPts val="0"/>
              </a:spcBef>
              <a:buNone/>
              <a:defRPr>
                <a:solidFill>
                  <a:srgbClr val="595959"/>
                </a:solidFill>
              </a:defRPr>
            </a:lvl5pPr>
            <a:lvl6pPr marL="0" lvl="5" indent="0" algn="r" rtl="0">
              <a:spcBef>
                <a:spcPts val="0"/>
              </a:spcBef>
              <a:buNone/>
              <a:defRPr>
                <a:solidFill>
                  <a:srgbClr val="595959"/>
                </a:solidFill>
              </a:defRPr>
            </a:lvl6pPr>
            <a:lvl7pPr marL="0" lvl="6" indent="0" algn="r" rtl="0">
              <a:spcBef>
                <a:spcPts val="0"/>
              </a:spcBef>
              <a:buNone/>
              <a:defRPr>
                <a:solidFill>
                  <a:srgbClr val="595959"/>
                </a:solidFill>
              </a:defRPr>
            </a:lvl7pPr>
            <a:lvl8pPr marL="0" lvl="7" indent="0" algn="r" rtl="0">
              <a:spcBef>
                <a:spcPts val="0"/>
              </a:spcBef>
              <a:buNone/>
              <a:defRPr>
                <a:solidFill>
                  <a:srgbClr val="595959"/>
                </a:solidFill>
              </a:defRPr>
            </a:lvl8pPr>
            <a:lvl9pPr marL="0" lvl="8" indent="0" algn="r" rtl="0">
              <a:spcBef>
                <a:spcPts val="0"/>
              </a:spcBef>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1" name="Google Shape;111;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595959"/>
                </a:solidFill>
              </a:defRPr>
            </a:lvl1pPr>
            <a:lvl2pPr marL="0" lvl="1" indent="0" algn="r" rtl="0">
              <a:spcBef>
                <a:spcPts val="0"/>
              </a:spcBef>
              <a:buNone/>
              <a:defRPr>
                <a:solidFill>
                  <a:srgbClr val="595959"/>
                </a:solidFill>
              </a:defRPr>
            </a:lvl2pPr>
            <a:lvl3pPr marL="0" lvl="2" indent="0" algn="r" rtl="0">
              <a:spcBef>
                <a:spcPts val="0"/>
              </a:spcBef>
              <a:buNone/>
              <a:defRPr>
                <a:solidFill>
                  <a:srgbClr val="595959"/>
                </a:solidFill>
              </a:defRPr>
            </a:lvl3pPr>
            <a:lvl4pPr marL="0" lvl="3" indent="0" algn="r" rtl="0">
              <a:spcBef>
                <a:spcPts val="0"/>
              </a:spcBef>
              <a:buNone/>
              <a:defRPr>
                <a:solidFill>
                  <a:srgbClr val="595959"/>
                </a:solidFill>
              </a:defRPr>
            </a:lvl4pPr>
            <a:lvl5pPr marL="0" lvl="4" indent="0" algn="r" rtl="0">
              <a:spcBef>
                <a:spcPts val="0"/>
              </a:spcBef>
              <a:buNone/>
              <a:defRPr>
                <a:solidFill>
                  <a:srgbClr val="595959"/>
                </a:solidFill>
              </a:defRPr>
            </a:lvl5pPr>
            <a:lvl6pPr marL="0" lvl="5" indent="0" algn="r" rtl="0">
              <a:spcBef>
                <a:spcPts val="0"/>
              </a:spcBef>
              <a:buNone/>
              <a:defRPr>
                <a:solidFill>
                  <a:srgbClr val="595959"/>
                </a:solidFill>
              </a:defRPr>
            </a:lvl6pPr>
            <a:lvl7pPr marL="0" lvl="6" indent="0" algn="r" rtl="0">
              <a:spcBef>
                <a:spcPts val="0"/>
              </a:spcBef>
              <a:buNone/>
              <a:defRPr>
                <a:solidFill>
                  <a:srgbClr val="595959"/>
                </a:solidFill>
              </a:defRPr>
            </a:lvl7pPr>
            <a:lvl8pPr marL="0" lvl="7" indent="0" algn="r" rtl="0">
              <a:spcBef>
                <a:spcPts val="0"/>
              </a:spcBef>
              <a:buNone/>
              <a:defRPr>
                <a:solidFill>
                  <a:srgbClr val="595959"/>
                </a:solidFill>
              </a:defRPr>
            </a:lvl8pPr>
            <a:lvl9pPr marL="0" lvl="8" indent="0" algn="r" rtl="0">
              <a:spcBef>
                <a:spcPts val="0"/>
              </a:spcBef>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595959"/>
                </a:solidFill>
              </a:defRPr>
            </a:lvl1pPr>
            <a:lvl2pPr marL="0" lvl="1" indent="0" algn="r" rtl="0">
              <a:spcBef>
                <a:spcPts val="0"/>
              </a:spcBef>
              <a:buNone/>
              <a:defRPr>
                <a:solidFill>
                  <a:srgbClr val="595959"/>
                </a:solidFill>
              </a:defRPr>
            </a:lvl2pPr>
            <a:lvl3pPr marL="0" lvl="2" indent="0" algn="r" rtl="0">
              <a:spcBef>
                <a:spcPts val="0"/>
              </a:spcBef>
              <a:buNone/>
              <a:defRPr>
                <a:solidFill>
                  <a:srgbClr val="595959"/>
                </a:solidFill>
              </a:defRPr>
            </a:lvl3pPr>
            <a:lvl4pPr marL="0" lvl="3" indent="0" algn="r" rtl="0">
              <a:spcBef>
                <a:spcPts val="0"/>
              </a:spcBef>
              <a:buNone/>
              <a:defRPr>
                <a:solidFill>
                  <a:srgbClr val="595959"/>
                </a:solidFill>
              </a:defRPr>
            </a:lvl4pPr>
            <a:lvl5pPr marL="0" lvl="4" indent="0" algn="r" rtl="0">
              <a:spcBef>
                <a:spcPts val="0"/>
              </a:spcBef>
              <a:buNone/>
              <a:defRPr>
                <a:solidFill>
                  <a:srgbClr val="595959"/>
                </a:solidFill>
              </a:defRPr>
            </a:lvl5pPr>
            <a:lvl6pPr marL="0" lvl="5" indent="0" algn="r" rtl="0">
              <a:spcBef>
                <a:spcPts val="0"/>
              </a:spcBef>
              <a:buNone/>
              <a:defRPr>
                <a:solidFill>
                  <a:srgbClr val="595959"/>
                </a:solidFill>
              </a:defRPr>
            </a:lvl6pPr>
            <a:lvl7pPr marL="0" lvl="6" indent="0" algn="r" rtl="0">
              <a:spcBef>
                <a:spcPts val="0"/>
              </a:spcBef>
              <a:buNone/>
              <a:defRPr>
                <a:solidFill>
                  <a:srgbClr val="595959"/>
                </a:solidFill>
              </a:defRPr>
            </a:lvl7pPr>
            <a:lvl8pPr marL="0" lvl="7" indent="0" algn="r" rtl="0">
              <a:spcBef>
                <a:spcPts val="0"/>
              </a:spcBef>
              <a:buNone/>
              <a:defRPr>
                <a:solidFill>
                  <a:srgbClr val="595959"/>
                </a:solidFill>
              </a:defRPr>
            </a:lvl8pPr>
            <a:lvl9pPr marL="0" lvl="8" indent="0" algn="r" rtl="0">
              <a:spcBef>
                <a:spcPts val="0"/>
              </a:spcBef>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 name="Google Shape;12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595959"/>
                </a:solidFill>
              </a:defRPr>
            </a:lvl1pPr>
            <a:lvl2pPr marL="0" lvl="1" indent="0" algn="r" rtl="0">
              <a:spcBef>
                <a:spcPts val="0"/>
              </a:spcBef>
              <a:buNone/>
              <a:defRPr>
                <a:solidFill>
                  <a:srgbClr val="595959"/>
                </a:solidFill>
              </a:defRPr>
            </a:lvl2pPr>
            <a:lvl3pPr marL="0" lvl="2" indent="0" algn="r" rtl="0">
              <a:spcBef>
                <a:spcPts val="0"/>
              </a:spcBef>
              <a:buNone/>
              <a:defRPr>
                <a:solidFill>
                  <a:srgbClr val="595959"/>
                </a:solidFill>
              </a:defRPr>
            </a:lvl3pPr>
            <a:lvl4pPr marL="0" lvl="3" indent="0" algn="r" rtl="0">
              <a:spcBef>
                <a:spcPts val="0"/>
              </a:spcBef>
              <a:buNone/>
              <a:defRPr>
                <a:solidFill>
                  <a:srgbClr val="595959"/>
                </a:solidFill>
              </a:defRPr>
            </a:lvl4pPr>
            <a:lvl5pPr marL="0" lvl="4" indent="0" algn="r" rtl="0">
              <a:spcBef>
                <a:spcPts val="0"/>
              </a:spcBef>
              <a:buNone/>
              <a:defRPr>
                <a:solidFill>
                  <a:srgbClr val="595959"/>
                </a:solidFill>
              </a:defRPr>
            </a:lvl5pPr>
            <a:lvl6pPr marL="0" lvl="5" indent="0" algn="r" rtl="0">
              <a:spcBef>
                <a:spcPts val="0"/>
              </a:spcBef>
              <a:buNone/>
              <a:defRPr>
                <a:solidFill>
                  <a:srgbClr val="595959"/>
                </a:solidFill>
              </a:defRPr>
            </a:lvl6pPr>
            <a:lvl7pPr marL="0" lvl="6" indent="0" algn="r" rtl="0">
              <a:spcBef>
                <a:spcPts val="0"/>
              </a:spcBef>
              <a:buNone/>
              <a:defRPr>
                <a:solidFill>
                  <a:srgbClr val="595959"/>
                </a:solidFill>
              </a:defRPr>
            </a:lvl7pPr>
            <a:lvl8pPr marL="0" lvl="7" indent="0" algn="r" rtl="0">
              <a:spcBef>
                <a:spcPts val="0"/>
              </a:spcBef>
              <a:buNone/>
              <a:defRPr>
                <a:solidFill>
                  <a:srgbClr val="595959"/>
                </a:solidFill>
              </a:defRPr>
            </a:lvl8pPr>
            <a:lvl9pPr marL="0" lvl="8" indent="0" algn="r" rtl="0">
              <a:spcBef>
                <a:spcPts val="0"/>
              </a:spcBef>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8" name="Google Shape;128;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9" name="Google Shape;12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7250" y="457200"/>
            <a:ext cx="7406640" cy="1017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7251" y="1543050"/>
            <a:ext cx="7404653" cy="30289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7247" y="4667871"/>
            <a:ext cx="1746806" cy="273844"/>
          </a:xfrm>
          <a:prstGeom prst="rect">
            <a:avLst/>
          </a:prstGeom>
        </p:spPr>
        <p:txBody>
          <a:bodyPr vert="horz" lIns="91440" tIns="45720" rIns="91440" bIns="45720" rtlCol="0" anchor="ctr"/>
          <a:lstStyle>
            <a:lvl1pPr algn="l">
              <a:defRPr sz="900">
                <a:solidFill>
                  <a:schemeClr val="tx1"/>
                </a:solidFill>
              </a:defRPr>
            </a:lvl1pPr>
          </a:lstStyle>
          <a:p>
            <a:pPr>
              <a:defRPr/>
            </a:pPr>
            <a:fld id="{EC389BDB-D7CC-44D2-B3BC-1618E62F6FBF}" type="datetimeFigureOut">
              <a:rPr lang="en-US" smtClean="0"/>
              <a:pPr>
                <a:defRPr/>
              </a:pPr>
              <a:t>8/23/2022</a:t>
            </a:fld>
            <a:endParaRPr lang="en-US"/>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tx1"/>
                </a:solidFill>
              </a:defRPr>
            </a:lvl1pPr>
          </a:lstStyle>
          <a:p>
            <a:pPr>
              <a:defRPr/>
            </a:pPr>
            <a:fld id="{583043D7-06F6-46C0-8E8C-8C88BD404312}" type="slidenum">
              <a:rPr lang="en-US" smtClean="0"/>
              <a:pPr>
                <a:defRPr/>
              </a:pPr>
              <a:t>‹#›</a:t>
            </a:fld>
            <a:endParaRPr lang="en-US"/>
          </a:p>
        </p:txBody>
      </p:sp>
      <p:sp>
        <p:nvSpPr>
          <p:cNvPr id="8" name="Rectangle 7"/>
          <p:cNvSpPr/>
          <p:nvPr userDrawn="1"/>
        </p:nvSpPr>
        <p:spPr>
          <a:xfrm>
            <a:off x="0" y="4596021"/>
            <a:ext cx="9144000" cy="544606"/>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17" name="Picture 16" descr="Logo for the Network of the National Library of Medicine">
            <a:extLst>
              <a:ext uri="{FF2B5EF4-FFF2-40B4-BE49-F238E27FC236}">
                <a16:creationId xmlns:a16="http://schemas.microsoft.com/office/drawing/2014/main" id="{272B27D5-81D4-C846-B591-1A07DD2AB49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54" y="4651266"/>
            <a:ext cx="2692889" cy="432054"/>
          </a:xfrm>
          <a:prstGeom prst="rect">
            <a:avLst/>
          </a:prstGeom>
        </p:spPr>
      </p:pic>
    </p:spTree>
    <p:extLst>
      <p:ext uri="{BB962C8B-B14F-4D97-AF65-F5344CB8AC3E}">
        <p14:creationId xmlns:p14="http://schemas.microsoft.com/office/powerpoint/2010/main" val="9142203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K7vJgyRJ-zo"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hyperlink" Target="https://bit.ly/3dIT6Pf"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Welcome</a:t>
            </a:r>
          </a:p>
        </p:txBody>
      </p:sp>
      <p:sp>
        <p:nvSpPr>
          <p:cNvPr id="3" name="Content Placeholder 2"/>
          <p:cNvSpPr>
            <a:spLocks noGrp="1"/>
          </p:cNvSpPr>
          <p:nvPr>
            <p:ph idx="1"/>
          </p:nvPr>
        </p:nvSpPr>
        <p:spPr/>
        <p:txBody>
          <a:bodyPr>
            <a:normAutofit/>
          </a:bodyPr>
          <a:lstStyle/>
          <a:p>
            <a:pPr marL="0" indent="0">
              <a:buNone/>
            </a:pPr>
            <a:r>
              <a:rPr lang="en-US" sz="2000" dirty="0">
                <a:latin typeface="Calibri" panose="020F0502020204030204" pitchFamily="34" charset="0"/>
                <a:cs typeface="Calibri" panose="020F0502020204030204" pitchFamily="34" charset="0"/>
              </a:rPr>
              <a:t>If you are unable to hear:</a:t>
            </a:r>
          </a:p>
          <a:p>
            <a:pPr marL="285750" indent="-285750"/>
            <a:r>
              <a:rPr lang="en-US" sz="2000" dirty="0">
                <a:latin typeface="Calibri" panose="020F0502020204030204" pitchFamily="34" charset="0"/>
                <a:cs typeface="Calibri" panose="020F0502020204030204" pitchFamily="34" charset="0"/>
              </a:rPr>
              <a:t>Locate the </a:t>
            </a:r>
            <a:r>
              <a:rPr lang="en-US" sz="2000" u="sng" dirty="0">
                <a:latin typeface="Calibri" panose="020F0502020204030204" pitchFamily="34" charset="0"/>
                <a:cs typeface="Calibri" panose="020F0502020204030204" pitchFamily="34" charset="0"/>
              </a:rPr>
              <a:t>Unmute</a:t>
            </a:r>
            <a:r>
              <a:rPr lang="en-US" sz="2000" dirty="0">
                <a:latin typeface="Calibri" panose="020F0502020204030204" pitchFamily="34" charset="0"/>
                <a:cs typeface="Calibri" panose="020F0502020204030204" pitchFamily="34" charset="0"/>
              </a:rPr>
              <a:t> button.</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Click the down arrow.</a:t>
            </a:r>
          </a:p>
          <a:p>
            <a:pPr marL="285750" indent="-285750"/>
            <a:r>
              <a:rPr lang="en-US" sz="2000" dirty="0">
                <a:latin typeface="Calibri" panose="020F0502020204030204" pitchFamily="34" charset="0"/>
                <a:cs typeface="Calibri" panose="020F0502020204030204" pitchFamily="34" charset="0"/>
              </a:rPr>
              <a:t>Next, click </a:t>
            </a:r>
            <a:r>
              <a:rPr lang="en-US" sz="2000" u="sng" dirty="0">
                <a:latin typeface="Calibri" panose="020F0502020204030204" pitchFamily="34" charset="0"/>
                <a:cs typeface="Calibri" panose="020F0502020204030204" pitchFamily="34" charset="0"/>
              </a:rPr>
              <a:t>Settings</a:t>
            </a:r>
            <a:r>
              <a:rPr lang="en-US" sz="2000" dirty="0">
                <a:latin typeface="Calibri" panose="020F0502020204030204" pitchFamily="34" charset="0"/>
                <a:cs typeface="Calibri" panose="020F0502020204030204" pitchFamily="34" charset="0"/>
              </a:rPr>
              <a:t> to confirm WebEx is  using the correct audio device.</a:t>
            </a:r>
          </a:p>
          <a:p>
            <a:pPr marL="285750" indent="-285750"/>
            <a:r>
              <a:rPr lang="en-US" sz="2000" dirty="0">
                <a:latin typeface="Calibri" panose="020F0502020204030204" pitchFamily="34" charset="0"/>
                <a:cs typeface="Calibri" panose="020F0502020204030204" pitchFamily="34" charset="0"/>
              </a:rPr>
              <a:t>Then, use the drop-down menu to choose a different device, if need be.</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25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lumMod val="85000"/>
                    <a:lumOff val="15000"/>
                  </a:schemeClr>
                </a:solidFill>
                <a:latin typeface="Calibri" panose="020F0502020204030204" pitchFamily="34" charset="0"/>
                <a:cs typeface="Calibri" panose="020F0502020204030204" pitchFamily="34" charset="0"/>
              </a:rPr>
              <a:t>Featured Speaker:</a:t>
            </a:r>
            <a:br>
              <a:rPr lang="en-US" dirty="0">
                <a:solidFill>
                  <a:schemeClr val="tx1">
                    <a:lumMod val="85000"/>
                    <a:lumOff val="15000"/>
                  </a:schemeClr>
                </a:solidFill>
                <a:latin typeface="Calibri" panose="020F0502020204030204" pitchFamily="34" charset="0"/>
                <a:cs typeface="Calibri" panose="020F0502020204030204" pitchFamily="34" charset="0"/>
              </a:rPr>
            </a:br>
            <a:r>
              <a:rPr lang="en-US" dirty="0">
                <a:solidFill>
                  <a:schemeClr val="tx1">
                    <a:lumMod val="85000"/>
                    <a:lumOff val="15000"/>
                  </a:schemeClr>
                </a:solidFill>
                <a:latin typeface="Calibri" panose="020F0502020204030204" pitchFamily="34" charset="0"/>
                <a:cs typeface="Calibri" panose="020F0502020204030204" pitchFamily="34" charset="0"/>
              </a:rPr>
              <a:t>Catherine </a:t>
            </a:r>
            <a:r>
              <a:rPr lang="en-US" dirty="0" err="1">
                <a:solidFill>
                  <a:schemeClr val="tx1">
                    <a:lumMod val="85000"/>
                    <a:lumOff val="15000"/>
                  </a:schemeClr>
                </a:solidFill>
                <a:latin typeface="Calibri" panose="020F0502020204030204" pitchFamily="34" charset="0"/>
                <a:cs typeface="Calibri" panose="020F0502020204030204" pitchFamily="34" charset="0"/>
              </a:rPr>
              <a:t>Lockmiller</a:t>
            </a:r>
            <a:endParaRPr lang="en-US"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6" name="Content Placeholder 5" descr="Photo of Catherine Lockmiller">
            <a:extLst>
              <a:ext uri="{FF2B5EF4-FFF2-40B4-BE49-F238E27FC236}">
                <a16:creationId xmlns:a16="http://schemas.microsoft.com/office/drawing/2014/main" id="{56F504BB-244D-44DF-AE66-E7C0A9EC0ABA}"/>
              </a:ext>
            </a:extLst>
          </p:cNvPr>
          <p:cNvPicPr>
            <a:picLocks noGrp="1" noChangeAspect="1"/>
          </p:cNvPicPr>
          <p:nvPr>
            <p:ph idx="1"/>
          </p:nvPr>
        </p:nvPicPr>
        <p:blipFill>
          <a:blip r:embed="rId3"/>
          <a:stretch>
            <a:fillRect/>
          </a:stretch>
        </p:blipFill>
        <p:spPr>
          <a:xfrm>
            <a:off x="2282825" y="1581150"/>
            <a:ext cx="4552950" cy="2952750"/>
          </a:xfrm>
        </p:spPr>
      </p:pic>
    </p:spTree>
    <p:extLst>
      <p:ext uri="{BB962C8B-B14F-4D97-AF65-F5344CB8AC3E}">
        <p14:creationId xmlns:p14="http://schemas.microsoft.com/office/powerpoint/2010/main" val="283469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The PBC Living Library</a:t>
            </a:r>
          </a:p>
        </p:txBody>
      </p:sp>
      <p:sp>
        <p:nvSpPr>
          <p:cNvPr id="3" name="Subtitle 2"/>
          <p:cNvSpPr>
            <a:spLocks noGrp="1"/>
          </p:cNvSpPr>
          <p:nvPr>
            <p:ph type="subTitle" idx="1"/>
          </p:nvPr>
        </p:nvSpPr>
        <p:spPr/>
        <p:txBody>
          <a:bodyPr/>
          <a:lstStyle/>
          <a:p>
            <a:r>
              <a:rPr lang="en-US" dirty="0">
                <a:latin typeface="Calibri" panose="020F0502020204030204" pitchFamily="34" charset="0"/>
                <a:cs typeface="Calibri" panose="020F0502020204030204" pitchFamily="34" charset="0"/>
              </a:rPr>
              <a:t>How it went | How it’s going | Why it matters</a:t>
            </a:r>
          </a:p>
        </p:txBody>
      </p:sp>
    </p:spTree>
    <p:extLst>
      <p:ext uri="{BB962C8B-B14F-4D97-AF65-F5344CB8AC3E}">
        <p14:creationId xmlns:p14="http://schemas.microsoft.com/office/powerpoint/2010/main" val="221817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392A-C240-4516-A54A-3388C3DAA505}"/>
              </a:ext>
            </a:extLst>
          </p:cNvPr>
          <p:cNvSpPr>
            <a:spLocks noGrp="1"/>
          </p:cNvSpPr>
          <p:nvPr>
            <p:ph type="title"/>
          </p:nvPr>
        </p:nvSpPr>
        <p:spPr/>
        <p:txBody>
          <a:bodyPr/>
          <a:lstStyle/>
          <a:p>
            <a:r>
              <a:rPr lang="en-US" dirty="0"/>
              <a:t>Book title: Trans Athlete by </a:t>
            </a:r>
            <a:r>
              <a:rPr lang="en-US" dirty="0" err="1"/>
              <a:t>catherine</a:t>
            </a:r>
            <a:r>
              <a:rPr lang="en-US" dirty="0"/>
              <a:t> </a:t>
            </a:r>
            <a:r>
              <a:rPr lang="en-US" dirty="0" err="1"/>
              <a:t>lockmiller</a:t>
            </a:r>
            <a:r>
              <a:rPr lang="en-US" dirty="0"/>
              <a:t> (she, her) </a:t>
            </a:r>
          </a:p>
        </p:txBody>
      </p:sp>
      <p:sp>
        <p:nvSpPr>
          <p:cNvPr id="3" name="Text Placeholder 2">
            <a:extLst>
              <a:ext uri="{FF2B5EF4-FFF2-40B4-BE49-F238E27FC236}">
                <a16:creationId xmlns:a16="http://schemas.microsoft.com/office/drawing/2014/main" id="{8F7FA282-F5C3-46FD-A8A5-42915C1188BE}"/>
              </a:ext>
            </a:extLst>
          </p:cNvPr>
          <p:cNvSpPr>
            <a:spLocks noGrp="1"/>
          </p:cNvSpPr>
          <p:nvPr>
            <p:ph type="body" idx="1"/>
          </p:nvPr>
        </p:nvSpPr>
        <p:spPr/>
        <p:txBody>
          <a:bodyPr>
            <a:normAutofit fontScale="85000" lnSpcReduction="20000"/>
          </a:bodyPr>
          <a:lstStyle/>
          <a:p>
            <a:pPr marL="139700" indent="0">
              <a:buNone/>
            </a:pPr>
            <a:r>
              <a:rPr lang="en-US" sz="2400" dirty="0">
                <a:latin typeface="Calibri" panose="020F0502020204030204" pitchFamily="34" charset="0"/>
                <a:cs typeface="Calibri" panose="020F0502020204030204" pitchFamily="34" charset="0"/>
              </a:rPr>
              <a:t>Running saved my life. So did transition. Funny how they happened in tandem. Soon after a dreadfully bad experience of coming-out, one of my best friends recommended that </a:t>
            </a:r>
            <a:r>
              <a:rPr lang="en-US" sz="2400" dirty="0" err="1">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 pick up running as a mental health pursuit. He had no idea that it would change my life! Now, almost a decade later, </a:t>
            </a:r>
            <a:r>
              <a:rPr lang="en-US" sz="2400" dirty="0" err="1">
                <a:latin typeface="Calibri" panose="020F0502020204030204" pitchFamily="34" charset="0"/>
                <a:cs typeface="Calibri" panose="020F0502020204030204" pitchFamily="34" charset="0"/>
              </a:rPr>
              <a:t>i’ve</a:t>
            </a:r>
            <a:r>
              <a:rPr lang="en-US" sz="2400" dirty="0">
                <a:latin typeface="Calibri" panose="020F0502020204030204" pitchFamily="34" charset="0"/>
                <a:cs typeface="Calibri" panose="020F0502020204030204" pitchFamily="34" charset="0"/>
              </a:rPr>
              <a:t> competed in numerous endurance running events ranging from 5K to ultramarathon distance, placed in several races, and learned how to love my body in all its variations. These experiences gave me the strength be myself and love myself. </a:t>
            </a:r>
          </a:p>
          <a:p>
            <a:pPr marL="139700" indent="0">
              <a:buNone/>
            </a:pPr>
            <a:endParaRPr lang="en-US" sz="2400" dirty="0">
              <a:latin typeface="Calibri" panose="020F0502020204030204" pitchFamily="34" charset="0"/>
              <a:cs typeface="Calibri" panose="020F0502020204030204" pitchFamily="34" charset="0"/>
            </a:endParaRPr>
          </a:p>
          <a:p>
            <a:pPr marL="0" lvl="0" indent="0" algn="r">
              <a:spcBef>
                <a:spcPts val="0"/>
              </a:spcBef>
              <a:buNone/>
            </a:pPr>
            <a:r>
              <a:rPr lang="en-US" sz="2800" dirty="0">
                <a:latin typeface="Calibri" panose="020F0502020204030204" pitchFamily="34" charset="0"/>
                <a:ea typeface="Barlow Condensed"/>
                <a:cs typeface="Calibri" panose="020F0502020204030204" pitchFamily="34" charset="0"/>
                <a:sym typeface="Barlow Condensed"/>
              </a:rPr>
              <a:t>The moment of queer pride is a refusal to be shamed by witnessing the other as being ashamed of you.</a:t>
            </a:r>
          </a:p>
          <a:p>
            <a:pPr marL="0" lvl="0" indent="0" algn="r">
              <a:spcBef>
                <a:spcPts val="0"/>
              </a:spcBef>
              <a:buNone/>
            </a:pPr>
            <a:r>
              <a:rPr lang="en-US" sz="2800" i="1" dirty="0">
                <a:latin typeface="Calibri" panose="020F0502020204030204" pitchFamily="34" charset="0"/>
                <a:ea typeface="Barlow Condensed"/>
                <a:cs typeface="Calibri" panose="020F0502020204030204" pitchFamily="34" charset="0"/>
                <a:sym typeface="Barlow Condensed"/>
              </a:rPr>
              <a:t>	</a:t>
            </a:r>
            <a:r>
              <a:rPr lang="en-US" sz="2800" dirty="0">
                <a:latin typeface="Calibri" panose="020F0502020204030204" pitchFamily="34" charset="0"/>
                <a:ea typeface="Barlow Condensed"/>
                <a:cs typeface="Calibri" panose="020F0502020204030204" pitchFamily="34" charset="0"/>
                <a:sym typeface="Barlow Condensed"/>
              </a:rPr>
              <a:t>-- Maggie Nelson</a:t>
            </a:r>
            <a:r>
              <a:rPr lang="en-US" sz="2800" i="1" dirty="0">
                <a:latin typeface="Calibri" panose="020F0502020204030204" pitchFamily="34" charset="0"/>
                <a:ea typeface="Barlow Condensed"/>
                <a:cs typeface="Calibri" panose="020F0502020204030204" pitchFamily="34" charset="0"/>
                <a:sym typeface="Barlow Condensed"/>
              </a:rPr>
              <a:t>, The Argonauts</a:t>
            </a:r>
          </a:p>
          <a:p>
            <a:endParaRPr lang="en-US" dirty="0"/>
          </a:p>
        </p:txBody>
      </p:sp>
    </p:spTree>
    <p:extLst>
      <p:ext uri="{BB962C8B-B14F-4D97-AF65-F5344CB8AC3E}">
        <p14:creationId xmlns:p14="http://schemas.microsoft.com/office/powerpoint/2010/main" val="103824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9"/>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dirty="0"/>
              <a:t>Group Agreements</a:t>
            </a:r>
            <a:endParaRPr dirty="0"/>
          </a:p>
        </p:txBody>
      </p:sp>
      <p:sp>
        <p:nvSpPr>
          <p:cNvPr id="2" name="Text Placeholder 1"/>
          <p:cNvSpPr>
            <a:spLocks noGrp="1"/>
          </p:cNvSpPr>
          <p:nvPr>
            <p:ph type="body" idx="1"/>
          </p:nvPr>
        </p:nvSpPr>
        <p:spPr/>
        <p:txBody>
          <a:bodyPr/>
          <a:lstStyle/>
          <a:p>
            <a:r>
              <a:rPr lang="en-US" dirty="0"/>
              <a:t>Be engaged</a:t>
            </a:r>
          </a:p>
          <a:p>
            <a:r>
              <a:rPr lang="en-US" dirty="0"/>
              <a:t>Be uncomfortable</a:t>
            </a:r>
          </a:p>
          <a:p>
            <a:r>
              <a:rPr lang="en-US" dirty="0"/>
              <a:t>Speak your truth</a:t>
            </a:r>
          </a:p>
          <a:p>
            <a:r>
              <a:rPr lang="en-US" dirty="0"/>
              <a:t>Accept uncertainty</a:t>
            </a:r>
          </a:p>
          <a:p>
            <a:r>
              <a:rPr lang="en-US" dirty="0"/>
              <a:t>Practice empathy</a:t>
            </a:r>
          </a:p>
          <a:p>
            <a:r>
              <a:rPr lang="en-US" dirty="0"/>
              <a:t>Believe the oppressed</a:t>
            </a:r>
          </a:p>
          <a:p>
            <a:endParaRPr lang="en-US" dirty="0"/>
          </a:p>
          <a:p>
            <a:r>
              <a:rPr lang="en" sz="1600" i="1" dirty="0"/>
              <a:t>We agree to follow the NNLM Code of Conduct*</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Text Placeholder 2"/>
          <p:cNvSpPr>
            <a:spLocks noGrp="1"/>
          </p:cNvSpPr>
          <p:nvPr>
            <p:ph type="body" idx="1"/>
          </p:nvPr>
        </p:nvSpPr>
        <p:spPr/>
        <p:txBody>
          <a:bodyPr/>
          <a:lstStyle/>
          <a:p>
            <a:r>
              <a:rPr lang="en-US" dirty="0"/>
              <a:t>Part 1. Framing the Living Library in theory and practice</a:t>
            </a:r>
          </a:p>
          <a:p>
            <a:pPr lvl="1"/>
            <a:r>
              <a:rPr lang="en-US" dirty="0"/>
              <a:t>Strategies for developing an oral storytelling program around health disparities</a:t>
            </a:r>
          </a:p>
          <a:p>
            <a:r>
              <a:rPr lang="en-US" dirty="0"/>
              <a:t>Part 2. Aligning the Living Library with health science education</a:t>
            </a:r>
          </a:p>
          <a:p>
            <a:pPr lvl="1"/>
            <a:r>
              <a:rPr lang="en-US" dirty="0"/>
              <a:t>Recognize the value of this program in strengthening critical awareness</a:t>
            </a:r>
          </a:p>
          <a:p>
            <a:r>
              <a:rPr lang="en-US" dirty="0"/>
              <a:t>Part 3. Organizing a Living Library (or similar oral storytelling) program</a:t>
            </a:r>
          </a:p>
          <a:p>
            <a:pPr lvl="1"/>
            <a:r>
              <a:rPr lang="en-US" dirty="0"/>
              <a:t>Example involving a timeline that works for our campus / programs</a:t>
            </a:r>
          </a:p>
          <a:p>
            <a:endParaRPr lang="en-US" dirty="0"/>
          </a:p>
        </p:txBody>
      </p:sp>
    </p:spTree>
    <p:extLst>
      <p:ext uri="{BB962C8B-B14F-4D97-AF65-F5344CB8AC3E}">
        <p14:creationId xmlns:p14="http://schemas.microsoft.com/office/powerpoint/2010/main" val="379660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The Human Library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595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8734-253A-40B1-B6C2-2D62066047A9}"/>
              </a:ext>
            </a:extLst>
          </p:cNvPr>
          <p:cNvSpPr>
            <a:spLocks noGrp="1"/>
          </p:cNvSpPr>
          <p:nvPr>
            <p:ph type="title"/>
          </p:nvPr>
        </p:nvSpPr>
        <p:spPr/>
        <p:txBody>
          <a:bodyPr/>
          <a:lstStyle/>
          <a:p>
            <a:r>
              <a:rPr lang="en-US" dirty="0"/>
              <a:t>Part 1: About The Human Library</a:t>
            </a:r>
          </a:p>
        </p:txBody>
      </p:sp>
      <p:sp>
        <p:nvSpPr>
          <p:cNvPr id="3" name="Text Placeholder 2">
            <a:extLst>
              <a:ext uri="{FF2B5EF4-FFF2-40B4-BE49-F238E27FC236}">
                <a16:creationId xmlns:a16="http://schemas.microsoft.com/office/drawing/2014/main" id="{207FF8A1-88A7-43DF-A7CD-09DB14DE6252}"/>
              </a:ext>
            </a:extLst>
          </p:cNvPr>
          <p:cNvSpPr>
            <a:spLocks noGrp="1"/>
          </p:cNvSpPr>
          <p:nvPr>
            <p:ph type="body" idx="1"/>
          </p:nvPr>
        </p:nvSpPr>
        <p:spPr/>
        <p:txBody>
          <a:bodyPr>
            <a:normAutofit fontScale="92500" lnSpcReduction="10000"/>
          </a:bodyPr>
          <a:lstStyle/>
          <a:p>
            <a:pPr lvl="0" indent="-342900">
              <a:lnSpc>
                <a:spcPct val="80000"/>
              </a:lnSpc>
              <a:spcBef>
                <a:spcPts val="0"/>
              </a:spcBef>
              <a:buSzPts val="1800"/>
              <a:buChar char="-"/>
            </a:pPr>
            <a:r>
              <a:rPr lang="en-US" sz="2400" dirty="0">
                <a:latin typeface="Calibri" panose="020F0502020204030204" pitchFamily="34" charset="0"/>
                <a:cs typeface="Calibri" panose="020F0502020204030204" pitchFamily="34" charset="0"/>
              </a:rPr>
              <a:t>Originated in Denmark in the year 2000;</a:t>
            </a:r>
          </a:p>
          <a:p>
            <a:pPr lvl="0" indent="-342900">
              <a:lnSpc>
                <a:spcPct val="80000"/>
              </a:lnSpc>
              <a:spcBef>
                <a:spcPts val="0"/>
              </a:spcBef>
              <a:buSzPts val="1800"/>
              <a:buChar char="-"/>
            </a:pPr>
            <a:r>
              <a:rPr lang="en-US" sz="2400" dirty="0">
                <a:latin typeface="Calibri" panose="020F0502020204030204" pitchFamily="34" charset="0"/>
                <a:cs typeface="Calibri" panose="020F0502020204030204" pitchFamily="34" charset="0"/>
              </a:rPr>
              <a:t>Now a global NPO active in 85 countries;</a:t>
            </a:r>
          </a:p>
          <a:p>
            <a:pPr marL="0" lvl="0" indent="0">
              <a:lnSpc>
                <a:spcPct val="80000"/>
              </a:lnSpc>
              <a:spcBef>
                <a:spcPts val="0"/>
              </a:spcBef>
              <a:buNone/>
            </a:pPr>
            <a:endParaRPr lang="en-US" sz="2400" b="1" dirty="0">
              <a:latin typeface="Calibri" panose="020F0502020204030204" pitchFamily="34" charset="0"/>
              <a:cs typeface="Calibri" panose="020F0502020204030204" pitchFamily="34" charset="0"/>
            </a:endParaRPr>
          </a:p>
          <a:p>
            <a:pPr marL="0" lvl="0" indent="0">
              <a:lnSpc>
                <a:spcPct val="80000"/>
              </a:lnSpc>
              <a:spcBef>
                <a:spcPts val="0"/>
              </a:spcBef>
              <a:buNone/>
            </a:pPr>
            <a:r>
              <a:rPr lang="en-US" sz="2400" b="1" dirty="0">
                <a:latin typeface="Calibri" panose="020F0502020204030204" pitchFamily="34" charset="0"/>
                <a:cs typeface="Calibri" panose="020F0502020204030204" pitchFamily="34" charset="0"/>
              </a:rPr>
              <a:t>Books</a:t>
            </a:r>
            <a:r>
              <a:rPr lang="en-US" sz="2400" dirty="0">
                <a:latin typeface="Calibri" panose="020F0502020204030204" pitchFamily="34" charset="0"/>
                <a:cs typeface="Calibri" panose="020F0502020204030204" pitchFamily="34" charset="0"/>
              </a:rPr>
              <a:t> → people who have experienced prejudice, discrimination, and/or stereotyping. Tell stories about their experience, typically in a conversational and relaxed setting.</a:t>
            </a:r>
          </a:p>
          <a:p>
            <a:pPr marL="0" lvl="0" indent="0">
              <a:lnSpc>
                <a:spcPct val="80000"/>
              </a:lnSpc>
              <a:spcBef>
                <a:spcPts val="0"/>
              </a:spcBef>
              <a:buNone/>
            </a:pPr>
            <a:endParaRPr lang="en-US" sz="2400" dirty="0">
              <a:latin typeface="Calibri" panose="020F0502020204030204" pitchFamily="34" charset="0"/>
              <a:cs typeface="Calibri" panose="020F0502020204030204" pitchFamily="34" charset="0"/>
            </a:endParaRPr>
          </a:p>
          <a:p>
            <a:pPr marL="0" lvl="0" indent="0">
              <a:lnSpc>
                <a:spcPct val="80000"/>
              </a:lnSpc>
              <a:spcBef>
                <a:spcPts val="0"/>
              </a:spcBef>
              <a:buNone/>
            </a:pPr>
            <a:r>
              <a:rPr lang="en-US" sz="2400" b="1" dirty="0">
                <a:latin typeface="Calibri" panose="020F0502020204030204" pitchFamily="34" charset="0"/>
                <a:cs typeface="Calibri" panose="020F0502020204030204" pitchFamily="34" charset="0"/>
              </a:rPr>
              <a:t>Readers </a:t>
            </a:r>
            <a:r>
              <a:rPr lang="en-US" sz="2400" dirty="0">
                <a:latin typeface="Calibri" panose="020F0502020204030204" pitchFamily="34" charset="0"/>
                <a:cs typeface="Calibri" panose="020F0502020204030204" pitchFamily="34" charset="0"/>
              </a:rPr>
              <a:t>→ people who “check out” the Books to hear their stories and ask questions about the Books’ experiences.</a:t>
            </a:r>
          </a:p>
          <a:p>
            <a:pPr marL="0" lvl="0" indent="0">
              <a:lnSpc>
                <a:spcPct val="80000"/>
              </a:lnSpc>
              <a:spcBef>
                <a:spcPts val="0"/>
              </a:spcBef>
              <a:buNone/>
            </a:pPr>
            <a:endParaRPr lang="en-US" sz="2400" dirty="0">
              <a:latin typeface="Calibri" panose="020F0502020204030204" pitchFamily="34" charset="0"/>
              <a:cs typeface="Calibri" panose="020F0502020204030204" pitchFamily="34" charset="0"/>
            </a:endParaRPr>
          </a:p>
          <a:p>
            <a:pPr marL="0" lvl="0" indent="0">
              <a:lnSpc>
                <a:spcPct val="80000"/>
              </a:lnSpc>
              <a:spcBef>
                <a:spcPts val="0"/>
              </a:spcBef>
              <a:buNone/>
            </a:pPr>
            <a:r>
              <a:rPr lang="en-US" sz="2400" b="1" dirty="0">
                <a:latin typeface="Calibri" panose="020F0502020204030204" pitchFamily="34" charset="0"/>
                <a:cs typeface="Calibri" panose="020F0502020204030204" pitchFamily="34" charset="0"/>
              </a:rPr>
              <a:t>Librarians</a:t>
            </a:r>
            <a:r>
              <a:rPr lang="en-US" sz="2400" dirty="0">
                <a:latin typeface="Calibri" panose="020F0502020204030204" pitchFamily="34" charset="0"/>
                <a:cs typeface="Calibri" panose="020F0502020204030204" pitchFamily="34" charset="0"/>
              </a:rPr>
              <a:t> → volunteers who help moderate, facilitate conversations, sustain a safe environment, assist with surveys / questionnaires.</a:t>
            </a:r>
          </a:p>
        </p:txBody>
      </p:sp>
    </p:spTree>
    <p:extLst>
      <p:ext uri="{BB962C8B-B14F-4D97-AF65-F5344CB8AC3E}">
        <p14:creationId xmlns:p14="http://schemas.microsoft.com/office/powerpoint/2010/main" val="370264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 b="1" dirty="0">
                <a:latin typeface="Calibri" panose="020F0502020204030204" pitchFamily="34" charset="0"/>
                <a:ea typeface="Nova Mono"/>
                <a:cs typeface="Calibri" panose="020F0502020204030204" pitchFamily="34" charset="0"/>
                <a:sym typeface="Nova Mono"/>
              </a:rPr>
              <a:t>Part 1: The Human Library Video</a:t>
            </a:r>
            <a:endParaRPr lang="en-US" dirty="0"/>
          </a:p>
        </p:txBody>
      </p:sp>
      <p:pic>
        <p:nvPicPr>
          <p:cNvPr id="13" name="Picture Placeholder 12" title="screenshot of the opening of Human Library film clip">
            <a:hlinkClick r:id="rId2"/>
          </p:cNvPr>
          <p:cNvPicPr>
            <a:picLocks noGrp="1" noChangeAspect="1"/>
          </p:cNvPicPr>
          <p:nvPr>
            <p:ph type="pic" idx="2"/>
          </p:nvPr>
        </p:nvPicPr>
        <p:blipFill>
          <a:blip r:embed="rId3">
            <a:extLst>
              <a:ext uri="{28A0092B-C50C-407E-A947-70E740481C1C}">
                <a14:useLocalDpi xmlns:a14="http://schemas.microsoft.com/office/drawing/2010/main" val="0"/>
              </a:ext>
            </a:extLst>
          </a:blip>
          <a:srcRect/>
          <a:stretch>
            <a:fillRect/>
          </a:stretch>
        </p:blipFill>
        <p:spPr/>
      </p:pic>
      <p:sp>
        <p:nvSpPr>
          <p:cNvPr id="11" name="Text Placeholder 10"/>
          <p:cNvSpPr>
            <a:spLocks noGrp="1"/>
          </p:cNvSpPr>
          <p:nvPr>
            <p:ph type="body" idx="1"/>
          </p:nvPr>
        </p:nvSpPr>
        <p:spPr/>
        <p:txBody>
          <a:bodyPr/>
          <a:lstStyle/>
          <a:p>
            <a:r>
              <a:rPr lang="en-US" dirty="0"/>
              <a:t>This video provides insight into the storytelling nature of the Human Library, and the stories / Books who were generally included in the early years of the program.</a:t>
            </a:r>
          </a:p>
          <a:p>
            <a:r>
              <a:rPr lang="en-US" dirty="0" err="1">
                <a:hlinkClick r:id="rId2"/>
              </a:rPr>
              <a:t>Clich</a:t>
            </a:r>
            <a:r>
              <a:rPr lang="en-US" dirty="0">
                <a:hlinkClick r:id="rId2"/>
              </a:rPr>
              <a:t> to watch the Human Library Video on YouTube</a:t>
            </a:r>
            <a:r>
              <a:rPr lang="en-US" dirty="0"/>
              <a:t> </a:t>
            </a:r>
          </a:p>
        </p:txBody>
      </p:sp>
    </p:spTree>
    <p:extLst>
      <p:ext uri="{BB962C8B-B14F-4D97-AF65-F5344CB8AC3E}">
        <p14:creationId xmlns:p14="http://schemas.microsoft.com/office/powerpoint/2010/main" val="2042934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Program Structure</a:t>
            </a:r>
          </a:p>
        </p:txBody>
      </p:sp>
      <p:sp>
        <p:nvSpPr>
          <p:cNvPr id="3" name="Text Placeholder 2"/>
          <p:cNvSpPr>
            <a:spLocks noGrp="1"/>
          </p:cNvSpPr>
          <p:nvPr>
            <p:ph type="body" idx="1"/>
          </p:nvPr>
        </p:nvSpPr>
        <p:spPr/>
        <p:txBody>
          <a:bodyPr/>
          <a:lstStyle/>
          <a:p>
            <a:pPr marL="596900" indent="-457200">
              <a:buFont typeface="+mj-lt"/>
              <a:buAutoNum type="arabicPeriod"/>
            </a:pPr>
            <a:r>
              <a:rPr lang="en-US" dirty="0"/>
              <a:t>Books stationed at a table or booth</a:t>
            </a:r>
          </a:p>
          <a:p>
            <a:pPr marL="596900" indent="-457200">
              <a:buFont typeface="+mj-lt"/>
              <a:buAutoNum type="arabicPeriod"/>
            </a:pPr>
            <a:r>
              <a:rPr lang="en-US" dirty="0"/>
              <a:t>Librarians staff a “circulation” desk </a:t>
            </a:r>
          </a:p>
          <a:p>
            <a:pPr marL="596900" indent="-457200">
              <a:buFont typeface="+mj-lt"/>
              <a:buAutoNum type="arabicPeriod"/>
            </a:pPr>
            <a:r>
              <a:rPr lang="en-US" dirty="0"/>
              <a:t>Readers either pre-register or select books at desk</a:t>
            </a:r>
          </a:p>
          <a:p>
            <a:pPr marL="596900" indent="-457200">
              <a:buFont typeface="+mj-lt"/>
              <a:buAutoNum type="arabicPeriod"/>
            </a:pPr>
            <a:r>
              <a:rPr lang="en-US" dirty="0"/>
              <a:t>Librarians direct Readers to their selected Book</a:t>
            </a:r>
          </a:p>
          <a:p>
            <a:pPr marL="596900" indent="-457200">
              <a:buFont typeface="+mj-lt"/>
              <a:buAutoNum type="arabicPeriod"/>
            </a:pPr>
            <a:r>
              <a:rPr lang="en-US" dirty="0"/>
              <a:t>Books tell their story w/ questions from Readers</a:t>
            </a:r>
          </a:p>
          <a:p>
            <a:pPr marL="596900" indent="-457200">
              <a:buFont typeface="+mj-lt"/>
              <a:buAutoNum type="arabicPeriod"/>
            </a:pPr>
            <a:r>
              <a:rPr lang="en-US" dirty="0"/>
              <a:t>Librarians moderate as needed, surveys at end</a:t>
            </a:r>
          </a:p>
        </p:txBody>
      </p:sp>
    </p:spTree>
    <p:extLst>
      <p:ext uri="{BB962C8B-B14F-4D97-AF65-F5344CB8AC3E}">
        <p14:creationId xmlns:p14="http://schemas.microsoft.com/office/powerpoint/2010/main" val="400576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EF4C-E145-4810-A540-2E8FB3A9F553}"/>
              </a:ext>
            </a:extLst>
          </p:cNvPr>
          <p:cNvSpPr>
            <a:spLocks noGrp="1"/>
          </p:cNvSpPr>
          <p:nvPr>
            <p:ph type="title"/>
          </p:nvPr>
        </p:nvSpPr>
        <p:spPr/>
        <p:txBody>
          <a:bodyPr/>
          <a:lstStyle/>
          <a:p>
            <a:r>
              <a:rPr lang="en-US" sz="3200" dirty="0">
                <a:latin typeface="Calibri" panose="020F0502020204030204" pitchFamily="34" charset="0"/>
                <a:ea typeface="Nova Mono"/>
                <a:cs typeface="Calibri" panose="020F0502020204030204" pitchFamily="34" charset="0"/>
                <a:sym typeface="Nova Mono"/>
              </a:rPr>
              <a:t>QUESTION 1!</a:t>
            </a:r>
            <a:endParaRPr lang="en-US" dirty="0"/>
          </a:p>
        </p:txBody>
      </p:sp>
      <p:sp>
        <p:nvSpPr>
          <p:cNvPr id="3" name="Text Placeholder 2">
            <a:extLst>
              <a:ext uri="{FF2B5EF4-FFF2-40B4-BE49-F238E27FC236}">
                <a16:creationId xmlns:a16="http://schemas.microsoft.com/office/drawing/2014/main" id="{1622FDEA-6355-488C-B5C6-5B77FAC5B80C}"/>
              </a:ext>
            </a:extLst>
          </p:cNvPr>
          <p:cNvSpPr>
            <a:spLocks noGrp="1"/>
          </p:cNvSpPr>
          <p:nvPr>
            <p:ph type="body" idx="1"/>
          </p:nvPr>
        </p:nvSpPr>
        <p:spPr/>
        <p:txBody>
          <a:bodyPr/>
          <a:lstStyle/>
          <a:p>
            <a:r>
              <a:rPr lang="en-US" sz="2000" dirty="0"/>
              <a:t>What do you imagine to be the goals of a Human Library?</a:t>
            </a:r>
          </a:p>
          <a:p>
            <a:pPr marL="139700" indent="0">
              <a:buNone/>
            </a:pPr>
            <a:endParaRPr lang="en-US" dirty="0"/>
          </a:p>
        </p:txBody>
      </p:sp>
    </p:spTree>
    <p:extLst>
      <p:ext uri="{BB962C8B-B14F-4D97-AF65-F5344CB8AC3E}">
        <p14:creationId xmlns:p14="http://schemas.microsoft.com/office/powerpoint/2010/main" val="341767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CF9E4AF-9227-4D08-93D8-743A146C89D8}"/>
              </a:ext>
            </a:extLst>
          </p:cNvPr>
          <p:cNvSpPr>
            <a:spLocks noGrp="1"/>
          </p:cNvSpPr>
          <p:nvPr>
            <p:ph type="title"/>
          </p:nvPr>
        </p:nvSpPr>
        <p:spPr/>
        <p:txBody>
          <a:bodyPr>
            <a:normAutofit/>
          </a:bodyPr>
          <a:lstStyle/>
          <a:p>
            <a:pPr algn="ctr"/>
            <a:r>
              <a:rPr lang="en-US" sz="4000" dirty="0">
                <a:solidFill>
                  <a:schemeClr val="tx1"/>
                </a:solidFill>
                <a:latin typeface="Calibri" panose="020F0502020204030204" pitchFamily="34" charset="0"/>
                <a:cs typeface="Calibri" panose="020F0502020204030204" pitchFamily="34" charset="0"/>
              </a:rPr>
              <a:t>Chat Your Questions</a:t>
            </a:r>
          </a:p>
        </p:txBody>
      </p:sp>
      <p:sp>
        <p:nvSpPr>
          <p:cNvPr id="2" name="Content Placeholder 1"/>
          <p:cNvSpPr>
            <a:spLocks noGrp="1"/>
          </p:cNvSpPr>
          <p:nvPr>
            <p:ph idx="1"/>
          </p:nvPr>
        </p:nvSpPr>
        <p:spPr/>
        <p:txBody>
          <a:bodyPr>
            <a:normAutofit/>
          </a:bodyPr>
          <a:lstStyle/>
          <a:p>
            <a:r>
              <a:rPr lang="en-US" sz="3200" dirty="0">
                <a:latin typeface="Calibri" panose="020F0502020204030204" pitchFamily="34" charset="0"/>
                <a:cs typeface="Calibri" panose="020F0502020204030204" pitchFamily="34" charset="0"/>
              </a:rPr>
              <a:t>Chat box located in the lower right hand corner</a:t>
            </a: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690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DEC1-9F80-47E7-BE40-9C9B7BD1BBDF}"/>
              </a:ext>
            </a:extLst>
          </p:cNvPr>
          <p:cNvSpPr>
            <a:spLocks noGrp="1"/>
          </p:cNvSpPr>
          <p:nvPr>
            <p:ph type="title"/>
          </p:nvPr>
        </p:nvSpPr>
        <p:spPr/>
        <p:txBody>
          <a:bodyPr/>
          <a:lstStyle/>
          <a:p>
            <a:r>
              <a:rPr lang="en-US" dirty="0"/>
              <a:t>Part 1: Basic Goals of a HL</a:t>
            </a:r>
          </a:p>
        </p:txBody>
      </p:sp>
      <p:sp>
        <p:nvSpPr>
          <p:cNvPr id="3" name="Text Placeholder 2">
            <a:extLst>
              <a:ext uri="{FF2B5EF4-FFF2-40B4-BE49-F238E27FC236}">
                <a16:creationId xmlns:a16="http://schemas.microsoft.com/office/drawing/2014/main" id="{B6513D08-41C2-4E80-96B8-A87F81EF641F}"/>
              </a:ext>
            </a:extLst>
          </p:cNvPr>
          <p:cNvSpPr>
            <a:spLocks noGrp="1"/>
          </p:cNvSpPr>
          <p:nvPr>
            <p:ph type="body" idx="1"/>
          </p:nvPr>
        </p:nvSpPr>
        <p:spPr/>
        <p:txBody>
          <a:bodyPr/>
          <a:lstStyle/>
          <a:p>
            <a:r>
              <a:rPr lang="en-US" dirty="0"/>
              <a:t>Generating awareness / empathy</a:t>
            </a:r>
          </a:p>
          <a:p>
            <a:pPr lvl="1"/>
            <a:r>
              <a:rPr lang="en-US" dirty="0"/>
              <a:t>== cognitive empathy is key</a:t>
            </a:r>
          </a:p>
          <a:p>
            <a:r>
              <a:rPr lang="en-US" dirty="0"/>
              <a:t>Uncovering implicit biases</a:t>
            </a:r>
          </a:p>
          <a:p>
            <a:r>
              <a:rPr lang="en-US" dirty="0"/>
              <a:t>Challenging explicit biases</a:t>
            </a:r>
          </a:p>
          <a:p>
            <a:r>
              <a:rPr lang="en-US" dirty="0"/>
              <a:t>Non-judgment</a:t>
            </a:r>
          </a:p>
          <a:p>
            <a:endParaRPr lang="en-US" dirty="0"/>
          </a:p>
        </p:txBody>
      </p:sp>
    </p:spTree>
    <p:extLst>
      <p:ext uri="{BB962C8B-B14F-4D97-AF65-F5344CB8AC3E}">
        <p14:creationId xmlns:p14="http://schemas.microsoft.com/office/powerpoint/2010/main" val="334123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9518-97D6-4A9E-9A0D-7796F7B72752}"/>
              </a:ext>
            </a:extLst>
          </p:cNvPr>
          <p:cNvSpPr>
            <a:spLocks noGrp="1"/>
          </p:cNvSpPr>
          <p:nvPr>
            <p:ph type="title"/>
          </p:nvPr>
        </p:nvSpPr>
        <p:spPr/>
        <p:txBody>
          <a:bodyPr/>
          <a:lstStyle/>
          <a:p>
            <a:r>
              <a:rPr lang="en-US" dirty="0"/>
              <a:t>Part 1: Goals of a HL (in Theory)</a:t>
            </a:r>
          </a:p>
        </p:txBody>
      </p:sp>
      <p:sp>
        <p:nvSpPr>
          <p:cNvPr id="3" name="Text Placeholder 2">
            <a:extLst>
              <a:ext uri="{FF2B5EF4-FFF2-40B4-BE49-F238E27FC236}">
                <a16:creationId xmlns:a16="http://schemas.microsoft.com/office/drawing/2014/main" id="{7FCCB5A6-B88F-4B9E-8ED4-7FA372F2646E}"/>
              </a:ext>
            </a:extLst>
          </p:cNvPr>
          <p:cNvSpPr>
            <a:spLocks noGrp="1"/>
          </p:cNvSpPr>
          <p:nvPr>
            <p:ph type="body" idx="1"/>
          </p:nvPr>
        </p:nvSpPr>
        <p:spPr/>
        <p:txBody>
          <a:bodyPr/>
          <a:lstStyle/>
          <a:p>
            <a:r>
              <a:rPr lang="en-US" dirty="0"/>
              <a:t>Centering “situated knowledge”</a:t>
            </a:r>
          </a:p>
          <a:p>
            <a:pPr lvl="1"/>
            <a:r>
              <a:rPr lang="en-US" dirty="0"/>
              <a:t>CRT → “Testimony” </a:t>
            </a:r>
          </a:p>
          <a:p>
            <a:pPr lvl="1"/>
            <a:r>
              <a:rPr lang="en-US" dirty="0"/>
              <a:t>Feminist theory → “Consciousness raising exercise”</a:t>
            </a:r>
          </a:p>
          <a:p>
            <a:pPr lvl="1"/>
            <a:r>
              <a:rPr lang="en-US" dirty="0"/>
              <a:t>bell hooks → “centering the margins”</a:t>
            </a:r>
          </a:p>
          <a:p>
            <a:endParaRPr lang="en-US" dirty="0"/>
          </a:p>
        </p:txBody>
      </p:sp>
    </p:spTree>
    <p:extLst>
      <p:ext uri="{BB962C8B-B14F-4D97-AF65-F5344CB8AC3E}">
        <p14:creationId xmlns:p14="http://schemas.microsoft.com/office/powerpoint/2010/main" val="85020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FDE8-8DB9-46C2-9D02-621657E833EC}"/>
              </a:ext>
            </a:extLst>
          </p:cNvPr>
          <p:cNvSpPr>
            <a:spLocks noGrp="1"/>
          </p:cNvSpPr>
          <p:nvPr>
            <p:ph type="title"/>
          </p:nvPr>
        </p:nvSpPr>
        <p:spPr/>
        <p:txBody>
          <a:bodyPr/>
          <a:lstStyle/>
          <a:p>
            <a:r>
              <a:rPr lang="en-US" dirty="0"/>
              <a:t>Part 1: HL in Practice</a:t>
            </a:r>
          </a:p>
        </p:txBody>
      </p:sp>
      <p:sp>
        <p:nvSpPr>
          <p:cNvPr id="3" name="Text Placeholder 2">
            <a:extLst>
              <a:ext uri="{FF2B5EF4-FFF2-40B4-BE49-F238E27FC236}">
                <a16:creationId xmlns:a16="http://schemas.microsoft.com/office/drawing/2014/main" id="{A486334D-FBBD-4E60-A017-C318A7277987}"/>
              </a:ext>
            </a:extLst>
          </p:cNvPr>
          <p:cNvSpPr>
            <a:spLocks noGrp="1"/>
          </p:cNvSpPr>
          <p:nvPr>
            <p:ph type="body" idx="1"/>
          </p:nvPr>
        </p:nvSpPr>
        <p:spPr/>
        <p:txBody>
          <a:bodyPr/>
          <a:lstStyle/>
          <a:p>
            <a:r>
              <a:rPr lang="en-US" dirty="0"/>
              <a:t>Dialogue driven in a Brave Space</a:t>
            </a:r>
          </a:p>
          <a:p>
            <a:pPr lvl="1"/>
            <a:r>
              <a:rPr lang="en-US" dirty="0"/>
              <a:t>Encourages difficult Q+A</a:t>
            </a:r>
          </a:p>
          <a:p>
            <a:pPr lvl="1"/>
            <a:r>
              <a:rPr lang="en-US" dirty="0"/>
              <a:t>Allows awkward phrasing / outdated language / etc.</a:t>
            </a:r>
          </a:p>
          <a:p>
            <a:r>
              <a:rPr lang="en-US" dirty="0"/>
              <a:t>Operates on presumption of good intentions</a:t>
            </a:r>
          </a:p>
          <a:p>
            <a:r>
              <a:rPr lang="en-US" dirty="0"/>
              <a:t>Books and Librarians draw and enforce boundaries</a:t>
            </a:r>
          </a:p>
          <a:p>
            <a:r>
              <a:rPr lang="en-US" dirty="0"/>
              <a:t>Readers should be prepared to REFLECT and CHANGE</a:t>
            </a:r>
          </a:p>
        </p:txBody>
      </p:sp>
    </p:spTree>
    <p:extLst>
      <p:ext uri="{BB962C8B-B14F-4D97-AF65-F5344CB8AC3E}">
        <p14:creationId xmlns:p14="http://schemas.microsoft.com/office/powerpoint/2010/main" val="1865623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CE08-5C65-4576-B4D7-E923B4B6390B}"/>
              </a:ext>
            </a:extLst>
          </p:cNvPr>
          <p:cNvSpPr>
            <a:spLocks noGrp="1"/>
          </p:cNvSpPr>
          <p:nvPr>
            <p:ph type="title"/>
          </p:nvPr>
        </p:nvSpPr>
        <p:spPr/>
        <p:txBody>
          <a:bodyPr/>
          <a:lstStyle/>
          <a:p>
            <a:r>
              <a:rPr lang="en-US" dirty="0"/>
              <a:t>Question 2!</a:t>
            </a:r>
          </a:p>
        </p:txBody>
      </p:sp>
      <p:sp>
        <p:nvSpPr>
          <p:cNvPr id="3" name="Text Placeholder 2">
            <a:extLst>
              <a:ext uri="{FF2B5EF4-FFF2-40B4-BE49-F238E27FC236}">
                <a16:creationId xmlns:a16="http://schemas.microsoft.com/office/drawing/2014/main" id="{A2BB20D0-075B-4CDC-B107-693385896612}"/>
              </a:ext>
            </a:extLst>
          </p:cNvPr>
          <p:cNvSpPr>
            <a:spLocks noGrp="1"/>
          </p:cNvSpPr>
          <p:nvPr>
            <p:ph type="body" idx="1"/>
          </p:nvPr>
        </p:nvSpPr>
        <p:spPr/>
        <p:txBody>
          <a:bodyPr/>
          <a:lstStyle/>
          <a:p>
            <a:r>
              <a:rPr lang="en-US" dirty="0"/>
              <a:t>What challenges or problems do you foresee in the traditional iterations of a Human Library?</a:t>
            </a:r>
          </a:p>
          <a:p>
            <a:pPr marL="139700" indent="0">
              <a:buNone/>
            </a:pPr>
            <a:endParaRPr lang="en-US" dirty="0"/>
          </a:p>
        </p:txBody>
      </p:sp>
    </p:spTree>
    <p:extLst>
      <p:ext uri="{BB962C8B-B14F-4D97-AF65-F5344CB8AC3E}">
        <p14:creationId xmlns:p14="http://schemas.microsoft.com/office/powerpoint/2010/main" val="2576810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254E-FDC1-4609-9A3E-26960FDE2962}"/>
              </a:ext>
            </a:extLst>
          </p:cNvPr>
          <p:cNvSpPr>
            <a:spLocks noGrp="1"/>
          </p:cNvSpPr>
          <p:nvPr>
            <p:ph type="title"/>
          </p:nvPr>
        </p:nvSpPr>
        <p:spPr/>
        <p:txBody>
          <a:bodyPr/>
          <a:lstStyle/>
          <a:p>
            <a:r>
              <a:rPr lang="en-US" dirty="0"/>
              <a:t>Part 1: Living Library vs…</a:t>
            </a:r>
          </a:p>
        </p:txBody>
      </p:sp>
      <p:sp>
        <p:nvSpPr>
          <p:cNvPr id="3" name="Text Placeholder 2">
            <a:extLst>
              <a:ext uri="{FF2B5EF4-FFF2-40B4-BE49-F238E27FC236}">
                <a16:creationId xmlns:a16="http://schemas.microsoft.com/office/drawing/2014/main" id="{951A3100-1518-4E93-AC53-AF5377C169E6}"/>
              </a:ext>
            </a:extLst>
          </p:cNvPr>
          <p:cNvSpPr>
            <a:spLocks noGrp="1"/>
          </p:cNvSpPr>
          <p:nvPr>
            <p:ph type="body" idx="1"/>
          </p:nvPr>
        </p:nvSpPr>
        <p:spPr/>
        <p:txBody>
          <a:bodyPr/>
          <a:lstStyle/>
          <a:p>
            <a:r>
              <a:rPr lang="en-US" dirty="0"/>
              <a:t>Living Library is explicitly anti-neutral</a:t>
            </a:r>
          </a:p>
          <a:p>
            <a:r>
              <a:rPr lang="en-US" dirty="0"/>
              <a:t>Strict rules concerning hateful conduct</a:t>
            </a:r>
          </a:p>
          <a:p>
            <a:r>
              <a:rPr lang="en-US" dirty="0"/>
              <a:t>Resist platforming Books from “chosen” identity clusters </a:t>
            </a:r>
          </a:p>
          <a:p>
            <a:pPr lvl="1"/>
            <a:r>
              <a:rPr lang="en-US" dirty="0"/>
              <a:t>(</a:t>
            </a:r>
            <a:r>
              <a:rPr lang="en-US" dirty="0" err="1"/>
              <a:t>ie</a:t>
            </a:r>
            <a:r>
              <a:rPr lang="en-US" dirty="0"/>
              <a:t>: HLs often platform police; we don’t)</a:t>
            </a:r>
          </a:p>
          <a:p>
            <a:r>
              <a:rPr lang="en-US" dirty="0"/>
              <a:t>Go beyond empathy-building</a:t>
            </a:r>
          </a:p>
          <a:p>
            <a:pPr lvl="1"/>
            <a:r>
              <a:rPr lang="en-US" dirty="0"/>
              <a:t>Place greater emphasis on material conditions / behavioral change</a:t>
            </a:r>
          </a:p>
          <a:p>
            <a:pPr lvl="1"/>
            <a:r>
              <a:rPr lang="en-US" dirty="0"/>
              <a:t>Specific focus on healthcare and clinical encounters</a:t>
            </a:r>
          </a:p>
          <a:p>
            <a:endParaRPr lang="en-US" dirty="0"/>
          </a:p>
        </p:txBody>
      </p:sp>
    </p:spTree>
    <p:extLst>
      <p:ext uri="{BB962C8B-B14F-4D97-AF65-F5344CB8AC3E}">
        <p14:creationId xmlns:p14="http://schemas.microsoft.com/office/powerpoint/2010/main" val="186309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The living library in health education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3924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6788-56E7-43AF-839C-27D8660D01D2}"/>
              </a:ext>
            </a:extLst>
          </p:cNvPr>
          <p:cNvSpPr>
            <a:spLocks noGrp="1"/>
          </p:cNvSpPr>
          <p:nvPr>
            <p:ph type="title"/>
          </p:nvPr>
        </p:nvSpPr>
        <p:spPr/>
        <p:txBody>
          <a:bodyPr/>
          <a:lstStyle/>
          <a:p>
            <a:r>
              <a:rPr lang="en-US" dirty="0"/>
              <a:t>Part 2: About the LL + Health Ed. 1</a:t>
            </a:r>
          </a:p>
        </p:txBody>
      </p:sp>
      <p:sp>
        <p:nvSpPr>
          <p:cNvPr id="3" name="Text Placeholder 2">
            <a:extLst>
              <a:ext uri="{FF2B5EF4-FFF2-40B4-BE49-F238E27FC236}">
                <a16:creationId xmlns:a16="http://schemas.microsoft.com/office/drawing/2014/main" id="{B2D782EB-F8E2-49B0-BDAF-94923896A0DE}"/>
              </a:ext>
            </a:extLst>
          </p:cNvPr>
          <p:cNvSpPr>
            <a:spLocks noGrp="1"/>
          </p:cNvSpPr>
          <p:nvPr>
            <p:ph type="body" idx="1"/>
          </p:nvPr>
        </p:nvSpPr>
        <p:spPr/>
        <p:txBody>
          <a:bodyPr/>
          <a:lstStyle/>
          <a:p>
            <a:r>
              <a:rPr lang="en-US" b="1" dirty="0"/>
              <a:t>Goal: </a:t>
            </a:r>
            <a:r>
              <a:rPr lang="en-US" dirty="0"/>
              <a:t>address disparities through educating health science students to practice cognitive empathy in clinical encounters with patients.</a:t>
            </a:r>
          </a:p>
          <a:p>
            <a:r>
              <a:rPr lang="en-US" b="1" dirty="0"/>
              <a:t>Health / care disparities</a:t>
            </a:r>
          </a:p>
          <a:p>
            <a:pPr lvl="1"/>
            <a:r>
              <a:rPr lang="en-US" dirty="0"/>
              <a:t>Harmful differences in access to healthcare and healthcare services as well as lower or worsened healthcare outcomes, which affect people based on some component (or components) of their social status: race/ethnicity, gender, SES, ability status, age, etc.</a:t>
            </a:r>
          </a:p>
          <a:p>
            <a:r>
              <a:rPr lang="en-US" b="1" dirty="0"/>
              <a:t>Social determinants</a:t>
            </a:r>
          </a:p>
          <a:p>
            <a:pPr lvl="1"/>
            <a:r>
              <a:rPr lang="en-US" dirty="0"/>
              <a:t>Conditions that contribute to health outcomes </a:t>
            </a:r>
          </a:p>
          <a:p>
            <a:endParaRPr lang="en-US" dirty="0"/>
          </a:p>
        </p:txBody>
      </p:sp>
    </p:spTree>
    <p:extLst>
      <p:ext uri="{BB962C8B-B14F-4D97-AF65-F5344CB8AC3E}">
        <p14:creationId xmlns:p14="http://schemas.microsoft.com/office/powerpoint/2010/main" val="83946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7EE0-FABE-4AA4-9BD4-2196F293DA57}"/>
              </a:ext>
            </a:extLst>
          </p:cNvPr>
          <p:cNvSpPr>
            <a:spLocks noGrp="1"/>
          </p:cNvSpPr>
          <p:nvPr>
            <p:ph type="title"/>
          </p:nvPr>
        </p:nvSpPr>
        <p:spPr/>
        <p:txBody>
          <a:bodyPr/>
          <a:lstStyle/>
          <a:p>
            <a:r>
              <a:rPr lang="en-US" dirty="0"/>
              <a:t>Part 2: The LL + Health Ed. 2</a:t>
            </a:r>
          </a:p>
        </p:txBody>
      </p:sp>
      <p:sp>
        <p:nvSpPr>
          <p:cNvPr id="3" name="Text Placeholder 2">
            <a:extLst>
              <a:ext uri="{FF2B5EF4-FFF2-40B4-BE49-F238E27FC236}">
                <a16:creationId xmlns:a16="http://schemas.microsoft.com/office/drawing/2014/main" id="{664B5313-2A89-4FE2-9BB2-943B1E49283E}"/>
              </a:ext>
            </a:extLst>
          </p:cNvPr>
          <p:cNvSpPr>
            <a:spLocks noGrp="1"/>
          </p:cNvSpPr>
          <p:nvPr>
            <p:ph type="body" idx="1"/>
          </p:nvPr>
        </p:nvSpPr>
        <p:spPr/>
        <p:txBody>
          <a:bodyPr/>
          <a:lstStyle/>
          <a:p>
            <a:r>
              <a:rPr lang="en-US" dirty="0"/>
              <a:t>People from marginalized communities more likely to experience health / care disparities (Perez-Stable &amp; El-</a:t>
            </a:r>
            <a:r>
              <a:rPr lang="en-US" dirty="0" err="1"/>
              <a:t>Toukhy</a:t>
            </a:r>
            <a:r>
              <a:rPr lang="en-US" dirty="0"/>
              <a:t>, 2019)</a:t>
            </a:r>
          </a:p>
          <a:p>
            <a:r>
              <a:rPr lang="en-US" dirty="0"/>
              <a:t>Providers can positively impact outcomes through meaningful clinical interactions w/ patients (Perez-Stable &amp; El-</a:t>
            </a:r>
            <a:r>
              <a:rPr lang="en-US" dirty="0" err="1"/>
              <a:t>Toukhy</a:t>
            </a:r>
            <a:r>
              <a:rPr lang="en-US" dirty="0"/>
              <a:t>, 2019)</a:t>
            </a:r>
          </a:p>
          <a:p>
            <a:r>
              <a:rPr lang="en-US" dirty="0"/>
              <a:t>We posit that providers who hear stories about medical violence are able to empathize w/ patients likely to experience disparities</a:t>
            </a:r>
          </a:p>
          <a:p>
            <a:pPr marL="139700" indent="0">
              <a:buNone/>
            </a:pPr>
            <a:endParaRPr lang="en-US" dirty="0"/>
          </a:p>
        </p:txBody>
      </p:sp>
    </p:spTree>
    <p:extLst>
      <p:ext uri="{BB962C8B-B14F-4D97-AF65-F5344CB8AC3E}">
        <p14:creationId xmlns:p14="http://schemas.microsoft.com/office/powerpoint/2010/main" val="3923937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BD3F-F560-43C1-91A6-1A486A95C14B}"/>
              </a:ext>
            </a:extLst>
          </p:cNvPr>
          <p:cNvSpPr>
            <a:spLocks noGrp="1"/>
          </p:cNvSpPr>
          <p:nvPr>
            <p:ph type="title"/>
          </p:nvPr>
        </p:nvSpPr>
        <p:spPr/>
        <p:txBody>
          <a:bodyPr/>
          <a:lstStyle/>
          <a:p>
            <a:r>
              <a:rPr lang="en-US" dirty="0"/>
              <a:t>Part 2: The LL + Health Ed. 3</a:t>
            </a:r>
          </a:p>
        </p:txBody>
      </p:sp>
      <p:sp>
        <p:nvSpPr>
          <p:cNvPr id="3" name="Text Placeholder 2">
            <a:extLst>
              <a:ext uri="{FF2B5EF4-FFF2-40B4-BE49-F238E27FC236}">
                <a16:creationId xmlns:a16="http://schemas.microsoft.com/office/drawing/2014/main" id="{27233080-FE49-49D2-B24C-CBA7A91CD09F}"/>
              </a:ext>
            </a:extLst>
          </p:cNvPr>
          <p:cNvSpPr>
            <a:spLocks noGrp="1"/>
          </p:cNvSpPr>
          <p:nvPr>
            <p:ph type="body" idx="1"/>
          </p:nvPr>
        </p:nvSpPr>
        <p:spPr/>
        <p:txBody>
          <a:bodyPr/>
          <a:lstStyle/>
          <a:p>
            <a:r>
              <a:rPr lang="en-US" dirty="0"/>
              <a:t>…practice culturally competent interviews</a:t>
            </a:r>
          </a:p>
          <a:p>
            <a:r>
              <a:rPr lang="en-US" dirty="0"/>
              <a:t>…ask questions that could not be asked otherwise</a:t>
            </a:r>
          </a:p>
          <a:p>
            <a:r>
              <a:rPr lang="en-US" dirty="0"/>
              <a:t>…classroom reflection, connect to shared decision making</a:t>
            </a:r>
          </a:p>
          <a:p>
            <a:pPr marL="139700" indent="0">
              <a:buNone/>
            </a:pPr>
            <a:endParaRPr lang="en-US" dirty="0"/>
          </a:p>
        </p:txBody>
      </p:sp>
    </p:spTree>
    <p:extLst>
      <p:ext uri="{BB962C8B-B14F-4D97-AF65-F5344CB8AC3E}">
        <p14:creationId xmlns:p14="http://schemas.microsoft.com/office/powerpoint/2010/main" val="2679688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 sz="3600" dirty="0">
                <a:solidFill>
                  <a:srgbClr val="000000"/>
                </a:solidFill>
                <a:latin typeface="Calibri" panose="020F0502020204030204" pitchFamily="34" charset="0"/>
                <a:ea typeface="Nova Mono"/>
                <a:cs typeface="Calibri" panose="020F0502020204030204" pitchFamily="34" charset="0"/>
                <a:sym typeface="Nova Mono"/>
              </a:rPr>
              <a:t>Part 2: Student Insight</a:t>
            </a:r>
            <a:endParaRPr lang="en-US" dirty="0"/>
          </a:p>
        </p:txBody>
      </p:sp>
      <p:sp>
        <p:nvSpPr>
          <p:cNvPr id="5" name="Text Placeholder 4"/>
          <p:cNvSpPr>
            <a:spLocks noGrp="1"/>
          </p:cNvSpPr>
          <p:nvPr>
            <p:ph type="body" idx="1"/>
          </p:nvPr>
        </p:nvSpPr>
        <p:spPr/>
        <p:txBody>
          <a:bodyPr>
            <a:normAutofit lnSpcReduction="10000"/>
          </a:bodyPr>
          <a:lstStyle/>
          <a:p>
            <a:pPr marL="139700" indent="0">
              <a:buNone/>
            </a:pPr>
            <a:r>
              <a:rPr lang="en-US" dirty="0"/>
              <a:t>“The books were genuine, honest, open and vulnerable. I learned from them not only on a professional but on a personal level. I feel that the books I read did not necessarily correspond with what I am learning in class because I feel that the healthcare system generally falls short of meeting each patient as a unique individual with a complex history. No one person can fit into the expertise or scope of one practitioner's field or expertise. I believe our healthcare system needs to lend more trust to the patient and address them with humility and compassion. They should be enabled to take charge of their own health and we should respect that they hold the most significant portion of the power in maintaining their health.” -- student attendee, 2019 PBC Living Library</a:t>
            </a:r>
          </a:p>
        </p:txBody>
      </p:sp>
    </p:spTree>
    <p:extLst>
      <p:ext uri="{BB962C8B-B14F-4D97-AF65-F5344CB8AC3E}">
        <p14:creationId xmlns:p14="http://schemas.microsoft.com/office/powerpoint/2010/main" val="280596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CF9E4AF-9227-4D08-93D8-743A146C89D8}"/>
              </a:ext>
            </a:extLst>
          </p:cNvPr>
          <p:cNvSpPr>
            <a:spLocks noGrp="1"/>
          </p:cNvSpPr>
          <p:nvPr>
            <p:ph type="title"/>
          </p:nvPr>
        </p:nvSpPr>
        <p:spPr/>
        <p:txBody>
          <a:bodyPr/>
          <a:lstStyle/>
          <a:p>
            <a:pPr algn="ctr"/>
            <a:r>
              <a:rPr lang="en-US" dirty="0">
                <a:solidFill>
                  <a:schemeClr val="tx1"/>
                </a:solidFill>
                <a:latin typeface="Calibri" panose="020F0502020204030204" pitchFamily="34" charset="0"/>
                <a:cs typeface="Calibri" panose="020F0502020204030204" pitchFamily="34" charset="0"/>
              </a:rPr>
              <a:t>Accessibility Support</a:t>
            </a:r>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Click three dots in lower right corner to add multimedia closed captioning. </a:t>
            </a:r>
          </a:p>
        </p:txBody>
      </p:sp>
    </p:spTree>
    <p:extLst>
      <p:ext uri="{BB962C8B-B14F-4D97-AF65-F5344CB8AC3E}">
        <p14:creationId xmlns:p14="http://schemas.microsoft.com/office/powerpoint/2010/main" val="61643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Living Books 1</a:t>
            </a:r>
          </a:p>
        </p:txBody>
      </p:sp>
      <p:sp>
        <p:nvSpPr>
          <p:cNvPr id="3" name="Text Placeholder 2"/>
          <p:cNvSpPr>
            <a:spLocks noGrp="1"/>
          </p:cNvSpPr>
          <p:nvPr>
            <p:ph type="body" idx="1"/>
          </p:nvPr>
        </p:nvSpPr>
        <p:spPr/>
        <p:txBody>
          <a:bodyPr/>
          <a:lstStyle/>
          <a:p>
            <a:r>
              <a:rPr lang="en" sz="2000" dirty="0"/>
              <a:t>2019 study data indicated an important facet we had not initially considered: Living Books felt greater empathy </a:t>
            </a:r>
            <a:r>
              <a:rPr lang="en" sz="2000" i="1" dirty="0"/>
              <a:t>after </a:t>
            </a:r>
            <a:r>
              <a:rPr lang="en" sz="2000" dirty="0"/>
              <a:t>having shared their stories.</a:t>
            </a:r>
          </a:p>
          <a:p>
            <a:r>
              <a:rPr lang="en-US" sz="2000" i="1" dirty="0"/>
              <a:t>Why do you suppose this might be the case?</a:t>
            </a:r>
          </a:p>
        </p:txBody>
      </p:sp>
    </p:spTree>
    <p:extLst>
      <p:ext uri="{BB962C8B-B14F-4D97-AF65-F5344CB8AC3E}">
        <p14:creationId xmlns:p14="http://schemas.microsoft.com/office/powerpoint/2010/main" val="2481979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Living Books 2 </a:t>
            </a:r>
          </a:p>
        </p:txBody>
      </p:sp>
      <p:sp>
        <p:nvSpPr>
          <p:cNvPr id="3" name="Text Placeholder 2"/>
          <p:cNvSpPr>
            <a:spLocks noGrp="1"/>
          </p:cNvSpPr>
          <p:nvPr>
            <p:ph type="body" idx="1"/>
          </p:nvPr>
        </p:nvSpPr>
        <p:spPr/>
        <p:txBody>
          <a:bodyPr/>
          <a:lstStyle/>
          <a:p>
            <a:pPr marL="0" lvl="0" indent="0">
              <a:lnSpc>
                <a:spcPct val="80000"/>
              </a:lnSpc>
              <a:spcBef>
                <a:spcPts val="0"/>
              </a:spcBef>
              <a:buNone/>
            </a:pPr>
            <a:r>
              <a:rPr lang="en-US" sz="2000" b="1" dirty="0"/>
              <a:t>Body shame: </a:t>
            </a:r>
            <a:r>
              <a:rPr lang="en-US" sz="2000" dirty="0"/>
              <a:t>chronic shame that develops over time in response to marginalization within systems of oppression</a:t>
            </a:r>
          </a:p>
          <a:p>
            <a:pPr marL="0" lvl="0" indent="0">
              <a:lnSpc>
                <a:spcPct val="80000"/>
              </a:lnSpc>
              <a:spcBef>
                <a:spcPts val="1000"/>
              </a:spcBef>
              <a:buNone/>
            </a:pPr>
            <a:endParaRPr lang="en-US" sz="2000" dirty="0"/>
          </a:p>
          <a:p>
            <a:pPr marL="0" lvl="0" indent="0">
              <a:lnSpc>
                <a:spcPct val="80000"/>
              </a:lnSpc>
              <a:spcBef>
                <a:spcPts val="1000"/>
              </a:spcBef>
              <a:spcAft>
                <a:spcPts val="1000"/>
              </a:spcAft>
              <a:buNone/>
            </a:pPr>
            <a:r>
              <a:rPr lang="en-US" sz="2000" dirty="0"/>
              <a:t>The Living Library provides an outlet to share openly about medical body shame and experience validation from Readers / Librarians ← </a:t>
            </a:r>
            <a:r>
              <a:rPr lang="en-US" sz="2000" b="1" dirty="0"/>
              <a:t>this is perhaps the biggest gain from the LL</a:t>
            </a:r>
          </a:p>
        </p:txBody>
      </p:sp>
    </p:spTree>
    <p:extLst>
      <p:ext uri="{BB962C8B-B14F-4D97-AF65-F5344CB8AC3E}">
        <p14:creationId xmlns:p14="http://schemas.microsoft.com/office/powerpoint/2010/main" val="398389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Organizing the Living Library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2958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34A5-F27C-4275-BC41-3583A8D1AA92}"/>
              </a:ext>
            </a:extLst>
          </p:cNvPr>
          <p:cNvSpPr>
            <a:spLocks noGrp="1"/>
          </p:cNvSpPr>
          <p:nvPr>
            <p:ph type="title"/>
          </p:nvPr>
        </p:nvSpPr>
        <p:spPr/>
        <p:txBody>
          <a:bodyPr/>
          <a:lstStyle/>
          <a:p>
            <a:r>
              <a:rPr lang="en-US" dirty="0"/>
              <a:t>Part 3: Organizing a LL</a:t>
            </a:r>
          </a:p>
        </p:txBody>
      </p:sp>
      <p:sp>
        <p:nvSpPr>
          <p:cNvPr id="3" name="Text Placeholder 2">
            <a:extLst>
              <a:ext uri="{FF2B5EF4-FFF2-40B4-BE49-F238E27FC236}">
                <a16:creationId xmlns:a16="http://schemas.microsoft.com/office/drawing/2014/main" id="{1CB110C7-EA85-4828-8115-094C6689D6B8}"/>
              </a:ext>
            </a:extLst>
          </p:cNvPr>
          <p:cNvSpPr>
            <a:spLocks noGrp="1"/>
          </p:cNvSpPr>
          <p:nvPr>
            <p:ph type="body" idx="1"/>
          </p:nvPr>
        </p:nvSpPr>
        <p:spPr/>
        <p:txBody>
          <a:bodyPr/>
          <a:lstStyle/>
          <a:p>
            <a:r>
              <a:rPr lang="en-US" dirty="0"/>
              <a:t>Keep in mind:</a:t>
            </a:r>
          </a:p>
          <a:p>
            <a:pPr lvl="1"/>
            <a:r>
              <a:rPr lang="en-US" dirty="0"/>
              <a:t>The first year is generally the toughest;</a:t>
            </a:r>
          </a:p>
          <a:p>
            <a:pPr lvl="1"/>
            <a:r>
              <a:rPr lang="en-US" dirty="0"/>
              <a:t>Give yourself at least six months to plan the event;</a:t>
            </a:r>
          </a:p>
          <a:p>
            <a:pPr lvl="1"/>
            <a:r>
              <a:rPr lang="en-US" dirty="0"/>
              <a:t>Decide early if you want to go through HL;</a:t>
            </a:r>
          </a:p>
          <a:p>
            <a:pPr lvl="1"/>
            <a:r>
              <a:rPr lang="en-US" dirty="0"/>
              <a:t>Do not go it alone;</a:t>
            </a:r>
          </a:p>
          <a:p>
            <a:pPr lvl="1"/>
            <a:r>
              <a:rPr lang="en-US" dirty="0"/>
              <a:t>Consider the size and scope of your program;</a:t>
            </a:r>
          </a:p>
          <a:p>
            <a:pPr lvl="1"/>
            <a:r>
              <a:rPr lang="en-US" dirty="0"/>
              <a:t>Decide format (online? IRL?)</a:t>
            </a:r>
          </a:p>
          <a:p>
            <a:pPr lvl="2"/>
            <a:r>
              <a:rPr lang="en-US" dirty="0"/>
              <a:t>online = cheaper, more people.</a:t>
            </a:r>
          </a:p>
          <a:p>
            <a:pPr lvl="2"/>
            <a:r>
              <a:rPr lang="en-US" dirty="0"/>
              <a:t>IRL = more immersive, potentially safer.</a:t>
            </a:r>
          </a:p>
          <a:p>
            <a:endParaRPr lang="en-US" dirty="0"/>
          </a:p>
        </p:txBody>
      </p:sp>
    </p:spTree>
    <p:extLst>
      <p:ext uri="{BB962C8B-B14F-4D97-AF65-F5344CB8AC3E}">
        <p14:creationId xmlns:p14="http://schemas.microsoft.com/office/powerpoint/2010/main" val="1352825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E584-00E4-4405-8B15-39ACF8C9C479}"/>
              </a:ext>
            </a:extLst>
          </p:cNvPr>
          <p:cNvSpPr>
            <a:spLocks noGrp="1"/>
          </p:cNvSpPr>
          <p:nvPr>
            <p:ph type="title"/>
          </p:nvPr>
        </p:nvSpPr>
        <p:spPr/>
        <p:txBody>
          <a:bodyPr/>
          <a:lstStyle/>
          <a:p>
            <a:r>
              <a:rPr lang="en-US" dirty="0"/>
              <a:t>Part 3: Timeline 1</a:t>
            </a:r>
          </a:p>
        </p:txBody>
      </p:sp>
      <p:sp>
        <p:nvSpPr>
          <p:cNvPr id="3" name="Text Placeholder 2">
            <a:extLst>
              <a:ext uri="{FF2B5EF4-FFF2-40B4-BE49-F238E27FC236}">
                <a16:creationId xmlns:a16="http://schemas.microsoft.com/office/drawing/2014/main" id="{3BC464D1-09D3-437C-8F21-9267EB363FEC}"/>
              </a:ext>
            </a:extLst>
          </p:cNvPr>
          <p:cNvSpPr>
            <a:spLocks noGrp="1"/>
          </p:cNvSpPr>
          <p:nvPr>
            <p:ph type="body" idx="1"/>
          </p:nvPr>
        </p:nvSpPr>
        <p:spPr/>
        <p:txBody>
          <a:bodyPr/>
          <a:lstStyle/>
          <a:p>
            <a:r>
              <a:rPr lang="en-US" dirty="0"/>
              <a:t>9 - 6 months</a:t>
            </a:r>
          </a:p>
          <a:p>
            <a:pPr lvl="1"/>
            <a:r>
              <a:rPr lang="en-US" dirty="0"/>
              <a:t>Organize your planning committee;</a:t>
            </a:r>
          </a:p>
          <a:p>
            <a:pPr lvl="1"/>
            <a:r>
              <a:rPr lang="en-US" dirty="0"/>
              <a:t>Seek approval from relevant authorities;</a:t>
            </a:r>
          </a:p>
          <a:p>
            <a:pPr lvl="1"/>
            <a:r>
              <a:rPr lang="en-US" dirty="0"/>
              <a:t>Begin licensing process w/ HL (if you go that route);</a:t>
            </a:r>
          </a:p>
          <a:p>
            <a:pPr lvl="1"/>
            <a:r>
              <a:rPr lang="en-US" dirty="0"/>
              <a:t>Plan ahead if you want to be in dept. curriculum;</a:t>
            </a:r>
          </a:p>
          <a:p>
            <a:pPr lvl="1"/>
            <a:r>
              <a:rPr lang="en-US" dirty="0"/>
              <a:t>Determine the program format (online vs. IRL).</a:t>
            </a:r>
          </a:p>
          <a:p>
            <a:endParaRPr lang="en-US" dirty="0"/>
          </a:p>
        </p:txBody>
      </p:sp>
    </p:spTree>
    <p:extLst>
      <p:ext uri="{BB962C8B-B14F-4D97-AF65-F5344CB8AC3E}">
        <p14:creationId xmlns:p14="http://schemas.microsoft.com/office/powerpoint/2010/main" val="3241295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C76F-8836-43C0-8263-4BF94FBFB373}"/>
              </a:ext>
            </a:extLst>
          </p:cNvPr>
          <p:cNvSpPr>
            <a:spLocks noGrp="1"/>
          </p:cNvSpPr>
          <p:nvPr>
            <p:ph type="title"/>
          </p:nvPr>
        </p:nvSpPr>
        <p:spPr/>
        <p:txBody>
          <a:bodyPr/>
          <a:lstStyle/>
          <a:p>
            <a:r>
              <a:rPr lang="en-US" dirty="0"/>
              <a:t>Part 3: Timeline 2</a:t>
            </a:r>
          </a:p>
        </p:txBody>
      </p:sp>
      <p:sp>
        <p:nvSpPr>
          <p:cNvPr id="3" name="Text Placeholder 2">
            <a:extLst>
              <a:ext uri="{FF2B5EF4-FFF2-40B4-BE49-F238E27FC236}">
                <a16:creationId xmlns:a16="http://schemas.microsoft.com/office/drawing/2014/main" id="{63A7C05A-2194-4ECE-AD69-8707537B71F7}"/>
              </a:ext>
            </a:extLst>
          </p:cNvPr>
          <p:cNvSpPr>
            <a:spLocks noGrp="1"/>
          </p:cNvSpPr>
          <p:nvPr>
            <p:ph type="body" idx="1"/>
          </p:nvPr>
        </p:nvSpPr>
        <p:spPr/>
        <p:txBody>
          <a:bodyPr/>
          <a:lstStyle/>
          <a:p>
            <a:r>
              <a:rPr lang="en-US" dirty="0"/>
              <a:t>6 - 3 months</a:t>
            </a:r>
          </a:p>
          <a:p>
            <a:pPr lvl="1"/>
            <a:r>
              <a:rPr lang="en-US" dirty="0"/>
              <a:t>If funding is necessary, procure it now;</a:t>
            </a:r>
          </a:p>
          <a:p>
            <a:pPr lvl="2"/>
            <a:r>
              <a:rPr lang="en-US" dirty="0"/>
              <a:t>Note: more important for IRL (space, food, transportation, etc.)</a:t>
            </a:r>
          </a:p>
          <a:p>
            <a:r>
              <a:rPr lang="en-US" dirty="0"/>
              <a:t>Set up registration platform for Books, Librarians, Readers;</a:t>
            </a:r>
          </a:p>
          <a:p>
            <a:r>
              <a:rPr lang="en-US" dirty="0"/>
              <a:t>All committee members reach out + secure Books!</a:t>
            </a:r>
          </a:p>
          <a:p>
            <a:pPr lvl="1"/>
            <a:r>
              <a:rPr lang="en-US" dirty="0"/>
              <a:t>THIS STEP IS VITAL</a:t>
            </a:r>
          </a:p>
          <a:p>
            <a:r>
              <a:rPr lang="en-US" dirty="0"/>
              <a:t>Ensure there are enough Librarians to support Book stations.</a:t>
            </a:r>
          </a:p>
        </p:txBody>
      </p:sp>
    </p:spTree>
    <p:extLst>
      <p:ext uri="{BB962C8B-B14F-4D97-AF65-F5344CB8AC3E}">
        <p14:creationId xmlns:p14="http://schemas.microsoft.com/office/powerpoint/2010/main" val="1582604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CDF3-21CA-475B-8B83-3A716213C7BC}"/>
              </a:ext>
            </a:extLst>
          </p:cNvPr>
          <p:cNvSpPr>
            <a:spLocks noGrp="1"/>
          </p:cNvSpPr>
          <p:nvPr>
            <p:ph type="title"/>
          </p:nvPr>
        </p:nvSpPr>
        <p:spPr/>
        <p:txBody>
          <a:bodyPr/>
          <a:lstStyle/>
          <a:p>
            <a:r>
              <a:rPr lang="en-US" dirty="0"/>
              <a:t>Part 3: Timeline 3</a:t>
            </a:r>
          </a:p>
        </p:txBody>
      </p:sp>
      <p:sp>
        <p:nvSpPr>
          <p:cNvPr id="3" name="Text Placeholder 2">
            <a:extLst>
              <a:ext uri="{FF2B5EF4-FFF2-40B4-BE49-F238E27FC236}">
                <a16:creationId xmlns:a16="http://schemas.microsoft.com/office/drawing/2014/main" id="{8CE89D70-7042-48EF-B446-0D5BBB2E717B}"/>
              </a:ext>
            </a:extLst>
          </p:cNvPr>
          <p:cNvSpPr>
            <a:spLocks noGrp="1"/>
          </p:cNvSpPr>
          <p:nvPr>
            <p:ph type="body" idx="1"/>
          </p:nvPr>
        </p:nvSpPr>
        <p:spPr/>
        <p:txBody>
          <a:bodyPr/>
          <a:lstStyle/>
          <a:p>
            <a:r>
              <a:rPr lang="en-US" dirty="0"/>
              <a:t>3 months - 1 month</a:t>
            </a:r>
          </a:p>
          <a:p>
            <a:pPr lvl="1"/>
            <a:r>
              <a:rPr lang="en-US" dirty="0"/>
              <a:t>Wrap up Book registration;</a:t>
            </a:r>
          </a:p>
          <a:p>
            <a:pPr lvl="1"/>
            <a:r>
              <a:rPr lang="en-US" dirty="0"/>
              <a:t>Wrap up Librarian registration;</a:t>
            </a:r>
          </a:p>
          <a:p>
            <a:pPr lvl="2"/>
            <a:r>
              <a:rPr lang="en-US" dirty="0"/>
              <a:t>Find a counselor to assist w/ mental health needs;</a:t>
            </a:r>
          </a:p>
          <a:p>
            <a:r>
              <a:rPr lang="en-US" dirty="0"/>
              <a:t>Develop and organize all Book profiles in a unified place;</a:t>
            </a:r>
          </a:p>
          <a:p>
            <a:r>
              <a:rPr lang="en-US" dirty="0"/>
              <a:t>Construct “booking / registration” platform;</a:t>
            </a:r>
          </a:p>
          <a:p>
            <a:pPr lvl="1"/>
            <a:r>
              <a:rPr lang="en-US" dirty="0"/>
              <a:t>(Even if you plan to have a “circ desk”)</a:t>
            </a:r>
          </a:p>
          <a:p>
            <a:pPr lvl="1"/>
            <a:r>
              <a:rPr lang="en-US" dirty="0"/>
              <a:t>We use LibGuides + Google Forms.</a:t>
            </a:r>
          </a:p>
          <a:p>
            <a:pPr marL="139700" indent="0">
              <a:buNone/>
            </a:pPr>
            <a:endParaRPr lang="en-US" dirty="0"/>
          </a:p>
        </p:txBody>
      </p:sp>
    </p:spTree>
    <p:extLst>
      <p:ext uri="{BB962C8B-B14F-4D97-AF65-F5344CB8AC3E}">
        <p14:creationId xmlns:p14="http://schemas.microsoft.com/office/powerpoint/2010/main" val="2700255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272A-699A-48EA-A0A9-540F6110B922}"/>
              </a:ext>
            </a:extLst>
          </p:cNvPr>
          <p:cNvSpPr>
            <a:spLocks noGrp="1"/>
          </p:cNvSpPr>
          <p:nvPr>
            <p:ph type="title"/>
          </p:nvPr>
        </p:nvSpPr>
        <p:spPr/>
        <p:txBody>
          <a:bodyPr/>
          <a:lstStyle/>
          <a:p>
            <a:r>
              <a:rPr lang="en-US" dirty="0"/>
              <a:t>Part 3: Timeline 4</a:t>
            </a:r>
          </a:p>
        </p:txBody>
      </p:sp>
      <p:sp>
        <p:nvSpPr>
          <p:cNvPr id="3" name="Text Placeholder 2">
            <a:extLst>
              <a:ext uri="{FF2B5EF4-FFF2-40B4-BE49-F238E27FC236}">
                <a16:creationId xmlns:a16="http://schemas.microsoft.com/office/drawing/2014/main" id="{95D2B65F-BE05-40FC-B264-095E5077AF11}"/>
              </a:ext>
            </a:extLst>
          </p:cNvPr>
          <p:cNvSpPr>
            <a:spLocks noGrp="1"/>
          </p:cNvSpPr>
          <p:nvPr>
            <p:ph type="body" idx="1"/>
          </p:nvPr>
        </p:nvSpPr>
        <p:spPr/>
        <p:txBody>
          <a:bodyPr>
            <a:normAutofit lnSpcReduction="10000"/>
          </a:bodyPr>
          <a:lstStyle/>
          <a:p>
            <a:r>
              <a:rPr lang="en-US" dirty="0"/>
              <a:t>4 - 2 weeks</a:t>
            </a:r>
          </a:p>
          <a:p>
            <a:pPr lvl="1"/>
            <a:r>
              <a:rPr lang="en-US" dirty="0"/>
              <a:t>Enter classrooms and register student Readers;</a:t>
            </a:r>
          </a:p>
          <a:p>
            <a:pPr lvl="1"/>
            <a:r>
              <a:rPr lang="en-US" dirty="0"/>
              <a:t>Ensure Readers are registered in advance.</a:t>
            </a:r>
          </a:p>
          <a:p>
            <a:r>
              <a:rPr lang="en-US" dirty="0"/>
              <a:t>2 weeks - 1 week</a:t>
            </a:r>
          </a:p>
          <a:p>
            <a:pPr lvl="1"/>
            <a:r>
              <a:rPr lang="en-US" dirty="0"/>
              <a:t>Trainings for Books and Librarians;</a:t>
            </a:r>
          </a:p>
          <a:p>
            <a:r>
              <a:rPr lang="en-US" dirty="0"/>
              <a:t>1 week</a:t>
            </a:r>
          </a:p>
          <a:p>
            <a:pPr lvl="1"/>
            <a:r>
              <a:rPr lang="en-US" dirty="0"/>
              <a:t>Print / prepare marketing materials, signage, surveys;</a:t>
            </a:r>
          </a:p>
          <a:p>
            <a:pPr lvl="1"/>
            <a:r>
              <a:rPr lang="en-US" dirty="0"/>
              <a:t>Ensure all food/space/transport is accounted for;</a:t>
            </a:r>
          </a:p>
          <a:p>
            <a:pPr lvl="1"/>
            <a:r>
              <a:rPr lang="en-US" dirty="0"/>
              <a:t>Put out fires…</a:t>
            </a:r>
          </a:p>
          <a:p>
            <a:r>
              <a:rPr lang="en-US" dirty="0"/>
              <a:t>Day-of → take it one step at a time!!</a:t>
            </a:r>
          </a:p>
        </p:txBody>
      </p:sp>
    </p:spTree>
    <p:extLst>
      <p:ext uri="{BB962C8B-B14F-4D97-AF65-F5344CB8AC3E}">
        <p14:creationId xmlns:p14="http://schemas.microsoft.com/office/powerpoint/2010/main" val="3642675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bri" panose="020F0502020204030204" pitchFamily="34" charset="0"/>
                <a:ea typeface="Nova Mono"/>
                <a:cs typeface="Calibri" panose="020F0502020204030204" pitchFamily="34" charset="0"/>
                <a:sym typeface="Nova Mono"/>
              </a:rPr>
              <a:t>And that’s that!</a:t>
            </a:r>
          </a:p>
        </p:txBody>
      </p:sp>
      <p:sp>
        <p:nvSpPr>
          <p:cNvPr id="4" name="Text Placeholder 3"/>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“candid information” “physically see[</a:t>
            </a:r>
            <a:r>
              <a:rPr lang="en-US" dirty="0" err="1">
                <a:latin typeface="Calibri" panose="020F0502020204030204" pitchFamily="34" charset="0"/>
                <a:cs typeface="Calibri" panose="020F0502020204030204" pitchFamily="34" charset="0"/>
              </a:rPr>
              <a:t>ing</a:t>
            </a:r>
            <a:r>
              <a:rPr lang="en-US" dirty="0">
                <a:latin typeface="Calibri" panose="020F0502020204030204" pitchFamily="34" charset="0"/>
                <a:cs typeface="Calibri" panose="020F0502020204030204" pitchFamily="34" charset="0"/>
              </a:rPr>
              <a:t>] emotion” “really beautiful...to hear different perspectives” “interactive” “we talked about real issues” “extremely valuable” “personal, authentic” “honest, open, and vulnerable” “meaningful” “approach[</a:t>
            </a:r>
            <a:r>
              <a:rPr lang="en-US" dirty="0" err="1">
                <a:latin typeface="Calibri" panose="020F0502020204030204" pitchFamily="34" charset="0"/>
                <a:cs typeface="Calibri" panose="020F0502020204030204" pitchFamily="34" charset="0"/>
              </a:rPr>
              <a:t>ing</a:t>
            </a:r>
            <a:r>
              <a:rPr lang="en-US" dirty="0">
                <a:latin typeface="Calibri" panose="020F0502020204030204" pitchFamily="34" charset="0"/>
                <a:cs typeface="Calibri" panose="020F0502020204030204" pitchFamily="34" charset="0"/>
              </a:rPr>
              <a:t>] others with dignity and compassion” “open, honest, and accepting environment” “getting to hear lived experience” “conversational” “passionate” “I loved all of it.”</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188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9811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latin typeface="Calibri" panose="020F0502020204030204" pitchFamily="34" charset="0"/>
                <a:cs typeface="Calibri" panose="020F0502020204030204" pitchFamily="34" charset="0"/>
              </a:rPr>
              <a:t>NNLM Code of Conduct and Presentation Community Agreements</a:t>
            </a:r>
          </a:p>
        </p:txBody>
      </p:sp>
      <p:sp>
        <p:nvSpPr>
          <p:cNvPr id="10" name="Content Placeholder 9"/>
          <p:cNvSpPr>
            <a:spLocks noGrp="1"/>
          </p:cNvSpPr>
          <p:nvPr>
            <p:ph idx="1"/>
          </p:nvPr>
        </p:nvSpPr>
        <p:spPr/>
        <p:txBody>
          <a:bodyPr/>
          <a:lstStyle/>
          <a:p>
            <a:pPr marL="342900" lvl="0" indent="-342900" defTabSz="914400">
              <a:lnSpc>
                <a:spcPts val="2310"/>
              </a:lnSpc>
              <a:spcBef>
                <a:spcPct val="0"/>
              </a:spcBef>
              <a:buClr>
                <a:srgbClr val="000000"/>
              </a:buClr>
              <a:buSzTx/>
              <a:buFont typeface="Arial" panose="020B0604020202020204" pitchFamily="34" charset="0"/>
              <a:buChar char="•"/>
            </a:pPr>
            <a:r>
              <a:rPr lang="en-US" sz="1800" kern="0" dirty="0">
                <a:solidFill>
                  <a:srgbClr val="000000"/>
                </a:solidFill>
                <a:latin typeface="Calibri" panose="020F0502020204030204" pitchFamily="34" charset="0"/>
                <a:cs typeface="Calibri" panose="020F0502020204030204" pitchFamily="34" charset="0"/>
                <a:sym typeface="Arial"/>
              </a:rPr>
              <a:t>Use welcoming and inclusive language</a:t>
            </a:r>
          </a:p>
          <a:p>
            <a:pPr marL="685800" lvl="1" indent="-342900" defTabSz="914400">
              <a:lnSpc>
                <a:spcPts val="2310"/>
              </a:lnSpc>
              <a:spcBef>
                <a:spcPct val="0"/>
              </a:spcBef>
              <a:spcAft>
                <a:spcPts val="0"/>
              </a:spcAft>
              <a:buClr>
                <a:srgbClr val="000000"/>
              </a:buClr>
              <a:buSzTx/>
              <a:buFont typeface="Arial" panose="020B0604020202020204" pitchFamily="34" charset="0"/>
              <a:buChar char="•"/>
            </a:pPr>
            <a:r>
              <a:rPr lang="en-US" sz="1800" kern="0" dirty="0">
                <a:solidFill>
                  <a:srgbClr val="000000"/>
                </a:solidFill>
                <a:latin typeface="Calibri" panose="020F0502020204030204" pitchFamily="34" charset="0"/>
                <a:cs typeface="Calibri" panose="020F0502020204030204" pitchFamily="34" charset="0"/>
                <a:sym typeface="Arial"/>
              </a:rPr>
              <a:t>Respect persons names and pronouns</a:t>
            </a:r>
          </a:p>
          <a:p>
            <a:pPr marL="342900" lvl="0" indent="-342900" defTabSz="914400">
              <a:lnSpc>
                <a:spcPts val="2310"/>
              </a:lnSpc>
              <a:spcBef>
                <a:spcPct val="0"/>
              </a:spcBef>
              <a:buClr>
                <a:srgbClr val="000000"/>
              </a:buClr>
              <a:buSzTx/>
              <a:buFont typeface="Arial" panose="020B0604020202020204" pitchFamily="34" charset="0"/>
              <a:buChar char="•"/>
            </a:pPr>
            <a:r>
              <a:rPr lang="en-US" sz="1800" kern="0" dirty="0">
                <a:solidFill>
                  <a:srgbClr val="000000"/>
                </a:solidFill>
                <a:latin typeface="Calibri" panose="020F0502020204030204" pitchFamily="34" charset="0"/>
                <a:cs typeface="Calibri" panose="020F0502020204030204" pitchFamily="34" charset="0"/>
                <a:sym typeface="Arial"/>
              </a:rPr>
              <a:t>Be respectful of different viewpoints and experiences</a:t>
            </a:r>
          </a:p>
          <a:p>
            <a:pPr marL="685800" lvl="1" indent="-342900" defTabSz="914400">
              <a:lnSpc>
                <a:spcPts val="2310"/>
              </a:lnSpc>
              <a:spcBef>
                <a:spcPct val="0"/>
              </a:spcBef>
              <a:spcAft>
                <a:spcPts val="0"/>
              </a:spcAft>
              <a:buClr>
                <a:srgbClr val="000000"/>
              </a:buClr>
              <a:buSzTx/>
              <a:buFont typeface="Arial" panose="020B0604020202020204" pitchFamily="34" charset="0"/>
              <a:buChar char="•"/>
            </a:pPr>
            <a:r>
              <a:rPr lang="en-US" sz="1800" kern="0" dirty="0">
                <a:solidFill>
                  <a:srgbClr val="000000"/>
                </a:solidFill>
                <a:latin typeface="Calibri" panose="020F0502020204030204" pitchFamily="34" charset="0"/>
                <a:cs typeface="Calibri" panose="020F0502020204030204" pitchFamily="34" charset="0"/>
                <a:sym typeface="Arial"/>
              </a:rPr>
              <a:t>Respect the space: Refuse any representations of anti-Blackness or misogynoir(the anti-black racist misogyny that black women experience)</a:t>
            </a:r>
          </a:p>
          <a:p>
            <a:pPr marL="685800" lvl="1" indent="-342900" defTabSz="914400">
              <a:lnSpc>
                <a:spcPts val="2310"/>
              </a:lnSpc>
              <a:spcBef>
                <a:spcPct val="0"/>
              </a:spcBef>
              <a:spcAft>
                <a:spcPts val="0"/>
              </a:spcAft>
              <a:buClr>
                <a:srgbClr val="000000"/>
              </a:buClr>
              <a:buSzTx/>
              <a:buFont typeface="Arial" panose="020B0604020202020204" pitchFamily="34" charset="0"/>
              <a:buChar char="•"/>
            </a:pPr>
            <a:r>
              <a:rPr lang="en-US" sz="1800" kern="0" dirty="0">
                <a:solidFill>
                  <a:srgbClr val="000000"/>
                </a:solidFill>
                <a:latin typeface="Calibri" panose="020F0502020204030204" pitchFamily="34" charset="0"/>
                <a:cs typeface="Calibri" panose="020F0502020204030204" pitchFamily="34" charset="0"/>
                <a:sym typeface="Arial"/>
              </a:rPr>
              <a:t>Be open to learning something new</a:t>
            </a:r>
          </a:p>
          <a:p>
            <a:pPr marL="685800" lvl="1" indent="-342900" defTabSz="914400">
              <a:lnSpc>
                <a:spcPts val="2310"/>
              </a:lnSpc>
              <a:spcBef>
                <a:spcPct val="0"/>
              </a:spcBef>
              <a:spcAft>
                <a:spcPts val="0"/>
              </a:spcAft>
              <a:buClr>
                <a:srgbClr val="000000"/>
              </a:buClr>
              <a:buSzTx/>
              <a:buFont typeface="Arial" panose="020B0604020202020204" pitchFamily="34" charset="0"/>
              <a:buChar char="•"/>
            </a:pPr>
            <a:r>
              <a:rPr lang="en-US" sz="1800" kern="0" dirty="0">
                <a:solidFill>
                  <a:srgbClr val="000000"/>
                </a:solidFill>
                <a:latin typeface="Calibri" panose="020F0502020204030204" pitchFamily="34" charset="0"/>
                <a:cs typeface="Calibri" panose="020F0502020204030204" pitchFamily="34" charset="0"/>
                <a:sym typeface="Arial"/>
              </a:rPr>
              <a:t>Listen actively and seek to understand </a:t>
            </a:r>
          </a:p>
        </p:txBody>
      </p:sp>
    </p:spTree>
    <p:extLst>
      <p:ext uri="{BB962C8B-B14F-4D97-AF65-F5344CB8AC3E}">
        <p14:creationId xmlns:p14="http://schemas.microsoft.com/office/powerpoint/2010/main" val="1452944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Evaluation Survey and MLA CE</a:t>
            </a:r>
          </a:p>
        </p:txBody>
      </p:sp>
      <p:sp>
        <p:nvSpPr>
          <p:cNvPr id="3" name="Content Placeholder 2"/>
          <p:cNvSpPr>
            <a:spLocks noGrp="1"/>
          </p:cNvSpPr>
          <p:nvPr>
            <p:ph idx="1"/>
          </p:nvPr>
        </p:nvSpPr>
        <p:spPr/>
        <p:txBody>
          <a:bodyPr>
            <a:normAutofit/>
          </a:bodyPr>
          <a:lstStyle/>
          <a:p>
            <a:pPr marL="457200" indent="-457200" defTabSz="914400">
              <a:lnSpc>
                <a:spcPts val="2310"/>
              </a:lnSpc>
              <a:spcBef>
                <a:spcPts val="0"/>
              </a:spcBef>
              <a:buClr>
                <a:srgbClr val="000000"/>
              </a:buClr>
              <a:buSzTx/>
            </a:pPr>
            <a:r>
              <a:rPr lang="en-US" sz="2800" kern="0" dirty="0">
                <a:solidFill>
                  <a:srgbClr val="000000"/>
                </a:solidFill>
                <a:latin typeface="Calibri" panose="020F0502020204030204" pitchFamily="34" charset="0"/>
                <a:cs typeface="Calibri" panose="020F0502020204030204" pitchFamily="34" charset="0"/>
                <a:sym typeface="Arial"/>
              </a:rPr>
              <a:t>Please use the following link to access the MLA Survey: </a:t>
            </a:r>
            <a:r>
              <a:rPr lang="en-US" sz="2800" u="sng" kern="0" dirty="0">
                <a:solidFill>
                  <a:srgbClr val="000000"/>
                </a:solidFill>
                <a:latin typeface="Calibri" panose="020F0502020204030204" pitchFamily="34" charset="0"/>
                <a:cs typeface="Calibri" panose="020F0502020204030204" pitchFamily="34" charset="0"/>
                <a:sym typeface="Arial"/>
                <a:hlinkClick r:id="rId2"/>
              </a:rPr>
              <a:t>https://bit.ly/3dIT6Pf</a:t>
            </a:r>
            <a:r>
              <a:rPr lang="en-US" sz="2800" u="sng" kern="0" dirty="0">
                <a:solidFill>
                  <a:srgbClr val="000000"/>
                </a:solidFill>
                <a:latin typeface="Calibri" panose="020F0502020204030204" pitchFamily="34" charset="0"/>
                <a:cs typeface="Calibri" panose="020F0502020204030204" pitchFamily="34" charset="0"/>
                <a:sym typeface="Arial"/>
              </a:rPr>
              <a:t> </a:t>
            </a:r>
            <a:endParaRPr lang="en-US" sz="2800" u="none" kern="0" dirty="0">
              <a:solidFill>
                <a:srgbClr val="000000"/>
              </a:solidFill>
              <a:latin typeface="Calibri" panose="020F0502020204030204" pitchFamily="34" charset="0"/>
              <a:cs typeface="Calibri" panose="020F0502020204030204" pitchFamily="34" charset="0"/>
              <a:sym typeface="Arial"/>
            </a:endParaRPr>
          </a:p>
          <a:p>
            <a:pPr marL="457200" indent="-457200" defTabSz="914400">
              <a:lnSpc>
                <a:spcPts val="2310"/>
              </a:lnSpc>
              <a:spcBef>
                <a:spcPts val="0"/>
              </a:spcBef>
              <a:buClr>
                <a:srgbClr val="000000"/>
              </a:buClr>
              <a:buSzTx/>
            </a:pPr>
            <a:endParaRPr lang="en-US" sz="2800" kern="0" dirty="0">
              <a:solidFill>
                <a:srgbClr val="000000"/>
              </a:solidFill>
              <a:latin typeface="Calibri" panose="020F0502020204030204" pitchFamily="34" charset="0"/>
              <a:cs typeface="Calibri" panose="020F0502020204030204" pitchFamily="34" charset="0"/>
              <a:sym typeface="Arial"/>
            </a:endParaRPr>
          </a:p>
          <a:p>
            <a:pPr marL="457200" indent="-457200" defTabSz="914400">
              <a:lnSpc>
                <a:spcPts val="2310"/>
              </a:lnSpc>
              <a:spcBef>
                <a:spcPts val="0"/>
              </a:spcBef>
              <a:buClr>
                <a:srgbClr val="000000"/>
              </a:buClr>
              <a:buSzTx/>
            </a:pPr>
            <a:r>
              <a:rPr lang="en-US" sz="2800" kern="0" dirty="0">
                <a:solidFill>
                  <a:srgbClr val="000000"/>
                </a:solidFill>
                <a:latin typeface="Calibri" panose="020F0502020204030204" pitchFamily="34" charset="0"/>
                <a:cs typeface="Calibri" panose="020F0502020204030204" pitchFamily="34" charset="0"/>
                <a:sym typeface="Arial"/>
              </a:rPr>
              <a:t>If you would like an MLA CE certificate or CHES credit, it will be available after you finish the survey.</a:t>
            </a:r>
          </a:p>
        </p:txBody>
      </p:sp>
    </p:spTree>
    <p:extLst>
      <p:ext uri="{BB962C8B-B14F-4D97-AF65-F5344CB8AC3E}">
        <p14:creationId xmlns:p14="http://schemas.microsoft.com/office/powerpoint/2010/main" val="56273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structure of the Network of the National Library of Medicine</a:t>
            </a:r>
          </a:p>
        </p:txBody>
      </p:sp>
      <p:sp>
        <p:nvSpPr>
          <p:cNvPr id="5" name="Content Placeholder 4"/>
          <p:cNvSpPr>
            <a:spLocks noGrp="1"/>
          </p:cNvSpPr>
          <p:nvPr>
            <p:ph idx="1"/>
          </p:nvPr>
        </p:nvSpPr>
        <p:spPr/>
        <p:txBody>
          <a:bodyPr>
            <a:normAutofit fontScale="92500" lnSpcReduction="10000"/>
          </a:bodyPr>
          <a:lstStyle/>
          <a:p>
            <a:pPr lvl="0" indent="-171450">
              <a:spcBef>
                <a:spcPts val="750"/>
              </a:spcBef>
              <a:buClrTx/>
              <a:buSzTx/>
              <a:buFont typeface="Arial" panose="020B0604020202020204" pitchFamily="34" charset="0"/>
              <a:buChar char="•"/>
            </a:pPr>
            <a:r>
              <a:rPr lang="en-US" sz="2100" dirty="0">
                <a:solidFill>
                  <a:prstClr val="black"/>
                </a:solidFill>
                <a:latin typeface="Calibri" panose="020F0502020204030204" pitchFamily="34" charset="0"/>
                <a:cs typeface="Calibri" panose="020F0502020204030204" pitchFamily="34" charset="0"/>
              </a:rPr>
              <a:t>National Institutes of Health (NIH)</a:t>
            </a:r>
          </a:p>
          <a:p>
            <a:pPr marL="514350" lvl="1" indent="-171450">
              <a:spcBef>
                <a:spcPts val="375"/>
              </a:spcBef>
              <a:spcAft>
                <a:spcPts val="0"/>
              </a:spcAft>
              <a:buClrTx/>
              <a:buSzTx/>
              <a:buFont typeface="Arial" panose="020B0604020202020204" pitchFamily="34" charset="0"/>
              <a:buChar char="•"/>
            </a:pPr>
            <a:r>
              <a:rPr lang="en-US" sz="1800" dirty="0">
                <a:solidFill>
                  <a:prstClr val="black"/>
                </a:solidFill>
                <a:latin typeface="Calibri" panose="020F0502020204030204" pitchFamily="34" charset="0"/>
                <a:cs typeface="Calibri" panose="020F0502020204030204" pitchFamily="34" charset="0"/>
              </a:rPr>
              <a:t>Nation’s leading research agency</a:t>
            </a:r>
          </a:p>
          <a:p>
            <a:pPr lvl="0" indent="-171450">
              <a:spcBef>
                <a:spcPts val="750"/>
              </a:spcBef>
              <a:buClrTx/>
              <a:buSzTx/>
              <a:buFont typeface="Arial" panose="020B0604020202020204" pitchFamily="34" charset="0"/>
              <a:buChar char="•"/>
            </a:pPr>
            <a:r>
              <a:rPr lang="en-US" sz="2100" dirty="0">
                <a:solidFill>
                  <a:prstClr val="black"/>
                </a:solidFill>
                <a:latin typeface="Calibri" panose="020F0502020204030204" pitchFamily="34" charset="0"/>
                <a:cs typeface="Calibri" panose="020F0502020204030204" pitchFamily="34" charset="0"/>
              </a:rPr>
              <a:t>National Library of Medicine (NLM)</a:t>
            </a:r>
          </a:p>
          <a:p>
            <a:pPr marL="514350" lvl="1" indent="-171450">
              <a:spcBef>
                <a:spcPts val="375"/>
              </a:spcBef>
              <a:spcAft>
                <a:spcPts val="0"/>
              </a:spcAft>
              <a:buClrTx/>
              <a:buSzTx/>
              <a:buFont typeface="Arial" panose="020B0604020202020204" pitchFamily="34" charset="0"/>
              <a:buChar char="•"/>
            </a:pPr>
            <a:r>
              <a:rPr lang="en-US" sz="1800" dirty="0">
                <a:solidFill>
                  <a:prstClr val="black"/>
                </a:solidFill>
                <a:latin typeface="Calibri" panose="020F0502020204030204" pitchFamily="34" charset="0"/>
                <a:cs typeface="Calibri" panose="020F0502020204030204" pitchFamily="34" charset="0"/>
              </a:rPr>
              <a:t>World’s largest biomedical library, part of NIH</a:t>
            </a:r>
          </a:p>
          <a:p>
            <a:pPr lvl="0" indent="-171450">
              <a:spcBef>
                <a:spcPts val="750"/>
              </a:spcBef>
              <a:buClrTx/>
              <a:buSzTx/>
              <a:buFont typeface="Arial" panose="020B0604020202020204" pitchFamily="34" charset="0"/>
              <a:buChar char="•"/>
            </a:pPr>
            <a:r>
              <a:rPr lang="en-US" sz="2100" dirty="0">
                <a:solidFill>
                  <a:prstClr val="black"/>
                </a:solidFill>
                <a:latin typeface="Calibri" panose="020F0502020204030204" pitchFamily="34" charset="0"/>
                <a:cs typeface="Calibri" panose="020F0502020204030204" pitchFamily="34" charset="0"/>
              </a:rPr>
              <a:t>Network of the National Library of Medicine (NNLM)</a:t>
            </a:r>
          </a:p>
          <a:p>
            <a:pPr marL="514350" lvl="1" indent="-171450">
              <a:spcBef>
                <a:spcPts val="375"/>
              </a:spcBef>
              <a:spcAft>
                <a:spcPts val="0"/>
              </a:spcAft>
              <a:buClrTx/>
              <a:buSzTx/>
              <a:buFont typeface="Arial" panose="020B0604020202020204" pitchFamily="34" charset="0"/>
              <a:buChar char="•"/>
            </a:pPr>
            <a:r>
              <a:rPr lang="en-US" sz="1800" dirty="0">
                <a:solidFill>
                  <a:prstClr val="black"/>
                </a:solidFill>
                <a:latin typeface="Calibri" panose="020F0502020204030204" pitchFamily="34" charset="0"/>
                <a:cs typeface="Calibri" panose="020F0502020204030204" pitchFamily="34" charset="0"/>
              </a:rPr>
              <a:t>Outreach program of the NLM</a:t>
            </a:r>
          </a:p>
          <a:p>
            <a:pPr lvl="0" indent="-171450">
              <a:spcBef>
                <a:spcPts val="750"/>
              </a:spcBef>
              <a:buClrTx/>
              <a:buSzTx/>
              <a:buFont typeface="Arial" panose="020B0604020202020204" pitchFamily="34" charset="0"/>
              <a:buChar char="•"/>
            </a:pPr>
            <a:r>
              <a:rPr lang="en-US" sz="2100" dirty="0">
                <a:solidFill>
                  <a:prstClr val="black"/>
                </a:solidFill>
                <a:latin typeface="Calibri" panose="020F0502020204030204" pitchFamily="34" charset="0"/>
                <a:cs typeface="Calibri" panose="020F0502020204030204" pitchFamily="34" charset="0"/>
              </a:rPr>
              <a:t>Regions, Offices and Centers (ROC) </a:t>
            </a:r>
          </a:p>
          <a:p>
            <a:pPr marL="514350" lvl="1" indent="-171450">
              <a:spcBef>
                <a:spcPts val="375"/>
              </a:spcBef>
              <a:spcAft>
                <a:spcPts val="0"/>
              </a:spcAft>
              <a:buClrTx/>
              <a:buSzTx/>
              <a:buFont typeface="Arial" panose="020B0604020202020204" pitchFamily="34" charset="0"/>
              <a:buChar char="•"/>
            </a:pPr>
            <a:r>
              <a:rPr lang="en-US" sz="1800" dirty="0">
                <a:solidFill>
                  <a:prstClr val="black"/>
                </a:solidFill>
                <a:latin typeface="Calibri" panose="020F0502020204030204" pitchFamily="34" charset="0"/>
                <a:cs typeface="Calibri" panose="020F0502020204030204" pitchFamily="34" charset="0"/>
              </a:rPr>
              <a:t>7 regional medical libraries </a:t>
            </a:r>
          </a:p>
          <a:p>
            <a:pPr marL="514350" lvl="1" indent="-171450">
              <a:spcBef>
                <a:spcPts val="375"/>
              </a:spcBef>
              <a:spcAft>
                <a:spcPts val="0"/>
              </a:spcAft>
              <a:buClrTx/>
              <a:buSzTx/>
              <a:buFont typeface="Arial" panose="020B0604020202020204" pitchFamily="34" charset="0"/>
              <a:buChar char="•"/>
            </a:pPr>
            <a:r>
              <a:rPr lang="en-US" sz="1800" dirty="0">
                <a:solidFill>
                  <a:prstClr val="black"/>
                </a:solidFill>
                <a:latin typeface="Calibri" panose="020F0502020204030204" pitchFamily="34" charset="0"/>
                <a:cs typeface="Calibri" panose="020F0502020204030204" pitchFamily="34" charset="0"/>
              </a:rPr>
              <a:t>4 national centers</a:t>
            </a:r>
          </a:p>
          <a:p>
            <a:pPr marL="514350" lvl="1" indent="-171450">
              <a:spcBef>
                <a:spcPts val="375"/>
              </a:spcBef>
              <a:spcAft>
                <a:spcPts val="0"/>
              </a:spcAft>
              <a:buClrTx/>
              <a:buSzTx/>
              <a:buFont typeface="Arial" panose="020B0604020202020204" pitchFamily="34" charset="0"/>
              <a:buChar char="•"/>
            </a:pPr>
            <a:r>
              <a:rPr lang="en-US" sz="1800" dirty="0">
                <a:solidFill>
                  <a:prstClr val="black"/>
                </a:solidFill>
                <a:latin typeface="Calibri" panose="020F0502020204030204" pitchFamily="34" charset="0"/>
                <a:cs typeface="Calibri" panose="020F0502020204030204" pitchFamily="34" charset="0"/>
              </a:rPr>
              <a:t>3 national offices</a:t>
            </a:r>
          </a:p>
        </p:txBody>
      </p:sp>
    </p:spTree>
    <p:extLst>
      <p:ext uri="{BB962C8B-B14F-4D97-AF65-F5344CB8AC3E}">
        <p14:creationId xmlns:p14="http://schemas.microsoft.com/office/powerpoint/2010/main" val="264498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95943"/>
            <a:ext cx="7406640" cy="813163"/>
          </a:xfrm>
        </p:spPr>
        <p:txBody>
          <a:bodyPr>
            <a:normAutofit fontScale="90000"/>
          </a:bodyPr>
          <a:lstStyle/>
          <a:p>
            <a:pPr algn="ctr"/>
            <a:r>
              <a:rPr lang="en-US" dirty="0">
                <a:latin typeface="Calibri" panose="020F0502020204030204" pitchFamily="34" charset="0"/>
                <a:cs typeface="Calibri" panose="020F0502020204030204" pitchFamily="34" charset="0"/>
              </a:rPr>
              <a:t>Network of the National Library of Medicine </a:t>
            </a:r>
            <a:endParaRPr lang="en-US" dirty="0"/>
          </a:p>
        </p:txBody>
      </p:sp>
      <p:pic>
        <p:nvPicPr>
          <p:cNvPr id="4" name="Content Placeholder 3" descr="US map showing NNLM geographic regions" title="US map showing NNLM geographic reg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485" y="1058092"/>
            <a:ext cx="5995852" cy="3448594"/>
          </a:xfrm>
        </p:spPr>
      </p:pic>
    </p:spTree>
    <p:extLst>
      <p:ext uri="{BB962C8B-B14F-4D97-AF65-F5344CB8AC3E}">
        <p14:creationId xmlns:p14="http://schemas.microsoft.com/office/powerpoint/2010/main" val="1232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NNLM Region 1</a:t>
            </a:r>
          </a:p>
        </p:txBody>
      </p:sp>
      <p:sp>
        <p:nvSpPr>
          <p:cNvPr id="3" name="Content Placeholder 2"/>
          <p:cNvSpPr>
            <a:spLocks noGrp="1"/>
          </p:cNvSpPr>
          <p:nvPr>
            <p:ph sz="half" idx="1"/>
          </p:nvPr>
        </p:nvSpPr>
        <p:spPr>
          <a:xfrm>
            <a:off x="857250" y="1543050"/>
            <a:ext cx="3566160" cy="2797085"/>
          </a:xfrm>
        </p:spPr>
        <p:txBody>
          <a:bodyPr>
            <a:normAutofit fontScale="92500" lnSpcReduction="20000"/>
          </a:bodyPr>
          <a:lstStyle/>
          <a:p>
            <a:r>
              <a:rPr lang="en-US" dirty="0">
                <a:latin typeface="Calibri" panose="020F0502020204030204" pitchFamily="34" charset="0"/>
                <a:cs typeface="Calibri" panose="020F0502020204030204" pitchFamily="34" charset="0"/>
              </a:rPr>
              <a:t>Delaware</a:t>
            </a:r>
          </a:p>
          <a:p>
            <a:r>
              <a:rPr lang="en-US" dirty="0">
                <a:latin typeface="Calibri" panose="020F0502020204030204" pitchFamily="34" charset="0"/>
                <a:cs typeface="Calibri" panose="020F0502020204030204" pitchFamily="34" charset="0"/>
              </a:rPr>
              <a:t>Maryland </a:t>
            </a:r>
          </a:p>
          <a:p>
            <a:r>
              <a:rPr lang="en-US" dirty="0" err="1">
                <a:latin typeface="Calibri" panose="020F0502020204030204" pitchFamily="34" charset="0"/>
                <a:cs typeface="Calibri" panose="020F0502020204030204" pitchFamily="34" charset="0"/>
              </a:rPr>
              <a:t>WashingtonDC</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Virginia </a:t>
            </a:r>
          </a:p>
          <a:p>
            <a:r>
              <a:rPr lang="en-US" dirty="0">
                <a:latin typeface="Calibri" panose="020F0502020204030204" pitchFamily="34" charset="0"/>
                <a:cs typeface="Calibri" panose="020F0502020204030204" pitchFamily="34" charset="0"/>
              </a:rPr>
              <a:t>West Virginia </a:t>
            </a:r>
          </a:p>
          <a:p>
            <a:r>
              <a:rPr lang="en-US" dirty="0">
                <a:latin typeface="Calibri" panose="020F0502020204030204" pitchFamily="34" charset="0"/>
                <a:cs typeface="Calibri" panose="020F0502020204030204" pitchFamily="34" charset="0"/>
              </a:rPr>
              <a:t>North Carolina </a:t>
            </a:r>
          </a:p>
          <a:p>
            <a:r>
              <a:rPr lang="en-US" dirty="0">
                <a:latin typeface="Calibri" panose="020F0502020204030204" pitchFamily="34" charset="0"/>
                <a:cs typeface="Calibri" panose="020F0502020204030204" pitchFamily="34" charset="0"/>
              </a:rPr>
              <a:t>Kentucky </a:t>
            </a:r>
          </a:p>
          <a:p>
            <a:r>
              <a:rPr lang="en-US" dirty="0">
                <a:latin typeface="Calibri" panose="020F0502020204030204" pitchFamily="34" charset="0"/>
                <a:cs typeface="Calibri" panose="020F0502020204030204" pitchFamily="34" charset="0"/>
              </a:rPr>
              <a:t>Pennsylvania </a:t>
            </a:r>
          </a:p>
          <a:p>
            <a:r>
              <a:rPr lang="en-US" dirty="0">
                <a:latin typeface="Calibri" panose="020F0502020204030204" pitchFamily="34" charset="0"/>
                <a:cs typeface="Calibri" panose="020F0502020204030204" pitchFamily="34" charset="0"/>
              </a:rPr>
              <a:t>New Jersey</a:t>
            </a:r>
          </a:p>
        </p:txBody>
      </p:sp>
      <p:pic>
        <p:nvPicPr>
          <p:cNvPr id="5" name="Content Placeholder 4" descr="Includes Region 1 states: Delaware&#10;Maryland &#10;WashingtonDC  &#10;Virginia &#10;West Virginia &#10;North Carolina &#10;Kentucky &#10;Pennsylvania &#10;New Jersey&#10;" title="Map of the states in NNLM Region 1 "/>
          <p:cNvPicPr>
            <a:picLocks noGrp="1" noChangeAspect="1"/>
          </p:cNvPicPr>
          <p:nvPr>
            <p:ph sz="half" idx="2"/>
          </p:nvPr>
        </p:nvPicPr>
        <p:blipFill>
          <a:blip r:embed="rId3"/>
          <a:stretch>
            <a:fillRect/>
          </a:stretch>
        </p:blipFill>
        <p:spPr>
          <a:xfrm>
            <a:off x="2942304" y="1260988"/>
            <a:ext cx="4723171" cy="2908958"/>
          </a:xfrm>
          <a:prstGeom prst="rect">
            <a:avLst/>
          </a:prstGeom>
        </p:spPr>
      </p:pic>
    </p:spTree>
    <p:extLst>
      <p:ext uri="{BB962C8B-B14F-4D97-AF65-F5344CB8AC3E}">
        <p14:creationId xmlns:p14="http://schemas.microsoft.com/office/powerpoint/2010/main" val="182652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What NNLM Does</a:t>
            </a:r>
          </a:p>
        </p:txBody>
      </p:sp>
      <p:sp>
        <p:nvSpPr>
          <p:cNvPr id="3" name="Content Placeholder 2"/>
          <p:cNvSpPr>
            <a:spLocks noGrp="1"/>
          </p:cNvSpPr>
          <p:nvPr>
            <p:ph idx="1"/>
          </p:nvPr>
        </p:nvSpPr>
        <p:spPr>
          <a:xfrm>
            <a:off x="857251" y="1393372"/>
            <a:ext cx="7404653" cy="3178628"/>
          </a:xfrm>
        </p:spPr>
        <p:txBody>
          <a:bodyPr>
            <a:normAutofit/>
          </a:bodyPr>
          <a:lstStyle/>
          <a:p>
            <a:r>
              <a:rPr lang="en-US" sz="2700" dirty="0">
                <a:latin typeface="Calibri" panose="020F0502020204030204" pitchFamily="34" charset="0"/>
                <a:cs typeface="Calibri" panose="020F0502020204030204" pitchFamily="34" charset="0"/>
              </a:rPr>
              <a:t>Offers </a:t>
            </a:r>
            <a:r>
              <a:rPr lang="en-US" sz="2700" dirty="0">
                <a:solidFill>
                  <a:srgbClr val="0070C0"/>
                </a:solidFill>
                <a:latin typeface="Calibri" panose="020F0502020204030204" pitchFamily="34" charset="0"/>
                <a:cs typeface="Calibri" panose="020F0502020204030204" pitchFamily="34" charset="0"/>
              </a:rPr>
              <a:t>free webinars &amp; classes </a:t>
            </a:r>
            <a:r>
              <a:rPr lang="en-US" sz="2700" dirty="0">
                <a:latin typeface="Calibri" panose="020F0502020204030204" pitchFamily="34" charset="0"/>
                <a:cs typeface="Calibri" panose="020F0502020204030204" pitchFamily="34" charset="0"/>
              </a:rPr>
              <a:t>to librarians, health professionals and the general public</a:t>
            </a:r>
          </a:p>
          <a:p>
            <a:r>
              <a:rPr lang="en-US" sz="2700" dirty="0">
                <a:solidFill>
                  <a:srgbClr val="0070C0"/>
                </a:solidFill>
                <a:latin typeface="Calibri" panose="020F0502020204030204" pitchFamily="34" charset="0"/>
                <a:cs typeface="Calibri" panose="020F0502020204030204" pitchFamily="34" charset="0"/>
              </a:rPr>
              <a:t>Access</a:t>
            </a:r>
            <a:r>
              <a:rPr lang="en-US" sz="2700" dirty="0">
                <a:latin typeface="Calibri" panose="020F0502020204030204" pitchFamily="34" charset="0"/>
                <a:cs typeface="Calibri" panose="020F0502020204030204" pitchFamily="34" charset="0"/>
              </a:rPr>
              <a:t> to a network of libraries and other organizations</a:t>
            </a:r>
          </a:p>
          <a:p>
            <a:r>
              <a:rPr lang="en-US" sz="2700" dirty="0">
                <a:solidFill>
                  <a:srgbClr val="0070C0"/>
                </a:solidFill>
                <a:latin typeface="Calibri" panose="020F0502020204030204" pitchFamily="34" charset="0"/>
                <a:cs typeface="Calibri" panose="020F0502020204030204" pitchFamily="34" charset="0"/>
              </a:rPr>
              <a:t>Funding</a:t>
            </a:r>
            <a:r>
              <a:rPr lang="en-US" sz="2700" dirty="0">
                <a:latin typeface="Calibri" panose="020F0502020204030204" pitchFamily="34" charset="0"/>
                <a:cs typeface="Calibri" panose="020F0502020204030204" pitchFamily="34" charset="0"/>
              </a:rPr>
              <a:t> for health information outreach, digital equity, and data services projects and even professional development.</a:t>
            </a:r>
          </a:p>
        </p:txBody>
      </p:sp>
    </p:spTree>
    <p:extLst>
      <p:ext uri="{BB962C8B-B14F-4D97-AF65-F5344CB8AC3E}">
        <p14:creationId xmlns:p14="http://schemas.microsoft.com/office/powerpoint/2010/main" val="240502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975" dirty="0">
                <a:latin typeface="Calibri" panose="020F0502020204030204" pitchFamily="34" charset="0"/>
                <a:cs typeface="Calibri" panose="020F0502020204030204" pitchFamily="34" charset="0"/>
              </a:rPr>
              <a:t>Phoenix biomedical campus Living library</a:t>
            </a:r>
            <a:br>
              <a:rPr lang="en-US" sz="3975" dirty="0">
                <a:latin typeface="Calibri" panose="020F0502020204030204" pitchFamily="34" charset="0"/>
                <a:cs typeface="Calibri" panose="020F0502020204030204" pitchFamily="34" charset="0"/>
              </a:rPr>
            </a:br>
            <a:br>
              <a:rPr lang="en-US" sz="3975" dirty="0">
                <a:latin typeface="Calibri" panose="020F0502020204030204" pitchFamily="34" charset="0"/>
                <a:cs typeface="Calibri" panose="020F0502020204030204" pitchFamily="34" charset="0"/>
              </a:rPr>
            </a:br>
            <a:r>
              <a:rPr lang="en-US" sz="2325" dirty="0">
                <a:latin typeface="Calibri" panose="020F0502020204030204" pitchFamily="34" charset="0"/>
                <a:cs typeface="Calibri" panose="020F0502020204030204" pitchFamily="34" charset="0"/>
              </a:rPr>
              <a:t>featuring Catherine </a:t>
            </a:r>
            <a:r>
              <a:rPr lang="en-US" sz="2325" dirty="0" err="1">
                <a:latin typeface="Calibri" panose="020F0502020204030204" pitchFamily="34" charset="0"/>
                <a:cs typeface="Calibri" panose="020F0502020204030204" pitchFamily="34" charset="0"/>
              </a:rPr>
              <a:t>LockMiller</a:t>
            </a:r>
            <a:br>
              <a:rPr lang="en-US" sz="2325" dirty="0">
                <a:latin typeface="Calibri" panose="020F0502020204030204" pitchFamily="34" charset="0"/>
                <a:cs typeface="Calibri" panose="020F0502020204030204" pitchFamily="34" charset="0"/>
              </a:rPr>
            </a:br>
            <a:r>
              <a:rPr lang="en-US" sz="2325" dirty="0">
                <a:latin typeface="Calibri" panose="020F0502020204030204" pitchFamily="34" charset="0"/>
                <a:cs typeface="Calibri" panose="020F0502020204030204" pitchFamily="34" charset="0"/>
              </a:rPr>
              <a:t>University of northern Arizona</a:t>
            </a:r>
            <a:br>
              <a:rPr lang="en-US" sz="2325" dirty="0">
                <a:latin typeface="Calibri" panose="020F0502020204030204" pitchFamily="34" charset="0"/>
                <a:cs typeface="Calibri" panose="020F0502020204030204" pitchFamily="34" charset="0"/>
              </a:rPr>
            </a:br>
            <a:endParaRPr lang="en-US" sz="2325"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vert="horz" lIns="68580" tIns="34290" rIns="68580" bIns="34290" rtlCol="0" anchor="t">
            <a:normAutofit/>
          </a:bodyPr>
          <a:lstStyle/>
          <a:p>
            <a:r>
              <a:rPr lang="en-US" sz="2850" dirty="0">
                <a:latin typeface="Calibri" panose="020F0502020204030204" pitchFamily="34" charset="0"/>
                <a:cs typeface="Calibri" panose="020F0502020204030204" pitchFamily="34" charset="0"/>
              </a:rPr>
              <a:t>August 23, 2022</a:t>
            </a:r>
          </a:p>
          <a:p>
            <a:r>
              <a:rPr lang="en-US" sz="2850" dirty="0">
                <a:latin typeface="Calibri" panose="020F0502020204030204" pitchFamily="34" charset="0"/>
                <a:cs typeface="Calibri" panose="020F0502020204030204" pitchFamily="34" charset="0"/>
              </a:rPr>
              <a:t>2:00 ET/1:00 CT/11:00 MT</a:t>
            </a:r>
          </a:p>
        </p:txBody>
      </p:sp>
    </p:spTree>
    <p:extLst>
      <p:ext uri="{BB962C8B-B14F-4D97-AF65-F5344CB8AC3E}">
        <p14:creationId xmlns:p14="http://schemas.microsoft.com/office/powerpoint/2010/main" val="16743471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s">
  <a:themeElements>
    <a:clrScheme name="Custom 15">
      <a:dk1>
        <a:sysClr val="windowText" lastClr="000000"/>
      </a:dk1>
      <a:lt1>
        <a:sysClr val="window" lastClr="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2728</Words>
  <Application>Microsoft Office PowerPoint</Application>
  <PresentationFormat>On-screen Show (16:9)</PresentationFormat>
  <Paragraphs>231</Paragraphs>
  <Slides>40</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Corbel</vt:lpstr>
      <vt:lpstr>Nova Mono</vt:lpstr>
      <vt:lpstr>Calibri</vt:lpstr>
      <vt:lpstr>Barlow Condensed</vt:lpstr>
      <vt:lpstr>Arial</vt:lpstr>
      <vt:lpstr>Office Theme</vt:lpstr>
      <vt:lpstr>Simple Light</vt:lpstr>
      <vt:lpstr>Basis</vt:lpstr>
      <vt:lpstr>Welcome</vt:lpstr>
      <vt:lpstr>Chat Your Questions</vt:lpstr>
      <vt:lpstr>Accessibility Support</vt:lpstr>
      <vt:lpstr>NNLM Code of Conduct and Presentation Community Agreements</vt:lpstr>
      <vt:lpstr>The structure of the Network of the National Library of Medicine</vt:lpstr>
      <vt:lpstr>Network of the National Library of Medicine </vt:lpstr>
      <vt:lpstr>NNLM Region 1</vt:lpstr>
      <vt:lpstr>What NNLM Does</vt:lpstr>
      <vt:lpstr>Phoenix biomedical campus Living library  featuring Catherine LockMiller University of northern Arizona </vt:lpstr>
      <vt:lpstr>Featured Speaker: Catherine Lockmiller</vt:lpstr>
      <vt:lpstr>The PBC Living Library</vt:lpstr>
      <vt:lpstr>Book title: Trans Athlete by catherine lockmiller (she, her) </vt:lpstr>
      <vt:lpstr>Group Agreements</vt:lpstr>
      <vt:lpstr>Objectives </vt:lpstr>
      <vt:lpstr>Part 1: The Human Library </vt:lpstr>
      <vt:lpstr>Part 1: About The Human Library</vt:lpstr>
      <vt:lpstr>Part 1: The Human Library Video</vt:lpstr>
      <vt:lpstr>Part 1: Program Structure</vt:lpstr>
      <vt:lpstr>QUESTION 1!</vt:lpstr>
      <vt:lpstr>Part 1: Basic Goals of a HL</vt:lpstr>
      <vt:lpstr>Part 1: Goals of a HL (in Theory)</vt:lpstr>
      <vt:lpstr>Part 1: HL in Practice</vt:lpstr>
      <vt:lpstr>Question 2!</vt:lpstr>
      <vt:lpstr>Part 1: Living Library vs…</vt:lpstr>
      <vt:lpstr>Part 2: The living library in health education </vt:lpstr>
      <vt:lpstr>Part 2: About the LL + Health Ed. 1</vt:lpstr>
      <vt:lpstr>Part 2: The LL + Health Ed. 2</vt:lpstr>
      <vt:lpstr>Part 2: The LL + Health Ed. 3</vt:lpstr>
      <vt:lpstr>Part 2: Student Insight</vt:lpstr>
      <vt:lpstr>Part 2: Living Books 1</vt:lpstr>
      <vt:lpstr>Part 2: Living Books 2 </vt:lpstr>
      <vt:lpstr>Part 3: Organizing the Living Library </vt:lpstr>
      <vt:lpstr>Part 3: Organizing a LL</vt:lpstr>
      <vt:lpstr>Part 3: Timeline 1</vt:lpstr>
      <vt:lpstr>Part 3: Timeline 2</vt:lpstr>
      <vt:lpstr>Part 3: Timeline 3</vt:lpstr>
      <vt:lpstr>Part 3: Timeline 4</vt:lpstr>
      <vt:lpstr>And that’s that!</vt:lpstr>
      <vt:lpstr>Questions</vt:lpstr>
      <vt:lpstr>Evaluation Survey and MLA 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NNLM Public Health Webinar - PBC Living LIbrary - Catherine Lockmiller - August 23, 2022</dc:title>
  <dc:creator/>
  <cp:lastModifiedBy/>
  <cp:revision>1</cp:revision>
  <dcterms:modified xsi:type="dcterms:W3CDTF">2022-08-23T16:18:18Z</dcterms:modified>
</cp:coreProperties>
</file>