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660" r:id="rId2"/>
    <p:sldMasterId id="2147483672" r:id="rId3"/>
    <p:sldMasterId id="2147483696" r:id="rId4"/>
  </p:sldMasterIdLst>
  <p:notesMasterIdLst>
    <p:notesMasterId r:id="rId48"/>
  </p:notesMasterIdLst>
  <p:handoutMasterIdLst>
    <p:handoutMasterId r:id="rId49"/>
  </p:handoutMasterIdLst>
  <p:sldIdLst>
    <p:sldId id="324" r:id="rId5"/>
    <p:sldId id="256" r:id="rId6"/>
    <p:sldId id="257" r:id="rId7"/>
    <p:sldId id="390" r:id="rId8"/>
    <p:sldId id="262" r:id="rId9"/>
    <p:sldId id="275" r:id="rId10"/>
    <p:sldId id="302" r:id="rId11"/>
    <p:sldId id="287" r:id="rId12"/>
    <p:sldId id="288" r:id="rId13"/>
    <p:sldId id="303" r:id="rId14"/>
    <p:sldId id="284" r:id="rId15"/>
    <p:sldId id="391" r:id="rId16"/>
    <p:sldId id="286" r:id="rId17"/>
    <p:sldId id="304" r:id="rId18"/>
    <p:sldId id="308" r:id="rId19"/>
    <p:sldId id="314" r:id="rId20"/>
    <p:sldId id="394" r:id="rId21"/>
    <p:sldId id="399" r:id="rId22"/>
    <p:sldId id="306" r:id="rId23"/>
    <p:sldId id="397" r:id="rId24"/>
    <p:sldId id="317" r:id="rId25"/>
    <p:sldId id="290" r:id="rId26"/>
    <p:sldId id="291" r:id="rId27"/>
    <p:sldId id="400" r:id="rId28"/>
    <p:sldId id="293" r:id="rId29"/>
    <p:sldId id="294" r:id="rId30"/>
    <p:sldId id="402" r:id="rId31"/>
    <p:sldId id="295" r:id="rId32"/>
    <p:sldId id="296" r:id="rId33"/>
    <p:sldId id="403" r:id="rId34"/>
    <p:sldId id="404" r:id="rId35"/>
    <p:sldId id="297" r:id="rId36"/>
    <p:sldId id="322" r:id="rId37"/>
    <p:sldId id="405" r:id="rId38"/>
    <p:sldId id="406" r:id="rId39"/>
    <p:sldId id="407" r:id="rId40"/>
    <p:sldId id="298" r:id="rId41"/>
    <p:sldId id="408" r:id="rId42"/>
    <p:sldId id="299" r:id="rId43"/>
    <p:sldId id="401" r:id="rId44"/>
    <p:sldId id="301" r:id="rId45"/>
    <p:sldId id="281" r:id="rId46"/>
    <p:sldId id="36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265"/>
    <a:srgbClr val="20558A"/>
    <a:srgbClr val="215591"/>
    <a:srgbClr val="25488D"/>
    <a:srgbClr val="2A3A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BEBD3A-9D44-4C9A-BDB3-4162B6154CE5}" v="5" dt="2026-06-23T13:12:10.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70" autoAdjust="0"/>
  </p:normalViewPr>
  <p:slideViewPr>
    <p:cSldViewPr snapToGrid="0">
      <p:cViewPr varScale="1">
        <p:scale>
          <a:sx n="83" d="100"/>
          <a:sy n="83" d="100"/>
        </p:scale>
        <p:origin x="1638" y="30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2AABDC-1C1E-440F-BD4E-A103B62B76DF}" type="datetimeFigureOut">
              <a:rPr lang="en-US" smtClean="0"/>
              <a:t>6/23/2026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D64AE-8EB5-43E2-ABA9-13ED076C152F}" type="slidenum">
              <a:rPr lang="en-US" smtClean="0"/>
              <a:t>‹#›</a:t>
            </a:fld>
            <a:endParaRPr lang="en-US"/>
          </a:p>
        </p:txBody>
      </p:sp>
    </p:spTree>
    <p:extLst>
      <p:ext uri="{BB962C8B-B14F-4D97-AF65-F5344CB8AC3E}">
        <p14:creationId xmlns:p14="http://schemas.microsoft.com/office/powerpoint/2010/main" val="3415652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8171A-ABF6-437D-AA96-5376BB794E44}" type="datetimeFigureOut">
              <a:rPr lang="en-US" smtClean="0"/>
              <a:t>6/23/2026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A39C0A-C793-4372-962D-3E4173FA06F6}" type="slidenum">
              <a:rPr lang="en-US" smtClean="0"/>
              <a:t>‹#›</a:t>
            </a:fld>
            <a:endParaRPr lang="en-US"/>
          </a:p>
        </p:txBody>
      </p:sp>
    </p:spTree>
    <p:extLst>
      <p:ext uri="{BB962C8B-B14F-4D97-AF65-F5344CB8AC3E}">
        <p14:creationId xmlns:p14="http://schemas.microsoft.com/office/powerpoint/2010/main" val="326467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ubmed.ncbi.nlm.nih.gov/"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www.nlm.nih.gov/oet/ed/pubmed/toolkit.html" TargetMode="External"/><Relationship Id="rId4" Type="http://schemas.openxmlformats.org/officeDocument/2006/relationships/hyperlink" Target="https://www.nlm.nih.gov/pubs/techbul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pr.org/sections/health-shots/2019/08/26/752815573/study-questions-mainstay-treatment-for-mild-asthm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slides were created by the National Center for Biotechnology Information (NCBI) and adapted by the User Services and Collection Division at the U.S. National Library of Medicine.</a:t>
            </a:r>
          </a:p>
          <a:p>
            <a:r>
              <a:rPr lang="en-US"/>
              <a:t>We encourage you to copy and adapt these slides to your outreach and training needs and style appropriate to your audience. These slides are free of copyright restriction, but we appreciate attribution to the U.S. National Library of Medicine.</a:t>
            </a:r>
          </a:p>
          <a:p>
            <a:endParaRPr lang="en-US"/>
          </a:p>
          <a:p>
            <a:r>
              <a:rPr lang="en-US"/>
              <a:t>These slides were created at the end of September 2019 and updated in May 2026. Please keep your materials up to date by testing all examples and assertions using PubMed (</a:t>
            </a:r>
            <a:r>
              <a:rPr lang="en-US">
                <a:hlinkClick r:id="rId3"/>
              </a:rPr>
              <a:t>https://pubmed.ncbi.nlm.nih.gov/</a:t>
            </a:r>
            <a:r>
              <a:rPr lang="en-US"/>
              <a:t>), by monitoring the PubMed news via the NLM Technical Bulletin (</a:t>
            </a:r>
            <a:r>
              <a:rPr lang="en-US">
                <a:hlinkClick r:id="rId4"/>
              </a:rPr>
              <a:t>https://www.nlm.nih.gov/pubs/techbull</a:t>
            </a:r>
            <a:r>
              <a:rPr lang="en-US"/>
              <a:t>/), and by checking out the PubMed Trainer's Toolkit (</a:t>
            </a:r>
            <a:r>
              <a:rPr lang="en-US" sz="1200" u="sng" kern="1200">
                <a:solidFill>
                  <a:schemeClr val="tx1"/>
                </a:solidFill>
                <a:effectLst/>
                <a:latin typeface="+mn-lt"/>
                <a:ea typeface="+mn-ea"/>
                <a:cs typeface="+mn-cs"/>
                <a:hlinkClick r:id="rId5"/>
              </a:rPr>
              <a:t>http://www.nlm.nih.gov/oet/ed/pubmed/toolkit.html</a:t>
            </a:r>
            <a:r>
              <a:rPr lang="en-US" sz="1200" u="sng" kern="1200">
                <a:solidFill>
                  <a:schemeClr val="tx1"/>
                </a:solidFill>
                <a:effectLst/>
                <a:latin typeface="+mn-lt"/>
                <a:ea typeface="+mn-ea"/>
                <a:cs typeface="+mn-cs"/>
              </a:rPr>
              <a:t>)</a:t>
            </a:r>
            <a:r>
              <a:rPr lang="en-US" sz="1200" u="none" kern="1200">
                <a:solidFill>
                  <a:schemeClr val="tx1"/>
                </a:solidFill>
                <a:effectLst/>
                <a:latin typeface="+mn-lt"/>
                <a:ea typeface="+mn-ea"/>
                <a:cs typeface="+mn-cs"/>
              </a:rPr>
              <a:t>.</a:t>
            </a:r>
            <a:endParaRPr lang="en-US" u="none"/>
          </a:p>
          <a:p>
            <a:endParaRPr lang="en-US"/>
          </a:p>
          <a:p>
            <a:r>
              <a:rPr lang="en-US"/>
              <a:t>If you have questions or comments about these slides, please write to NLMTrainers@nih.gov.]</a:t>
            </a: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1</a:t>
            </a:fld>
            <a:endParaRPr lang="en-US"/>
          </a:p>
        </p:txBody>
      </p:sp>
    </p:spTree>
    <p:extLst>
      <p:ext uri="{BB962C8B-B14F-4D97-AF65-F5344CB8AC3E}">
        <p14:creationId xmlns:p14="http://schemas.microsoft.com/office/powerpoint/2010/main" val="356367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One of the key design focuses of PubMed is sensors built into the search box.</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These sensors analyze your search query and try to detect what exactly it is you’re looking for.</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If we enter the information we have:</a:t>
            </a:r>
          </a:p>
          <a:p>
            <a:pPr marL="1085850" lvl="2" indent="-171450">
              <a:buFont typeface="Arial" panose="020B0604020202020204" pitchFamily="34" charset="0"/>
              <a:buChar char="•"/>
            </a:pPr>
            <a:r>
              <a:rPr lang="en-US" sz="1200" kern="1200">
                <a:solidFill>
                  <a:schemeClr val="tx1"/>
                </a:solidFill>
                <a:effectLst/>
                <a:latin typeface="+mn-lt"/>
                <a:ea typeface="+mn-ea"/>
                <a:cs typeface="+mn-cs"/>
              </a:rPr>
              <a:t>The author's last name: Lazarus</a:t>
            </a:r>
          </a:p>
          <a:p>
            <a:pPr marL="1085850" lvl="2" indent="-171450">
              <a:buFont typeface="Arial" panose="020B0604020202020204" pitchFamily="34" charset="0"/>
              <a:buChar char="•"/>
            </a:pPr>
            <a:r>
              <a:rPr lang="en-US" sz="1200" kern="1200">
                <a:solidFill>
                  <a:schemeClr val="tx1"/>
                </a:solidFill>
                <a:effectLst/>
                <a:latin typeface="+mn-lt"/>
                <a:ea typeface="+mn-ea"/>
                <a:cs typeface="+mn-cs"/>
              </a:rPr>
              <a:t>The abbreviation for the journal New England Journal of Medicine: </a:t>
            </a:r>
            <a:r>
              <a:rPr lang="en-US" sz="1200" kern="1200" err="1">
                <a:solidFill>
                  <a:schemeClr val="tx1"/>
                </a:solidFill>
                <a:effectLst/>
                <a:latin typeface="+mn-lt"/>
                <a:ea typeface="+mn-ea"/>
                <a:cs typeface="+mn-cs"/>
              </a:rPr>
              <a:t>nejm</a:t>
            </a:r>
            <a:endParaRPr lang="en-US" sz="120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And the year: 2019</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Citation Sensor should detect that we’ve provided some basic citation information and will help us find the article we’re looking for.</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[Demo Search: </a:t>
            </a:r>
            <a:r>
              <a:rPr lang="en-US" sz="1200" kern="1200" err="1">
                <a:solidFill>
                  <a:schemeClr val="tx1"/>
                </a:solidFill>
                <a:effectLst/>
                <a:latin typeface="+mn-lt"/>
                <a:ea typeface="+mn-ea"/>
                <a:cs typeface="+mn-cs"/>
              </a:rPr>
              <a:t>lazarus</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nejm</a:t>
            </a:r>
            <a:r>
              <a:rPr lang="en-US" sz="1200" kern="1200">
                <a:solidFill>
                  <a:schemeClr val="tx1"/>
                </a:solidFill>
                <a:effectLst/>
                <a:latin typeface="+mn-lt"/>
                <a:ea typeface="+mn-ea"/>
                <a:cs typeface="+mn-cs"/>
              </a:rPr>
              <a:t> 2019]</a:t>
            </a:r>
            <a:endParaRPr lang="en-US" sz="105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10</a:t>
            </a:fld>
            <a:endParaRPr lang="en-US"/>
          </a:p>
        </p:txBody>
      </p:sp>
    </p:spTree>
    <p:extLst>
      <p:ext uri="{BB962C8B-B14F-4D97-AF65-F5344CB8AC3E}">
        <p14:creationId xmlns:p14="http://schemas.microsoft.com/office/powerpoint/2010/main" val="148449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Here’s our search results page.</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As you can see, the citation sensor tried to find a citation that matched that information we put in the search box.</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PubMed also does our search “normally” and gives us an alternative set of results, just in case we weren’t actually trying to search for a specific citation.</a:t>
            </a:r>
            <a:endParaRPr lang="en-US" sz="1050" kern="120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a:solidFill>
                  <a:schemeClr val="tx1"/>
                </a:solidFill>
                <a:effectLst/>
                <a:latin typeface="+mn-lt"/>
                <a:ea typeface="+mn-ea"/>
                <a:cs typeface="+mn-cs"/>
              </a:rPr>
              <a:t>This can be useful when you put in a topic term that’s also the name of a journal, like “Cancer” or “Virology” (or “Science”).</a:t>
            </a:r>
            <a:endParaRPr lang="en-US" sz="1050" kern="1200">
              <a:solidFill>
                <a:schemeClr val="tx1"/>
              </a:solidFill>
              <a:effectLst/>
              <a:latin typeface="+mn-lt"/>
              <a:ea typeface="+mn-ea"/>
              <a:cs typeface="+mn-cs"/>
            </a:endParaRPr>
          </a:p>
          <a:p>
            <a:pPr marL="2000250" lvl="4" indent="-171450">
              <a:buFont typeface="Arial" panose="020B0604020202020204" pitchFamily="34" charset="0"/>
              <a:buChar char="•"/>
            </a:pPr>
            <a:r>
              <a:rPr lang="en-US" sz="1200" kern="1200">
                <a:solidFill>
                  <a:schemeClr val="tx1"/>
                </a:solidFill>
                <a:effectLst/>
                <a:latin typeface="+mn-lt"/>
                <a:ea typeface="+mn-ea"/>
                <a:cs typeface="+mn-cs"/>
              </a:rPr>
              <a:t>The Citation Sensor will probably suggest some articles from the journal, assuming you were searching for a journal name.</a:t>
            </a:r>
            <a:endParaRPr lang="en-US" sz="1050" kern="1200">
              <a:solidFill>
                <a:schemeClr val="tx1"/>
              </a:solidFill>
              <a:effectLst/>
              <a:latin typeface="+mn-lt"/>
              <a:ea typeface="+mn-ea"/>
              <a:cs typeface="+mn-cs"/>
            </a:endParaRPr>
          </a:p>
          <a:p>
            <a:pPr marL="2000250" lvl="4" indent="-171450">
              <a:buFont typeface="Arial" panose="020B0604020202020204" pitchFamily="34" charset="0"/>
              <a:buChar char="•"/>
            </a:pPr>
            <a:r>
              <a:rPr lang="en-US" sz="1200" kern="1200">
                <a:solidFill>
                  <a:schemeClr val="tx1"/>
                </a:solidFill>
                <a:effectLst/>
                <a:latin typeface="+mn-lt"/>
                <a:ea typeface="+mn-ea"/>
                <a:cs typeface="+mn-cs"/>
              </a:rPr>
              <a:t>However, you also get more search results below, in case you were actually searching for articles about cancer or virology (or science).</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We’ll look at the rest of what’s on the search results page later on, but for now, we’ll click on one of the “3 articles found by citation matching” (the one authored by Lazarus SC) to take a look at this citation in more detail.</a:t>
            </a:r>
            <a:endParaRPr lang="en-US" sz="105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11</a:t>
            </a:fld>
            <a:endParaRPr lang="en-US"/>
          </a:p>
        </p:txBody>
      </p:sp>
    </p:spTree>
    <p:extLst>
      <p:ext uri="{BB962C8B-B14F-4D97-AF65-F5344CB8AC3E}">
        <p14:creationId xmlns:p14="http://schemas.microsoft.com/office/powerpoint/2010/main" val="263768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This is the abstract page, which shows a lot more about the citation than the summary view on the results page.</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We have our basic citation info here, including which journal, issue, and page number (if applicable).</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We also have tags that indicate what type of article the citation is for.</a:t>
            </a:r>
            <a:endParaRPr lang="en-US" sz="1050" kern="120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a:solidFill>
                  <a:schemeClr val="tx1"/>
                </a:solidFill>
                <a:effectLst/>
                <a:latin typeface="+mn-lt"/>
                <a:ea typeface="+mn-ea"/>
                <a:cs typeface="+mn-cs"/>
              </a:rPr>
              <a:t>In this case, we’re looking at a Randomized Control Trial.</a:t>
            </a:r>
            <a:endParaRPr lang="en-US" sz="1050" kern="120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a:solidFill>
                  <a:schemeClr val="tx1"/>
                </a:solidFill>
                <a:effectLst/>
                <a:latin typeface="+mn-lt"/>
                <a:ea typeface="+mn-ea"/>
                <a:cs typeface="+mn-cs"/>
              </a:rPr>
              <a:t>Not every type of article has this tag, but it is meant to highlight some commonly looked-for types of publications, including Reviews, Clinical Trials, Errata.</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Below this, we have the article title.</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Immediately to the right of the title is where you'll find links to the full text of the article.</a:t>
            </a:r>
          </a:p>
          <a:p>
            <a:pPr marL="1085850" lvl="2" indent="-171450">
              <a:buFont typeface="Arial" panose="020B0604020202020204" pitchFamily="34" charset="0"/>
              <a:buChar char="•"/>
            </a:pPr>
            <a:r>
              <a:rPr lang="en-US" sz="1050" kern="1200">
                <a:solidFill>
                  <a:schemeClr val="tx1"/>
                </a:solidFill>
                <a:effectLst/>
                <a:latin typeface="+mn-lt"/>
                <a:ea typeface="+mn-ea"/>
                <a:cs typeface="+mn-cs"/>
              </a:rPr>
              <a:t>This citation has a link to the publisher's website.</a:t>
            </a:r>
          </a:p>
          <a:p>
            <a:pPr marL="1085850" lvl="2" indent="-171450">
              <a:buFont typeface="Arial" panose="020B0604020202020204" pitchFamily="34" charset="0"/>
              <a:buChar char="•"/>
            </a:pPr>
            <a:r>
              <a:rPr lang="en-US" sz="1050" kern="1200">
                <a:solidFill>
                  <a:schemeClr val="tx1"/>
                </a:solidFill>
                <a:effectLst/>
                <a:latin typeface="+mn-lt"/>
                <a:ea typeface="+mn-ea"/>
                <a:cs typeface="+mn-cs"/>
              </a:rPr>
              <a:t>Additionally, because this article is available in PMC, NLM's full-text repository, you can also see a link to the PMC copy, as well.</a:t>
            </a:r>
          </a:p>
          <a:p>
            <a:pPr marL="1085850" lvl="2" indent="-171450">
              <a:buFont typeface="Arial" panose="020B0604020202020204" pitchFamily="34" charset="0"/>
              <a:buChar char="•"/>
            </a:pPr>
            <a:r>
              <a:rPr lang="en-US" sz="1050" kern="1200">
                <a:solidFill>
                  <a:schemeClr val="tx1"/>
                </a:solidFill>
                <a:effectLst/>
                <a:latin typeface="+mn-lt"/>
                <a:ea typeface="+mn-ea"/>
                <a:cs typeface="+mn-cs"/>
              </a:rPr>
              <a:t>[OPTIONAL, IF YOUR LIBRARY PARTICIPATES IN LINKOUT FOR LIBRARIES USING OUTSIDE TOOL: You can also see our library's icon, which will link you to the full text of any article we our subscribed to, or will help you request the full text of the article through Interlibrary Loan.]</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Below the title, you can see the list of authors.</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To see the author’s institutional affiliations, click the “expand” link.</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Below the authors you can find the PMID or PubMed ID, which is a unique identifier for each PubMed citation.</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If you have the PMID, you can always find a citation by typing the PMID in the search box and clicking search.</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Further down, we have the full abstract text.</a:t>
            </a:r>
            <a:endParaRPr lang="en-US" sz="105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12</a:t>
            </a:fld>
            <a:endParaRPr lang="en-US"/>
          </a:p>
        </p:txBody>
      </p:sp>
    </p:spTree>
    <p:extLst>
      <p:ext uri="{BB962C8B-B14F-4D97-AF65-F5344CB8AC3E}">
        <p14:creationId xmlns:p14="http://schemas.microsoft.com/office/powerpoint/2010/main" val="2486606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If you scroll even further down, you’ll see some additional information that’s added by NLM.</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Most of these are connections or links to other articles in PubMed or to information in other NLM databases.</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Similar Articles is an algorithmically generated list of other PubMed citations that are similar to the one you’re looking at.</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There can also be a list of articles in PMC that cite the article you’re looking at.</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And the list of References for the article comes from the publisher as well.</a:t>
            </a:r>
            <a:endParaRPr lang="en-US" sz="105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13</a:t>
            </a:fld>
            <a:endParaRPr lang="en-US"/>
          </a:p>
        </p:txBody>
      </p:sp>
    </p:spTree>
    <p:extLst>
      <p:ext uri="{BB962C8B-B14F-4D97-AF65-F5344CB8AC3E}">
        <p14:creationId xmlns:p14="http://schemas.microsoft.com/office/powerpoint/2010/main" val="1430717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One of the most frequent tasks users do in PubMed is searching for an author, to try and find all of the publications by that author.</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Searching by author can be tricky in PubMed, as in other databases, when multiple authors have the same name, or when one author publishes under different variations of their own name.</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There are a few techniques you can use to help ensure that you find articles by the author you’re looking for, and not a different author with a similar name.</a:t>
            </a:r>
            <a:endParaRPr lang="en-US" sz="105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 most effective way to search for an author is to search for the author’s last name initials.</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No need to tag, capitalize, or punctuate; just the last name, then a space, then the initials.</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For example, if you are looking for articles by Francis Collins, former director of the National Institutes of Health, you would search “</a:t>
            </a:r>
            <a:r>
              <a:rPr lang="en-US" sz="1200" kern="1200" err="1">
                <a:solidFill>
                  <a:schemeClr val="tx1"/>
                </a:solidFill>
                <a:effectLst/>
                <a:latin typeface="+mn-lt"/>
                <a:ea typeface="+mn-ea"/>
                <a:cs typeface="+mn-cs"/>
              </a:rPr>
              <a:t>collins</a:t>
            </a:r>
            <a:r>
              <a:rPr lang="en-US" sz="1200" kern="1200">
                <a:solidFill>
                  <a:schemeClr val="tx1"/>
                </a:solidFill>
                <a:effectLst/>
                <a:latin typeface="+mn-lt"/>
                <a:ea typeface="+mn-ea"/>
                <a:cs typeface="+mn-cs"/>
              </a:rPr>
              <a:t> f”</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We recommend this instead of searching for the authors full last and first names.</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Not all PubMed records include full author names, so searching with a last and first name might miss results where only the initials were provided.</a:t>
            </a:r>
            <a:endParaRPr lang="en-US" sz="105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14</a:t>
            </a:fld>
            <a:endParaRPr lang="en-US"/>
          </a:p>
        </p:txBody>
      </p:sp>
    </p:spTree>
    <p:extLst>
      <p:ext uri="{BB962C8B-B14F-4D97-AF65-F5344CB8AC3E}">
        <p14:creationId xmlns:p14="http://schemas.microsoft.com/office/powerpoint/2010/main" val="1423977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[Demo: Search “</a:t>
            </a:r>
            <a:r>
              <a:rPr lang="en-US" sz="1200" kern="1200" err="1">
                <a:solidFill>
                  <a:schemeClr val="tx1"/>
                </a:solidFill>
                <a:effectLst/>
                <a:latin typeface="+mn-lt"/>
                <a:ea typeface="+mn-ea"/>
                <a:cs typeface="+mn-cs"/>
              </a:rPr>
              <a:t>collins</a:t>
            </a:r>
            <a:r>
              <a:rPr lang="en-US" sz="1200" kern="1200">
                <a:solidFill>
                  <a:schemeClr val="tx1"/>
                </a:solidFill>
                <a:effectLst/>
                <a:latin typeface="+mn-lt"/>
                <a:ea typeface="+mn-ea"/>
                <a:cs typeface="+mn-cs"/>
              </a:rPr>
              <a:t> f”]</a:t>
            </a:r>
          </a:p>
          <a:p>
            <a:endParaRPr lang="en-US"/>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15</a:t>
            </a:fld>
            <a:endParaRPr lang="en-US"/>
          </a:p>
        </p:txBody>
      </p:sp>
    </p:spTree>
    <p:extLst>
      <p:ext uri="{BB962C8B-B14F-4D97-AF65-F5344CB8AC3E}">
        <p14:creationId xmlns:p14="http://schemas.microsoft.com/office/powerpoint/2010/main" val="2604120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As you can see in the results, we have a number of articles by FS Collins.</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In the summary view, PubMed will try to highlight your search terms where they appear.</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In this case, “Collins FS” appears among the authors of a number of these results.</a:t>
            </a:r>
            <a:endParaRPr lang="en-US" sz="1050" kern="120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a:solidFill>
                  <a:schemeClr val="tx1"/>
                </a:solidFill>
                <a:effectLst/>
                <a:latin typeface="+mn-lt"/>
                <a:ea typeface="+mn-ea"/>
                <a:cs typeface="+mn-cs"/>
              </a:rPr>
              <a:t>We won’t know for a fact that the “Collins FS” on any of these records actually refer to “Francis S. Collins,” or that they specifically refer to the Francis S. Collins who was NIH Director without taking a look at the individual records.</a:t>
            </a:r>
            <a:endParaRPr lang="en-US" sz="105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16</a:t>
            </a:fld>
            <a:endParaRPr lang="en-US"/>
          </a:p>
        </p:txBody>
      </p:sp>
    </p:spTree>
    <p:extLst>
      <p:ext uri="{BB962C8B-B14F-4D97-AF65-F5344CB8AC3E}">
        <p14:creationId xmlns:p14="http://schemas.microsoft.com/office/powerpoint/2010/main" val="1440581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We can click on one of the results and see if we can be sure that this is the “right” Collins FS.</a:t>
            </a:r>
          </a:p>
          <a:p>
            <a:endParaRPr lang="en-US"/>
          </a:p>
          <a:p>
            <a:r>
              <a:rPr lang="en-US"/>
              <a:t>[Demo: Click on PMID 26432225, “Human Genome Project: Twenty-five years of big biology”]</a:t>
            </a:r>
          </a:p>
          <a:p>
            <a:pPr lvl="0"/>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17</a:t>
            </a:fld>
            <a:endParaRPr lang="en-US"/>
          </a:p>
        </p:txBody>
      </p:sp>
    </p:spTree>
    <p:extLst>
      <p:ext uri="{BB962C8B-B14F-4D97-AF65-F5344CB8AC3E}">
        <p14:creationId xmlns:p14="http://schemas.microsoft.com/office/powerpoint/2010/main" val="2557591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We can click on one of the results and see if we can be sure that this is the “right” Collins FS.</a:t>
            </a:r>
          </a:p>
          <a:p>
            <a:endParaRPr lang="en-US"/>
          </a:p>
          <a:p>
            <a:r>
              <a:rPr lang="en-US"/>
              <a:t>[Demo: expand affiliations to show Collins FS’ affiliation]</a:t>
            </a:r>
          </a:p>
          <a:p>
            <a:pPr lvl="0"/>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18</a:t>
            </a:fld>
            <a:endParaRPr lang="en-US"/>
          </a:p>
        </p:txBody>
      </p:sp>
    </p:spTree>
    <p:extLst>
      <p:ext uri="{BB962C8B-B14F-4D97-AF65-F5344CB8AC3E}">
        <p14:creationId xmlns:p14="http://schemas.microsoft.com/office/powerpoint/2010/main" val="4048121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a:t>Computed author uses an algorithm based on patterns in authorship to identify other articles where an author with the same name is actually the same author.</a:t>
            </a:r>
          </a:p>
          <a:p>
            <a:pPr marL="628650" lvl="1" indent="-171450">
              <a:buFont typeface="Arial" panose="020B0604020202020204" pitchFamily="34" charset="0"/>
              <a:buChar char="•"/>
            </a:pPr>
            <a:r>
              <a:rPr lang="en-US"/>
              <a:t>Computed author also takes advantage of ORCID identifiers, when present, to help sort out multiple authors with the same name.</a:t>
            </a:r>
          </a:p>
          <a:p>
            <a:pPr marL="1085850" lvl="2" indent="-171450">
              <a:buFont typeface="Arial" panose="020B0604020202020204" pitchFamily="34" charset="0"/>
              <a:buChar char="•"/>
            </a:pPr>
            <a:r>
              <a:rPr lang="en-US"/>
              <a:t>ORCID identifiers are on a small, but rapidly increasing number of PubMed records. </a:t>
            </a:r>
          </a:p>
          <a:p>
            <a:pPr marL="1085850" lvl="2" indent="-171450">
              <a:buFont typeface="Arial" panose="020B0604020202020204" pitchFamily="34" charset="0"/>
              <a:buChar char="•"/>
            </a:pPr>
            <a:r>
              <a:rPr lang="en-US"/>
              <a:t>Authors can create an ORCID ID and submit it to the journal with their papers. </a:t>
            </a:r>
          </a:p>
          <a:p>
            <a:pPr marL="1085850" lvl="2" indent="-171450">
              <a:buFont typeface="Arial" panose="020B0604020202020204" pitchFamily="34" charset="0"/>
              <a:buChar char="•"/>
            </a:pPr>
            <a:r>
              <a:rPr lang="en-US"/>
              <a:t>Publishers can then send the ORCID along to PubMed with the rest of the citation data.</a:t>
            </a:r>
          </a:p>
          <a:p>
            <a:pPr marL="1085850" lvl="2" indent="-171450">
              <a:buFont typeface="Arial" panose="020B0604020202020204" pitchFamily="34" charset="0"/>
              <a:buChar char="•"/>
            </a:pPr>
            <a:r>
              <a:rPr lang="en-US"/>
              <a:t>More ORCID information in PubMed helps make these efforts to differentiate between authors with the same name more effective.</a:t>
            </a:r>
          </a:p>
          <a:p>
            <a:pPr marL="1085850" lvl="2" indent="-171450">
              <a:buFont typeface="Arial" panose="020B0604020202020204" pitchFamily="34" charset="0"/>
              <a:buChar char="•"/>
            </a:pPr>
            <a:r>
              <a:rPr lang="en-US"/>
              <a:t>If you are an author, work with authors, or expect to become an author in the future, help us get more ORCID identifiers into PubMed by creating an identifier for yourself and making sure you attach it when submitting to publishers.</a:t>
            </a:r>
          </a:p>
        </p:txBody>
      </p:sp>
      <p:sp>
        <p:nvSpPr>
          <p:cNvPr id="4" name="Slide Number Placeholder 3"/>
          <p:cNvSpPr>
            <a:spLocks noGrp="1"/>
          </p:cNvSpPr>
          <p:nvPr>
            <p:ph type="sldNum" sz="quarter" idx="5"/>
          </p:nvPr>
        </p:nvSpPr>
        <p:spPr/>
        <p:txBody>
          <a:bodyPr/>
          <a:lstStyle/>
          <a:p>
            <a:fld id="{F8934926-C686-4023-8DF6-3AEFF76CC816}" type="slidenum">
              <a:rPr lang="en-US" smtClean="0"/>
              <a:t>19</a:t>
            </a:fld>
            <a:endParaRPr lang="en-US"/>
          </a:p>
        </p:txBody>
      </p:sp>
    </p:spTree>
    <p:extLst>
      <p:ext uri="{BB962C8B-B14F-4D97-AF65-F5344CB8AC3E}">
        <p14:creationId xmlns:p14="http://schemas.microsoft.com/office/powerpoint/2010/main" val="234269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[Introductions]</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Today, I’m going to talk to you about PubMed, which is a free online tool provided by the National Library of Medicine (or NLM), which you can use to find published biomedical and health science research.</a:t>
            </a:r>
          </a:p>
        </p:txBody>
      </p:sp>
      <p:sp>
        <p:nvSpPr>
          <p:cNvPr id="4" name="Slide Number Placeholder 3"/>
          <p:cNvSpPr>
            <a:spLocks noGrp="1"/>
          </p:cNvSpPr>
          <p:nvPr>
            <p:ph type="sldNum" sz="quarter" idx="5"/>
          </p:nvPr>
        </p:nvSpPr>
        <p:spPr/>
        <p:txBody>
          <a:bodyPr/>
          <a:lstStyle/>
          <a:p>
            <a:fld id="{20A39C0A-C793-4372-962D-3E4173FA06F6}" type="slidenum">
              <a:rPr lang="en-US" smtClean="0"/>
              <a:t>2</a:t>
            </a:fld>
            <a:endParaRPr lang="en-US"/>
          </a:p>
        </p:txBody>
      </p:sp>
    </p:spTree>
    <p:extLst>
      <p:ext uri="{BB962C8B-B14F-4D97-AF65-F5344CB8AC3E}">
        <p14:creationId xmlns:p14="http://schemas.microsoft.com/office/powerpoint/2010/main" val="3038804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To use Computed author sorting, pull up any PubMed Citation in Abstract view.</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In the Abstract View, click on an author’s name.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PubMed will now search for articles with the same author name, and cluster at the top of your results the articles that the algorithm has determined are likely by the same author.</a:t>
            </a:r>
          </a:p>
          <a:p>
            <a:pPr lvl="0"/>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20</a:t>
            </a:fld>
            <a:endParaRPr lang="en-US"/>
          </a:p>
        </p:txBody>
      </p:sp>
    </p:spTree>
    <p:extLst>
      <p:ext uri="{BB962C8B-B14F-4D97-AF65-F5344CB8AC3E}">
        <p14:creationId xmlns:p14="http://schemas.microsoft.com/office/powerpoint/2010/main" val="1659661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The results are displayed in “computed author sort order,” meaning the articles most likely to be by the author you clicked on show up at the top.</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This explains why the article we started from “Human Genome Project: Twenty-five years of big biology” is a result.</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You may notice that the algorithm has found articles by “Collins FS” but also by “Collins F.”</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Computed author helps you find articles by the same author, even if they aren’t publishing under the exact same name.</a:t>
            </a:r>
          </a:p>
          <a:p>
            <a:pPr marL="171450" lvl="0" indent="-171450">
              <a:buFont typeface="Arial" panose="020B0604020202020204" pitchFamily="34" charset="0"/>
              <a:buChar char="•"/>
            </a:pPr>
            <a:endParaRPr lang="en-US" sz="1050" kern="1200">
              <a:solidFill>
                <a:schemeClr val="tx1"/>
              </a:solidFill>
              <a:effectLst/>
              <a:latin typeface="+mn-lt"/>
              <a:ea typeface="+mn-ea"/>
              <a:cs typeface="+mn-cs"/>
            </a:endParaRPr>
          </a:p>
          <a:p>
            <a:pPr marL="171450" lvl="0" indent="-171450">
              <a:buFont typeface="Arial" panose="020B0604020202020204" pitchFamily="34" charset="0"/>
              <a:buChar char="•"/>
            </a:pPr>
            <a:r>
              <a:rPr lang="en-US" sz="1050" kern="1200">
                <a:solidFill>
                  <a:schemeClr val="tx1"/>
                </a:solidFill>
                <a:effectLst/>
                <a:latin typeface="+mn-lt"/>
                <a:ea typeface="+mn-ea"/>
                <a:cs typeface="+mn-cs"/>
              </a:rPr>
              <a:t>Now let's click on the PubMed logo at the top of the results page to get back to the homepage.</a:t>
            </a:r>
          </a:p>
          <a:p>
            <a:pPr marL="628650" lvl="1" indent="-171450">
              <a:buFont typeface="Arial" panose="020B0604020202020204" pitchFamily="34" charset="0"/>
              <a:buChar char="•"/>
            </a:pPr>
            <a:r>
              <a:rPr lang="en-US" sz="1050" kern="1200">
                <a:solidFill>
                  <a:schemeClr val="tx1"/>
                </a:solidFill>
                <a:effectLst/>
                <a:latin typeface="+mn-lt"/>
                <a:ea typeface="+mn-ea"/>
                <a:cs typeface="+mn-cs"/>
              </a:rPr>
              <a:t>We're going to change gears a little bit and talk about subject searching.</a:t>
            </a: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21</a:t>
            </a:fld>
            <a:endParaRPr lang="en-US"/>
          </a:p>
        </p:txBody>
      </p:sp>
    </p:spTree>
    <p:extLst>
      <p:ext uri="{BB962C8B-B14F-4D97-AF65-F5344CB8AC3E}">
        <p14:creationId xmlns:p14="http://schemas.microsoft.com/office/powerpoint/2010/main" val="1154918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Another common use case for PubMed is trying to search for articles on a specific topic.</a:t>
            </a:r>
          </a:p>
          <a:p>
            <a:pPr marL="628650" lvl="1" indent="-171450">
              <a:buFont typeface="Arial" panose="020B0604020202020204" pitchFamily="34" charset="0"/>
              <a:buChar char="•"/>
            </a:pPr>
            <a:r>
              <a:rPr lang="en-US"/>
              <a:t>Maybe it’s a topic that you don’t know much about and need to familiarize yourself with.</a:t>
            </a:r>
          </a:p>
          <a:p>
            <a:pPr marL="628650" lvl="1" indent="-171450">
              <a:buFont typeface="Arial" panose="020B0604020202020204" pitchFamily="34" charset="0"/>
              <a:buChar char="•"/>
            </a:pPr>
            <a:r>
              <a:rPr lang="en-US"/>
              <a:t>Maybe you’re doing a deeper dive into a particular topic.</a:t>
            </a:r>
          </a:p>
          <a:p>
            <a:pPr marL="171450" indent="-171450">
              <a:buFont typeface="Arial" panose="020B0604020202020204" pitchFamily="34" charset="0"/>
              <a:buChar char="•"/>
            </a:pPr>
            <a:r>
              <a:rPr lang="en-US"/>
              <a:t>PubMed has a few features that, when put together, make it easy for you to just type what you’re looking for in the search box and get back the results you need.</a:t>
            </a:r>
          </a:p>
          <a:p>
            <a:pPr marL="628650" lvl="1" indent="-171450">
              <a:buFont typeface="Arial" panose="020B0604020202020204" pitchFamily="34" charset="0"/>
              <a:buChar char="•"/>
            </a:pPr>
            <a:r>
              <a:rPr lang="en-US"/>
              <a:t>One of these features is something we call Best Match.</a:t>
            </a:r>
          </a:p>
          <a:p>
            <a:pPr marL="1085850" lvl="2" indent="-171450">
              <a:buFont typeface="Arial" panose="020B0604020202020204" pitchFamily="34" charset="0"/>
              <a:buChar char="•"/>
            </a:pPr>
            <a:r>
              <a:rPr lang="en-US"/>
              <a:t>The idea is sort of similar to some other search engines:</a:t>
            </a:r>
          </a:p>
          <a:p>
            <a:pPr marL="1543050" lvl="3" indent="-171450">
              <a:buFont typeface="Arial" panose="020B0604020202020204" pitchFamily="34" charset="0"/>
              <a:buChar char="•"/>
            </a:pPr>
            <a:r>
              <a:rPr lang="en-US"/>
              <a:t>Based on analytics and usage statistics, it is clear that the overwhelming majority of users only look at the first few results of their search, and rarely, if ever, go past the first page.</a:t>
            </a:r>
          </a:p>
          <a:p>
            <a:pPr marL="1085850" lvl="2" indent="-171450">
              <a:buFont typeface="Arial" panose="020B0604020202020204" pitchFamily="34" charset="0"/>
              <a:buChar char="•"/>
            </a:pPr>
            <a:r>
              <a:rPr lang="en-US"/>
              <a:t>One of the goals of PubMed is to make sure the best, most relevant and current research shows up right at the top.</a:t>
            </a:r>
          </a:p>
          <a:p>
            <a:pPr marL="628650" lvl="1" indent="-171450">
              <a:buFont typeface="Arial" panose="020B0604020202020204" pitchFamily="34" charset="0"/>
              <a:buChar char="•"/>
            </a:pPr>
            <a:r>
              <a:rPr lang="en-US"/>
              <a:t>On top of this, the PubMed search engine for many years has been developed to take simple queries and translate them into more elaborate, comprehensive searches.</a:t>
            </a:r>
          </a:p>
          <a:p>
            <a:pPr marL="1085850" lvl="2" indent="-171450">
              <a:buFont typeface="Arial" panose="020B0604020202020204" pitchFamily="34" charset="0"/>
              <a:buChar char="•"/>
            </a:pPr>
            <a:r>
              <a:rPr lang="en-US"/>
              <a:t>The goal is that you can just type in what you’re looking for, and PubMed will make sure you get what you need.</a:t>
            </a:r>
          </a:p>
          <a:p>
            <a:pPr marL="628650" lvl="1" indent="-171450">
              <a:buFont typeface="Arial" panose="020B0604020202020204" pitchFamily="34" charset="0"/>
              <a:buChar char="•"/>
            </a:pPr>
            <a:r>
              <a:rPr lang="en-US"/>
              <a:t>Additionally, PubMed has tools specifically designed to let you do a broad search, and to then further refine or edit your search to focus on just the results you need.</a:t>
            </a:r>
          </a:p>
          <a:p>
            <a:pPr marL="171450" indent="-171450">
              <a:buFont typeface="Arial" panose="020B0604020202020204" pitchFamily="34" charset="0"/>
              <a:buChar char="•"/>
            </a:pPr>
            <a:r>
              <a:rPr lang="en-US"/>
              <a:t>With all of that going on in the background, we can just type our topic into the search box and click Search!</a:t>
            </a:r>
          </a:p>
          <a:p>
            <a:pPr marL="628650" lvl="1" indent="-171450">
              <a:buFont typeface="Arial" panose="020B0604020202020204" pitchFamily="34" charset="0"/>
              <a:buChar char="•"/>
            </a:pPr>
            <a:r>
              <a:rPr lang="en-US"/>
              <a:t>I’m going to search for “acid reflux.”</a:t>
            </a:r>
          </a:p>
          <a:p>
            <a:pPr marL="1085850" lvl="2" indent="-171450">
              <a:buFont typeface="Arial" panose="020B0604020202020204" pitchFamily="34" charset="0"/>
              <a:buChar char="•"/>
            </a:pPr>
            <a:r>
              <a:rPr lang="en-US"/>
              <a:t>I don’t need to worry about punctuation, capitalization, or Boolean operators.</a:t>
            </a:r>
          </a:p>
          <a:p>
            <a:pPr marL="1085850" lvl="2" indent="-171450">
              <a:buFont typeface="Arial" panose="020B0604020202020204" pitchFamily="34" charset="0"/>
              <a:buChar char="•"/>
            </a:pPr>
            <a:r>
              <a:rPr lang="en-US"/>
              <a:t>I don’t even need to know the proper scientific name for “acid reflux.”</a:t>
            </a:r>
          </a:p>
          <a:p>
            <a:pPr marL="1085850" lvl="2" indent="-171450">
              <a:buFont typeface="Arial" panose="020B0604020202020204" pitchFamily="34" charset="0"/>
              <a:buChar char="•"/>
            </a:pPr>
            <a:r>
              <a:rPr lang="en-US"/>
              <a:t>Just put it in and click search.</a:t>
            </a:r>
          </a:p>
          <a:p>
            <a:endParaRPr lang="en-US"/>
          </a:p>
          <a:p>
            <a:r>
              <a:rPr lang="en-US"/>
              <a:t>[Demo: Search “acid reflux”]</a:t>
            </a: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22</a:t>
            </a:fld>
            <a:endParaRPr lang="en-US"/>
          </a:p>
        </p:txBody>
      </p:sp>
    </p:spTree>
    <p:extLst>
      <p:ext uri="{BB962C8B-B14F-4D97-AF65-F5344CB8AC3E}">
        <p14:creationId xmlns:p14="http://schemas.microsoft.com/office/powerpoint/2010/main" val="2337355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That basic search gave us a bunch of search results.</a:t>
            </a:r>
          </a:p>
          <a:p>
            <a:pPr marL="628650" lvl="1" indent="-171450">
              <a:buFont typeface="Arial" panose="020B0604020202020204" pitchFamily="34" charset="0"/>
              <a:buChar char="•"/>
            </a:pPr>
            <a:r>
              <a:rPr lang="en-US"/>
              <a:t>Because we have a good number of results, we can take this opportunity to take a longer look at some of the features on the search results page.</a:t>
            </a:r>
          </a:p>
          <a:p>
            <a:pPr marL="628650" lvl="1" indent="-171450">
              <a:buFont typeface="Arial" panose="020B0604020202020204" pitchFamily="34" charset="0"/>
              <a:buChar char="•"/>
            </a:pPr>
            <a:r>
              <a:rPr lang="en-US"/>
              <a:t>In the center of the page, we have our list of results.</a:t>
            </a:r>
          </a:p>
          <a:p>
            <a:pPr marL="1085850" lvl="2" indent="-171450">
              <a:buFont typeface="Arial" panose="020B0604020202020204" pitchFamily="34" charset="0"/>
              <a:buChar char="•"/>
            </a:pPr>
            <a:r>
              <a:rPr lang="en-US"/>
              <a:t>As before, we are just seeing a summary of each result, which includes some key information about each article:</a:t>
            </a:r>
          </a:p>
          <a:p>
            <a:pPr marL="1543050" lvl="3" indent="-171450">
              <a:buFont typeface="Arial" panose="020B0604020202020204" pitchFamily="34" charset="0"/>
              <a:buChar char="•"/>
            </a:pPr>
            <a:r>
              <a:rPr lang="en-US"/>
              <a:t>The article title and citation info are displayed, including the PMID.</a:t>
            </a:r>
          </a:p>
          <a:p>
            <a:pPr marL="1543050" lvl="3" indent="-171450">
              <a:buFont typeface="Arial" panose="020B0604020202020204" pitchFamily="34" charset="0"/>
              <a:buChar char="•"/>
            </a:pPr>
            <a:r>
              <a:rPr lang="en-US"/>
              <a:t>The article type “tags” (as we saw before for Randomized Control Trial, and for Review, Clinical Trial, etc.) are also displayed, when applicable.</a:t>
            </a:r>
          </a:p>
          <a:p>
            <a:pPr marL="1085850" lvl="2" indent="-171450">
              <a:buFont typeface="Arial" panose="020B0604020202020204" pitchFamily="34" charset="0"/>
              <a:buChar char="•"/>
            </a:pPr>
            <a:r>
              <a:rPr lang="en-US"/>
              <a:t>A portion of the abstract is shown, with your search terms highlighted.</a:t>
            </a:r>
          </a:p>
          <a:p>
            <a:pPr marL="1543050" lvl="3" indent="-171450">
              <a:buFont typeface="Arial" panose="020B0604020202020204" pitchFamily="34" charset="0"/>
              <a:buChar char="•"/>
            </a:pPr>
            <a:r>
              <a:rPr lang="en-US" sz="1200" kern="1200">
                <a:solidFill>
                  <a:schemeClr val="tx1"/>
                </a:solidFill>
                <a:effectLst/>
                <a:latin typeface="+mn-lt"/>
                <a:ea typeface="+mn-ea"/>
                <a:cs typeface="+mn-cs"/>
              </a:rPr>
              <a:t>Notice that there are some words here that are highlighted, even though we didn’t search for them.</a:t>
            </a:r>
            <a:endParaRPr lang="en-US" sz="1050" kern="1200">
              <a:solidFill>
                <a:schemeClr val="tx1"/>
              </a:solidFill>
              <a:effectLst/>
              <a:latin typeface="+mn-lt"/>
              <a:ea typeface="+mn-ea"/>
              <a:cs typeface="+mn-cs"/>
            </a:endParaRPr>
          </a:p>
          <a:p>
            <a:pPr marL="2000250" lvl="4" indent="-171450">
              <a:buFont typeface="Arial" panose="020B0604020202020204" pitchFamily="34" charset="0"/>
              <a:buChar char="•"/>
            </a:pPr>
            <a:r>
              <a:rPr lang="en-US" sz="1200" kern="1200">
                <a:solidFill>
                  <a:schemeClr val="tx1"/>
                </a:solidFill>
                <a:effectLst/>
                <a:latin typeface="+mn-lt"/>
                <a:ea typeface="+mn-ea"/>
                <a:cs typeface="+mn-cs"/>
              </a:rPr>
              <a:t>We’ll get into why that is in a minute.</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23</a:t>
            </a:fld>
            <a:endParaRPr lang="en-US"/>
          </a:p>
        </p:txBody>
      </p:sp>
    </p:spTree>
    <p:extLst>
      <p:ext uri="{BB962C8B-B14F-4D97-AF65-F5344CB8AC3E}">
        <p14:creationId xmlns:p14="http://schemas.microsoft.com/office/powerpoint/2010/main" val="2945121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Each result has a “Cite” link, which lets you grab a properly formatted citation in the citation format of your choice, to copy-and-paste or to download to your computer to be imported into citation manager software.</a:t>
            </a:r>
          </a:p>
        </p:txBody>
      </p:sp>
      <p:sp>
        <p:nvSpPr>
          <p:cNvPr id="4" name="Slide Number Placeholder 3"/>
          <p:cNvSpPr>
            <a:spLocks noGrp="1"/>
          </p:cNvSpPr>
          <p:nvPr>
            <p:ph type="sldNum" sz="quarter" idx="5"/>
          </p:nvPr>
        </p:nvSpPr>
        <p:spPr/>
        <p:txBody>
          <a:bodyPr/>
          <a:lstStyle/>
          <a:p>
            <a:fld id="{20A39C0A-C793-4372-962D-3E4173FA06F6}" type="slidenum">
              <a:rPr lang="en-US" smtClean="0"/>
              <a:t>24</a:t>
            </a:fld>
            <a:endParaRPr lang="en-US"/>
          </a:p>
        </p:txBody>
      </p:sp>
    </p:spTree>
    <p:extLst>
      <p:ext uri="{BB962C8B-B14F-4D97-AF65-F5344CB8AC3E}">
        <p14:creationId xmlns:p14="http://schemas.microsoft.com/office/powerpoint/2010/main" val="1384533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If you want to save multiple citations to your computer, you can use the Save button at the top of the page.</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Mark the citations you wish to save by clicking the checkboxes next to them.</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You can then download those citations in a variety of formats, including plain text, CSV, and a detailed tagged format usable in citation managers.</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You can also opt to download the entire page of results at once, or your entire results set, though this can result in some very large files.</a:t>
            </a:r>
            <a:endParaRPr lang="en-US" sz="105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25</a:t>
            </a:fld>
            <a:endParaRPr lang="en-US"/>
          </a:p>
        </p:txBody>
      </p:sp>
    </p:spTree>
    <p:extLst>
      <p:ext uri="{BB962C8B-B14F-4D97-AF65-F5344CB8AC3E}">
        <p14:creationId xmlns:p14="http://schemas.microsoft.com/office/powerpoint/2010/main" val="3041394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Rather than downloading them, you can email results as well, to yourself or someone else, using the Email button at the top of the page.</a:t>
            </a: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26</a:t>
            </a:fld>
            <a:endParaRPr lang="en-US"/>
          </a:p>
        </p:txBody>
      </p:sp>
    </p:spTree>
    <p:extLst>
      <p:ext uri="{BB962C8B-B14F-4D97-AF65-F5344CB8AC3E}">
        <p14:creationId xmlns:p14="http://schemas.microsoft.com/office/powerpoint/2010/main" val="3163121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“Send To” button also offers options to send selected citations to the PubMed Clipboard (for you to refer to or explore later), to collections or a personal bibliography linked to a My NCBI account, or to a citation manager.</a:t>
            </a:r>
          </a:p>
        </p:txBody>
      </p:sp>
      <p:sp>
        <p:nvSpPr>
          <p:cNvPr id="4" name="Slide Number Placeholder 3"/>
          <p:cNvSpPr>
            <a:spLocks noGrp="1"/>
          </p:cNvSpPr>
          <p:nvPr>
            <p:ph type="sldNum" sz="quarter" idx="5"/>
          </p:nvPr>
        </p:nvSpPr>
        <p:spPr/>
        <p:txBody>
          <a:bodyPr/>
          <a:lstStyle/>
          <a:p>
            <a:fld id="{20A39C0A-C793-4372-962D-3E4173FA06F6}" type="slidenum">
              <a:rPr lang="en-US" smtClean="0"/>
              <a:t>27</a:t>
            </a:fld>
            <a:endParaRPr lang="en-US"/>
          </a:p>
        </p:txBody>
      </p:sp>
    </p:spTree>
    <p:extLst>
      <p:ext uri="{BB962C8B-B14F-4D97-AF65-F5344CB8AC3E}">
        <p14:creationId xmlns:p14="http://schemas.microsoft.com/office/powerpoint/2010/main" val="2895964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Another feature you might be interested in is Create alert.</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You can save a search, and PubMed will automatically email you new results for your search query as they become available.</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In order to create alerts, you need a free My NCBI account in order to set up alerts. </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If you don’t have a My NCBI account, we encourage you to get one.</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In addition to allowing you to create alerts, it also gives you access to additional customization options, and lets you save collections of citations to share with others.</a:t>
            </a:r>
            <a:endParaRPr lang="en-US" sz="105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28</a:t>
            </a:fld>
            <a:endParaRPr lang="en-US"/>
          </a:p>
        </p:txBody>
      </p:sp>
    </p:spTree>
    <p:extLst>
      <p:ext uri="{BB962C8B-B14F-4D97-AF65-F5344CB8AC3E}">
        <p14:creationId xmlns:p14="http://schemas.microsoft.com/office/powerpoint/2010/main" val="688116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Earlier, I mentioned other ways to refine your search.</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Many of those filters are on the left sidebar of your results page.</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At the top is the “Results by Year” graph.</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This provides a nice way to visualize trends in research, as you can see when publications on a particular topic increase or decrease over time.</a:t>
            </a:r>
          </a:p>
          <a:p>
            <a:pPr marL="1085850" lvl="2" indent="-171450">
              <a:buFont typeface="Arial" panose="020B0604020202020204" pitchFamily="34" charset="0"/>
              <a:buChar char="•"/>
            </a:pPr>
            <a:r>
              <a:rPr lang="en-US" sz="1050" kern="1200">
                <a:solidFill>
                  <a:schemeClr val="tx1"/>
                </a:solidFill>
                <a:effectLst/>
                <a:latin typeface="+mn-lt"/>
                <a:ea typeface="+mn-ea"/>
                <a:cs typeface="+mn-cs"/>
              </a:rPr>
              <a:t>The graph shows how many of the results for your search were published in each year.</a:t>
            </a: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29</a:t>
            </a:fld>
            <a:endParaRPr lang="en-US"/>
          </a:p>
        </p:txBody>
      </p:sp>
    </p:spTree>
    <p:extLst>
      <p:ext uri="{BB962C8B-B14F-4D97-AF65-F5344CB8AC3E}">
        <p14:creationId xmlns:p14="http://schemas.microsoft.com/office/powerpoint/2010/main" val="230146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We’ll start today with a little introduction to PubMed: what it is, and what’s in it.</a:t>
            </a:r>
            <a:endParaRPr lang="en-US" sz="105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Then we’ll go into a more hands-on demo to show you how to accomplish some of the most common tasks of PubMed users.</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Feel free to follow along!</a:t>
            </a:r>
            <a:endParaRPr lang="en-US" sz="105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Finally, we’ll wrap up with a brief discussion of how to get help, in case you get stuck.</a:t>
            </a:r>
            <a:endParaRPr lang="en-US" sz="105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3</a:t>
            </a:fld>
            <a:endParaRPr lang="en-US"/>
          </a:p>
        </p:txBody>
      </p:sp>
    </p:spTree>
    <p:extLst>
      <p:ext uri="{BB962C8B-B14F-4D97-AF65-F5344CB8AC3E}">
        <p14:creationId xmlns:p14="http://schemas.microsoft.com/office/powerpoint/2010/main" val="3579957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Below the "Results By Year” graph are options to restrict your results based on publication date.</a:t>
            </a:r>
          </a:p>
          <a:p>
            <a:pPr marL="628650" lvl="1" indent="-171450">
              <a:buFont typeface="Arial" panose="020B0604020202020204" pitchFamily="34" charset="0"/>
              <a:buChar char="•"/>
            </a:pPr>
            <a:r>
              <a:rPr lang="en-US"/>
              <a:t>You can restrict your results to only articles published in the last year, five years, or ten years.</a:t>
            </a: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30</a:t>
            </a:fld>
            <a:endParaRPr lang="en-US"/>
          </a:p>
        </p:txBody>
      </p:sp>
    </p:spTree>
    <p:extLst>
      <p:ext uri="{BB962C8B-B14F-4D97-AF65-F5344CB8AC3E}">
        <p14:creationId xmlns:p14="http://schemas.microsoft.com/office/powerpoint/2010/main" val="664104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click the “Custom Range” option, the pop-up window gives you the option to be more precise with your publication date filter: you can specify a start and end date by year, month, and even day, if you want to be the most precise.</a:t>
            </a:r>
          </a:p>
        </p:txBody>
      </p:sp>
      <p:sp>
        <p:nvSpPr>
          <p:cNvPr id="4" name="Slide Number Placeholder 3"/>
          <p:cNvSpPr>
            <a:spLocks noGrp="1"/>
          </p:cNvSpPr>
          <p:nvPr>
            <p:ph type="sldNum" sz="quarter" idx="5"/>
          </p:nvPr>
        </p:nvSpPr>
        <p:spPr/>
        <p:txBody>
          <a:bodyPr/>
          <a:lstStyle/>
          <a:p>
            <a:fld id="{20A39C0A-C793-4372-962D-3E4173FA06F6}" type="slidenum">
              <a:rPr lang="en-US" smtClean="0"/>
              <a:t>31</a:t>
            </a:fld>
            <a:endParaRPr lang="en-US"/>
          </a:p>
        </p:txBody>
      </p:sp>
    </p:spTree>
    <p:extLst>
      <p:ext uri="{BB962C8B-B14F-4D97-AF65-F5344CB8AC3E}">
        <p14:creationId xmlns:p14="http://schemas.microsoft.com/office/powerpoint/2010/main" val="510758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Below the Publication Date filters, you can find the “Text Availability” filters.</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By selecting one of these checkboxes, you can restrict your search results to only articles with links to full text, or even to free full text.</a:t>
            </a:r>
            <a:endParaRPr lang="en-US" sz="105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32</a:t>
            </a:fld>
            <a:endParaRPr lang="en-US"/>
          </a:p>
        </p:txBody>
      </p:sp>
    </p:spTree>
    <p:extLst>
      <p:ext uri="{BB962C8B-B14F-4D97-AF65-F5344CB8AC3E}">
        <p14:creationId xmlns:p14="http://schemas.microsoft.com/office/powerpoint/2010/main" val="3459975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You can use the “Article Type” filters to restrict your results to only articles of a certain type.</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For example, if you’re looking to familiarize yourself with a topic, you can restrict to just reviews by clicking the “Review” checkbox.</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You can see that all of these citations are labeled with the “Review” tag.</a:t>
            </a:r>
            <a:endParaRPr lang="en-US" sz="105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A39C0A-C793-4372-962D-3E4173FA06F6}" type="slidenum">
              <a:rPr lang="en-US" smtClean="0"/>
              <a:t>33</a:t>
            </a:fld>
            <a:endParaRPr lang="en-US"/>
          </a:p>
        </p:txBody>
      </p:sp>
    </p:spTree>
    <p:extLst>
      <p:ext uri="{BB962C8B-B14F-4D97-AF65-F5344CB8AC3E}">
        <p14:creationId xmlns:p14="http://schemas.microsoft.com/office/powerpoint/2010/main" val="1984280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want to filter to an article type that isn't listed, click on the "See all article type filters" link.</a:t>
            </a:r>
          </a:p>
        </p:txBody>
      </p:sp>
      <p:sp>
        <p:nvSpPr>
          <p:cNvPr id="4" name="Slide Number Placeholder 3"/>
          <p:cNvSpPr>
            <a:spLocks noGrp="1"/>
          </p:cNvSpPr>
          <p:nvPr>
            <p:ph type="sldNum" sz="quarter" idx="5"/>
          </p:nvPr>
        </p:nvSpPr>
        <p:spPr/>
        <p:txBody>
          <a:bodyPr/>
          <a:lstStyle/>
          <a:p>
            <a:fld id="{20A39C0A-C793-4372-962D-3E4173FA06F6}" type="slidenum">
              <a:rPr lang="en-US" smtClean="0"/>
              <a:t>34</a:t>
            </a:fld>
            <a:endParaRPr lang="en-US"/>
          </a:p>
        </p:txBody>
      </p:sp>
    </p:spTree>
    <p:extLst>
      <p:ext uri="{BB962C8B-B14F-4D97-AF65-F5344CB8AC3E}">
        <p14:creationId xmlns:p14="http://schemas.microsoft.com/office/powerpoint/2010/main" val="2653008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this window, you can add additional Article Type filters. </a:t>
            </a:r>
          </a:p>
        </p:txBody>
      </p:sp>
      <p:sp>
        <p:nvSpPr>
          <p:cNvPr id="4" name="Slide Number Placeholder 3"/>
          <p:cNvSpPr>
            <a:spLocks noGrp="1"/>
          </p:cNvSpPr>
          <p:nvPr>
            <p:ph type="sldNum" sz="quarter" idx="5"/>
          </p:nvPr>
        </p:nvSpPr>
        <p:spPr/>
        <p:txBody>
          <a:bodyPr/>
          <a:lstStyle/>
          <a:p>
            <a:fld id="{20A39C0A-C793-4372-962D-3E4173FA06F6}" type="slidenum">
              <a:rPr lang="en-US" smtClean="0"/>
              <a:t>35</a:t>
            </a:fld>
            <a:endParaRPr lang="en-US"/>
          </a:p>
        </p:txBody>
      </p:sp>
    </p:spTree>
    <p:extLst>
      <p:ext uri="{BB962C8B-B14F-4D97-AF65-F5344CB8AC3E}">
        <p14:creationId xmlns:p14="http://schemas.microsoft.com/office/powerpoint/2010/main" val="3827868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Whichever article types you select will be added to the Filters sidebar, and will be automatically applied to your search. However, you can always deactivate the extra filters you've added, or any filters you've applied, by unchecking them in the sidebar.</a:t>
            </a:r>
          </a:p>
        </p:txBody>
      </p:sp>
      <p:sp>
        <p:nvSpPr>
          <p:cNvPr id="4" name="Slide Number Placeholder 3"/>
          <p:cNvSpPr>
            <a:spLocks noGrp="1"/>
          </p:cNvSpPr>
          <p:nvPr>
            <p:ph type="sldNum" sz="quarter" idx="5"/>
          </p:nvPr>
        </p:nvSpPr>
        <p:spPr/>
        <p:txBody>
          <a:bodyPr/>
          <a:lstStyle/>
          <a:p>
            <a:fld id="{20A39C0A-C793-4372-962D-3E4173FA06F6}" type="slidenum">
              <a:rPr lang="en-US" smtClean="0"/>
              <a:t>36</a:t>
            </a:fld>
            <a:endParaRPr lang="en-US"/>
          </a:p>
        </p:txBody>
      </p:sp>
    </p:spTree>
    <p:extLst>
      <p:ext uri="{BB962C8B-B14F-4D97-AF65-F5344CB8AC3E}">
        <p14:creationId xmlns:p14="http://schemas.microsoft.com/office/powerpoint/2010/main" val="29929945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Near the bottom of the Filters Sidebar is a button labeled "Additional Filters."</a:t>
            </a: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37</a:t>
            </a:fld>
            <a:endParaRPr lang="en-US"/>
          </a:p>
        </p:txBody>
      </p:sp>
    </p:spTree>
    <p:extLst>
      <p:ext uri="{BB962C8B-B14F-4D97-AF65-F5344CB8AC3E}">
        <p14:creationId xmlns:p14="http://schemas.microsoft.com/office/powerpoint/2010/main" val="1123945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Clicking this button expands the filters search bar to show some less commonly used filter types, including article language and other criteria.</a:t>
            </a: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38</a:t>
            </a:fld>
            <a:endParaRPr lang="en-US"/>
          </a:p>
        </p:txBody>
      </p:sp>
    </p:spTree>
    <p:extLst>
      <p:ext uri="{BB962C8B-B14F-4D97-AF65-F5344CB8AC3E}">
        <p14:creationId xmlns:p14="http://schemas.microsoft.com/office/powerpoint/2010/main" val="2448007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There is one other feature I want to show you, which is the Advanced Search Page.</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You can find Advanced Search Builder using the “Advanced” link underneath the search bar on the homepage or any other PubMed page.</a:t>
            </a:r>
            <a:endParaRPr lang="en-US" sz="105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39</a:t>
            </a:fld>
            <a:endParaRPr lang="en-US"/>
          </a:p>
        </p:txBody>
      </p:sp>
    </p:spTree>
    <p:extLst>
      <p:ext uri="{BB962C8B-B14F-4D97-AF65-F5344CB8AC3E}">
        <p14:creationId xmlns:p14="http://schemas.microsoft.com/office/powerpoint/2010/main" val="163586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PubMed is the National Library of Medicine’s free, authoritative, database of more than 40 million citations to articles in the fields of biomedicine and health, with a specific focus on collecting original scientific research.</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It’s used by around 3.4 million users each day, including clinicians, researchers, students, and other folks from a variety of fields who need access to authoritative health science research.</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You can use it to find a specific research article based on some known information, such as finding the original research that prompted a news story, or to find articles written by a particular author.</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You can also use PubMed to help familiarize yourself with a new topic, and, because of its vast scope, you can also use it to dive deep into a wide variety of topics.</a:t>
            </a:r>
          </a:p>
          <a:p>
            <a:endParaRPr lang="en-US"/>
          </a:p>
        </p:txBody>
      </p:sp>
      <p:sp>
        <p:nvSpPr>
          <p:cNvPr id="4" name="Slide Number Placeholder 3"/>
          <p:cNvSpPr>
            <a:spLocks noGrp="1"/>
          </p:cNvSpPr>
          <p:nvPr>
            <p:ph type="sldNum" sz="quarter" idx="5"/>
          </p:nvPr>
        </p:nvSpPr>
        <p:spPr/>
        <p:txBody>
          <a:bodyPr/>
          <a:lstStyle/>
          <a:p>
            <a:fld id="{F8934926-C686-4023-8DF6-3AEFF76CC816}" type="slidenum">
              <a:rPr lang="en-US" smtClean="0"/>
              <a:t>4</a:t>
            </a:fld>
            <a:endParaRPr lang="en-US"/>
          </a:p>
        </p:txBody>
      </p:sp>
    </p:spTree>
    <p:extLst>
      <p:ext uri="{BB962C8B-B14F-4D97-AF65-F5344CB8AC3E}">
        <p14:creationId xmlns:p14="http://schemas.microsoft.com/office/powerpoint/2010/main" val="15276775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Advanced Search page allows you to search specific fields and build more complex searches. Most of the time you shouldn’t need to use it, but it is available, just in case.</a:t>
            </a:r>
          </a:p>
          <a:p>
            <a:pPr marL="171450" indent="-171450">
              <a:buFont typeface="Arial" panose="020B0604020202020204" pitchFamily="34" charset="0"/>
              <a:buChar char="•"/>
            </a:pPr>
            <a:r>
              <a:rPr lang="en-US"/>
              <a:t>One way you can use the Advanced Search is to find articles from a specific journal, even if you’re not sure of the journal’s exact name.</a:t>
            </a:r>
          </a:p>
          <a:p>
            <a:pPr marL="171450" indent="-171450">
              <a:buFont typeface="Arial" panose="020B0604020202020204" pitchFamily="34" charset="0"/>
              <a:buChar char="•"/>
            </a:pPr>
            <a:r>
              <a:rPr lang="en-US"/>
              <a:t>Use the Field selector to select journal, then start typing the name of the journal. The auto-suggest feature will suggest journal names that exist in the database, and you can choose the one you want.</a:t>
            </a:r>
          </a:p>
          <a:p>
            <a:pPr marL="171450" indent="-171450">
              <a:buFont typeface="Arial" panose="020B0604020202020204" pitchFamily="34" charset="0"/>
              <a:buChar char="•"/>
            </a:pPr>
            <a:r>
              <a:rPr lang="en-US"/>
              <a:t>For example, if you’re trying to find New England Journal of Medicine, just select Journal from the drop-down and start typing it. You’ll see that the proper name is “The New England Journal of Medicine” which you can then add to your search by clicking “Add” and run that Search by clicking "Search.”</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While the Advanced Search Builder can be useful for creating a complex search, a really important thing on this page is the History and Search Details section, down at the bottom.</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This keeps track of what searches you’ve run, and lets you jump back to the results for any of those searches.</a:t>
            </a:r>
          </a:p>
          <a:p>
            <a:endParaRPr lang="en-US"/>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40</a:t>
            </a:fld>
            <a:endParaRPr lang="en-US"/>
          </a:p>
        </p:txBody>
      </p:sp>
    </p:spTree>
    <p:extLst>
      <p:ext uri="{BB962C8B-B14F-4D97-AF65-F5344CB8AC3E}">
        <p14:creationId xmlns:p14="http://schemas.microsoft.com/office/powerpoint/2010/main" val="242395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More important, though, is this Details tab, which makes your searching a little more transparent.</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Search Details shows you how PubMed is interpreting your search, using Automatic Term Mapping.</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For our “acid reflux” example, you can see that PubMed is actually searching for the term “gastroesophageal reflux.”</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What this means is that, even if we don’t know that the medical term for acid reflux is actually “gastroesophageal reflux,” PubMed knows what we’re looking for, and will search for any citations with that term.</a:t>
            </a:r>
          </a:p>
          <a:p>
            <a:pPr marL="1085850" lvl="2" indent="-171450">
              <a:buFont typeface="Arial" panose="020B0604020202020204" pitchFamily="34" charset="0"/>
              <a:buChar char="•"/>
            </a:pPr>
            <a:r>
              <a:rPr lang="en-US" sz="1200" kern="1200">
                <a:solidFill>
                  <a:schemeClr val="tx1"/>
                </a:solidFill>
                <a:effectLst/>
                <a:latin typeface="+mn-lt"/>
                <a:ea typeface="+mn-ea"/>
                <a:cs typeface="+mn-cs"/>
              </a:rPr>
              <a:t>Finally, PubMed searches for the original search string we entered: “acid reflux.”</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This is why, on the search results page, in the abstract snippets, we saw “acid reflux” bolded, but we also saw “gastroesophageal reflux” bolded:</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In those snippets, our search terms appear in bold.</a:t>
            </a:r>
            <a:endParaRPr lang="en-US" sz="1050" kern="120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a:solidFill>
                  <a:schemeClr val="tx1"/>
                </a:solidFill>
                <a:effectLst/>
                <a:latin typeface="+mn-lt"/>
                <a:ea typeface="+mn-ea"/>
                <a:cs typeface="+mn-cs"/>
              </a:rPr>
              <a:t>Our search terms include “acid reflux” which we typed in, but also include “gastroesophageal reflux” thanks to Automatic Term Mapping.</a:t>
            </a:r>
            <a:endParaRPr lang="en-US" sz="1050" kern="120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pPr marL="457200" lvl="1" indent="0">
              <a:buFont typeface="Arial" panose="020B0604020202020204" pitchFamily="34" charset="0"/>
              <a:buNone/>
            </a:pPr>
            <a:endParaRPr lang="en-US" sz="105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41</a:t>
            </a:fld>
            <a:endParaRPr lang="en-US"/>
          </a:p>
        </p:txBody>
      </p:sp>
    </p:spTree>
    <p:extLst>
      <p:ext uri="{BB962C8B-B14F-4D97-AF65-F5344CB8AC3E}">
        <p14:creationId xmlns:p14="http://schemas.microsoft.com/office/powerpoint/2010/main" val="259908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Like I’ve already said, PubMed should meet most of your needs by just using it the way I’ve shown today.</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PubMed was designed with that goal in mind.</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However, for certain specialized research, you might need a little help.</a:t>
            </a:r>
            <a:endParaRPr lang="en-US" sz="105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First, check out the FAQ &amp; User Guide.</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I pointed this out on the homepage already.</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It’s comprehensive and should answer any question you have.</a:t>
            </a:r>
            <a:endParaRPr lang="en-US" sz="105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If the guide is a little overwhelming, you should ask a librarian!</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Medical and health sciences librarians are often expert PubMed searchers, and they can help you find what you need.</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Librarians can also help you access the full text of articles through their institutional subscriptions.</a:t>
            </a:r>
            <a:endParaRPr lang="en-US" sz="105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[NOTE: Insert information for your specific library here, including how you would like your users to reach out when they need help.]</a:t>
            </a:r>
            <a:endParaRPr lang="en-US" sz="105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Finally, at the bottom of every page in PubMed is a link to the NLM Support Center.</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You can find answers to questions about all of NLM’s products and services through the Support Center.</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You can also write to the Help Desk, who can help answer questions.</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If you encounter something that isn’t working, the Help Desk can also report issues to the PubMed development team, as necessary.</a:t>
            </a:r>
            <a:endParaRPr lang="en-US" sz="105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F8934926-C686-4023-8DF6-3AEFF76CC816}" type="slidenum">
              <a:rPr lang="en-US" smtClean="0"/>
              <a:t>42</a:t>
            </a:fld>
            <a:endParaRPr lang="en-US"/>
          </a:p>
        </p:txBody>
      </p:sp>
    </p:spTree>
    <p:extLst>
      <p:ext uri="{BB962C8B-B14F-4D97-AF65-F5344CB8AC3E}">
        <p14:creationId xmlns:p14="http://schemas.microsoft.com/office/powerpoint/2010/main" val="9535525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Questions?</a:t>
            </a:r>
          </a:p>
        </p:txBody>
      </p:sp>
      <p:sp>
        <p:nvSpPr>
          <p:cNvPr id="4" name="Slide Number Placeholder 3"/>
          <p:cNvSpPr>
            <a:spLocks noGrp="1"/>
          </p:cNvSpPr>
          <p:nvPr>
            <p:ph type="sldNum" sz="quarter" idx="5"/>
          </p:nvPr>
        </p:nvSpPr>
        <p:spPr/>
        <p:txBody>
          <a:bodyPr/>
          <a:lstStyle/>
          <a:p>
            <a:fld id="{8C30F7CC-E99A-9B4E-A466-3BF0E5F4787E}" type="slidenum">
              <a:rPr lang="en-US" smtClean="0"/>
              <a:t>43</a:t>
            </a:fld>
            <a:endParaRPr lang="en-US"/>
          </a:p>
        </p:txBody>
      </p:sp>
    </p:spTree>
    <p:extLst>
      <p:ext uri="{BB962C8B-B14F-4D97-AF65-F5344CB8AC3E}">
        <p14:creationId xmlns:p14="http://schemas.microsoft.com/office/powerpoint/2010/main" val="4009206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As we mentioned on the previous slide, PubMed is a database of citations, not a database of full-text articles.</a:t>
            </a:r>
            <a:endParaRPr lang="en-US" sz="105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However, over 75% of PubMed citations include links to help you access the full text.</a:t>
            </a:r>
            <a:endParaRPr lang="en-US" sz="105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And if you look at just articles published in the last 10 years, it’s more than 95% of citations that have links to full text.</a:t>
            </a:r>
            <a:endParaRPr lang="en-US" sz="105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Not all of these links are to FREE full text.</a:t>
            </a:r>
            <a:endParaRPr lang="en-US" sz="105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Some link to the journal publisher, which may require a subscription or one-time fee.</a:t>
            </a:r>
            <a:endParaRPr lang="en-US" sz="105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When available, PubMed citations will link to the full text in PMC (or PubMed Central), which is NLM's free full-text repository.</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Under the NIH Public Access Policy, adopted in 2008, any publications whose research was supported by a National Institutes of Health grant must be made available to the public.</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To comply with this policy, authors deposit their manuscripts in PMC, ensuring that the public can access the results of the research paid for by taxpayer money.</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Journals and publishers also deposit content to PMC, and </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NLM adds content to PMC through a variety of digitization projects.</a:t>
            </a:r>
            <a:endParaRPr lang="en-US" sz="105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F8934926-C686-4023-8DF6-3AEFF76CC816}" type="slidenum">
              <a:rPr lang="en-US" smtClean="0"/>
              <a:t>5</a:t>
            </a:fld>
            <a:endParaRPr lang="en-US"/>
          </a:p>
        </p:txBody>
      </p:sp>
    </p:spTree>
    <p:extLst>
      <p:ext uri="{BB962C8B-B14F-4D97-AF65-F5344CB8AC3E}">
        <p14:creationId xmlns:p14="http://schemas.microsoft.com/office/powerpoint/2010/main" val="51030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Let’s start by taking a quick look at the PubMed homepage.</a:t>
            </a:r>
          </a:p>
          <a:p>
            <a:pPr marL="171450" indent="-171450">
              <a:buFont typeface="Arial" panose="020B0604020202020204" pitchFamily="34" charset="0"/>
              <a:buChar char="•"/>
            </a:pPr>
            <a:r>
              <a:rPr lang="en-US"/>
              <a:t>The most important thing is the big search box, as that’s mostly what you’ll be using PubMed for: searching!</a:t>
            </a:r>
          </a:p>
          <a:p>
            <a:pPr marL="171450" indent="-171450">
              <a:buFont typeface="Arial" panose="020B0604020202020204" pitchFamily="34" charset="0"/>
              <a:buChar char="•"/>
            </a:pPr>
            <a:r>
              <a:rPr lang="en-US"/>
              <a:t>However, there are a few other things we should take a quick look at.</a:t>
            </a:r>
          </a:p>
          <a:p>
            <a:pPr marL="171450" indent="-171450">
              <a:buFont typeface="Arial" panose="020B0604020202020204" pitchFamily="34" charset="0"/>
              <a:buChar char="•"/>
            </a:pPr>
            <a:r>
              <a:rPr lang="en-US"/>
              <a:t>If you scroll down a bit, you can see a number of advanced or specialized features that we have linked here.</a:t>
            </a:r>
          </a:p>
          <a:p>
            <a:pPr marL="628650" lvl="1" indent="-171450">
              <a:buFont typeface="Arial" panose="020B0604020202020204" pitchFamily="34" charset="0"/>
              <a:buChar char="•"/>
            </a:pPr>
            <a:r>
              <a:rPr lang="en-US"/>
              <a:t>For now, I just want to direct you to the “Learn” section, and specifically the FAQ &amp; User Guide link.</a:t>
            </a:r>
          </a:p>
          <a:p>
            <a:pPr marL="628650" lvl="1" indent="-171450">
              <a:buFont typeface="Arial" panose="020B0604020202020204" pitchFamily="34" charset="0"/>
              <a:buChar char="•"/>
            </a:pPr>
            <a:r>
              <a:rPr lang="en-US"/>
              <a:t>This link will take you to the PubMed User Guide, which includes detailed help documentation.</a:t>
            </a:r>
          </a:p>
          <a:p>
            <a:pPr marL="1085850" lvl="2" indent="-171450">
              <a:buFont typeface="Arial" panose="020B0604020202020204" pitchFamily="34" charset="0"/>
              <a:buChar char="•"/>
            </a:pPr>
            <a:r>
              <a:rPr lang="en-US"/>
              <a:t>More important than that, though, is a Frequently Asked Questions section at the top of the User Guide, which walks you through common PubMed tasks, including some that we won’t be covering today.</a:t>
            </a:r>
          </a:p>
          <a:p>
            <a:endParaRPr lang="en-US"/>
          </a:p>
        </p:txBody>
      </p:sp>
      <p:sp>
        <p:nvSpPr>
          <p:cNvPr id="4" name="Slide Number Placeholder 3"/>
          <p:cNvSpPr>
            <a:spLocks noGrp="1"/>
          </p:cNvSpPr>
          <p:nvPr>
            <p:ph type="sldNum" sz="quarter" idx="5"/>
          </p:nvPr>
        </p:nvSpPr>
        <p:spPr/>
        <p:txBody>
          <a:bodyPr/>
          <a:lstStyle/>
          <a:p>
            <a:fld id="{F8934926-C686-4023-8DF6-3AEFF76CC816}" type="slidenum">
              <a:rPr lang="en-US" smtClean="0"/>
              <a:t>6</a:t>
            </a:fld>
            <a:endParaRPr lang="en-US"/>
          </a:p>
        </p:txBody>
      </p:sp>
    </p:spTree>
    <p:extLst>
      <p:ext uri="{BB962C8B-B14F-4D97-AF65-F5344CB8AC3E}">
        <p14:creationId xmlns:p14="http://schemas.microsoft.com/office/powerpoint/2010/main" val="3772227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If you scroll a bit further, you’ll see this “Trending Articles” section on the left.</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Just like some social media platforms’ “trending” features, this section highlights articles that have had a recent uptick in user activity.</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It showcases articles that aren’t necessarily the newest but have had a sudden increase in interest.</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These can be articles that have been in the news recently, or otherwise garnered a lot of new interest.</a:t>
            </a:r>
            <a:endParaRPr lang="en-US" sz="1050" kern="120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a:solidFill>
                  <a:schemeClr val="tx1"/>
                </a:solidFill>
                <a:effectLst/>
                <a:latin typeface="+mn-lt"/>
                <a:ea typeface="+mn-ea"/>
                <a:cs typeface="+mn-cs"/>
              </a:rPr>
              <a:t>One time this is interesting to check out is right after the Nobel Prize has been announced.</a:t>
            </a:r>
            <a:endParaRPr lang="en-US" sz="1050" kern="1200">
              <a:solidFill>
                <a:schemeClr val="tx1"/>
              </a:solidFill>
              <a:effectLst/>
              <a:latin typeface="+mn-lt"/>
              <a:ea typeface="+mn-ea"/>
              <a:cs typeface="+mn-cs"/>
            </a:endParaRPr>
          </a:p>
          <a:p>
            <a:pPr marL="1543050" lvl="3" indent="-171450">
              <a:buFont typeface="Arial" panose="020B0604020202020204" pitchFamily="34" charset="0"/>
              <a:buChar char="•"/>
            </a:pPr>
            <a:r>
              <a:rPr lang="en-US" sz="1200" kern="1200">
                <a:solidFill>
                  <a:schemeClr val="tx1"/>
                </a:solidFill>
                <a:effectLst/>
                <a:latin typeface="+mn-lt"/>
                <a:ea typeface="+mn-ea"/>
                <a:cs typeface="+mn-cs"/>
              </a:rPr>
              <a:t>Old papers by the winners often pop up in Trending Articles.</a:t>
            </a:r>
            <a:endParaRPr lang="en-US" sz="105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For now, let’s go back up to the top of the page, where the search box is, so we can get started searching and exploring in PubMed.</a:t>
            </a:r>
            <a:endParaRPr lang="en-US" sz="105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7</a:t>
            </a:fld>
            <a:endParaRPr lang="en-US"/>
          </a:p>
        </p:txBody>
      </p:sp>
    </p:spTree>
    <p:extLst>
      <p:ext uri="{BB962C8B-B14F-4D97-AF65-F5344CB8AC3E}">
        <p14:creationId xmlns:p14="http://schemas.microsoft.com/office/powerpoint/2010/main" val="4023981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Our goal today is to showcase some of the most common tasks people use PubMed to accomplish.</a:t>
            </a:r>
            <a:endParaRPr lang="en-US" sz="105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We’re going to start with a very common use case, which is finding a specific article you’re looking for, based on some known information about the article.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Say you come across a news article like this one.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[Show article: </a:t>
            </a:r>
            <a:r>
              <a:rPr lang="en-US" sz="1200" u="sng" kern="1200">
                <a:solidFill>
                  <a:schemeClr val="tx1"/>
                </a:solidFill>
                <a:effectLst/>
                <a:latin typeface="+mn-lt"/>
                <a:ea typeface="+mn-ea"/>
                <a:cs typeface="+mn-cs"/>
                <a:hlinkClick r:id="rId3"/>
              </a:rPr>
              <a:t>https://www.npr.org/sections/health-shots/2019/08/26/752815573/study-questions-mainstay-treatment-for-mild-asthma</a:t>
            </a:r>
            <a:r>
              <a:rPr lang="en-US" sz="1200" kern="120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This is an NPR story from August 2019, reporting on research that shows that the common treatment for asthma may not be as effective as previously believed.</a:t>
            </a:r>
            <a:endParaRPr lang="en-US" sz="1050" kern="120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Fortunately, this article has a convenient link back to the original research, but this is not always the case.</a:t>
            </a:r>
            <a:endParaRPr lang="en-US" sz="1050" kern="120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It can sometimes be difficult to track back to the original research that is being reported on.</a:t>
            </a:r>
            <a:endParaRPr lang="en-US" sz="105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8</a:t>
            </a:fld>
            <a:endParaRPr lang="en-US"/>
          </a:p>
        </p:txBody>
      </p:sp>
    </p:spTree>
    <p:extLst>
      <p:ext uri="{BB962C8B-B14F-4D97-AF65-F5344CB8AC3E}">
        <p14:creationId xmlns:p14="http://schemas.microsoft.com/office/powerpoint/2010/main" val="1450837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We do know a few things:</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It was published in the New England Journal of Medicine.</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It’s a “recent article” so probably published in 2019.</a:t>
            </a:r>
            <a:endParaRPr lang="en-US" sz="105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One of the authors is “Stephen Lazarus.”</a:t>
            </a:r>
            <a:endParaRPr lang="en-US" sz="105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Honestly, just that little bit of information should be enough for us to find this very easily in PubMed.</a:t>
            </a:r>
            <a:endParaRPr lang="en-US" sz="105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0A39C0A-C793-4372-962D-3E4173FA06F6}" type="slidenum">
              <a:rPr lang="en-US" smtClean="0"/>
              <a:t>9</a:t>
            </a:fld>
            <a:endParaRPr lang="en-US"/>
          </a:p>
        </p:txBody>
      </p:sp>
    </p:spTree>
    <p:extLst>
      <p:ext uri="{BB962C8B-B14F-4D97-AF65-F5344CB8AC3E}">
        <p14:creationId xmlns:p14="http://schemas.microsoft.com/office/powerpoint/2010/main" val="3221173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a:xfrm>
            <a:off x="4157883" y="6356352"/>
            <a:ext cx="6091017" cy="365125"/>
          </a:xfrm>
          <a:prstGeom prst="rect">
            <a:avLst/>
          </a:prstGeom>
        </p:spPr>
        <p:txBody>
          <a:bodyPr/>
          <a:lstStyle/>
          <a:p>
            <a:endParaRPr lang="en-US"/>
          </a:p>
        </p:txBody>
      </p:sp>
    </p:spTree>
    <p:extLst>
      <p:ext uri="{BB962C8B-B14F-4D97-AF65-F5344CB8AC3E}">
        <p14:creationId xmlns:p14="http://schemas.microsoft.com/office/powerpoint/2010/main" val="152715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a:xfrm>
            <a:off x="4157883" y="6356352"/>
            <a:ext cx="6091017" cy="365125"/>
          </a:xfrm>
          <a:prstGeom prst="rect">
            <a:avLst/>
          </a:prstGeom>
        </p:spPr>
        <p:txBody>
          <a:bodyPr/>
          <a:lstStyle/>
          <a:p>
            <a:endParaRPr lang="en-US"/>
          </a:p>
        </p:txBody>
      </p:sp>
    </p:spTree>
    <p:extLst>
      <p:ext uri="{BB962C8B-B14F-4D97-AF65-F5344CB8AC3E}">
        <p14:creationId xmlns:p14="http://schemas.microsoft.com/office/powerpoint/2010/main" val="123177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a:xfrm>
            <a:off x="4157883" y="6356352"/>
            <a:ext cx="6091017" cy="365125"/>
          </a:xfrm>
          <a:prstGeom prst="rect">
            <a:avLst/>
          </a:prstGeom>
        </p:spPr>
        <p:txBody>
          <a:bodyPr/>
          <a:lstStyle/>
          <a:p>
            <a:endParaRPr lang="en-US"/>
          </a:p>
        </p:txBody>
      </p:sp>
    </p:spTree>
    <p:extLst>
      <p:ext uri="{BB962C8B-B14F-4D97-AF65-F5344CB8AC3E}">
        <p14:creationId xmlns:p14="http://schemas.microsoft.com/office/powerpoint/2010/main" val="1687602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a:xfrm>
            <a:off x="4157883" y="6356352"/>
            <a:ext cx="6091017" cy="365125"/>
          </a:xfrm>
          <a:prstGeom prst="rect">
            <a:avLst/>
          </a:prstGeom>
        </p:spPr>
        <p:txBody>
          <a:bodyPr/>
          <a:lstStyle/>
          <a:p>
            <a:endParaRPr lang="en-US"/>
          </a:p>
        </p:txBody>
      </p:sp>
    </p:spTree>
    <p:extLst>
      <p:ext uri="{BB962C8B-B14F-4D97-AF65-F5344CB8AC3E}">
        <p14:creationId xmlns:p14="http://schemas.microsoft.com/office/powerpoint/2010/main" val="156158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225736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77623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054807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525917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F669CBC-9B50-4D77-B834-9E11F644C1C6}" type="slidenum">
              <a:rPr lang="en-US" smtClean="0"/>
              <a:t>‹#›</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794664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F669CBC-9B50-4D77-B834-9E11F644C1C6}" type="slidenum">
              <a:rPr lang="en-US" smtClean="0"/>
              <a:t>‹#›</a:t>
            </a:fld>
            <a:endParaRPr lang="en-US"/>
          </a:p>
        </p:txBody>
      </p:sp>
      <p:sp>
        <p:nvSpPr>
          <p:cNvPr id="3" name="Footer Placeholder 2"/>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538961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669CBC-9B50-4D77-B834-9E11F644C1C6}" type="slidenum">
              <a:rPr lang="en-US" smtClean="0"/>
              <a:t>‹#›</a:t>
            </a:fld>
            <a:endParaRPr lang="en-US"/>
          </a:p>
        </p:txBody>
      </p:sp>
      <p:sp>
        <p:nvSpPr>
          <p:cNvPr id="2" name="Footer Placeholder 1"/>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54655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Tree>
    <p:extLst>
      <p:ext uri="{BB962C8B-B14F-4D97-AF65-F5344CB8AC3E}">
        <p14:creationId xmlns:p14="http://schemas.microsoft.com/office/powerpoint/2010/main" val="20842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479898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410880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925770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693802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23133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843024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502612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522812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F669CBC-9B50-4D77-B834-9E11F644C1C6}" type="slidenum">
              <a:rPr lang="en-US" smtClean="0"/>
              <a:t>‹#›</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354726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F669CBC-9B50-4D77-B834-9E11F644C1C6}" type="slidenum">
              <a:rPr lang="en-US" smtClean="0"/>
              <a:t>‹#›</a:t>
            </a:fld>
            <a:endParaRPr lang="en-US"/>
          </a:p>
        </p:txBody>
      </p:sp>
      <p:sp>
        <p:nvSpPr>
          <p:cNvPr id="3" name="Footer Placeholder 2"/>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93128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6162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Tree>
    <p:extLst>
      <p:ext uri="{BB962C8B-B14F-4D97-AF65-F5344CB8AC3E}">
        <p14:creationId xmlns:p14="http://schemas.microsoft.com/office/powerpoint/2010/main" val="118671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669CBC-9B50-4D77-B834-9E11F644C1C6}" type="slidenum">
              <a:rPr lang="en-US" smtClean="0"/>
              <a:t>‹#›</a:t>
            </a:fld>
            <a:endParaRPr lang="en-US"/>
          </a:p>
        </p:txBody>
      </p:sp>
      <p:sp>
        <p:nvSpPr>
          <p:cNvPr id="2" name="Footer Placeholder 1"/>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944980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425398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642970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376006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983705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2" y="4381047"/>
            <a:ext cx="9130363" cy="1531074"/>
          </a:xfrm>
          <a:prstGeom prst="rect">
            <a:avLst/>
          </a:prstGeom>
        </p:spPr>
      </p:pic>
    </p:spTree>
    <p:extLst>
      <p:ext uri="{BB962C8B-B14F-4D97-AF65-F5344CB8AC3E}">
        <p14:creationId xmlns:p14="http://schemas.microsoft.com/office/powerpoint/2010/main" val="1751844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66342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622041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701745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F669CBC-9B50-4D77-B834-9E11F644C1C6}" type="slidenum">
              <a:rPr lang="en-US" smtClean="0"/>
              <a:t>‹#›</a:t>
            </a:fld>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68097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Tree>
    <p:extLst>
      <p:ext uri="{BB962C8B-B14F-4D97-AF65-F5344CB8AC3E}">
        <p14:creationId xmlns:p14="http://schemas.microsoft.com/office/powerpoint/2010/main" val="306166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F669CBC-9B50-4D77-B834-9E11F644C1C6}" type="slidenum">
              <a:rPr lang="en-US" smtClean="0"/>
              <a:t>‹#›</a:t>
            </a:fld>
            <a:endParaRPr lang="en-US"/>
          </a:p>
        </p:txBody>
      </p:sp>
      <p:sp>
        <p:nvSpPr>
          <p:cNvPr id="3" name="Footer Placeholder 2"/>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035694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669CBC-9B50-4D77-B834-9E11F644C1C6}" type="slidenum">
              <a:rPr lang="en-US" smtClean="0"/>
              <a:t>‹#›</a:t>
            </a:fld>
            <a:endParaRPr lang="en-US"/>
          </a:p>
        </p:txBody>
      </p:sp>
      <p:sp>
        <p:nvSpPr>
          <p:cNvPr id="2" name="Footer Placeholder 1"/>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084433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290026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6908903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723451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F669CBC-9B50-4D77-B834-9E11F644C1C6}" type="slidenum">
              <a:rPr lang="en-US" smtClean="0"/>
              <a:t>‹#›</a:t>
            </a:fld>
            <a:endParaRPr lang="en-US"/>
          </a:p>
        </p:txBody>
      </p:sp>
      <p:sp>
        <p:nvSpPr>
          <p:cNvPr id="4" name="Footer Placeholder 3"/>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47184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F669CBC-9B50-4D77-B834-9E11F644C1C6}" type="slidenum">
              <a:rPr lang="en-US" smtClean="0"/>
              <a:t>‹#›</a:t>
            </a:fld>
            <a:endParaRPr lang="en-US"/>
          </a:p>
        </p:txBody>
      </p:sp>
    </p:spTree>
    <p:extLst>
      <p:ext uri="{BB962C8B-B14F-4D97-AF65-F5344CB8AC3E}">
        <p14:creationId xmlns:p14="http://schemas.microsoft.com/office/powerpoint/2010/main" val="248868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F669CBC-9B50-4D77-B834-9E11F644C1C6}" type="slidenum">
              <a:rPr lang="en-US" smtClean="0"/>
              <a:t>‹#›</a:t>
            </a:fld>
            <a:endParaRPr lang="en-US"/>
          </a:p>
        </p:txBody>
      </p:sp>
    </p:spTree>
    <p:extLst>
      <p:ext uri="{BB962C8B-B14F-4D97-AF65-F5344CB8AC3E}">
        <p14:creationId xmlns:p14="http://schemas.microsoft.com/office/powerpoint/2010/main" val="848254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669CBC-9B50-4D77-B834-9E11F644C1C6}" type="slidenum">
              <a:rPr lang="en-US" smtClean="0"/>
              <a:t>‹#›</a:t>
            </a:fld>
            <a:endParaRPr lang="en-US"/>
          </a:p>
        </p:txBody>
      </p:sp>
    </p:spTree>
    <p:extLst>
      <p:ext uri="{BB962C8B-B14F-4D97-AF65-F5344CB8AC3E}">
        <p14:creationId xmlns:p14="http://schemas.microsoft.com/office/powerpoint/2010/main" val="413043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Tree>
    <p:extLst>
      <p:ext uri="{BB962C8B-B14F-4D97-AF65-F5344CB8AC3E}">
        <p14:creationId xmlns:p14="http://schemas.microsoft.com/office/powerpoint/2010/main" val="179123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F669CBC-9B50-4D77-B834-9E11F644C1C6}" type="slidenum">
              <a:rPr lang="en-US" smtClean="0"/>
              <a:t>‹#›</a:t>
            </a:fld>
            <a:endParaRPr lang="en-US"/>
          </a:p>
        </p:txBody>
      </p:sp>
      <p:sp>
        <p:nvSpPr>
          <p:cNvPr id="5" name="Footer Placeholder 4"/>
          <p:cNvSpPr>
            <a:spLocks noGrp="1"/>
          </p:cNvSpPr>
          <p:nvPr>
            <p:ph type="ftr" sz="quarter" idx="13"/>
          </p:nvPr>
        </p:nvSpPr>
        <p:spPr>
          <a:xfrm>
            <a:off x="4157883" y="6356352"/>
            <a:ext cx="6091017" cy="365125"/>
          </a:xfrm>
          <a:prstGeom prst="rect">
            <a:avLst/>
          </a:prstGeom>
        </p:spPr>
        <p:txBody>
          <a:bodyPr/>
          <a:lstStyle/>
          <a:p>
            <a:endParaRPr lang="en-US"/>
          </a:p>
        </p:txBody>
      </p:sp>
    </p:spTree>
    <p:extLst>
      <p:ext uri="{BB962C8B-B14F-4D97-AF65-F5344CB8AC3E}">
        <p14:creationId xmlns:p14="http://schemas.microsoft.com/office/powerpoint/2010/main" val="240294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176965"/>
            <a:ext cx="12192000" cy="68103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0248901" y="6356352"/>
            <a:ext cx="1104900" cy="365125"/>
          </a:xfrm>
          <a:prstGeom prst="rect">
            <a:avLst/>
          </a:prstGeom>
        </p:spPr>
        <p:txBody>
          <a:bodyPr vert="horz" lIns="91440" tIns="45720" rIns="91440" bIns="45720" rtlCol="0" anchor="ctr"/>
          <a:lstStyle>
            <a:lvl1pPr algn="r">
              <a:defRPr sz="1200">
                <a:solidFill>
                  <a:schemeClr val="bg1"/>
                </a:solidFill>
              </a:defRPr>
            </a:lvl1pPr>
          </a:lstStyle>
          <a:p>
            <a:fld id="{9485523C-9739-49E1-B261-33C29B76961E}" type="slidenum">
              <a:rPr lang="en-US" smtClean="0"/>
              <a:pPr/>
              <a:t>‹#›</a:t>
            </a:fld>
            <a:endParaRPr lang="en-US"/>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8344" y="6354947"/>
            <a:ext cx="2896819" cy="361052"/>
          </a:xfrm>
          <a:prstGeom prst="rect">
            <a:avLst/>
          </a:prstGeom>
        </p:spPr>
      </p:pic>
    </p:spTree>
    <p:extLst>
      <p:ext uri="{BB962C8B-B14F-4D97-AF65-F5344CB8AC3E}">
        <p14:creationId xmlns:p14="http://schemas.microsoft.com/office/powerpoint/2010/main" val="36290850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49" r:id="rId12"/>
  </p:sldLayoutIdLst>
  <p:hf hdr="0" dt="0"/>
  <p:txStyles>
    <p:titleStyle>
      <a:lvl1pPr algn="l" defTabSz="914400" rtl="0" eaLnBrk="1" latinLnBrk="0" hangingPunct="1">
        <a:lnSpc>
          <a:spcPct val="90000"/>
        </a:lnSpc>
        <a:spcBef>
          <a:spcPct val="0"/>
        </a:spcBef>
        <a:buNone/>
        <a:defRPr sz="4400" kern="1200">
          <a:solidFill>
            <a:srgbClr val="61626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1626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1626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1626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1626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0558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176965"/>
            <a:ext cx="12192000" cy="68103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0248901" y="6356352"/>
            <a:ext cx="1104900" cy="365125"/>
          </a:xfrm>
          <a:prstGeom prst="rect">
            <a:avLst/>
          </a:prstGeom>
        </p:spPr>
        <p:txBody>
          <a:bodyPr vert="horz" lIns="91440" tIns="45720" rIns="91440" bIns="45720" rtlCol="0" anchor="ctr"/>
          <a:lstStyle>
            <a:lvl1pPr algn="r">
              <a:defRPr sz="1200">
                <a:solidFill>
                  <a:schemeClr val="bg1"/>
                </a:solidFill>
              </a:defRPr>
            </a:lvl1pPr>
          </a:lstStyle>
          <a:p>
            <a:fld id="{9485523C-9739-49E1-B261-33C29B76961E}" type="slidenum">
              <a:rPr lang="en-US" smtClean="0"/>
              <a:pPr/>
              <a:t>‹#›</a:t>
            </a:fld>
            <a:endParaRPr lang="en-US"/>
          </a:p>
        </p:txBody>
      </p:sp>
      <p:sp>
        <p:nvSpPr>
          <p:cNvPr id="9" name="Footer Placeholder 3"/>
          <p:cNvSpPr>
            <a:spLocks noGrp="1"/>
          </p:cNvSpPr>
          <p:nvPr>
            <p:ph type="ftr" sz="quarter" idx="3"/>
          </p:nvPr>
        </p:nvSpPr>
        <p:spPr>
          <a:xfrm>
            <a:off x="4157883" y="6356352"/>
            <a:ext cx="6091017" cy="365125"/>
          </a:xfrm>
          <a:prstGeom prst="rect">
            <a:avLst/>
          </a:prstGeom>
        </p:spPr>
        <p:txBody>
          <a:bodyPr anchor="ctr"/>
          <a:lstStyle>
            <a:lvl1pPr algn="ctr">
              <a:defRPr sz="1200">
                <a:solidFill>
                  <a:schemeClr val="bg1"/>
                </a:solidFill>
              </a:defRPr>
            </a:lvl1pPr>
          </a:lstStyle>
          <a:p>
            <a:endParaRPr lang="en-US"/>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344" y="6300819"/>
            <a:ext cx="3586339" cy="446992"/>
          </a:xfrm>
          <a:prstGeom prst="rect">
            <a:avLst/>
          </a:prstGeom>
        </p:spPr>
      </p:pic>
    </p:spTree>
    <p:extLst>
      <p:ext uri="{BB962C8B-B14F-4D97-AF65-F5344CB8AC3E}">
        <p14:creationId xmlns:p14="http://schemas.microsoft.com/office/powerpoint/2010/main" val="3109505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176965"/>
            <a:ext cx="12192000" cy="681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0248901" y="6356352"/>
            <a:ext cx="1104900" cy="365125"/>
          </a:xfrm>
          <a:prstGeom prst="rect">
            <a:avLst/>
          </a:prstGeom>
        </p:spPr>
        <p:txBody>
          <a:bodyPr vert="horz" lIns="91440" tIns="45720" rIns="91440" bIns="45720" rtlCol="0" anchor="ctr"/>
          <a:lstStyle>
            <a:lvl1pPr algn="r">
              <a:defRPr sz="1200">
                <a:solidFill>
                  <a:schemeClr val="bg1"/>
                </a:solidFill>
              </a:defRPr>
            </a:lvl1pPr>
          </a:lstStyle>
          <a:p>
            <a:fld id="{9485523C-9739-49E1-B261-33C29B76961E}" type="slidenum">
              <a:rPr lang="en-US" smtClean="0"/>
              <a:pPr/>
              <a:t>‹#›</a:t>
            </a:fld>
            <a:endParaRPr lang="en-US"/>
          </a:p>
        </p:txBody>
      </p:sp>
      <p:sp>
        <p:nvSpPr>
          <p:cNvPr id="9" name="Footer Placeholder 3"/>
          <p:cNvSpPr>
            <a:spLocks noGrp="1"/>
          </p:cNvSpPr>
          <p:nvPr>
            <p:ph type="ftr" sz="quarter" idx="3"/>
          </p:nvPr>
        </p:nvSpPr>
        <p:spPr>
          <a:xfrm>
            <a:off x="4157883" y="6356352"/>
            <a:ext cx="6091017" cy="365125"/>
          </a:xfrm>
          <a:prstGeom prst="rect">
            <a:avLst/>
          </a:prstGeom>
        </p:spPr>
        <p:txBody>
          <a:bodyPr anchor="ctr"/>
          <a:lstStyle>
            <a:lvl1pPr algn="ctr">
              <a:defRPr sz="1200">
                <a:solidFill>
                  <a:schemeClr val="bg1"/>
                </a:solidFill>
              </a:defRPr>
            </a:lvl1pPr>
          </a:lstStyle>
          <a:p>
            <a:endParaRPr lang="en-US"/>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344" y="6354947"/>
            <a:ext cx="2896819" cy="361052"/>
          </a:xfrm>
          <a:prstGeom prst="rect">
            <a:avLst/>
          </a:prstGeom>
        </p:spPr>
      </p:pic>
    </p:spTree>
    <p:extLst>
      <p:ext uri="{BB962C8B-B14F-4D97-AF65-F5344CB8AC3E}">
        <p14:creationId xmlns:p14="http://schemas.microsoft.com/office/powerpoint/2010/main" val="34571308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1626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248901" y="6356352"/>
            <a:ext cx="1104900" cy="365125"/>
          </a:xfrm>
          <a:prstGeom prst="rect">
            <a:avLst/>
          </a:prstGeom>
        </p:spPr>
        <p:txBody>
          <a:bodyPr vert="horz" lIns="91440" tIns="45720" rIns="91440" bIns="45720" rtlCol="0" anchor="ctr"/>
          <a:lstStyle>
            <a:lvl1pPr algn="r">
              <a:defRPr sz="1200">
                <a:solidFill>
                  <a:schemeClr val="bg1"/>
                </a:solidFill>
              </a:defRPr>
            </a:lvl1pPr>
          </a:lstStyle>
          <a:p>
            <a:fld id="{9485523C-9739-49E1-B261-33C29B76961E}" type="slidenum">
              <a:rPr lang="en-US" smtClean="0"/>
              <a:pPr/>
              <a:t>‹#›</a:t>
            </a:fld>
            <a:endParaRPr lang="en-US"/>
          </a:p>
        </p:txBody>
      </p:sp>
      <p:sp>
        <p:nvSpPr>
          <p:cNvPr id="9" name="Footer Placeholder 3"/>
          <p:cNvSpPr>
            <a:spLocks noGrp="1"/>
          </p:cNvSpPr>
          <p:nvPr>
            <p:ph type="ftr" sz="quarter" idx="3"/>
          </p:nvPr>
        </p:nvSpPr>
        <p:spPr>
          <a:xfrm>
            <a:off x="4157883" y="6356352"/>
            <a:ext cx="6091017" cy="365125"/>
          </a:xfrm>
          <a:prstGeom prst="rect">
            <a:avLst/>
          </a:prstGeom>
        </p:spPr>
        <p:txBody>
          <a:bodyPr anchor="ctr"/>
          <a:lstStyle>
            <a:lvl1pPr algn="ctr">
              <a:defRPr sz="1200">
                <a:solidFill>
                  <a:schemeClr val="bg1"/>
                </a:solidFill>
              </a:defRPr>
            </a:lvl1pPr>
          </a:lstStyle>
          <a:p>
            <a:endParaRPr lang="en-US"/>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8344" y="6354947"/>
            <a:ext cx="2896819" cy="361052"/>
          </a:xfrm>
          <a:prstGeom prst="rect">
            <a:avLst/>
          </a:prstGeom>
        </p:spPr>
      </p:pic>
    </p:spTree>
    <p:extLst>
      <p:ext uri="{BB962C8B-B14F-4D97-AF65-F5344CB8AC3E}">
        <p14:creationId xmlns:p14="http://schemas.microsoft.com/office/powerpoint/2010/main" val="6934084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npr.org/sections/health-shots/2019/08/26/752815573/study-questions-mainstay-treatment-for-mild-asthm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npr.org/sections/health-shots/2019/08/26/752815573/study-questions-mainstay-treatment-for-mild-asthm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B6C2-36C9-4A32-B5A7-BB4F662B2A3A}"/>
              </a:ext>
            </a:extLst>
          </p:cNvPr>
          <p:cNvSpPr>
            <a:spLocks noGrp="1"/>
          </p:cNvSpPr>
          <p:nvPr>
            <p:ph type="title"/>
          </p:nvPr>
        </p:nvSpPr>
        <p:spPr/>
        <p:txBody>
          <a:bodyPr/>
          <a:lstStyle/>
          <a:p>
            <a:r>
              <a:rPr lang="en-US"/>
              <a:t>REMOVE THIS SLIDE BEFORE PRESENTING!</a:t>
            </a:r>
          </a:p>
        </p:txBody>
      </p:sp>
      <p:sp>
        <p:nvSpPr>
          <p:cNvPr id="3" name="Content Placeholder 2">
            <a:extLst>
              <a:ext uri="{FF2B5EF4-FFF2-40B4-BE49-F238E27FC236}">
                <a16:creationId xmlns:a16="http://schemas.microsoft.com/office/drawing/2014/main" id="{B93F29A7-8DDB-4340-A25C-E91804C073EC}"/>
              </a:ext>
            </a:extLst>
          </p:cNvPr>
          <p:cNvSpPr>
            <a:spLocks noGrp="1"/>
          </p:cNvSpPr>
          <p:nvPr>
            <p:ph idx="1"/>
          </p:nvPr>
        </p:nvSpPr>
        <p:spPr/>
        <p:txBody>
          <a:bodyPr>
            <a:normAutofit fontScale="92500" lnSpcReduction="10000"/>
          </a:bodyPr>
          <a:lstStyle/>
          <a:p>
            <a:r>
              <a:rPr lang="en-US"/>
              <a:t>This slide deck is intended to introduce new users to the basics of PubMed.</a:t>
            </a:r>
          </a:p>
          <a:p>
            <a:pPr lvl="1"/>
            <a:r>
              <a:rPr lang="en-US"/>
              <a:t>It takes around 45 minutes to present.</a:t>
            </a:r>
          </a:p>
          <a:p>
            <a:r>
              <a:rPr lang="en-US"/>
              <a:t>Please feel free to edit, abridge, expand, re-use, and/or re-distribute this presentation however you like.</a:t>
            </a:r>
          </a:p>
          <a:p>
            <a:pPr lvl="1"/>
            <a:r>
              <a:rPr lang="en-US"/>
              <a:t>We encourage you to replace the included examples with searches more relevant to your specific audience.</a:t>
            </a:r>
          </a:p>
          <a:p>
            <a:r>
              <a:rPr lang="en-US"/>
              <a:t>This presentation was designed to include a live PubMed demo, though screenshots of each step of the demo have been included as well.</a:t>
            </a:r>
          </a:p>
          <a:p>
            <a:pPr lvl="1"/>
            <a:r>
              <a:rPr lang="en-US"/>
              <a:t>If you prefer to do a live PubMed demo, skip the slides with screenshots; you can use the notes on those slides as a script for your demo.</a:t>
            </a:r>
          </a:p>
          <a:p>
            <a:r>
              <a:rPr lang="en-US"/>
              <a:t>On slide 42 ("How to get help"), fill in the placeholder with directions for how your users can contact you for help with PubMed.</a:t>
            </a:r>
          </a:p>
          <a:p>
            <a:endParaRPr lang="en-US"/>
          </a:p>
        </p:txBody>
      </p:sp>
      <p:sp>
        <p:nvSpPr>
          <p:cNvPr id="5" name="Slide Number Placeholder 4">
            <a:extLst>
              <a:ext uri="{FF2B5EF4-FFF2-40B4-BE49-F238E27FC236}">
                <a16:creationId xmlns:a16="http://schemas.microsoft.com/office/drawing/2014/main" id="{64B3FAEE-16AB-42F5-8E22-EA1922D64D73}"/>
              </a:ext>
            </a:extLst>
          </p:cNvPr>
          <p:cNvSpPr>
            <a:spLocks noGrp="1"/>
          </p:cNvSpPr>
          <p:nvPr>
            <p:ph type="sldNum" sz="quarter" idx="12"/>
          </p:nvPr>
        </p:nvSpPr>
        <p:spPr/>
        <p:txBody>
          <a:bodyPr/>
          <a:lstStyle/>
          <a:p>
            <a:fld id="{6F669CBC-9B50-4D77-B834-9E11F644C1C6}" type="slidenum">
              <a:rPr lang="en-US" smtClean="0"/>
              <a:pPr/>
              <a:t>1</a:t>
            </a:fld>
            <a:endParaRPr lang="en-US"/>
          </a:p>
        </p:txBody>
      </p:sp>
    </p:spTree>
    <p:extLst>
      <p:ext uri="{BB962C8B-B14F-4D97-AF65-F5344CB8AC3E}">
        <p14:creationId xmlns:p14="http://schemas.microsoft.com/office/powerpoint/2010/main" val="1895024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3A2D-16AB-4B96-B6F4-F3F1A86670CA}"/>
              </a:ext>
            </a:extLst>
          </p:cNvPr>
          <p:cNvSpPr>
            <a:spLocks noGrp="1"/>
          </p:cNvSpPr>
          <p:nvPr>
            <p:ph type="title"/>
          </p:nvPr>
        </p:nvSpPr>
        <p:spPr/>
        <p:txBody>
          <a:bodyPr/>
          <a:lstStyle/>
          <a:p>
            <a:r>
              <a:rPr lang="en-US"/>
              <a:t>Search: </a:t>
            </a:r>
            <a:r>
              <a:rPr lang="en-US" err="1"/>
              <a:t>lazarus</a:t>
            </a:r>
            <a:r>
              <a:rPr lang="en-US"/>
              <a:t> </a:t>
            </a:r>
            <a:r>
              <a:rPr lang="en-US" err="1"/>
              <a:t>nejm</a:t>
            </a:r>
            <a:r>
              <a:rPr lang="en-US"/>
              <a:t> 2019</a:t>
            </a:r>
          </a:p>
        </p:txBody>
      </p:sp>
      <p:sp>
        <p:nvSpPr>
          <p:cNvPr id="4" name="Slide Number Placeholder 3">
            <a:extLst>
              <a:ext uri="{FF2B5EF4-FFF2-40B4-BE49-F238E27FC236}">
                <a16:creationId xmlns:a16="http://schemas.microsoft.com/office/drawing/2014/main" id="{A65A1A40-58AB-4B9B-B662-4EA28D88DBD8}"/>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10</a:t>
            </a:fld>
            <a:endParaRPr lang="en-US"/>
          </a:p>
        </p:txBody>
      </p:sp>
      <p:pic>
        <p:nvPicPr>
          <p:cNvPr id="3" name="Picture 2" descr="PubMed homepage with &quot;lazarus nejm 2019&quot; entered in the search box.&#10;">
            <a:extLst>
              <a:ext uri="{FF2B5EF4-FFF2-40B4-BE49-F238E27FC236}">
                <a16:creationId xmlns:a16="http://schemas.microsoft.com/office/drawing/2014/main" id="{494F4549-05D9-75F2-CE24-CA4F508226B0}"/>
              </a:ext>
            </a:extLst>
          </p:cNvPr>
          <p:cNvPicPr>
            <a:picLocks noChangeAspect="1"/>
          </p:cNvPicPr>
          <p:nvPr/>
        </p:nvPicPr>
        <p:blipFill>
          <a:blip r:embed="rId3"/>
          <a:stretch>
            <a:fillRect/>
          </a:stretch>
        </p:blipFill>
        <p:spPr>
          <a:xfrm>
            <a:off x="2408704" y="1466010"/>
            <a:ext cx="7374592" cy="4575923"/>
          </a:xfrm>
          <a:prstGeom prst="rect">
            <a:avLst/>
          </a:prstGeom>
        </p:spPr>
      </p:pic>
    </p:spTree>
    <p:extLst>
      <p:ext uri="{BB962C8B-B14F-4D97-AF65-F5344CB8AC3E}">
        <p14:creationId xmlns:p14="http://schemas.microsoft.com/office/powerpoint/2010/main" val="2343383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10E1-4D8D-4F34-8400-6032BF1738A8}"/>
              </a:ext>
            </a:extLst>
          </p:cNvPr>
          <p:cNvSpPr>
            <a:spLocks noGrp="1"/>
          </p:cNvSpPr>
          <p:nvPr>
            <p:ph type="title"/>
          </p:nvPr>
        </p:nvSpPr>
        <p:spPr/>
        <p:txBody>
          <a:bodyPr/>
          <a:lstStyle/>
          <a:p>
            <a:r>
              <a:rPr lang="en-US"/>
              <a:t>Search Results: </a:t>
            </a:r>
            <a:r>
              <a:rPr lang="en-US" err="1"/>
              <a:t>lazarus</a:t>
            </a:r>
            <a:r>
              <a:rPr lang="en-US"/>
              <a:t> </a:t>
            </a:r>
            <a:r>
              <a:rPr lang="en-US" err="1"/>
              <a:t>nejm</a:t>
            </a:r>
            <a:r>
              <a:rPr lang="en-US"/>
              <a:t> 2019 </a:t>
            </a:r>
          </a:p>
        </p:txBody>
      </p:sp>
      <p:sp>
        <p:nvSpPr>
          <p:cNvPr id="4" name="Slide Number Placeholder 3">
            <a:extLst>
              <a:ext uri="{FF2B5EF4-FFF2-40B4-BE49-F238E27FC236}">
                <a16:creationId xmlns:a16="http://schemas.microsoft.com/office/drawing/2014/main" id="{B1AAE8D1-B759-42B9-A416-67FFC9614BA8}"/>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11</a:t>
            </a:fld>
            <a:endParaRPr lang="en-US"/>
          </a:p>
        </p:txBody>
      </p:sp>
      <p:pic>
        <p:nvPicPr>
          <p:cNvPr id="7" name="Content Placeholder 6" descr="PubMed search results page for &quot;lazarus nejm 2019.&quot;">
            <a:extLst>
              <a:ext uri="{FF2B5EF4-FFF2-40B4-BE49-F238E27FC236}">
                <a16:creationId xmlns:a16="http://schemas.microsoft.com/office/drawing/2014/main" id="{9B80D715-7B6C-711C-C39D-E6F478597B0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l="-17"/>
          <a:stretch/>
        </p:blipFill>
        <p:spPr>
          <a:xfrm>
            <a:off x="1655063" y="1600199"/>
            <a:ext cx="8797037" cy="4480560"/>
          </a:xfrm>
          <a:ln>
            <a:solidFill>
              <a:schemeClr val="tx1"/>
            </a:solidFill>
          </a:ln>
        </p:spPr>
      </p:pic>
    </p:spTree>
    <p:extLst>
      <p:ext uri="{BB962C8B-B14F-4D97-AF65-F5344CB8AC3E}">
        <p14:creationId xmlns:p14="http://schemas.microsoft.com/office/powerpoint/2010/main" val="77942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AFF84-1D5D-4ADD-B9D9-25DBE23AE19F}"/>
              </a:ext>
            </a:extLst>
          </p:cNvPr>
          <p:cNvSpPr>
            <a:spLocks noGrp="1"/>
          </p:cNvSpPr>
          <p:nvPr>
            <p:ph type="title"/>
          </p:nvPr>
        </p:nvSpPr>
        <p:spPr/>
        <p:txBody>
          <a:bodyPr/>
          <a:lstStyle/>
          <a:p>
            <a:r>
              <a:rPr lang="en-US"/>
              <a:t>Abstract View</a:t>
            </a:r>
          </a:p>
        </p:txBody>
      </p:sp>
      <p:sp>
        <p:nvSpPr>
          <p:cNvPr id="4" name="Slide Number Placeholder 3">
            <a:extLst>
              <a:ext uri="{FF2B5EF4-FFF2-40B4-BE49-F238E27FC236}">
                <a16:creationId xmlns:a16="http://schemas.microsoft.com/office/drawing/2014/main" id="{F8C2091E-FC9A-4CE1-BF92-834A1D1AFCE2}"/>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12</a:t>
            </a:fld>
            <a:endParaRPr lang="en-US"/>
          </a:p>
        </p:txBody>
      </p:sp>
      <p:pic>
        <p:nvPicPr>
          <p:cNvPr id="20" name="Content Placeholder 19" descr="PubMed abstract page for &quot;Mometasone or Tiotropium in Mild Asthma with a Low Sputum Eosinophil Level&quot; article.">
            <a:extLst>
              <a:ext uri="{FF2B5EF4-FFF2-40B4-BE49-F238E27FC236}">
                <a16:creationId xmlns:a16="http://schemas.microsoft.com/office/drawing/2014/main" id="{66711621-8826-F5FF-EBC8-1246CE8BEA4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 r="16"/>
          <a:stretch/>
        </p:blipFill>
        <p:spPr>
          <a:xfrm>
            <a:off x="1655064" y="1600200"/>
            <a:ext cx="8878824" cy="4480560"/>
          </a:xfrm>
          <a:ln>
            <a:solidFill>
              <a:schemeClr val="tx1"/>
            </a:solidFill>
          </a:ln>
        </p:spPr>
      </p:pic>
    </p:spTree>
    <p:extLst>
      <p:ext uri="{BB962C8B-B14F-4D97-AF65-F5344CB8AC3E}">
        <p14:creationId xmlns:p14="http://schemas.microsoft.com/office/powerpoint/2010/main" val="254103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27A1-FA7B-448F-A9EB-DBED643F6E8B}"/>
              </a:ext>
            </a:extLst>
          </p:cNvPr>
          <p:cNvSpPr>
            <a:spLocks noGrp="1"/>
          </p:cNvSpPr>
          <p:nvPr>
            <p:ph type="title"/>
          </p:nvPr>
        </p:nvSpPr>
        <p:spPr/>
        <p:txBody>
          <a:bodyPr/>
          <a:lstStyle/>
          <a:p>
            <a:r>
              <a:rPr lang="en-US"/>
              <a:t>Similar Articles</a:t>
            </a:r>
          </a:p>
        </p:txBody>
      </p:sp>
      <p:sp>
        <p:nvSpPr>
          <p:cNvPr id="4" name="Slide Number Placeholder 3">
            <a:extLst>
              <a:ext uri="{FF2B5EF4-FFF2-40B4-BE49-F238E27FC236}">
                <a16:creationId xmlns:a16="http://schemas.microsoft.com/office/drawing/2014/main" id="{B9B18A8F-34FD-40B4-952E-0AD0755AC4BE}"/>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13</a:t>
            </a:fld>
            <a:endParaRPr lang="en-US"/>
          </a:p>
        </p:txBody>
      </p:sp>
      <p:pic>
        <p:nvPicPr>
          <p:cNvPr id="7" name="Content Placeholder 6" descr="List of articles in Comment In, Similar Articles, and Cited By sections.">
            <a:extLst>
              <a:ext uri="{FF2B5EF4-FFF2-40B4-BE49-F238E27FC236}">
                <a16:creationId xmlns:a16="http://schemas.microsoft.com/office/drawing/2014/main" id="{51D11CB2-0267-3608-95E0-35D3D56F062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6" t="-1" b="-1"/>
          <a:stretch/>
        </p:blipFill>
        <p:spPr>
          <a:xfrm>
            <a:off x="1655064" y="1600200"/>
            <a:ext cx="8878824" cy="4480560"/>
          </a:xfrm>
          <a:ln>
            <a:solidFill>
              <a:schemeClr val="tx1"/>
            </a:solidFill>
          </a:ln>
        </p:spPr>
      </p:pic>
    </p:spTree>
    <p:extLst>
      <p:ext uri="{BB962C8B-B14F-4D97-AF65-F5344CB8AC3E}">
        <p14:creationId xmlns:p14="http://schemas.microsoft.com/office/powerpoint/2010/main" val="186660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C30E-BDC7-49AC-8416-9E277442F4D8}"/>
              </a:ext>
            </a:extLst>
          </p:cNvPr>
          <p:cNvSpPr>
            <a:spLocks noGrp="1"/>
          </p:cNvSpPr>
          <p:nvPr>
            <p:ph type="title"/>
          </p:nvPr>
        </p:nvSpPr>
        <p:spPr/>
        <p:txBody>
          <a:bodyPr/>
          <a:lstStyle/>
          <a:p>
            <a:r>
              <a:rPr lang="en-US"/>
              <a:t>Author Searching</a:t>
            </a:r>
          </a:p>
        </p:txBody>
      </p:sp>
      <p:sp>
        <p:nvSpPr>
          <p:cNvPr id="3" name="Content Placeholder 2">
            <a:extLst>
              <a:ext uri="{FF2B5EF4-FFF2-40B4-BE49-F238E27FC236}">
                <a16:creationId xmlns:a16="http://schemas.microsoft.com/office/drawing/2014/main" id="{E3E82302-638E-429D-8157-1463DF5C0D08}"/>
              </a:ext>
            </a:extLst>
          </p:cNvPr>
          <p:cNvSpPr>
            <a:spLocks noGrp="1"/>
          </p:cNvSpPr>
          <p:nvPr>
            <p:ph idx="1"/>
          </p:nvPr>
        </p:nvSpPr>
        <p:spPr/>
        <p:txBody>
          <a:bodyPr>
            <a:normAutofit/>
          </a:bodyPr>
          <a:lstStyle/>
          <a:p>
            <a:r>
              <a:rPr lang="en-US"/>
              <a:t>Searching by author can be tricky</a:t>
            </a:r>
          </a:p>
          <a:p>
            <a:pPr lvl="1"/>
            <a:r>
              <a:rPr lang="en-US"/>
              <a:t>Multiple authors may publish under the same name</a:t>
            </a:r>
          </a:p>
          <a:p>
            <a:r>
              <a:rPr lang="en-US"/>
              <a:t>Best practice: start with last name and initials</a:t>
            </a:r>
          </a:p>
          <a:p>
            <a:pPr lvl="1"/>
            <a:r>
              <a:rPr lang="en-US"/>
              <a:t>For example: </a:t>
            </a:r>
            <a:r>
              <a:rPr lang="en-US" err="1"/>
              <a:t>collins</a:t>
            </a:r>
            <a:r>
              <a:rPr lang="en-US"/>
              <a:t> f</a:t>
            </a:r>
          </a:p>
          <a:p>
            <a:pPr lvl="1"/>
            <a:r>
              <a:rPr lang="en-US"/>
              <a:t>No need to tag, capitalize, or punctuate</a:t>
            </a:r>
          </a:p>
          <a:p>
            <a:r>
              <a:rPr lang="en-US"/>
              <a:t>Avoid searching using full author names</a:t>
            </a:r>
          </a:p>
          <a:p>
            <a:pPr lvl="1"/>
            <a:r>
              <a:rPr lang="en-US"/>
              <a:t>Not all PubMed records include full author names</a:t>
            </a:r>
          </a:p>
          <a:p>
            <a:pPr lvl="1"/>
            <a:r>
              <a:rPr lang="en-US"/>
              <a:t>Using full first names may miss articles where only initials were provided</a:t>
            </a:r>
          </a:p>
        </p:txBody>
      </p:sp>
      <p:sp>
        <p:nvSpPr>
          <p:cNvPr id="5" name="Slide Number Placeholder 4">
            <a:extLst>
              <a:ext uri="{FF2B5EF4-FFF2-40B4-BE49-F238E27FC236}">
                <a16:creationId xmlns:a16="http://schemas.microsoft.com/office/drawing/2014/main" id="{A177972D-3841-4C5C-A19C-9C3C324C54F0}"/>
              </a:ext>
            </a:extLst>
          </p:cNvPr>
          <p:cNvSpPr>
            <a:spLocks noGrp="1"/>
          </p:cNvSpPr>
          <p:nvPr>
            <p:ph type="sldNum" sz="quarter" idx="12"/>
          </p:nvPr>
        </p:nvSpPr>
        <p:spPr/>
        <p:txBody>
          <a:bodyPr/>
          <a:lstStyle/>
          <a:p>
            <a:fld id="{6F669CBC-9B50-4D77-B834-9E11F644C1C6}" type="slidenum">
              <a:rPr lang="en-US" smtClean="0"/>
              <a:t>14</a:t>
            </a:fld>
            <a:endParaRPr lang="en-US"/>
          </a:p>
        </p:txBody>
      </p:sp>
    </p:spTree>
    <p:extLst>
      <p:ext uri="{BB962C8B-B14F-4D97-AF65-F5344CB8AC3E}">
        <p14:creationId xmlns:p14="http://schemas.microsoft.com/office/powerpoint/2010/main" val="2156144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3C68-DA96-4AB3-80FE-6AF80F4F60A9}"/>
              </a:ext>
            </a:extLst>
          </p:cNvPr>
          <p:cNvSpPr>
            <a:spLocks noGrp="1"/>
          </p:cNvSpPr>
          <p:nvPr>
            <p:ph type="title"/>
          </p:nvPr>
        </p:nvSpPr>
        <p:spPr/>
        <p:txBody>
          <a:bodyPr/>
          <a:lstStyle/>
          <a:p>
            <a:r>
              <a:rPr lang="en-US"/>
              <a:t>Author Search: </a:t>
            </a:r>
            <a:r>
              <a:rPr lang="en-US" err="1"/>
              <a:t>collins</a:t>
            </a:r>
            <a:r>
              <a:rPr lang="en-US"/>
              <a:t> f</a:t>
            </a:r>
          </a:p>
        </p:txBody>
      </p:sp>
      <p:sp>
        <p:nvSpPr>
          <p:cNvPr id="4" name="Slide Number Placeholder 3">
            <a:extLst>
              <a:ext uri="{FF2B5EF4-FFF2-40B4-BE49-F238E27FC236}">
                <a16:creationId xmlns:a16="http://schemas.microsoft.com/office/drawing/2014/main" id="{DF1F9D5A-1A66-4F98-B024-DD4C0000A956}"/>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15</a:t>
            </a:fld>
            <a:endParaRPr lang="en-US"/>
          </a:p>
        </p:txBody>
      </p:sp>
      <p:pic>
        <p:nvPicPr>
          <p:cNvPr id="6" name="Content Placeholder 5" descr="PubMed homepage with &quot;collins f&quot; entered in search box.">
            <a:extLst>
              <a:ext uri="{FF2B5EF4-FFF2-40B4-BE49-F238E27FC236}">
                <a16:creationId xmlns:a16="http://schemas.microsoft.com/office/drawing/2014/main" id="{E8A0D767-F0DA-A7EA-0519-2ABE68216E8C}"/>
              </a:ext>
            </a:extLst>
          </p:cNvPr>
          <p:cNvPicPr>
            <a:picLocks noGrp="1" noChangeAspect="1"/>
          </p:cNvPicPr>
          <p:nvPr>
            <p:ph idx="1"/>
          </p:nvPr>
        </p:nvPicPr>
        <p:blipFill>
          <a:blip r:embed="rId3"/>
          <a:stretch>
            <a:fillRect/>
          </a:stretch>
        </p:blipFill>
        <p:spPr>
          <a:xfrm>
            <a:off x="2062888" y="1411007"/>
            <a:ext cx="8055016" cy="4575455"/>
          </a:xfrm>
          <a:prstGeom prst="rect">
            <a:avLst/>
          </a:prstGeom>
        </p:spPr>
      </p:pic>
    </p:spTree>
    <p:extLst>
      <p:ext uri="{BB962C8B-B14F-4D97-AF65-F5344CB8AC3E}">
        <p14:creationId xmlns:p14="http://schemas.microsoft.com/office/powerpoint/2010/main" val="2278344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3C68-DA96-4AB3-80FE-6AF80F4F60A9}"/>
              </a:ext>
            </a:extLst>
          </p:cNvPr>
          <p:cNvSpPr>
            <a:spLocks noGrp="1"/>
          </p:cNvSpPr>
          <p:nvPr>
            <p:ph type="title"/>
          </p:nvPr>
        </p:nvSpPr>
        <p:spPr/>
        <p:txBody>
          <a:bodyPr/>
          <a:lstStyle/>
          <a:p>
            <a:r>
              <a:rPr lang="en-US"/>
              <a:t>Search Results: </a:t>
            </a:r>
            <a:r>
              <a:rPr lang="en-US" err="1"/>
              <a:t>collins</a:t>
            </a:r>
            <a:r>
              <a:rPr lang="en-US"/>
              <a:t> f</a:t>
            </a:r>
          </a:p>
        </p:txBody>
      </p:sp>
      <p:sp>
        <p:nvSpPr>
          <p:cNvPr id="4" name="Slide Number Placeholder 3">
            <a:extLst>
              <a:ext uri="{FF2B5EF4-FFF2-40B4-BE49-F238E27FC236}">
                <a16:creationId xmlns:a16="http://schemas.microsoft.com/office/drawing/2014/main" id="{8A3077AB-4D2C-40F5-A1F9-C9C3037219F0}"/>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16</a:t>
            </a:fld>
            <a:endParaRPr lang="en-US"/>
          </a:p>
        </p:txBody>
      </p:sp>
      <p:pic>
        <p:nvPicPr>
          <p:cNvPr id="8" name="Content Placeholder 7" descr="PubMed search results page for &quot;collins f.&quot;">
            <a:extLst>
              <a:ext uri="{FF2B5EF4-FFF2-40B4-BE49-F238E27FC236}">
                <a16:creationId xmlns:a16="http://schemas.microsoft.com/office/drawing/2014/main" id="{FBD3BA5B-A53B-00D6-442E-90C55EEE916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8" r="17"/>
          <a:stretch/>
        </p:blipFill>
        <p:spPr>
          <a:xfrm>
            <a:off x="1655064" y="1600200"/>
            <a:ext cx="8878824" cy="4480560"/>
          </a:xfrm>
          <a:ln>
            <a:solidFill>
              <a:schemeClr val="tx1"/>
            </a:solidFill>
          </a:ln>
        </p:spPr>
      </p:pic>
    </p:spTree>
    <p:extLst>
      <p:ext uri="{BB962C8B-B14F-4D97-AF65-F5344CB8AC3E}">
        <p14:creationId xmlns:p14="http://schemas.microsoft.com/office/powerpoint/2010/main" val="1681221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3C68-DA96-4AB3-80FE-6AF80F4F60A9}"/>
              </a:ext>
            </a:extLst>
          </p:cNvPr>
          <p:cNvSpPr>
            <a:spLocks noGrp="1"/>
          </p:cNvSpPr>
          <p:nvPr>
            <p:ph type="title"/>
          </p:nvPr>
        </p:nvSpPr>
        <p:spPr/>
        <p:txBody>
          <a:bodyPr>
            <a:normAutofit/>
          </a:bodyPr>
          <a:lstStyle/>
          <a:p>
            <a:r>
              <a:rPr lang="en-US"/>
              <a:t>Author Search Results Detail</a:t>
            </a:r>
          </a:p>
        </p:txBody>
      </p:sp>
      <p:sp>
        <p:nvSpPr>
          <p:cNvPr id="4" name="Slide Number Placeholder 3">
            <a:extLst>
              <a:ext uri="{FF2B5EF4-FFF2-40B4-BE49-F238E27FC236}">
                <a16:creationId xmlns:a16="http://schemas.microsoft.com/office/drawing/2014/main" id="{5F7E0248-2437-40F9-AE92-6E22645A8171}"/>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17</a:t>
            </a:fld>
            <a:endParaRPr lang="en-US"/>
          </a:p>
        </p:txBody>
      </p:sp>
      <p:pic>
        <p:nvPicPr>
          <p:cNvPr id="8" name="Content Placeholder 7" descr="PubMed abstract page for &quot;Human Genome Project: Twenty-five years of big biology&quot; article.">
            <a:extLst>
              <a:ext uri="{FF2B5EF4-FFF2-40B4-BE49-F238E27FC236}">
                <a16:creationId xmlns:a16="http://schemas.microsoft.com/office/drawing/2014/main" id="{A586112D-7881-1F62-C03F-CF2A49DAF55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
          <a:stretch/>
        </p:blipFill>
        <p:spPr>
          <a:xfrm>
            <a:off x="1655064" y="1600200"/>
            <a:ext cx="8878824" cy="4480560"/>
          </a:xfrm>
          <a:ln>
            <a:solidFill>
              <a:schemeClr val="tx1"/>
            </a:solidFill>
          </a:ln>
        </p:spPr>
      </p:pic>
    </p:spTree>
    <p:extLst>
      <p:ext uri="{BB962C8B-B14F-4D97-AF65-F5344CB8AC3E}">
        <p14:creationId xmlns:p14="http://schemas.microsoft.com/office/powerpoint/2010/main" val="1473397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3C68-DA96-4AB3-80FE-6AF80F4F60A9}"/>
              </a:ext>
            </a:extLst>
          </p:cNvPr>
          <p:cNvSpPr>
            <a:spLocks noGrp="1"/>
          </p:cNvSpPr>
          <p:nvPr>
            <p:ph type="title"/>
          </p:nvPr>
        </p:nvSpPr>
        <p:spPr/>
        <p:txBody>
          <a:bodyPr>
            <a:normAutofit/>
          </a:bodyPr>
          <a:lstStyle/>
          <a:p>
            <a:r>
              <a:rPr lang="en-US"/>
              <a:t>Looking at Author Affiliations</a:t>
            </a:r>
          </a:p>
        </p:txBody>
      </p:sp>
      <p:sp>
        <p:nvSpPr>
          <p:cNvPr id="4" name="Slide Number Placeholder 3">
            <a:extLst>
              <a:ext uri="{FF2B5EF4-FFF2-40B4-BE49-F238E27FC236}">
                <a16:creationId xmlns:a16="http://schemas.microsoft.com/office/drawing/2014/main" id="{5F7E0248-2437-40F9-AE92-6E22645A8171}"/>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18</a:t>
            </a:fld>
            <a:endParaRPr lang="en-US"/>
          </a:p>
        </p:txBody>
      </p:sp>
      <p:pic>
        <p:nvPicPr>
          <p:cNvPr id="8" name="Content Placeholder 7" descr="PubMed abstract page for &quot;Human Genome Project: Twenty-five years of big biology&quot; article. The Author Affiliations field has been expanded.">
            <a:extLst>
              <a:ext uri="{FF2B5EF4-FFF2-40B4-BE49-F238E27FC236}">
                <a16:creationId xmlns:a16="http://schemas.microsoft.com/office/drawing/2014/main" id="{A764338F-52C8-FA80-2DCF-74B9105BC50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
          <a:stretch/>
        </p:blipFill>
        <p:spPr>
          <a:xfrm>
            <a:off x="1655064" y="1600200"/>
            <a:ext cx="8878824" cy="4480560"/>
          </a:xfrm>
          <a:ln>
            <a:solidFill>
              <a:schemeClr val="tx1"/>
            </a:solidFill>
          </a:ln>
        </p:spPr>
      </p:pic>
    </p:spTree>
    <p:extLst>
      <p:ext uri="{BB962C8B-B14F-4D97-AF65-F5344CB8AC3E}">
        <p14:creationId xmlns:p14="http://schemas.microsoft.com/office/powerpoint/2010/main" val="616646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80553-50E6-4672-B00F-02D27A92C7C6}"/>
              </a:ext>
            </a:extLst>
          </p:cNvPr>
          <p:cNvSpPr>
            <a:spLocks noGrp="1"/>
          </p:cNvSpPr>
          <p:nvPr>
            <p:ph type="title"/>
          </p:nvPr>
        </p:nvSpPr>
        <p:spPr/>
        <p:txBody>
          <a:bodyPr/>
          <a:lstStyle/>
          <a:p>
            <a:r>
              <a:rPr lang="en-US"/>
              <a:t>Computed Author Sort</a:t>
            </a:r>
          </a:p>
        </p:txBody>
      </p:sp>
      <p:sp>
        <p:nvSpPr>
          <p:cNvPr id="3" name="Content Placeholder 2">
            <a:extLst>
              <a:ext uri="{FF2B5EF4-FFF2-40B4-BE49-F238E27FC236}">
                <a16:creationId xmlns:a16="http://schemas.microsoft.com/office/drawing/2014/main" id="{003AE328-EE1F-406C-84AF-ED547AFF7245}"/>
              </a:ext>
            </a:extLst>
          </p:cNvPr>
          <p:cNvSpPr>
            <a:spLocks noGrp="1"/>
          </p:cNvSpPr>
          <p:nvPr>
            <p:ph idx="1"/>
          </p:nvPr>
        </p:nvSpPr>
        <p:spPr/>
        <p:txBody>
          <a:bodyPr/>
          <a:lstStyle/>
          <a:p>
            <a:r>
              <a:rPr lang="en-US"/>
              <a:t>Identifies other articles written by the same author</a:t>
            </a:r>
          </a:p>
          <a:p>
            <a:r>
              <a:rPr lang="en-US"/>
              <a:t>Uses an algorithm based on patterns in authorship</a:t>
            </a:r>
          </a:p>
          <a:p>
            <a:r>
              <a:rPr lang="en-US"/>
              <a:t>Takes advantage of ORCID identifiers (when available)</a:t>
            </a:r>
          </a:p>
          <a:p>
            <a:r>
              <a:rPr lang="en-US"/>
              <a:t>Puts most likely author matches first</a:t>
            </a:r>
          </a:p>
          <a:p>
            <a:endParaRPr lang="en-US"/>
          </a:p>
        </p:txBody>
      </p:sp>
      <p:sp>
        <p:nvSpPr>
          <p:cNvPr id="5" name="Slide Number Placeholder 4">
            <a:extLst>
              <a:ext uri="{FF2B5EF4-FFF2-40B4-BE49-F238E27FC236}">
                <a16:creationId xmlns:a16="http://schemas.microsoft.com/office/drawing/2014/main" id="{C7EEFACF-7F97-46C0-B85C-B5A9D6E10916}"/>
              </a:ext>
            </a:extLst>
          </p:cNvPr>
          <p:cNvSpPr>
            <a:spLocks noGrp="1"/>
          </p:cNvSpPr>
          <p:nvPr>
            <p:ph type="sldNum" sz="quarter" idx="12"/>
          </p:nvPr>
        </p:nvSpPr>
        <p:spPr/>
        <p:txBody>
          <a:bodyPr/>
          <a:lstStyle/>
          <a:p>
            <a:fld id="{6F669CBC-9B50-4D77-B834-9E11F644C1C6}" type="slidenum">
              <a:rPr lang="en-US" smtClean="0"/>
              <a:t>19</a:t>
            </a:fld>
            <a:endParaRPr lang="en-US"/>
          </a:p>
        </p:txBody>
      </p:sp>
    </p:spTree>
    <p:extLst>
      <p:ext uri="{BB962C8B-B14F-4D97-AF65-F5344CB8AC3E}">
        <p14:creationId xmlns:p14="http://schemas.microsoft.com/office/powerpoint/2010/main" val="2278228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B000744-87B2-4157-A55E-8BCDEBAAA87F}"/>
              </a:ext>
            </a:extLst>
          </p:cNvPr>
          <p:cNvSpPr>
            <a:spLocks noGrp="1"/>
          </p:cNvSpPr>
          <p:nvPr>
            <p:ph type="ctrTitle"/>
          </p:nvPr>
        </p:nvSpPr>
        <p:spPr>
          <a:xfrm>
            <a:off x="838200" y="2596282"/>
            <a:ext cx="10515599" cy="1119981"/>
          </a:xfrm>
          <a:solidFill>
            <a:srgbClr val="20558A"/>
          </a:solidFill>
          <a:ln>
            <a:solidFill>
              <a:schemeClr val="bg2">
                <a:lumMod val="50000"/>
              </a:schemeClr>
            </a:solidFill>
          </a:ln>
          <a:effectLst>
            <a:outerShdw blurRad="50800" dist="38100" dir="5400000" algn="t" rotWithShape="0">
              <a:prstClr val="black">
                <a:alpha val="40000"/>
              </a:prstClr>
            </a:outerShdw>
          </a:effectLst>
        </p:spPr>
        <p:txBody>
          <a:bodyPr vert="horz" lIns="91440" tIns="45720" rIns="91440" bIns="45720" rtlCol="0" anchor="b">
            <a:normAutofit/>
          </a:bodyPr>
          <a:lstStyle/>
          <a:p>
            <a:r>
              <a:rPr lang="en-US">
                <a:solidFill>
                  <a:schemeClr val="bg1"/>
                </a:solidFill>
              </a:rPr>
              <a:t>An Introduction to PubMed</a:t>
            </a:r>
          </a:p>
        </p:txBody>
      </p:sp>
      <p:sp>
        <p:nvSpPr>
          <p:cNvPr id="5" name="Text Placeholder 6">
            <a:extLst>
              <a:ext uri="{FF2B5EF4-FFF2-40B4-BE49-F238E27FC236}">
                <a16:creationId xmlns:a16="http://schemas.microsoft.com/office/drawing/2014/main" id="{A447CA51-9A0B-48F7-B6C4-636F47B849A3}"/>
              </a:ext>
            </a:extLst>
          </p:cNvPr>
          <p:cNvSpPr txBox="1">
            <a:spLocks/>
          </p:cNvSpPr>
          <p:nvPr/>
        </p:nvSpPr>
        <p:spPr>
          <a:xfrm>
            <a:off x="838201" y="3929071"/>
            <a:ext cx="4771876" cy="533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0558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0558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0558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0558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0558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rPr>
              <a:t>[Presenter]</a:t>
            </a:r>
          </a:p>
        </p:txBody>
      </p:sp>
      <p:sp>
        <p:nvSpPr>
          <p:cNvPr id="4" name="Title 1">
            <a:extLst>
              <a:ext uri="{FF2B5EF4-FFF2-40B4-BE49-F238E27FC236}">
                <a16:creationId xmlns:a16="http://schemas.microsoft.com/office/drawing/2014/main" id="{986EF27E-282F-464C-8DF8-0D6525C650AF}"/>
              </a:ext>
            </a:extLst>
          </p:cNvPr>
          <p:cNvSpPr txBox="1">
            <a:spLocks/>
          </p:cNvSpPr>
          <p:nvPr/>
        </p:nvSpPr>
        <p:spPr>
          <a:xfrm>
            <a:off x="6581925" y="3782425"/>
            <a:ext cx="4651784" cy="826691"/>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bg1"/>
                </a:solidFill>
                <a:latin typeface="Helvetica" charset="0"/>
                <a:ea typeface="Helvetica" charset="0"/>
                <a:cs typeface="Helvetica" charset="0"/>
              </a:defRPr>
            </a:lvl1pPr>
          </a:lstStyle>
          <a:p>
            <a:pPr algn="r"/>
            <a:r>
              <a:rPr lang="en-US" sz="2400"/>
              <a:t>June 2026</a:t>
            </a:r>
          </a:p>
        </p:txBody>
      </p:sp>
      <p:sp>
        <p:nvSpPr>
          <p:cNvPr id="3" name="Slide Number Placeholder 2">
            <a:extLst>
              <a:ext uri="{FF2B5EF4-FFF2-40B4-BE49-F238E27FC236}">
                <a16:creationId xmlns:a16="http://schemas.microsoft.com/office/drawing/2014/main" id="{16D36FBB-8EC1-4CA2-9EF2-ED0014A54397}"/>
              </a:ext>
            </a:extLst>
          </p:cNvPr>
          <p:cNvSpPr>
            <a:spLocks noGrp="1"/>
          </p:cNvSpPr>
          <p:nvPr>
            <p:ph type="sldNum" sz="quarter" idx="12"/>
          </p:nvPr>
        </p:nvSpPr>
        <p:spPr/>
        <p:txBody>
          <a:bodyPr/>
          <a:lstStyle/>
          <a:p>
            <a:fld id="{6F669CBC-9B50-4D77-B834-9E11F644C1C6}" type="slidenum">
              <a:rPr lang="en-US" smtClean="0"/>
              <a:pPr/>
              <a:t>2</a:t>
            </a:fld>
            <a:endParaRPr lang="en-US"/>
          </a:p>
        </p:txBody>
      </p:sp>
    </p:spTree>
    <p:extLst>
      <p:ext uri="{BB962C8B-B14F-4D97-AF65-F5344CB8AC3E}">
        <p14:creationId xmlns:p14="http://schemas.microsoft.com/office/powerpoint/2010/main" val="1253877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3C68-DA96-4AB3-80FE-6AF80F4F60A9}"/>
              </a:ext>
            </a:extLst>
          </p:cNvPr>
          <p:cNvSpPr>
            <a:spLocks noGrp="1"/>
          </p:cNvSpPr>
          <p:nvPr>
            <p:ph type="title"/>
          </p:nvPr>
        </p:nvSpPr>
        <p:spPr/>
        <p:txBody>
          <a:bodyPr>
            <a:normAutofit/>
          </a:bodyPr>
          <a:lstStyle/>
          <a:p>
            <a:r>
              <a:rPr lang="en-US"/>
              <a:t>Finding More Articles by the Same Author</a:t>
            </a:r>
          </a:p>
        </p:txBody>
      </p:sp>
      <p:sp>
        <p:nvSpPr>
          <p:cNvPr id="4" name="Slide Number Placeholder 3">
            <a:extLst>
              <a:ext uri="{FF2B5EF4-FFF2-40B4-BE49-F238E27FC236}">
                <a16:creationId xmlns:a16="http://schemas.microsoft.com/office/drawing/2014/main" id="{5F7E0248-2437-40F9-AE92-6E22645A8171}"/>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20</a:t>
            </a:fld>
            <a:endParaRPr lang="en-US"/>
          </a:p>
        </p:txBody>
      </p:sp>
      <p:pic>
        <p:nvPicPr>
          <p:cNvPr id="8" name="Content Placeholder 7" descr="PubMed abstract page for &quot;Human Genome Project: Twenty-five years of big biology&quot; article.">
            <a:extLst>
              <a:ext uri="{FF2B5EF4-FFF2-40B4-BE49-F238E27FC236}">
                <a16:creationId xmlns:a16="http://schemas.microsoft.com/office/drawing/2014/main" id="{8DC16CE2-5D1B-4D8D-AEF9-9186FAC7B5B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
          <a:stretch/>
        </p:blipFill>
        <p:spPr>
          <a:xfrm>
            <a:off x="1655064" y="1600200"/>
            <a:ext cx="8878824" cy="4480560"/>
          </a:xfrm>
          <a:ln>
            <a:solidFill>
              <a:schemeClr val="tx1"/>
            </a:solidFill>
          </a:ln>
        </p:spPr>
      </p:pic>
    </p:spTree>
    <p:extLst>
      <p:ext uri="{BB962C8B-B14F-4D97-AF65-F5344CB8AC3E}">
        <p14:creationId xmlns:p14="http://schemas.microsoft.com/office/powerpoint/2010/main" val="1121218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3C68-DA96-4AB3-80FE-6AF80F4F60A9}"/>
              </a:ext>
            </a:extLst>
          </p:cNvPr>
          <p:cNvSpPr>
            <a:spLocks noGrp="1"/>
          </p:cNvSpPr>
          <p:nvPr>
            <p:ph type="title"/>
          </p:nvPr>
        </p:nvSpPr>
        <p:spPr/>
        <p:txBody>
          <a:bodyPr>
            <a:normAutofit/>
          </a:bodyPr>
          <a:lstStyle/>
          <a:p>
            <a:r>
              <a:rPr lang="en-US"/>
              <a:t>Computed Author: Francis S. Collins</a:t>
            </a:r>
          </a:p>
        </p:txBody>
      </p:sp>
      <p:sp>
        <p:nvSpPr>
          <p:cNvPr id="4" name="Slide Number Placeholder 3">
            <a:extLst>
              <a:ext uri="{FF2B5EF4-FFF2-40B4-BE49-F238E27FC236}">
                <a16:creationId xmlns:a16="http://schemas.microsoft.com/office/drawing/2014/main" id="{8809B577-EFA9-4427-A51A-7DBBA3ABB23F}"/>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21</a:t>
            </a:fld>
            <a:endParaRPr lang="en-US"/>
          </a:p>
        </p:txBody>
      </p:sp>
      <p:pic>
        <p:nvPicPr>
          <p:cNvPr id="12" name="Content Placeholder 11" descr="PubMed search results page for &quot;Collins FS,&quot; with the results displayed in &quot;computed author sort order.&quot;">
            <a:extLst>
              <a:ext uri="{FF2B5EF4-FFF2-40B4-BE49-F238E27FC236}">
                <a16:creationId xmlns:a16="http://schemas.microsoft.com/office/drawing/2014/main" id="{0A24646E-92E3-B94F-0998-6400DB327CA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l="-17" t="2976" r="938"/>
          <a:stretch/>
        </p:blipFill>
        <p:spPr>
          <a:xfrm>
            <a:off x="1697482" y="1690690"/>
            <a:ext cx="8797036" cy="4347210"/>
          </a:xfrm>
          <a:ln>
            <a:solidFill>
              <a:schemeClr val="tx1"/>
            </a:solidFill>
          </a:ln>
        </p:spPr>
      </p:pic>
    </p:spTree>
    <p:extLst>
      <p:ext uri="{BB962C8B-B14F-4D97-AF65-F5344CB8AC3E}">
        <p14:creationId xmlns:p14="http://schemas.microsoft.com/office/powerpoint/2010/main" val="1783968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3C68-DA96-4AB3-80FE-6AF80F4F60A9}"/>
              </a:ext>
            </a:extLst>
          </p:cNvPr>
          <p:cNvSpPr>
            <a:spLocks noGrp="1"/>
          </p:cNvSpPr>
          <p:nvPr>
            <p:ph type="title"/>
          </p:nvPr>
        </p:nvSpPr>
        <p:spPr/>
        <p:txBody>
          <a:bodyPr/>
          <a:lstStyle/>
          <a:p>
            <a:r>
              <a:rPr lang="en-US"/>
              <a:t>Subject Search: acid reflux</a:t>
            </a:r>
          </a:p>
        </p:txBody>
      </p:sp>
      <p:sp>
        <p:nvSpPr>
          <p:cNvPr id="4" name="Slide Number Placeholder 3">
            <a:extLst>
              <a:ext uri="{FF2B5EF4-FFF2-40B4-BE49-F238E27FC236}">
                <a16:creationId xmlns:a16="http://schemas.microsoft.com/office/drawing/2014/main" id="{D6FF96D0-FC98-4A49-BCB2-B2E0AA4BA50D}"/>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22</a:t>
            </a:fld>
            <a:endParaRPr lang="en-US"/>
          </a:p>
        </p:txBody>
      </p:sp>
      <p:pic>
        <p:nvPicPr>
          <p:cNvPr id="6" name="Content Placeholder 5" descr="PubMed homepage with &quot;acid reflux&quot; entered in search box.">
            <a:extLst>
              <a:ext uri="{FF2B5EF4-FFF2-40B4-BE49-F238E27FC236}">
                <a16:creationId xmlns:a16="http://schemas.microsoft.com/office/drawing/2014/main" id="{8393A080-2501-CF72-5893-3E62FFB6B196}"/>
              </a:ext>
            </a:extLst>
          </p:cNvPr>
          <p:cNvPicPr>
            <a:picLocks noGrp="1" noChangeAspect="1"/>
          </p:cNvPicPr>
          <p:nvPr>
            <p:ph idx="1"/>
          </p:nvPr>
        </p:nvPicPr>
        <p:blipFill>
          <a:blip r:embed="rId3"/>
          <a:stretch>
            <a:fillRect/>
          </a:stretch>
        </p:blipFill>
        <p:spPr>
          <a:xfrm>
            <a:off x="1968086" y="1444625"/>
            <a:ext cx="8255826" cy="4575455"/>
          </a:xfrm>
          <a:prstGeom prst="rect">
            <a:avLst/>
          </a:prstGeom>
        </p:spPr>
      </p:pic>
    </p:spTree>
    <p:extLst>
      <p:ext uri="{BB962C8B-B14F-4D97-AF65-F5344CB8AC3E}">
        <p14:creationId xmlns:p14="http://schemas.microsoft.com/office/powerpoint/2010/main" val="2428296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97B6-0135-47B0-A050-109518A28F0C}"/>
              </a:ext>
            </a:extLst>
          </p:cNvPr>
          <p:cNvSpPr>
            <a:spLocks noGrp="1"/>
          </p:cNvSpPr>
          <p:nvPr>
            <p:ph type="title"/>
          </p:nvPr>
        </p:nvSpPr>
        <p:spPr/>
        <p:txBody>
          <a:bodyPr/>
          <a:lstStyle/>
          <a:p>
            <a:r>
              <a:rPr lang="en-US"/>
              <a:t>Search Results: acid reflux </a:t>
            </a:r>
          </a:p>
        </p:txBody>
      </p:sp>
      <p:sp>
        <p:nvSpPr>
          <p:cNvPr id="4" name="Slide Number Placeholder 3">
            <a:extLst>
              <a:ext uri="{FF2B5EF4-FFF2-40B4-BE49-F238E27FC236}">
                <a16:creationId xmlns:a16="http://schemas.microsoft.com/office/drawing/2014/main" id="{FF5612DD-AD98-4FE3-878C-8DA543949CFB}"/>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23</a:t>
            </a:fld>
            <a:endParaRPr lang="en-US"/>
          </a:p>
        </p:txBody>
      </p:sp>
      <p:pic>
        <p:nvPicPr>
          <p:cNvPr id="7" name="Content Placeholder 6" descr="PubMed search results page for &quot;acid reflux.&quot;">
            <a:extLst>
              <a:ext uri="{FF2B5EF4-FFF2-40B4-BE49-F238E27FC236}">
                <a16:creationId xmlns:a16="http://schemas.microsoft.com/office/drawing/2014/main" id="{8EE7C4E7-6683-7D55-8377-D666CF059E5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1705646" y="1574575"/>
            <a:ext cx="8780707" cy="4480560"/>
          </a:xfrm>
          <a:ln>
            <a:solidFill>
              <a:schemeClr val="tx1"/>
            </a:solidFill>
          </a:ln>
        </p:spPr>
      </p:pic>
    </p:spTree>
    <p:extLst>
      <p:ext uri="{BB962C8B-B14F-4D97-AF65-F5344CB8AC3E}">
        <p14:creationId xmlns:p14="http://schemas.microsoft.com/office/powerpoint/2010/main" val="3196963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97B6-0135-47B0-A050-109518A28F0C}"/>
              </a:ext>
            </a:extLst>
          </p:cNvPr>
          <p:cNvSpPr>
            <a:spLocks noGrp="1"/>
          </p:cNvSpPr>
          <p:nvPr>
            <p:ph type="title"/>
          </p:nvPr>
        </p:nvSpPr>
        <p:spPr/>
        <p:txBody>
          <a:bodyPr/>
          <a:lstStyle/>
          <a:p>
            <a:r>
              <a:rPr lang="en-US"/>
              <a:t>Cite Button</a:t>
            </a:r>
          </a:p>
        </p:txBody>
      </p:sp>
      <p:sp>
        <p:nvSpPr>
          <p:cNvPr id="4" name="Slide Number Placeholder 3">
            <a:extLst>
              <a:ext uri="{FF2B5EF4-FFF2-40B4-BE49-F238E27FC236}">
                <a16:creationId xmlns:a16="http://schemas.microsoft.com/office/drawing/2014/main" id="{FF5612DD-AD98-4FE3-878C-8DA543949CFB}"/>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24</a:t>
            </a:fld>
            <a:endParaRPr lang="en-US"/>
          </a:p>
        </p:txBody>
      </p:sp>
      <p:pic>
        <p:nvPicPr>
          <p:cNvPr id="7" name="Content Placeholder 6" descr="PubMed search results page for &quot;acid reflux.&quot; The &quot;Cite&quot; link has been clicked, and the &quot;Format&quot; field is expanded on the page.">
            <a:extLst>
              <a:ext uri="{FF2B5EF4-FFF2-40B4-BE49-F238E27FC236}">
                <a16:creationId xmlns:a16="http://schemas.microsoft.com/office/drawing/2014/main" id="{379A82C5-D499-A630-3A79-A28ECB9CE26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1710182" y="1536700"/>
            <a:ext cx="8771636" cy="4480560"/>
          </a:xfrm>
          <a:ln>
            <a:solidFill>
              <a:schemeClr val="accent1"/>
            </a:solidFill>
          </a:ln>
        </p:spPr>
      </p:pic>
    </p:spTree>
    <p:extLst>
      <p:ext uri="{BB962C8B-B14F-4D97-AF65-F5344CB8AC3E}">
        <p14:creationId xmlns:p14="http://schemas.microsoft.com/office/powerpoint/2010/main" val="3656811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EC34-B73F-4E1D-8AC0-ACF3E983228E}"/>
              </a:ext>
            </a:extLst>
          </p:cNvPr>
          <p:cNvSpPr>
            <a:spLocks noGrp="1"/>
          </p:cNvSpPr>
          <p:nvPr>
            <p:ph type="title"/>
          </p:nvPr>
        </p:nvSpPr>
        <p:spPr/>
        <p:txBody>
          <a:bodyPr/>
          <a:lstStyle/>
          <a:p>
            <a:r>
              <a:rPr lang="en-US"/>
              <a:t>Save Button</a:t>
            </a:r>
          </a:p>
        </p:txBody>
      </p:sp>
      <p:sp>
        <p:nvSpPr>
          <p:cNvPr id="4" name="Slide Number Placeholder 3">
            <a:extLst>
              <a:ext uri="{FF2B5EF4-FFF2-40B4-BE49-F238E27FC236}">
                <a16:creationId xmlns:a16="http://schemas.microsoft.com/office/drawing/2014/main" id="{DD26D536-4217-4D50-801B-1D3190605C0A}"/>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25</a:t>
            </a:fld>
            <a:endParaRPr lang="en-US"/>
          </a:p>
        </p:txBody>
      </p:sp>
      <p:pic>
        <p:nvPicPr>
          <p:cNvPr id="7" name="Content Placeholder 6" descr="PubMed search results page for &quot;acid reflux.&quot; The &quot;Save&quot; link has been clicked, and the &quot;Save citations to file&quot; fields are shown at the top of the page.">
            <a:extLst>
              <a:ext uri="{FF2B5EF4-FFF2-40B4-BE49-F238E27FC236}">
                <a16:creationId xmlns:a16="http://schemas.microsoft.com/office/drawing/2014/main" id="{E0ECFBBB-F2B0-1B79-C203-BF12BE275C4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 r="17"/>
          <a:stretch/>
        </p:blipFill>
        <p:spPr>
          <a:xfrm>
            <a:off x="1655064" y="1600200"/>
            <a:ext cx="8878824" cy="4480560"/>
          </a:xfrm>
          <a:ln>
            <a:solidFill>
              <a:schemeClr val="tx1"/>
            </a:solidFill>
          </a:ln>
        </p:spPr>
      </p:pic>
    </p:spTree>
    <p:extLst>
      <p:ext uri="{BB962C8B-B14F-4D97-AF65-F5344CB8AC3E}">
        <p14:creationId xmlns:p14="http://schemas.microsoft.com/office/powerpoint/2010/main" val="3140675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DB67-A0EA-4EA2-AE7D-1AE92AAE2B47}"/>
              </a:ext>
            </a:extLst>
          </p:cNvPr>
          <p:cNvSpPr>
            <a:spLocks noGrp="1"/>
          </p:cNvSpPr>
          <p:nvPr>
            <p:ph type="title"/>
          </p:nvPr>
        </p:nvSpPr>
        <p:spPr/>
        <p:txBody>
          <a:bodyPr/>
          <a:lstStyle/>
          <a:p>
            <a:r>
              <a:rPr lang="en-US"/>
              <a:t>Email Button</a:t>
            </a:r>
          </a:p>
        </p:txBody>
      </p:sp>
      <p:sp>
        <p:nvSpPr>
          <p:cNvPr id="4" name="Slide Number Placeholder 3">
            <a:extLst>
              <a:ext uri="{FF2B5EF4-FFF2-40B4-BE49-F238E27FC236}">
                <a16:creationId xmlns:a16="http://schemas.microsoft.com/office/drawing/2014/main" id="{AD89FA7F-CE2B-4265-A8B5-EFDE88EEA71F}"/>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26</a:t>
            </a:fld>
            <a:endParaRPr lang="en-US"/>
          </a:p>
        </p:txBody>
      </p:sp>
      <p:pic>
        <p:nvPicPr>
          <p:cNvPr id="7" name="Content Placeholder 6" descr="PubMed search results page for &quot;acid reflux.&quot; The &quot;Email&quot; link has been clicked, and the &quot;Email citations&quot; fields are shown at the top of the page.">
            <a:extLst>
              <a:ext uri="{FF2B5EF4-FFF2-40B4-BE49-F238E27FC236}">
                <a16:creationId xmlns:a16="http://schemas.microsoft.com/office/drawing/2014/main" id="{06CCEBA3-633E-F1E4-3185-984044263F6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 r="16"/>
          <a:stretch/>
        </p:blipFill>
        <p:spPr>
          <a:xfrm>
            <a:off x="1655064" y="1600200"/>
            <a:ext cx="8878824" cy="4480560"/>
          </a:xfrm>
          <a:ln>
            <a:solidFill>
              <a:schemeClr val="tx1"/>
            </a:solidFill>
          </a:ln>
        </p:spPr>
      </p:pic>
    </p:spTree>
    <p:extLst>
      <p:ext uri="{BB962C8B-B14F-4D97-AF65-F5344CB8AC3E}">
        <p14:creationId xmlns:p14="http://schemas.microsoft.com/office/powerpoint/2010/main" val="2073750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E9C1-B441-43B0-9F91-3DBBF32E2342}"/>
              </a:ext>
            </a:extLst>
          </p:cNvPr>
          <p:cNvSpPr>
            <a:spLocks noGrp="1"/>
          </p:cNvSpPr>
          <p:nvPr>
            <p:ph type="title"/>
          </p:nvPr>
        </p:nvSpPr>
        <p:spPr/>
        <p:txBody>
          <a:bodyPr/>
          <a:lstStyle/>
          <a:p>
            <a:r>
              <a:rPr lang="en-US"/>
              <a:t>“Send To” Button</a:t>
            </a:r>
          </a:p>
        </p:txBody>
      </p:sp>
      <p:sp>
        <p:nvSpPr>
          <p:cNvPr id="4" name="Slide Number Placeholder 3">
            <a:extLst>
              <a:ext uri="{FF2B5EF4-FFF2-40B4-BE49-F238E27FC236}">
                <a16:creationId xmlns:a16="http://schemas.microsoft.com/office/drawing/2014/main" id="{8D2D3AED-E7E9-4559-BBB8-85BA7713F3A6}"/>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27</a:t>
            </a:fld>
            <a:endParaRPr lang="en-US"/>
          </a:p>
        </p:txBody>
      </p:sp>
      <p:pic>
        <p:nvPicPr>
          <p:cNvPr id="8" name="Content Placeholder 7" descr="PubMed search results page for &quot;acid reflux.&quot; The &quot;Send to&quot; link has been clicked, and the &quot;Send to&quot; options are shown at the top of the page.">
            <a:extLst>
              <a:ext uri="{FF2B5EF4-FFF2-40B4-BE49-F238E27FC236}">
                <a16:creationId xmlns:a16="http://schemas.microsoft.com/office/drawing/2014/main" id="{912B94F2-E39F-0900-976D-16E9B117944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1697482" y="1600200"/>
            <a:ext cx="8797036" cy="4480560"/>
          </a:xfrm>
          <a:ln>
            <a:solidFill>
              <a:schemeClr val="tx1"/>
            </a:solidFill>
          </a:ln>
        </p:spPr>
      </p:pic>
    </p:spTree>
    <p:extLst>
      <p:ext uri="{BB962C8B-B14F-4D97-AF65-F5344CB8AC3E}">
        <p14:creationId xmlns:p14="http://schemas.microsoft.com/office/powerpoint/2010/main" val="86696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26267-821E-4A87-A6D9-F81A660AC404}"/>
              </a:ext>
            </a:extLst>
          </p:cNvPr>
          <p:cNvSpPr>
            <a:spLocks noGrp="1"/>
          </p:cNvSpPr>
          <p:nvPr>
            <p:ph type="title"/>
          </p:nvPr>
        </p:nvSpPr>
        <p:spPr/>
        <p:txBody>
          <a:bodyPr/>
          <a:lstStyle/>
          <a:p>
            <a:r>
              <a:rPr lang="en-US"/>
              <a:t>Create Alert</a:t>
            </a:r>
          </a:p>
        </p:txBody>
      </p:sp>
      <p:pic>
        <p:nvPicPr>
          <p:cNvPr id="8" name="Content Placeholder 7" descr="PubMed search results page for &quot;acid reflux.&quot; The &quot;Create alert&quot; link has been clicked to open the &quot;Your saved search&quot; menu.">
            <a:extLst>
              <a:ext uri="{FF2B5EF4-FFF2-40B4-BE49-F238E27FC236}">
                <a16:creationId xmlns:a16="http://schemas.microsoft.com/office/drawing/2014/main" id="{27E7551E-C7CE-8D21-75F7-2D7127B1AA4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 b="-1"/>
          <a:stretch/>
        </p:blipFill>
        <p:spPr>
          <a:xfrm>
            <a:off x="1655064" y="1600200"/>
            <a:ext cx="8878824" cy="4480560"/>
          </a:xfrm>
          <a:ln>
            <a:solidFill>
              <a:schemeClr val="tx1"/>
            </a:solidFill>
          </a:ln>
        </p:spPr>
      </p:pic>
      <p:sp>
        <p:nvSpPr>
          <p:cNvPr id="4" name="Slide Number Placeholder 3">
            <a:extLst>
              <a:ext uri="{FF2B5EF4-FFF2-40B4-BE49-F238E27FC236}">
                <a16:creationId xmlns:a16="http://schemas.microsoft.com/office/drawing/2014/main" id="{6D730AAD-B446-47E2-864C-FF2085E03F86}"/>
              </a:ext>
            </a:extLst>
          </p:cNvPr>
          <p:cNvSpPr>
            <a:spLocks noGrp="1"/>
          </p:cNvSpPr>
          <p:nvPr>
            <p:ph type="sldNum" sz="quarter" idx="12"/>
          </p:nvPr>
        </p:nvSpPr>
        <p:spPr/>
        <p:txBody>
          <a:bodyPr/>
          <a:lstStyle/>
          <a:p>
            <a:fld id="{6F669CBC-9B50-4D77-B834-9E11F644C1C6}" type="slidenum">
              <a:rPr lang="en-US" smtClean="0"/>
              <a:t>28</a:t>
            </a:fld>
            <a:endParaRPr lang="en-US"/>
          </a:p>
        </p:txBody>
      </p:sp>
    </p:spTree>
    <p:extLst>
      <p:ext uri="{BB962C8B-B14F-4D97-AF65-F5344CB8AC3E}">
        <p14:creationId xmlns:p14="http://schemas.microsoft.com/office/powerpoint/2010/main" val="3837350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CD42-8A3E-4898-B09A-0332552C128F}"/>
              </a:ext>
            </a:extLst>
          </p:cNvPr>
          <p:cNvSpPr>
            <a:spLocks noGrp="1"/>
          </p:cNvSpPr>
          <p:nvPr>
            <p:ph type="title"/>
          </p:nvPr>
        </p:nvSpPr>
        <p:spPr/>
        <p:txBody>
          <a:bodyPr/>
          <a:lstStyle/>
          <a:p>
            <a:r>
              <a:rPr lang="en-US"/>
              <a:t>Results By Year</a:t>
            </a:r>
          </a:p>
        </p:txBody>
      </p:sp>
      <p:sp>
        <p:nvSpPr>
          <p:cNvPr id="4" name="Slide Number Placeholder 3">
            <a:extLst>
              <a:ext uri="{FF2B5EF4-FFF2-40B4-BE49-F238E27FC236}">
                <a16:creationId xmlns:a16="http://schemas.microsoft.com/office/drawing/2014/main" id="{95B88276-E75E-4538-A7FE-F9E5D30E7B81}"/>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29</a:t>
            </a:fld>
            <a:endParaRPr lang="en-US"/>
          </a:p>
        </p:txBody>
      </p:sp>
      <p:pic>
        <p:nvPicPr>
          <p:cNvPr id="7" name="Content Placeholder 6" descr="PubMed search results page for &quot;acid reflux.&quot;">
            <a:extLst>
              <a:ext uri="{FF2B5EF4-FFF2-40B4-BE49-F238E27FC236}">
                <a16:creationId xmlns:a16="http://schemas.microsoft.com/office/drawing/2014/main" id="{1B26D7A8-0004-4E52-D81E-47F09D05095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l="-18"/>
          <a:stretch/>
        </p:blipFill>
        <p:spPr>
          <a:xfrm>
            <a:off x="1655064" y="1600200"/>
            <a:ext cx="8758936" cy="4480560"/>
          </a:xfrm>
          <a:ln>
            <a:solidFill>
              <a:schemeClr val="tx1"/>
            </a:solidFill>
          </a:ln>
        </p:spPr>
      </p:pic>
    </p:spTree>
    <p:extLst>
      <p:ext uri="{BB962C8B-B14F-4D97-AF65-F5344CB8AC3E}">
        <p14:creationId xmlns:p14="http://schemas.microsoft.com/office/powerpoint/2010/main" val="205705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idx="1"/>
          </p:nvPr>
        </p:nvSpPr>
        <p:spPr/>
        <p:txBody>
          <a:bodyPr/>
          <a:lstStyle/>
          <a:p>
            <a:r>
              <a:rPr lang="en-US"/>
              <a:t>What is PubMed?</a:t>
            </a:r>
          </a:p>
          <a:p>
            <a:r>
              <a:rPr lang="en-US"/>
              <a:t>Using PubMed</a:t>
            </a:r>
          </a:p>
          <a:p>
            <a:pPr lvl="1"/>
            <a:r>
              <a:rPr lang="en-US"/>
              <a:t>Searching for an author</a:t>
            </a:r>
          </a:p>
          <a:p>
            <a:pPr lvl="1"/>
            <a:r>
              <a:rPr lang="en-US"/>
              <a:t>Researching a topic</a:t>
            </a:r>
          </a:p>
          <a:p>
            <a:pPr lvl="1"/>
            <a:r>
              <a:rPr lang="en-US"/>
              <a:t>Finding a specific article</a:t>
            </a:r>
          </a:p>
          <a:p>
            <a:r>
              <a:rPr lang="en-US"/>
              <a:t>How to get help</a:t>
            </a:r>
          </a:p>
          <a:p>
            <a:endParaRPr lang="en-US"/>
          </a:p>
        </p:txBody>
      </p:sp>
      <p:sp>
        <p:nvSpPr>
          <p:cNvPr id="5" name="Slide Number Placeholder 4">
            <a:extLst>
              <a:ext uri="{FF2B5EF4-FFF2-40B4-BE49-F238E27FC236}">
                <a16:creationId xmlns:a16="http://schemas.microsoft.com/office/drawing/2014/main" id="{1DFD0B50-5540-41A8-9556-D78F0EB9E8A2}"/>
              </a:ext>
            </a:extLst>
          </p:cNvPr>
          <p:cNvSpPr>
            <a:spLocks noGrp="1"/>
          </p:cNvSpPr>
          <p:nvPr>
            <p:ph type="sldNum" sz="quarter" idx="12"/>
          </p:nvPr>
        </p:nvSpPr>
        <p:spPr/>
        <p:txBody>
          <a:bodyPr/>
          <a:lstStyle/>
          <a:p>
            <a:fld id="{6F669CBC-9B50-4D77-B834-9E11F644C1C6}" type="slidenum">
              <a:rPr lang="en-US" smtClean="0"/>
              <a:pPr/>
              <a:t>3</a:t>
            </a:fld>
            <a:endParaRPr lang="en-US"/>
          </a:p>
        </p:txBody>
      </p:sp>
    </p:spTree>
    <p:extLst>
      <p:ext uri="{BB962C8B-B14F-4D97-AF65-F5344CB8AC3E}">
        <p14:creationId xmlns:p14="http://schemas.microsoft.com/office/powerpoint/2010/main" val="771731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62AA0-F508-42BC-AD1C-A7D7AB88437F}"/>
              </a:ext>
            </a:extLst>
          </p:cNvPr>
          <p:cNvSpPr>
            <a:spLocks noGrp="1"/>
          </p:cNvSpPr>
          <p:nvPr>
            <p:ph type="title"/>
          </p:nvPr>
        </p:nvSpPr>
        <p:spPr/>
        <p:txBody>
          <a:bodyPr/>
          <a:lstStyle/>
          <a:p>
            <a:r>
              <a:rPr lang="en-US"/>
              <a:t>Publication Date Filter</a:t>
            </a:r>
          </a:p>
        </p:txBody>
      </p:sp>
      <p:sp>
        <p:nvSpPr>
          <p:cNvPr id="4" name="Slide Number Placeholder 3">
            <a:extLst>
              <a:ext uri="{FF2B5EF4-FFF2-40B4-BE49-F238E27FC236}">
                <a16:creationId xmlns:a16="http://schemas.microsoft.com/office/drawing/2014/main" id="{5EB95943-1C61-44A7-A9BB-38EB90D6EA5B}"/>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30</a:t>
            </a:fld>
            <a:endParaRPr lang="en-US"/>
          </a:p>
        </p:txBody>
      </p:sp>
      <p:pic>
        <p:nvPicPr>
          <p:cNvPr id="8" name="Content Placeholder 7" descr="PubMed search results page for &quot;acid reflux.&quot; The &quot;1 year&quot; option is selected for the &quot;Publication Date&quot; filter. ">
            <a:extLst>
              <a:ext uri="{FF2B5EF4-FFF2-40B4-BE49-F238E27FC236}">
                <a16:creationId xmlns:a16="http://schemas.microsoft.com/office/drawing/2014/main" id="{7DEB2132-CC4C-3CC0-0124-236F7A0383F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l="-17"/>
          <a:stretch/>
        </p:blipFill>
        <p:spPr>
          <a:xfrm>
            <a:off x="1697482" y="1527628"/>
            <a:ext cx="8797036" cy="4480560"/>
          </a:xfrm>
          <a:ln>
            <a:solidFill>
              <a:schemeClr val="tx1"/>
            </a:solidFill>
          </a:ln>
        </p:spPr>
      </p:pic>
    </p:spTree>
    <p:extLst>
      <p:ext uri="{BB962C8B-B14F-4D97-AF65-F5344CB8AC3E}">
        <p14:creationId xmlns:p14="http://schemas.microsoft.com/office/powerpoint/2010/main" val="2004111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A8B26-8C76-448D-BE06-F0EFF1CFE2C3}"/>
              </a:ext>
            </a:extLst>
          </p:cNvPr>
          <p:cNvSpPr>
            <a:spLocks noGrp="1"/>
          </p:cNvSpPr>
          <p:nvPr>
            <p:ph type="title"/>
          </p:nvPr>
        </p:nvSpPr>
        <p:spPr/>
        <p:txBody>
          <a:bodyPr/>
          <a:lstStyle/>
          <a:p>
            <a:r>
              <a:rPr lang="en-US"/>
              <a:t>Custom Date Filter</a:t>
            </a:r>
          </a:p>
        </p:txBody>
      </p:sp>
      <p:sp>
        <p:nvSpPr>
          <p:cNvPr id="4" name="Slide Number Placeholder 3">
            <a:extLst>
              <a:ext uri="{FF2B5EF4-FFF2-40B4-BE49-F238E27FC236}">
                <a16:creationId xmlns:a16="http://schemas.microsoft.com/office/drawing/2014/main" id="{11E9B81E-496E-491F-ACA4-FE559F53F291}"/>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31</a:t>
            </a:fld>
            <a:endParaRPr lang="en-US"/>
          </a:p>
        </p:txBody>
      </p:sp>
      <p:pic>
        <p:nvPicPr>
          <p:cNvPr id="8" name="Content Placeholder 7" descr="PubMed search results page for &quot;acid reflux.&quot; The &quot;Custom Range&quot; option for the &quot;Publication Date&quot; filter is expanded and shown. The start date is 2021; the end date is 2023.">
            <a:extLst>
              <a:ext uri="{FF2B5EF4-FFF2-40B4-BE49-F238E27FC236}">
                <a16:creationId xmlns:a16="http://schemas.microsoft.com/office/drawing/2014/main" id="{56B7D9CC-854E-37FE-C977-CD3381E61B7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1716423" y="1690690"/>
            <a:ext cx="8759154" cy="4138840"/>
          </a:xfrm>
          <a:ln>
            <a:solidFill>
              <a:schemeClr val="tx1"/>
            </a:solidFill>
          </a:ln>
        </p:spPr>
      </p:pic>
    </p:spTree>
    <p:extLst>
      <p:ext uri="{BB962C8B-B14F-4D97-AF65-F5344CB8AC3E}">
        <p14:creationId xmlns:p14="http://schemas.microsoft.com/office/powerpoint/2010/main" val="3735568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8A07-4B4E-4705-880C-D24A23A26B63}"/>
              </a:ext>
            </a:extLst>
          </p:cNvPr>
          <p:cNvSpPr>
            <a:spLocks noGrp="1"/>
          </p:cNvSpPr>
          <p:nvPr>
            <p:ph type="title"/>
          </p:nvPr>
        </p:nvSpPr>
        <p:spPr/>
        <p:txBody>
          <a:bodyPr/>
          <a:lstStyle/>
          <a:p>
            <a:r>
              <a:rPr lang="en-US"/>
              <a:t>Text Availability Filter</a:t>
            </a:r>
          </a:p>
        </p:txBody>
      </p:sp>
      <p:sp>
        <p:nvSpPr>
          <p:cNvPr id="4" name="Slide Number Placeholder 3">
            <a:extLst>
              <a:ext uri="{FF2B5EF4-FFF2-40B4-BE49-F238E27FC236}">
                <a16:creationId xmlns:a16="http://schemas.microsoft.com/office/drawing/2014/main" id="{A62957C1-7064-4CC1-9C75-31B518512500}"/>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32</a:t>
            </a:fld>
            <a:endParaRPr lang="en-US"/>
          </a:p>
        </p:txBody>
      </p:sp>
      <p:pic>
        <p:nvPicPr>
          <p:cNvPr id="8" name="Content Placeholder 7" descr="PubMed search results page for &quot;acid reflux.&quot; The &quot;Full text&quot; box is checked under the &quot;Text Availability&quot; filter.">
            <a:extLst>
              <a:ext uri="{FF2B5EF4-FFF2-40B4-BE49-F238E27FC236}">
                <a16:creationId xmlns:a16="http://schemas.microsoft.com/office/drawing/2014/main" id="{DE4E481C-BB69-2A9E-A417-08648F07FF0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l="1" t="7370" r="942"/>
          <a:stretch/>
        </p:blipFill>
        <p:spPr>
          <a:xfrm>
            <a:off x="1698389" y="1690690"/>
            <a:ext cx="8795222" cy="4150359"/>
          </a:xfrm>
          <a:ln>
            <a:solidFill>
              <a:schemeClr val="accent1"/>
            </a:solidFill>
          </a:ln>
        </p:spPr>
      </p:pic>
    </p:spTree>
    <p:extLst>
      <p:ext uri="{BB962C8B-B14F-4D97-AF65-F5344CB8AC3E}">
        <p14:creationId xmlns:p14="http://schemas.microsoft.com/office/powerpoint/2010/main" val="954246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8A07-4B4E-4705-880C-D24A23A26B63}"/>
              </a:ext>
            </a:extLst>
          </p:cNvPr>
          <p:cNvSpPr>
            <a:spLocks noGrp="1"/>
          </p:cNvSpPr>
          <p:nvPr>
            <p:ph type="title"/>
          </p:nvPr>
        </p:nvSpPr>
        <p:spPr/>
        <p:txBody>
          <a:bodyPr/>
          <a:lstStyle/>
          <a:p>
            <a:r>
              <a:rPr lang="en-US"/>
              <a:t>Article Type Filter</a:t>
            </a:r>
          </a:p>
        </p:txBody>
      </p:sp>
      <p:sp>
        <p:nvSpPr>
          <p:cNvPr id="4" name="Slide Number Placeholder 3">
            <a:extLst>
              <a:ext uri="{FF2B5EF4-FFF2-40B4-BE49-F238E27FC236}">
                <a16:creationId xmlns:a16="http://schemas.microsoft.com/office/drawing/2014/main" id="{283C0F18-19B9-4261-8132-6589B094698B}"/>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33</a:t>
            </a:fld>
            <a:endParaRPr lang="en-US"/>
          </a:p>
        </p:txBody>
      </p:sp>
      <p:grpSp>
        <p:nvGrpSpPr>
          <p:cNvPr id="6" name="Group 5" descr="A screenshot of a PubMed Results page for &quot;acid reflux.&quot; The &quot;Review&quot; filter is applied, and the &quot;Article Type&quot; section of the filters sidebar is highlighted with a red rectangle.">
            <a:extLst>
              <a:ext uri="{FF2B5EF4-FFF2-40B4-BE49-F238E27FC236}">
                <a16:creationId xmlns:a16="http://schemas.microsoft.com/office/drawing/2014/main" id="{B8177EAB-0AB8-BD04-4888-D64BA09876AB}"/>
              </a:ext>
            </a:extLst>
          </p:cNvPr>
          <p:cNvGrpSpPr/>
          <p:nvPr/>
        </p:nvGrpSpPr>
        <p:grpSpPr>
          <a:xfrm>
            <a:off x="1691132" y="1349827"/>
            <a:ext cx="8809736" cy="4788989"/>
            <a:chOff x="1691132" y="1297260"/>
            <a:chExt cx="8809736" cy="4788989"/>
          </a:xfrm>
        </p:grpSpPr>
        <p:pic>
          <p:nvPicPr>
            <p:cNvPr id="5" name="Content Placeholder 7">
              <a:extLst>
                <a:ext uri="{FF2B5EF4-FFF2-40B4-BE49-F238E27FC236}">
                  <a16:creationId xmlns:a16="http://schemas.microsoft.com/office/drawing/2014/main" id="{8BD9717C-E50C-0337-0546-14FE66F35EFC}"/>
                </a:ext>
              </a:extLst>
            </p:cNvPr>
            <p:cNvPicPr>
              <a:picLocks noChangeAspect="1"/>
            </p:cNvPicPr>
            <p:nvPr/>
          </p:nvPicPr>
          <p:blipFill>
            <a:blip r:embed="rId3" cstate="print">
              <a:extLst>
                <a:ext uri="{28A0092B-C50C-407E-A947-70E740481C1C}">
                  <a14:useLocalDpi xmlns:a14="http://schemas.microsoft.com/office/drawing/2010/main" val="0"/>
                </a:ext>
              </a:extLst>
            </a:blip>
            <a:srcRect l="-17"/>
            <a:stretch/>
          </p:blipFill>
          <p:spPr>
            <a:xfrm>
              <a:off x="1691132" y="1297260"/>
              <a:ext cx="8809736" cy="4788989"/>
            </a:xfrm>
            <a:prstGeom prst="rect">
              <a:avLst/>
            </a:prstGeom>
            <a:ln>
              <a:solidFill>
                <a:schemeClr val="accent1"/>
              </a:solidFill>
            </a:ln>
          </p:spPr>
        </p:pic>
        <p:sp>
          <p:nvSpPr>
            <p:cNvPr id="3" name="Rectangle 2">
              <a:extLst>
                <a:ext uri="{FF2B5EF4-FFF2-40B4-BE49-F238E27FC236}">
                  <a16:creationId xmlns:a16="http://schemas.microsoft.com/office/drawing/2014/main" id="{FF68A3CE-3A9C-07C3-8F0D-401D3ECB98ED}"/>
                </a:ext>
              </a:extLst>
            </p:cNvPr>
            <p:cNvSpPr/>
            <p:nvPr/>
          </p:nvSpPr>
          <p:spPr>
            <a:xfrm>
              <a:off x="3106057" y="4760686"/>
              <a:ext cx="1436914" cy="132556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9446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7ADD-FAE0-3882-F011-5FC6EBCCB886}"/>
              </a:ext>
            </a:extLst>
          </p:cNvPr>
          <p:cNvSpPr>
            <a:spLocks noGrp="1"/>
          </p:cNvSpPr>
          <p:nvPr>
            <p:ph type="title"/>
          </p:nvPr>
        </p:nvSpPr>
        <p:spPr/>
        <p:txBody>
          <a:bodyPr/>
          <a:lstStyle/>
          <a:p>
            <a:r>
              <a:rPr lang="en-US"/>
              <a:t>See all Article Types</a:t>
            </a:r>
          </a:p>
        </p:txBody>
      </p:sp>
      <p:sp>
        <p:nvSpPr>
          <p:cNvPr id="4" name="Slide Number Placeholder 3">
            <a:extLst>
              <a:ext uri="{FF2B5EF4-FFF2-40B4-BE49-F238E27FC236}">
                <a16:creationId xmlns:a16="http://schemas.microsoft.com/office/drawing/2014/main" id="{9433799C-EED7-A331-768B-51FAB4D0AE6B}"/>
              </a:ext>
            </a:extLst>
          </p:cNvPr>
          <p:cNvSpPr>
            <a:spLocks noGrp="1"/>
          </p:cNvSpPr>
          <p:nvPr>
            <p:ph type="sldNum" sz="quarter" idx="12"/>
          </p:nvPr>
        </p:nvSpPr>
        <p:spPr/>
        <p:txBody>
          <a:bodyPr/>
          <a:lstStyle/>
          <a:p>
            <a:fld id="{6F669CBC-9B50-4D77-B834-9E11F644C1C6}" type="slidenum">
              <a:rPr lang="en-US" smtClean="0"/>
              <a:t>34</a:t>
            </a:fld>
            <a:endParaRPr lang="en-US"/>
          </a:p>
        </p:txBody>
      </p:sp>
      <p:grpSp>
        <p:nvGrpSpPr>
          <p:cNvPr id="12" name="Group 11" descr="A screenshot of a PubMed Results page. The &quot;See all article type filters&quot; link in the &quot;Article Type&quot; section of the filters sidebar has been highlighted with a red rectangle.">
            <a:extLst>
              <a:ext uri="{FF2B5EF4-FFF2-40B4-BE49-F238E27FC236}">
                <a16:creationId xmlns:a16="http://schemas.microsoft.com/office/drawing/2014/main" id="{1EB74B9E-EB5D-784A-3C0E-1CD758389BB9}"/>
              </a:ext>
            </a:extLst>
          </p:cNvPr>
          <p:cNvGrpSpPr/>
          <p:nvPr/>
        </p:nvGrpSpPr>
        <p:grpSpPr>
          <a:xfrm>
            <a:off x="1742915" y="1690690"/>
            <a:ext cx="8706170" cy="4180115"/>
            <a:chOff x="6605201" y="681037"/>
            <a:chExt cx="8706170" cy="4180115"/>
          </a:xfrm>
        </p:grpSpPr>
        <p:pic>
          <p:nvPicPr>
            <p:cNvPr id="10" name="Content Placeholder 5" descr="Graphical user interface, text, application&#10;&#10;Description automatically generated">
              <a:extLst>
                <a:ext uri="{FF2B5EF4-FFF2-40B4-BE49-F238E27FC236}">
                  <a16:creationId xmlns:a16="http://schemas.microsoft.com/office/drawing/2014/main" id="{27B0D52A-72FC-AC11-6EE6-EEDECC4F90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05201" y="681037"/>
              <a:ext cx="8706170" cy="4180115"/>
            </a:xfrm>
            <a:prstGeom prst="rect">
              <a:avLst/>
            </a:prstGeom>
            <a:ln>
              <a:solidFill>
                <a:schemeClr val="tx1"/>
              </a:solidFill>
            </a:ln>
          </p:spPr>
        </p:pic>
        <p:sp>
          <p:nvSpPr>
            <p:cNvPr id="11" name="Rectangle 10">
              <a:extLst>
                <a:ext uri="{FF2B5EF4-FFF2-40B4-BE49-F238E27FC236}">
                  <a16:creationId xmlns:a16="http://schemas.microsoft.com/office/drawing/2014/main" id="{F4ED5F73-80FF-F87D-51D5-946BFC52D62E}"/>
                </a:ext>
              </a:extLst>
            </p:cNvPr>
            <p:cNvSpPr/>
            <p:nvPr/>
          </p:nvSpPr>
          <p:spPr>
            <a:xfrm>
              <a:off x="8113486" y="3692976"/>
              <a:ext cx="1001486" cy="20320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0020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B20F-8AD9-C79E-C024-BA215FFD04B6}"/>
              </a:ext>
            </a:extLst>
          </p:cNvPr>
          <p:cNvSpPr>
            <a:spLocks noGrp="1"/>
          </p:cNvSpPr>
          <p:nvPr>
            <p:ph type="title"/>
          </p:nvPr>
        </p:nvSpPr>
        <p:spPr/>
        <p:txBody>
          <a:bodyPr/>
          <a:lstStyle/>
          <a:p>
            <a:r>
              <a:rPr lang="en-US"/>
              <a:t>Additional Article Types</a:t>
            </a:r>
          </a:p>
        </p:txBody>
      </p:sp>
      <p:pic>
        <p:nvPicPr>
          <p:cNvPr id="6" name="Content Placeholder 5" descr="A screenshot of the PubMed interface. The &quot;See all article types&quot; link has been clicked, and the &quot;Article Type&quot; window is shown, with the options for Case Reports and Observational Study selected.">
            <a:extLst>
              <a:ext uri="{FF2B5EF4-FFF2-40B4-BE49-F238E27FC236}">
                <a16:creationId xmlns:a16="http://schemas.microsoft.com/office/drawing/2014/main" id="{59407804-9FEA-B2A1-2AD3-AD47C6D184F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2165489" y="1690690"/>
            <a:ext cx="7861022" cy="4303710"/>
          </a:xfrm>
        </p:spPr>
      </p:pic>
      <p:sp>
        <p:nvSpPr>
          <p:cNvPr id="4" name="Slide Number Placeholder 3">
            <a:extLst>
              <a:ext uri="{FF2B5EF4-FFF2-40B4-BE49-F238E27FC236}">
                <a16:creationId xmlns:a16="http://schemas.microsoft.com/office/drawing/2014/main" id="{AEDD03F8-E061-0646-836A-14D8A4023D3A}"/>
              </a:ext>
            </a:extLst>
          </p:cNvPr>
          <p:cNvSpPr>
            <a:spLocks noGrp="1"/>
          </p:cNvSpPr>
          <p:nvPr>
            <p:ph type="sldNum" sz="quarter" idx="12"/>
          </p:nvPr>
        </p:nvSpPr>
        <p:spPr/>
        <p:txBody>
          <a:bodyPr/>
          <a:lstStyle/>
          <a:p>
            <a:fld id="{6F669CBC-9B50-4D77-B834-9E11F644C1C6}" type="slidenum">
              <a:rPr lang="en-US" smtClean="0"/>
              <a:t>35</a:t>
            </a:fld>
            <a:endParaRPr lang="en-US"/>
          </a:p>
        </p:txBody>
      </p:sp>
    </p:spTree>
    <p:extLst>
      <p:ext uri="{BB962C8B-B14F-4D97-AF65-F5344CB8AC3E}">
        <p14:creationId xmlns:p14="http://schemas.microsoft.com/office/powerpoint/2010/main" val="1855940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C8350-8F02-168C-C46D-A3674275478E}"/>
              </a:ext>
            </a:extLst>
          </p:cNvPr>
          <p:cNvSpPr>
            <a:spLocks noGrp="1"/>
          </p:cNvSpPr>
          <p:nvPr>
            <p:ph type="title"/>
          </p:nvPr>
        </p:nvSpPr>
        <p:spPr/>
        <p:txBody>
          <a:bodyPr/>
          <a:lstStyle/>
          <a:p>
            <a:r>
              <a:rPr lang="en-US"/>
              <a:t>More Article Type Filters</a:t>
            </a:r>
          </a:p>
        </p:txBody>
      </p:sp>
      <p:pic>
        <p:nvPicPr>
          <p:cNvPr id="6" name="Content Placeholder 5" descr="A screenshot of a PubMed Results page. The Article Type section of the filters sidebar is visible, and the &quot;Case Reports&quot; and &quot;Observational Study&quot; filters are selected.">
            <a:extLst>
              <a:ext uri="{FF2B5EF4-FFF2-40B4-BE49-F238E27FC236}">
                <a16:creationId xmlns:a16="http://schemas.microsoft.com/office/drawing/2014/main" id="{A73D6EC5-A915-F80F-10CB-A5CFB3FB7E1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2090750" y="1690690"/>
            <a:ext cx="8010500" cy="4202110"/>
          </a:xfrm>
          <a:ln>
            <a:solidFill>
              <a:schemeClr val="tx1"/>
            </a:solidFill>
          </a:ln>
        </p:spPr>
      </p:pic>
      <p:sp>
        <p:nvSpPr>
          <p:cNvPr id="4" name="Slide Number Placeholder 3">
            <a:extLst>
              <a:ext uri="{FF2B5EF4-FFF2-40B4-BE49-F238E27FC236}">
                <a16:creationId xmlns:a16="http://schemas.microsoft.com/office/drawing/2014/main" id="{CD7A1489-8417-29FF-AB21-C4C79A543D42}"/>
              </a:ext>
            </a:extLst>
          </p:cNvPr>
          <p:cNvSpPr>
            <a:spLocks noGrp="1"/>
          </p:cNvSpPr>
          <p:nvPr>
            <p:ph type="sldNum" sz="quarter" idx="12"/>
          </p:nvPr>
        </p:nvSpPr>
        <p:spPr/>
        <p:txBody>
          <a:bodyPr/>
          <a:lstStyle/>
          <a:p>
            <a:fld id="{6F669CBC-9B50-4D77-B834-9E11F644C1C6}" type="slidenum">
              <a:rPr lang="en-US" smtClean="0"/>
              <a:t>36</a:t>
            </a:fld>
            <a:endParaRPr lang="en-US"/>
          </a:p>
        </p:txBody>
      </p:sp>
    </p:spTree>
    <p:extLst>
      <p:ext uri="{BB962C8B-B14F-4D97-AF65-F5344CB8AC3E}">
        <p14:creationId xmlns:p14="http://schemas.microsoft.com/office/powerpoint/2010/main" val="1055200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639AB-4BC6-4CD2-A1AE-97AB38855041}"/>
              </a:ext>
            </a:extLst>
          </p:cNvPr>
          <p:cNvSpPr>
            <a:spLocks noGrp="1"/>
          </p:cNvSpPr>
          <p:nvPr>
            <p:ph type="title"/>
          </p:nvPr>
        </p:nvSpPr>
        <p:spPr/>
        <p:txBody>
          <a:bodyPr/>
          <a:lstStyle/>
          <a:p>
            <a:r>
              <a:rPr lang="en-US"/>
              <a:t>Additional Filters</a:t>
            </a:r>
          </a:p>
        </p:txBody>
      </p:sp>
      <p:sp>
        <p:nvSpPr>
          <p:cNvPr id="4" name="Slide Number Placeholder 3">
            <a:extLst>
              <a:ext uri="{FF2B5EF4-FFF2-40B4-BE49-F238E27FC236}">
                <a16:creationId xmlns:a16="http://schemas.microsoft.com/office/drawing/2014/main" id="{040F484B-CBC9-46CE-92F5-A3D93495B8FA}"/>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37</a:t>
            </a:fld>
            <a:endParaRPr lang="en-US"/>
          </a:p>
        </p:txBody>
      </p:sp>
      <p:grpSp>
        <p:nvGrpSpPr>
          <p:cNvPr id="10" name="Group 9" descr="A screenshot of a PubMed Results page. The &quot;Additional Filters&quot; button is highlighted with a red rectangle.">
            <a:extLst>
              <a:ext uri="{FF2B5EF4-FFF2-40B4-BE49-F238E27FC236}">
                <a16:creationId xmlns:a16="http://schemas.microsoft.com/office/drawing/2014/main" id="{F40EC511-6313-C125-37A4-0935FCFD0053}"/>
              </a:ext>
            </a:extLst>
          </p:cNvPr>
          <p:cNvGrpSpPr/>
          <p:nvPr/>
        </p:nvGrpSpPr>
        <p:grpSpPr>
          <a:xfrm>
            <a:off x="1396256" y="1690690"/>
            <a:ext cx="8865344" cy="4187596"/>
            <a:chOff x="1396256" y="1690690"/>
            <a:chExt cx="8865344" cy="4187596"/>
          </a:xfrm>
        </p:grpSpPr>
        <p:pic>
          <p:nvPicPr>
            <p:cNvPr id="7" name="Picture 6" descr="Text&#10;&#10;Description automatically generated">
              <a:extLst>
                <a:ext uri="{FF2B5EF4-FFF2-40B4-BE49-F238E27FC236}">
                  <a16:creationId xmlns:a16="http://schemas.microsoft.com/office/drawing/2014/main" id="{AF3B09D4-29E4-0F74-E548-F951BC64CC8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96256" y="1690690"/>
              <a:ext cx="8865344" cy="4187596"/>
            </a:xfrm>
            <a:prstGeom prst="rect">
              <a:avLst/>
            </a:prstGeom>
            <a:ln>
              <a:solidFill>
                <a:schemeClr val="tx1"/>
              </a:solidFill>
            </a:ln>
          </p:spPr>
        </p:pic>
        <p:sp>
          <p:nvSpPr>
            <p:cNvPr id="9" name="Rectangle 8">
              <a:extLst>
                <a:ext uri="{FF2B5EF4-FFF2-40B4-BE49-F238E27FC236}">
                  <a16:creationId xmlns:a16="http://schemas.microsoft.com/office/drawing/2014/main" id="{9835AD3D-F5E4-1F24-8D4B-91992D1C544C}"/>
                </a:ext>
              </a:extLst>
            </p:cNvPr>
            <p:cNvSpPr/>
            <p:nvPr/>
          </p:nvSpPr>
          <p:spPr>
            <a:xfrm>
              <a:off x="2873829" y="3570514"/>
              <a:ext cx="1553028" cy="42091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5769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86593-7B8C-5DAD-9E7A-77781591E622}"/>
              </a:ext>
            </a:extLst>
          </p:cNvPr>
          <p:cNvSpPr>
            <a:spLocks noGrp="1"/>
          </p:cNvSpPr>
          <p:nvPr>
            <p:ph type="title"/>
          </p:nvPr>
        </p:nvSpPr>
        <p:spPr/>
        <p:txBody>
          <a:bodyPr/>
          <a:lstStyle/>
          <a:p>
            <a:r>
              <a:rPr lang="en-US"/>
              <a:t>More Filter Options</a:t>
            </a:r>
          </a:p>
        </p:txBody>
      </p:sp>
      <p:pic>
        <p:nvPicPr>
          <p:cNvPr id="6" name="Content Placeholder 5" descr="A screenshot of a PubMed Results page with the &quot;Additional filters&quot; section of the Filters sidebar expanded.">
            <a:extLst>
              <a:ext uri="{FF2B5EF4-FFF2-40B4-BE49-F238E27FC236}">
                <a16:creationId xmlns:a16="http://schemas.microsoft.com/office/drawing/2014/main" id="{07F7D9C8-44D2-807E-A120-3C3E722C790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1707551" y="1690690"/>
            <a:ext cx="8776897" cy="4187952"/>
          </a:xfrm>
          <a:ln>
            <a:solidFill>
              <a:schemeClr val="tx1"/>
            </a:solidFill>
          </a:ln>
        </p:spPr>
      </p:pic>
      <p:sp>
        <p:nvSpPr>
          <p:cNvPr id="4" name="Slide Number Placeholder 3">
            <a:extLst>
              <a:ext uri="{FF2B5EF4-FFF2-40B4-BE49-F238E27FC236}">
                <a16:creationId xmlns:a16="http://schemas.microsoft.com/office/drawing/2014/main" id="{F12A7D0E-56B4-D5D5-DA27-4CE58C8BF0F4}"/>
              </a:ext>
            </a:extLst>
          </p:cNvPr>
          <p:cNvSpPr>
            <a:spLocks noGrp="1"/>
          </p:cNvSpPr>
          <p:nvPr>
            <p:ph type="sldNum" sz="quarter" idx="12"/>
          </p:nvPr>
        </p:nvSpPr>
        <p:spPr/>
        <p:txBody>
          <a:bodyPr/>
          <a:lstStyle/>
          <a:p>
            <a:fld id="{6F669CBC-9B50-4D77-B834-9E11F644C1C6}" type="slidenum">
              <a:rPr lang="en-US" smtClean="0"/>
              <a:t>38</a:t>
            </a:fld>
            <a:endParaRPr lang="en-US"/>
          </a:p>
        </p:txBody>
      </p:sp>
    </p:spTree>
    <p:extLst>
      <p:ext uri="{BB962C8B-B14F-4D97-AF65-F5344CB8AC3E}">
        <p14:creationId xmlns:p14="http://schemas.microsoft.com/office/powerpoint/2010/main" val="2852050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76925-8CF2-4AFE-9F59-60137E4A39BE}"/>
              </a:ext>
            </a:extLst>
          </p:cNvPr>
          <p:cNvSpPr>
            <a:spLocks noGrp="1"/>
          </p:cNvSpPr>
          <p:nvPr>
            <p:ph type="title"/>
          </p:nvPr>
        </p:nvSpPr>
        <p:spPr/>
        <p:txBody>
          <a:bodyPr/>
          <a:lstStyle/>
          <a:p>
            <a:r>
              <a:rPr lang="en-US"/>
              <a:t>Back to the Results Page</a:t>
            </a:r>
          </a:p>
        </p:txBody>
      </p:sp>
      <p:sp>
        <p:nvSpPr>
          <p:cNvPr id="4" name="Slide Number Placeholder 3">
            <a:extLst>
              <a:ext uri="{FF2B5EF4-FFF2-40B4-BE49-F238E27FC236}">
                <a16:creationId xmlns:a16="http://schemas.microsoft.com/office/drawing/2014/main" id="{CAD526D7-4E87-45E7-84DD-E05885CAABA1}"/>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39</a:t>
            </a:fld>
            <a:endParaRPr lang="en-US"/>
          </a:p>
        </p:txBody>
      </p:sp>
      <p:grpSp>
        <p:nvGrpSpPr>
          <p:cNvPr id="22" name="Group 21" descr="Screenshot of PubMed Results page. The &quot;Advanced&quot; link, located just below the search box, is highlighted with a red rectangle.">
            <a:extLst>
              <a:ext uri="{FF2B5EF4-FFF2-40B4-BE49-F238E27FC236}">
                <a16:creationId xmlns:a16="http://schemas.microsoft.com/office/drawing/2014/main" id="{6D2A3F24-75A8-CA2B-513B-9365EFF20075}"/>
              </a:ext>
            </a:extLst>
          </p:cNvPr>
          <p:cNvGrpSpPr/>
          <p:nvPr/>
        </p:nvGrpSpPr>
        <p:grpSpPr>
          <a:xfrm>
            <a:off x="1832262" y="1690690"/>
            <a:ext cx="8527476" cy="4351338"/>
            <a:chOff x="1832262" y="1690690"/>
            <a:chExt cx="8527476" cy="4351338"/>
          </a:xfrm>
        </p:grpSpPr>
        <p:pic>
          <p:nvPicPr>
            <p:cNvPr id="14" name="Content Placeholder 6">
              <a:extLst>
                <a:ext uri="{FF2B5EF4-FFF2-40B4-BE49-F238E27FC236}">
                  <a16:creationId xmlns:a16="http://schemas.microsoft.com/office/drawing/2014/main" id="{4A5E92CA-6480-10A8-596B-BF50D04229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32262" y="1690690"/>
              <a:ext cx="8527476" cy="4351338"/>
            </a:xfrm>
            <a:prstGeom prst="rect">
              <a:avLst/>
            </a:prstGeom>
            <a:ln>
              <a:solidFill>
                <a:schemeClr val="tx1"/>
              </a:solidFill>
            </a:ln>
          </p:spPr>
        </p:pic>
        <p:sp>
          <p:nvSpPr>
            <p:cNvPr id="15" name="Rectangle 14">
              <a:extLst>
                <a:ext uri="{FF2B5EF4-FFF2-40B4-BE49-F238E27FC236}">
                  <a16:creationId xmlns:a16="http://schemas.microsoft.com/office/drawing/2014/main" id="{D54CF0A8-BD7F-7AC2-B373-E77C0BD36100}"/>
                </a:ext>
              </a:extLst>
            </p:cNvPr>
            <p:cNvSpPr/>
            <p:nvPr/>
          </p:nvSpPr>
          <p:spPr>
            <a:xfrm>
              <a:off x="4774406" y="2586038"/>
              <a:ext cx="411957" cy="1143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7547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92F70-F676-417A-AB57-19AAB519C9DD}"/>
              </a:ext>
            </a:extLst>
          </p:cNvPr>
          <p:cNvSpPr>
            <a:spLocks noGrp="1"/>
          </p:cNvSpPr>
          <p:nvPr>
            <p:ph type="title"/>
          </p:nvPr>
        </p:nvSpPr>
        <p:spPr/>
        <p:txBody>
          <a:bodyPr/>
          <a:lstStyle/>
          <a:p>
            <a:r>
              <a:rPr lang="en-US"/>
              <a:t>What is PubMed?</a:t>
            </a:r>
          </a:p>
        </p:txBody>
      </p:sp>
      <p:sp>
        <p:nvSpPr>
          <p:cNvPr id="3" name="Content Placeholder 2">
            <a:extLst>
              <a:ext uri="{FF2B5EF4-FFF2-40B4-BE49-F238E27FC236}">
                <a16:creationId xmlns:a16="http://schemas.microsoft.com/office/drawing/2014/main" id="{22910752-D675-4465-B4DF-A86D5FEE006F}"/>
              </a:ext>
            </a:extLst>
          </p:cNvPr>
          <p:cNvSpPr>
            <a:spLocks noGrp="1"/>
          </p:cNvSpPr>
          <p:nvPr>
            <p:ph idx="1"/>
          </p:nvPr>
        </p:nvSpPr>
        <p:spPr/>
        <p:txBody>
          <a:bodyPr/>
          <a:lstStyle/>
          <a:p>
            <a:r>
              <a:rPr lang="en-US"/>
              <a:t>A database of more than 40 million citations to articles in the fields of biomedicine and health.</a:t>
            </a:r>
          </a:p>
          <a:p>
            <a:r>
              <a:rPr lang="en-US"/>
              <a:t>Used by millions of users each day, including health professionals and others engaged in:</a:t>
            </a:r>
          </a:p>
          <a:p>
            <a:endParaRPr lang="en-US"/>
          </a:p>
        </p:txBody>
      </p:sp>
      <p:sp>
        <p:nvSpPr>
          <p:cNvPr id="4" name="Freeform: Shape 3">
            <a:extLst>
              <a:ext uri="{FF2B5EF4-FFF2-40B4-BE49-F238E27FC236}">
                <a16:creationId xmlns:a16="http://schemas.microsoft.com/office/drawing/2014/main" id="{59E1C188-D7B4-4F4D-944D-18F82B26F02F}"/>
              </a:ext>
            </a:extLst>
          </p:cNvPr>
          <p:cNvSpPr/>
          <p:nvPr/>
        </p:nvSpPr>
        <p:spPr>
          <a:xfrm>
            <a:off x="662625" y="3817450"/>
            <a:ext cx="3464811" cy="567908"/>
          </a:xfrm>
          <a:custGeom>
            <a:avLst/>
            <a:gdLst>
              <a:gd name="connsiteX0" fmla="*/ 0 w 2835114"/>
              <a:gd name="connsiteY0" fmla="*/ 0 h 567908"/>
              <a:gd name="connsiteX1" fmla="*/ 2835114 w 2835114"/>
              <a:gd name="connsiteY1" fmla="*/ 0 h 567908"/>
              <a:gd name="connsiteX2" fmla="*/ 2835114 w 2835114"/>
              <a:gd name="connsiteY2" fmla="*/ 567908 h 567908"/>
              <a:gd name="connsiteX3" fmla="*/ 0 w 2835114"/>
              <a:gd name="connsiteY3" fmla="*/ 567908 h 567908"/>
              <a:gd name="connsiteX4" fmla="*/ 0 w 2835114"/>
              <a:gd name="connsiteY4" fmla="*/ 0 h 567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5114" h="567908">
                <a:moveTo>
                  <a:pt x="0" y="0"/>
                </a:moveTo>
                <a:lnTo>
                  <a:pt x="2835114" y="0"/>
                </a:lnTo>
                <a:lnTo>
                  <a:pt x="2835114" y="567908"/>
                </a:lnTo>
                <a:lnTo>
                  <a:pt x="0" y="567908"/>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00099"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lumMod val="65000"/>
                    <a:lumOff val="35000"/>
                  </a:schemeClr>
                </a:solidFill>
              </a:rPr>
              <a:t>research</a:t>
            </a:r>
            <a:endParaRPr lang="en-US" sz="2100" kern="1200">
              <a:solidFill>
                <a:schemeClr val="tx1">
                  <a:lumMod val="65000"/>
                  <a:lumOff val="35000"/>
                </a:schemeClr>
              </a:solidFill>
            </a:endParaRPr>
          </a:p>
        </p:txBody>
      </p:sp>
      <p:sp>
        <p:nvSpPr>
          <p:cNvPr id="9" name="Freeform: Shape 8">
            <a:extLst>
              <a:ext uri="{FF2B5EF4-FFF2-40B4-BE49-F238E27FC236}">
                <a16:creationId xmlns:a16="http://schemas.microsoft.com/office/drawing/2014/main" id="{82CE6473-91D4-4F81-A70E-E176D1422FEB}"/>
              </a:ext>
            </a:extLst>
          </p:cNvPr>
          <p:cNvSpPr/>
          <p:nvPr/>
        </p:nvSpPr>
        <p:spPr>
          <a:xfrm>
            <a:off x="4331954" y="3784137"/>
            <a:ext cx="3464812" cy="601221"/>
          </a:xfrm>
          <a:custGeom>
            <a:avLst/>
            <a:gdLst>
              <a:gd name="connsiteX0" fmla="*/ 0 w 2835114"/>
              <a:gd name="connsiteY0" fmla="*/ 0 h 601221"/>
              <a:gd name="connsiteX1" fmla="*/ 2835114 w 2835114"/>
              <a:gd name="connsiteY1" fmla="*/ 0 h 601221"/>
              <a:gd name="connsiteX2" fmla="*/ 2835114 w 2835114"/>
              <a:gd name="connsiteY2" fmla="*/ 601221 h 601221"/>
              <a:gd name="connsiteX3" fmla="*/ 0 w 2835114"/>
              <a:gd name="connsiteY3" fmla="*/ 601221 h 601221"/>
              <a:gd name="connsiteX4" fmla="*/ 0 w 2835114"/>
              <a:gd name="connsiteY4" fmla="*/ 0 h 60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5114" h="601221">
                <a:moveTo>
                  <a:pt x="0" y="0"/>
                </a:moveTo>
                <a:lnTo>
                  <a:pt x="2835114" y="0"/>
                </a:lnTo>
                <a:lnTo>
                  <a:pt x="2835114" y="601221"/>
                </a:lnTo>
                <a:lnTo>
                  <a:pt x="0" y="60122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00099" tIns="60960" rIns="60960" bIns="60960" numCol="1" spcCol="1270" anchor="ctr" anchorCtr="0">
            <a:noAutofit/>
          </a:bodyPr>
          <a:lstStyle/>
          <a:p>
            <a:pPr lvl="0" defTabSz="711200">
              <a:lnSpc>
                <a:spcPct val="90000"/>
              </a:lnSpc>
              <a:spcBef>
                <a:spcPct val="0"/>
              </a:spcBef>
              <a:spcAft>
                <a:spcPct val="35000"/>
              </a:spcAft>
            </a:pPr>
            <a:r>
              <a:rPr lang="en-US" sz="2000">
                <a:solidFill>
                  <a:schemeClr val="tx1">
                    <a:lumMod val="65000"/>
                    <a:lumOff val="35000"/>
                  </a:schemeClr>
                </a:solidFill>
              </a:rPr>
              <a:t>health policy development</a:t>
            </a:r>
            <a:endParaRPr lang="en-US" sz="2000" kern="1200">
              <a:solidFill>
                <a:schemeClr val="tx1">
                  <a:lumMod val="65000"/>
                  <a:lumOff val="35000"/>
                </a:schemeClr>
              </a:solidFill>
            </a:endParaRPr>
          </a:p>
        </p:txBody>
      </p:sp>
      <p:sp>
        <p:nvSpPr>
          <p:cNvPr id="8" name="Freeform: Shape 7">
            <a:extLst>
              <a:ext uri="{FF2B5EF4-FFF2-40B4-BE49-F238E27FC236}">
                <a16:creationId xmlns:a16="http://schemas.microsoft.com/office/drawing/2014/main" id="{A2D8733A-BDD1-4F72-A1C7-3C87CAAA77D9}"/>
              </a:ext>
            </a:extLst>
          </p:cNvPr>
          <p:cNvSpPr/>
          <p:nvPr/>
        </p:nvSpPr>
        <p:spPr>
          <a:xfrm>
            <a:off x="8038166" y="3740432"/>
            <a:ext cx="3464812" cy="644926"/>
          </a:xfrm>
          <a:custGeom>
            <a:avLst/>
            <a:gdLst>
              <a:gd name="connsiteX0" fmla="*/ 0 w 2835114"/>
              <a:gd name="connsiteY0" fmla="*/ 0 h 644926"/>
              <a:gd name="connsiteX1" fmla="*/ 2835114 w 2835114"/>
              <a:gd name="connsiteY1" fmla="*/ 0 h 644926"/>
              <a:gd name="connsiteX2" fmla="*/ 2835114 w 2835114"/>
              <a:gd name="connsiteY2" fmla="*/ 644926 h 644926"/>
              <a:gd name="connsiteX3" fmla="*/ 0 w 2835114"/>
              <a:gd name="connsiteY3" fmla="*/ 644926 h 644926"/>
              <a:gd name="connsiteX4" fmla="*/ 0 w 2835114"/>
              <a:gd name="connsiteY4" fmla="*/ 0 h 644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5114" h="644926">
                <a:moveTo>
                  <a:pt x="0" y="0"/>
                </a:moveTo>
                <a:lnTo>
                  <a:pt x="2835114" y="0"/>
                </a:lnTo>
                <a:lnTo>
                  <a:pt x="2835114" y="644926"/>
                </a:lnTo>
                <a:lnTo>
                  <a:pt x="0" y="6449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00099"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lumMod val="65000"/>
                    <a:lumOff val="35000"/>
                  </a:schemeClr>
                </a:solidFill>
              </a:rPr>
              <a:t>patient advocacy</a:t>
            </a:r>
          </a:p>
        </p:txBody>
      </p:sp>
      <p:sp>
        <p:nvSpPr>
          <p:cNvPr id="7" name="Freeform: Shape 6">
            <a:extLst>
              <a:ext uri="{FF2B5EF4-FFF2-40B4-BE49-F238E27FC236}">
                <a16:creationId xmlns:a16="http://schemas.microsoft.com/office/drawing/2014/main" id="{0BCB3835-52EF-43C7-A8B3-82E3B521D256}"/>
              </a:ext>
            </a:extLst>
          </p:cNvPr>
          <p:cNvSpPr/>
          <p:nvPr/>
        </p:nvSpPr>
        <p:spPr>
          <a:xfrm>
            <a:off x="662625" y="4902994"/>
            <a:ext cx="3464008" cy="625364"/>
          </a:xfrm>
          <a:custGeom>
            <a:avLst/>
            <a:gdLst>
              <a:gd name="connsiteX0" fmla="*/ 0 w 2728372"/>
              <a:gd name="connsiteY0" fmla="*/ 0 h 625364"/>
              <a:gd name="connsiteX1" fmla="*/ 2728372 w 2728372"/>
              <a:gd name="connsiteY1" fmla="*/ 0 h 625364"/>
              <a:gd name="connsiteX2" fmla="*/ 2728372 w 2728372"/>
              <a:gd name="connsiteY2" fmla="*/ 625364 h 625364"/>
              <a:gd name="connsiteX3" fmla="*/ 0 w 2728372"/>
              <a:gd name="connsiteY3" fmla="*/ 625364 h 625364"/>
              <a:gd name="connsiteX4" fmla="*/ 0 w 2728372"/>
              <a:gd name="connsiteY4" fmla="*/ 0 h 62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372" h="625364">
                <a:moveTo>
                  <a:pt x="0" y="0"/>
                </a:moveTo>
                <a:lnTo>
                  <a:pt x="2728372" y="0"/>
                </a:lnTo>
                <a:lnTo>
                  <a:pt x="2728372" y="625364"/>
                </a:lnTo>
                <a:lnTo>
                  <a:pt x="0" y="625364"/>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00099"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lumMod val="65000"/>
                    <a:lumOff val="35000"/>
                  </a:schemeClr>
                </a:solidFill>
              </a:rPr>
              <a:t>public health</a:t>
            </a:r>
          </a:p>
        </p:txBody>
      </p:sp>
      <p:sp>
        <p:nvSpPr>
          <p:cNvPr id="6" name="Freeform: Shape 5">
            <a:extLst>
              <a:ext uri="{FF2B5EF4-FFF2-40B4-BE49-F238E27FC236}">
                <a16:creationId xmlns:a16="http://schemas.microsoft.com/office/drawing/2014/main" id="{AFD71A7D-BE8E-4FEB-9847-1EEB06C92582}"/>
              </a:ext>
              <a:ext uri="{C183D7F6-B498-43B3-948B-1728B52AA6E4}">
                <adec:decorative xmlns:adec="http://schemas.microsoft.com/office/drawing/2017/decorative" val="1"/>
              </a:ext>
            </a:extLst>
          </p:cNvPr>
          <p:cNvSpPr/>
          <p:nvPr/>
        </p:nvSpPr>
        <p:spPr>
          <a:xfrm>
            <a:off x="4369489" y="4950872"/>
            <a:ext cx="3429564" cy="577486"/>
          </a:xfrm>
          <a:custGeom>
            <a:avLst/>
            <a:gdLst>
              <a:gd name="connsiteX0" fmla="*/ 0 w 2835114"/>
              <a:gd name="connsiteY0" fmla="*/ 0 h 577486"/>
              <a:gd name="connsiteX1" fmla="*/ 2835114 w 2835114"/>
              <a:gd name="connsiteY1" fmla="*/ 0 h 577486"/>
              <a:gd name="connsiteX2" fmla="*/ 2835114 w 2835114"/>
              <a:gd name="connsiteY2" fmla="*/ 577486 h 577486"/>
              <a:gd name="connsiteX3" fmla="*/ 0 w 2835114"/>
              <a:gd name="connsiteY3" fmla="*/ 577486 h 577486"/>
              <a:gd name="connsiteX4" fmla="*/ 0 w 2835114"/>
              <a:gd name="connsiteY4" fmla="*/ 0 h 577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5114" h="577486">
                <a:moveTo>
                  <a:pt x="0" y="0"/>
                </a:moveTo>
                <a:lnTo>
                  <a:pt x="2835114" y="0"/>
                </a:lnTo>
                <a:lnTo>
                  <a:pt x="2835114" y="577486"/>
                </a:lnTo>
                <a:lnTo>
                  <a:pt x="0" y="57748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00099"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lumMod val="65000"/>
                    <a:lumOff val="35000"/>
                  </a:schemeClr>
                </a:solidFill>
              </a:rPr>
              <a:t>clinical care</a:t>
            </a:r>
          </a:p>
        </p:txBody>
      </p:sp>
      <p:sp>
        <p:nvSpPr>
          <p:cNvPr id="18" name="Freeform: Shape 17">
            <a:extLst>
              <a:ext uri="{FF2B5EF4-FFF2-40B4-BE49-F238E27FC236}">
                <a16:creationId xmlns:a16="http://schemas.microsoft.com/office/drawing/2014/main" id="{89A89D6F-52CA-4E29-9D5B-8857B47973B2}"/>
              </a:ext>
            </a:extLst>
          </p:cNvPr>
          <p:cNvSpPr/>
          <p:nvPr/>
        </p:nvSpPr>
        <p:spPr>
          <a:xfrm>
            <a:off x="8038166" y="4883432"/>
            <a:ext cx="3464812" cy="644926"/>
          </a:xfrm>
          <a:custGeom>
            <a:avLst/>
            <a:gdLst>
              <a:gd name="connsiteX0" fmla="*/ 0 w 2835114"/>
              <a:gd name="connsiteY0" fmla="*/ 0 h 644926"/>
              <a:gd name="connsiteX1" fmla="*/ 2835114 w 2835114"/>
              <a:gd name="connsiteY1" fmla="*/ 0 h 644926"/>
              <a:gd name="connsiteX2" fmla="*/ 2835114 w 2835114"/>
              <a:gd name="connsiteY2" fmla="*/ 644926 h 644926"/>
              <a:gd name="connsiteX3" fmla="*/ 0 w 2835114"/>
              <a:gd name="connsiteY3" fmla="*/ 644926 h 644926"/>
              <a:gd name="connsiteX4" fmla="*/ 0 w 2835114"/>
              <a:gd name="connsiteY4" fmla="*/ 0 h 644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5114" h="644926">
                <a:moveTo>
                  <a:pt x="0" y="0"/>
                </a:moveTo>
                <a:lnTo>
                  <a:pt x="2835114" y="0"/>
                </a:lnTo>
                <a:lnTo>
                  <a:pt x="2835114" y="644926"/>
                </a:lnTo>
                <a:lnTo>
                  <a:pt x="0" y="644926"/>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600099" tIns="76200" rIns="76200" bIns="76200" numCol="1" spcCol="1270" anchor="ctr" anchorCtr="0">
            <a:noAutofit/>
          </a:bodyPr>
          <a:lstStyle/>
          <a:p>
            <a:pPr defTabSz="889000">
              <a:lnSpc>
                <a:spcPct val="90000"/>
              </a:lnSpc>
              <a:spcBef>
                <a:spcPct val="0"/>
              </a:spcBef>
              <a:spcAft>
                <a:spcPct val="35000"/>
              </a:spcAft>
            </a:pPr>
            <a:endParaRPr lang="en-US" sz="2000">
              <a:solidFill>
                <a:schemeClr val="tx1">
                  <a:lumMod val="65000"/>
                  <a:lumOff val="35000"/>
                </a:schemeClr>
              </a:solidFill>
            </a:endParaRPr>
          </a:p>
          <a:p>
            <a:pPr defTabSz="889000">
              <a:lnSpc>
                <a:spcPct val="90000"/>
              </a:lnSpc>
              <a:spcBef>
                <a:spcPct val="0"/>
              </a:spcBef>
              <a:spcAft>
                <a:spcPct val="35000"/>
              </a:spcAft>
            </a:pPr>
            <a:r>
              <a:rPr lang="en-US" sz="2000">
                <a:solidFill>
                  <a:schemeClr val="tx1">
                    <a:lumMod val="65000"/>
                    <a:lumOff val="35000"/>
                  </a:schemeClr>
                </a:solidFill>
              </a:rPr>
              <a:t>related educational activities</a:t>
            </a:r>
          </a:p>
          <a:p>
            <a:pPr marL="0" lvl="0" indent="0" algn="l" defTabSz="889000">
              <a:lnSpc>
                <a:spcPct val="90000"/>
              </a:lnSpc>
              <a:spcBef>
                <a:spcPct val="0"/>
              </a:spcBef>
              <a:spcAft>
                <a:spcPct val="35000"/>
              </a:spcAft>
              <a:buNone/>
            </a:pPr>
            <a:endParaRPr lang="en-US" sz="2000" kern="1200">
              <a:solidFill>
                <a:schemeClr val="tx1">
                  <a:lumMod val="65000"/>
                  <a:lumOff val="35000"/>
                </a:schemeClr>
              </a:solidFill>
            </a:endParaRPr>
          </a:p>
        </p:txBody>
      </p:sp>
      <p:sp>
        <p:nvSpPr>
          <p:cNvPr id="23" name="Slide Number Placeholder 22">
            <a:extLst>
              <a:ext uri="{FF2B5EF4-FFF2-40B4-BE49-F238E27FC236}">
                <a16:creationId xmlns:a16="http://schemas.microsoft.com/office/drawing/2014/main" id="{A8A1A3A4-CBCB-426A-8D32-A0691AAD933C}"/>
              </a:ext>
            </a:extLst>
          </p:cNvPr>
          <p:cNvSpPr>
            <a:spLocks noGrp="1"/>
          </p:cNvSpPr>
          <p:nvPr>
            <p:ph type="sldNum" sz="quarter" idx="12"/>
          </p:nvPr>
        </p:nvSpPr>
        <p:spPr/>
        <p:txBody>
          <a:bodyPr/>
          <a:lstStyle/>
          <a:p>
            <a:fld id="{6F669CBC-9B50-4D77-B834-9E11F644C1C6}" type="slidenum">
              <a:rPr lang="en-US" smtClean="0"/>
              <a:pPr/>
              <a:t>4</a:t>
            </a:fld>
            <a:endParaRPr lang="en-US"/>
          </a:p>
        </p:txBody>
      </p:sp>
      <p:grpSp>
        <p:nvGrpSpPr>
          <p:cNvPr id="33" name="Group 32">
            <a:extLst>
              <a:ext uri="{FF2B5EF4-FFF2-40B4-BE49-F238E27FC236}">
                <a16:creationId xmlns:a16="http://schemas.microsoft.com/office/drawing/2014/main" id="{1B6843C3-FF9D-4995-A6C8-50148C70D2E0}"/>
              </a:ext>
              <a:ext uri="{C183D7F6-B498-43B3-948B-1728B52AA6E4}">
                <adec:decorative xmlns:adec="http://schemas.microsoft.com/office/drawing/2017/decorative" val="1"/>
              </a:ext>
            </a:extLst>
          </p:cNvPr>
          <p:cNvGrpSpPr/>
          <p:nvPr/>
        </p:nvGrpSpPr>
        <p:grpSpPr>
          <a:xfrm>
            <a:off x="541570" y="3553121"/>
            <a:ext cx="620181" cy="768431"/>
            <a:chOff x="541570" y="3553121"/>
            <a:chExt cx="620181" cy="768431"/>
          </a:xfrm>
        </p:grpSpPr>
        <p:sp>
          <p:nvSpPr>
            <p:cNvPr id="5" name="Rectangle 4">
              <a:extLst>
                <a:ext uri="{FF2B5EF4-FFF2-40B4-BE49-F238E27FC236}">
                  <a16:creationId xmlns:a16="http://schemas.microsoft.com/office/drawing/2014/main" id="{F4792FB2-BAE6-4CD5-9F07-ED7E88323AE3}"/>
                </a:ext>
              </a:extLst>
            </p:cNvPr>
            <p:cNvSpPr/>
            <p:nvPr/>
          </p:nvSpPr>
          <p:spPr>
            <a:xfrm>
              <a:off x="541570" y="3553121"/>
              <a:ext cx="620181" cy="768431"/>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4" name="Picture 2" descr="Image result for dna">
              <a:extLst>
                <a:ext uri="{FF2B5EF4-FFF2-40B4-BE49-F238E27FC236}">
                  <a16:creationId xmlns:a16="http://schemas.microsoft.com/office/drawing/2014/main" id="{FBB0F85A-6137-4EFC-B96B-F0A92C4153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241" y="3699880"/>
              <a:ext cx="467958" cy="4679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C7F9904D-D077-4082-86F2-5E91C72C7520}"/>
              </a:ext>
              <a:ext uri="{C183D7F6-B498-43B3-948B-1728B52AA6E4}">
                <adec:decorative xmlns:adec="http://schemas.microsoft.com/office/drawing/2017/decorative" val="1"/>
              </a:ext>
            </a:extLst>
          </p:cNvPr>
          <p:cNvGrpSpPr/>
          <p:nvPr/>
        </p:nvGrpSpPr>
        <p:grpSpPr>
          <a:xfrm>
            <a:off x="541569" y="4674488"/>
            <a:ext cx="620181" cy="768431"/>
            <a:chOff x="541569" y="4674488"/>
            <a:chExt cx="620181" cy="768431"/>
          </a:xfrm>
        </p:grpSpPr>
        <p:sp>
          <p:nvSpPr>
            <p:cNvPr id="11" name="Rectangle 10">
              <a:extLst>
                <a:ext uri="{FF2B5EF4-FFF2-40B4-BE49-F238E27FC236}">
                  <a16:creationId xmlns:a16="http://schemas.microsoft.com/office/drawing/2014/main" id="{947ED6E5-0A8C-4957-9585-5D53E08B16E1}"/>
                </a:ext>
              </a:extLst>
            </p:cNvPr>
            <p:cNvSpPr/>
            <p:nvPr/>
          </p:nvSpPr>
          <p:spPr>
            <a:xfrm>
              <a:off x="541569" y="4674488"/>
              <a:ext cx="620181" cy="768431"/>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6" name="Picture 8" descr="Image result for health">
              <a:extLst>
                <a:ext uri="{FF2B5EF4-FFF2-40B4-BE49-F238E27FC236}">
                  <a16:creationId xmlns:a16="http://schemas.microsoft.com/office/drawing/2014/main" id="{CDC5ED2E-F05A-40C2-87D5-DDC98FC197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551" y="4811901"/>
              <a:ext cx="477203" cy="4772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408A4AC9-3568-4592-B847-022398C120AE}"/>
              </a:ext>
              <a:ext uri="{C183D7F6-B498-43B3-948B-1728B52AA6E4}">
                <adec:decorative xmlns:adec="http://schemas.microsoft.com/office/drawing/2017/decorative" val="1"/>
              </a:ext>
            </a:extLst>
          </p:cNvPr>
          <p:cNvGrpSpPr/>
          <p:nvPr/>
        </p:nvGrpSpPr>
        <p:grpSpPr>
          <a:xfrm>
            <a:off x="4203546" y="3571551"/>
            <a:ext cx="620181" cy="768431"/>
            <a:chOff x="4206477" y="3534755"/>
            <a:chExt cx="620181" cy="768431"/>
          </a:xfrm>
        </p:grpSpPr>
        <p:sp>
          <p:nvSpPr>
            <p:cNvPr id="13" name="Rectangle 12">
              <a:extLst>
                <a:ext uri="{FF2B5EF4-FFF2-40B4-BE49-F238E27FC236}">
                  <a16:creationId xmlns:a16="http://schemas.microsoft.com/office/drawing/2014/main" id="{E4FA82D3-8002-4DC0-B32B-E012FFF2D9AB}"/>
                </a:ext>
              </a:extLst>
            </p:cNvPr>
            <p:cNvSpPr/>
            <p:nvPr/>
          </p:nvSpPr>
          <p:spPr>
            <a:xfrm>
              <a:off x="4206477" y="3534755"/>
              <a:ext cx="620181" cy="768431"/>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7" name="Picture 12" descr="Image result for education">
              <a:extLst>
                <a:ext uri="{FF2B5EF4-FFF2-40B4-BE49-F238E27FC236}">
                  <a16:creationId xmlns:a16="http://schemas.microsoft.com/office/drawing/2014/main" id="{E0C73C76-EACD-441C-B8DE-810D4D6915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1009" y="3675656"/>
              <a:ext cx="487017" cy="4870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1385C700-9193-4A4B-8E2E-30D018E6DB72}"/>
              </a:ext>
              <a:ext uri="{C183D7F6-B498-43B3-948B-1728B52AA6E4}">
                <adec:decorative xmlns:adec="http://schemas.microsoft.com/office/drawing/2017/decorative" val="1"/>
              </a:ext>
            </a:extLst>
          </p:cNvPr>
          <p:cNvGrpSpPr/>
          <p:nvPr/>
        </p:nvGrpSpPr>
        <p:grpSpPr>
          <a:xfrm>
            <a:off x="4232760" y="4705715"/>
            <a:ext cx="589701" cy="768431"/>
            <a:chOff x="4232760" y="4705715"/>
            <a:chExt cx="589701" cy="768431"/>
          </a:xfrm>
        </p:grpSpPr>
        <p:sp>
          <p:nvSpPr>
            <p:cNvPr id="10" name="Rectangle 9">
              <a:extLst>
                <a:ext uri="{FF2B5EF4-FFF2-40B4-BE49-F238E27FC236}">
                  <a16:creationId xmlns:a16="http://schemas.microsoft.com/office/drawing/2014/main" id="{3750A8AB-6A27-4AB4-BCEC-51334062E5B0}"/>
                </a:ext>
              </a:extLst>
            </p:cNvPr>
            <p:cNvSpPr/>
            <p:nvPr/>
          </p:nvSpPr>
          <p:spPr>
            <a:xfrm>
              <a:off x="4232760" y="4705715"/>
              <a:ext cx="589701" cy="768431"/>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21" name="Picture 20" descr="Patient Care White Male 3D Model Isolated">
              <a:extLst>
                <a:ext uri="{FF2B5EF4-FFF2-40B4-BE49-F238E27FC236}">
                  <a16:creationId xmlns:a16="http://schemas.microsoft.com/office/drawing/2014/main" id="{E56C7073-0786-483F-8DF0-E4E559A7367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4958" y="4835988"/>
              <a:ext cx="458872" cy="4910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3BF0AB9A-556D-4623-8966-679C98130E0A}"/>
              </a:ext>
              <a:ext uri="{C183D7F6-B498-43B3-948B-1728B52AA6E4}">
                <adec:decorative xmlns:adec="http://schemas.microsoft.com/office/drawing/2017/decorative" val="1"/>
              </a:ext>
            </a:extLst>
          </p:cNvPr>
          <p:cNvGrpSpPr/>
          <p:nvPr/>
        </p:nvGrpSpPr>
        <p:grpSpPr>
          <a:xfrm>
            <a:off x="7890800" y="3549643"/>
            <a:ext cx="620181" cy="768431"/>
            <a:chOff x="7884832" y="3534289"/>
            <a:chExt cx="620181" cy="768431"/>
          </a:xfrm>
        </p:grpSpPr>
        <p:sp>
          <p:nvSpPr>
            <p:cNvPr id="12" name="Rectangle 11">
              <a:extLst>
                <a:ext uri="{FF2B5EF4-FFF2-40B4-BE49-F238E27FC236}">
                  <a16:creationId xmlns:a16="http://schemas.microsoft.com/office/drawing/2014/main" id="{1E7C1D44-7366-4021-A968-F1D021A8338C}"/>
                </a:ext>
              </a:extLst>
            </p:cNvPr>
            <p:cNvSpPr/>
            <p:nvPr/>
          </p:nvSpPr>
          <p:spPr>
            <a:xfrm>
              <a:off x="7884832" y="3534289"/>
              <a:ext cx="620181" cy="768431"/>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5" name="Picture 6" descr="Image result for doctor">
              <a:extLst>
                <a:ext uri="{FF2B5EF4-FFF2-40B4-BE49-F238E27FC236}">
                  <a16:creationId xmlns:a16="http://schemas.microsoft.com/office/drawing/2014/main" id="{9F34ABF5-FE03-4746-A044-88869E3795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60942" y="3678277"/>
              <a:ext cx="467959" cy="4679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a:extLst>
              <a:ext uri="{FF2B5EF4-FFF2-40B4-BE49-F238E27FC236}">
                <a16:creationId xmlns:a16="http://schemas.microsoft.com/office/drawing/2014/main" id="{302D6714-C257-442C-A7EC-B194AD23B149}"/>
              </a:ext>
              <a:ext uri="{C183D7F6-B498-43B3-948B-1728B52AA6E4}">
                <adec:decorative xmlns:adec="http://schemas.microsoft.com/office/drawing/2017/decorative" val="1"/>
              </a:ext>
            </a:extLst>
          </p:cNvPr>
          <p:cNvGrpSpPr/>
          <p:nvPr/>
        </p:nvGrpSpPr>
        <p:grpSpPr>
          <a:xfrm>
            <a:off x="7960942" y="4697275"/>
            <a:ext cx="620181" cy="768431"/>
            <a:chOff x="7956548" y="4677289"/>
            <a:chExt cx="620181" cy="768431"/>
          </a:xfrm>
        </p:grpSpPr>
        <p:sp>
          <p:nvSpPr>
            <p:cNvPr id="19" name="Rectangle 18">
              <a:extLst>
                <a:ext uri="{FF2B5EF4-FFF2-40B4-BE49-F238E27FC236}">
                  <a16:creationId xmlns:a16="http://schemas.microsoft.com/office/drawing/2014/main" id="{BD52C613-737B-4312-8B5E-137334EB65A5}"/>
                </a:ext>
              </a:extLst>
            </p:cNvPr>
            <p:cNvSpPr/>
            <p:nvPr/>
          </p:nvSpPr>
          <p:spPr>
            <a:xfrm>
              <a:off x="7956548" y="4677289"/>
              <a:ext cx="620181" cy="768431"/>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20" name="Picture 10" descr="Image result for health">
              <a:extLst>
                <a:ext uri="{FF2B5EF4-FFF2-40B4-BE49-F238E27FC236}">
                  <a16:creationId xmlns:a16="http://schemas.microsoft.com/office/drawing/2014/main" id="{DE80B1DC-22FB-485A-8673-8D2F6072A08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6689" y="4807700"/>
              <a:ext cx="479898" cy="4798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40444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76925-8CF2-4AFE-9F59-60137E4A39BE}"/>
              </a:ext>
            </a:extLst>
          </p:cNvPr>
          <p:cNvSpPr>
            <a:spLocks noGrp="1"/>
          </p:cNvSpPr>
          <p:nvPr>
            <p:ph type="title"/>
          </p:nvPr>
        </p:nvSpPr>
        <p:spPr/>
        <p:txBody>
          <a:bodyPr/>
          <a:lstStyle/>
          <a:p>
            <a:r>
              <a:rPr lang="en-US"/>
              <a:t>Advanced Search Builder and History</a:t>
            </a:r>
          </a:p>
        </p:txBody>
      </p:sp>
      <p:sp>
        <p:nvSpPr>
          <p:cNvPr id="4" name="Slide Number Placeholder 3">
            <a:extLst>
              <a:ext uri="{FF2B5EF4-FFF2-40B4-BE49-F238E27FC236}">
                <a16:creationId xmlns:a16="http://schemas.microsoft.com/office/drawing/2014/main" id="{CAD526D7-4E87-45E7-84DD-E05885CAABA1}"/>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40</a:t>
            </a:fld>
            <a:endParaRPr lang="en-US"/>
          </a:p>
        </p:txBody>
      </p:sp>
      <p:pic>
        <p:nvPicPr>
          <p:cNvPr id="8" name="Content Placeholder 7" descr="The PubMed Advanced Search Builder is shown. &quot;Journal&quot; has been selected in the drop-down field, and the word &quot;new&quot; has been typed in the search box, which has caused an auto-suggest drop-down to appear. The second entry in the drop-down (&quot;The New England journal of medicine&quot;) is highlighted.">
            <a:extLst>
              <a:ext uri="{FF2B5EF4-FFF2-40B4-BE49-F238E27FC236}">
                <a16:creationId xmlns:a16="http://schemas.microsoft.com/office/drawing/2014/main" id="{62D5ED06-2573-BC3A-05A4-87FFF158C5A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6" r="17"/>
          <a:stretch/>
        </p:blipFill>
        <p:spPr>
          <a:xfrm>
            <a:off x="1655064" y="1600200"/>
            <a:ext cx="8878824" cy="4480560"/>
          </a:xfrm>
          <a:ln>
            <a:solidFill>
              <a:schemeClr val="tx1"/>
            </a:solidFill>
          </a:ln>
        </p:spPr>
      </p:pic>
    </p:spTree>
    <p:extLst>
      <p:ext uri="{BB962C8B-B14F-4D97-AF65-F5344CB8AC3E}">
        <p14:creationId xmlns:p14="http://schemas.microsoft.com/office/powerpoint/2010/main" val="3778354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825C-6684-435D-AC56-90785473EA74}"/>
              </a:ext>
            </a:extLst>
          </p:cNvPr>
          <p:cNvSpPr>
            <a:spLocks noGrp="1"/>
          </p:cNvSpPr>
          <p:nvPr>
            <p:ph type="title"/>
          </p:nvPr>
        </p:nvSpPr>
        <p:spPr/>
        <p:txBody>
          <a:bodyPr/>
          <a:lstStyle/>
          <a:p>
            <a:r>
              <a:rPr lang="en-US"/>
              <a:t>Search Details</a:t>
            </a:r>
          </a:p>
        </p:txBody>
      </p:sp>
      <p:sp>
        <p:nvSpPr>
          <p:cNvPr id="4" name="Slide Number Placeholder 3">
            <a:extLst>
              <a:ext uri="{FF2B5EF4-FFF2-40B4-BE49-F238E27FC236}">
                <a16:creationId xmlns:a16="http://schemas.microsoft.com/office/drawing/2014/main" id="{22A9348A-50DB-414E-B5DE-C8361E6EAFD1}"/>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41</a:t>
            </a:fld>
            <a:endParaRPr lang="en-US"/>
          </a:p>
        </p:txBody>
      </p:sp>
      <p:pic>
        <p:nvPicPr>
          <p:cNvPr id="12" name="Content Placeholder 11" descr="The PubMed Advanced Search Builder is shown, with the History and Search Details section shown. The Details for the first query, &quot;acid reflux&quot; are expanded.">
            <a:extLst>
              <a:ext uri="{FF2B5EF4-FFF2-40B4-BE49-F238E27FC236}">
                <a16:creationId xmlns:a16="http://schemas.microsoft.com/office/drawing/2014/main" id="{FC2A0C8D-7414-0969-4E1A-18D6869DD59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6" r="17"/>
          <a:stretch/>
        </p:blipFill>
        <p:spPr>
          <a:xfrm>
            <a:off x="1655064" y="1600200"/>
            <a:ext cx="8878824" cy="4480560"/>
          </a:xfrm>
          <a:ln>
            <a:solidFill>
              <a:schemeClr val="tx1"/>
            </a:solidFill>
          </a:ln>
        </p:spPr>
      </p:pic>
    </p:spTree>
    <p:extLst>
      <p:ext uri="{BB962C8B-B14F-4D97-AF65-F5344CB8AC3E}">
        <p14:creationId xmlns:p14="http://schemas.microsoft.com/office/powerpoint/2010/main" val="3040778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8123-2AED-4BB8-8F27-76F1ED02E38A}"/>
              </a:ext>
            </a:extLst>
          </p:cNvPr>
          <p:cNvSpPr>
            <a:spLocks noGrp="1"/>
          </p:cNvSpPr>
          <p:nvPr>
            <p:ph type="title"/>
          </p:nvPr>
        </p:nvSpPr>
        <p:spPr/>
        <p:txBody>
          <a:bodyPr/>
          <a:lstStyle/>
          <a:p>
            <a:r>
              <a:rPr lang="en-US"/>
              <a:t>How to get help</a:t>
            </a:r>
          </a:p>
        </p:txBody>
      </p:sp>
      <p:sp>
        <p:nvSpPr>
          <p:cNvPr id="3" name="Content Placeholder 2">
            <a:extLst>
              <a:ext uri="{FF2B5EF4-FFF2-40B4-BE49-F238E27FC236}">
                <a16:creationId xmlns:a16="http://schemas.microsoft.com/office/drawing/2014/main" id="{D35B5C54-38D3-4342-BB46-DBF02469608A}"/>
              </a:ext>
            </a:extLst>
          </p:cNvPr>
          <p:cNvSpPr>
            <a:spLocks noGrp="1"/>
          </p:cNvSpPr>
          <p:nvPr>
            <p:ph idx="1"/>
          </p:nvPr>
        </p:nvSpPr>
        <p:spPr/>
        <p:txBody>
          <a:bodyPr/>
          <a:lstStyle/>
          <a:p>
            <a:r>
              <a:rPr lang="en-US"/>
              <a:t>FAQ &amp; User Guide</a:t>
            </a:r>
          </a:p>
          <a:p>
            <a:r>
              <a:rPr lang="en-US"/>
              <a:t>Ask a Librarian!</a:t>
            </a:r>
          </a:p>
          <a:p>
            <a:r>
              <a:rPr lang="en-US"/>
              <a:t>[INSERT YOUR LIBRARY'S INFORMATION HERE]</a:t>
            </a:r>
          </a:p>
          <a:p>
            <a:r>
              <a:rPr lang="en-US"/>
              <a:t>NLM Support Center</a:t>
            </a:r>
          </a:p>
        </p:txBody>
      </p:sp>
      <p:sp>
        <p:nvSpPr>
          <p:cNvPr id="5" name="Slide Number Placeholder 4">
            <a:extLst>
              <a:ext uri="{FF2B5EF4-FFF2-40B4-BE49-F238E27FC236}">
                <a16:creationId xmlns:a16="http://schemas.microsoft.com/office/drawing/2014/main" id="{DB1D9957-670A-4350-8BAB-242159B57D7F}"/>
              </a:ext>
            </a:extLst>
          </p:cNvPr>
          <p:cNvSpPr>
            <a:spLocks noGrp="1"/>
          </p:cNvSpPr>
          <p:nvPr>
            <p:ph type="sldNum" sz="quarter" idx="12"/>
          </p:nvPr>
        </p:nvSpPr>
        <p:spPr/>
        <p:txBody>
          <a:bodyPr/>
          <a:lstStyle/>
          <a:p>
            <a:fld id="{6F669CBC-9B50-4D77-B834-9E11F644C1C6}" type="slidenum">
              <a:rPr lang="en-US" smtClean="0"/>
              <a:pPr/>
              <a:t>42</a:t>
            </a:fld>
            <a:endParaRPr lang="en-US"/>
          </a:p>
        </p:txBody>
      </p:sp>
    </p:spTree>
    <p:extLst>
      <p:ext uri="{BB962C8B-B14F-4D97-AF65-F5344CB8AC3E}">
        <p14:creationId xmlns:p14="http://schemas.microsoft.com/office/powerpoint/2010/main" val="368940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B09560-C90F-426F-A7F0-A124F228A12F}"/>
              </a:ext>
            </a:extLst>
          </p:cNvPr>
          <p:cNvSpPr>
            <a:spLocks noGrp="1"/>
          </p:cNvSpPr>
          <p:nvPr>
            <p:ph type="title"/>
          </p:nvPr>
        </p:nvSpPr>
        <p:spPr>
          <a:xfrm>
            <a:off x="753986" y="126425"/>
            <a:ext cx="10515600" cy="1325563"/>
          </a:xfrm>
        </p:spPr>
        <p:txBody>
          <a:bodyPr/>
          <a:lstStyle/>
          <a:p>
            <a:r>
              <a:rPr lang="en-US"/>
              <a:t>Questions?</a:t>
            </a:r>
          </a:p>
        </p:txBody>
      </p:sp>
      <p:pic>
        <p:nvPicPr>
          <p:cNvPr id="6" name="Picture 5">
            <a:extLst>
              <a:ext uri="{FF2B5EF4-FFF2-40B4-BE49-F238E27FC236}">
                <a16:creationId xmlns:a16="http://schemas.microsoft.com/office/drawing/2014/main" id="{1AF4CD4A-93B4-4069-BE68-B26C1AACBF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76131" y="1261945"/>
            <a:ext cx="7268047" cy="4845365"/>
          </a:xfrm>
          <a:prstGeom prst="rect">
            <a:avLst/>
          </a:prstGeom>
        </p:spPr>
      </p:pic>
      <p:sp>
        <p:nvSpPr>
          <p:cNvPr id="3" name="Slide Number Placeholder 2">
            <a:extLst>
              <a:ext uri="{FF2B5EF4-FFF2-40B4-BE49-F238E27FC236}">
                <a16:creationId xmlns:a16="http://schemas.microsoft.com/office/drawing/2014/main" id="{7A829202-6336-40BD-A46C-B6273344AB94}"/>
              </a:ext>
            </a:extLst>
          </p:cNvPr>
          <p:cNvSpPr>
            <a:spLocks noGrp="1"/>
          </p:cNvSpPr>
          <p:nvPr>
            <p:ph type="sldNum" sz="quarter" idx="12"/>
          </p:nvPr>
        </p:nvSpPr>
        <p:spPr/>
        <p:txBody>
          <a:bodyPr/>
          <a:lstStyle/>
          <a:p>
            <a:fld id="{6F669CBC-9B50-4D77-B834-9E11F644C1C6}" type="slidenum">
              <a:rPr lang="en-US" smtClean="0"/>
              <a:t>43</a:t>
            </a:fld>
            <a:endParaRPr lang="en-US"/>
          </a:p>
        </p:txBody>
      </p:sp>
    </p:spTree>
    <p:extLst>
      <p:ext uri="{BB962C8B-B14F-4D97-AF65-F5344CB8AC3E}">
        <p14:creationId xmlns:p14="http://schemas.microsoft.com/office/powerpoint/2010/main" val="4188914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7D15-FE01-4938-AEA7-E823EE6B7BD6}"/>
              </a:ext>
            </a:extLst>
          </p:cNvPr>
          <p:cNvSpPr>
            <a:spLocks noGrp="1"/>
          </p:cNvSpPr>
          <p:nvPr>
            <p:ph type="title"/>
          </p:nvPr>
        </p:nvSpPr>
        <p:spPr/>
        <p:txBody>
          <a:bodyPr/>
          <a:lstStyle/>
          <a:p>
            <a:r>
              <a:rPr lang="en-US"/>
              <a:t>Where is the Full Text?</a:t>
            </a:r>
          </a:p>
        </p:txBody>
      </p:sp>
      <p:sp>
        <p:nvSpPr>
          <p:cNvPr id="6" name="Content Placeholder 5">
            <a:extLst>
              <a:ext uri="{FF2B5EF4-FFF2-40B4-BE49-F238E27FC236}">
                <a16:creationId xmlns:a16="http://schemas.microsoft.com/office/drawing/2014/main" id="{6C68DBA0-7E20-414C-8AC1-25202FC810FE}"/>
              </a:ext>
            </a:extLst>
          </p:cNvPr>
          <p:cNvSpPr>
            <a:spLocks noGrp="1"/>
          </p:cNvSpPr>
          <p:nvPr>
            <p:ph idx="1"/>
          </p:nvPr>
        </p:nvSpPr>
        <p:spPr/>
        <p:txBody>
          <a:bodyPr vert="horz" lIns="91440" tIns="45720" rIns="91440" bIns="45720" rtlCol="0" anchor="t">
            <a:normAutofit/>
          </a:bodyPr>
          <a:lstStyle/>
          <a:p>
            <a:r>
              <a:rPr lang="en-US"/>
              <a:t>Available from the Publisher</a:t>
            </a:r>
          </a:p>
          <a:p>
            <a:pPr lvl="1"/>
            <a:r>
              <a:rPr lang="en-US"/>
              <a:t>Full text is not always free</a:t>
            </a:r>
          </a:p>
          <a:p>
            <a:pPr lvl="1"/>
            <a:r>
              <a:rPr lang="en-US"/>
              <a:t>Check for access to your institution’s subscriptions</a:t>
            </a:r>
          </a:p>
          <a:p>
            <a:r>
              <a:rPr lang="en-US"/>
              <a:t>Included in PMC (PubMed Central)</a:t>
            </a:r>
          </a:p>
          <a:p>
            <a:pPr lvl="1"/>
            <a:r>
              <a:rPr lang="en-US"/>
              <a:t>Manuscripts deposited to comply with public access policies</a:t>
            </a:r>
          </a:p>
          <a:p>
            <a:pPr lvl="1"/>
            <a:r>
              <a:rPr lang="en-US">
                <a:ea typeface="+mn-lt"/>
                <a:cs typeface="+mn-lt"/>
              </a:rPr>
              <a:t>Articles deposited directly by participating journals and publishers</a:t>
            </a:r>
          </a:p>
          <a:p>
            <a:pPr lvl="1"/>
            <a:r>
              <a:rPr lang="en-US"/>
              <a:t>NLM digitization projects</a:t>
            </a:r>
          </a:p>
          <a:p>
            <a:endParaRPr lang="en-US"/>
          </a:p>
        </p:txBody>
      </p:sp>
      <p:sp>
        <p:nvSpPr>
          <p:cNvPr id="7" name="Slide Number Placeholder 3">
            <a:extLst>
              <a:ext uri="{FF2B5EF4-FFF2-40B4-BE49-F238E27FC236}">
                <a16:creationId xmlns:a16="http://schemas.microsoft.com/office/drawing/2014/main" id="{ECD19CBC-D30F-42FF-8B3D-3EFFF1C76C7E}"/>
              </a:ext>
            </a:extLst>
          </p:cNvPr>
          <p:cNvSpPr>
            <a:spLocks noGrp="1"/>
          </p:cNvSpPr>
          <p:nvPr>
            <p:ph type="sldNum" sz="quarter" idx="12"/>
          </p:nvPr>
        </p:nvSpPr>
        <p:spPr/>
        <p:txBody>
          <a:bodyPr/>
          <a:lstStyle/>
          <a:p>
            <a:fld id="{4FAB73BC-B049-4115-A692-8D63A059BFB8}" type="slidenum">
              <a:rPr lang="en-US" smtClean="0"/>
              <a:pPr/>
              <a:t>5</a:t>
            </a:fld>
            <a:endParaRPr lang="en-US"/>
          </a:p>
        </p:txBody>
      </p:sp>
    </p:spTree>
    <p:extLst>
      <p:ext uri="{BB962C8B-B14F-4D97-AF65-F5344CB8AC3E}">
        <p14:creationId xmlns:p14="http://schemas.microsoft.com/office/powerpoint/2010/main" val="346949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AF77D-EF58-4B96-A0B4-31C46EE535C7}"/>
              </a:ext>
            </a:extLst>
          </p:cNvPr>
          <p:cNvSpPr>
            <a:spLocks noGrp="1"/>
          </p:cNvSpPr>
          <p:nvPr>
            <p:ph type="title"/>
          </p:nvPr>
        </p:nvSpPr>
        <p:spPr/>
        <p:txBody>
          <a:bodyPr/>
          <a:lstStyle/>
          <a:p>
            <a:r>
              <a:rPr lang="en-US"/>
              <a:t>Welcome to PubMed!</a:t>
            </a:r>
          </a:p>
        </p:txBody>
      </p:sp>
      <p:sp>
        <p:nvSpPr>
          <p:cNvPr id="4" name="Slide Number Placeholder 3">
            <a:extLst>
              <a:ext uri="{FF2B5EF4-FFF2-40B4-BE49-F238E27FC236}">
                <a16:creationId xmlns:a16="http://schemas.microsoft.com/office/drawing/2014/main" id="{98947D51-980F-43BB-9175-F77BF1D82D16}"/>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6</a:t>
            </a:fld>
            <a:endParaRPr lang="en-US"/>
          </a:p>
        </p:txBody>
      </p:sp>
      <p:pic>
        <p:nvPicPr>
          <p:cNvPr id="3" name="Picture 2" descr="A view of the PubMed homepage">
            <a:extLst>
              <a:ext uri="{FF2B5EF4-FFF2-40B4-BE49-F238E27FC236}">
                <a16:creationId xmlns:a16="http://schemas.microsoft.com/office/drawing/2014/main" id="{EC8C4487-4686-97BE-3A89-A52A2B3B81A5}"/>
              </a:ext>
            </a:extLst>
          </p:cNvPr>
          <p:cNvPicPr>
            <a:picLocks noChangeAspect="1"/>
          </p:cNvPicPr>
          <p:nvPr/>
        </p:nvPicPr>
        <p:blipFill>
          <a:blip r:embed="rId3"/>
          <a:srcRect t="-245" r="155" b="15542"/>
          <a:stretch>
            <a:fillRect/>
          </a:stretch>
        </p:blipFill>
        <p:spPr>
          <a:xfrm>
            <a:off x="2427453" y="1350914"/>
            <a:ext cx="7335320" cy="4720129"/>
          </a:xfrm>
          <a:prstGeom prst="rect">
            <a:avLst/>
          </a:prstGeom>
        </p:spPr>
      </p:pic>
    </p:spTree>
    <p:extLst>
      <p:ext uri="{BB962C8B-B14F-4D97-AF65-F5344CB8AC3E}">
        <p14:creationId xmlns:p14="http://schemas.microsoft.com/office/powerpoint/2010/main" val="4284850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825C-6684-435D-AC56-90785473EA74}"/>
              </a:ext>
            </a:extLst>
          </p:cNvPr>
          <p:cNvSpPr>
            <a:spLocks noGrp="1"/>
          </p:cNvSpPr>
          <p:nvPr>
            <p:ph type="title"/>
          </p:nvPr>
        </p:nvSpPr>
        <p:spPr/>
        <p:txBody>
          <a:bodyPr/>
          <a:lstStyle/>
          <a:p>
            <a:r>
              <a:rPr lang="en-US"/>
              <a:t>Trending Articles</a:t>
            </a:r>
          </a:p>
        </p:txBody>
      </p:sp>
      <p:sp>
        <p:nvSpPr>
          <p:cNvPr id="4" name="Slide Number Placeholder 3">
            <a:extLst>
              <a:ext uri="{FF2B5EF4-FFF2-40B4-BE49-F238E27FC236}">
                <a16:creationId xmlns:a16="http://schemas.microsoft.com/office/drawing/2014/main" id="{0E635CCD-FFD2-4DDD-8308-E54CBB1EFB1B}"/>
              </a:ext>
              <a:ext uri="{C183D7F6-B498-43B3-948B-1728B52AA6E4}">
                <adec:decorative xmlns:adec="http://schemas.microsoft.com/office/drawing/2017/decorative" val="1"/>
              </a:ext>
            </a:extLst>
          </p:cNvPr>
          <p:cNvSpPr>
            <a:spLocks noGrp="1"/>
          </p:cNvSpPr>
          <p:nvPr>
            <p:ph type="sldNum" sz="quarter" idx="12"/>
          </p:nvPr>
        </p:nvSpPr>
        <p:spPr/>
        <p:txBody>
          <a:bodyPr/>
          <a:lstStyle/>
          <a:p>
            <a:fld id="{6F669CBC-9B50-4D77-B834-9E11F644C1C6}" type="slidenum">
              <a:rPr lang="en-US" smtClean="0"/>
              <a:t>7</a:t>
            </a:fld>
            <a:endParaRPr lang="en-US"/>
          </a:p>
        </p:txBody>
      </p:sp>
      <p:pic>
        <p:nvPicPr>
          <p:cNvPr id="6" name="Content Placeholder 5" descr="A list of Trending Articles and Updates on the PubMed homepage">
            <a:extLst>
              <a:ext uri="{FF2B5EF4-FFF2-40B4-BE49-F238E27FC236}">
                <a16:creationId xmlns:a16="http://schemas.microsoft.com/office/drawing/2014/main" id="{17F17FEE-0537-9A63-516D-8E8D76CD09F3}"/>
              </a:ext>
            </a:extLst>
          </p:cNvPr>
          <p:cNvPicPr>
            <a:picLocks noGrp="1" noChangeAspect="1"/>
          </p:cNvPicPr>
          <p:nvPr>
            <p:ph idx="1"/>
          </p:nvPr>
        </p:nvPicPr>
        <p:blipFill>
          <a:blip r:embed="rId3"/>
          <a:stretch>
            <a:fillRect/>
          </a:stretch>
        </p:blipFill>
        <p:spPr>
          <a:xfrm>
            <a:off x="1667380" y="1473933"/>
            <a:ext cx="8845515" cy="4574076"/>
          </a:xfrm>
          <a:prstGeom prst="rect">
            <a:avLst/>
          </a:prstGeom>
        </p:spPr>
      </p:pic>
    </p:spTree>
    <p:extLst>
      <p:ext uri="{BB962C8B-B14F-4D97-AF65-F5344CB8AC3E}">
        <p14:creationId xmlns:p14="http://schemas.microsoft.com/office/powerpoint/2010/main" val="3168722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650BC-4751-4BDC-B626-2F408B31F249}"/>
              </a:ext>
            </a:extLst>
          </p:cNvPr>
          <p:cNvSpPr>
            <a:spLocks noGrp="1"/>
          </p:cNvSpPr>
          <p:nvPr>
            <p:ph type="title"/>
          </p:nvPr>
        </p:nvSpPr>
        <p:spPr/>
        <p:txBody>
          <a:bodyPr/>
          <a:lstStyle/>
          <a:p>
            <a:r>
              <a:rPr lang="en-US"/>
              <a:t>Finding the original research</a:t>
            </a:r>
          </a:p>
        </p:txBody>
      </p:sp>
      <p:pic>
        <p:nvPicPr>
          <p:cNvPr id="5" name="Content Placeholder 4" descr="NPR.org article headline, reading &quot;Study Questions Mainstay Treatment for Mild Asthma.&quot;">
            <a:extLst>
              <a:ext uri="{FF2B5EF4-FFF2-40B4-BE49-F238E27FC236}">
                <a16:creationId xmlns:a16="http://schemas.microsoft.com/office/drawing/2014/main" id="{BCE827EC-698D-4EAC-BC06-E14448A939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2666" y="1934254"/>
            <a:ext cx="9066667" cy="2609524"/>
          </a:xfrm>
          <a:solidFill>
            <a:schemeClr val="tx1"/>
          </a:solidFill>
          <a:ln>
            <a:solidFill>
              <a:schemeClr val="tx1"/>
            </a:solidFill>
          </a:ln>
        </p:spPr>
      </p:pic>
      <p:sp>
        <p:nvSpPr>
          <p:cNvPr id="6" name="TextBox 5">
            <a:extLst>
              <a:ext uri="{FF2B5EF4-FFF2-40B4-BE49-F238E27FC236}">
                <a16:creationId xmlns:a16="http://schemas.microsoft.com/office/drawing/2014/main" id="{6FD1A29B-A66D-45A2-9C59-CBCD75111344}"/>
              </a:ext>
            </a:extLst>
          </p:cNvPr>
          <p:cNvSpPr txBox="1"/>
          <p:nvPr/>
        </p:nvSpPr>
        <p:spPr>
          <a:xfrm>
            <a:off x="609600" y="5257800"/>
            <a:ext cx="10972800" cy="646331"/>
          </a:xfrm>
          <a:prstGeom prst="rect">
            <a:avLst/>
          </a:prstGeom>
          <a:noFill/>
        </p:spPr>
        <p:txBody>
          <a:bodyPr wrap="square" rtlCol="0">
            <a:spAutoFit/>
          </a:bodyPr>
          <a:lstStyle/>
          <a:p>
            <a:r>
              <a:rPr lang="en-US"/>
              <a:t>Source: </a:t>
            </a:r>
            <a:r>
              <a:rPr lang="en-US" u="sng">
                <a:hlinkClick r:id="rId4"/>
              </a:rPr>
              <a:t>https://www.npr.org/sections/health-shots/2019/08/26/752815573/study-questions-mainstay-treatment-for-mild-asthma</a:t>
            </a:r>
            <a:endParaRPr lang="en-US"/>
          </a:p>
        </p:txBody>
      </p:sp>
      <p:sp>
        <p:nvSpPr>
          <p:cNvPr id="4" name="Slide Number Placeholder 3">
            <a:extLst>
              <a:ext uri="{FF2B5EF4-FFF2-40B4-BE49-F238E27FC236}">
                <a16:creationId xmlns:a16="http://schemas.microsoft.com/office/drawing/2014/main" id="{2EF106E4-A3D1-4FCE-8ADA-94D1A68F5C6A}"/>
              </a:ext>
            </a:extLst>
          </p:cNvPr>
          <p:cNvSpPr>
            <a:spLocks noGrp="1"/>
          </p:cNvSpPr>
          <p:nvPr>
            <p:ph type="sldNum" sz="quarter" idx="12"/>
          </p:nvPr>
        </p:nvSpPr>
        <p:spPr/>
        <p:txBody>
          <a:bodyPr/>
          <a:lstStyle/>
          <a:p>
            <a:fld id="{6F669CBC-9B50-4D77-B834-9E11F644C1C6}" type="slidenum">
              <a:rPr lang="en-US" smtClean="0"/>
              <a:t>8</a:t>
            </a:fld>
            <a:endParaRPr lang="en-US"/>
          </a:p>
        </p:txBody>
      </p:sp>
    </p:spTree>
    <p:extLst>
      <p:ext uri="{BB962C8B-B14F-4D97-AF65-F5344CB8AC3E}">
        <p14:creationId xmlns:p14="http://schemas.microsoft.com/office/powerpoint/2010/main" val="247332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650BC-4751-4BDC-B626-2F408B31F249}"/>
              </a:ext>
            </a:extLst>
          </p:cNvPr>
          <p:cNvSpPr>
            <a:spLocks noGrp="1"/>
          </p:cNvSpPr>
          <p:nvPr>
            <p:ph type="title"/>
          </p:nvPr>
        </p:nvSpPr>
        <p:spPr/>
        <p:txBody>
          <a:bodyPr/>
          <a:lstStyle/>
          <a:p>
            <a:r>
              <a:rPr lang="en-US"/>
              <a:t>Finding the original research (cont'd)</a:t>
            </a:r>
          </a:p>
        </p:txBody>
      </p:sp>
      <p:pic>
        <p:nvPicPr>
          <p:cNvPr id="4" name="Picture 3" descr="The first three paragraphs of an NPR.org article. Full text available at https://www.npr.org/sections/health-shots/2019/08/26/752815573/study-questions-mainstay-treatment-for-mild-asthma.">
            <a:extLst>
              <a:ext uri="{FF2B5EF4-FFF2-40B4-BE49-F238E27FC236}">
                <a16:creationId xmlns:a16="http://schemas.microsoft.com/office/drawing/2014/main" id="{6A39AF48-D86B-43D6-90C6-C9186332B2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05524" y="1417639"/>
            <a:ext cx="7380952" cy="3916362"/>
          </a:xfrm>
          <a:prstGeom prst="rect">
            <a:avLst/>
          </a:prstGeom>
          <a:ln>
            <a:solidFill>
              <a:schemeClr val="tx1"/>
            </a:solidFill>
          </a:ln>
        </p:spPr>
      </p:pic>
      <p:sp>
        <p:nvSpPr>
          <p:cNvPr id="6" name="TextBox 5">
            <a:extLst>
              <a:ext uri="{FF2B5EF4-FFF2-40B4-BE49-F238E27FC236}">
                <a16:creationId xmlns:a16="http://schemas.microsoft.com/office/drawing/2014/main" id="{6FD1A29B-A66D-45A2-9C59-CBCD75111344}"/>
              </a:ext>
            </a:extLst>
          </p:cNvPr>
          <p:cNvSpPr txBox="1"/>
          <p:nvPr/>
        </p:nvSpPr>
        <p:spPr>
          <a:xfrm>
            <a:off x="609600" y="5365045"/>
            <a:ext cx="10972800" cy="646331"/>
          </a:xfrm>
          <a:prstGeom prst="rect">
            <a:avLst/>
          </a:prstGeom>
          <a:noFill/>
        </p:spPr>
        <p:txBody>
          <a:bodyPr wrap="square" rtlCol="0">
            <a:spAutoFit/>
          </a:bodyPr>
          <a:lstStyle/>
          <a:p>
            <a:r>
              <a:rPr lang="en-US"/>
              <a:t>Source: </a:t>
            </a:r>
            <a:r>
              <a:rPr lang="en-US" u="sng">
                <a:hlinkClick r:id="rId4"/>
              </a:rPr>
              <a:t>https://www.npr.org/sections/health-shots/2019/08/26/752815573/study-questions-mainstay-treatment-for-mild-asthma</a:t>
            </a:r>
            <a:endParaRPr lang="en-US"/>
          </a:p>
        </p:txBody>
      </p:sp>
      <p:sp>
        <p:nvSpPr>
          <p:cNvPr id="7" name="Slide Number Placeholder 6">
            <a:extLst>
              <a:ext uri="{FF2B5EF4-FFF2-40B4-BE49-F238E27FC236}">
                <a16:creationId xmlns:a16="http://schemas.microsoft.com/office/drawing/2014/main" id="{273A4400-D2D3-407A-9BD7-489E95DCF41E}"/>
              </a:ext>
            </a:extLst>
          </p:cNvPr>
          <p:cNvSpPr>
            <a:spLocks noGrp="1"/>
          </p:cNvSpPr>
          <p:nvPr>
            <p:ph type="sldNum" sz="quarter" idx="12"/>
          </p:nvPr>
        </p:nvSpPr>
        <p:spPr/>
        <p:txBody>
          <a:bodyPr/>
          <a:lstStyle/>
          <a:p>
            <a:fld id="{6F669CBC-9B50-4D77-B834-9E11F644C1C6}" type="slidenum">
              <a:rPr lang="en-US" smtClean="0"/>
              <a:t>9</a:t>
            </a:fld>
            <a:endParaRPr lang="en-US"/>
          </a:p>
        </p:txBody>
      </p:sp>
    </p:spTree>
    <p:extLst>
      <p:ext uri="{BB962C8B-B14F-4D97-AF65-F5344CB8AC3E}">
        <p14:creationId xmlns:p14="http://schemas.microsoft.com/office/powerpoint/2010/main" val="77215944"/>
      </p:ext>
    </p:extLst>
  </p:cSld>
  <p:clrMapOvr>
    <a:masterClrMapping/>
  </p:clrMapOvr>
</p:sld>
</file>

<file path=ppt/theme/theme1.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WIDE.potx" id="{0F0190FA-4B4C-4597-80A5-EBFD2694A27B}" vid="{EB8DA9C5-18A6-495A-8C63-5F93DE9D3EB4}"/>
    </a:ext>
  </a:extLst>
</a:theme>
</file>

<file path=ppt/theme/theme2.xml><?xml version="1.0" encoding="utf-8"?>
<a:theme xmlns:a="http://schemas.openxmlformats.org/drawingml/2006/main" name="NTO Blu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WIDE.potx" id="{0F0190FA-4B4C-4597-80A5-EBFD2694A27B}" vid="{9FF7E26E-56AF-4622-86E4-CF578BB57232}"/>
    </a:ext>
  </a:extLst>
</a:theme>
</file>

<file path=ppt/theme/theme3.xml><?xml version="1.0" encoding="utf-8"?>
<a:theme xmlns:a="http://schemas.openxmlformats.org/drawingml/2006/main" name="NTO Black">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WIDE.potx" id="{0F0190FA-4B4C-4597-80A5-EBFD2694A27B}" vid="{3E78EFA1-0F31-4536-9B71-88940AF1CADD}"/>
    </a:ext>
  </a:extLst>
</a:theme>
</file>

<file path=ppt/theme/theme4.xml><?xml version="1.0" encoding="utf-8"?>
<a:theme xmlns:a="http://schemas.openxmlformats.org/drawingml/2006/main" name="NTO Gray">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WIDE.potx" id="{0F0190FA-4B4C-4597-80A5-EBFD2694A27B}" vid="{E594446E-A5CF-48FC-9FBE-66B0B4A3008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NTO Template (NEW LOGO 4-27-17)WIDE</Template>
  <TotalTime>0</TotalTime>
  <Words>5158</Words>
  <Application>Microsoft Office PowerPoint</Application>
  <PresentationFormat>Widescreen</PresentationFormat>
  <Paragraphs>392</Paragraphs>
  <Slides>43</Slides>
  <Notes>43</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43</vt:i4>
      </vt:variant>
    </vt:vector>
  </HeadingPairs>
  <TitlesOfParts>
    <vt:vector size="49" baseType="lpstr">
      <vt:lpstr>Arial</vt:lpstr>
      <vt:lpstr>Calibri</vt:lpstr>
      <vt:lpstr>NTO White w gray text</vt:lpstr>
      <vt:lpstr>NTO Blue</vt:lpstr>
      <vt:lpstr>NTO Black</vt:lpstr>
      <vt:lpstr>NTO Gray</vt:lpstr>
      <vt:lpstr>REMOVE THIS SLIDE BEFORE PRESENTING!</vt:lpstr>
      <vt:lpstr>An Introduction to PubMed</vt:lpstr>
      <vt:lpstr>Agenda</vt:lpstr>
      <vt:lpstr>What is PubMed?</vt:lpstr>
      <vt:lpstr>Where is the Full Text?</vt:lpstr>
      <vt:lpstr>Welcome to PubMed!</vt:lpstr>
      <vt:lpstr>Trending Articles</vt:lpstr>
      <vt:lpstr>Finding the original research</vt:lpstr>
      <vt:lpstr>Finding the original research (cont'd)</vt:lpstr>
      <vt:lpstr>Search: lazarus nejm 2019</vt:lpstr>
      <vt:lpstr>Search Results: lazarus nejm 2019 </vt:lpstr>
      <vt:lpstr>Abstract View</vt:lpstr>
      <vt:lpstr>Similar Articles</vt:lpstr>
      <vt:lpstr>Author Searching</vt:lpstr>
      <vt:lpstr>Author Search: collins f</vt:lpstr>
      <vt:lpstr>Search Results: collins f</vt:lpstr>
      <vt:lpstr>Author Search Results Detail</vt:lpstr>
      <vt:lpstr>Looking at Author Affiliations</vt:lpstr>
      <vt:lpstr>Computed Author Sort</vt:lpstr>
      <vt:lpstr>Finding More Articles by the Same Author</vt:lpstr>
      <vt:lpstr>Computed Author: Francis S. Collins</vt:lpstr>
      <vt:lpstr>Subject Search: acid reflux</vt:lpstr>
      <vt:lpstr>Search Results: acid reflux </vt:lpstr>
      <vt:lpstr>Cite Button</vt:lpstr>
      <vt:lpstr>Save Button</vt:lpstr>
      <vt:lpstr>Email Button</vt:lpstr>
      <vt:lpstr>“Send To” Button</vt:lpstr>
      <vt:lpstr>Create Alert</vt:lpstr>
      <vt:lpstr>Results By Year</vt:lpstr>
      <vt:lpstr>Publication Date Filter</vt:lpstr>
      <vt:lpstr>Custom Date Filter</vt:lpstr>
      <vt:lpstr>Text Availability Filter</vt:lpstr>
      <vt:lpstr>Article Type Filter</vt:lpstr>
      <vt:lpstr>See all Article Types</vt:lpstr>
      <vt:lpstr>Additional Article Types</vt:lpstr>
      <vt:lpstr>More Article Type Filters</vt:lpstr>
      <vt:lpstr>Additional Filters</vt:lpstr>
      <vt:lpstr>More Filter Options</vt:lpstr>
      <vt:lpstr>Back to the Results Page</vt:lpstr>
      <vt:lpstr>Advanced Search Builder and History</vt:lpstr>
      <vt:lpstr>Search Details</vt:lpstr>
      <vt:lpstr>How to get help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2026-06-23T13:12:10Z</dcterms:created>
  <dcterms:modified xsi:type="dcterms:W3CDTF">2026-06-23T13:12:46Z</dcterms:modified>
</cp:coreProperties>
</file>