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87" r:id="rId3"/>
    <p:sldId id="349" r:id="rId4"/>
    <p:sldId id="345" r:id="rId5"/>
    <p:sldId id="343" r:id="rId6"/>
    <p:sldId id="350" r:id="rId7"/>
    <p:sldId id="292" r:id="rId8"/>
    <p:sldId id="334" r:id="rId9"/>
    <p:sldId id="261" r:id="rId10"/>
    <p:sldId id="303" r:id="rId11"/>
    <p:sldId id="262" r:id="rId12"/>
    <p:sldId id="304" r:id="rId13"/>
    <p:sldId id="318" r:id="rId14"/>
    <p:sldId id="321" r:id="rId15"/>
    <p:sldId id="316" r:id="rId16"/>
    <p:sldId id="269" r:id="rId17"/>
    <p:sldId id="337" r:id="rId18"/>
    <p:sldId id="276" r:id="rId19"/>
    <p:sldId id="278" r:id="rId20"/>
    <p:sldId id="277" r:id="rId21"/>
    <p:sldId id="352" r:id="rId22"/>
    <p:sldId id="313" r:id="rId23"/>
    <p:sldId id="335" r:id="rId24"/>
    <p:sldId id="314" r:id="rId25"/>
    <p:sldId id="315" r:id="rId26"/>
    <p:sldId id="312" r:id="rId27"/>
    <p:sldId id="305" r:id="rId28"/>
    <p:sldId id="344" r:id="rId29"/>
    <p:sldId id="330" r:id="rId30"/>
    <p:sldId id="329" r:id="rId31"/>
    <p:sldId id="293" r:id="rId32"/>
    <p:sldId id="308" r:id="rId33"/>
    <p:sldId id="273" r:id="rId34"/>
    <p:sldId id="347" r:id="rId35"/>
    <p:sldId id="299" r:id="rId36"/>
    <p:sldId id="319" r:id="rId37"/>
    <p:sldId id="320" r:id="rId38"/>
    <p:sldId id="291" r:id="rId39"/>
    <p:sldId id="279" r:id="rId40"/>
    <p:sldId id="324" r:id="rId41"/>
    <p:sldId id="280" r:id="rId42"/>
    <p:sldId id="348" r:id="rId43"/>
    <p:sldId id="281" r:id="rId44"/>
    <p:sldId id="282" r:id="rId45"/>
    <p:sldId id="286" r:id="rId46"/>
    <p:sldId id="284" r:id="rId47"/>
    <p:sldId id="351" r:id="rId48"/>
    <p:sldId id="28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ristine - intro" id="{6C17911C-432A-4134-B12C-A1001B069D6C}">
          <p14:sldIdLst>
            <p14:sldId id="256"/>
            <p14:sldId id="287"/>
            <p14:sldId id="349"/>
            <p14:sldId id="345"/>
            <p14:sldId id="343"/>
            <p14:sldId id="350"/>
            <p14:sldId id="292"/>
            <p14:sldId id="334"/>
            <p14:sldId id="261"/>
            <p14:sldId id="303"/>
            <p14:sldId id="262"/>
            <p14:sldId id="304"/>
            <p14:sldId id="318"/>
            <p14:sldId id="321"/>
          </p14:sldIdLst>
        </p14:section>
        <p14:section name="Katie" id="{E9A580D4-14D9-4FAF-834C-94CA3EA4657D}">
          <p14:sldIdLst>
            <p14:sldId id="316"/>
            <p14:sldId id="269"/>
            <p14:sldId id="337"/>
            <p14:sldId id="276"/>
            <p14:sldId id="278"/>
            <p14:sldId id="277"/>
            <p14:sldId id="352"/>
            <p14:sldId id="313"/>
            <p14:sldId id="335"/>
            <p14:sldId id="314"/>
            <p14:sldId id="315"/>
            <p14:sldId id="312"/>
            <p14:sldId id="305"/>
            <p14:sldId id="344"/>
            <p14:sldId id="330"/>
            <p14:sldId id="329"/>
            <p14:sldId id="293"/>
            <p14:sldId id="308"/>
            <p14:sldId id="273"/>
            <p14:sldId id="347"/>
            <p14:sldId id="299"/>
            <p14:sldId id="319"/>
            <p14:sldId id="320"/>
          </p14:sldIdLst>
        </p14:section>
        <p14:section name="Christine" id="{B06B3A3B-9218-4B75-8C9F-0FFBD4695CCE}">
          <p14:sldIdLst>
            <p14:sldId id="291"/>
            <p14:sldId id="279"/>
            <p14:sldId id="324"/>
            <p14:sldId id="280"/>
            <p14:sldId id="348"/>
            <p14:sldId id="281"/>
            <p14:sldId id="282"/>
            <p14:sldId id="286"/>
            <p14:sldId id="284"/>
            <p14:sldId id="351"/>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6" autoAdjust="0"/>
    <p:restoredTop sz="94005" autoAdjust="0"/>
  </p:normalViewPr>
  <p:slideViewPr>
    <p:cSldViewPr snapToGrid="0">
      <p:cViewPr>
        <p:scale>
          <a:sx n="80" d="100"/>
          <a:sy n="80" d="100"/>
        </p:scale>
        <p:origin x="528"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651AC-DD0F-4827-89C6-167DA5BE17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A3A6FE-7CEF-4CD8-AABD-151CB2F7AB9F}">
      <dgm:prSet phldrT="[Text]" phldr="0" custT="1"/>
      <dgm:spPr/>
      <dgm:t>
        <a:bodyPr/>
        <a:lstStyle/>
        <a:p>
          <a:pPr rtl="0"/>
          <a:r>
            <a:rPr lang="en-US" sz="1800">
              <a:latin typeface="Cambria"/>
              <a:ea typeface="Calibri"/>
              <a:cs typeface="Calibri Light"/>
            </a:rPr>
            <a:t>Uses deep-learning, python, macOS and windows</a:t>
          </a:r>
        </a:p>
      </dgm:t>
    </dgm:pt>
    <dgm:pt modelId="{0C7D66E1-BA0A-4349-82E6-EC4AD86054B5}" type="parTrans" cxnId="{38BD07EC-0878-4FED-9B2C-EB3F38C3D09F}">
      <dgm:prSet/>
      <dgm:spPr/>
      <dgm:t>
        <a:bodyPr/>
        <a:lstStyle/>
        <a:p>
          <a:endParaRPr lang="en-US" sz="2000"/>
        </a:p>
      </dgm:t>
    </dgm:pt>
    <dgm:pt modelId="{B7F6841C-8A7A-44FF-825A-4918C458E2B5}" type="sibTrans" cxnId="{38BD07EC-0878-4FED-9B2C-EB3F38C3D09F}">
      <dgm:prSet/>
      <dgm:spPr/>
      <dgm:t>
        <a:bodyPr/>
        <a:lstStyle/>
        <a:p>
          <a:endParaRPr lang="en-US" sz="2000"/>
        </a:p>
      </dgm:t>
    </dgm:pt>
    <dgm:pt modelId="{BE7D572F-60A5-466E-90B0-65C51F4D71D5}">
      <dgm:prSet phldr="0" custT="1"/>
      <dgm:spPr/>
      <dgm:t>
        <a:bodyPr/>
        <a:lstStyle/>
        <a:p>
          <a:pPr rtl="0"/>
          <a:r>
            <a:rPr lang="en-US" sz="1800" b="1" dirty="0">
              <a:solidFill>
                <a:schemeClr val="tx1"/>
              </a:solidFill>
              <a:latin typeface="Cambria"/>
              <a:ea typeface="Cambria"/>
              <a:cs typeface="Calibri"/>
            </a:rPr>
            <a:t>Philter – free</a:t>
          </a:r>
        </a:p>
      </dgm:t>
    </dgm:pt>
    <dgm:pt modelId="{29FD4491-8B8F-46F9-ADC5-AE0FF1D2A322}" type="parTrans" cxnId="{19E0234B-7DD4-45AE-BDD1-72E0160F9703}">
      <dgm:prSet/>
      <dgm:spPr/>
      <dgm:t>
        <a:bodyPr/>
        <a:lstStyle/>
        <a:p>
          <a:endParaRPr lang="en-US" sz="2000"/>
        </a:p>
      </dgm:t>
    </dgm:pt>
    <dgm:pt modelId="{EA0E96C5-736C-4A44-B25B-66DF36CF9C29}" type="sibTrans" cxnId="{19E0234B-7DD4-45AE-BDD1-72E0160F9703}">
      <dgm:prSet/>
      <dgm:spPr/>
      <dgm:t>
        <a:bodyPr/>
        <a:lstStyle/>
        <a:p>
          <a:endParaRPr lang="en-US" sz="2000"/>
        </a:p>
      </dgm:t>
    </dgm:pt>
    <dgm:pt modelId="{52A28DE9-2B6C-4670-92AE-FE0641A39D5C}">
      <dgm:prSet phldr="0" custT="1"/>
      <dgm:spPr/>
      <dgm:t>
        <a:bodyPr/>
        <a:lstStyle/>
        <a:p>
          <a:r>
            <a:rPr lang="en-US" sz="1800" dirty="0">
              <a:solidFill>
                <a:schemeClr val="tx1"/>
              </a:solidFill>
              <a:latin typeface="Cambria"/>
              <a:ea typeface="Cambria"/>
              <a:cs typeface="Calibri"/>
            </a:rPr>
            <a:t>Machine-portable python, very high recall (</a:t>
          </a:r>
          <a:r>
            <a:rPr lang="en-US" sz="1800" dirty="0" err="1">
              <a:solidFill>
                <a:schemeClr val="tx1"/>
              </a:solidFill>
              <a:latin typeface="Cambria"/>
              <a:ea typeface="Cambria"/>
              <a:cs typeface="Calibri"/>
            </a:rPr>
            <a:t>Norgeot</a:t>
          </a:r>
          <a:r>
            <a:rPr lang="en-US" sz="1800" dirty="0">
              <a:solidFill>
                <a:schemeClr val="tx1"/>
              </a:solidFill>
              <a:latin typeface="Cambria"/>
              <a:ea typeface="Cambria"/>
              <a:cs typeface="Calibri"/>
            </a:rPr>
            <a:t> et. al)</a:t>
          </a:r>
        </a:p>
      </dgm:t>
    </dgm:pt>
    <dgm:pt modelId="{420AD783-21C3-48D2-A782-F95159954B6F}" type="parTrans" cxnId="{9BFB8642-BE45-48C9-BA6D-B3FBE552B64C}">
      <dgm:prSet/>
      <dgm:spPr/>
      <dgm:t>
        <a:bodyPr/>
        <a:lstStyle/>
        <a:p>
          <a:endParaRPr lang="en-US" sz="2000"/>
        </a:p>
      </dgm:t>
    </dgm:pt>
    <dgm:pt modelId="{D73F54B1-A5C8-4333-9C13-9F820934F5D3}" type="sibTrans" cxnId="{9BFB8642-BE45-48C9-BA6D-B3FBE552B64C}">
      <dgm:prSet/>
      <dgm:spPr/>
      <dgm:t>
        <a:bodyPr/>
        <a:lstStyle/>
        <a:p>
          <a:endParaRPr lang="en-US" sz="2000"/>
        </a:p>
      </dgm:t>
    </dgm:pt>
    <dgm:pt modelId="{224017B0-6489-47E5-8381-00E3319D1F2B}">
      <dgm:prSet phldr="0" custT="1"/>
      <dgm:spPr/>
      <dgm:t>
        <a:bodyPr/>
        <a:lstStyle/>
        <a:p>
          <a:r>
            <a:rPr lang="en-US" sz="1800" dirty="0">
              <a:solidFill>
                <a:schemeClr val="tx1"/>
              </a:solidFill>
              <a:latin typeface="Cambria"/>
              <a:ea typeface="Cambria"/>
              <a:cs typeface="Calibri"/>
            </a:rPr>
            <a:t>Available on GitHub</a:t>
          </a:r>
        </a:p>
      </dgm:t>
    </dgm:pt>
    <dgm:pt modelId="{0284F548-F302-4D73-8AA6-855929654871}" type="parTrans" cxnId="{83268348-132A-48E8-9F46-3B364DD73987}">
      <dgm:prSet/>
      <dgm:spPr/>
      <dgm:t>
        <a:bodyPr/>
        <a:lstStyle/>
        <a:p>
          <a:endParaRPr lang="en-US" sz="2000"/>
        </a:p>
      </dgm:t>
    </dgm:pt>
    <dgm:pt modelId="{676F7AB7-5BFA-408E-9EC6-3D290C0CC9FA}" type="sibTrans" cxnId="{83268348-132A-48E8-9F46-3B364DD73987}">
      <dgm:prSet/>
      <dgm:spPr/>
      <dgm:t>
        <a:bodyPr/>
        <a:lstStyle/>
        <a:p>
          <a:endParaRPr lang="en-US" sz="2000"/>
        </a:p>
      </dgm:t>
    </dgm:pt>
    <dgm:pt modelId="{DB1E0EA1-0A55-4C8D-9DFD-0D1169F442D7}">
      <dgm:prSet phldr="0" custT="1"/>
      <dgm:spPr/>
      <dgm:t>
        <a:bodyPr/>
        <a:lstStyle/>
        <a:p>
          <a:pPr rtl="0"/>
          <a:r>
            <a:rPr lang="en-US" sz="1800" b="1" dirty="0">
              <a:solidFill>
                <a:schemeClr val="tx1"/>
              </a:solidFill>
              <a:latin typeface="Cambria"/>
              <a:ea typeface="Calibri"/>
              <a:cs typeface="Calibri"/>
            </a:rPr>
            <a:t>NeuroNER (Named Entity Recognition) – free</a:t>
          </a:r>
        </a:p>
      </dgm:t>
    </dgm:pt>
    <dgm:pt modelId="{496A9C9F-E295-4A1E-AF3A-EC71E83B9CEC}" type="parTrans" cxnId="{B029660D-1A57-480E-A069-10A992293709}">
      <dgm:prSet/>
      <dgm:spPr/>
      <dgm:t>
        <a:bodyPr/>
        <a:lstStyle/>
        <a:p>
          <a:endParaRPr lang="en-US" sz="2000"/>
        </a:p>
      </dgm:t>
    </dgm:pt>
    <dgm:pt modelId="{CD67C42A-16F2-4FA1-B315-784C7BC821D0}" type="sibTrans" cxnId="{B029660D-1A57-480E-A069-10A992293709}">
      <dgm:prSet/>
      <dgm:spPr/>
      <dgm:t>
        <a:bodyPr/>
        <a:lstStyle/>
        <a:p>
          <a:endParaRPr lang="en-US" sz="2000"/>
        </a:p>
      </dgm:t>
    </dgm:pt>
    <dgm:pt modelId="{8238DCD8-481F-4CC0-BE5E-6EA590CF5C53}">
      <dgm:prSet phldr="0" custT="1"/>
      <dgm:spPr/>
      <dgm:t>
        <a:bodyPr/>
        <a:lstStyle/>
        <a:p>
          <a:pPr rtl="0"/>
          <a:r>
            <a:rPr lang="en-US" sz="1800">
              <a:latin typeface="Cambria"/>
              <a:ea typeface="Calibri"/>
              <a:cs typeface="Calibri Light"/>
            </a:rPr>
            <a:t>High precision, high recall (Steinkamp et. al)</a:t>
          </a:r>
        </a:p>
      </dgm:t>
    </dgm:pt>
    <dgm:pt modelId="{7A2D9542-7E0A-499E-946E-F5284CF2FA68}" type="parTrans" cxnId="{F6E8671E-BC4F-45D4-84C4-D3A09282368D}">
      <dgm:prSet/>
      <dgm:spPr/>
      <dgm:t>
        <a:bodyPr/>
        <a:lstStyle/>
        <a:p>
          <a:endParaRPr lang="en-US" sz="2000"/>
        </a:p>
      </dgm:t>
    </dgm:pt>
    <dgm:pt modelId="{BE499A3B-0BB1-4602-9547-05598EE5FC35}" type="sibTrans" cxnId="{F6E8671E-BC4F-45D4-84C4-D3A09282368D}">
      <dgm:prSet/>
      <dgm:spPr/>
      <dgm:t>
        <a:bodyPr/>
        <a:lstStyle/>
        <a:p>
          <a:endParaRPr lang="en-US" sz="2000"/>
        </a:p>
      </dgm:t>
    </dgm:pt>
    <dgm:pt modelId="{083A5360-9268-43A6-8345-AAF86D9D1815}">
      <dgm:prSet phldr="0" custT="1"/>
      <dgm:spPr/>
      <dgm:t>
        <a:bodyPr/>
        <a:lstStyle/>
        <a:p>
          <a:pPr rtl="0"/>
          <a:r>
            <a:rPr lang="en-US" sz="1800" b="1" dirty="0">
              <a:solidFill>
                <a:schemeClr val="tx1"/>
              </a:solidFill>
              <a:latin typeface="Cambria"/>
              <a:ea typeface="Calibri"/>
              <a:cs typeface="Calibri Light"/>
            </a:rPr>
            <a:t>DataShield </a:t>
          </a:r>
          <a:r>
            <a:rPr lang="en-US" sz="1800" b="1" dirty="0">
              <a:solidFill>
                <a:schemeClr val="tx1"/>
              </a:solidFill>
              <a:latin typeface="Cambria"/>
              <a:ea typeface="Calibri"/>
              <a:cs typeface="Calibri"/>
            </a:rPr>
            <a:t>– </a:t>
          </a:r>
          <a:r>
            <a:rPr lang="en-US" sz="1800" b="1" dirty="0">
              <a:solidFill>
                <a:schemeClr val="tx1"/>
              </a:solidFill>
              <a:latin typeface="Cambria"/>
              <a:ea typeface="Calibri"/>
              <a:cs typeface="Calibri Light"/>
            </a:rPr>
            <a:t>free</a:t>
          </a:r>
        </a:p>
      </dgm:t>
    </dgm:pt>
    <dgm:pt modelId="{DC6CBABF-8B9D-4A7A-BEF0-52A82D9FB116}" type="parTrans" cxnId="{32E9365E-11A0-438D-881D-89B968F5465F}">
      <dgm:prSet/>
      <dgm:spPr/>
      <dgm:t>
        <a:bodyPr/>
        <a:lstStyle/>
        <a:p>
          <a:endParaRPr lang="en-US" sz="2000"/>
        </a:p>
      </dgm:t>
    </dgm:pt>
    <dgm:pt modelId="{7883F936-2BA4-4AC1-BE5C-145643637B46}" type="sibTrans" cxnId="{32E9365E-11A0-438D-881D-89B968F5465F}">
      <dgm:prSet/>
      <dgm:spPr/>
      <dgm:t>
        <a:bodyPr/>
        <a:lstStyle/>
        <a:p>
          <a:endParaRPr lang="en-US" sz="2000"/>
        </a:p>
      </dgm:t>
    </dgm:pt>
    <dgm:pt modelId="{84ED04B7-EB68-4794-A24A-3A87BC99758A}">
      <dgm:prSet phldr="0" custT="1"/>
      <dgm:spPr/>
      <dgm:t>
        <a:bodyPr/>
        <a:lstStyle/>
        <a:p>
          <a:pPr rtl="0"/>
          <a:r>
            <a:rPr lang="en-US" sz="1800" dirty="0">
              <a:latin typeface="Cambria"/>
              <a:ea typeface="Calibri"/>
              <a:cs typeface="Calibri Light"/>
            </a:rPr>
            <a:t>Based in UK </a:t>
          </a:r>
        </a:p>
      </dgm:t>
    </dgm:pt>
    <dgm:pt modelId="{55C13B59-3E8A-4661-B7CC-9683682743EE}" type="parTrans" cxnId="{70F566AA-A091-415E-A6B4-0F45CF69AB97}">
      <dgm:prSet/>
      <dgm:spPr/>
      <dgm:t>
        <a:bodyPr/>
        <a:lstStyle/>
        <a:p>
          <a:endParaRPr lang="en-US" sz="2000"/>
        </a:p>
      </dgm:t>
    </dgm:pt>
    <dgm:pt modelId="{FCA89B4E-AEE7-42A5-8587-3FCFE5B61D03}" type="sibTrans" cxnId="{70F566AA-A091-415E-A6B4-0F45CF69AB97}">
      <dgm:prSet/>
      <dgm:spPr/>
      <dgm:t>
        <a:bodyPr/>
        <a:lstStyle/>
        <a:p>
          <a:endParaRPr lang="en-US" sz="2000"/>
        </a:p>
      </dgm:t>
    </dgm:pt>
    <dgm:pt modelId="{8C036019-C7ED-4916-9B45-DB0D10C45CF2}">
      <dgm:prSet phldr="0" custT="1"/>
      <dgm:spPr/>
      <dgm:t>
        <a:bodyPr/>
        <a:lstStyle/>
        <a:p>
          <a:pPr rtl="0"/>
          <a:r>
            <a:rPr lang="en-US" sz="1800">
              <a:latin typeface="Cambria"/>
              <a:ea typeface="Calibri"/>
              <a:cs typeface="Calibri Light"/>
            </a:rPr>
            <a:t>Omics data, R program</a:t>
          </a:r>
        </a:p>
      </dgm:t>
    </dgm:pt>
    <dgm:pt modelId="{02196D75-34AC-45B3-BBB1-2AB3C4E10C3C}" type="parTrans" cxnId="{774057B1-C114-4BFC-9EDA-01D6311F46C8}">
      <dgm:prSet/>
      <dgm:spPr/>
      <dgm:t>
        <a:bodyPr/>
        <a:lstStyle/>
        <a:p>
          <a:endParaRPr lang="en-US" sz="2000"/>
        </a:p>
      </dgm:t>
    </dgm:pt>
    <dgm:pt modelId="{CE174EDC-4F70-45DA-88AB-1A511B6F6F9B}" type="sibTrans" cxnId="{774057B1-C114-4BFC-9EDA-01D6311F46C8}">
      <dgm:prSet/>
      <dgm:spPr/>
      <dgm:t>
        <a:bodyPr/>
        <a:lstStyle/>
        <a:p>
          <a:endParaRPr lang="en-US" sz="2000"/>
        </a:p>
      </dgm:t>
    </dgm:pt>
    <dgm:pt modelId="{BB0F6353-180F-4C89-B219-AFCE151F8B14}">
      <dgm:prSet phldr="0" custT="1"/>
      <dgm:spPr/>
      <dgm:t>
        <a:bodyPr/>
        <a:lstStyle/>
        <a:p>
          <a:r>
            <a:rPr lang="en-US" sz="1800" dirty="0">
              <a:solidFill>
                <a:schemeClr val="tx1"/>
              </a:solidFill>
              <a:latin typeface="Cambria"/>
              <a:ea typeface="Cambria"/>
              <a:cs typeface="Calibri"/>
            </a:rPr>
            <a:t>Users can set algorithmic parameters (Stienkamp et al) </a:t>
          </a:r>
          <a:endParaRPr lang="en-US" sz="1800" dirty="0">
            <a:solidFill>
              <a:schemeClr val="tx1"/>
            </a:solidFill>
            <a:latin typeface="Cambria"/>
            <a:ea typeface="Cambria"/>
          </a:endParaRPr>
        </a:p>
      </dgm:t>
    </dgm:pt>
    <dgm:pt modelId="{16C6F474-557F-415B-AEAA-7DF227ABC91B}" type="parTrans" cxnId="{A83828E6-B074-4737-ACCD-3ADFBF060474}">
      <dgm:prSet/>
      <dgm:spPr/>
      <dgm:t>
        <a:bodyPr/>
        <a:lstStyle/>
        <a:p>
          <a:endParaRPr lang="en-US" sz="2000"/>
        </a:p>
      </dgm:t>
    </dgm:pt>
    <dgm:pt modelId="{407D3A03-E934-46B6-AEEE-85FD4C449B81}" type="sibTrans" cxnId="{A83828E6-B074-4737-ACCD-3ADFBF060474}">
      <dgm:prSet/>
      <dgm:spPr/>
      <dgm:t>
        <a:bodyPr/>
        <a:lstStyle/>
        <a:p>
          <a:endParaRPr lang="en-US" sz="2000"/>
        </a:p>
      </dgm:t>
    </dgm:pt>
    <dgm:pt modelId="{7D8C8846-9058-417D-B94E-3444187B235C}">
      <dgm:prSet phldr="0" custT="1"/>
      <dgm:spPr/>
      <dgm:t>
        <a:bodyPr/>
        <a:lstStyle/>
        <a:p>
          <a:pPr rtl="0"/>
          <a:r>
            <a:rPr lang="en-US" sz="1800" b="1" dirty="0">
              <a:solidFill>
                <a:schemeClr val="tx1"/>
              </a:solidFill>
              <a:latin typeface="Cambria"/>
              <a:ea typeface="Cambria"/>
              <a:cs typeface="Calibri"/>
            </a:rPr>
            <a:t>MITRE Identification Scrubber Toolkit (MIST) – free</a:t>
          </a:r>
        </a:p>
      </dgm:t>
    </dgm:pt>
    <dgm:pt modelId="{227CC333-843D-42D8-95BB-C609C685CC13}" type="parTrans" cxnId="{39FDB8C8-5F6E-4EF3-BBC7-8379AB3D572F}">
      <dgm:prSet/>
      <dgm:spPr/>
      <dgm:t>
        <a:bodyPr/>
        <a:lstStyle/>
        <a:p>
          <a:endParaRPr lang="en-US" sz="2000"/>
        </a:p>
      </dgm:t>
    </dgm:pt>
    <dgm:pt modelId="{5E44B27A-8E5D-477C-AD44-2A1797024A1E}" type="sibTrans" cxnId="{39FDB8C8-5F6E-4EF3-BBC7-8379AB3D572F}">
      <dgm:prSet/>
      <dgm:spPr/>
      <dgm:t>
        <a:bodyPr/>
        <a:lstStyle/>
        <a:p>
          <a:endParaRPr lang="en-US" sz="2000"/>
        </a:p>
      </dgm:t>
    </dgm:pt>
    <dgm:pt modelId="{D9CE8724-9307-4712-9650-F51321ECFA83}">
      <dgm:prSet phldr="0" custT="1"/>
      <dgm:spPr/>
      <dgm:t>
        <a:bodyPr/>
        <a:lstStyle/>
        <a:p>
          <a:r>
            <a:rPr lang="en-US" sz="1800" dirty="0">
              <a:solidFill>
                <a:schemeClr val="tx1"/>
              </a:solidFill>
              <a:latin typeface="Cambria"/>
              <a:ea typeface="Cambria"/>
              <a:cs typeface="Calibri"/>
            </a:rPr>
            <a:t>Minimalist Information for the Safe Transmission</a:t>
          </a:r>
        </a:p>
      </dgm:t>
    </dgm:pt>
    <dgm:pt modelId="{8E4EF3A5-1CAF-4DFA-A88F-40241FD2658A}" type="parTrans" cxnId="{5881376F-0330-4B5B-AE50-8AA5B6639F73}">
      <dgm:prSet/>
      <dgm:spPr/>
      <dgm:t>
        <a:bodyPr/>
        <a:lstStyle/>
        <a:p>
          <a:endParaRPr lang="en-US" sz="2000"/>
        </a:p>
      </dgm:t>
    </dgm:pt>
    <dgm:pt modelId="{5D5716C5-98B5-45B6-946C-2748DF79AAA4}" type="sibTrans" cxnId="{5881376F-0330-4B5B-AE50-8AA5B6639F73}">
      <dgm:prSet/>
      <dgm:spPr/>
      <dgm:t>
        <a:bodyPr/>
        <a:lstStyle/>
        <a:p>
          <a:endParaRPr lang="en-US" sz="2000"/>
        </a:p>
      </dgm:t>
    </dgm:pt>
    <dgm:pt modelId="{30B5A3DF-473B-4210-BAB5-C41AC3BBB14A}" type="pres">
      <dgm:prSet presAssocID="{FC5651AC-DD0F-4827-89C6-167DA5BE1729}" presName="linear" presStyleCnt="0">
        <dgm:presLayoutVars>
          <dgm:dir/>
          <dgm:animLvl val="lvl"/>
          <dgm:resizeHandles val="exact"/>
        </dgm:presLayoutVars>
      </dgm:prSet>
      <dgm:spPr/>
    </dgm:pt>
    <dgm:pt modelId="{FA983706-62F6-4982-BEBD-178F293818A3}" type="pres">
      <dgm:prSet presAssocID="{BE7D572F-60A5-466E-90B0-65C51F4D71D5}" presName="parentLin" presStyleCnt="0"/>
      <dgm:spPr/>
    </dgm:pt>
    <dgm:pt modelId="{F5ACF34D-57FD-4620-9871-F9FB8C876E05}" type="pres">
      <dgm:prSet presAssocID="{BE7D572F-60A5-466E-90B0-65C51F4D71D5}" presName="parentLeftMargin" presStyleLbl="node1" presStyleIdx="0" presStyleCnt="4"/>
      <dgm:spPr/>
    </dgm:pt>
    <dgm:pt modelId="{7426EA22-9251-4614-A60F-740B379E3597}" type="pres">
      <dgm:prSet presAssocID="{BE7D572F-60A5-466E-90B0-65C51F4D71D5}" presName="parentText" presStyleLbl="node1" presStyleIdx="0" presStyleCnt="4">
        <dgm:presLayoutVars>
          <dgm:chMax val="0"/>
          <dgm:bulletEnabled val="1"/>
        </dgm:presLayoutVars>
      </dgm:prSet>
      <dgm:spPr/>
    </dgm:pt>
    <dgm:pt modelId="{A1CFF5D6-4A9F-4207-A64A-F7FA13B33945}" type="pres">
      <dgm:prSet presAssocID="{BE7D572F-60A5-466E-90B0-65C51F4D71D5}" presName="negativeSpace" presStyleCnt="0"/>
      <dgm:spPr/>
    </dgm:pt>
    <dgm:pt modelId="{45817617-8941-464F-BE95-FA1C23D039EE}" type="pres">
      <dgm:prSet presAssocID="{BE7D572F-60A5-466E-90B0-65C51F4D71D5}" presName="childText" presStyleLbl="conFgAcc1" presStyleIdx="0" presStyleCnt="4">
        <dgm:presLayoutVars>
          <dgm:bulletEnabled val="1"/>
        </dgm:presLayoutVars>
      </dgm:prSet>
      <dgm:spPr/>
    </dgm:pt>
    <dgm:pt modelId="{03615A45-246D-4C06-AD0E-1E6A51D8B504}" type="pres">
      <dgm:prSet presAssocID="{EA0E96C5-736C-4A44-B25B-66DF36CF9C29}" presName="spaceBetweenRectangles" presStyleCnt="0"/>
      <dgm:spPr/>
    </dgm:pt>
    <dgm:pt modelId="{0DA3BFAE-69F7-47CE-B01B-EED3A57DDEDB}" type="pres">
      <dgm:prSet presAssocID="{DB1E0EA1-0A55-4C8D-9DFD-0D1169F442D7}" presName="parentLin" presStyleCnt="0"/>
      <dgm:spPr/>
    </dgm:pt>
    <dgm:pt modelId="{F602CC64-8C52-4692-ADB6-12B8A0B24C10}" type="pres">
      <dgm:prSet presAssocID="{DB1E0EA1-0A55-4C8D-9DFD-0D1169F442D7}" presName="parentLeftMargin" presStyleLbl="node1" presStyleIdx="0" presStyleCnt="4"/>
      <dgm:spPr/>
    </dgm:pt>
    <dgm:pt modelId="{D556E8AB-F7B0-4805-85F3-244B89609707}" type="pres">
      <dgm:prSet presAssocID="{DB1E0EA1-0A55-4C8D-9DFD-0D1169F442D7}" presName="parentText" presStyleLbl="node1" presStyleIdx="1" presStyleCnt="4">
        <dgm:presLayoutVars>
          <dgm:chMax val="0"/>
          <dgm:bulletEnabled val="1"/>
        </dgm:presLayoutVars>
      </dgm:prSet>
      <dgm:spPr/>
    </dgm:pt>
    <dgm:pt modelId="{964C4E14-038D-49CA-9369-74E145C54768}" type="pres">
      <dgm:prSet presAssocID="{DB1E0EA1-0A55-4C8D-9DFD-0D1169F442D7}" presName="negativeSpace" presStyleCnt="0"/>
      <dgm:spPr/>
    </dgm:pt>
    <dgm:pt modelId="{08375EB2-77E3-4BB3-8FF8-7231060C8EAF}" type="pres">
      <dgm:prSet presAssocID="{DB1E0EA1-0A55-4C8D-9DFD-0D1169F442D7}" presName="childText" presStyleLbl="conFgAcc1" presStyleIdx="1" presStyleCnt="4">
        <dgm:presLayoutVars>
          <dgm:bulletEnabled val="1"/>
        </dgm:presLayoutVars>
      </dgm:prSet>
      <dgm:spPr/>
    </dgm:pt>
    <dgm:pt modelId="{9BBA433A-37B7-41CE-8D64-7EB855B7E131}" type="pres">
      <dgm:prSet presAssocID="{CD67C42A-16F2-4FA1-B315-784C7BC821D0}" presName="spaceBetweenRectangles" presStyleCnt="0"/>
      <dgm:spPr/>
    </dgm:pt>
    <dgm:pt modelId="{83CBDA84-48A5-4F35-A640-AE351A52933C}" type="pres">
      <dgm:prSet presAssocID="{083A5360-9268-43A6-8345-AAF86D9D1815}" presName="parentLin" presStyleCnt="0"/>
      <dgm:spPr/>
    </dgm:pt>
    <dgm:pt modelId="{90E0EB53-7AA2-437E-9E47-CE215F5C19BB}" type="pres">
      <dgm:prSet presAssocID="{083A5360-9268-43A6-8345-AAF86D9D1815}" presName="parentLeftMargin" presStyleLbl="node1" presStyleIdx="1" presStyleCnt="4"/>
      <dgm:spPr/>
    </dgm:pt>
    <dgm:pt modelId="{593CD2C5-8D84-4C80-BAF6-FD8449D99C23}" type="pres">
      <dgm:prSet presAssocID="{083A5360-9268-43A6-8345-AAF86D9D1815}" presName="parentText" presStyleLbl="node1" presStyleIdx="2" presStyleCnt="4">
        <dgm:presLayoutVars>
          <dgm:chMax val="0"/>
          <dgm:bulletEnabled val="1"/>
        </dgm:presLayoutVars>
      </dgm:prSet>
      <dgm:spPr/>
    </dgm:pt>
    <dgm:pt modelId="{7AE8B8DA-BE9F-4A53-AD75-0FDA8BD77EE3}" type="pres">
      <dgm:prSet presAssocID="{083A5360-9268-43A6-8345-AAF86D9D1815}" presName="negativeSpace" presStyleCnt="0"/>
      <dgm:spPr/>
    </dgm:pt>
    <dgm:pt modelId="{E69F51D7-4C07-4987-8864-FAF849B78BD8}" type="pres">
      <dgm:prSet presAssocID="{083A5360-9268-43A6-8345-AAF86D9D1815}" presName="childText" presStyleLbl="conFgAcc1" presStyleIdx="2" presStyleCnt="4">
        <dgm:presLayoutVars>
          <dgm:bulletEnabled val="1"/>
        </dgm:presLayoutVars>
      </dgm:prSet>
      <dgm:spPr/>
    </dgm:pt>
    <dgm:pt modelId="{76FD7257-3EC1-4B13-8995-F5AE9B55A56C}" type="pres">
      <dgm:prSet presAssocID="{7883F936-2BA4-4AC1-BE5C-145643637B46}" presName="spaceBetweenRectangles" presStyleCnt="0"/>
      <dgm:spPr/>
    </dgm:pt>
    <dgm:pt modelId="{1700292D-E3EF-4F36-BF27-524549EB85AE}" type="pres">
      <dgm:prSet presAssocID="{7D8C8846-9058-417D-B94E-3444187B235C}" presName="parentLin" presStyleCnt="0"/>
      <dgm:spPr/>
    </dgm:pt>
    <dgm:pt modelId="{1F5C5AAF-A593-4F2A-A07D-7BA40819B7FF}" type="pres">
      <dgm:prSet presAssocID="{7D8C8846-9058-417D-B94E-3444187B235C}" presName="parentLeftMargin" presStyleLbl="node1" presStyleIdx="2" presStyleCnt="4"/>
      <dgm:spPr/>
    </dgm:pt>
    <dgm:pt modelId="{8F17C0C3-F57D-4AAC-8F01-EDFDCA902A3A}" type="pres">
      <dgm:prSet presAssocID="{7D8C8846-9058-417D-B94E-3444187B235C}" presName="parentText" presStyleLbl="node1" presStyleIdx="3" presStyleCnt="4">
        <dgm:presLayoutVars>
          <dgm:chMax val="0"/>
          <dgm:bulletEnabled val="1"/>
        </dgm:presLayoutVars>
      </dgm:prSet>
      <dgm:spPr/>
    </dgm:pt>
    <dgm:pt modelId="{DB84EECB-ECD9-45DA-8389-7F8FD1576D06}" type="pres">
      <dgm:prSet presAssocID="{7D8C8846-9058-417D-B94E-3444187B235C}" presName="negativeSpace" presStyleCnt="0"/>
      <dgm:spPr/>
    </dgm:pt>
    <dgm:pt modelId="{347024DE-D41A-4AEE-A411-1699F2DEFED8}" type="pres">
      <dgm:prSet presAssocID="{7D8C8846-9058-417D-B94E-3444187B235C}" presName="childText" presStyleLbl="conFgAcc1" presStyleIdx="3" presStyleCnt="4" custLinFactNeighborX="-25">
        <dgm:presLayoutVars>
          <dgm:bulletEnabled val="1"/>
        </dgm:presLayoutVars>
      </dgm:prSet>
      <dgm:spPr/>
    </dgm:pt>
  </dgm:ptLst>
  <dgm:cxnLst>
    <dgm:cxn modelId="{B029660D-1A57-480E-A069-10A992293709}" srcId="{FC5651AC-DD0F-4827-89C6-167DA5BE1729}" destId="{DB1E0EA1-0A55-4C8D-9DFD-0D1169F442D7}" srcOrd="1" destOrd="0" parTransId="{496A9C9F-E295-4A1E-AF3A-EC71E83B9CEC}" sibTransId="{CD67C42A-16F2-4FA1-B315-784C7BC821D0}"/>
    <dgm:cxn modelId="{F6E8671E-BC4F-45D4-84C4-D3A09282368D}" srcId="{DB1E0EA1-0A55-4C8D-9DFD-0D1169F442D7}" destId="{8238DCD8-481F-4CC0-BE5E-6EA590CF5C53}" srcOrd="1" destOrd="0" parTransId="{7A2D9542-7E0A-499E-946E-F5284CF2FA68}" sibTransId="{BE499A3B-0BB1-4602-9547-05598EE5FC35}"/>
    <dgm:cxn modelId="{22212432-EBB9-45B0-AD3C-718D47C86A29}" type="presOf" srcId="{D9CE8724-9307-4712-9650-F51321ECFA83}" destId="{347024DE-D41A-4AEE-A411-1699F2DEFED8}" srcOrd="0" destOrd="0" presId="urn:microsoft.com/office/officeart/2005/8/layout/list1"/>
    <dgm:cxn modelId="{32E9365E-11A0-438D-881D-89B968F5465F}" srcId="{FC5651AC-DD0F-4827-89C6-167DA5BE1729}" destId="{083A5360-9268-43A6-8345-AAF86D9D1815}" srcOrd="2" destOrd="0" parTransId="{DC6CBABF-8B9D-4A7A-BEF0-52A82D9FB116}" sibTransId="{7883F936-2BA4-4AC1-BE5C-145643637B46}"/>
    <dgm:cxn modelId="{DB422A41-0662-42B7-AE5F-79644B3033CA}" type="presOf" srcId="{BB0F6353-180F-4C89-B219-AFCE151F8B14}" destId="{347024DE-D41A-4AEE-A411-1699F2DEFED8}" srcOrd="0" destOrd="1" presId="urn:microsoft.com/office/officeart/2005/8/layout/list1"/>
    <dgm:cxn modelId="{9BFB8642-BE45-48C9-BA6D-B3FBE552B64C}" srcId="{BE7D572F-60A5-466E-90B0-65C51F4D71D5}" destId="{52A28DE9-2B6C-4670-92AE-FE0641A39D5C}" srcOrd="0" destOrd="0" parTransId="{420AD783-21C3-48D2-A782-F95159954B6F}" sibTransId="{D73F54B1-A5C8-4333-9C13-9F820934F5D3}"/>
    <dgm:cxn modelId="{1D8BC242-2B4B-402B-8285-7EE1C5993995}" type="presOf" srcId="{84ED04B7-EB68-4794-A24A-3A87BC99758A}" destId="{E69F51D7-4C07-4987-8864-FAF849B78BD8}" srcOrd="0" destOrd="0" presId="urn:microsoft.com/office/officeart/2005/8/layout/list1"/>
    <dgm:cxn modelId="{83268348-132A-48E8-9F46-3B364DD73987}" srcId="{BE7D572F-60A5-466E-90B0-65C51F4D71D5}" destId="{224017B0-6489-47E5-8381-00E3319D1F2B}" srcOrd="1" destOrd="0" parTransId="{0284F548-F302-4D73-8AA6-855929654871}" sibTransId="{676F7AB7-5BFA-408E-9EC6-3D290C0CC9FA}"/>
    <dgm:cxn modelId="{19E0234B-7DD4-45AE-BDD1-72E0160F9703}" srcId="{FC5651AC-DD0F-4827-89C6-167DA5BE1729}" destId="{BE7D572F-60A5-466E-90B0-65C51F4D71D5}" srcOrd="0" destOrd="0" parTransId="{29FD4491-8B8F-46F9-ADC5-AE0FF1D2A322}" sibTransId="{EA0E96C5-736C-4A44-B25B-66DF36CF9C29}"/>
    <dgm:cxn modelId="{A436EA4E-4700-44E6-9E7A-93E865523962}" type="presOf" srcId="{083A5360-9268-43A6-8345-AAF86D9D1815}" destId="{593CD2C5-8D84-4C80-BAF6-FD8449D99C23}" srcOrd="1" destOrd="0" presId="urn:microsoft.com/office/officeart/2005/8/layout/list1"/>
    <dgm:cxn modelId="{5881376F-0330-4B5B-AE50-8AA5B6639F73}" srcId="{7D8C8846-9058-417D-B94E-3444187B235C}" destId="{D9CE8724-9307-4712-9650-F51321ECFA83}" srcOrd="0" destOrd="0" parTransId="{8E4EF3A5-1CAF-4DFA-A88F-40241FD2658A}" sibTransId="{5D5716C5-98B5-45B6-946C-2748DF79AAA4}"/>
    <dgm:cxn modelId="{28092B7A-3E14-4786-A0C6-F998AFAF0746}" type="presOf" srcId="{224017B0-6489-47E5-8381-00E3319D1F2B}" destId="{45817617-8941-464F-BE95-FA1C23D039EE}" srcOrd="0" destOrd="1" presId="urn:microsoft.com/office/officeart/2005/8/layout/list1"/>
    <dgm:cxn modelId="{5DF6BB5A-308D-494F-AF4A-03C3C8338C56}" type="presOf" srcId="{8238DCD8-481F-4CC0-BE5E-6EA590CF5C53}" destId="{08375EB2-77E3-4BB3-8FF8-7231060C8EAF}" srcOrd="0" destOrd="1" presId="urn:microsoft.com/office/officeart/2005/8/layout/list1"/>
    <dgm:cxn modelId="{9C676282-1A17-4873-A1E3-37F2D1D0B1A0}" type="presOf" srcId="{083A5360-9268-43A6-8345-AAF86D9D1815}" destId="{90E0EB53-7AA2-437E-9E47-CE215F5C19BB}" srcOrd="0" destOrd="0" presId="urn:microsoft.com/office/officeart/2005/8/layout/list1"/>
    <dgm:cxn modelId="{0F56838A-0A84-4D7E-BE0E-551661694B64}" type="presOf" srcId="{7D8C8846-9058-417D-B94E-3444187B235C}" destId="{8F17C0C3-F57D-4AAC-8F01-EDFDCA902A3A}" srcOrd="1" destOrd="0" presId="urn:microsoft.com/office/officeart/2005/8/layout/list1"/>
    <dgm:cxn modelId="{FB9D0A8C-2F19-456E-98C2-784E6EA01E26}" type="presOf" srcId="{7D8C8846-9058-417D-B94E-3444187B235C}" destId="{1F5C5AAF-A593-4F2A-A07D-7BA40819B7FF}" srcOrd="0" destOrd="0" presId="urn:microsoft.com/office/officeart/2005/8/layout/list1"/>
    <dgm:cxn modelId="{70F566AA-A091-415E-A6B4-0F45CF69AB97}" srcId="{083A5360-9268-43A6-8345-AAF86D9D1815}" destId="{84ED04B7-EB68-4794-A24A-3A87BC99758A}" srcOrd="0" destOrd="0" parTransId="{55C13B59-3E8A-4661-B7CC-9683682743EE}" sibTransId="{FCA89B4E-AEE7-42A5-8587-3FCFE5B61D03}"/>
    <dgm:cxn modelId="{C47149AB-6426-4748-973D-7F918ACABFE9}" type="presOf" srcId="{52A28DE9-2B6C-4670-92AE-FE0641A39D5C}" destId="{45817617-8941-464F-BE95-FA1C23D039EE}" srcOrd="0" destOrd="0" presId="urn:microsoft.com/office/officeart/2005/8/layout/list1"/>
    <dgm:cxn modelId="{AD04CCAD-E2D1-4901-9880-A9874BAF3393}" type="presOf" srcId="{BE7D572F-60A5-466E-90B0-65C51F4D71D5}" destId="{7426EA22-9251-4614-A60F-740B379E3597}" srcOrd="1" destOrd="0" presId="urn:microsoft.com/office/officeart/2005/8/layout/list1"/>
    <dgm:cxn modelId="{BAF008AE-C4F7-4F72-9D24-91A6CA82D51C}" type="presOf" srcId="{8C036019-C7ED-4916-9B45-DB0D10C45CF2}" destId="{E69F51D7-4C07-4987-8864-FAF849B78BD8}" srcOrd="0" destOrd="1" presId="urn:microsoft.com/office/officeart/2005/8/layout/list1"/>
    <dgm:cxn modelId="{774057B1-C114-4BFC-9EDA-01D6311F46C8}" srcId="{083A5360-9268-43A6-8345-AAF86D9D1815}" destId="{8C036019-C7ED-4916-9B45-DB0D10C45CF2}" srcOrd="1" destOrd="0" parTransId="{02196D75-34AC-45B3-BBB1-2AB3C4E10C3C}" sibTransId="{CE174EDC-4F70-45DA-88AB-1A511B6F6F9B}"/>
    <dgm:cxn modelId="{5F2D96B2-6C18-470E-B000-357AA512136E}" type="presOf" srcId="{BE7D572F-60A5-466E-90B0-65C51F4D71D5}" destId="{F5ACF34D-57FD-4620-9871-F9FB8C876E05}" srcOrd="0" destOrd="0" presId="urn:microsoft.com/office/officeart/2005/8/layout/list1"/>
    <dgm:cxn modelId="{39FDB8C8-5F6E-4EF3-BBC7-8379AB3D572F}" srcId="{FC5651AC-DD0F-4827-89C6-167DA5BE1729}" destId="{7D8C8846-9058-417D-B94E-3444187B235C}" srcOrd="3" destOrd="0" parTransId="{227CC333-843D-42D8-95BB-C609C685CC13}" sibTransId="{5E44B27A-8E5D-477C-AD44-2A1797024A1E}"/>
    <dgm:cxn modelId="{A83828E6-B074-4737-ACCD-3ADFBF060474}" srcId="{7D8C8846-9058-417D-B94E-3444187B235C}" destId="{BB0F6353-180F-4C89-B219-AFCE151F8B14}" srcOrd="1" destOrd="0" parTransId="{16C6F474-557F-415B-AEAA-7DF227ABC91B}" sibTransId="{407D3A03-E934-46B6-AEEE-85FD4C449B81}"/>
    <dgm:cxn modelId="{171884E6-EF27-4A7D-8C9F-3BC1410FBCD9}" type="presOf" srcId="{DB1E0EA1-0A55-4C8D-9DFD-0D1169F442D7}" destId="{D556E8AB-F7B0-4805-85F3-244B89609707}" srcOrd="1" destOrd="0" presId="urn:microsoft.com/office/officeart/2005/8/layout/list1"/>
    <dgm:cxn modelId="{32F7D2E9-1A57-4FA1-AC24-045EBCCA6770}" type="presOf" srcId="{FC5651AC-DD0F-4827-89C6-167DA5BE1729}" destId="{30B5A3DF-473B-4210-BAB5-C41AC3BBB14A}" srcOrd="0" destOrd="0" presId="urn:microsoft.com/office/officeart/2005/8/layout/list1"/>
    <dgm:cxn modelId="{38BD07EC-0878-4FED-9B2C-EB3F38C3D09F}" srcId="{DB1E0EA1-0A55-4C8D-9DFD-0D1169F442D7}" destId="{BAA3A6FE-7CEF-4CD8-AABD-151CB2F7AB9F}" srcOrd="0" destOrd="0" parTransId="{0C7D66E1-BA0A-4349-82E6-EC4AD86054B5}" sibTransId="{B7F6841C-8A7A-44FF-825A-4918C458E2B5}"/>
    <dgm:cxn modelId="{21A673F6-FD88-43CA-9A06-C336F69BA2BD}" type="presOf" srcId="{DB1E0EA1-0A55-4C8D-9DFD-0D1169F442D7}" destId="{F602CC64-8C52-4692-ADB6-12B8A0B24C10}" srcOrd="0" destOrd="0" presId="urn:microsoft.com/office/officeart/2005/8/layout/list1"/>
    <dgm:cxn modelId="{80BCE8F6-CEBA-4739-98DB-8D85B042F039}" type="presOf" srcId="{BAA3A6FE-7CEF-4CD8-AABD-151CB2F7AB9F}" destId="{08375EB2-77E3-4BB3-8FF8-7231060C8EAF}" srcOrd="0" destOrd="0" presId="urn:microsoft.com/office/officeart/2005/8/layout/list1"/>
    <dgm:cxn modelId="{FC94C933-22D5-44C4-BDC9-0B1B1B619FB8}" type="presParOf" srcId="{30B5A3DF-473B-4210-BAB5-C41AC3BBB14A}" destId="{FA983706-62F6-4982-BEBD-178F293818A3}" srcOrd="0" destOrd="0" presId="urn:microsoft.com/office/officeart/2005/8/layout/list1"/>
    <dgm:cxn modelId="{F874DCB0-EB8E-485D-B72A-BD7D8FE85514}" type="presParOf" srcId="{FA983706-62F6-4982-BEBD-178F293818A3}" destId="{F5ACF34D-57FD-4620-9871-F9FB8C876E05}" srcOrd="0" destOrd="0" presId="urn:microsoft.com/office/officeart/2005/8/layout/list1"/>
    <dgm:cxn modelId="{206C19E9-4BCF-421E-89D9-1D45FC6AB1A5}" type="presParOf" srcId="{FA983706-62F6-4982-BEBD-178F293818A3}" destId="{7426EA22-9251-4614-A60F-740B379E3597}" srcOrd="1" destOrd="0" presId="urn:microsoft.com/office/officeart/2005/8/layout/list1"/>
    <dgm:cxn modelId="{B5B14574-BDBA-4366-9CEE-CA74AEC7DF9E}" type="presParOf" srcId="{30B5A3DF-473B-4210-BAB5-C41AC3BBB14A}" destId="{A1CFF5D6-4A9F-4207-A64A-F7FA13B33945}" srcOrd="1" destOrd="0" presId="urn:microsoft.com/office/officeart/2005/8/layout/list1"/>
    <dgm:cxn modelId="{56B16727-7576-471A-87BE-AC66D63E2BA4}" type="presParOf" srcId="{30B5A3DF-473B-4210-BAB5-C41AC3BBB14A}" destId="{45817617-8941-464F-BE95-FA1C23D039EE}" srcOrd="2" destOrd="0" presId="urn:microsoft.com/office/officeart/2005/8/layout/list1"/>
    <dgm:cxn modelId="{997952F6-E592-4138-A007-67C00D09C0BD}" type="presParOf" srcId="{30B5A3DF-473B-4210-BAB5-C41AC3BBB14A}" destId="{03615A45-246D-4C06-AD0E-1E6A51D8B504}" srcOrd="3" destOrd="0" presId="urn:microsoft.com/office/officeart/2005/8/layout/list1"/>
    <dgm:cxn modelId="{FE440E54-1FD5-4AE4-8EAD-ACEBB0CD0263}" type="presParOf" srcId="{30B5A3DF-473B-4210-BAB5-C41AC3BBB14A}" destId="{0DA3BFAE-69F7-47CE-B01B-EED3A57DDEDB}" srcOrd="4" destOrd="0" presId="urn:microsoft.com/office/officeart/2005/8/layout/list1"/>
    <dgm:cxn modelId="{5CC2537B-7BE7-49A9-9D0E-82621BA2A5D4}" type="presParOf" srcId="{0DA3BFAE-69F7-47CE-B01B-EED3A57DDEDB}" destId="{F602CC64-8C52-4692-ADB6-12B8A0B24C10}" srcOrd="0" destOrd="0" presId="urn:microsoft.com/office/officeart/2005/8/layout/list1"/>
    <dgm:cxn modelId="{71F950C1-6408-481B-B4AD-BD9FFF7ED7D8}" type="presParOf" srcId="{0DA3BFAE-69F7-47CE-B01B-EED3A57DDEDB}" destId="{D556E8AB-F7B0-4805-85F3-244B89609707}" srcOrd="1" destOrd="0" presId="urn:microsoft.com/office/officeart/2005/8/layout/list1"/>
    <dgm:cxn modelId="{C8000835-AC56-4CC3-9DDC-F56926639E97}" type="presParOf" srcId="{30B5A3DF-473B-4210-BAB5-C41AC3BBB14A}" destId="{964C4E14-038D-49CA-9369-74E145C54768}" srcOrd="5" destOrd="0" presId="urn:microsoft.com/office/officeart/2005/8/layout/list1"/>
    <dgm:cxn modelId="{6903E44F-55B7-4F39-AD1B-C9976A798568}" type="presParOf" srcId="{30B5A3DF-473B-4210-BAB5-C41AC3BBB14A}" destId="{08375EB2-77E3-4BB3-8FF8-7231060C8EAF}" srcOrd="6" destOrd="0" presId="urn:microsoft.com/office/officeart/2005/8/layout/list1"/>
    <dgm:cxn modelId="{2AC664A1-2AD9-4478-AE1F-365C026FEA29}" type="presParOf" srcId="{30B5A3DF-473B-4210-BAB5-C41AC3BBB14A}" destId="{9BBA433A-37B7-41CE-8D64-7EB855B7E131}" srcOrd="7" destOrd="0" presId="urn:microsoft.com/office/officeart/2005/8/layout/list1"/>
    <dgm:cxn modelId="{75CFDA09-199E-40F0-A7EC-44F315DF1A0D}" type="presParOf" srcId="{30B5A3DF-473B-4210-BAB5-C41AC3BBB14A}" destId="{83CBDA84-48A5-4F35-A640-AE351A52933C}" srcOrd="8" destOrd="0" presId="urn:microsoft.com/office/officeart/2005/8/layout/list1"/>
    <dgm:cxn modelId="{14CDB328-CF87-473A-B494-4C51D8877D21}" type="presParOf" srcId="{83CBDA84-48A5-4F35-A640-AE351A52933C}" destId="{90E0EB53-7AA2-437E-9E47-CE215F5C19BB}" srcOrd="0" destOrd="0" presId="urn:microsoft.com/office/officeart/2005/8/layout/list1"/>
    <dgm:cxn modelId="{C8C4F6C9-56D4-4BD2-88E5-467172970EA2}" type="presParOf" srcId="{83CBDA84-48A5-4F35-A640-AE351A52933C}" destId="{593CD2C5-8D84-4C80-BAF6-FD8449D99C23}" srcOrd="1" destOrd="0" presId="urn:microsoft.com/office/officeart/2005/8/layout/list1"/>
    <dgm:cxn modelId="{231F24CF-AC23-4EEC-B95D-441593B7F49D}" type="presParOf" srcId="{30B5A3DF-473B-4210-BAB5-C41AC3BBB14A}" destId="{7AE8B8DA-BE9F-4A53-AD75-0FDA8BD77EE3}" srcOrd="9" destOrd="0" presId="urn:microsoft.com/office/officeart/2005/8/layout/list1"/>
    <dgm:cxn modelId="{757C4A46-88BC-4C2F-9C2A-0106A659E823}" type="presParOf" srcId="{30B5A3DF-473B-4210-BAB5-C41AC3BBB14A}" destId="{E69F51D7-4C07-4987-8864-FAF849B78BD8}" srcOrd="10" destOrd="0" presId="urn:microsoft.com/office/officeart/2005/8/layout/list1"/>
    <dgm:cxn modelId="{4D31ACDD-0A43-4F92-BF4D-A97C105141C2}" type="presParOf" srcId="{30B5A3DF-473B-4210-BAB5-C41AC3BBB14A}" destId="{76FD7257-3EC1-4B13-8995-F5AE9B55A56C}" srcOrd="11" destOrd="0" presId="urn:microsoft.com/office/officeart/2005/8/layout/list1"/>
    <dgm:cxn modelId="{7903A576-64FB-45DC-AD2A-CB09C9B63845}" type="presParOf" srcId="{30B5A3DF-473B-4210-BAB5-C41AC3BBB14A}" destId="{1700292D-E3EF-4F36-BF27-524549EB85AE}" srcOrd="12" destOrd="0" presId="urn:microsoft.com/office/officeart/2005/8/layout/list1"/>
    <dgm:cxn modelId="{ABB85D72-F24C-4E03-939B-F6335358FA61}" type="presParOf" srcId="{1700292D-E3EF-4F36-BF27-524549EB85AE}" destId="{1F5C5AAF-A593-4F2A-A07D-7BA40819B7FF}" srcOrd="0" destOrd="0" presId="urn:microsoft.com/office/officeart/2005/8/layout/list1"/>
    <dgm:cxn modelId="{4147E58A-EC7A-4143-B4C7-7F4171EB4053}" type="presParOf" srcId="{1700292D-E3EF-4F36-BF27-524549EB85AE}" destId="{8F17C0C3-F57D-4AAC-8F01-EDFDCA902A3A}" srcOrd="1" destOrd="0" presId="urn:microsoft.com/office/officeart/2005/8/layout/list1"/>
    <dgm:cxn modelId="{145EDD8E-7068-4A70-BC97-4E77EA2A2027}" type="presParOf" srcId="{30B5A3DF-473B-4210-BAB5-C41AC3BBB14A}" destId="{DB84EECB-ECD9-45DA-8389-7F8FD1576D06}" srcOrd="13" destOrd="0" presId="urn:microsoft.com/office/officeart/2005/8/layout/list1"/>
    <dgm:cxn modelId="{3F6403B0-417E-441E-9753-A083D0F28973}" type="presParOf" srcId="{30B5A3DF-473B-4210-BAB5-C41AC3BBB14A}" destId="{347024DE-D41A-4AEE-A411-1699F2DEFED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17617-8941-464F-BE95-FA1C23D039EE}">
      <dsp:nvSpPr>
        <dsp:cNvPr id="0" name=""/>
        <dsp:cNvSpPr/>
      </dsp:nvSpPr>
      <dsp:spPr>
        <a:xfrm>
          <a:off x="0" y="300292"/>
          <a:ext cx="8353926"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357" tIns="312420" rIns="64835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Cambria"/>
              <a:ea typeface="Cambria"/>
              <a:cs typeface="Calibri"/>
            </a:rPr>
            <a:t>Machine-portable python, very high recall (</a:t>
          </a:r>
          <a:r>
            <a:rPr lang="en-US" sz="1800" kern="1200" dirty="0" err="1">
              <a:solidFill>
                <a:schemeClr val="tx1"/>
              </a:solidFill>
              <a:latin typeface="Cambria"/>
              <a:ea typeface="Cambria"/>
              <a:cs typeface="Calibri"/>
            </a:rPr>
            <a:t>Norgeot</a:t>
          </a:r>
          <a:r>
            <a:rPr lang="en-US" sz="1800" kern="1200" dirty="0">
              <a:solidFill>
                <a:schemeClr val="tx1"/>
              </a:solidFill>
              <a:latin typeface="Cambria"/>
              <a:ea typeface="Cambria"/>
              <a:cs typeface="Calibri"/>
            </a:rPr>
            <a:t> et. al)</a:t>
          </a:r>
        </a:p>
        <a:p>
          <a:pPr marL="171450" lvl="1" indent="-171450" algn="l" defTabSz="800100">
            <a:lnSpc>
              <a:spcPct val="90000"/>
            </a:lnSpc>
            <a:spcBef>
              <a:spcPct val="0"/>
            </a:spcBef>
            <a:spcAft>
              <a:spcPct val="15000"/>
            </a:spcAft>
            <a:buChar char="•"/>
          </a:pPr>
          <a:r>
            <a:rPr lang="en-US" sz="1800" kern="1200" dirty="0">
              <a:solidFill>
                <a:schemeClr val="tx1"/>
              </a:solidFill>
              <a:latin typeface="Cambria"/>
              <a:ea typeface="Cambria"/>
              <a:cs typeface="Calibri"/>
            </a:rPr>
            <a:t>Available on GitHub</a:t>
          </a:r>
        </a:p>
      </dsp:txBody>
      <dsp:txXfrm>
        <a:off x="0" y="300292"/>
        <a:ext cx="8353926" cy="968625"/>
      </dsp:txXfrm>
    </dsp:sp>
    <dsp:sp modelId="{7426EA22-9251-4614-A60F-740B379E3597}">
      <dsp:nvSpPr>
        <dsp:cNvPr id="0" name=""/>
        <dsp:cNvSpPr/>
      </dsp:nvSpPr>
      <dsp:spPr>
        <a:xfrm>
          <a:off x="417696" y="78892"/>
          <a:ext cx="584774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31" tIns="0" rIns="221031"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ambria"/>
              <a:ea typeface="Cambria"/>
              <a:cs typeface="Calibri"/>
            </a:rPr>
            <a:t>Philter – free</a:t>
          </a:r>
        </a:p>
      </dsp:txBody>
      <dsp:txXfrm>
        <a:off x="439312" y="100508"/>
        <a:ext cx="5804516" cy="399568"/>
      </dsp:txXfrm>
    </dsp:sp>
    <dsp:sp modelId="{08375EB2-77E3-4BB3-8FF8-7231060C8EAF}">
      <dsp:nvSpPr>
        <dsp:cNvPr id="0" name=""/>
        <dsp:cNvSpPr/>
      </dsp:nvSpPr>
      <dsp:spPr>
        <a:xfrm>
          <a:off x="0" y="1571317"/>
          <a:ext cx="8353926"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357" tIns="312420" rIns="648357"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Cambria"/>
              <a:ea typeface="Calibri"/>
              <a:cs typeface="Calibri Light"/>
            </a:rPr>
            <a:t>Uses deep-learning, python, macOS and windows</a:t>
          </a:r>
        </a:p>
        <a:p>
          <a:pPr marL="171450" lvl="1" indent="-171450" algn="l" defTabSz="800100" rtl="0">
            <a:lnSpc>
              <a:spcPct val="90000"/>
            </a:lnSpc>
            <a:spcBef>
              <a:spcPct val="0"/>
            </a:spcBef>
            <a:spcAft>
              <a:spcPct val="15000"/>
            </a:spcAft>
            <a:buChar char="•"/>
          </a:pPr>
          <a:r>
            <a:rPr lang="en-US" sz="1800" kern="1200">
              <a:latin typeface="Cambria"/>
              <a:ea typeface="Calibri"/>
              <a:cs typeface="Calibri Light"/>
            </a:rPr>
            <a:t>High precision, high recall (Steinkamp et. al)</a:t>
          </a:r>
        </a:p>
      </dsp:txBody>
      <dsp:txXfrm>
        <a:off x="0" y="1571317"/>
        <a:ext cx="8353926" cy="968625"/>
      </dsp:txXfrm>
    </dsp:sp>
    <dsp:sp modelId="{D556E8AB-F7B0-4805-85F3-244B89609707}">
      <dsp:nvSpPr>
        <dsp:cNvPr id="0" name=""/>
        <dsp:cNvSpPr/>
      </dsp:nvSpPr>
      <dsp:spPr>
        <a:xfrm>
          <a:off x="417696" y="1349917"/>
          <a:ext cx="584774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31" tIns="0" rIns="221031"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ambria"/>
              <a:ea typeface="Calibri"/>
              <a:cs typeface="Calibri"/>
            </a:rPr>
            <a:t>NeuroNER (Named Entity Recognition) – free</a:t>
          </a:r>
        </a:p>
      </dsp:txBody>
      <dsp:txXfrm>
        <a:off x="439312" y="1371533"/>
        <a:ext cx="5804516" cy="399568"/>
      </dsp:txXfrm>
    </dsp:sp>
    <dsp:sp modelId="{E69F51D7-4C07-4987-8864-FAF849B78BD8}">
      <dsp:nvSpPr>
        <dsp:cNvPr id="0" name=""/>
        <dsp:cNvSpPr/>
      </dsp:nvSpPr>
      <dsp:spPr>
        <a:xfrm>
          <a:off x="0" y="2842342"/>
          <a:ext cx="8353926"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357" tIns="312420" rIns="648357"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mbria"/>
              <a:ea typeface="Calibri"/>
              <a:cs typeface="Calibri Light"/>
            </a:rPr>
            <a:t>Based in UK </a:t>
          </a:r>
        </a:p>
        <a:p>
          <a:pPr marL="171450" lvl="1" indent="-171450" algn="l" defTabSz="800100" rtl="0">
            <a:lnSpc>
              <a:spcPct val="90000"/>
            </a:lnSpc>
            <a:spcBef>
              <a:spcPct val="0"/>
            </a:spcBef>
            <a:spcAft>
              <a:spcPct val="15000"/>
            </a:spcAft>
            <a:buChar char="•"/>
          </a:pPr>
          <a:r>
            <a:rPr lang="en-US" sz="1800" kern="1200">
              <a:latin typeface="Cambria"/>
              <a:ea typeface="Calibri"/>
              <a:cs typeface="Calibri Light"/>
            </a:rPr>
            <a:t>Omics data, R program</a:t>
          </a:r>
        </a:p>
      </dsp:txBody>
      <dsp:txXfrm>
        <a:off x="0" y="2842342"/>
        <a:ext cx="8353926" cy="968625"/>
      </dsp:txXfrm>
    </dsp:sp>
    <dsp:sp modelId="{593CD2C5-8D84-4C80-BAF6-FD8449D99C23}">
      <dsp:nvSpPr>
        <dsp:cNvPr id="0" name=""/>
        <dsp:cNvSpPr/>
      </dsp:nvSpPr>
      <dsp:spPr>
        <a:xfrm>
          <a:off x="417696" y="2620942"/>
          <a:ext cx="584774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31" tIns="0" rIns="221031"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ambria"/>
              <a:ea typeface="Calibri"/>
              <a:cs typeface="Calibri Light"/>
            </a:rPr>
            <a:t>DataShield </a:t>
          </a:r>
          <a:r>
            <a:rPr lang="en-US" sz="1800" b="1" kern="1200" dirty="0">
              <a:solidFill>
                <a:schemeClr val="tx1"/>
              </a:solidFill>
              <a:latin typeface="Cambria"/>
              <a:ea typeface="Calibri"/>
              <a:cs typeface="Calibri"/>
            </a:rPr>
            <a:t>– </a:t>
          </a:r>
          <a:r>
            <a:rPr lang="en-US" sz="1800" b="1" kern="1200" dirty="0">
              <a:solidFill>
                <a:schemeClr val="tx1"/>
              </a:solidFill>
              <a:latin typeface="Cambria"/>
              <a:ea typeface="Calibri"/>
              <a:cs typeface="Calibri Light"/>
            </a:rPr>
            <a:t>free</a:t>
          </a:r>
        </a:p>
      </dsp:txBody>
      <dsp:txXfrm>
        <a:off x="439312" y="2642558"/>
        <a:ext cx="5804516" cy="399568"/>
      </dsp:txXfrm>
    </dsp:sp>
    <dsp:sp modelId="{347024DE-D41A-4AEE-A411-1699F2DEFED8}">
      <dsp:nvSpPr>
        <dsp:cNvPr id="0" name=""/>
        <dsp:cNvSpPr/>
      </dsp:nvSpPr>
      <dsp:spPr>
        <a:xfrm>
          <a:off x="0" y="4113367"/>
          <a:ext cx="8353926"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357" tIns="312420" rIns="64835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Cambria"/>
              <a:ea typeface="Cambria"/>
              <a:cs typeface="Calibri"/>
            </a:rPr>
            <a:t>Minimalist Information for the Safe Transmission</a:t>
          </a:r>
        </a:p>
        <a:p>
          <a:pPr marL="171450" lvl="1" indent="-171450" algn="l" defTabSz="800100">
            <a:lnSpc>
              <a:spcPct val="90000"/>
            </a:lnSpc>
            <a:spcBef>
              <a:spcPct val="0"/>
            </a:spcBef>
            <a:spcAft>
              <a:spcPct val="15000"/>
            </a:spcAft>
            <a:buChar char="•"/>
          </a:pPr>
          <a:r>
            <a:rPr lang="en-US" sz="1800" kern="1200" dirty="0">
              <a:solidFill>
                <a:schemeClr val="tx1"/>
              </a:solidFill>
              <a:latin typeface="Cambria"/>
              <a:ea typeface="Cambria"/>
              <a:cs typeface="Calibri"/>
            </a:rPr>
            <a:t>Users can set algorithmic parameters (Stienkamp et al) </a:t>
          </a:r>
          <a:endParaRPr lang="en-US" sz="1800" kern="1200" dirty="0">
            <a:solidFill>
              <a:schemeClr val="tx1"/>
            </a:solidFill>
            <a:latin typeface="Cambria"/>
            <a:ea typeface="Cambria"/>
          </a:endParaRPr>
        </a:p>
      </dsp:txBody>
      <dsp:txXfrm>
        <a:off x="0" y="4113367"/>
        <a:ext cx="8353926" cy="968625"/>
      </dsp:txXfrm>
    </dsp:sp>
    <dsp:sp modelId="{8F17C0C3-F57D-4AAC-8F01-EDFDCA902A3A}">
      <dsp:nvSpPr>
        <dsp:cNvPr id="0" name=""/>
        <dsp:cNvSpPr/>
      </dsp:nvSpPr>
      <dsp:spPr>
        <a:xfrm>
          <a:off x="417696" y="3891967"/>
          <a:ext cx="584774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31" tIns="0" rIns="221031" bIns="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ambria"/>
              <a:ea typeface="Cambria"/>
              <a:cs typeface="Calibri"/>
            </a:rPr>
            <a:t>MITRE Identification Scrubber Toolkit (MIST) – free</a:t>
          </a:r>
        </a:p>
      </dsp:txBody>
      <dsp:txXfrm>
        <a:off x="439312" y="3913583"/>
        <a:ext cx="580451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FFAB0-5593-4DE2-9236-08953A67E527}"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C883B-A7B2-4144-81D5-95817A899A50}" type="slidenum">
              <a:rPr lang="en-US" smtClean="0"/>
              <a:t>‹#›</a:t>
            </a:fld>
            <a:endParaRPr lang="en-US"/>
          </a:p>
        </p:txBody>
      </p:sp>
    </p:spTree>
    <p:extLst>
      <p:ext uri="{BB962C8B-B14F-4D97-AF65-F5344CB8AC3E}">
        <p14:creationId xmlns:p14="http://schemas.microsoft.com/office/powerpoint/2010/main" val="244299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nlm.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hncbc.nlm.nih.gov/scrubber/download.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nlm.gov/guides/data-glossary/datase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ncbi.nlm.nih.gov/books/NBK574757/" TargetMode="External"/><Relationship Id="rId5" Type="http://schemas.openxmlformats.org/officeDocument/2006/relationships/hyperlink" Target="https://dataverse.org/best-practices/sample-dua" TargetMode="External"/><Relationship Id="rId4" Type="http://schemas.openxmlformats.org/officeDocument/2006/relationships/hyperlink" Target="https://nnlm.gov/guides/data-glossary/databa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AI-ML-DL.sv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a:t>
            </a:fld>
            <a:endParaRPr lang="en-US"/>
          </a:p>
        </p:txBody>
      </p:sp>
    </p:spTree>
    <p:extLst>
      <p:ext uri="{BB962C8B-B14F-4D97-AF65-F5344CB8AC3E}">
        <p14:creationId xmlns:p14="http://schemas.microsoft.com/office/powerpoint/2010/main" val="87953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11</a:t>
            </a:fld>
            <a:endParaRPr lang="en-US"/>
          </a:p>
        </p:txBody>
      </p:sp>
    </p:spTree>
    <p:extLst>
      <p:ext uri="{BB962C8B-B14F-4D97-AF65-F5344CB8AC3E}">
        <p14:creationId xmlns:p14="http://schemas.microsoft.com/office/powerpoint/2010/main" val="224656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12</a:t>
            </a:fld>
            <a:endParaRPr lang="en-US"/>
          </a:p>
        </p:txBody>
      </p:sp>
    </p:spTree>
    <p:extLst>
      <p:ext uri="{BB962C8B-B14F-4D97-AF65-F5344CB8AC3E}">
        <p14:creationId xmlns:p14="http://schemas.microsoft.com/office/powerpoint/2010/main" val="193466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13</a:t>
            </a:fld>
            <a:endParaRPr lang="en-US"/>
          </a:p>
        </p:txBody>
      </p:sp>
    </p:spTree>
    <p:extLst>
      <p:ext uri="{BB962C8B-B14F-4D97-AF65-F5344CB8AC3E}">
        <p14:creationId xmlns:p14="http://schemas.microsoft.com/office/powerpoint/2010/main" val="109770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C7524-D731-4C45-BFED-597686179F07}" type="slidenum">
              <a:rPr lang="en-US"/>
              <a:t>14</a:t>
            </a:fld>
            <a:endParaRPr lang="en-US"/>
          </a:p>
        </p:txBody>
      </p:sp>
    </p:spTree>
    <p:extLst>
      <p:ext uri="{BB962C8B-B14F-4D97-AF65-F5344CB8AC3E}">
        <p14:creationId xmlns:p14="http://schemas.microsoft.com/office/powerpoint/2010/main" val="267390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15</a:t>
            </a:fld>
            <a:endParaRPr lang="en-US"/>
          </a:p>
        </p:txBody>
      </p:sp>
    </p:spTree>
    <p:extLst>
      <p:ext uri="{BB962C8B-B14F-4D97-AF65-F5344CB8AC3E}">
        <p14:creationId xmlns:p14="http://schemas.microsoft.com/office/powerpoint/2010/main" val="245704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16</a:t>
            </a:fld>
            <a:endParaRPr lang="en-US"/>
          </a:p>
        </p:txBody>
      </p:sp>
    </p:spTree>
    <p:extLst>
      <p:ext uri="{BB962C8B-B14F-4D97-AF65-F5344CB8AC3E}">
        <p14:creationId xmlns:p14="http://schemas.microsoft.com/office/powerpoint/2010/main" val="270612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17</a:t>
            </a:fld>
            <a:endParaRPr lang="en-US"/>
          </a:p>
        </p:txBody>
      </p:sp>
    </p:spTree>
    <p:extLst>
      <p:ext uri="{BB962C8B-B14F-4D97-AF65-F5344CB8AC3E}">
        <p14:creationId xmlns:p14="http://schemas.microsoft.com/office/powerpoint/2010/main" val="357293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18</a:t>
            </a:fld>
            <a:endParaRPr lang="en-US"/>
          </a:p>
        </p:txBody>
      </p:sp>
    </p:spTree>
    <p:extLst>
      <p:ext uri="{BB962C8B-B14F-4D97-AF65-F5344CB8AC3E}">
        <p14:creationId xmlns:p14="http://schemas.microsoft.com/office/powerpoint/2010/main" val="194984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19</a:t>
            </a:fld>
            <a:endParaRPr lang="en-US"/>
          </a:p>
        </p:txBody>
      </p:sp>
    </p:spTree>
    <p:extLst>
      <p:ext uri="{BB962C8B-B14F-4D97-AF65-F5344CB8AC3E}">
        <p14:creationId xmlns:p14="http://schemas.microsoft.com/office/powerpoint/2010/main" val="329647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20</a:t>
            </a:fld>
            <a:endParaRPr lang="en-US"/>
          </a:p>
        </p:txBody>
      </p:sp>
    </p:spTree>
    <p:extLst>
      <p:ext uri="{BB962C8B-B14F-4D97-AF65-F5344CB8AC3E}">
        <p14:creationId xmlns:p14="http://schemas.microsoft.com/office/powerpoint/2010/main" val="87876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r>
              <a:rPr lang="en-US" sz="1200" dirty="0">
                <a:solidFill>
                  <a:schemeClr val="dk1"/>
                </a:solidFill>
                <a:latin typeface="Calibri"/>
                <a:ea typeface="Calibri"/>
                <a:cs typeface="Calibri"/>
                <a:sym typeface="Calibri"/>
              </a:rPr>
              <a:t>Before we dive in, I want to share a little background on the Network of the National Library of Medicine, also known as NNLM. The NNLM is the education and outreach arm of the National Library of Medicine, which is one of the 27 National Institutes of Health. </a:t>
            </a:r>
            <a:r>
              <a:rPr lang="en-US" dirty="0"/>
              <a:t>The NLM is the world’s largest biomedical library which maintains and makes available a vast print collection and produces electronic information resources</a:t>
            </a:r>
            <a:r>
              <a:rPr lang="en-US" baseline="0" dirty="0"/>
              <a:t> such as MedlinePlus and PubMed.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solidFill>
                  <a:schemeClr val="dk1"/>
                </a:solidFill>
                <a:latin typeface="Calibri"/>
                <a:ea typeface="Calibri"/>
                <a:cs typeface="Calibri"/>
                <a:sym typeface="Calibri"/>
              </a:rPr>
              <a:t>The NNLM is composed of 7 regional offices spread around the United States, and each office offers funding for organizations and communities in their regions in addition to a wide range of training and education opportunities, including around data science and research data management. If you want to learn more, you can visit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NNLM.gov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trike="sngStrike" dirty="0"/>
          </a:p>
        </p:txBody>
      </p:sp>
      <p:sp>
        <p:nvSpPr>
          <p:cNvPr id="4" name="Slide Number Placeholder 3"/>
          <p:cNvSpPr>
            <a:spLocks noGrp="1"/>
          </p:cNvSpPr>
          <p:nvPr>
            <p:ph type="sldNum" sz="quarter" idx="5"/>
          </p:nvPr>
        </p:nvSpPr>
        <p:spPr/>
        <p:txBody>
          <a:bodyPr/>
          <a:lstStyle/>
          <a:p>
            <a:fld id="{F3DC7524-D731-4C45-BFED-597686179F07}" type="slidenum">
              <a:rPr lang="en-US"/>
              <a:t>2</a:t>
            </a:fld>
            <a:endParaRPr lang="en-US"/>
          </a:p>
        </p:txBody>
      </p:sp>
    </p:spTree>
    <p:extLst>
      <p:ext uri="{BB962C8B-B14F-4D97-AF65-F5344CB8AC3E}">
        <p14:creationId xmlns:p14="http://schemas.microsoft.com/office/powerpoint/2010/main" val="4288901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Arial"/>
                <a:cs typeface="Arial"/>
                <a:sym typeface="Arial"/>
              </a:rPr>
              <a:t>You can download the Scrubber and the Example Files.</a:t>
            </a:r>
            <a:r>
              <a:rPr lang="en-US" sz="1200" dirty="0">
                <a:uFill>
                  <a:noFill/>
                </a:uFill>
                <a:latin typeface="Arial"/>
                <a:ea typeface="Arial"/>
                <a:cs typeface="Arial"/>
                <a:sym typeface="Arial"/>
                <a:hlinkClick r:id="rId3"/>
              </a:rPr>
              <a:t> </a:t>
            </a:r>
            <a:r>
              <a:rPr lang="en-US" sz="1200" u="sng" dirty="0">
                <a:solidFill>
                  <a:schemeClr val="hlink"/>
                </a:solidFill>
                <a:latin typeface="Arial"/>
                <a:ea typeface="Arial"/>
                <a:cs typeface="Arial"/>
                <a:sym typeface="Arial"/>
                <a:hlinkClick r:id="rId3"/>
              </a:rPr>
              <a:t>https://lhncbc.nlm.nih.gov/scrubber/download.html</a:t>
            </a:r>
            <a:endParaRPr lang="en-US" sz="1200" u="sng" dirty="0">
              <a:solidFill>
                <a:schemeClr val="hlink"/>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F3DC7524-D731-4C45-BFED-597686179F07}" type="slidenum">
              <a:rPr lang="en-US" smtClean="0"/>
              <a:t>21</a:t>
            </a:fld>
            <a:endParaRPr lang="en-US"/>
          </a:p>
        </p:txBody>
      </p:sp>
    </p:spTree>
    <p:extLst>
      <p:ext uri="{BB962C8B-B14F-4D97-AF65-F5344CB8AC3E}">
        <p14:creationId xmlns:p14="http://schemas.microsoft.com/office/powerpoint/2010/main" val="393641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22</a:t>
            </a:fld>
            <a:endParaRPr lang="en-US"/>
          </a:p>
        </p:txBody>
      </p:sp>
    </p:spTree>
    <p:extLst>
      <p:ext uri="{BB962C8B-B14F-4D97-AF65-F5344CB8AC3E}">
        <p14:creationId xmlns:p14="http://schemas.microsoft.com/office/powerpoint/2010/main" val="3238347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23</a:t>
            </a:fld>
            <a:endParaRPr lang="en-US"/>
          </a:p>
        </p:txBody>
      </p:sp>
    </p:spTree>
    <p:extLst>
      <p:ext uri="{BB962C8B-B14F-4D97-AF65-F5344CB8AC3E}">
        <p14:creationId xmlns:p14="http://schemas.microsoft.com/office/powerpoint/2010/main" val="656246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24</a:t>
            </a:fld>
            <a:endParaRPr lang="en-US"/>
          </a:p>
        </p:txBody>
      </p:sp>
    </p:spTree>
    <p:extLst>
      <p:ext uri="{BB962C8B-B14F-4D97-AF65-F5344CB8AC3E}">
        <p14:creationId xmlns:p14="http://schemas.microsoft.com/office/powerpoint/2010/main" val="1894147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25</a:t>
            </a:fld>
            <a:endParaRPr lang="en-US"/>
          </a:p>
        </p:txBody>
      </p:sp>
    </p:spTree>
    <p:extLst>
      <p:ext uri="{BB962C8B-B14F-4D97-AF65-F5344CB8AC3E}">
        <p14:creationId xmlns:p14="http://schemas.microsoft.com/office/powerpoint/2010/main" val="1500813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From: </a:t>
            </a:r>
            <a:r>
              <a:rPr lang="en-US" dirty="0" err="1">
                <a:latin typeface="Cambria"/>
                <a:ea typeface="Cambria"/>
                <a:cs typeface="Calibri"/>
              </a:rPr>
              <a:t>Visweswaran</a:t>
            </a:r>
            <a:r>
              <a:rPr lang="en-US" dirty="0">
                <a:latin typeface="Cambria"/>
                <a:ea typeface="Cambria"/>
                <a:cs typeface="Calibri"/>
              </a:rPr>
              <a:t> et al., 2022</a:t>
            </a:r>
            <a:endParaRPr lang="en-US" dirty="0">
              <a:latin typeface="Cambria"/>
              <a:ea typeface="Cambria"/>
            </a:endParaRPr>
          </a:p>
          <a:p>
            <a:endParaRPr lang="en-US" dirty="0">
              <a:ea typeface="Calibri"/>
              <a:cs typeface="Calibri"/>
            </a:endParaRPr>
          </a:p>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F3DC7524-D731-4C45-BFED-597686179F07}" type="slidenum">
              <a:rPr lang="en-US"/>
              <a:t>26</a:t>
            </a:fld>
            <a:endParaRPr lang="en-US"/>
          </a:p>
        </p:txBody>
      </p:sp>
    </p:spTree>
    <p:extLst>
      <p:ext uri="{BB962C8B-B14F-4D97-AF65-F5344CB8AC3E}">
        <p14:creationId xmlns:p14="http://schemas.microsoft.com/office/powerpoint/2010/main" val="367903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27</a:t>
            </a:fld>
            <a:endParaRPr lang="en-US"/>
          </a:p>
        </p:txBody>
      </p:sp>
    </p:spTree>
    <p:extLst>
      <p:ext uri="{BB962C8B-B14F-4D97-AF65-F5344CB8AC3E}">
        <p14:creationId xmlns:p14="http://schemas.microsoft.com/office/powerpoint/2010/main" val="2398892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input and output options and it works on both structured and unstructured data.  You can download and learn more about it on GitHub </a:t>
            </a:r>
          </a:p>
        </p:txBody>
      </p:sp>
      <p:sp>
        <p:nvSpPr>
          <p:cNvPr id="4" name="Slide Number Placeholder 3"/>
          <p:cNvSpPr>
            <a:spLocks noGrp="1"/>
          </p:cNvSpPr>
          <p:nvPr>
            <p:ph type="sldNum" sz="quarter" idx="5"/>
          </p:nvPr>
        </p:nvSpPr>
        <p:spPr/>
        <p:txBody>
          <a:bodyPr/>
          <a:lstStyle/>
          <a:p>
            <a:fld id="{F3DC7524-D731-4C45-BFED-597686179F07}" type="slidenum">
              <a:rPr lang="en-US"/>
              <a:t>28</a:t>
            </a:fld>
            <a:endParaRPr lang="en-US"/>
          </a:p>
        </p:txBody>
      </p:sp>
    </p:spTree>
    <p:extLst>
      <p:ext uri="{BB962C8B-B14F-4D97-AF65-F5344CB8AC3E}">
        <p14:creationId xmlns:p14="http://schemas.microsoft.com/office/powerpoint/2010/main" val="2094976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err="1"/>
              <a:t>Prasser</a:t>
            </a:r>
            <a:r>
              <a:rPr lang="en-US" dirty="0"/>
              <a:t> F., Eicher J., Spengler H., Bild R., Kuhn K. A. (2020) Flexible Data Anonymization Using ARX — Current Status and Challenges Ahead. Software </a:t>
            </a:r>
            <a:r>
              <a:rPr lang="en-US" dirty="0" err="1"/>
              <a:t>Pract</a:t>
            </a:r>
            <a:r>
              <a:rPr lang="en-US" dirty="0"/>
              <a:t> </a:t>
            </a:r>
            <a:r>
              <a:rPr lang="en-US" dirty="0" err="1"/>
              <a:t>Exper</a:t>
            </a:r>
            <a:r>
              <a:rPr lang="en-US" dirty="0"/>
              <a:t> 2020;1–28. </a:t>
            </a:r>
            <a:r>
              <a:rPr lang="en-US" u="sng" dirty="0"/>
              <a:t>(</a:t>
            </a:r>
            <a:endParaRPr lang="en-US" dirty="0"/>
          </a:p>
        </p:txBody>
      </p:sp>
      <p:sp>
        <p:nvSpPr>
          <p:cNvPr id="4" name="Slide Number Placeholder 3"/>
          <p:cNvSpPr>
            <a:spLocks noGrp="1"/>
          </p:cNvSpPr>
          <p:nvPr>
            <p:ph type="sldNum" sz="quarter" idx="5"/>
          </p:nvPr>
        </p:nvSpPr>
        <p:spPr/>
        <p:txBody>
          <a:bodyPr/>
          <a:lstStyle/>
          <a:p>
            <a:fld id="{F3DC7524-D731-4C45-BFED-597686179F07}" type="slidenum">
              <a:rPr lang="en-US"/>
              <a:t>29</a:t>
            </a:fld>
            <a:endParaRPr lang="en-US"/>
          </a:p>
        </p:txBody>
      </p:sp>
    </p:spTree>
    <p:extLst>
      <p:ext uri="{BB962C8B-B14F-4D97-AF65-F5344CB8AC3E}">
        <p14:creationId xmlns:p14="http://schemas.microsoft.com/office/powerpoint/2010/main" val="209759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30</a:t>
            </a:fld>
            <a:endParaRPr lang="en-US"/>
          </a:p>
        </p:txBody>
      </p:sp>
    </p:spTree>
    <p:extLst>
      <p:ext uri="{BB962C8B-B14F-4D97-AF65-F5344CB8AC3E}">
        <p14:creationId xmlns:p14="http://schemas.microsoft.com/office/powerpoint/2010/main" val="341892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4</a:t>
            </a:fld>
            <a:endParaRPr lang="en-US"/>
          </a:p>
        </p:txBody>
      </p:sp>
    </p:spTree>
    <p:extLst>
      <p:ext uri="{BB962C8B-B14F-4D97-AF65-F5344CB8AC3E}">
        <p14:creationId xmlns:p14="http://schemas.microsoft.com/office/powerpoint/2010/main" val="1553735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f8b2de1f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f8b2de1f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5F5F5"/>
                </a:highlight>
              </a:rPr>
              <a:t>DICOM library is a free online tool that can anonymize medical images for educational and scientific purposes.  This tool was funded by the EU. Keep in mind with medical images that biometeric data is considered PII. Images may be trickier to truly deidentify. Things like skull shape, the unique size, shape and location of a tumor, scar, or tattoo might be enough to potentially reidentify someone. Extra precautions to protet privacy or limit access may need to be taken. </a:t>
            </a:r>
            <a:endParaRPr/>
          </a:p>
        </p:txBody>
      </p:sp>
      <p:sp>
        <p:nvSpPr>
          <p:cNvPr id="459" name="Google Shape;459;g2f8b2de1f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32</a:t>
            </a:fld>
            <a:endParaRPr lang="en-US"/>
          </a:p>
        </p:txBody>
      </p:sp>
    </p:spTree>
    <p:extLst>
      <p:ext uri="{BB962C8B-B14F-4D97-AF65-F5344CB8AC3E}">
        <p14:creationId xmlns:p14="http://schemas.microsoft.com/office/powerpoint/2010/main" val="1489307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33</a:t>
            </a:fld>
            <a:endParaRPr lang="en-US"/>
          </a:p>
        </p:txBody>
      </p:sp>
    </p:spTree>
    <p:extLst>
      <p:ext uri="{BB962C8B-B14F-4D97-AF65-F5344CB8AC3E}">
        <p14:creationId xmlns:p14="http://schemas.microsoft.com/office/powerpoint/2010/main" val="1649804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Data Use agreements </a:t>
            </a:r>
            <a:r>
              <a:rPr lang="en-US" dirty="0"/>
              <a:t>is a legal contract between the entity that owns access to a data source, typically a </a:t>
            </a:r>
            <a:r>
              <a:rPr lang="en-US" u="sng" dirty="0">
                <a:hlinkClick r:id="rId3"/>
              </a:rPr>
              <a:t>dataset</a:t>
            </a:r>
            <a:r>
              <a:rPr lang="en-US" b="1" dirty="0"/>
              <a:t> </a:t>
            </a:r>
            <a:r>
              <a:rPr lang="en-US" dirty="0"/>
              <a:t>or </a:t>
            </a:r>
            <a:r>
              <a:rPr lang="en-US" u="sng" dirty="0">
                <a:hlinkClick r:id="rId4"/>
              </a:rPr>
              <a:t>database</a:t>
            </a:r>
            <a:r>
              <a:rPr lang="en-US" dirty="0"/>
              <a:t>, and a secondary entity that will receive the data, or a subset of it, for reuse. The agreement can outline certain limitations like restricting if or how much is shared, or restricting what it can be used for.  </a:t>
            </a:r>
            <a:r>
              <a:rPr lang="en-US" dirty="0" err="1"/>
              <a:t>Havard</a:t>
            </a:r>
            <a:r>
              <a:rPr lang="en-US" dirty="0"/>
              <a:t> </a:t>
            </a:r>
            <a:r>
              <a:rPr lang="en-US" dirty="0" err="1"/>
              <a:t>Dataverse</a:t>
            </a:r>
            <a:r>
              <a:rPr lang="en-US" dirty="0"/>
              <a:t> and both have sample Data use agreements. The links are in the notes of the slide deck.</a:t>
            </a:r>
          </a:p>
          <a:p>
            <a:r>
              <a:rPr lang="en-US" dirty="0">
                <a:hlinkClick r:id="rId5"/>
              </a:rPr>
              <a:t>https://dataverse.org/best-practices/sample-dua</a:t>
            </a:r>
            <a:r>
              <a:rPr lang="en-US" dirty="0"/>
              <a:t> </a:t>
            </a:r>
            <a:endParaRPr lang="en-US" dirty="0">
              <a:cs typeface="Calibri"/>
            </a:endParaRPr>
          </a:p>
          <a:p>
            <a:r>
              <a:rPr lang="en-US" dirty="0">
                <a:hlinkClick r:id="rId6"/>
              </a:rPr>
              <a:t>https://www.ncbi.nlm.nih.gov/books/NBK574757/</a:t>
            </a:r>
            <a:r>
              <a:rPr lang="en-US" dirty="0"/>
              <a:t> </a:t>
            </a:r>
            <a:endParaRPr lang="en-US" dirty="0">
              <a:cs typeface="Calibri"/>
            </a:endParaRPr>
          </a:p>
          <a:p>
            <a:r>
              <a:rPr lang="en-US" dirty="0"/>
              <a:t>https://www.nnlm.gov/guides/data-glossary/data-use-agreement</a:t>
            </a:r>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34</a:t>
            </a:fld>
            <a:endParaRPr lang="en-US"/>
          </a:p>
        </p:txBody>
      </p:sp>
    </p:spTree>
    <p:extLst>
      <p:ext uri="{BB962C8B-B14F-4D97-AF65-F5344CB8AC3E}">
        <p14:creationId xmlns:p14="http://schemas.microsoft.com/office/powerpoint/2010/main" val="502927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35</a:t>
            </a:fld>
            <a:endParaRPr lang="en-US"/>
          </a:p>
        </p:txBody>
      </p:sp>
    </p:spTree>
    <p:extLst>
      <p:ext uri="{BB962C8B-B14F-4D97-AF65-F5344CB8AC3E}">
        <p14:creationId xmlns:p14="http://schemas.microsoft.com/office/powerpoint/2010/main" val="4142576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37</a:t>
            </a:fld>
            <a:endParaRPr lang="en-US"/>
          </a:p>
        </p:txBody>
      </p:sp>
    </p:spTree>
    <p:extLst>
      <p:ext uri="{BB962C8B-B14F-4D97-AF65-F5344CB8AC3E}">
        <p14:creationId xmlns:p14="http://schemas.microsoft.com/office/powerpoint/2010/main" val="3853118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38</a:t>
            </a:fld>
            <a:endParaRPr lang="en-US"/>
          </a:p>
        </p:txBody>
      </p:sp>
    </p:spTree>
    <p:extLst>
      <p:ext uri="{BB962C8B-B14F-4D97-AF65-F5344CB8AC3E}">
        <p14:creationId xmlns:p14="http://schemas.microsoft.com/office/powerpoint/2010/main" val="1125599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39</a:t>
            </a:fld>
            <a:endParaRPr lang="en-US"/>
          </a:p>
        </p:txBody>
      </p:sp>
    </p:spTree>
    <p:extLst>
      <p:ext uri="{BB962C8B-B14F-4D97-AF65-F5344CB8AC3E}">
        <p14:creationId xmlns:p14="http://schemas.microsoft.com/office/powerpoint/2010/main" val="1947206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40</a:t>
            </a:fld>
            <a:endParaRPr lang="en-US"/>
          </a:p>
        </p:txBody>
      </p:sp>
    </p:spTree>
    <p:extLst>
      <p:ext uri="{BB962C8B-B14F-4D97-AF65-F5344CB8AC3E}">
        <p14:creationId xmlns:p14="http://schemas.microsoft.com/office/powerpoint/2010/main" val="3478742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t>41</a:t>
            </a:fld>
            <a:endParaRPr lang="en-US"/>
          </a:p>
        </p:txBody>
      </p:sp>
    </p:spTree>
    <p:extLst>
      <p:ext uri="{BB962C8B-B14F-4D97-AF65-F5344CB8AC3E}">
        <p14:creationId xmlns:p14="http://schemas.microsoft.com/office/powerpoint/2010/main" val="177198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5</a:t>
            </a:fld>
            <a:endParaRPr lang="en-US"/>
          </a:p>
        </p:txBody>
      </p:sp>
    </p:spTree>
    <p:extLst>
      <p:ext uri="{BB962C8B-B14F-4D97-AF65-F5344CB8AC3E}">
        <p14:creationId xmlns:p14="http://schemas.microsoft.com/office/powerpoint/2010/main" val="2976959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42</a:t>
            </a:fld>
            <a:endParaRPr lang="en-US"/>
          </a:p>
        </p:txBody>
      </p:sp>
    </p:spTree>
    <p:extLst>
      <p:ext uri="{BB962C8B-B14F-4D97-AF65-F5344CB8AC3E}">
        <p14:creationId xmlns:p14="http://schemas.microsoft.com/office/powerpoint/2010/main" val="765508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C7524-D731-4C45-BFED-597686179F07}" type="slidenum">
              <a:t>43</a:t>
            </a:fld>
            <a:endParaRPr lang="en-US"/>
          </a:p>
        </p:txBody>
      </p:sp>
    </p:spTree>
    <p:extLst>
      <p:ext uri="{BB962C8B-B14F-4D97-AF65-F5344CB8AC3E}">
        <p14:creationId xmlns:p14="http://schemas.microsoft.com/office/powerpoint/2010/main" val="430208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3DC7524-D731-4C45-BFED-597686179F07}" type="slidenum">
              <a:rPr lang="en-US"/>
              <a:t>44</a:t>
            </a:fld>
            <a:endParaRPr lang="en-US"/>
          </a:p>
        </p:txBody>
      </p:sp>
    </p:spTree>
    <p:extLst>
      <p:ext uri="{BB962C8B-B14F-4D97-AF65-F5344CB8AC3E}">
        <p14:creationId xmlns:p14="http://schemas.microsoft.com/office/powerpoint/2010/main" val="1291599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45</a:t>
            </a:fld>
            <a:endParaRPr lang="en-US"/>
          </a:p>
        </p:txBody>
      </p:sp>
    </p:spTree>
    <p:extLst>
      <p:ext uri="{BB962C8B-B14F-4D97-AF65-F5344CB8AC3E}">
        <p14:creationId xmlns:p14="http://schemas.microsoft.com/office/powerpoint/2010/main" val="3816233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46</a:t>
            </a:fld>
            <a:endParaRPr lang="en-US"/>
          </a:p>
        </p:txBody>
      </p:sp>
    </p:spTree>
    <p:extLst>
      <p:ext uri="{BB962C8B-B14F-4D97-AF65-F5344CB8AC3E}">
        <p14:creationId xmlns:p14="http://schemas.microsoft.com/office/powerpoint/2010/main" val="2718366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C883B-A7B2-4144-81D5-95817A899A50}" type="slidenum">
              <a:rPr lang="en-US" smtClean="0"/>
              <a:t>47</a:t>
            </a:fld>
            <a:endParaRPr lang="en-US"/>
          </a:p>
        </p:txBody>
      </p:sp>
    </p:spTree>
    <p:extLst>
      <p:ext uri="{BB962C8B-B14F-4D97-AF65-F5344CB8AC3E}">
        <p14:creationId xmlns:p14="http://schemas.microsoft.com/office/powerpoint/2010/main" val="938588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48</a:t>
            </a:fld>
            <a:endParaRPr lang="en-US"/>
          </a:p>
        </p:txBody>
      </p:sp>
    </p:spTree>
    <p:extLst>
      <p:ext uri="{BB962C8B-B14F-4D97-AF65-F5344CB8AC3E}">
        <p14:creationId xmlns:p14="http://schemas.microsoft.com/office/powerpoint/2010/main" val="269481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Image from:  </a:t>
            </a:r>
            <a:r>
              <a:rPr lang="en-US" sz="1200" dirty="0">
                <a:latin typeface="Cambria"/>
                <a:ea typeface="Cambria"/>
                <a:cs typeface="Calibri"/>
                <a:hlinkClick r:id="rId3"/>
              </a:rPr>
              <a:t>AI ML DL Wikimedia</a:t>
            </a:r>
            <a:endParaRPr lang="en-US" sz="1200" dirty="0">
              <a:latin typeface="Cambria"/>
              <a:ea typeface="Cambria"/>
            </a:endParaRPr>
          </a:p>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6</a:t>
            </a:fld>
            <a:endParaRPr lang="en-US"/>
          </a:p>
        </p:txBody>
      </p:sp>
    </p:spTree>
    <p:extLst>
      <p:ext uri="{BB962C8B-B14F-4D97-AF65-F5344CB8AC3E}">
        <p14:creationId xmlns:p14="http://schemas.microsoft.com/office/powerpoint/2010/main" val="92995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7</a:t>
            </a:fld>
            <a:endParaRPr lang="en-US"/>
          </a:p>
        </p:txBody>
      </p:sp>
    </p:spTree>
    <p:extLst>
      <p:ext uri="{BB962C8B-B14F-4D97-AF65-F5344CB8AC3E}">
        <p14:creationId xmlns:p14="http://schemas.microsoft.com/office/powerpoint/2010/main" val="391628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3DC7524-D731-4C45-BFED-597686179F07}" type="slidenum">
              <a:rPr lang="en-US"/>
              <a:t>8</a:t>
            </a:fld>
            <a:endParaRPr lang="en-US"/>
          </a:p>
        </p:txBody>
      </p:sp>
    </p:spTree>
    <p:extLst>
      <p:ext uri="{BB962C8B-B14F-4D97-AF65-F5344CB8AC3E}">
        <p14:creationId xmlns:p14="http://schemas.microsoft.com/office/powerpoint/2010/main" val="10887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3DC7524-D731-4C45-BFED-597686179F07}" type="slidenum">
              <a:t>9</a:t>
            </a:fld>
            <a:endParaRPr lang="en-US"/>
          </a:p>
        </p:txBody>
      </p:sp>
    </p:spTree>
    <p:extLst>
      <p:ext uri="{BB962C8B-B14F-4D97-AF65-F5344CB8AC3E}">
        <p14:creationId xmlns:p14="http://schemas.microsoft.com/office/powerpoint/2010/main" val="200549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C7524-D731-4C45-BFED-597686179F07}" type="slidenum">
              <a:rPr lang="en-US"/>
              <a:t>10</a:t>
            </a:fld>
            <a:endParaRPr lang="en-US"/>
          </a:p>
        </p:txBody>
      </p:sp>
    </p:spTree>
    <p:extLst>
      <p:ext uri="{BB962C8B-B14F-4D97-AF65-F5344CB8AC3E}">
        <p14:creationId xmlns:p14="http://schemas.microsoft.com/office/powerpoint/2010/main" val="269543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74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0660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8979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73734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1530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7350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8706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801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7366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8646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414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56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hyperlink" Target="https://pubmed.ncbi.nlm.nih.gov/2595438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hncbc.nlm.nih.gov/scrubber/download.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t.ly/3UtCsX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youtu.be/-Pha3EINF3s?feature=share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Clinacuity/CliniDeI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rx.deidentifi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nlp.apach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icomlibrary.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ubmed.ncbi.nlm.nih.gov/26037716/"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github.com/BCHSI/philter-ucs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mist-deid.sourceforge.net/" TargetMode="External"/><Relationship Id="rId5" Type="http://schemas.openxmlformats.org/officeDocument/2006/relationships/diagramQuickStyle" Target="../diagrams/quickStyle1.xml"/><Relationship Id="rId10" Type="http://schemas.openxmlformats.org/officeDocument/2006/relationships/hyperlink" Target="https://www.datashield.org/" TargetMode="External"/><Relationship Id="rId4" Type="http://schemas.openxmlformats.org/officeDocument/2006/relationships/diagramLayout" Target="../diagrams/layout1.xml"/><Relationship Id="rId9" Type="http://schemas.openxmlformats.org/officeDocument/2006/relationships/hyperlink" Target="http://neuroner.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dicine.okstate.edu/research/human-subjects-research/guides/osuchsdatauseagreemen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ataservices.library.jhu.edu/resources/applications-to-assist-in-de-identification-of-human-subjects-research-dat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libguides.unthsc.edu/research-data-management/resource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staysafeonline.org/programs/data-privacy-week/" TargetMode="External"/><Relationship Id="rId7" Type="http://schemas.openxmlformats.org/officeDocument/2006/relationships/hyperlink" Target="https://www.openaccessweek.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alleninstitute.org/about/impact/open-science-week/" TargetMode="External"/><Relationship Id="rId5" Type="http://schemas.openxmlformats.org/officeDocument/2006/relationships/hyperlink" Target="https://www.icpsr.umich.edu/web/about/cms/3799" TargetMode="External"/><Relationship Id="rId4" Type="http://schemas.openxmlformats.org/officeDocument/2006/relationships/hyperlink" Target="https://www.bihealth.org/en/notices/love-methods-week"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8" Type="http://schemas.openxmlformats.org/officeDocument/2006/relationships/hyperlink" Target="https://github.com/DataCurationNetwork/data-primers/blob/main/Human%20Participants%20Data%20Essentials%20Data%20Curation%20Primer/human-participants-data-essentials-data-curation-primer.md" TargetMode="External"/><Relationship Id="rId3" Type="http://schemas.openxmlformats.org/officeDocument/2006/relationships/hyperlink" Target="https://lhncbc.nlm.nih.gov/scrubber/index.html" TargetMode="External"/><Relationship Id="rId7" Type="http://schemas.openxmlformats.org/officeDocument/2006/relationships/hyperlink" Target="https://datacurationnetwork.org/outputs/data-curation-primer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cdc.gov/nchs/training/confidentiality/training/page581.html" TargetMode="External"/><Relationship Id="rId5" Type="http://schemas.openxmlformats.org/officeDocument/2006/relationships/hyperlink" Target="https://data.lhncbc.nlm.nih.gov/public/scrubber/files/user_manual/windows/user_manual_v.19.0411W.pdf" TargetMode="External"/><Relationship Id="rId4" Type="http://schemas.openxmlformats.org/officeDocument/2006/relationships/hyperlink" Target="https://www.nnlm.gov/BBK86"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onlinelibrary.wiley.com/doi/epdf/10.1002/spe.2812" TargetMode="External"/><Relationship Id="rId3" Type="http://schemas.openxmlformats.org/officeDocument/2006/relationships/hyperlink" Target="https://pubmed.ncbi.nlm.nih.gov/34874008/" TargetMode="External"/><Relationship Id="rId7" Type="http://schemas.openxmlformats.org/officeDocument/2006/relationships/hyperlink" Target="https://pubmed.ncbi.nlm.nih.gov/32337372/"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pubmed.ncbi.nlm.nih.gov/25954383/" TargetMode="External"/><Relationship Id="rId5" Type="http://schemas.openxmlformats.org/officeDocument/2006/relationships/hyperlink" Target="https://pubmed.ncbi.nlm.nih.gov/24026308/" TargetMode="External"/><Relationship Id="rId10" Type="http://schemas.openxmlformats.org/officeDocument/2006/relationships/hyperlink" Target="https://pubmed.ncbi.nlm.nih.gov/34613409/" TargetMode="External"/><Relationship Id="rId4" Type="http://schemas.openxmlformats.org/officeDocument/2006/relationships/hyperlink" Target="https://pubmed.ncbi.nlm.nih.gov/32477643/" TargetMode="External"/><Relationship Id="rId9" Type="http://schemas.openxmlformats.org/officeDocument/2006/relationships/hyperlink" Target="https://pubmed.ncbi.nlm.nih.gov/33937843/"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Katie.pierce-farrier@unthsc.edu" TargetMode="External"/><Relationship Id="rId5" Type="http://schemas.openxmlformats.org/officeDocument/2006/relationships/hyperlink" Target="mailto:cnieman@hshsl.umaryland.edu" TargetMode="Externa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575" y="1336669"/>
            <a:ext cx="5391941" cy="2814831"/>
          </a:xfrm>
        </p:spPr>
        <p:txBody>
          <a:bodyPr>
            <a:normAutofit/>
          </a:bodyPr>
          <a:lstStyle/>
          <a:p>
            <a:r>
              <a:rPr lang="en-US" sz="5400" b="1" dirty="0">
                <a:solidFill>
                  <a:schemeClr val="tx1"/>
                </a:solidFill>
                <a:latin typeface="Cambria"/>
                <a:ea typeface="Cambria"/>
                <a:cs typeface="Calibri Light"/>
              </a:rPr>
              <a:t>Open Tools for Data Deidentification</a:t>
            </a:r>
          </a:p>
        </p:txBody>
      </p:sp>
      <p:sp>
        <p:nvSpPr>
          <p:cNvPr id="5" name="TextBox 4">
            <a:extLst>
              <a:ext uri="{FF2B5EF4-FFF2-40B4-BE49-F238E27FC236}">
                <a16:creationId xmlns:a16="http://schemas.microsoft.com/office/drawing/2014/main" id="{46D47371-980A-153C-01BD-DAC2E86F5CF1}"/>
              </a:ext>
            </a:extLst>
          </p:cNvPr>
          <p:cNvSpPr txBox="1"/>
          <p:nvPr/>
        </p:nvSpPr>
        <p:spPr>
          <a:xfrm>
            <a:off x="7021285" y="5660571"/>
            <a:ext cx="44522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Cambria"/>
                <a:ea typeface="Calibri"/>
                <a:cs typeface="Calibri"/>
              </a:rPr>
              <a:t>August 6,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E831-C2BA-4336-2F44-438DE3D5F653}"/>
              </a:ext>
            </a:extLst>
          </p:cNvPr>
          <p:cNvSpPr>
            <a:spLocks noGrp="1"/>
          </p:cNvSpPr>
          <p:nvPr>
            <p:ph type="title"/>
          </p:nvPr>
        </p:nvSpPr>
        <p:spPr/>
        <p:txBody>
          <a:bodyPr/>
          <a:lstStyle/>
          <a:p>
            <a:pPr algn="ctr"/>
            <a:r>
              <a:rPr lang="en-US" b="1" dirty="0">
                <a:solidFill>
                  <a:schemeClr val="tx1"/>
                </a:solidFill>
                <a:latin typeface="Cambria"/>
                <a:ea typeface="Cambria"/>
                <a:cs typeface="Calibri Light"/>
              </a:rPr>
              <a:t>NLP in Clinical Settings</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BDDD66ED-F46A-C1C1-8BBC-E3CA2FBED2AD}"/>
              </a:ext>
            </a:extLst>
          </p:cNvPr>
          <p:cNvSpPr>
            <a:spLocks noGrp="1"/>
          </p:cNvSpPr>
          <p:nvPr>
            <p:ph sz="half" idx="1"/>
          </p:nvPr>
        </p:nvSpPr>
        <p:spPr>
          <a:xfrm>
            <a:off x="852053" y="2462934"/>
            <a:ext cx="4225637" cy="2550248"/>
          </a:xfrm>
          <a:solidFill>
            <a:schemeClr val="accent4">
              <a:lumMod val="20000"/>
              <a:lumOff val="80000"/>
            </a:schemeClr>
          </a:solidFill>
        </p:spPr>
        <p:txBody>
          <a:bodyPr vert="horz" lIns="91440" tIns="45720" rIns="91440" bIns="45720" rtlCol="0" anchor="ctr">
            <a:normAutofit/>
          </a:bodyPr>
          <a:lstStyle/>
          <a:p>
            <a:pPr marL="0" indent="0" algn="ctr">
              <a:buNone/>
            </a:pPr>
            <a:r>
              <a:rPr lang="en-US" sz="3200" dirty="0">
                <a:solidFill>
                  <a:schemeClr val="tx1"/>
                </a:solidFill>
                <a:latin typeface="Cambria"/>
                <a:ea typeface="Cambria"/>
                <a:cs typeface="Calibri"/>
              </a:rPr>
              <a:t>Takes Large quantities of Clinical notes, Qualitative data and other EHR</a:t>
            </a:r>
          </a:p>
        </p:txBody>
      </p:sp>
      <p:pic>
        <p:nvPicPr>
          <p:cNvPr id="14" name="Graphic 13">
            <a:extLst>
              <a:ext uri="{FF2B5EF4-FFF2-40B4-BE49-F238E27FC236}">
                <a16:creationId xmlns:a16="http://schemas.microsoft.com/office/drawing/2014/main" id="{13D3A554-2A54-85D6-70F5-712169F60C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0764" y="2708564"/>
            <a:ext cx="2064325" cy="2078180"/>
          </a:xfrm>
          <a:prstGeom prst="rect">
            <a:avLst/>
          </a:prstGeom>
        </p:spPr>
      </p:pic>
      <p:sp>
        <p:nvSpPr>
          <p:cNvPr id="4" name="Content Placeholder 3">
            <a:extLst>
              <a:ext uri="{FF2B5EF4-FFF2-40B4-BE49-F238E27FC236}">
                <a16:creationId xmlns:a16="http://schemas.microsoft.com/office/drawing/2014/main" id="{D5A84A13-5BF6-809F-AA9E-BE7FE012AAFE}"/>
              </a:ext>
            </a:extLst>
          </p:cNvPr>
          <p:cNvSpPr>
            <a:spLocks noGrp="1"/>
          </p:cNvSpPr>
          <p:nvPr>
            <p:ph sz="half" idx="2"/>
          </p:nvPr>
        </p:nvSpPr>
        <p:spPr>
          <a:xfrm>
            <a:off x="7142017" y="2462934"/>
            <a:ext cx="4225637" cy="2550247"/>
          </a:xfrm>
          <a:solidFill>
            <a:schemeClr val="accent4">
              <a:lumMod val="40000"/>
              <a:lumOff val="60000"/>
            </a:schemeClr>
          </a:solidFill>
          <a:ln>
            <a:solidFill>
              <a:schemeClr val="accent4">
                <a:lumMod val="20000"/>
                <a:lumOff val="80000"/>
              </a:schemeClr>
            </a:solidFill>
          </a:ln>
        </p:spPr>
        <p:txBody>
          <a:bodyPr vert="horz" lIns="91440" tIns="45720" rIns="91440" bIns="45720" rtlCol="0" anchor="ctr">
            <a:normAutofit/>
          </a:bodyPr>
          <a:lstStyle/>
          <a:p>
            <a:pPr marL="0" indent="0" algn="ctr">
              <a:buNone/>
            </a:pPr>
            <a:r>
              <a:rPr lang="en-US" sz="3200" dirty="0">
                <a:solidFill>
                  <a:schemeClr val="tx1"/>
                </a:solidFill>
                <a:latin typeface="Cambria"/>
                <a:ea typeface="Cambria"/>
                <a:cs typeface="Calibri"/>
              </a:rPr>
              <a:t>Analyze, clean, deidentify, or perform other tasks </a:t>
            </a:r>
            <a:endParaRPr lang="en-US" sz="3200" dirty="0">
              <a:solidFill>
                <a:schemeClr val="tx1"/>
              </a:solidFill>
              <a:latin typeface="Cambria"/>
              <a:ea typeface="Cambria"/>
            </a:endParaRPr>
          </a:p>
        </p:txBody>
      </p:sp>
    </p:spTree>
    <p:extLst>
      <p:ext uri="{BB962C8B-B14F-4D97-AF65-F5344CB8AC3E}">
        <p14:creationId xmlns:p14="http://schemas.microsoft.com/office/powerpoint/2010/main" val="333017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4CB1-E4F8-085A-8B14-A4809D1757EE}"/>
              </a:ext>
            </a:extLst>
          </p:cNvPr>
          <p:cNvSpPr>
            <a:spLocks noGrp="1"/>
          </p:cNvSpPr>
          <p:nvPr>
            <p:ph type="title"/>
          </p:nvPr>
        </p:nvSpPr>
        <p:spPr>
          <a:xfrm>
            <a:off x="681638" y="365125"/>
            <a:ext cx="10673750" cy="720397"/>
          </a:xfrm>
        </p:spPr>
        <p:txBody>
          <a:bodyPr/>
          <a:lstStyle/>
          <a:p>
            <a:pPr algn="ctr"/>
            <a:r>
              <a:rPr lang="en-US" b="1" dirty="0">
                <a:solidFill>
                  <a:schemeClr val="tx1"/>
                </a:solidFill>
                <a:latin typeface="Cambria"/>
                <a:ea typeface="Cambria"/>
                <a:cs typeface="Calibri Light"/>
              </a:rPr>
              <a:t>Types of Identifying Data</a:t>
            </a:r>
            <a:endParaRPr lang="en-US" b="1" dirty="0">
              <a:solidFill>
                <a:schemeClr val="tx1"/>
              </a:solidFill>
              <a:latin typeface="Cambria"/>
              <a:ea typeface="Cambria"/>
            </a:endParaRPr>
          </a:p>
        </p:txBody>
      </p:sp>
      <p:sp>
        <p:nvSpPr>
          <p:cNvPr id="9" name="Text Placeholder 8">
            <a:extLst>
              <a:ext uri="{FF2B5EF4-FFF2-40B4-BE49-F238E27FC236}">
                <a16:creationId xmlns:a16="http://schemas.microsoft.com/office/drawing/2014/main" id="{92E1FB80-D9B1-C652-6F02-540170DC1935}"/>
              </a:ext>
            </a:extLst>
          </p:cNvPr>
          <p:cNvSpPr>
            <a:spLocks noGrp="1"/>
          </p:cNvSpPr>
          <p:nvPr>
            <p:ph type="body" idx="1"/>
          </p:nvPr>
        </p:nvSpPr>
        <p:spPr>
          <a:xfrm>
            <a:off x="681637" y="1280264"/>
            <a:ext cx="4798354" cy="563499"/>
          </a:xfrm>
          <a:solidFill>
            <a:schemeClr val="bg1"/>
          </a:solidFill>
        </p:spPr>
        <p:txBody>
          <a:bodyPr>
            <a:normAutofit/>
          </a:bodyPr>
          <a:lstStyle/>
          <a:p>
            <a:pPr algn="ctr"/>
            <a:r>
              <a:rPr lang="en-US" sz="3200" dirty="0">
                <a:solidFill>
                  <a:schemeClr val="tx1"/>
                </a:solidFill>
                <a:latin typeface="Cambria"/>
                <a:ea typeface="Cambria"/>
                <a:cs typeface="Calibri"/>
              </a:rPr>
              <a:t>Direct Identifiers </a:t>
            </a:r>
          </a:p>
        </p:txBody>
      </p:sp>
      <p:sp>
        <p:nvSpPr>
          <p:cNvPr id="3" name="Content Placeholder 2">
            <a:extLst>
              <a:ext uri="{FF2B5EF4-FFF2-40B4-BE49-F238E27FC236}">
                <a16:creationId xmlns:a16="http://schemas.microsoft.com/office/drawing/2014/main" id="{57F8A81D-5D66-8B68-33C4-D52DDF2D7658}"/>
              </a:ext>
            </a:extLst>
          </p:cNvPr>
          <p:cNvSpPr>
            <a:spLocks noGrp="1"/>
          </p:cNvSpPr>
          <p:nvPr>
            <p:ph sz="half" idx="2"/>
          </p:nvPr>
        </p:nvSpPr>
        <p:spPr>
          <a:xfrm>
            <a:off x="681637" y="2004059"/>
            <a:ext cx="5069711" cy="3939541"/>
          </a:xfrm>
          <a:solidFill>
            <a:schemeClr val="accent4">
              <a:lumMod val="20000"/>
              <a:lumOff val="80000"/>
            </a:schemeClr>
          </a:solidFill>
        </p:spPr>
        <p:txBody>
          <a:bodyPr vert="horz" lIns="91440" tIns="45720" rIns="91440" bIns="45720" rtlCol="0" anchor="t">
            <a:normAutofit fontScale="92500" lnSpcReduction="10000"/>
          </a:bodyPr>
          <a:lstStyle/>
          <a:p>
            <a:pPr marL="0" indent="0">
              <a:buNone/>
            </a:pPr>
            <a:r>
              <a:rPr lang="en-US" sz="3000" dirty="0">
                <a:solidFill>
                  <a:schemeClr val="tx1"/>
                </a:solidFill>
                <a:latin typeface="Cambria"/>
                <a:ea typeface="Cambria"/>
                <a:cs typeface="Calibri"/>
              </a:rPr>
              <a:t>High risk of directly identifying a person</a:t>
            </a:r>
          </a:p>
          <a:p>
            <a:r>
              <a:rPr lang="en-US" sz="2600" dirty="0">
                <a:solidFill>
                  <a:schemeClr val="tx1"/>
                </a:solidFill>
                <a:latin typeface="Cambria"/>
                <a:ea typeface="Cambria"/>
                <a:cs typeface="Calibri"/>
              </a:rPr>
              <a:t>Names</a:t>
            </a:r>
          </a:p>
          <a:p>
            <a:r>
              <a:rPr lang="en-US" sz="2600" dirty="0">
                <a:solidFill>
                  <a:schemeClr val="tx1"/>
                </a:solidFill>
                <a:latin typeface="Cambria"/>
                <a:ea typeface="Cambria"/>
                <a:cs typeface="Calibri"/>
              </a:rPr>
              <a:t>Email addresses</a:t>
            </a:r>
          </a:p>
          <a:p>
            <a:r>
              <a:rPr lang="en-US" sz="2600" dirty="0">
                <a:solidFill>
                  <a:schemeClr val="tx1"/>
                </a:solidFill>
                <a:latin typeface="Cambria"/>
                <a:ea typeface="Cambria"/>
                <a:cs typeface="Calibri"/>
              </a:rPr>
              <a:t>Telephone, fax numbers</a:t>
            </a:r>
          </a:p>
          <a:p>
            <a:r>
              <a:rPr lang="en-US" sz="2600" dirty="0">
                <a:solidFill>
                  <a:schemeClr val="tx1"/>
                </a:solidFill>
                <a:latin typeface="Cambria"/>
                <a:ea typeface="Cambria"/>
                <a:cs typeface="Calibri"/>
              </a:rPr>
              <a:t>Social Security numbers, account numbers</a:t>
            </a:r>
          </a:p>
          <a:p>
            <a:r>
              <a:rPr lang="en-US" sz="2600" dirty="0">
                <a:solidFill>
                  <a:schemeClr val="tx1"/>
                </a:solidFill>
                <a:latin typeface="Cambria"/>
                <a:ea typeface="Cambria"/>
                <a:cs typeface="Calibri"/>
              </a:rPr>
              <a:t>IP address, serial numbers</a:t>
            </a:r>
          </a:p>
          <a:p>
            <a:r>
              <a:rPr lang="en-US" sz="2600" dirty="0">
                <a:solidFill>
                  <a:schemeClr val="tx1"/>
                </a:solidFill>
                <a:latin typeface="Cambria"/>
                <a:ea typeface="Cambria"/>
                <a:cs typeface="Calibri"/>
              </a:rPr>
              <a:t>Biometric data (facial, genetics, medical imaging, etc.)</a:t>
            </a:r>
          </a:p>
        </p:txBody>
      </p:sp>
      <p:sp>
        <p:nvSpPr>
          <p:cNvPr id="11" name="Text Placeholder 10">
            <a:extLst>
              <a:ext uri="{FF2B5EF4-FFF2-40B4-BE49-F238E27FC236}">
                <a16:creationId xmlns:a16="http://schemas.microsoft.com/office/drawing/2014/main" id="{D34CE69E-154F-A67D-B60F-BBF3014E6B4D}"/>
              </a:ext>
            </a:extLst>
          </p:cNvPr>
          <p:cNvSpPr>
            <a:spLocks noGrp="1"/>
          </p:cNvSpPr>
          <p:nvPr>
            <p:ph type="body" sz="quarter" idx="3"/>
          </p:nvPr>
        </p:nvSpPr>
        <p:spPr>
          <a:xfrm>
            <a:off x="6100313" y="1287322"/>
            <a:ext cx="5571115" cy="556441"/>
          </a:xfrm>
        </p:spPr>
        <p:txBody>
          <a:bodyPr>
            <a:noAutofit/>
          </a:bodyPr>
          <a:lstStyle/>
          <a:p>
            <a:pPr algn="ctr"/>
            <a:r>
              <a:rPr lang="en-US" sz="3200" dirty="0">
                <a:solidFill>
                  <a:schemeClr val="tx1"/>
                </a:solidFill>
                <a:latin typeface="Cambria"/>
                <a:ea typeface="Cambria"/>
                <a:cs typeface="Calibri"/>
              </a:rPr>
              <a:t>Indirect Identifiers </a:t>
            </a:r>
            <a:endParaRPr lang="en-US" sz="3200" dirty="0">
              <a:solidFill>
                <a:schemeClr val="tx1"/>
              </a:solidFill>
              <a:latin typeface="Cambria"/>
              <a:ea typeface="Cambria"/>
            </a:endParaRPr>
          </a:p>
        </p:txBody>
      </p:sp>
      <p:sp>
        <p:nvSpPr>
          <p:cNvPr id="7" name="Content Placeholder 6">
            <a:extLst>
              <a:ext uri="{FF2B5EF4-FFF2-40B4-BE49-F238E27FC236}">
                <a16:creationId xmlns:a16="http://schemas.microsoft.com/office/drawing/2014/main" id="{0906D638-0276-8C25-5371-0A943D95BC5A}"/>
              </a:ext>
            </a:extLst>
          </p:cNvPr>
          <p:cNvSpPr>
            <a:spLocks noGrp="1"/>
          </p:cNvSpPr>
          <p:nvPr>
            <p:ph sz="quarter" idx="4"/>
          </p:nvPr>
        </p:nvSpPr>
        <p:spPr>
          <a:xfrm>
            <a:off x="6214254" y="2004059"/>
            <a:ext cx="5071412" cy="3939541"/>
          </a:xfrm>
          <a:solidFill>
            <a:srgbClr val="84C8F5"/>
          </a:solidFill>
          <a:ln>
            <a:solidFill>
              <a:schemeClr val="accent4">
                <a:lumMod val="40000"/>
                <a:lumOff val="60000"/>
              </a:schemeClr>
            </a:solidFill>
          </a:ln>
        </p:spPr>
        <p:txBody>
          <a:bodyPr vert="horz" lIns="91440" tIns="45720" rIns="91440" bIns="45720" rtlCol="0" anchor="t">
            <a:normAutofit fontScale="92500" lnSpcReduction="10000"/>
          </a:bodyPr>
          <a:lstStyle/>
          <a:p>
            <a:pPr marL="0" indent="0">
              <a:buNone/>
            </a:pPr>
            <a:r>
              <a:rPr lang="en-US" sz="3000" dirty="0">
                <a:solidFill>
                  <a:schemeClr val="tx1"/>
                </a:solidFill>
                <a:latin typeface="Cambria"/>
                <a:ea typeface="Cambria"/>
                <a:cs typeface="Calibri"/>
              </a:rPr>
              <a:t>Can be used </a:t>
            </a:r>
            <a:r>
              <a:rPr lang="en-US" sz="3000" b="1" dirty="0">
                <a:solidFill>
                  <a:schemeClr val="tx1"/>
                </a:solidFill>
                <a:latin typeface="Cambria"/>
                <a:ea typeface="Cambria"/>
                <a:cs typeface="Calibri"/>
              </a:rPr>
              <a:t>together or cross-referenced </a:t>
            </a:r>
            <a:r>
              <a:rPr lang="en-US" sz="3000" dirty="0">
                <a:solidFill>
                  <a:schemeClr val="tx1"/>
                </a:solidFill>
                <a:latin typeface="Cambria"/>
                <a:ea typeface="Cambria"/>
                <a:cs typeface="Calibri"/>
              </a:rPr>
              <a:t>to potentially identify a person</a:t>
            </a:r>
            <a:endParaRPr lang="en-US" sz="3000" dirty="0">
              <a:solidFill>
                <a:schemeClr val="tx1"/>
              </a:solidFill>
              <a:latin typeface="Cambria"/>
              <a:ea typeface="Cambria"/>
            </a:endParaRPr>
          </a:p>
          <a:p>
            <a:r>
              <a:rPr lang="en-US" sz="2600" dirty="0">
                <a:solidFill>
                  <a:schemeClr val="tx1"/>
                </a:solidFill>
                <a:latin typeface="Cambria"/>
                <a:ea typeface="Cambria"/>
                <a:cs typeface="Calibri"/>
              </a:rPr>
              <a:t>Race/ethnicity</a:t>
            </a:r>
          </a:p>
          <a:p>
            <a:r>
              <a:rPr lang="en-US" sz="2600" dirty="0">
                <a:solidFill>
                  <a:schemeClr val="tx1"/>
                </a:solidFill>
                <a:latin typeface="Cambria"/>
                <a:ea typeface="Cambria"/>
                <a:cs typeface="Calibri"/>
              </a:rPr>
              <a:t>Age</a:t>
            </a:r>
          </a:p>
          <a:p>
            <a:r>
              <a:rPr lang="en-US" sz="2600" dirty="0">
                <a:solidFill>
                  <a:schemeClr val="tx1"/>
                </a:solidFill>
                <a:latin typeface="Cambria"/>
                <a:ea typeface="Cambria"/>
                <a:cs typeface="Calibri"/>
              </a:rPr>
              <a:t>Occupation</a:t>
            </a:r>
          </a:p>
          <a:p>
            <a:r>
              <a:rPr lang="en-US" sz="2600" dirty="0">
                <a:solidFill>
                  <a:schemeClr val="tx1"/>
                </a:solidFill>
                <a:latin typeface="Cambria"/>
                <a:ea typeface="Cambria"/>
                <a:cs typeface="Calibri"/>
              </a:rPr>
              <a:t>Place of birth</a:t>
            </a:r>
          </a:p>
        </p:txBody>
      </p:sp>
      <p:sp>
        <p:nvSpPr>
          <p:cNvPr id="4" name="TextBox 3">
            <a:extLst>
              <a:ext uri="{FF2B5EF4-FFF2-40B4-BE49-F238E27FC236}">
                <a16:creationId xmlns:a16="http://schemas.microsoft.com/office/drawing/2014/main" id="{977C930D-0AB2-2524-FC88-94025B3A8063}"/>
              </a:ext>
            </a:extLst>
          </p:cNvPr>
          <p:cNvSpPr txBox="1"/>
          <p:nvPr/>
        </p:nvSpPr>
        <p:spPr>
          <a:xfrm>
            <a:off x="5830616" y="6354375"/>
            <a:ext cx="6361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ambria" panose="02040503050406030204" pitchFamily="18" charset="0"/>
                <a:ea typeface="Cambria" panose="02040503050406030204" pitchFamily="18" charset="0"/>
                <a:cs typeface="Calibri"/>
                <a:hlinkClick r:id="rId3"/>
              </a:rPr>
              <a:t>De-identification of Address, Date, and Alphanumeric Identifiers in Narrative Clinical Reports</a:t>
            </a:r>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948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E91D-3CCF-76AE-72CC-2BE799AF9859}"/>
              </a:ext>
            </a:extLst>
          </p:cNvPr>
          <p:cNvSpPr>
            <a:spLocks noGrp="1"/>
          </p:cNvSpPr>
          <p:nvPr>
            <p:ph type="title"/>
          </p:nvPr>
        </p:nvSpPr>
        <p:spPr>
          <a:xfrm>
            <a:off x="600972" y="275933"/>
            <a:ext cx="10990053" cy="1095526"/>
          </a:xfrm>
        </p:spPr>
        <p:txBody>
          <a:bodyPr>
            <a:normAutofit/>
          </a:bodyPr>
          <a:lstStyle/>
          <a:p>
            <a:r>
              <a:rPr lang="en-US" sz="4800" b="1" dirty="0">
                <a:solidFill>
                  <a:schemeClr val="tx1"/>
                </a:solidFill>
                <a:latin typeface="Cambria"/>
                <a:ea typeface="Cambria"/>
                <a:cs typeface="Calibri Light"/>
              </a:rPr>
              <a:t>Why deidentification matters </a:t>
            </a:r>
            <a:endParaRPr lang="en-US" sz="4800"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FB54C855-CD74-CEAF-B5DA-674665594C4F}"/>
              </a:ext>
            </a:extLst>
          </p:cNvPr>
          <p:cNvSpPr>
            <a:spLocks noGrp="1"/>
          </p:cNvSpPr>
          <p:nvPr>
            <p:ph idx="1"/>
          </p:nvPr>
        </p:nvSpPr>
        <p:spPr>
          <a:xfrm>
            <a:off x="832103" y="1871066"/>
            <a:ext cx="10161479" cy="3759302"/>
          </a:xfrm>
        </p:spPr>
        <p:txBody>
          <a:bodyPr vert="horz" lIns="91440" tIns="45720" rIns="91440" bIns="45720" rtlCol="0" anchor="t">
            <a:normAutofit/>
          </a:bodyPr>
          <a:lstStyle/>
          <a:p>
            <a:r>
              <a:rPr lang="en-US" b="1" dirty="0">
                <a:solidFill>
                  <a:schemeClr val="tx1"/>
                </a:solidFill>
                <a:latin typeface="Cambria"/>
                <a:ea typeface="Cambria"/>
                <a:cs typeface="Arial"/>
              </a:rPr>
              <a:t>Unable to obtain data from 68% of experiments</a:t>
            </a:r>
          </a:p>
          <a:p>
            <a:r>
              <a:rPr lang="en-US" b="1" dirty="0">
                <a:solidFill>
                  <a:schemeClr val="tx1"/>
                </a:solidFill>
                <a:latin typeface="Cambria"/>
                <a:ea typeface="Cambria"/>
                <a:cs typeface="Arial"/>
              </a:rPr>
              <a:t>Challenge to obtain data to replicate experiments </a:t>
            </a:r>
            <a:endParaRPr lang="en-US" dirty="0">
              <a:solidFill>
                <a:schemeClr val="tx1"/>
              </a:solidFill>
              <a:latin typeface="Cambria"/>
              <a:ea typeface="Cambria"/>
            </a:endParaRPr>
          </a:p>
          <a:p>
            <a:pPr lvl="1">
              <a:buFont typeface="Courier New" panose="020B0604020202020204" pitchFamily="34" charset="0"/>
              <a:buChar char="o"/>
            </a:pPr>
            <a:r>
              <a:rPr lang="en-US" dirty="0">
                <a:solidFill>
                  <a:schemeClr val="tx1"/>
                </a:solidFill>
                <a:latin typeface="Cambria"/>
                <a:ea typeface="Cambria"/>
                <a:cs typeface="Arial"/>
              </a:rPr>
              <a:t>(Errington, et. Al, 2021)</a:t>
            </a:r>
            <a:endParaRPr lang="en-US" sz="2800" dirty="0">
              <a:solidFill>
                <a:schemeClr val="tx1"/>
              </a:solidFill>
              <a:latin typeface="Cambria"/>
              <a:ea typeface="Cambria"/>
              <a:cs typeface="Calibri" panose="020F0502020204030204"/>
            </a:endParaRPr>
          </a:p>
          <a:p>
            <a:r>
              <a:rPr lang="en-US" dirty="0">
                <a:solidFill>
                  <a:schemeClr val="tx1"/>
                </a:solidFill>
                <a:latin typeface="Cambria"/>
                <a:ea typeface="Cambria"/>
                <a:cs typeface="Arial"/>
              </a:rPr>
              <a:t>Sharing data advances research and clinical best practice</a:t>
            </a:r>
          </a:p>
          <a:p>
            <a:r>
              <a:rPr lang="en-US" dirty="0">
                <a:solidFill>
                  <a:schemeClr val="tx1"/>
                </a:solidFill>
                <a:latin typeface="Cambria"/>
                <a:ea typeface="Cambria"/>
                <a:cs typeface="Arial"/>
              </a:rPr>
              <a:t>Protecting patient privacy</a:t>
            </a:r>
          </a:p>
          <a:p>
            <a:r>
              <a:rPr lang="en-US" dirty="0">
                <a:solidFill>
                  <a:schemeClr val="tx1"/>
                </a:solidFill>
                <a:latin typeface="Cambria"/>
                <a:ea typeface="Cambria"/>
                <a:cs typeface="Arial"/>
              </a:rPr>
              <a:t>Funder mandates to share data</a:t>
            </a:r>
          </a:p>
          <a:p>
            <a:r>
              <a:rPr lang="en-US" dirty="0">
                <a:solidFill>
                  <a:schemeClr val="tx1"/>
                </a:solidFill>
                <a:latin typeface="Cambria"/>
                <a:ea typeface="Cambria"/>
                <a:cs typeface="Arial"/>
              </a:rPr>
              <a:t>Unable to obtain data from 68% of experiments </a:t>
            </a:r>
          </a:p>
          <a:p>
            <a:endParaRPr lang="en-US" dirty="0">
              <a:latin typeface="Cambria"/>
              <a:ea typeface="Cambria"/>
              <a:cs typeface="Arial"/>
            </a:endParaRPr>
          </a:p>
        </p:txBody>
      </p:sp>
    </p:spTree>
    <p:extLst>
      <p:ext uri="{BB962C8B-B14F-4D97-AF65-F5344CB8AC3E}">
        <p14:creationId xmlns:p14="http://schemas.microsoft.com/office/powerpoint/2010/main" val="402901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D1D142-129B-7747-EA45-FEBE8FA3164F}"/>
              </a:ext>
            </a:extLst>
          </p:cNvPr>
          <p:cNvSpPr txBox="1">
            <a:spLocks noGrp="1"/>
          </p:cNvSpPr>
          <p:nvPr>
            <p:ph type="title" idx="4294967295"/>
          </p:nvPr>
        </p:nvSpPr>
        <p:spPr>
          <a:xfrm>
            <a:off x="838200" y="365125"/>
            <a:ext cx="11116576" cy="6354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latin typeface="Cambria"/>
                <a:ea typeface="Cambria"/>
                <a:cs typeface="Calibri"/>
              </a:rPr>
              <a:t>What is NLP (natural language processing)? </a:t>
            </a:r>
            <a:r>
              <a:rPr kumimoji="0" lang="en-US" sz="1200" b="1" i="0" u="none" strike="noStrike" kern="1200" cap="none" spc="0" normalizeH="0" baseline="0" noProof="0" dirty="0">
                <a:ln>
                  <a:noFill/>
                </a:ln>
                <a:solidFill>
                  <a:schemeClr val="bg1"/>
                </a:solidFill>
                <a:effectLst/>
                <a:uLnTx/>
                <a:uFillTx/>
                <a:latin typeface="Cambria"/>
                <a:ea typeface="Cambria"/>
                <a:cs typeface="Calibri"/>
              </a:rPr>
              <a:t>Question</a:t>
            </a:r>
            <a:endParaRPr kumimoji="0" lang="en-US" sz="1200" b="0" i="0" u="none" strike="noStrike" kern="1200" cap="none" spc="0" normalizeH="0" baseline="0" noProof="0" dirty="0">
              <a:ln>
                <a:noFill/>
              </a:ln>
              <a:solidFill>
                <a:schemeClr val="bg1"/>
              </a:solidFill>
              <a:effectLst/>
              <a:uLnTx/>
              <a:uFillTx/>
              <a:latin typeface="Cambria"/>
              <a:ea typeface="Cambria"/>
              <a:cs typeface="+mj-cs"/>
            </a:endParaRPr>
          </a:p>
        </p:txBody>
      </p:sp>
      <p:sp>
        <p:nvSpPr>
          <p:cNvPr id="3" name="Content Placeholder 2">
            <a:extLst>
              <a:ext uri="{FF2B5EF4-FFF2-40B4-BE49-F238E27FC236}">
                <a16:creationId xmlns:a16="http://schemas.microsoft.com/office/drawing/2014/main" id="{4057EDAB-7632-2E7F-01E3-F7BE4F6DC7AE}"/>
              </a:ext>
            </a:extLst>
          </p:cNvPr>
          <p:cNvSpPr>
            <a:spLocks noGrp="1"/>
          </p:cNvSpPr>
          <p:nvPr>
            <p:ph idx="1"/>
          </p:nvPr>
        </p:nvSpPr>
        <p:spPr>
          <a:xfrm>
            <a:off x="838200" y="1552456"/>
            <a:ext cx="10745637" cy="4940808"/>
          </a:xfrm>
        </p:spPr>
        <p:txBody>
          <a:bodyPr vert="horz" lIns="91440" tIns="45720" rIns="91440" bIns="45720" rtlCol="0" anchor="t">
            <a:noAutofit/>
          </a:bodyPr>
          <a:lstStyle/>
          <a:p>
            <a:pPr marL="742950" indent="-742950">
              <a:buAutoNum type="alphaUcPeriod"/>
            </a:pPr>
            <a:r>
              <a:rPr lang="en-US" sz="4000" dirty="0">
                <a:solidFill>
                  <a:schemeClr val="tx1"/>
                </a:solidFill>
                <a:latin typeface="Cambria"/>
                <a:ea typeface="Cambria"/>
                <a:cs typeface="Calibri" panose="020F0502020204030204"/>
              </a:rPr>
              <a:t>Terminator T-800 </a:t>
            </a:r>
            <a:endParaRPr lang="en-US" sz="4000" b="1" dirty="0">
              <a:solidFill>
                <a:schemeClr val="tx1"/>
              </a:solidFill>
              <a:latin typeface="Cambria"/>
              <a:ea typeface="Cambria"/>
              <a:cs typeface="Calibri" panose="020F0502020204030204"/>
            </a:endParaRPr>
          </a:p>
          <a:p>
            <a:pPr marL="742950" indent="-742950">
              <a:buAutoNum type="alphaUcPeriod"/>
            </a:pPr>
            <a:r>
              <a:rPr lang="en-US" sz="4000" dirty="0">
                <a:solidFill>
                  <a:schemeClr val="tx1"/>
                </a:solidFill>
                <a:latin typeface="Cambria"/>
                <a:ea typeface="Cambria"/>
                <a:cs typeface="Calibri" panose="020F0502020204030204"/>
              </a:rPr>
              <a:t>A computer coding language </a:t>
            </a:r>
          </a:p>
          <a:p>
            <a:pPr marL="742950" indent="-742950">
              <a:buAutoNum type="alphaUcPeriod"/>
            </a:pPr>
            <a:r>
              <a:rPr lang="en-US" sz="4000" dirty="0">
                <a:solidFill>
                  <a:schemeClr val="tx1"/>
                </a:solidFill>
                <a:latin typeface="Cambria"/>
                <a:ea typeface="Cambria"/>
                <a:cs typeface="Calibri" panose="020F0502020204030204"/>
              </a:rPr>
              <a:t>A random text generator</a:t>
            </a:r>
          </a:p>
          <a:p>
            <a:pPr marL="742950" indent="-742950">
              <a:buAutoNum type="alphaUcPeriod"/>
            </a:pPr>
            <a:r>
              <a:rPr lang="en-US" sz="4000" dirty="0">
                <a:solidFill>
                  <a:schemeClr val="tx1"/>
                </a:solidFill>
                <a:latin typeface="Cambria"/>
                <a:ea typeface="Cambria"/>
                <a:cs typeface="Calibri" panose="020F0502020204030204"/>
              </a:rPr>
              <a:t>An AI that allows computers to produce human language</a:t>
            </a:r>
          </a:p>
        </p:txBody>
      </p:sp>
    </p:spTree>
    <p:extLst>
      <p:ext uri="{BB962C8B-B14F-4D97-AF65-F5344CB8AC3E}">
        <p14:creationId xmlns:p14="http://schemas.microsoft.com/office/powerpoint/2010/main" val="213778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083E-3EC6-3DC6-449C-C0A80E2FEB30}"/>
              </a:ext>
            </a:extLst>
          </p:cNvPr>
          <p:cNvSpPr>
            <a:spLocks noGrp="1"/>
          </p:cNvSpPr>
          <p:nvPr>
            <p:ph type="title"/>
          </p:nvPr>
        </p:nvSpPr>
        <p:spPr>
          <a:xfrm>
            <a:off x="838200" y="365125"/>
            <a:ext cx="11116576" cy="635451"/>
          </a:xfrm>
        </p:spPr>
        <p:txBody>
          <a:bodyPr>
            <a:normAutofit fontScale="90000"/>
          </a:bodyPr>
          <a:lstStyle/>
          <a:p>
            <a:r>
              <a:rPr lang="en-US" b="1" dirty="0">
                <a:solidFill>
                  <a:schemeClr val="tx1"/>
                </a:solidFill>
                <a:latin typeface="Cambria"/>
                <a:ea typeface="Cambria"/>
                <a:cs typeface="Calibri"/>
              </a:rPr>
              <a:t>What is NLP (natural language processing)? </a:t>
            </a:r>
            <a:r>
              <a:rPr lang="en-US" sz="1200" b="1" dirty="0">
                <a:solidFill>
                  <a:schemeClr val="tx1"/>
                </a:solidFill>
                <a:latin typeface="Cambria"/>
                <a:ea typeface="Cambria"/>
                <a:cs typeface="Calibri"/>
              </a:rPr>
              <a:t>Answer</a:t>
            </a:r>
            <a:endParaRPr lang="en-US" sz="1200" dirty="0">
              <a:solidFill>
                <a:schemeClr val="tx1"/>
              </a:solidFill>
              <a:latin typeface="Cambria"/>
              <a:ea typeface="Cambria"/>
              <a:cs typeface="Calibri"/>
            </a:endParaRPr>
          </a:p>
        </p:txBody>
      </p:sp>
      <p:sp>
        <p:nvSpPr>
          <p:cNvPr id="3" name="Content Placeholder 2">
            <a:extLst>
              <a:ext uri="{FF2B5EF4-FFF2-40B4-BE49-F238E27FC236}">
                <a16:creationId xmlns:a16="http://schemas.microsoft.com/office/drawing/2014/main" id="{4057EDAB-7632-2E7F-01E3-F7BE4F6DC7AE}"/>
              </a:ext>
            </a:extLst>
          </p:cNvPr>
          <p:cNvSpPr>
            <a:spLocks noGrp="1"/>
          </p:cNvSpPr>
          <p:nvPr>
            <p:ph idx="1"/>
          </p:nvPr>
        </p:nvSpPr>
        <p:spPr>
          <a:xfrm>
            <a:off x="838200" y="1552456"/>
            <a:ext cx="10745637" cy="4940808"/>
          </a:xfrm>
        </p:spPr>
        <p:txBody>
          <a:bodyPr vert="horz" lIns="91440" tIns="45720" rIns="91440" bIns="45720" rtlCol="0" anchor="t">
            <a:noAutofit/>
          </a:bodyPr>
          <a:lstStyle/>
          <a:p>
            <a:pPr marL="742950" indent="-742950">
              <a:buAutoNum type="alphaUcPeriod"/>
            </a:pPr>
            <a:r>
              <a:rPr lang="en-US" sz="4000" dirty="0">
                <a:solidFill>
                  <a:schemeClr val="tx1"/>
                </a:solidFill>
                <a:latin typeface="Cambria"/>
                <a:ea typeface="Cambria"/>
                <a:cs typeface="Calibri" panose="020F0502020204030204"/>
              </a:rPr>
              <a:t>Terminator T-800 </a:t>
            </a:r>
            <a:endParaRPr lang="en-US" sz="4000" b="1" dirty="0">
              <a:solidFill>
                <a:schemeClr val="tx1"/>
              </a:solidFill>
              <a:latin typeface="Cambria"/>
              <a:ea typeface="Cambria"/>
              <a:cs typeface="Calibri" panose="020F0502020204030204"/>
            </a:endParaRPr>
          </a:p>
          <a:p>
            <a:pPr marL="742950" indent="-742950">
              <a:buAutoNum type="alphaUcPeriod"/>
            </a:pPr>
            <a:r>
              <a:rPr lang="en-US" sz="4000" dirty="0">
                <a:solidFill>
                  <a:schemeClr val="tx1"/>
                </a:solidFill>
                <a:latin typeface="Cambria"/>
                <a:ea typeface="Cambria"/>
                <a:cs typeface="Calibri" panose="020F0502020204030204"/>
              </a:rPr>
              <a:t>A computer coding language </a:t>
            </a:r>
          </a:p>
          <a:p>
            <a:pPr marL="742950" indent="-742950">
              <a:buAutoNum type="alphaUcPeriod"/>
            </a:pPr>
            <a:r>
              <a:rPr lang="en-US" sz="4000" dirty="0">
                <a:solidFill>
                  <a:schemeClr val="tx1"/>
                </a:solidFill>
                <a:latin typeface="Cambria"/>
                <a:ea typeface="Cambria"/>
                <a:cs typeface="Calibri" panose="020F0502020204030204"/>
              </a:rPr>
              <a:t>A random text generator</a:t>
            </a:r>
          </a:p>
          <a:p>
            <a:pPr marL="742950" indent="-742950">
              <a:buAutoNum type="alphaUcPeriod"/>
            </a:pPr>
            <a:r>
              <a:rPr lang="en-US" sz="4000" b="1" dirty="0">
                <a:solidFill>
                  <a:schemeClr val="accent1">
                    <a:lumMod val="50000"/>
                  </a:schemeClr>
                </a:solidFill>
                <a:latin typeface="Cambria"/>
                <a:ea typeface="Cambria"/>
                <a:cs typeface="Calibri" panose="020F0502020204030204"/>
              </a:rPr>
              <a:t>An AI that allows computers to understand and mimic human language</a:t>
            </a:r>
            <a:endParaRPr lang="en-US" sz="3600" dirty="0">
              <a:solidFill>
                <a:schemeClr val="accent1">
                  <a:lumMod val="50000"/>
                </a:schemeClr>
              </a:solidFill>
              <a:latin typeface="Cambria"/>
              <a:ea typeface="Cambria"/>
              <a:cs typeface="Calibri" panose="020F0502020204030204"/>
            </a:endParaRPr>
          </a:p>
        </p:txBody>
      </p:sp>
    </p:spTree>
    <p:extLst>
      <p:ext uri="{BB962C8B-B14F-4D97-AF65-F5344CB8AC3E}">
        <p14:creationId xmlns:p14="http://schemas.microsoft.com/office/powerpoint/2010/main" val="2373166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DA36-2DCF-820B-3392-931F44A40C21}"/>
              </a:ext>
            </a:extLst>
          </p:cNvPr>
          <p:cNvSpPr>
            <a:spLocks noGrp="1"/>
          </p:cNvSpPr>
          <p:nvPr>
            <p:ph type="title"/>
          </p:nvPr>
        </p:nvSpPr>
        <p:spPr>
          <a:xfrm>
            <a:off x="1647639" y="1756771"/>
            <a:ext cx="9607263" cy="1394734"/>
          </a:xfrm>
        </p:spPr>
        <p:txBody>
          <a:bodyPr vert="horz" lIns="91440" tIns="45720" rIns="91440" bIns="45720" rtlCol="0" anchor="b">
            <a:normAutofit/>
          </a:bodyPr>
          <a:lstStyle/>
          <a:p>
            <a:pPr algn="ctr"/>
            <a:r>
              <a:rPr lang="en-US" dirty="0">
                <a:solidFill>
                  <a:schemeClr val="tx1"/>
                </a:solidFill>
                <a:latin typeface="Cambria"/>
                <a:ea typeface="Cambria"/>
                <a:cs typeface="Calibri Light"/>
              </a:rPr>
              <a:t>Tools &amp; Challenges</a:t>
            </a:r>
          </a:p>
        </p:txBody>
      </p:sp>
    </p:spTree>
    <p:extLst>
      <p:ext uri="{BB962C8B-B14F-4D97-AF65-F5344CB8AC3E}">
        <p14:creationId xmlns:p14="http://schemas.microsoft.com/office/powerpoint/2010/main" val="194049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7B76-89B2-88DC-C7CD-AA410A4C559E}"/>
              </a:ext>
            </a:extLst>
          </p:cNvPr>
          <p:cNvSpPr>
            <a:spLocks noGrp="1"/>
          </p:cNvSpPr>
          <p:nvPr>
            <p:ph type="title"/>
          </p:nvPr>
        </p:nvSpPr>
        <p:spPr>
          <a:xfrm>
            <a:off x="568549" y="168208"/>
            <a:ext cx="4305008" cy="1023639"/>
          </a:xfrm>
        </p:spPr>
        <p:txBody>
          <a:bodyPr>
            <a:normAutofit/>
          </a:bodyPr>
          <a:lstStyle/>
          <a:p>
            <a:r>
              <a:rPr lang="en-US" b="1" dirty="0">
                <a:solidFill>
                  <a:schemeClr val="tx1"/>
                </a:solidFill>
                <a:latin typeface="Cambria"/>
                <a:ea typeface="Cambria"/>
                <a:cs typeface="Calibri Light"/>
              </a:rPr>
              <a:t>NLM Scrubber</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0D3E090B-F4CF-C981-911B-D4F1B0692A24}"/>
              </a:ext>
            </a:extLst>
          </p:cNvPr>
          <p:cNvSpPr>
            <a:spLocks noGrp="1"/>
          </p:cNvSpPr>
          <p:nvPr>
            <p:ph idx="1"/>
          </p:nvPr>
        </p:nvSpPr>
        <p:spPr>
          <a:xfrm>
            <a:off x="568549" y="1609724"/>
            <a:ext cx="9895096" cy="4179589"/>
          </a:xfrm>
        </p:spPr>
        <p:txBody>
          <a:bodyPr vert="horz" lIns="91440" tIns="45720" rIns="91440" bIns="45720" rtlCol="0" anchor="t">
            <a:normAutofit/>
          </a:bodyPr>
          <a:lstStyle/>
          <a:p>
            <a:pPr>
              <a:buFont typeface="Arial"/>
            </a:pPr>
            <a:r>
              <a:rPr lang="en-US" sz="3200" dirty="0">
                <a:solidFill>
                  <a:schemeClr val="tx1"/>
                </a:solidFill>
                <a:latin typeface="Cambria"/>
                <a:ea typeface="Cambria"/>
                <a:cs typeface="Calibri"/>
              </a:rPr>
              <a:t>Freely available</a:t>
            </a:r>
            <a:endParaRPr lang="en-US" dirty="0">
              <a:solidFill>
                <a:schemeClr val="tx1"/>
              </a:solidFill>
            </a:endParaRPr>
          </a:p>
          <a:p>
            <a:pPr>
              <a:buFont typeface="Arial"/>
            </a:pPr>
            <a:r>
              <a:rPr lang="en-US" sz="3200" dirty="0">
                <a:solidFill>
                  <a:schemeClr val="tx1"/>
                </a:solidFill>
                <a:latin typeface="Cambria"/>
                <a:ea typeface="Cambria"/>
                <a:cs typeface="Calibri"/>
              </a:rPr>
              <a:t>Removes PII from clinical texts</a:t>
            </a:r>
          </a:p>
          <a:p>
            <a:pPr>
              <a:buFont typeface="Arial"/>
            </a:pPr>
            <a:r>
              <a:rPr lang="en-US" sz="3200" dirty="0">
                <a:solidFill>
                  <a:schemeClr val="tx1"/>
                </a:solidFill>
                <a:latin typeface="Cambria"/>
                <a:ea typeface="Cambria"/>
                <a:cs typeface="Calibri"/>
              </a:rPr>
              <a:t>Makes clinical texts HIPPA compliant </a:t>
            </a:r>
          </a:p>
          <a:p>
            <a:pPr>
              <a:buFont typeface="Arial"/>
            </a:pPr>
            <a:r>
              <a:rPr lang="en-US" sz="3200" dirty="0">
                <a:solidFill>
                  <a:schemeClr val="tx1"/>
                </a:solidFill>
                <a:latin typeface="Cambria"/>
                <a:ea typeface="Cambria"/>
                <a:cs typeface="Calibri"/>
              </a:rPr>
              <a:t>Safely and securely analyze deidentified clinical text</a:t>
            </a:r>
          </a:p>
        </p:txBody>
      </p:sp>
    </p:spTree>
    <p:extLst>
      <p:ext uri="{BB962C8B-B14F-4D97-AF65-F5344CB8AC3E}">
        <p14:creationId xmlns:p14="http://schemas.microsoft.com/office/powerpoint/2010/main" val="32293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7B76-89B2-88DC-C7CD-AA410A4C559E}"/>
              </a:ext>
            </a:extLst>
          </p:cNvPr>
          <p:cNvSpPr>
            <a:spLocks noGrp="1"/>
          </p:cNvSpPr>
          <p:nvPr>
            <p:ph type="title"/>
          </p:nvPr>
        </p:nvSpPr>
        <p:spPr>
          <a:xfrm>
            <a:off x="704736" y="479493"/>
            <a:ext cx="10649064" cy="1023639"/>
          </a:xfrm>
        </p:spPr>
        <p:txBody>
          <a:bodyPr>
            <a:normAutofit/>
          </a:bodyPr>
          <a:lstStyle/>
          <a:p>
            <a:r>
              <a:rPr lang="en-US" b="1" dirty="0">
                <a:solidFill>
                  <a:schemeClr val="tx1"/>
                </a:solidFill>
                <a:latin typeface="Cambria"/>
                <a:ea typeface="Cambria"/>
                <a:cs typeface="Calibri Light"/>
              </a:rPr>
              <a:t>NLM Scrubber (continued)</a:t>
            </a:r>
            <a:r>
              <a:rPr lang="en-US" b="1" dirty="0">
                <a:solidFill>
                  <a:schemeClr val="bg1"/>
                </a:solidFill>
                <a:latin typeface="Cambria"/>
                <a:ea typeface="Cambria"/>
                <a:cs typeface="Calibri Light"/>
              </a:rPr>
              <a:t>)</a:t>
            </a:r>
            <a:endParaRPr lang="en-US" b="1" dirty="0">
              <a:solidFill>
                <a:schemeClr val="bg1"/>
              </a:solidFill>
              <a:latin typeface="Cambria"/>
              <a:ea typeface="Cambria"/>
            </a:endParaRPr>
          </a:p>
        </p:txBody>
      </p:sp>
      <p:sp>
        <p:nvSpPr>
          <p:cNvPr id="3" name="Content Placeholder 2">
            <a:extLst>
              <a:ext uri="{FF2B5EF4-FFF2-40B4-BE49-F238E27FC236}">
                <a16:creationId xmlns:a16="http://schemas.microsoft.com/office/drawing/2014/main" id="{0D3E090B-F4CF-C981-911B-D4F1B0692A24}"/>
              </a:ext>
            </a:extLst>
          </p:cNvPr>
          <p:cNvSpPr>
            <a:spLocks noGrp="1"/>
          </p:cNvSpPr>
          <p:nvPr>
            <p:ph idx="1"/>
          </p:nvPr>
        </p:nvSpPr>
        <p:spPr>
          <a:xfrm>
            <a:off x="963528" y="1711273"/>
            <a:ext cx="10390272" cy="3510624"/>
          </a:xfrm>
        </p:spPr>
        <p:txBody>
          <a:bodyPr vert="horz" lIns="91440" tIns="45720" rIns="91440" bIns="45720" rtlCol="0" anchor="t">
            <a:normAutofit/>
          </a:bodyPr>
          <a:lstStyle/>
          <a:p>
            <a:r>
              <a:rPr lang="en-US" dirty="0">
                <a:solidFill>
                  <a:schemeClr val="tx1"/>
                </a:solidFill>
                <a:latin typeface="Cambria"/>
                <a:ea typeface="Cambria"/>
                <a:cs typeface="Calibri" panose="020F0502020204030204"/>
              </a:rPr>
              <a:t>Scrubber prioritizes privacy and broad coverage</a:t>
            </a:r>
            <a:endParaRPr lang="en-US" dirty="0">
              <a:solidFill>
                <a:schemeClr val="tx1"/>
              </a:solidFill>
              <a:latin typeface="Cambria"/>
              <a:ea typeface="Cambria"/>
            </a:endParaRPr>
          </a:p>
          <a:p>
            <a:pPr lvl="1">
              <a:buFont typeface="Courier New" panose="020B0604020202020204" pitchFamily="34" charset="0"/>
              <a:buChar char="o"/>
            </a:pPr>
            <a:r>
              <a:rPr lang="en-US" dirty="0">
                <a:solidFill>
                  <a:schemeClr val="tx1"/>
                </a:solidFill>
                <a:latin typeface="Cambria"/>
                <a:ea typeface="Cambria"/>
                <a:cs typeface="Calibri" panose="020F0502020204030204"/>
              </a:rPr>
              <a:t>Redacts more in effort to protect privacy</a:t>
            </a:r>
          </a:p>
          <a:p>
            <a:pPr lvl="1">
              <a:spcAft>
                <a:spcPts val="600"/>
              </a:spcAft>
              <a:buFont typeface="Courier New" panose="020B0604020202020204" pitchFamily="34" charset="0"/>
              <a:buChar char="o"/>
            </a:pPr>
            <a:r>
              <a:rPr lang="en-US" dirty="0">
                <a:solidFill>
                  <a:schemeClr val="tx1"/>
                </a:solidFill>
                <a:latin typeface="Cambria"/>
                <a:ea typeface="Cambria"/>
                <a:cs typeface="Calibri" panose="020F0502020204030204"/>
              </a:rPr>
              <a:t>Use the configurations  to change that </a:t>
            </a:r>
          </a:p>
          <a:p>
            <a:pPr>
              <a:spcAft>
                <a:spcPts val="600"/>
              </a:spcAft>
            </a:pPr>
            <a:r>
              <a:rPr lang="en-US" dirty="0">
                <a:solidFill>
                  <a:schemeClr val="tx1"/>
                </a:solidFill>
                <a:latin typeface="Cambria"/>
                <a:ea typeface="Cambria"/>
                <a:cs typeface="Calibri" panose="020F0502020204030204"/>
              </a:rPr>
              <a:t>Prioritizes HIPAA Compliance and what HIPAA deems PII</a:t>
            </a:r>
          </a:p>
          <a:p>
            <a:r>
              <a:rPr lang="en-US" dirty="0">
                <a:solidFill>
                  <a:schemeClr val="tx1"/>
                </a:solidFill>
                <a:latin typeface="Cambria"/>
                <a:ea typeface="Cambria"/>
                <a:cs typeface="Calibri" panose="020F0502020204030204"/>
              </a:rPr>
              <a:t>Trained on radiology reports, medical history like physicals and wellness checks, some pathology reports </a:t>
            </a:r>
          </a:p>
        </p:txBody>
      </p:sp>
    </p:spTree>
    <p:extLst>
      <p:ext uri="{BB962C8B-B14F-4D97-AF65-F5344CB8AC3E}">
        <p14:creationId xmlns:p14="http://schemas.microsoft.com/office/powerpoint/2010/main" val="113040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93AB-9C6C-4BC7-DDD5-1F093E7E0839}"/>
              </a:ext>
            </a:extLst>
          </p:cNvPr>
          <p:cNvSpPr>
            <a:spLocks noGrp="1"/>
          </p:cNvSpPr>
          <p:nvPr>
            <p:ph type="title"/>
          </p:nvPr>
        </p:nvSpPr>
        <p:spPr>
          <a:xfrm>
            <a:off x="831273" y="-1026877"/>
            <a:ext cx="10529454" cy="1026877"/>
          </a:xfrm>
        </p:spPr>
        <p:txBody>
          <a:bodyPr/>
          <a:lstStyle/>
          <a:p>
            <a:r>
              <a:rPr lang="en-US" dirty="0">
                <a:solidFill>
                  <a:schemeClr val="tx1"/>
                </a:solidFill>
                <a:ea typeface="Calibri Light"/>
                <a:cs typeface="Calibri Light"/>
              </a:rPr>
              <a:t>NLM Scrubber Example</a:t>
            </a:r>
          </a:p>
        </p:txBody>
      </p:sp>
      <p:sp>
        <p:nvSpPr>
          <p:cNvPr id="3" name="Content Placeholder 2">
            <a:extLst>
              <a:ext uri="{FF2B5EF4-FFF2-40B4-BE49-F238E27FC236}">
                <a16:creationId xmlns:a16="http://schemas.microsoft.com/office/drawing/2014/main" id="{CF8331A9-F7DB-0C96-8965-DED740BB4F0D}"/>
              </a:ext>
            </a:extLst>
          </p:cNvPr>
          <p:cNvSpPr>
            <a:spLocks noGrp="1"/>
          </p:cNvSpPr>
          <p:nvPr>
            <p:ph idx="1"/>
          </p:nvPr>
        </p:nvSpPr>
        <p:spPr>
          <a:xfrm>
            <a:off x="275134" y="60706"/>
            <a:ext cx="11261910" cy="6736588"/>
          </a:xfrm>
          <a:solidFill>
            <a:srgbClr val="FFFFFF"/>
          </a:solidFill>
        </p:spPr>
        <p:txBody>
          <a:bodyPr vert="horz" lIns="91440" tIns="45720" rIns="91440" bIns="45720" rtlCol="0" anchor="ctr">
            <a:noAutofit/>
          </a:bodyPr>
          <a:lstStyle/>
          <a:p>
            <a:pPr marL="0" indent="0">
              <a:lnSpc>
                <a:spcPct val="120000"/>
              </a:lnSpc>
              <a:spcBef>
                <a:spcPts val="0"/>
              </a:spcBef>
              <a:buNone/>
            </a:pPr>
            <a:r>
              <a:rPr lang="en-US" sz="2100" b="1" dirty="0">
                <a:solidFill>
                  <a:schemeClr val="tx1"/>
                </a:solidFill>
                <a:ea typeface="+mn-lt"/>
                <a:cs typeface="+mn-lt"/>
              </a:rPr>
              <a:t>Date of Consult: </a:t>
            </a:r>
            <a:r>
              <a:rPr lang="en-US" sz="2100" dirty="0">
                <a:solidFill>
                  <a:schemeClr val="tx1"/>
                </a:solidFill>
                <a:ea typeface="+mn-lt"/>
                <a:cs typeface="+mn-lt"/>
              </a:rPr>
              <a:t>April 16, 2019</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b="1" dirty="0">
                <a:solidFill>
                  <a:schemeClr val="tx1"/>
                </a:solidFill>
                <a:ea typeface="+mn-lt"/>
                <a:cs typeface="+mn-lt"/>
              </a:rPr>
              <a:t>Reason for Consult:</a:t>
            </a:r>
            <a:r>
              <a:rPr lang="en-US" sz="2100" dirty="0">
                <a:solidFill>
                  <a:schemeClr val="tx1"/>
                </a:solidFill>
                <a:ea typeface="+mn-lt"/>
                <a:cs typeface="+mn-lt"/>
              </a:rPr>
              <a:t> Sleep apnea</a:t>
            </a:r>
            <a:endParaRPr lang="en-US" sz="2100" dirty="0">
              <a:solidFill>
                <a:schemeClr val="tx1"/>
              </a:solidFill>
              <a:ea typeface="Calibri"/>
              <a:cs typeface="Calibri"/>
            </a:endParaRPr>
          </a:p>
          <a:p>
            <a:pPr marL="0" indent="0">
              <a:lnSpc>
                <a:spcPct val="120000"/>
              </a:lnSpc>
              <a:spcBef>
                <a:spcPts val="0"/>
              </a:spcBef>
              <a:buNone/>
            </a:pPr>
            <a:r>
              <a:rPr lang="en-US" sz="1000" dirty="0">
                <a:solidFill>
                  <a:schemeClr val="tx1"/>
                </a:solidFill>
                <a:ea typeface="+mn-lt"/>
                <a:cs typeface="+mn-lt"/>
              </a:rPr>
              <a:t>   </a:t>
            </a:r>
          </a:p>
          <a:p>
            <a:pPr marL="0" indent="0">
              <a:lnSpc>
                <a:spcPct val="120000"/>
              </a:lnSpc>
              <a:spcBef>
                <a:spcPts val="0"/>
              </a:spcBef>
              <a:buNone/>
            </a:pPr>
            <a:r>
              <a:rPr lang="en-US" sz="2100" b="1" dirty="0">
                <a:solidFill>
                  <a:schemeClr val="tx1"/>
                </a:solidFill>
                <a:ea typeface="+mn-lt"/>
                <a:cs typeface="+mn-lt"/>
              </a:rPr>
              <a:t>History of Present Illness:</a:t>
            </a:r>
            <a:r>
              <a:rPr lang="en-US" sz="2100" dirty="0">
                <a:solidFill>
                  <a:schemeClr val="tx1"/>
                </a:solidFill>
                <a:ea typeface="+mn-lt"/>
                <a:cs typeface="+mn-lt"/>
              </a:rPr>
              <a:t> John Smith is a 65-year-old man who presented to his physician's office with his wife, Jane Smith. Jane wanted John to come in for a check-up, given that recently John's snoring has become more severe, and Jane is worried that John's concentration during the day has been declining. John was recommended to participate in a sleep study by their family physician, Dr. Robert Jones, due to a combination of presenting symptoms and John's family history.</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b="1" dirty="0">
                <a:solidFill>
                  <a:schemeClr val="tx1"/>
                </a:solidFill>
                <a:ea typeface="+mn-lt"/>
                <a:cs typeface="+mn-lt"/>
              </a:rPr>
              <a:t>Family History: </a:t>
            </a:r>
            <a:r>
              <a:rPr lang="en-US" sz="2100" dirty="0">
                <a:solidFill>
                  <a:schemeClr val="tx1"/>
                </a:solidFill>
                <a:ea typeface="+mn-lt"/>
                <a:cs typeface="+mn-lt"/>
              </a:rPr>
              <a:t>John's mother, Jill, is a 91-year-old woman with a history of sleep apnea. John's father, Jack, died at age 84, who died in a car accident. While not formally tested, Jack also had issues with heavy snoring and general lack of energy during the day.</a:t>
            </a:r>
            <a:endParaRPr lang="en-US" sz="2100" dirty="0">
              <a:solidFill>
                <a:schemeClr val="tx1"/>
              </a:solidFill>
              <a:ea typeface="Calibri"/>
              <a:cs typeface="Calibri"/>
            </a:endParaRPr>
          </a:p>
          <a:p>
            <a:pPr marL="0" indent="0">
              <a:lnSpc>
                <a:spcPct val="120000"/>
              </a:lnSpc>
              <a:spcBef>
                <a:spcPts val="0"/>
              </a:spcBef>
              <a:buNone/>
            </a:pPr>
            <a:r>
              <a:rPr lang="en-US" sz="2100" b="1" dirty="0">
                <a:solidFill>
                  <a:schemeClr val="tx1"/>
                </a:solidFill>
                <a:ea typeface="+mn-lt"/>
                <a:cs typeface="+mn-lt"/>
              </a:rPr>
              <a:t>Consult:</a:t>
            </a:r>
            <a:r>
              <a:rPr lang="en-US" sz="2100" dirty="0">
                <a:solidFill>
                  <a:schemeClr val="tx1"/>
                </a:solidFill>
                <a:ea typeface="+mn-lt"/>
                <a:cs typeface="+mn-lt"/>
              </a:rPr>
              <a:t> See full report in HR19-0000000A</a:t>
            </a:r>
            <a:endParaRPr lang="en-US" sz="2100" dirty="0">
              <a:solidFill>
                <a:schemeClr val="tx1"/>
              </a:solidFill>
              <a:ea typeface="Calibri"/>
              <a:cs typeface="Calibri"/>
            </a:endParaRPr>
          </a:p>
          <a:p>
            <a:pPr marL="0" indent="0">
              <a:lnSpc>
                <a:spcPct val="120000"/>
              </a:lnSpc>
              <a:spcBef>
                <a:spcPts val="0"/>
              </a:spcBef>
              <a:buNone/>
            </a:pPr>
            <a:r>
              <a:rPr lang="en-US" sz="2100" b="1" dirty="0">
                <a:solidFill>
                  <a:schemeClr val="tx1"/>
                </a:solidFill>
                <a:ea typeface="+mn-lt"/>
                <a:cs typeface="+mn-lt"/>
              </a:rPr>
              <a:t>Plan:</a:t>
            </a:r>
            <a:r>
              <a:rPr lang="en-US" sz="2100" dirty="0">
                <a:solidFill>
                  <a:schemeClr val="tx1"/>
                </a:solidFill>
                <a:ea typeface="+mn-lt"/>
                <a:cs typeface="+mn-lt"/>
              </a:rPr>
              <a:t> Admit patient to Sleep Study Protocol #00-AA-0000. John is scheduled for a polysomnography for April 29, 2019 in Tampa, Florida.</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b="1" dirty="0">
                <a:solidFill>
                  <a:schemeClr val="tx1"/>
                </a:solidFill>
                <a:ea typeface="+mn-lt"/>
                <a:cs typeface="+mn-lt"/>
              </a:rPr>
              <a:t>Please send full report to:</a:t>
            </a:r>
            <a:endParaRPr lang="en-US" sz="2100" b="1" dirty="0">
              <a:solidFill>
                <a:schemeClr val="tx1"/>
              </a:solidFill>
              <a:ea typeface="Calibri" panose="020F0502020204030204"/>
              <a:cs typeface="Calibri" panose="020F0502020204030204"/>
            </a:endParaRPr>
          </a:p>
          <a:p>
            <a:pPr marL="0" indent="0">
              <a:lnSpc>
                <a:spcPct val="120000"/>
              </a:lnSpc>
              <a:spcBef>
                <a:spcPts val="0"/>
              </a:spcBef>
              <a:buNone/>
            </a:pPr>
            <a:r>
              <a:rPr lang="en-US" sz="2100" dirty="0">
                <a:solidFill>
                  <a:schemeClr val="tx1"/>
                </a:solidFill>
                <a:ea typeface="+mn-lt"/>
                <a:cs typeface="+mn-lt"/>
              </a:rPr>
              <a:t>123 Main St., Suite #333</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dirty="0">
                <a:solidFill>
                  <a:schemeClr val="tx1"/>
                </a:solidFill>
                <a:ea typeface="+mn-lt"/>
                <a:cs typeface="+mn-lt"/>
              </a:rPr>
              <a:t>Tampa, Florida 33602</a:t>
            </a:r>
            <a:endParaRPr lang="en-US" sz="2100" dirty="0">
              <a:solidFill>
                <a:schemeClr val="tx1"/>
              </a:solidFill>
            </a:endParaRPr>
          </a:p>
        </p:txBody>
      </p:sp>
    </p:spTree>
    <p:extLst>
      <p:ext uri="{BB962C8B-B14F-4D97-AF65-F5344CB8AC3E}">
        <p14:creationId xmlns:p14="http://schemas.microsoft.com/office/powerpoint/2010/main" val="68165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93AB-9C6C-4BC7-DDD5-1F093E7E0839}"/>
              </a:ext>
            </a:extLst>
          </p:cNvPr>
          <p:cNvSpPr>
            <a:spLocks noGrp="1"/>
          </p:cNvSpPr>
          <p:nvPr>
            <p:ph type="title"/>
          </p:nvPr>
        </p:nvSpPr>
        <p:spPr>
          <a:xfrm>
            <a:off x="994448" y="-1118659"/>
            <a:ext cx="10016837" cy="708222"/>
          </a:xfrm>
        </p:spPr>
        <p:txBody>
          <a:bodyPr/>
          <a:lstStyle/>
          <a:p>
            <a:r>
              <a:rPr lang="en-US" dirty="0">
                <a:solidFill>
                  <a:schemeClr val="tx1"/>
                </a:solidFill>
                <a:ea typeface="Calibri Light"/>
                <a:cs typeface="Calibri Light"/>
              </a:rPr>
              <a:t>NLM Scrubber Example Cont’d</a:t>
            </a:r>
          </a:p>
        </p:txBody>
      </p:sp>
      <p:sp>
        <p:nvSpPr>
          <p:cNvPr id="3" name="Content Placeholder 2">
            <a:extLst>
              <a:ext uri="{FF2B5EF4-FFF2-40B4-BE49-F238E27FC236}">
                <a16:creationId xmlns:a16="http://schemas.microsoft.com/office/drawing/2014/main" id="{CF8331A9-F7DB-0C96-8965-DED740BB4F0D}"/>
              </a:ext>
            </a:extLst>
          </p:cNvPr>
          <p:cNvSpPr>
            <a:spLocks noGrp="1"/>
          </p:cNvSpPr>
          <p:nvPr>
            <p:ph idx="1"/>
          </p:nvPr>
        </p:nvSpPr>
        <p:spPr>
          <a:xfrm>
            <a:off x="462037" y="0"/>
            <a:ext cx="11267923" cy="6861568"/>
          </a:xfrm>
          <a:solidFill>
            <a:srgbClr val="FFFFFF"/>
          </a:solidFill>
        </p:spPr>
        <p:txBody>
          <a:bodyPr vert="horz" lIns="91440" tIns="45720" rIns="91440" bIns="45720" rtlCol="0" anchor="ctr">
            <a:noAutofit/>
          </a:bodyPr>
          <a:lstStyle/>
          <a:p>
            <a:pPr marL="0" indent="0">
              <a:lnSpc>
                <a:spcPct val="120000"/>
              </a:lnSpc>
              <a:spcBef>
                <a:spcPts val="0"/>
              </a:spcBef>
              <a:buNone/>
            </a:pPr>
            <a:r>
              <a:rPr lang="en-US" sz="2100" b="1" dirty="0">
                <a:solidFill>
                  <a:schemeClr val="tx1"/>
                </a:solidFill>
                <a:ea typeface="+mn-lt"/>
                <a:cs typeface="+mn-lt"/>
              </a:rPr>
              <a:t>Date of Consult: </a:t>
            </a:r>
            <a:r>
              <a:rPr lang="en-US" sz="2100" dirty="0">
                <a:solidFill>
                  <a:schemeClr val="tx1"/>
                </a:solidFill>
                <a:highlight>
                  <a:srgbClr val="84C8F5"/>
                </a:highlight>
                <a:ea typeface="+mn-lt"/>
                <a:cs typeface="+mn-lt"/>
              </a:rPr>
              <a:t>April 16, 2019</a:t>
            </a:r>
            <a:endParaRPr lang="en-US" sz="2100" dirty="0">
              <a:solidFill>
                <a:schemeClr val="tx1"/>
              </a:solidFill>
              <a:highlight>
                <a:srgbClr val="84C8F5"/>
              </a:highlight>
              <a:ea typeface="Calibri" panose="020F0502020204030204"/>
              <a:cs typeface="Calibri" panose="020F0502020204030204"/>
            </a:endParaRPr>
          </a:p>
          <a:p>
            <a:pPr marL="0" indent="0">
              <a:lnSpc>
                <a:spcPct val="120000"/>
              </a:lnSpc>
              <a:spcBef>
                <a:spcPts val="0"/>
              </a:spcBef>
              <a:buNone/>
            </a:pPr>
            <a:r>
              <a:rPr lang="en-US" sz="2100" b="1" dirty="0">
                <a:solidFill>
                  <a:schemeClr val="tx1"/>
                </a:solidFill>
                <a:ea typeface="+mn-lt"/>
                <a:cs typeface="+mn-lt"/>
              </a:rPr>
              <a:t>Reason for Consult:</a:t>
            </a:r>
            <a:r>
              <a:rPr lang="en-US" sz="2100" dirty="0">
                <a:solidFill>
                  <a:schemeClr val="tx1"/>
                </a:solidFill>
                <a:ea typeface="+mn-lt"/>
                <a:cs typeface="+mn-lt"/>
              </a:rPr>
              <a:t> Sleep apnea</a:t>
            </a:r>
            <a:endParaRPr lang="en-US" sz="2100" dirty="0">
              <a:solidFill>
                <a:schemeClr val="tx1"/>
              </a:solidFill>
              <a:ea typeface="Calibri"/>
              <a:cs typeface="Calibri"/>
            </a:endParaRPr>
          </a:p>
          <a:p>
            <a:pPr marL="0" indent="0">
              <a:lnSpc>
                <a:spcPct val="120000"/>
              </a:lnSpc>
              <a:spcBef>
                <a:spcPts val="0"/>
              </a:spcBef>
              <a:buNone/>
            </a:pPr>
            <a:r>
              <a:rPr lang="en-US" sz="1400" dirty="0">
                <a:solidFill>
                  <a:schemeClr val="tx1"/>
                </a:solidFill>
                <a:ea typeface="+mn-lt"/>
                <a:cs typeface="+mn-lt"/>
              </a:rPr>
              <a:t>     </a:t>
            </a:r>
          </a:p>
          <a:p>
            <a:pPr marL="0" indent="0">
              <a:lnSpc>
                <a:spcPct val="120000"/>
              </a:lnSpc>
              <a:spcBef>
                <a:spcPts val="0"/>
              </a:spcBef>
              <a:buNone/>
            </a:pPr>
            <a:r>
              <a:rPr lang="en-US" sz="2100" b="1" dirty="0">
                <a:solidFill>
                  <a:schemeClr val="tx1"/>
                </a:solidFill>
                <a:ea typeface="+mn-lt"/>
                <a:cs typeface="+mn-lt"/>
              </a:rPr>
              <a:t>History of Present Illness:</a:t>
            </a:r>
            <a:r>
              <a:rPr lang="en-US" sz="2100" dirty="0">
                <a:solidFill>
                  <a:schemeClr val="tx1"/>
                </a:solidFill>
                <a:ea typeface="+mn-lt"/>
                <a:cs typeface="+mn-lt"/>
              </a:rPr>
              <a:t> </a:t>
            </a:r>
            <a:r>
              <a:rPr lang="en-US" sz="2100" dirty="0">
                <a:solidFill>
                  <a:schemeClr val="tx1"/>
                </a:solidFill>
                <a:highlight>
                  <a:srgbClr val="84C8F5"/>
                </a:highlight>
                <a:ea typeface="+mn-lt"/>
                <a:cs typeface="+mn-lt"/>
              </a:rPr>
              <a:t>John Smith </a:t>
            </a:r>
            <a:r>
              <a:rPr lang="en-US" sz="2100" dirty="0">
                <a:solidFill>
                  <a:schemeClr val="tx1"/>
                </a:solidFill>
                <a:ea typeface="+mn-lt"/>
                <a:cs typeface="+mn-lt"/>
              </a:rPr>
              <a:t>is a 65-year-old man who presented to his physician's office with his wife, </a:t>
            </a:r>
            <a:r>
              <a:rPr lang="en-US" sz="2100" dirty="0">
                <a:solidFill>
                  <a:schemeClr val="tx1"/>
                </a:solidFill>
                <a:highlight>
                  <a:srgbClr val="84C8F5"/>
                </a:highlight>
                <a:ea typeface="+mn-lt"/>
                <a:cs typeface="+mn-lt"/>
              </a:rPr>
              <a:t>Jane Smith</a:t>
            </a:r>
            <a:r>
              <a:rPr lang="en-US" sz="2100" dirty="0">
                <a:solidFill>
                  <a:schemeClr val="tx1"/>
                </a:solidFill>
                <a:ea typeface="+mn-lt"/>
                <a:cs typeface="+mn-lt"/>
              </a:rPr>
              <a:t>. </a:t>
            </a:r>
            <a:r>
              <a:rPr lang="en-US" sz="2100" dirty="0">
                <a:solidFill>
                  <a:schemeClr val="tx1"/>
                </a:solidFill>
                <a:highlight>
                  <a:srgbClr val="84C8F5"/>
                </a:highlight>
                <a:ea typeface="+mn-lt"/>
                <a:cs typeface="+mn-lt"/>
              </a:rPr>
              <a:t>Jane</a:t>
            </a:r>
            <a:r>
              <a:rPr lang="en-US" sz="2100" dirty="0">
                <a:solidFill>
                  <a:schemeClr val="tx1"/>
                </a:solidFill>
                <a:ea typeface="+mn-lt"/>
                <a:cs typeface="+mn-lt"/>
              </a:rPr>
              <a:t> wanted John to come in for a check-up, given that recently </a:t>
            </a:r>
            <a:r>
              <a:rPr lang="en-US" sz="2100" dirty="0">
                <a:solidFill>
                  <a:schemeClr val="tx1"/>
                </a:solidFill>
                <a:highlight>
                  <a:srgbClr val="84C8F5"/>
                </a:highlight>
                <a:ea typeface="+mn-lt"/>
                <a:cs typeface="+mn-lt"/>
              </a:rPr>
              <a:t>John'</a:t>
            </a:r>
            <a:r>
              <a:rPr lang="en-US" sz="2100" dirty="0">
                <a:solidFill>
                  <a:schemeClr val="tx1"/>
                </a:solidFill>
                <a:ea typeface="+mn-lt"/>
                <a:cs typeface="+mn-lt"/>
              </a:rPr>
              <a:t>s snoring has become more severe, and Jane is worried that John's concentration during the day has been declining. </a:t>
            </a:r>
            <a:r>
              <a:rPr lang="en-US" sz="2100" dirty="0">
                <a:solidFill>
                  <a:schemeClr val="tx1"/>
                </a:solidFill>
                <a:highlight>
                  <a:srgbClr val="84C8F5"/>
                </a:highlight>
                <a:ea typeface="+mn-lt"/>
                <a:cs typeface="+mn-lt"/>
              </a:rPr>
              <a:t>John</a:t>
            </a:r>
            <a:r>
              <a:rPr lang="en-US" sz="2100" dirty="0">
                <a:solidFill>
                  <a:schemeClr val="tx1"/>
                </a:solidFill>
                <a:ea typeface="+mn-lt"/>
                <a:cs typeface="+mn-lt"/>
              </a:rPr>
              <a:t> was recommended to participate in a sleep study by their family physician, Dr. </a:t>
            </a:r>
            <a:r>
              <a:rPr lang="en-US" sz="2100" dirty="0">
                <a:solidFill>
                  <a:schemeClr val="tx1"/>
                </a:solidFill>
                <a:highlight>
                  <a:srgbClr val="84C8F5"/>
                </a:highlight>
                <a:ea typeface="+mn-lt"/>
                <a:cs typeface="+mn-lt"/>
              </a:rPr>
              <a:t>Robert Jones</a:t>
            </a:r>
            <a:r>
              <a:rPr lang="en-US" sz="2100" dirty="0">
                <a:solidFill>
                  <a:schemeClr val="tx1"/>
                </a:solidFill>
                <a:ea typeface="+mn-lt"/>
                <a:cs typeface="+mn-lt"/>
              </a:rPr>
              <a:t>, due to a combination of presenting symptoms and John's family history.</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dirty="0">
                <a:solidFill>
                  <a:schemeClr val="tx1"/>
                </a:solidFill>
                <a:ea typeface="+mn-lt"/>
                <a:cs typeface="+mn-lt"/>
              </a:rPr>
              <a:t>Family History: John's mother, </a:t>
            </a:r>
            <a:r>
              <a:rPr lang="en-US" sz="2100" dirty="0">
                <a:solidFill>
                  <a:schemeClr val="tx1"/>
                </a:solidFill>
                <a:highlight>
                  <a:srgbClr val="84C8F5"/>
                </a:highlight>
                <a:ea typeface="+mn-lt"/>
                <a:cs typeface="+mn-lt"/>
              </a:rPr>
              <a:t>Jill</a:t>
            </a:r>
            <a:r>
              <a:rPr lang="en-US" sz="2100" dirty="0">
                <a:solidFill>
                  <a:schemeClr val="tx1"/>
                </a:solidFill>
                <a:ea typeface="+mn-lt"/>
                <a:cs typeface="+mn-lt"/>
              </a:rPr>
              <a:t>, is a 91-year-old woman with a history of sleep apnea. John's father, </a:t>
            </a:r>
            <a:r>
              <a:rPr lang="en-US" sz="2100" dirty="0">
                <a:solidFill>
                  <a:schemeClr val="tx1"/>
                </a:solidFill>
                <a:highlight>
                  <a:srgbClr val="84C8F5"/>
                </a:highlight>
                <a:ea typeface="+mn-lt"/>
                <a:cs typeface="+mn-lt"/>
              </a:rPr>
              <a:t>Jack</a:t>
            </a:r>
            <a:r>
              <a:rPr lang="en-US" sz="2100" dirty="0">
                <a:solidFill>
                  <a:schemeClr val="tx1"/>
                </a:solidFill>
                <a:ea typeface="+mn-lt"/>
                <a:cs typeface="+mn-lt"/>
              </a:rPr>
              <a:t>, died at age 84, who died in a car accident. While not formally tested, </a:t>
            </a:r>
            <a:r>
              <a:rPr lang="en-US" sz="2100" dirty="0">
                <a:solidFill>
                  <a:schemeClr val="tx1"/>
                </a:solidFill>
                <a:highlight>
                  <a:srgbClr val="84C8F5"/>
                </a:highlight>
                <a:ea typeface="+mn-lt"/>
                <a:cs typeface="+mn-lt"/>
              </a:rPr>
              <a:t>Jack</a:t>
            </a:r>
            <a:r>
              <a:rPr lang="en-US" sz="2100" dirty="0">
                <a:solidFill>
                  <a:schemeClr val="tx1"/>
                </a:solidFill>
                <a:ea typeface="+mn-lt"/>
                <a:cs typeface="+mn-lt"/>
              </a:rPr>
              <a:t> also had issues with heavy snoring and general lack of energy during the day.</a:t>
            </a:r>
            <a:endParaRPr lang="en-US" sz="2100" dirty="0">
              <a:solidFill>
                <a:schemeClr val="tx1"/>
              </a:solidFill>
              <a:ea typeface="Calibri"/>
              <a:cs typeface="Calibri"/>
            </a:endParaRPr>
          </a:p>
          <a:p>
            <a:pPr marL="0" indent="0">
              <a:lnSpc>
                <a:spcPct val="120000"/>
              </a:lnSpc>
              <a:spcBef>
                <a:spcPts val="0"/>
              </a:spcBef>
              <a:buNone/>
            </a:pPr>
            <a:r>
              <a:rPr lang="en-US" sz="2100" dirty="0">
                <a:solidFill>
                  <a:schemeClr val="tx1"/>
                </a:solidFill>
                <a:ea typeface="+mn-lt"/>
                <a:cs typeface="+mn-lt"/>
              </a:rPr>
              <a:t>Consult: See full report in </a:t>
            </a:r>
            <a:r>
              <a:rPr lang="en-US" sz="2100" dirty="0">
                <a:solidFill>
                  <a:schemeClr val="tx1"/>
                </a:solidFill>
                <a:highlight>
                  <a:srgbClr val="84C8F5"/>
                </a:highlight>
                <a:ea typeface="+mn-lt"/>
                <a:cs typeface="+mn-lt"/>
              </a:rPr>
              <a:t>HR19-0000000A</a:t>
            </a:r>
            <a:endParaRPr lang="en-US" sz="2100" dirty="0">
              <a:solidFill>
                <a:schemeClr val="tx1"/>
              </a:solidFill>
              <a:highlight>
                <a:srgbClr val="84C8F5"/>
              </a:highlight>
              <a:ea typeface="Calibri"/>
              <a:cs typeface="Calibri"/>
            </a:endParaRPr>
          </a:p>
          <a:p>
            <a:pPr marL="0" indent="0">
              <a:lnSpc>
                <a:spcPct val="120000"/>
              </a:lnSpc>
              <a:spcBef>
                <a:spcPts val="0"/>
              </a:spcBef>
              <a:buNone/>
            </a:pPr>
            <a:r>
              <a:rPr lang="en-US" sz="2100" dirty="0">
                <a:solidFill>
                  <a:schemeClr val="tx1"/>
                </a:solidFill>
                <a:ea typeface="+mn-lt"/>
                <a:cs typeface="+mn-lt"/>
              </a:rPr>
              <a:t>Plan: Admit patient to Sleep Study Protocol </a:t>
            </a:r>
            <a:r>
              <a:rPr lang="en-US" sz="2100" dirty="0">
                <a:solidFill>
                  <a:schemeClr val="tx1"/>
                </a:solidFill>
                <a:highlight>
                  <a:srgbClr val="84C8F5"/>
                </a:highlight>
                <a:ea typeface="+mn-lt"/>
                <a:cs typeface="+mn-lt"/>
              </a:rPr>
              <a:t>#00-AA-0000</a:t>
            </a:r>
            <a:r>
              <a:rPr lang="en-US" sz="2100" dirty="0">
                <a:solidFill>
                  <a:schemeClr val="tx1"/>
                </a:solidFill>
                <a:ea typeface="+mn-lt"/>
                <a:cs typeface="+mn-lt"/>
              </a:rPr>
              <a:t>. </a:t>
            </a:r>
            <a:r>
              <a:rPr lang="en-US" sz="2100" dirty="0">
                <a:solidFill>
                  <a:schemeClr val="tx1"/>
                </a:solidFill>
                <a:highlight>
                  <a:srgbClr val="84C8F5"/>
                </a:highlight>
                <a:ea typeface="+mn-lt"/>
                <a:cs typeface="+mn-lt"/>
              </a:rPr>
              <a:t>John</a:t>
            </a:r>
            <a:r>
              <a:rPr lang="en-US" sz="2100" dirty="0">
                <a:solidFill>
                  <a:schemeClr val="tx1"/>
                </a:solidFill>
                <a:ea typeface="+mn-lt"/>
                <a:cs typeface="+mn-lt"/>
              </a:rPr>
              <a:t> is scheduled for a polysomnography for </a:t>
            </a:r>
            <a:r>
              <a:rPr lang="en-US" sz="2100" dirty="0">
                <a:solidFill>
                  <a:schemeClr val="tx1"/>
                </a:solidFill>
                <a:highlight>
                  <a:srgbClr val="84C8F5"/>
                </a:highlight>
                <a:ea typeface="+mn-lt"/>
                <a:cs typeface="+mn-lt"/>
              </a:rPr>
              <a:t>April 29, 2019</a:t>
            </a:r>
            <a:r>
              <a:rPr lang="en-US" sz="2100" dirty="0">
                <a:solidFill>
                  <a:schemeClr val="tx1"/>
                </a:solidFill>
                <a:ea typeface="+mn-lt"/>
                <a:cs typeface="+mn-lt"/>
              </a:rPr>
              <a:t> in </a:t>
            </a:r>
            <a:r>
              <a:rPr lang="en-US" sz="2100" dirty="0">
                <a:solidFill>
                  <a:schemeClr val="tx1"/>
                </a:solidFill>
                <a:highlight>
                  <a:srgbClr val="84C8F5"/>
                </a:highlight>
                <a:ea typeface="+mn-lt"/>
                <a:cs typeface="+mn-lt"/>
              </a:rPr>
              <a:t>Tampa, Florida</a:t>
            </a:r>
            <a:r>
              <a:rPr lang="en-US" sz="2100" dirty="0">
                <a:solidFill>
                  <a:schemeClr val="tx1"/>
                </a:solidFill>
                <a:ea typeface="+mn-lt"/>
                <a:cs typeface="+mn-lt"/>
              </a:rPr>
              <a:t>.</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dirty="0">
                <a:solidFill>
                  <a:schemeClr val="tx1"/>
                </a:solidFill>
                <a:ea typeface="+mn-lt"/>
                <a:cs typeface="+mn-lt"/>
              </a:rPr>
              <a:t>Please send full report to:</a:t>
            </a:r>
            <a:endParaRPr lang="en-US" sz="2100" dirty="0">
              <a:solidFill>
                <a:schemeClr val="tx1"/>
              </a:solidFill>
              <a:ea typeface="Calibri" panose="020F0502020204030204"/>
              <a:cs typeface="Calibri" panose="020F0502020204030204"/>
            </a:endParaRPr>
          </a:p>
          <a:p>
            <a:pPr marL="0" indent="0">
              <a:lnSpc>
                <a:spcPct val="120000"/>
              </a:lnSpc>
              <a:spcBef>
                <a:spcPts val="0"/>
              </a:spcBef>
              <a:buNone/>
            </a:pPr>
            <a:r>
              <a:rPr lang="en-US" sz="2100" dirty="0">
                <a:solidFill>
                  <a:schemeClr val="tx1"/>
                </a:solidFill>
                <a:highlight>
                  <a:srgbClr val="84C8F5"/>
                </a:highlight>
                <a:ea typeface="+mn-lt"/>
                <a:cs typeface="+mn-lt"/>
              </a:rPr>
              <a:t>123 Main St., Suite #333</a:t>
            </a:r>
            <a:endParaRPr lang="en-US" sz="2100" dirty="0">
              <a:solidFill>
                <a:schemeClr val="tx1"/>
              </a:solidFill>
              <a:highlight>
                <a:srgbClr val="84C8F5"/>
              </a:highlight>
              <a:ea typeface="Calibri" panose="020F0502020204030204"/>
              <a:cs typeface="Calibri" panose="020F0502020204030204"/>
            </a:endParaRPr>
          </a:p>
          <a:p>
            <a:pPr marL="0" indent="0">
              <a:lnSpc>
                <a:spcPct val="120000"/>
              </a:lnSpc>
              <a:spcBef>
                <a:spcPts val="0"/>
              </a:spcBef>
              <a:buNone/>
            </a:pPr>
            <a:r>
              <a:rPr lang="en-US" sz="2100" dirty="0">
                <a:solidFill>
                  <a:schemeClr val="tx1"/>
                </a:solidFill>
                <a:highlight>
                  <a:srgbClr val="84C8F5"/>
                </a:highlight>
                <a:ea typeface="+mn-lt"/>
                <a:cs typeface="+mn-lt"/>
              </a:rPr>
              <a:t>Tampa, Florida 33602</a:t>
            </a:r>
            <a:endParaRPr lang="en-US" sz="2100" dirty="0">
              <a:solidFill>
                <a:schemeClr val="tx1"/>
              </a:solidFill>
              <a:highlight>
                <a:srgbClr val="84C8F5"/>
              </a:highlight>
            </a:endParaRPr>
          </a:p>
        </p:txBody>
      </p:sp>
    </p:spTree>
    <p:extLst>
      <p:ext uri="{BB962C8B-B14F-4D97-AF65-F5344CB8AC3E}">
        <p14:creationId xmlns:p14="http://schemas.microsoft.com/office/powerpoint/2010/main" val="937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5B0D-32EE-2E79-E1E3-21906FEA6608}"/>
              </a:ext>
            </a:extLst>
          </p:cNvPr>
          <p:cNvSpPr>
            <a:spLocks noGrp="1"/>
          </p:cNvSpPr>
          <p:nvPr>
            <p:ph type="title"/>
          </p:nvPr>
        </p:nvSpPr>
        <p:spPr>
          <a:xfrm>
            <a:off x="236466" y="259408"/>
            <a:ext cx="3757247" cy="860689"/>
          </a:xfrm>
          <a:noFill/>
        </p:spPr>
        <p:txBody>
          <a:bodyPr>
            <a:normAutofit/>
          </a:bodyPr>
          <a:lstStyle/>
          <a:p>
            <a:pPr algn="ctr"/>
            <a:r>
              <a:rPr lang="en-US" b="1" dirty="0">
                <a:solidFill>
                  <a:schemeClr val="tx1"/>
                </a:solidFill>
                <a:latin typeface="Cambria"/>
                <a:ea typeface="Calibri Light"/>
                <a:cs typeface="Calibri Light"/>
              </a:rPr>
              <a:t>About NNLM</a:t>
            </a:r>
            <a:endParaRPr lang="en-US" dirty="0">
              <a:solidFill>
                <a:schemeClr val="tx1"/>
              </a:solidFill>
            </a:endParaRPr>
          </a:p>
        </p:txBody>
      </p:sp>
      <p:pic>
        <p:nvPicPr>
          <p:cNvPr id="4" name="Content Placeholder 3" descr="Map of United States with seven NNLM regions marked">
            <a:extLst>
              <a:ext uri="{FF2B5EF4-FFF2-40B4-BE49-F238E27FC236}">
                <a16:creationId xmlns:a16="http://schemas.microsoft.com/office/drawing/2014/main" id="{0CD7D02B-A14B-3FE5-5D00-24F623D95DB3}"/>
              </a:ext>
            </a:extLst>
          </p:cNvPr>
          <p:cNvPicPr>
            <a:picLocks noGrp="1" noChangeAspect="1"/>
          </p:cNvPicPr>
          <p:nvPr>
            <p:ph idx="1"/>
          </p:nvPr>
        </p:nvPicPr>
        <p:blipFill rotWithShape="1">
          <a:blip r:embed="rId3"/>
          <a:srcRect r="825"/>
          <a:stretch/>
        </p:blipFill>
        <p:spPr>
          <a:xfrm>
            <a:off x="3993713" y="472397"/>
            <a:ext cx="7872222" cy="5498742"/>
          </a:xfrm>
        </p:spPr>
      </p:pic>
    </p:spTree>
    <p:extLst>
      <p:ext uri="{BB962C8B-B14F-4D97-AF65-F5344CB8AC3E}">
        <p14:creationId xmlns:p14="http://schemas.microsoft.com/office/powerpoint/2010/main" val="414925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F7F2-6FA0-8C2C-3914-9B959D9172E8}"/>
              </a:ext>
            </a:extLst>
          </p:cNvPr>
          <p:cNvSpPr>
            <a:spLocks noGrp="1"/>
          </p:cNvSpPr>
          <p:nvPr>
            <p:ph type="title"/>
          </p:nvPr>
        </p:nvSpPr>
        <p:spPr>
          <a:xfrm>
            <a:off x="837314" y="-1287212"/>
            <a:ext cx="10903057" cy="912275"/>
          </a:xfrm>
        </p:spPr>
        <p:txBody>
          <a:bodyPr/>
          <a:lstStyle/>
          <a:p>
            <a:r>
              <a:rPr lang="en-US" dirty="0">
                <a:solidFill>
                  <a:schemeClr val="tx1"/>
                </a:solidFill>
                <a:ea typeface="Calibri Light"/>
                <a:cs typeface="Calibri Light"/>
              </a:rPr>
              <a:t>Deidentified Example</a:t>
            </a:r>
            <a:endParaRPr lang="en-US" dirty="0">
              <a:solidFill>
                <a:schemeClr val="tx1"/>
              </a:solidFill>
            </a:endParaRPr>
          </a:p>
        </p:txBody>
      </p:sp>
      <p:sp>
        <p:nvSpPr>
          <p:cNvPr id="3" name="Content Placeholder 2">
            <a:extLst>
              <a:ext uri="{FF2B5EF4-FFF2-40B4-BE49-F238E27FC236}">
                <a16:creationId xmlns:a16="http://schemas.microsoft.com/office/drawing/2014/main" id="{9FD26958-531C-1622-4AD9-30000740A222}"/>
              </a:ext>
            </a:extLst>
          </p:cNvPr>
          <p:cNvSpPr>
            <a:spLocks noGrp="1"/>
          </p:cNvSpPr>
          <p:nvPr>
            <p:ph idx="1"/>
          </p:nvPr>
        </p:nvSpPr>
        <p:spPr>
          <a:xfrm>
            <a:off x="190372" y="39"/>
            <a:ext cx="11549999" cy="6857961"/>
          </a:xfrm>
          <a:solidFill>
            <a:srgbClr val="FFFFFF"/>
          </a:solidFill>
        </p:spPr>
        <p:txBody>
          <a:bodyPr vert="horz" lIns="91440" tIns="45720" rIns="91440" bIns="45720" rtlCol="0" anchor="ctr">
            <a:noAutofit/>
          </a:bodyPr>
          <a:lstStyle/>
          <a:p>
            <a:pPr>
              <a:lnSpc>
                <a:spcPct val="120000"/>
              </a:lnSpc>
              <a:spcBef>
                <a:spcPts val="0"/>
              </a:spcBef>
              <a:buNone/>
            </a:pPr>
            <a:r>
              <a:rPr lang="en-US" sz="2100" b="1" dirty="0">
                <a:solidFill>
                  <a:schemeClr val="tx1"/>
                </a:solidFill>
                <a:ea typeface="+mn-lt"/>
                <a:cs typeface="+mn-lt"/>
              </a:rPr>
              <a:t>Date of Consult: </a:t>
            </a:r>
            <a:r>
              <a:rPr lang="en-US" sz="2100" dirty="0">
                <a:solidFill>
                  <a:schemeClr val="tx1"/>
                </a:solidFill>
                <a:highlight>
                  <a:srgbClr val="84C8F5"/>
                </a:highlight>
                <a:ea typeface="+mn-lt"/>
                <a:cs typeface="+mn-lt"/>
              </a:rPr>
              <a:t>[DATE]</a:t>
            </a:r>
            <a:endParaRPr lang="en-US" sz="2100" dirty="0">
              <a:solidFill>
                <a:schemeClr val="tx1"/>
              </a:solidFill>
              <a:highlight>
                <a:srgbClr val="84C8F5"/>
              </a:highlight>
              <a:ea typeface="Calibri" panose="020F0502020204030204"/>
              <a:cs typeface="Calibri" panose="020F0502020204030204"/>
            </a:endParaRPr>
          </a:p>
          <a:p>
            <a:pPr>
              <a:lnSpc>
                <a:spcPct val="120000"/>
              </a:lnSpc>
              <a:spcBef>
                <a:spcPts val="0"/>
              </a:spcBef>
              <a:buNone/>
            </a:pPr>
            <a:r>
              <a:rPr lang="en-US" sz="2100" b="1" dirty="0">
                <a:solidFill>
                  <a:schemeClr val="tx1"/>
                </a:solidFill>
                <a:ea typeface="+mn-lt"/>
                <a:cs typeface="+mn-lt"/>
              </a:rPr>
              <a:t>Reason for Consult:</a:t>
            </a:r>
            <a:r>
              <a:rPr lang="en-US" sz="2100" dirty="0">
                <a:solidFill>
                  <a:schemeClr val="tx1"/>
                </a:solidFill>
                <a:ea typeface="+mn-lt"/>
                <a:cs typeface="+mn-lt"/>
              </a:rPr>
              <a:t> Sleep apnea</a:t>
            </a:r>
            <a:endParaRPr lang="en-US" sz="2100" dirty="0">
              <a:solidFill>
                <a:schemeClr val="tx1"/>
              </a:solidFill>
              <a:ea typeface="Calibri"/>
              <a:cs typeface="Calibri"/>
            </a:endParaRPr>
          </a:p>
          <a:p>
            <a:pPr>
              <a:lnSpc>
                <a:spcPct val="120000"/>
              </a:lnSpc>
              <a:spcBef>
                <a:spcPts val="0"/>
              </a:spcBef>
              <a:buNone/>
            </a:pPr>
            <a:r>
              <a:rPr lang="en-US" sz="1000" dirty="0">
                <a:solidFill>
                  <a:schemeClr val="tx1"/>
                </a:solidFill>
                <a:ea typeface="+mn-lt"/>
                <a:cs typeface="+mn-lt"/>
              </a:rPr>
              <a:t>   </a:t>
            </a:r>
          </a:p>
          <a:p>
            <a:pPr>
              <a:lnSpc>
                <a:spcPct val="120000"/>
              </a:lnSpc>
              <a:spcBef>
                <a:spcPts val="0"/>
              </a:spcBef>
              <a:buNone/>
            </a:pPr>
            <a:r>
              <a:rPr lang="en-US" sz="2100" b="1" dirty="0">
                <a:solidFill>
                  <a:schemeClr val="tx1"/>
                </a:solidFill>
                <a:ea typeface="+mn-lt"/>
                <a:cs typeface="+mn-lt"/>
              </a:rPr>
              <a:t>History of Present Illness:</a:t>
            </a:r>
            <a:r>
              <a:rPr lang="en-US" sz="2100" dirty="0">
                <a:solidFill>
                  <a:schemeClr val="tx1"/>
                </a:solidFill>
                <a:ea typeface="+mn-lt"/>
                <a:cs typeface="+mn-lt"/>
              </a:rPr>
              <a:t> </a:t>
            </a:r>
            <a:r>
              <a:rPr lang="en-US" sz="2100" dirty="0">
                <a:solidFill>
                  <a:schemeClr val="tx1"/>
                </a:solidFill>
                <a:highlight>
                  <a:srgbClr val="84C8F5"/>
                </a:highlight>
                <a:ea typeface="+mn-lt"/>
                <a:cs typeface="+mn-lt"/>
              </a:rPr>
              <a:t>[PERSONALNAME</a:t>
            </a:r>
            <a:r>
              <a:rPr lang="en-US" sz="2100" dirty="0">
                <a:solidFill>
                  <a:schemeClr val="tx1"/>
                </a:solidFill>
                <a:ea typeface="+mn-lt"/>
                <a:cs typeface="+mn-lt"/>
              </a:rPr>
              <a:t>] is a 65 year old man who presented to his physician's office with his wife, </a:t>
            </a:r>
            <a:r>
              <a:rPr lang="en-US" sz="2100" dirty="0">
                <a:solidFill>
                  <a:schemeClr val="tx1"/>
                </a:solidFill>
                <a:highlight>
                  <a:srgbClr val="84C8F5"/>
                </a:highlight>
                <a:ea typeface="+mn-lt"/>
                <a:cs typeface="+mn-lt"/>
              </a:rPr>
              <a:t>[PERSONALNAME]</a:t>
            </a:r>
            <a:r>
              <a:rPr lang="en-US" sz="2100" dirty="0">
                <a:solidFill>
                  <a:schemeClr val="tx1"/>
                </a:solidFill>
                <a:ea typeface="+mn-lt"/>
                <a:cs typeface="+mn-lt"/>
              </a:rPr>
              <a:t>.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wanted </a:t>
            </a:r>
            <a:r>
              <a:rPr lang="en-US" sz="2100" dirty="0">
                <a:solidFill>
                  <a:schemeClr val="tx1"/>
                </a:solidFill>
                <a:highlight>
                  <a:srgbClr val="84C8F5"/>
                </a:highlight>
                <a:ea typeface="+mn-lt"/>
                <a:cs typeface="+mn-lt"/>
              </a:rPr>
              <a:t>[PERSONALNAME]</a:t>
            </a:r>
            <a:r>
              <a:rPr lang="en-US" sz="2100" dirty="0">
                <a:solidFill>
                  <a:schemeClr val="tx1"/>
                </a:solidFill>
                <a:ea typeface="+mn-lt"/>
                <a:cs typeface="+mn-lt"/>
              </a:rPr>
              <a:t> to come in for a check-up, given that recently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snoring has become more severe, and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is worried that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concentration during the day has been declining.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was recommended to participate in a sleep study by their family physician, Dr. </a:t>
            </a:r>
            <a:r>
              <a:rPr lang="en-US" sz="2100" dirty="0">
                <a:solidFill>
                  <a:schemeClr val="tx1"/>
                </a:solidFill>
                <a:highlight>
                  <a:srgbClr val="84C8F5"/>
                </a:highlight>
                <a:ea typeface="+mn-lt"/>
                <a:cs typeface="+mn-lt"/>
              </a:rPr>
              <a:t>[PERSONALNAME]</a:t>
            </a:r>
            <a:r>
              <a:rPr lang="en-US" sz="2100" dirty="0">
                <a:solidFill>
                  <a:schemeClr val="tx1"/>
                </a:solidFill>
                <a:ea typeface="+mn-lt"/>
                <a:cs typeface="+mn-lt"/>
              </a:rPr>
              <a:t>, due to a combination of presenting symptoms and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family history.</a:t>
            </a:r>
            <a:endParaRPr lang="en-US" sz="2100" dirty="0">
              <a:solidFill>
                <a:schemeClr val="tx1"/>
              </a:solidFill>
              <a:ea typeface="Calibri" panose="020F0502020204030204"/>
              <a:cs typeface="Calibri" panose="020F0502020204030204"/>
            </a:endParaRPr>
          </a:p>
          <a:p>
            <a:pPr>
              <a:lnSpc>
                <a:spcPct val="120000"/>
              </a:lnSpc>
              <a:spcBef>
                <a:spcPts val="0"/>
              </a:spcBef>
              <a:buNone/>
            </a:pPr>
            <a:r>
              <a:rPr lang="en-US" sz="2100" b="1" dirty="0">
                <a:solidFill>
                  <a:schemeClr val="tx1"/>
                </a:solidFill>
                <a:ea typeface="+mn-lt"/>
                <a:cs typeface="+mn-lt"/>
              </a:rPr>
              <a:t>Family History: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mother,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is a </a:t>
            </a:r>
            <a:r>
              <a:rPr lang="en-US" sz="2100" dirty="0">
                <a:solidFill>
                  <a:schemeClr val="tx1"/>
                </a:solidFill>
                <a:highlight>
                  <a:srgbClr val="84C8F5"/>
                </a:highlight>
                <a:ea typeface="+mn-lt"/>
                <a:cs typeface="+mn-lt"/>
              </a:rPr>
              <a:t>[AGE90+] </a:t>
            </a:r>
            <a:r>
              <a:rPr lang="en-US" sz="2100" dirty="0">
                <a:solidFill>
                  <a:schemeClr val="tx1"/>
                </a:solidFill>
                <a:ea typeface="+mn-lt"/>
                <a:cs typeface="+mn-lt"/>
              </a:rPr>
              <a:t>year old woman with a history of sleep apnea. </a:t>
            </a:r>
            <a:r>
              <a:rPr lang="en-US" sz="2100" dirty="0">
                <a:solidFill>
                  <a:schemeClr val="tx1"/>
                </a:solidFill>
                <a:highlight>
                  <a:srgbClr val="84C8F5"/>
                </a:highlight>
                <a:ea typeface="+mn-lt"/>
                <a:cs typeface="+mn-lt"/>
              </a:rPr>
              <a:t>[PERSONALNAME]</a:t>
            </a:r>
            <a:r>
              <a:rPr lang="en-US" sz="2100" dirty="0">
                <a:solidFill>
                  <a:schemeClr val="tx1"/>
                </a:solidFill>
                <a:ea typeface="+mn-lt"/>
                <a:cs typeface="+mn-lt"/>
              </a:rPr>
              <a:t> father,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died at age 84, who died in a car accident. While not formally tested, </a:t>
            </a:r>
            <a:r>
              <a:rPr lang="en-US" sz="2100" dirty="0">
                <a:solidFill>
                  <a:schemeClr val="tx1"/>
                </a:solidFill>
                <a:highlight>
                  <a:srgbClr val="84C8F5"/>
                </a:highlight>
                <a:ea typeface="+mn-lt"/>
                <a:cs typeface="+mn-lt"/>
              </a:rPr>
              <a:t>[PERSONALNAME]</a:t>
            </a:r>
            <a:r>
              <a:rPr lang="en-US" sz="2100" dirty="0">
                <a:solidFill>
                  <a:schemeClr val="tx1"/>
                </a:solidFill>
                <a:ea typeface="+mn-lt"/>
                <a:cs typeface="+mn-lt"/>
              </a:rPr>
              <a:t> also had issues with heavy snoring and general lack of energy during the day.</a:t>
            </a:r>
            <a:endParaRPr lang="en-US" sz="2100" dirty="0">
              <a:solidFill>
                <a:schemeClr val="tx1"/>
              </a:solidFill>
              <a:ea typeface="Calibri" panose="020F0502020204030204"/>
              <a:cs typeface="Calibri" panose="020F0502020204030204"/>
            </a:endParaRPr>
          </a:p>
          <a:p>
            <a:pPr>
              <a:lnSpc>
                <a:spcPct val="120000"/>
              </a:lnSpc>
              <a:spcBef>
                <a:spcPts val="0"/>
              </a:spcBef>
              <a:buNone/>
            </a:pPr>
            <a:r>
              <a:rPr lang="en-US" sz="2100" b="1" dirty="0">
                <a:solidFill>
                  <a:schemeClr val="tx1"/>
                </a:solidFill>
                <a:ea typeface="+mn-lt"/>
                <a:cs typeface="+mn-lt"/>
              </a:rPr>
              <a:t>Consult: </a:t>
            </a:r>
            <a:r>
              <a:rPr lang="en-US" sz="2100" dirty="0">
                <a:solidFill>
                  <a:schemeClr val="tx1"/>
                </a:solidFill>
                <a:ea typeface="+mn-lt"/>
                <a:cs typeface="+mn-lt"/>
              </a:rPr>
              <a:t>See full report in </a:t>
            </a:r>
            <a:r>
              <a:rPr lang="en-US" sz="2100" dirty="0">
                <a:solidFill>
                  <a:schemeClr val="tx1"/>
                </a:solidFill>
                <a:highlight>
                  <a:srgbClr val="84C8F5"/>
                </a:highlight>
                <a:ea typeface="+mn-lt"/>
                <a:cs typeface="+mn-lt"/>
              </a:rPr>
              <a:t>[ALPHANUMERICID]</a:t>
            </a:r>
            <a:endParaRPr lang="en-US" sz="2100" dirty="0">
              <a:solidFill>
                <a:schemeClr val="tx1"/>
              </a:solidFill>
              <a:highlight>
                <a:srgbClr val="84C8F5"/>
              </a:highlight>
              <a:ea typeface="Calibri"/>
              <a:cs typeface="Calibri"/>
            </a:endParaRPr>
          </a:p>
          <a:p>
            <a:pPr>
              <a:lnSpc>
                <a:spcPct val="120000"/>
              </a:lnSpc>
              <a:spcBef>
                <a:spcPts val="0"/>
              </a:spcBef>
              <a:buNone/>
            </a:pPr>
            <a:r>
              <a:rPr lang="en-US" sz="2100" b="1" dirty="0">
                <a:solidFill>
                  <a:schemeClr val="tx1"/>
                </a:solidFill>
                <a:ea typeface="+mn-lt"/>
                <a:cs typeface="+mn-lt"/>
              </a:rPr>
              <a:t>Plan:</a:t>
            </a:r>
            <a:r>
              <a:rPr lang="en-US" sz="2100" dirty="0">
                <a:solidFill>
                  <a:schemeClr val="tx1"/>
                </a:solidFill>
                <a:ea typeface="+mn-lt"/>
                <a:cs typeface="+mn-lt"/>
              </a:rPr>
              <a:t> Admit patient to Sleep Study Protocol </a:t>
            </a:r>
            <a:r>
              <a:rPr lang="en-US" sz="2100" dirty="0">
                <a:solidFill>
                  <a:schemeClr val="tx1"/>
                </a:solidFill>
                <a:highlight>
                  <a:srgbClr val="84C8F5"/>
                </a:highlight>
                <a:ea typeface="+mn-lt"/>
                <a:cs typeface="+mn-lt"/>
              </a:rPr>
              <a:t>[ALPHANUMERICID].</a:t>
            </a:r>
            <a:r>
              <a:rPr lang="en-US" sz="2100" dirty="0">
                <a:solidFill>
                  <a:schemeClr val="tx1"/>
                </a:solidFill>
                <a:ea typeface="+mn-lt"/>
                <a:cs typeface="+mn-lt"/>
              </a:rPr>
              <a:t> </a:t>
            </a:r>
            <a:r>
              <a:rPr lang="en-US" sz="2100" dirty="0">
                <a:solidFill>
                  <a:schemeClr val="tx1"/>
                </a:solidFill>
                <a:highlight>
                  <a:srgbClr val="84C8F5"/>
                </a:highlight>
                <a:ea typeface="+mn-lt"/>
                <a:cs typeface="+mn-lt"/>
              </a:rPr>
              <a:t>[PERSONALNAME] </a:t>
            </a:r>
            <a:r>
              <a:rPr lang="en-US" sz="2100" dirty="0">
                <a:solidFill>
                  <a:schemeClr val="tx1"/>
                </a:solidFill>
                <a:ea typeface="+mn-lt"/>
                <a:cs typeface="+mn-lt"/>
              </a:rPr>
              <a:t>is scheduled for a polysomnography for </a:t>
            </a:r>
            <a:r>
              <a:rPr lang="en-US" sz="2100" dirty="0">
                <a:solidFill>
                  <a:schemeClr val="tx1"/>
                </a:solidFill>
                <a:highlight>
                  <a:srgbClr val="84C8F5"/>
                </a:highlight>
                <a:ea typeface="+mn-lt"/>
                <a:cs typeface="+mn-lt"/>
              </a:rPr>
              <a:t>[DATE] </a:t>
            </a:r>
            <a:r>
              <a:rPr lang="en-US" sz="2100" dirty="0">
                <a:solidFill>
                  <a:schemeClr val="tx1"/>
                </a:solidFill>
                <a:ea typeface="+mn-lt"/>
                <a:cs typeface="+mn-lt"/>
              </a:rPr>
              <a:t>in </a:t>
            </a:r>
            <a:r>
              <a:rPr lang="en-US" sz="2100" dirty="0">
                <a:solidFill>
                  <a:schemeClr val="tx1"/>
                </a:solidFill>
                <a:highlight>
                  <a:srgbClr val="84C8F5"/>
                </a:highlight>
                <a:ea typeface="+mn-lt"/>
                <a:cs typeface="+mn-lt"/>
              </a:rPr>
              <a:t>[ADDRESS].</a:t>
            </a:r>
            <a:endParaRPr lang="en-US" sz="2100" dirty="0">
              <a:solidFill>
                <a:schemeClr val="tx1"/>
              </a:solidFill>
              <a:highlight>
                <a:srgbClr val="84C8F5"/>
              </a:highlight>
              <a:ea typeface="Calibri" panose="020F0502020204030204"/>
              <a:cs typeface="Calibri" panose="020F0502020204030204"/>
            </a:endParaRPr>
          </a:p>
          <a:p>
            <a:pPr>
              <a:lnSpc>
                <a:spcPct val="120000"/>
              </a:lnSpc>
              <a:spcBef>
                <a:spcPts val="0"/>
              </a:spcBef>
              <a:buNone/>
            </a:pPr>
            <a:r>
              <a:rPr lang="en-US" sz="2100" b="1" dirty="0">
                <a:solidFill>
                  <a:schemeClr val="tx1"/>
                </a:solidFill>
                <a:ea typeface="+mn-lt"/>
                <a:cs typeface="+mn-lt"/>
              </a:rPr>
              <a:t>Please send full report to:</a:t>
            </a:r>
            <a:endParaRPr lang="en-US" sz="2100" b="1" dirty="0">
              <a:solidFill>
                <a:schemeClr val="tx1"/>
              </a:solidFill>
              <a:ea typeface="Calibri"/>
              <a:cs typeface="Calibri"/>
            </a:endParaRPr>
          </a:p>
          <a:p>
            <a:pPr>
              <a:lnSpc>
                <a:spcPct val="120000"/>
              </a:lnSpc>
              <a:spcBef>
                <a:spcPts val="0"/>
              </a:spcBef>
              <a:buNone/>
            </a:pPr>
            <a:r>
              <a:rPr lang="en-US" sz="2100" dirty="0">
                <a:solidFill>
                  <a:schemeClr val="tx1"/>
                </a:solidFill>
                <a:highlight>
                  <a:srgbClr val="84C8F5"/>
                </a:highlight>
                <a:ea typeface="+mn-lt"/>
                <a:cs typeface="+mn-lt"/>
              </a:rPr>
              <a:t>[ADDRESS]</a:t>
            </a:r>
            <a:endParaRPr lang="en-US" sz="2100" dirty="0">
              <a:solidFill>
                <a:schemeClr val="tx1"/>
              </a:solidFill>
              <a:highlight>
                <a:srgbClr val="84C8F5"/>
              </a:highlight>
              <a:ea typeface="Calibri" panose="020F0502020204030204"/>
              <a:cs typeface="Calibri" panose="020F0502020204030204"/>
            </a:endParaRPr>
          </a:p>
        </p:txBody>
      </p:sp>
    </p:spTree>
    <p:extLst>
      <p:ext uri="{BB962C8B-B14F-4D97-AF65-F5344CB8AC3E}">
        <p14:creationId xmlns:p14="http://schemas.microsoft.com/office/powerpoint/2010/main" val="362632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9563-B112-7C6C-8939-7F9374578362}"/>
              </a:ext>
            </a:extLst>
          </p:cNvPr>
          <p:cNvSpPr>
            <a:spLocks noGrp="1"/>
          </p:cNvSpPr>
          <p:nvPr>
            <p:ph type="title"/>
          </p:nvPr>
        </p:nvSpPr>
        <p:spPr>
          <a:xfrm>
            <a:off x="609600" y="257030"/>
            <a:ext cx="1724526" cy="1325563"/>
          </a:xfrm>
        </p:spPr>
        <p:txBody>
          <a:bodyPr/>
          <a:lstStyle/>
          <a:p>
            <a:r>
              <a:rPr lang="en-US" b="1" dirty="0">
                <a:solidFill>
                  <a:schemeClr val="tx1"/>
                </a:solidFill>
                <a:latin typeface="Cambria"/>
                <a:ea typeface="Cambria"/>
                <a:cs typeface="Calibri Light"/>
              </a:rPr>
              <a:t>Demo</a:t>
            </a:r>
            <a:endParaRPr lang="en-US" b="1" dirty="0">
              <a:solidFill>
                <a:schemeClr val="tx1"/>
              </a:solidFill>
              <a:latin typeface="Cambria"/>
              <a:ea typeface="Cambria"/>
            </a:endParaRPr>
          </a:p>
        </p:txBody>
      </p:sp>
      <p:sp>
        <p:nvSpPr>
          <p:cNvPr id="5" name="Content Placeholder 4">
            <a:extLst>
              <a:ext uri="{FF2B5EF4-FFF2-40B4-BE49-F238E27FC236}">
                <a16:creationId xmlns:a16="http://schemas.microsoft.com/office/drawing/2014/main" id="{BE4F8FCE-2D36-A3C6-EE1C-4D3EA87000D2}"/>
              </a:ext>
            </a:extLst>
          </p:cNvPr>
          <p:cNvSpPr>
            <a:spLocks noGrp="1"/>
          </p:cNvSpPr>
          <p:nvPr>
            <p:ph sz="half" idx="2"/>
          </p:nvPr>
        </p:nvSpPr>
        <p:spPr>
          <a:xfrm>
            <a:off x="609600" y="1908067"/>
            <a:ext cx="3420979" cy="1520934"/>
          </a:xfrm>
        </p:spPr>
        <p:txBody>
          <a:bodyPr vert="horz" lIns="91440" tIns="45720" rIns="91440" bIns="45720" rtlCol="0" anchor="t">
            <a:normAutofit/>
          </a:bodyPr>
          <a:lstStyle/>
          <a:p>
            <a:pPr marL="0" indent="0">
              <a:buNone/>
            </a:pPr>
            <a:r>
              <a:rPr lang="en-US" dirty="0">
                <a:latin typeface="Cambria"/>
                <a:ea typeface="Cambria"/>
                <a:cs typeface="Calibri"/>
                <a:hlinkClick r:id="rId3"/>
              </a:rPr>
              <a:t>Download Scrubber and example files </a:t>
            </a:r>
            <a:endParaRPr lang="en-US" dirty="0">
              <a:latin typeface="Cambria"/>
              <a:ea typeface="Cambria"/>
              <a:cs typeface="Calibri"/>
            </a:endParaRPr>
          </a:p>
        </p:txBody>
      </p:sp>
      <p:pic>
        <p:nvPicPr>
          <p:cNvPr id="4" name="Content Placeholder 3" descr="View of NLM Scrubber website with download options for the most recent and previous versions of the application.">
            <a:extLst>
              <a:ext uri="{FF2B5EF4-FFF2-40B4-BE49-F238E27FC236}">
                <a16:creationId xmlns:a16="http://schemas.microsoft.com/office/drawing/2014/main" id="{0338CACD-1BC7-836E-04C3-BCCD7396B38D}"/>
              </a:ext>
            </a:extLst>
          </p:cNvPr>
          <p:cNvPicPr>
            <a:picLocks noGrp="1" noChangeAspect="1"/>
          </p:cNvPicPr>
          <p:nvPr>
            <p:ph sz="half" idx="1"/>
          </p:nvPr>
        </p:nvPicPr>
        <p:blipFill>
          <a:blip r:embed="rId4"/>
          <a:srcRect l="57375" t="9684" r="12246" b="3896"/>
          <a:stretch/>
        </p:blipFill>
        <p:spPr>
          <a:xfrm>
            <a:off x="5405534" y="919812"/>
            <a:ext cx="6459852" cy="5299733"/>
          </a:xfrm>
        </p:spPr>
      </p:pic>
    </p:spTree>
    <p:extLst>
      <p:ext uri="{BB962C8B-B14F-4D97-AF65-F5344CB8AC3E}">
        <p14:creationId xmlns:p14="http://schemas.microsoft.com/office/powerpoint/2010/main" val="316223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E59F-F6B2-6E69-4EE4-18C5EA0F499B}"/>
              </a:ext>
            </a:extLst>
          </p:cNvPr>
          <p:cNvSpPr>
            <a:spLocks noGrp="1"/>
          </p:cNvSpPr>
          <p:nvPr>
            <p:ph type="title"/>
          </p:nvPr>
        </p:nvSpPr>
        <p:spPr>
          <a:xfrm>
            <a:off x="512061" y="256841"/>
            <a:ext cx="11185410" cy="942333"/>
          </a:xfrm>
        </p:spPr>
        <p:txBody>
          <a:bodyPr/>
          <a:lstStyle/>
          <a:p>
            <a:pPr algn="ctr"/>
            <a:r>
              <a:rPr lang="en-US" b="1" dirty="0">
                <a:solidFill>
                  <a:schemeClr val="tx1"/>
                </a:solidFill>
                <a:latin typeface="Cambria"/>
                <a:ea typeface="Cambria"/>
                <a:cs typeface="Calibri Light"/>
              </a:rPr>
              <a:t>NLM Scrubber Pros</a:t>
            </a:r>
            <a:endParaRPr lang="en-US" sz="1050" b="1" dirty="0">
              <a:solidFill>
                <a:schemeClr val="tx1"/>
              </a:solidFill>
              <a:latin typeface="Cambria"/>
              <a:ea typeface="Cambria"/>
              <a:cs typeface="Calibri Light"/>
            </a:endParaRPr>
          </a:p>
        </p:txBody>
      </p:sp>
      <p:sp>
        <p:nvSpPr>
          <p:cNvPr id="16" name="Content Placeholder 15">
            <a:extLst>
              <a:ext uri="{FF2B5EF4-FFF2-40B4-BE49-F238E27FC236}">
                <a16:creationId xmlns:a16="http://schemas.microsoft.com/office/drawing/2014/main" id="{6DF2D9B7-260C-2E9E-711B-450600420C0A}"/>
              </a:ext>
            </a:extLst>
          </p:cNvPr>
          <p:cNvSpPr>
            <a:spLocks noGrp="1"/>
          </p:cNvSpPr>
          <p:nvPr>
            <p:ph idx="1"/>
          </p:nvPr>
        </p:nvSpPr>
        <p:spPr>
          <a:xfrm>
            <a:off x="512061" y="1307283"/>
            <a:ext cx="11159341" cy="4982956"/>
          </a:xfrm>
        </p:spPr>
        <p:txBody>
          <a:bodyPr vert="horz" lIns="91440" tIns="45720" rIns="91440" bIns="45720" rtlCol="0" anchor="t">
            <a:normAutofit/>
          </a:bodyPr>
          <a:lstStyle/>
          <a:p>
            <a:pPr marL="0" indent="0">
              <a:buNone/>
            </a:pPr>
            <a:r>
              <a:rPr lang="en-US" sz="3200" b="1" dirty="0">
                <a:solidFill>
                  <a:srgbClr val="3267A0"/>
                </a:solidFill>
                <a:latin typeface="Cambria"/>
                <a:ea typeface="Cambria"/>
                <a:cs typeface="Calibri" panose="020F0502020204030204"/>
              </a:rPr>
              <a:t>Secure</a:t>
            </a:r>
          </a:p>
          <a:p>
            <a:pPr lvl="1"/>
            <a:r>
              <a:rPr lang="en-US" sz="3200" dirty="0">
                <a:solidFill>
                  <a:srgbClr val="0D0D0D"/>
                </a:solidFill>
                <a:latin typeface="Cambria"/>
                <a:ea typeface="Cambria"/>
                <a:cs typeface="Calibri"/>
              </a:rPr>
              <a:t>Code is NOT openly shared, making it harder to backtrack and reidentify</a:t>
            </a:r>
            <a:endParaRPr lang="en-US" sz="3200" dirty="0">
              <a:latin typeface="Cambria"/>
              <a:ea typeface="Cambria"/>
              <a:cs typeface="Calibri"/>
            </a:endParaRPr>
          </a:p>
          <a:p>
            <a:pPr lvl="1"/>
            <a:r>
              <a:rPr lang="en-US" sz="3200" dirty="0">
                <a:solidFill>
                  <a:srgbClr val="0D0D0D"/>
                </a:solidFill>
                <a:latin typeface="Cambria"/>
                <a:ea typeface="Cambria"/>
                <a:cs typeface="Calibri"/>
              </a:rPr>
              <a:t>Run locally to ensure data privacy</a:t>
            </a:r>
          </a:p>
          <a:p>
            <a:pPr marL="0" indent="0">
              <a:buNone/>
            </a:pPr>
            <a:r>
              <a:rPr lang="en-US" sz="3200" b="1" dirty="0">
                <a:solidFill>
                  <a:srgbClr val="3267A0"/>
                </a:solidFill>
                <a:latin typeface="Cambria"/>
                <a:ea typeface="Cambria"/>
                <a:cs typeface="Calibri"/>
              </a:rPr>
              <a:t>Fast</a:t>
            </a:r>
          </a:p>
          <a:p>
            <a:pPr lvl="1"/>
            <a:r>
              <a:rPr lang="en-US" sz="3200" dirty="0">
                <a:solidFill>
                  <a:srgbClr val="0D0D0D"/>
                </a:solidFill>
                <a:latin typeface="Cambria"/>
                <a:ea typeface="Cambria"/>
                <a:cs typeface="Calibri"/>
              </a:rPr>
              <a:t>Faster than </a:t>
            </a:r>
            <a:r>
              <a:rPr lang="en-US" sz="3200" dirty="0" err="1">
                <a:solidFill>
                  <a:srgbClr val="0D0D0D"/>
                </a:solidFill>
                <a:latin typeface="Cambria"/>
                <a:ea typeface="Cambria"/>
                <a:cs typeface="Calibri"/>
              </a:rPr>
              <a:t>CliniDeId</a:t>
            </a:r>
            <a:r>
              <a:rPr lang="en-US" sz="3200" dirty="0">
                <a:solidFill>
                  <a:srgbClr val="0D0D0D"/>
                </a:solidFill>
                <a:latin typeface="Cambria"/>
                <a:ea typeface="Cambria"/>
                <a:cs typeface="Calibri"/>
              </a:rPr>
              <a:t> and Amazon Comprehend (Heider, 2020)</a:t>
            </a:r>
          </a:p>
          <a:p>
            <a:pPr marL="0" indent="0">
              <a:buNone/>
            </a:pPr>
            <a:r>
              <a:rPr lang="en-US" sz="3200" b="1" dirty="0">
                <a:solidFill>
                  <a:srgbClr val="3267A0"/>
                </a:solidFill>
                <a:latin typeface="Cambria"/>
                <a:ea typeface="Cambria"/>
                <a:cs typeface="Calibri"/>
              </a:rPr>
              <a:t>Usability</a:t>
            </a:r>
          </a:p>
          <a:p>
            <a:pPr lvl="1"/>
            <a:r>
              <a:rPr lang="en-US" sz="3200" dirty="0">
                <a:solidFill>
                  <a:schemeClr val="tx1"/>
                </a:solidFill>
                <a:latin typeface="Cambria"/>
                <a:ea typeface="Cambria"/>
                <a:cs typeface="Calibri"/>
              </a:rPr>
              <a:t>Download a zip file with interface and test files</a:t>
            </a:r>
          </a:p>
        </p:txBody>
      </p:sp>
    </p:spTree>
    <p:extLst>
      <p:ext uri="{BB962C8B-B14F-4D97-AF65-F5344CB8AC3E}">
        <p14:creationId xmlns:p14="http://schemas.microsoft.com/office/powerpoint/2010/main" val="398985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E59F-F6B2-6E69-4EE4-18C5EA0F499B}"/>
              </a:ext>
            </a:extLst>
          </p:cNvPr>
          <p:cNvSpPr>
            <a:spLocks noGrp="1"/>
          </p:cNvSpPr>
          <p:nvPr>
            <p:ph type="title"/>
          </p:nvPr>
        </p:nvSpPr>
        <p:spPr>
          <a:xfrm>
            <a:off x="445176" y="365125"/>
            <a:ext cx="11303875" cy="994884"/>
          </a:xfrm>
        </p:spPr>
        <p:txBody>
          <a:bodyPr/>
          <a:lstStyle/>
          <a:p>
            <a:pPr algn="ctr"/>
            <a:r>
              <a:rPr lang="en-US" b="1" dirty="0">
                <a:solidFill>
                  <a:schemeClr val="tx1"/>
                </a:solidFill>
                <a:latin typeface="Cambria"/>
                <a:ea typeface="Cambria"/>
                <a:cs typeface="Calibri Light"/>
              </a:rPr>
              <a:t>NLM Scrubber Pros Cont’d</a:t>
            </a:r>
            <a:endParaRPr lang="en-US" sz="1100" dirty="0">
              <a:solidFill>
                <a:schemeClr val="tx1"/>
              </a:solidFill>
              <a:latin typeface="Cambria"/>
              <a:ea typeface="Cambria"/>
              <a:cs typeface="Calibri Light"/>
            </a:endParaRPr>
          </a:p>
        </p:txBody>
      </p:sp>
      <p:sp>
        <p:nvSpPr>
          <p:cNvPr id="16" name="Content Placeholder 15">
            <a:extLst>
              <a:ext uri="{FF2B5EF4-FFF2-40B4-BE49-F238E27FC236}">
                <a16:creationId xmlns:a16="http://schemas.microsoft.com/office/drawing/2014/main" id="{6DF2D9B7-260C-2E9E-711B-450600420C0A}"/>
              </a:ext>
            </a:extLst>
          </p:cNvPr>
          <p:cNvSpPr>
            <a:spLocks noGrp="1"/>
          </p:cNvSpPr>
          <p:nvPr>
            <p:ph idx="1"/>
          </p:nvPr>
        </p:nvSpPr>
        <p:spPr>
          <a:xfrm>
            <a:off x="470308" y="1580452"/>
            <a:ext cx="11294055" cy="4521897"/>
          </a:xfrm>
        </p:spPr>
        <p:txBody>
          <a:bodyPr vert="horz" lIns="91440" tIns="45720" rIns="91440" bIns="45720" rtlCol="0" anchor="t">
            <a:normAutofit/>
          </a:bodyPr>
          <a:lstStyle/>
          <a:p>
            <a:pPr marL="0" indent="0">
              <a:buNone/>
            </a:pPr>
            <a:r>
              <a:rPr lang="en-US" sz="3200" b="1" dirty="0">
                <a:solidFill>
                  <a:srgbClr val="3267A0"/>
                </a:solidFill>
                <a:latin typeface="Cambria"/>
                <a:ea typeface="Cambria"/>
                <a:cs typeface="Calibri"/>
              </a:rPr>
              <a:t>Tailoring Options </a:t>
            </a:r>
            <a:endParaRPr lang="en-US" sz="3200" dirty="0">
              <a:solidFill>
                <a:srgbClr val="000000"/>
              </a:solidFill>
              <a:latin typeface="Cambria"/>
              <a:ea typeface="Cambria"/>
              <a:cs typeface="Calibri"/>
            </a:endParaRPr>
          </a:p>
          <a:p>
            <a:pPr lvl="1"/>
            <a:r>
              <a:rPr lang="en-US" sz="3200" dirty="0">
                <a:solidFill>
                  <a:srgbClr val="0D0D0D"/>
                </a:solidFill>
                <a:latin typeface="Cambria"/>
                <a:ea typeface="Cambria"/>
                <a:cs typeface="Calibri"/>
              </a:rPr>
              <a:t>Keep certain terms or phrases from being redacted </a:t>
            </a:r>
            <a:endParaRPr lang="en-US" sz="3200" dirty="0">
              <a:latin typeface="Cambria"/>
              <a:ea typeface="Cambria"/>
              <a:cs typeface="Calibri"/>
            </a:endParaRPr>
          </a:p>
          <a:p>
            <a:pPr lvl="1"/>
            <a:r>
              <a:rPr lang="en-US" sz="3200" dirty="0">
                <a:solidFill>
                  <a:srgbClr val="0D0D0D"/>
                </a:solidFill>
                <a:latin typeface="Cambria"/>
                <a:ea typeface="Cambria"/>
                <a:cs typeface="Calibri"/>
              </a:rPr>
              <a:t>Limited Data Set to keep certain PII </a:t>
            </a:r>
            <a:endParaRPr lang="en-US" sz="3200" dirty="0">
              <a:latin typeface="Cambria"/>
              <a:ea typeface="Cambria"/>
              <a:cs typeface="Calibri"/>
            </a:endParaRPr>
          </a:p>
          <a:p>
            <a:pPr lvl="1"/>
            <a:r>
              <a:rPr lang="en-US" sz="3200" dirty="0">
                <a:solidFill>
                  <a:srgbClr val="0D0D0D"/>
                </a:solidFill>
                <a:latin typeface="Cambria"/>
                <a:ea typeface="Cambria"/>
                <a:cs typeface="Calibri"/>
              </a:rPr>
              <a:t>Useable in default mode  </a:t>
            </a:r>
          </a:p>
          <a:p>
            <a:pPr marL="0" indent="0">
              <a:buNone/>
            </a:pPr>
            <a:r>
              <a:rPr lang="en-US" sz="3200" b="1" dirty="0">
                <a:solidFill>
                  <a:srgbClr val="3267A0"/>
                </a:solidFill>
                <a:latin typeface="Cambria"/>
                <a:ea typeface="Cambria"/>
                <a:cs typeface="Calibri"/>
              </a:rPr>
              <a:t>HIPAA Compliant</a:t>
            </a:r>
          </a:p>
          <a:p>
            <a:pPr lvl="1"/>
            <a:r>
              <a:rPr lang="en-US" sz="3200" dirty="0">
                <a:solidFill>
                  <a:srgbClr val="0D0D0D"/>
                </a:solidFill>
                <a:latin typeface="Cambria"/>
                <a:ea typeface="Cambria"/>
                <a:cs typeface="Calibri"/>
              </a:rPr>
              <a:t>Follows HIPAA Safe Habor Principles </a:t>
            </a:r>
          </a:p>
          <a:p>
            <a:pPr lvl="1"/>
            <a:r>
              <a:rPr lang="en-US" sz="3200" dirty="0">
                <a:solidFill>
                  <a:srgbClr val="0D0D0D"/>
                </a:solidFill>
                <a:latin typeface="Cambria"/>
                <a:ea typeface="Cambria"/>
                <a:cs typeface="Calibri"/>
              </a:rPr>
              <a:t>Prioritizes compliance and privacy</a:t>
            </a:r>
          </a:p>
        </p:txBody>
      </p:sp>
    </p:spTree>
    <p:extLst>
      <p:ext uri="{BB962C8B-B14F-4D97-AF65-F5344CB8AC3E}">
        <p14:creationId xmlns:p14="http://schemas.microsoft.com/office/powerpoint/2010/main" val="218668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43A2-48C6-36FD-9F71-FDF279AF0845}"/>
              </a:ext>
            </a:extLst>
          </p:cNvPr>
          <p:cNvSpPr>
            <a:spLocks noGrp="1"/>
          </p:cNvSpPr>
          <p:nvPr>
            <p:ph type="title"/>
          </p:nvPr>
        </p:nvSpPr>
        <p:spPr>
          <a:xfrm>
            <a:off x="836680" y="193373"/>
            <a:ext cx="6002110" cy="1092859"/>
          </a:xfrm>
        </p:spPr>
        <p:txBody>
          <a:bodyPr>
            <a:normAutofit/>
          </a:bodyPr>
          <a:lstStyle/>
          <a:p>
            <a:r>
              <a:rPr lang="en-US" sz="4000" b="1" dirty="0">
                <a:solidFill>
                  <a:schemeClr val="tx1"/>
                </a:solidFill>
                <a:latin typeface="Cambria"/>
                <a:ea typeface="Cambria"/>
                <a:cs typeface="Calibri Light"/>
              </a:rPr>
              <a:t>Human Oversight</a:t>
            </a:r>
            <a:endParaRPr lang="en-US" sz="4000"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871E6BCD-C60B-3B2F-4FD5-A0F53544DB5D}"/>
              </a:ext>
            </a:extLst>
          </p:cNvPr>
          <p:cNvSpPr>
            <a:spLocks noGrp="1"/>
          </p:cNvSpPr>
          <p:nvPr>
            <p:ph idx="1"/>
          </p:nvPr>
        </p:nvSpPr>
        <p:spPr>
          <a:xfrm>
            <a:off x="706051" y="1683889"/>
            <a:ext cx="9646263" cy="3758968"/>
          </a:xfrm>
        </p:spPr>
        <p:txBody>
          <a:bodyPr vert="horz" lIns="91440" tIns="45720" rIns="91440" bIns="45720" rtlCol="0" anchor="t">
            <a:normAutofit/>
          </a:bodyPr>
          <a:lstStyle/>
          <a:p>
            <a:r>
              <a:rPr lang="en-US" sz="2800" dirty="0">
                <a:solidFill>
                  <a:schemeClr val="tx1"/>
                </a:solidFill>
                <a:latin typeface="Cambria"/>
                <a:ea typeface="Cambria"/>
                <a:cs typeface="Calibri"/>
              </a:rPr>
              <a:t>PI/Researcher responsible for </a:t>
            </a:r>
            <a:r>
              <a:rPr lang="en-US" dirty="0">
                <a:solidFill>
                  <a:schemeClr val="tx1"/>
                </a:solidFill>
                <a:latin typeface="Cambria"/>
                <a:ea typeface="Cambria"/>
                <a:cs typeface="Calibri"/>
              </a:rPr>
              <a:t>evaluating</a:t>
            </a:r>
            <a:r>
              <a:rPr lang="en-US" sz="2800" dirty="0">
                <a:solidFill>
                  <a:schemeClr val="tx1"/>
                </a:solidFill>
                <a:latin typeface="Cambria"/>
                <a:ea typeface="Cambria"/>
                <a:cs typeface="Calibri"/>
              </a:rPr>
              <a:t> if NLM Scrubber is the best tool for their project </a:t>
            </a:r>
            <a:br>
              <a:rPr lang="en-US" sz="2800" dirty="0">
                <a:solidFill>
                  <a:schemeClr val="tx1"/>
                </a:solidFill>
                <a:latin typeface="Cambria"/>
                <a:ea typeface="Cambria"/>
                <a:cs typeface="Calibri"/>
              </a:rPr>
            </a:br>
            <a:endParaRPr lang="en-US" b="1" dirty="0">
              <a:solidFill>
                <a:schemeClr val="tx1"/>
              </a:solidFill>
              <a:latin typeface="Cambria"/>
              <a:ea typeface="Cambria"/>
              <a:cs typeface="Calibri"/>
            </a:endParaRPr>
          </a:p>
          <a:p>
            <a:r>
              <a:rPr lang="en-US" dirty="0">
                <a:solidFill>
                  <a:schemeClr val="tx1"/>
                </a:solidFill>
                <a:latin typeface="Cambria"/>
                <a:ea typeface="Cambria"/>
                <a:cs typeface="Calibri"/>
              </a:rPr>
              <a:t>Final</a:t>
            </a:r>
            <a:r>
              <a:rPr lang="en-US" sz="2800" dirty="0">
                <a:solidFill>
                  <a:schemeClr val="tx1"/>
                </a:solidFill>
                <a:latin typeface="Cambria"/>
                <a:ea typeface="Cambria"/>
                <a:cs typeface="Calibri"/>
              </a:rPr>
              <a:t> review to ensure data is fully </a:t>
            </a:r>
            <a:r>
              <a:rPr lang="en-US" dirty="0">
                <a:solidFill>
                  <a:schemeClr val="tx1"/>
                </a:solidFill>
                <a:latin typeface="Cambria"/>
                <a:ea typeface="Cambria"/>
                <a:cs typeface="Calibri"/>
              </a:rPr>
              <a:t>de-identified</a:t>
            </a:r>
            <a:r>
              <a:rPr lang="en-US" sz="2800" dirty="0">
                <a:solidFill>
                  <a:schemeClr val="tx1"/>
                </a:solidFill>
                <a:latin typeface="Cambria"/>
                <a:ea typeface="Cambria"/>
                <a:cs typeface="Calibri"/>
              </a:rPr>
              <a:t> and patient privacy is protected. </a:t>
            </a:r>
            <a:br>
              <a:rPr lang="en-US" sz="2800" dirty="0">
                <a:solidFill>
                  <a:schemeClr val="tx1"/>
                </a:solidFill>
                <a:latin typeface="Cambria"/>
                <a:ea typeface="Cambria"/>
                <a:cs typeface="Calibri"/>
              </a:rPr>
            </a:br>
            <a:endParaRPr lang="en-US" b="1" dirty="0">
              <a:solidFill>
                <a:schemeClr val="tx1"/>
              </a:solidFill>
              <a:latin typeface="Cambria"/>
              <a:ea typeface="Cambria"/>
              <a:cs typeface="Calibri"/>
            </a:endParaRPr>
          </a:p>
          <a:p>
            <a:r>
              <a:rPr lang="en-US" sz="2800" dirty="0">
                <a:solidFill>
                  <a:schemeClr val="tx1"/>
                </a:solidFill>
                <a:latin typeface="Cambria"/>
                <a:ea typeface="Cambria"/>
                <a:cs typeface="Calibri"/>
              </a:rPr>
              <a:t>Suggested to use a data sharing agreement and limit access  </a:t>
            </a:r>
            <a:endParaRPr lang="en-US" sz="2800" b="1" dirty="0">
              <a:solidFill>
                <a:schemeClr val="tx1"/>
              </a:solidFill>
              <a:latin typeface="Cambria"/>
              <a:ea typeface="Cambria"/>
              <a:cs typeface="Calibri"/>
            </a:endParaRPr>
          </a:p>
        </p:txBody>
      </p:sp>
    </p:spTree>
    <p:extLst>
      <p:ext uri="{BB962C8B-B14F-4D97-AF65-F5344CB8AC3E}">
        <p14:creationId xmlns:p14="http://schemas.microsoft.com/office/powerpoint/2010/main" val="35839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3A53-B8F4-2E54-53AB-1EB882C6B20D}"/>
              </a:ext>
            </a:extLst>
          </p:cNvPr>
          <p:cNvSpPr>
            <a:spLocks noGrp="1"/>
          </p:cNvSpPr>
          <p:nvPr>
            <p:ph type="title"/>
          </p:nvPr>
        </p:nvSpPr>
        <p:spPr>
          <a:xfrm>
            <a:off x="506304" y="391778"/>
            <a:ext cx="8985250" cy="707316"/>
          </a:xfrm>
        </p:spPr>
        <p:txBody>
          <a:bodyPr anchor="t">
            <a:normAutofit/>
          </a:bodyPr>
          <a:lstStyle/>
          <a:p>
            <a:r>
              <a:rPr lang="en-US" sz="4000" b="1" dirty="0">
                <a:solidFill>
                  <a:schemeClr val="tx1"/>
                </a:solidFill>
                <a:latin typeface="Cambria"/>
                <a:ea typeface="Cambria"/>
                <a:cs typeface="Calibri Light"/>
              </a:rPr>
              <a:t>Other Considerations   </a:t>
            </a:r>
            <a:endParaRPr lang="en-US" sz="4000"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6B732129-EE89-D97B-F084-7A8B5B7753F7}"/>
              </a:ext>
            </a:extLst>
          </p:cNvPr>
          <p:cNvSpPr>
            <a:spLocks noGrp="1"/>
          </p:cNvSpPr>
          <p:nvPr>
            <p:ph idx="1"/>
          </p:nvPr>
        </p:nvSpPr>
        <p:spPr>
          <a:xfrm>
            <a:off x="628515" y="1373430"/>
            <a:ext cx="8985250" cy="5092792"/>
          </a:xfrm>
        </p:spPr>
        <p:txBody>
          <a:bodyPr vert="horz" lIns="91440" tIns="45720" rIns="91440" bIns="45720" rtlCol="0" anchor="t">
            <a:noAutofit/>
          </a:bodyPr>
          <a:lstStyle/>
          <a:p>
            <a:pPr>
              <a:lnSpc>
                <a:spcPct val="100000"/>
              </a:lnSpc>
              <a:spcBef>
                <a:spcPts val="600"/>
              </a:spcBef>
            </a:pPr>
            <a:r>
              <a:rPr lang="en-US" dirty="0">
                <a:solidFill>
                  <a:schemeClr val="tx1"/>
                </a:solidFill>
                <a:latin typeface="Cambria"/>
                <a:ea typeface="Cambria"/>
                <a:cs typeface="Calibri"/>
              </a:rPr>
              <a:t>Can't be used on a Mac</a:t>
            </a:r>
          </a:p>
          <a:p>
            <a:pPr marL="685800" lvl="2">
              <a:lnSpc>
                <a:spcPct val="100000"/>
              </a:lnSpc>
              <a:spcBef>
                <a:spcPts val="600"/>
              </a:spcBef>
              <a:spcAft>
                <a:spcPts val="600"/>
              </a:spcAft>
              <a:buFont typeface="Courier New" panose="020B0604020202020204" pitchFamily="34" charset="0"/>
              <a:buChar char="o"/>
            </a:pPr>
            <a:r>
              <a:rPr lang="en-US" sz="2400" dirty="0">
                <a:solidFill>
                  <a:schemeClr val="tx1"/>
                </a:solidFill>
                <a:latin typeface="Cambria"/>
                <a:ea typeface="Cambria"/>
                <a:cs typeface="Calibri"/>
              </a:rPr>
              <a:t>Windows and Linux versions available</a:t>
            </a:r>
          </a:p>
          <a:p>
            <a:pPr>
              <a:lnSpc>
                <a:spcPct val="100000"/>
              </a:lnSpc>
              <a:spcBef>
                <a:spcPts val="600"/>
              </a:spcBef>
            </a:pPr>
            <a:r>
              <a:rPr lang="en-US" dirty="0">
                <a:solidFill>
                  <a:schemeClr val="tx1"/>
                </a:solidFill>
                <a:latin typeface="Cambria"/>
                <a:ea typeface="Cambria"/>
                <a:cs typeface="Calibri"/>
              </a:rPr>
              <a:t>Characters Alignments (not the </a:t>
            </a:r>
            <a:r>
              <a:rPr lang="en-US" dirty="0" err="1">
                <a:solidFill>
                  <a:schemeClr val="tx1"/>
                </a:solidFill>
                <a:latin typeface="Cambria"/>
                <a:ea typeface="Cambria"/>
                <a:cs typeface="Calibri"/>
              </a:rPr>
              <a:t>DnD</a:t>
            </a:r>
            <a:r>
              <a:rPr lang="en-US" dirty="0">
                <a:solidFill>
                  <a:schemeClr val="tx1"/>
                </a:solidFill>
                <a:latin typeface="Cambria"/>
                <a:ea typeface="Cambria"/>
                <a:cs typeface="Calibri"/>
              </a:rPr>
              <a:t> kind)</a:t>
            </a:r>
          </a:p>
          <a:p>
            <a:pPr marL="685800" lvl="2">
              <a:lnSpc>
                <a:spcPct val="100000"/>
              </a:lnSpc>
              <a:spcBef>
                <a:spcPts val="600"/>
              </a:spcBef>
              <a:spcAft>
                <a:spcPts val="600"/>
              </a:spcAft>
              <a:buFont typeface="Courier New" panose="020B0604020202020204" pitchFamily="34" charset="0"/>
              <a:buChar char="o"/>
            </a:pPr>
            <a:r>
              <a:rPr lang="en-US" sz="2400" dirty="0">
                <a:solidFill>
                  <a:schemeClr val="tx1"/>
                </a:solidFill>
                <a:latin typeface="Cambria"/>
                <a:ea typeface="Cambria"/>
                <a:cs typeface="Calibri"/>
              </a:rPr>
              <a:t>Original character alignment isn't maintained, making it potentially harder to evaluate against annotated notes (</a:t>
            </a:r>
            <a:r>
              <a:rPr lang="en-US" sz="2400" dirty="0" err="1">
                <a:solidFill>
                  <a:schemeClr val="tx1"/>
                </a:solidFill>
                <a:latin typeface="Cambria"/>
                <a:ea typeface="Cambria"/>
                <a:cs typeface="Calibri"/>
              </a:rPr>
              <a:t>Norgeot</a:t>
            </a:r>
            <a:r>
              <a:rPr lang="en-US" sz="2400" dirty="0">
                <a:solidFill>
                  <a:schemeClr val="tx1"/>
                </a:solidFill>
                <a:latin typeface="Cambria"/>
                <a:ea typeface="Cambria"/>
                <a:cs typeface="Calibri"/>
              </a:rPr>
              <a:t> et al. and Heider et al.)</a:t>
            </a:r>
          </a:p>
          <a:p>
            <a:pPr>
              <a:lnSpc>
                <a:spcPct val="100000"/>
              </a:lnSpc>
              <a:spcBef>
                <a:spcPts val="600"/>
              </a:spcBef>
            </a:pPr>
            <a:r>
              <a:rPr lang="en-US" dirty="0">
                <a:solidFill>
                  <a:schemeClr val="tx1"/>
                </a:solidFill>
                <a:latin typeface="Cambria"/>
                <a:ea typeface="Cambria"/>
                <a:cs typeface="Calibri"/>
              </a:rPr>
              <a:t>Difficultly with ages </a:t>
            </a:r>
          </a:p>
          <a:p>
            <a:pPr marL="685800" lvl="2">
              <a:lnSpc>
                <a:spcPct val="100000"/>
              </a:lnSpc>
              <a:spcBef>
                <a:spcPts val="600"/>
              </a:spcBef>
              <a:spcAft>
                <a:spcPts val="600"/>
              </a:spcAft>
              <a:buFont typeface="Courier New" panose="020B0604020202020204" pitchFamily="34" charset="0"/>
              <a:buChar char="o"/>
            </a:pPr>
            <a:r>
              <a:rPr lang="en-US" sz="2400" dirty="0">
                <a:solidFill>
                  <a:schemeClr val="tx1"/>
                </a:solidFill>
                <a:latin typeface="Cambria"/>
                <a:ea typeface="Cambria"/>
                <a:cs typeface="Calibri"/>
              </a:rPr>
              <a:t>(Heider et al.)</a:t>
            </a:r>
          </a:p>
          <a:p>
            <a:pPr marL="228600" lvl="1">
              <a:lnSpc>
                <a:spcPct val="100000"/>
              </a:lnSpc>
              <a:spcBef>
                <a:spcPts val="600"/>
              </a:spcBef>
            </a:pPr>
            <a:r>
              <a:rPr lang="en-US" sz="2800" dirty="0">
                <a:solidFill>
                  <a:schemeClr val="tx1"/>
                </a:solidFill>
                <a:latin typeface="Cambria"/>
                <a:ea typeface="Cambria"/>
                <a:cs typeface="Calibri"/>
              </a:rPr>
              <a:t>Difficulty with some names</a:t>
            </a:r>
          </a:p>
          <a:p>
            <a:pPr marL="800100" lvl="2" indent="-342900">
              <a:lnSpc>
                <a:spcPct val="100000"/>
              </a:lnSpc>
              <a:spcBef>
                <a:spcPts val="600"/>
              </a:spcBef>
              <a:buFont typeface="Courier New" panose="020B0604020202020204" pitchFamily="34" charset="0"/>
              <a:buChar char="o"/>
            </a:pPr>
            <a:r>
              <a:rPr lang="en-US" sz="2400" dirty="0">
                <a:solidFill>
                  <a:schemeClr val="tx1"/>
                </a:solidFill>
                <a:latin typeface="Cambria"/>
                <a:ea typeface="Cambria"/>
                <a:cs typeface="Calibri"/>
              </a:rPr>
              <a:t>(</a:t>
            </a:r>
            <a:r>
              <a:rPr lang="en-US" sz="2400" dirty="0" err="1">
                <a:solidFill>
                  <a:schemeClr val="tx1"/>
                </a:solidFill>
                <a:latin typeface="Cambria"/>
                <a:ea typeface="Cambria"/>
                <a:cs typeface="Calibri"/>
              </a:rPr>
              <a:t>Norgeot</a:t>
            </a:r>
            <a:r>
              <a:rPr lang="en-US" sz="2400" dirty="0">
                <a:solidFill>
                  <a:schemeClr val="tx1"/>
                </a:solidFill>
                <a:latin typeface="Cambria"/>
                <a:ea typeface="Cambria"/>
                <a:cs typeface="Calibri"/>
              </a:rPr>
              <a:t> et al.)</a:t>
            </a:r>
          </a:p>
        </p:txBody>
      </p:sp>
    </p:spTree>
    <p:extLst>
      <p:ext uri="{BB962C8B-B14F-4D97-AF65-F5344CB8AC3E}">
        <p14:creationId xmlns:p14="http://schemas.microsoft.com/office/powerpoint/2010/main" val="379080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D0E4-A535-8366-5D44-0ECC47C7A612}"/>
              </a:ext>
            </a:extLst>
          </p:cNvPr>
          <p:cNvSpPr>
            <a:spLocks noGrp="1"/>
          </p:cNvSpPr>
          <p:nvPr>
            <p:ph type="title"/>
          </p:nvPr>
        </p:nvSpPr>
        <p:spPr>
          <a:xfrm>
            <a:off x="36199" y="5691"/>
            <a:ext cx="3035407" cy="3427630"/>
          </a:xfrm>
          <a:solidFill>
            <a:srgbClr val="172F54"/>
          </a:solidFill>
        </p:spPr>
        <p:txBody>
          <a:bodyPr>
            <a:normAutofit/>
          </a:bodyPr>
          <a:lstStyle/>
          <a:p>
            <a:pPr algn="ctr"/>
            <a:r>
              <a:rPr lang="en-US" b="1" dirty="0">
                <a:solidFill>
                  <a:srgbClr val="FFFFFF"/>
                </a:solidFill>
                <a:latin typeface="Cambria"/>
                <a:ea typeface="Cambria"/>
                <a:cs typeface="Calibri Light"/>
              </a:rPr>
              <a:t>University of Pittsburgh Medical Center</a:t>
            </a:r>
            <a:endParaRPr lang="en-US" b="1" dirty="0">
              <a:solidFill>
                <a:srgbClr val="FFFFFF"/>
              </a:solidFill>
              <a:latin typeface="Cambria"/>
              <a:ea typeface="Cambria"/>
            </a:endParaRPr>
          </a:p>
        </p:txBody>
      </p:sp>
      <p:pic>
        <p:nvPicPr>
          <p:cNvPr id="5" name="Content Placeholder 3" descr="Sources include EHR Systems, Insurance, and Research, which feed into the Warehouse, and output to Destinations/Data marts which include ACT, AoU, PCORnet, and GIC, as well as Data to investigators.">
            <a:extLst>
              <a:ext uri="{FF2B5EF4-FFF2-40B4-BE49-F238E27FC236}">
                <a16:creationId xmlns:a16="http://schemas.microsoft.com/office/drawing/2014/main" id="{35CDE566-4EBE-1587-0B44-46305B39DC29}"/>
              </a:ext>
            </a:extLst>
          </p:cNvPr>
          <p:cNvPicPr>
            <a:picLocks noChangeAspect="1"/>
          </p:cNvPicPr>
          <p:nvPr/>
        </p:nvPicPr>
        <p:blipFill rotWithShape="1">
          <a:blip r:embed="rId3"/>
          <a:srcRect l="2393" r="1353" b="224"/>
          <a:stretch/>
        </p:blipFill>
        <p:spPr>
          <a:xfrm>
            <a:off x="3334737" y="378242"/>
            <a:ext cx="8687724" cy="4542095"/>
          </a:xfrm>
          <a:prstGeom prst="rect">
            <a:avLst/>
          </a:prstGeom>
        </p:spPr>
      </p:pic>
      <p:sp>
        <p:nvSpPr>
          <p:cNvPr id="3" name="Content Placeholder 2">
            <a:extLst>
              <a:ext uri="{FF2B5EF4-FFF2-40B4-BE49-F238E27FC236}">
                <a16:creationId xmlns:a16="http://schemas.microsoft.com/office/drawing/2014/main" id="{6FAC87CB-433F-2E78-DC77-F768E6670651}"/>
              </a:ext>
            </a:extLst>
          </p:cNvPr>
          <p:cNvSpPr>
            <a:spLocks noGrp="1"/>
          </p:cNvSpPr>
          <p:nvPr>
            <p:ph idx="1"/>
          </p:nvPr>
        </p:nvSpPr>
        <p:spPr>
          <a:xfrm>
            <a:off x="3339860" y="5290567"/>
            <a:ext cx="2017342" cy="1273343"/>
          </a:xfrm>
          <a:solidFill>
            <a:schemeClr val="accent4">
              <a:lumMod val="20000"/>
              <a:lumOff val="80000"/>
            </a:schemeClr>
          </a:solidFill>
        </p:spPr>
        <p:txBody>
          <a:bodyPr vert="horz" lIns="91440" tIns="45720" rIns="91440" bIns="45720" rtlCol="0" anchor="t">
            <a:normAutofit/>
          </a:bodyPr>
          <a:lstStyle/>
          <a:p>
            <a:pPr marL="0" indent="0" algn="ctr">
              <a:buNone/>
            </a:pPr>
            <a:r>
              <a:rPr lang="en-US" dirty="0">
                <a:solidFill>
                  <a:schemeClr val="tx1"/>
                </a:solidFill>
                <a:latin typeface="Cambria"/>
                <a:ea typeface="Cambria"/>
                <a:cs typeface="Calibri"/>
              </a:rPr>
              <a:t>40 hospitals 8,400 beds </a:t>
            </a:r>
            <a:endParaRPr lang="en-US" dirty="0">
              <a:solidFill>
                <a:schemeClr val="tx1"/>
              </a:solidFill>
            </a:endParaRPr>
          </a:p>
        </p:txBody>
      </p:sp>
      <p:sp>
        <p:nvSpPr>
          <p:cNvPr id="11" name="Content Placeholder 2">
            <a:extLst>
              <a:ext uri="{FF2B5EF4-FFF2-40B4-BE49-F238E27FC236}">
                <a16:creationId xmlns:a16="http://schemas.microsoft.com/office/drawing/2014/main" id="{D2276FCA-15EC-5EE1-842E-72471C3AE297}"/>
              </a:ext>
            </a:extLst>
          </p:cNvPr>
          <p:cNvSpPr txBox="1">
            <a:spLocks/>
          </p:cNvSpPr>
          <p:nvPr/>
        </p:nvSpPr>
        <p:spPr>
          <a:xfrm>
            <a:off x="6310222" y="5284816"/>
            <a:ext cx="2406770" cy="1274584"/>
          </a:xfrm>
          <a:prstGeom prst="rect">
            <a:avLst/>
          </a:prstGeom>
          <a:solidFill>
            <a:srgbClr val="84C8F5"/>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Cambria"/>
                <a:ea typeface="Cambria"/>
                <a:cs typeface="Calibri"/>
              </a:rPr>
              <a:t>Used NLM Scrubber &amp; other tools</a:t>
            </a:r>
          </a:p>
        </p:txBody>
      </p:sp>
      <p:sp>
        <p:nvSpPr>
          <p:cNvPr id="12" name="Content Placeholder 2">
            <a:extLst>
              <a:ext uri="{FF2B5EF4-FFF2-40B4-BE49-F238E27FC236}">
                <a16:creationId xmlns:a16="http://schemas.microsoft.com/office/drawing/2014/main" id="{217E57A2-853C-ED14-9CA1-E50986E9765C}"/>
              </a:ext>
            </a:extLst>
          </p:cNvPr>
          <p:cNvSpPr txBox="1">
            <a:spLocks/>
          </p:cNvSpPr>
          <p:nvPr/>
        </p:nvSpPr>
        <p:spPr>
          <a:xfrm>
            <a:off x="9501994" y="5284815"/>
            <a:ext cx="2406769" cy="1274583"/>
          </a:xfrm>
          <a:prstGeom prst="rect">
            <a:avLst/>
          </a:prstGeom>
          <a:solidFill>
            <a:srgbClr val="3DA0E3"/>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Cambria"/>
                <a:ea typeface="Cambria"/>
                <a:cs typeface="Calibri"/>
              </a:rPr>
              <a:t>Participate in national data networks</a:t>
            </a:r>
          </a:p>
        </p:txBody>
      </p:sp>
    </p:spTree>
    <p:extLst>
      <p:ext uri="{BB962C8B-B14F-4D97-AF65-F5344CB8AC3E}">
        <p14:creationId xmlns:p14="http://schemas.microsoft.com/office/powerpoint/2010/main" val="2730974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8480-5F70-810D-6864-681A86C79EEB}"/>
              </a:ext>
            </a:extLst>
          </p:cNvPr>
          <p:cNvSpPr>
            <a:spLocks noGrp="1"/>
          </p:cNvSpPr>
          <p:nvPr>
            <p:ph type="title"/>
          </p:nvPr>
        </p:nvSpPr>
        <p:spPr>
          <a:xfrm>
            <a:off x="374903" y="729043"/>
            <a:ext cx="3198913" cy="4461163"/>
          </a:xfrm>
        </p:spPr>
        <p:txBody>
          <a:bodyPr>
            <a:normAutofit/>
          </a:bodyPr>
          <a:lstStyle/>
          <a:p>
            <a:r>
              <a:rPr lang="en-US" sz="4800" b="1" dirty="0">
                <a:solidFill>
                  <a:schemeClr val="tx1"/>
                </a:solidFill>
                <a:latin typeface="Cambria"/>
                <a:ea typeface="Cambria"/>
                <a:cs typeface="Calibri Light"/>
              </a:rPr>
              <a:t>More Real-Life Examples </a:t>
            </a:r>
            <a:endParaRPr lang="en-US" sz="4800"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458C4938-D9F9-D14E-983F-8A177FEA1803}"/>
              </a:ext>
            </a:extLst>
          </p:cNvPr>
          <p:cNvSpPr>
            <a:spLocks noGrp="1"/>
          </p:cNvSpPr>
          <p:nvPr>
            <p:ph idx="1"/>
          </p:nvPr>
        </p:nvSpPr>
        <p:spPr>
          <a:xfrm>
            <a:off x="4042611" y="1198418"/>
            <a:ext cx="7335252" cy="4461163"/>
          </a:xfrm>
        </p:spPr>
        <p:txBody>
          <a:bodyPr vert="horz" lIns="91440" tIns="45720" rIns="91440" bIns="45720" rtlCol="0" anchor="ctr">
            <a:normAutofit/>
          </a:bodyPr>
          <a:lstStyle/>
          <a:p>
            <a:pPr marL="0" indent="0">
              <a:spcAft>
                <a:spcPts val="600"/>
              </a:spcAft>
              <a:buNone/>
            </a:pPr>
            <a:r>
              <a:rPr lang="en-US" dirty="0">
                <a:latin typeface="Cambria"/>
                <a:ea typeface="Cambria"/>
                <a:hlinkClick r:id="rId3"/>
              </a:rPr>
              <a:t>Open-Science Guidance for Qualitative Research: An Empirically Validated Approach for De-Identifying Sensitive Narrative Data</a:t>
            </a:r>
            <a:endParaRPr lang="en-US" dirty="0">
              <a:latin typeface="Cambria"/>
              <a:ea typeface="Cambria"/>
              <a:cs typeface="Calibri"/>
            </a:endParaRPr>
          </a:p>
          <a:p>
            <a:pPr marL="914400" lvl="1">
              <a:spcAft>
                <a:spcPts val="600"/>
              </a:spcAft>
            </a:pPr>
            <a:r>
              <a:rPr lang="en-US" sz="2800" dirty="0">
                <a:solidFill>
                  <a:schemeClr val="tx1"/>
                </a:solidFill>
                <a:latin typeface="Cambria"/>
                <a:ea typeface="Cambria"/>
              </a:rPr>
              <a:t>Sensitive</a:t>
            </a:r>
            <a:r>
              <a:rPr lang="en-US" sz="2800" dirty="0">
                <a:solidFill>
                  <a:schemeClr val="tx1"/>
                </a:solidFill>
                <a:latin typeface="Cambria"/>
                <a:ea typeface="Cambria"/>
                <a:cs typeface="Calibri"/>
              </a:rPr>
              <a:t> data about sexual assault survivors and their experiences with police</a:t>
            </a:r>
          </a:p>
          <a:p>
            <a:pPr marL="914400" lvl="1">
              <a:spcAft>
                <a:spcPts val="600"/>
              </a:spcAft>
            </a:pPr>
            <a:r>
              <a:rPr lang="en-US" sz="2800" dirty="0">
                <a:solidFill>
                  <a:schemeClr val="tx1"/>
                </a:solidFill>
                <a:latin typeface="Cambria"/>
                <a:ea typeface="Cambria"/>
                <a:cs typeface="Calibri"/>
              </a:rPr>
              <a:t>Explores the tradeoff between redacting information and preserving usability</a:t>
            </a:r>
          </a:p>
          <a:p>
            <a:pPr marL="914400" lvl="1"/>
            <a:r>
              <a:rPr lang="en-US" sz="2800" dirty="0">
                <a:latin typeface="Cambria"/>
                <a:ea typeface="Cambria"/>
                <a:cs typeface="Calibri"/>
                <a:hlinkClick r:id="rId4"/>
              </a:rPr>
              <a:t>Webinar with Center for Open Science</a:t>
            </a:r>
            <a:endParaRPr lang="en-US" sz="2800" dirty="0">
              <a:latin typeface="Cambria"/>
              <a:ea typeface="Cambria"/>
              <a:cs typeface="Calibri"/>
            </a:endParaRPr>
          </a:p>
        </p:txBody>
      </p:sp>
    </p:spTree>
    <p:extLst>
      <p:ext uri="{BB962C8B-B14F-4D97-AF65-F5344CB8AC3E}">
        <p14:creationId xmlns:p14="http://schemas.microsoft.com/office/powerpoint/2010/main" val="2228200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B3FD-5300-15E9-4754-1F0FAB80E46D}"/>
              </a:ext>
            </a:extLst>
          </p:cNvPr>
          <p:cNvSpPr>
            <a:spLocks noGrp="1"/>
          </p:cNvSpPr>
          <p:nvPr>
            <p:ph type="title"/>
          </p:nvPr>
        </p:nvSpPr>
        <p:spPr>
          <a:xfrm>
            <a:off x="478277" y="153192"/>
            <a:ext cx="10515600" cy="1325563"/>
          </a:xfrm>
        </p:spPr>
        <p:txBody>
          <a:bodyPr/>
          <a:lstStyle/>
          <a:p>
            <a:r>
              <a:rPr lang="en-US" b="1" dirty="0" err="1">
                <a:solidFill>
                  <a:schemeClr val="tx1"/>
                </a:solidFill>
                <a:latin typeface="Cambria"/>
                <a:ea typeface="Cambria"/>
                <a:cs typeface="Calibri Light"/>
              </a:rPr>
              <a:t>Clinacuity</a:t>
            </a:r>
            <a:r>
              <a:rPr lang="en-US" b="1" dirty="0">
                <a:solidFill>
                  <a:schemeClr val="tx1"/>
                </a:solidFill>
                <a:latin typeface="Cambria"/>
                <a:ea typeface="Cambria"/>
                <a:cs typeface="Calibri Light"/>
              </a:rPr>
              <a:t> </a:t>
            </a:r>
            <a:r>
              <a:rPr lang="en-US" b="1" dirty="0" err="1">
                <a:solidFill>
                  <a:schemeClr val="tx1"/>
                </a:solidFill>
                <a:latin typeface="Cambria"/>
                <a:ea typeface="Cambria"/>
                <a:cs typeface="Calibri Light"/>
              </a:rPr>
              <a:t>CliniDeID</a:t>
            </a:r>
            <a:r>
              <a:rPr lang="en-US" b="1" dirty="0">
                <a:solidFill>
                  <a:schemeClr val="tx1"/>
                </a:solidFill>
                <a:latin typeface="Cambria"/>
                <a:ea typeface="Cambria"/>
                <a:cs typeface="Calibri Light"/>
              </a:rPr>
              <a:t> </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4C94171A-DA6D-2714-4A53-36CCB1B98560}"/>
              </a:ext>
            </a:extLst>
          </p:cNvPr>
          <p:cNvSpPr>
            <a:spLocks noGrp="1"/>
          </p:cNvSpPr>
          <p:nvPr>
            <p:ph idx="1"/>
          </p:nvPr>
        </p:nvSpPr>
        <p:spPr>
          <a:xfrm>
            <a:off x="478276" y="1690688"/>
            <a:ext cx="8713849" cy="4351338"/>
          </a:xfrm>
        </p:spPr>
        <p:txBody>
          <a:bodyPr vert="horz" lIns="91440" tIns="45720" rIns="91440" bIns="45720" rtlCol="0" anchor="t">
            <a:normAutofit/>
          </a:bodyPr>
          <a:lstStyle/>
          <a:p>
            <a:r>
              <a:rPr lang="en-US" dirty="0">
                <a:solidFill>
                  <a:schemeClr val="tx1"/>
                </a:solidFill>
                <a:latin typeface="Cambria"/>
                <a:ea typeface="Cambria"/>
                <a:cs typeface="Calibri"/>
              </a:rPr>
              <a:t>Requires Java </a:t>
            </a:r>
          </a:p>
          <a:p>
            <a:r>
              <a:rPr lang="en-US" dirty="0">
                <a:solidFill>
                  <a:schemeClr val="tx1"/>
                </a:solidFill>
                <a:latin typeface="Cambria"/>
                <a:ea typeface="Cambria"/>
                <a:cs typeface="Calibri"/>
              </a:rPr>
              <a:t>Works on structured and unstructured data </a:t>
            </a:r>
          </a:p>
          <a:p>
            <a:pPr lvl="1">
              <a:buFont typeface="Courier New" panose="020B0604020202020204" pitchFamily="34" charset="0"/>
              <a:buChar char="o"/>
            </a:pPr>
            <a:r>
              <a:rPr lang="en-US" sz="2800" dirty="0">
                <a:solidFill>
                  <a:schemeClr val="tx1"/>
                </a:solidFill>
                <a:latin typeface="Cambria"/>
                <a:ea typeface="Cambria"/>
                <a:cs typeface="+mn-lt"/>
              </a:rPr>
              <a:t> Plain text, HL7 CDA , relational databases (PostgreSQL , MySQL, DB2, etc.)</a:t>
            </a:r>
            <a:endParaRPr lang="en-US" sz="2800" dirty="0">
              <a:solidFill>
                <a:schemeClr val="tx1"/>
              </a:solidFill>
              <a:latin typeface="Cambria"/>
              <a:ea typeface="Cambria"/>
              <a:cs typeface="Calibri"/>
            </a:endParaRPr>
          </a:p>
          <a:p>
            <a:r>
              <a:rPr lang="en-US" dirty="0">
                <a:solidFill>
                  <a:schemeClr val="tx1"/>
                </a:solidFill>
                <a:latin typeface="Cambria"/>
                <a:ea typeface="Cambria"/>
                <a:cs typeface="Calibri"/>
              </a:rPr>
              <a:t>Can only be used for non-commercial  applications</a:t>
            </a:r>
          </a:p>
          <a:p>
            <a:r>
              <a:rPr lang="en-US" dirty="0">
                <a:latin typeface="Cambria"/>
                <a:ea typeface="Cambria"/>
                <a:cs typeface="+mn-lt"/>
                <a:hlinkClick r:id="rId3"/>
              </a:rPr>
              <a:t>Beta release available on GitHub</a:t>
            </a:r>
            <a:endParaRPr lang="en-US" dirty="0">
              <a:latin typeface="Cambria"/>
              <a:ea typeface="Cambria"/>
              <a:cs typeface="+mn-lt"/>
            </a:endParaRPr>
          </a:p>
        </p:txBody>
      </p:sp>
    </p:spTree>
    <p:extLst>
      <p:ext uri="{BB962C8B-B14F-4D97-AF65-F5344CB8AC3E}">
        <p14:creationId xmlns:p14="http://schemas.microsoft.com/office/powerpoint/2010/main" val="1397363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AFDD-32AE-2B52-B034-ACCDE5518420}"/>
              </a:ext>
            </a:extLst>
          </p:cNvPr>
          <p:cNvSpPr>
            <a:spLocks noGrp="1"/>
          </p:cNvSpPr>
          <p:nvPr>
            <p:ph type="title"/>
          </p:nvPr>
        </p:nvSpPr>
        <p:spPr>
          <a:xfrm>
            <a:off x="838200" y="365125"/>
            <a:ext cx="10515600" cy="892012"/>
          </a:xfrm>
        </p:spPr>
        <p:txBody>
          <a:bodyPr/>
          <a:lstStyle/>
          <a:p>
            <a:r>
              <a:rPr lang="en-US" b="1" dirty="0">
                <a:solidFill>
                  <a:schemeClr val="tx1"/>
                </a:solidFill>
                <a:latin typeface="Cambria"/>
                <a:ea typeface="Cambria"/>
                <a:cs typeface="Calibri Light"/>
                <a:hlinkClick r:id="rId3"/>
              </a:rPr>
              <a:t>ARX</a:t>
            </a:r>
            <a:r>
              <a:rPr lang="en-US" b="1" dirty="0">
                <a:solidFill>
                  <a:schemeClr val="tx1"/>
                </a:solidFill>
                <a:latin typeface="Cambria"/>
                <a:ea typeface="Cambria"/>
                <a:cs typeface="Calibri Light"/>
              </a:rPr>
              <a:t> – Data Anonymization Tool</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7E16C2E9-7AC3-17BA-C7B4-C7CE05EB7A3F}"/>
              </a:ext>
            </a:extLst>
          </p:cNvPr>
          <p:cNvSpPr>
            <a:spLocks noGrp="1"/>
          </p:cNvSpPr>
          <p:nvPr>
            <p:ph idx="1"/>
          </p:nvPr>
        </p:nvSpPr>
        <p:spPr>
          <a:xfrm>
            <a:off x="922421" y="1959909"/>
            <a:ext cx="7178565" cy="3382112"/>
          </a:xfrm>
        </p:spPr>
        <p:txBody>
          <a:bodyPr vert="horz" lIns="91440" tIns="45720" rIns="91440" bIns="45720" rtlCol="0" anchor="t">
            <a:normAutofit/>
          </a:bodyPr>
          <a:lstStyle/>
          <a:p>
            <a:r>
              <a:rPr lang="en-US" dirty="0">
                <a:solidFill>
                  <a:schemeClr val="tx1"/>
                </a:solidFill>
                <a:latin typeface="Cambria"/>
                <a:ea typeface="Cambria"/>
                <a:cs typeface="Calibri"/>
              </a:rPr>
              <a:t>Several privacy models available  </a:t>
            </a:r>
          </a:p>
          <a:p>
            <a:r>
              <a:rPr lang="en-US" dirty="0">
                <a:solidFill>
                  <a:schemeClr val="tx1"/>
                </a:solidFill>
                <a:latin typeface="Cambria"/>
                <a:ea typeface="Cambria"/>
                <a:cs typeface="Calibri"/>
              </a:rPr>
              <a:t>Analyze for privacy risks </a:t>
            </a:r>
          </a:p>
          <a:p>
            <a:r>
              <a:rPr lang="en-US" dirty="0">
                <a:solidFill>
                  <a:schemeClr val="tx1"/>
                </a:solidFill>
                <a:latin typeface="Cambria"/>
                <a:ea typeface="Cambria"/>
                <a:cs typeface="+mn-lt"/>
              </a:rPr>
              <a:t>Best for medium-sized datasets with up to a few million rows (</a:t>
            </a:r>
            <a:r>
              <a:rPr lang="en-US" dirty="0" err="1">
                <a:solidFill>
                  <a:schemeClr val="tx1"/>
                </a:solidFill>
                <a:latin typeface="Cambria"/>
                <a:ea typeface="Cambria"/>
                <a:cs typeface="+mn-lt"/>
              </a:rPr>
              <a:t>Prasser</a:t>
            </a:r>
            <a:r>
              <a:rPr lang="en-US" dirty="0">
                <a:solidFill>
                  <a:schemeClr val="tx1"/>
                </a:solidFill>
                <a:latin typeface="Cambria"/>
                <a:ea typeface="Cambria"/>
                <a:cs typeface="+mn-lt"/>
              </a:rPr>
              <a:t> et al., 2020)</a:t>
            </a:r>
          </a:p>
          <a:p>
            <a:r>
              <a:rPr lang="en-US" dirty="0">
                <a:solidFill>
                  <a:schemeClr val="tx1"/>
                </a:solidFill>
                <a:latin typeface="Cambria"/>
                <a:ea typeface="Cambria"/>
                <a:cs typeface="+mn-lt"/>
              </a:rPr>
              <a:t>Work with SQL, Excel, and CSV files</a:t>
            </a:r>
          </a:p>
          <a:p>
            <a:r>
              <a:rPr lang="en-US" dirty="0">
                <a:solidFill>
                  <a:schemeClr val="tx1"/>
                </a:solidFill>
                <a:latin typeface="Cambria"/>
                <a:ea typeface="Cambria"/>
                <a:cs typeface="+mn-lt"/>
              </a:rPr>
              <a:t>Works with incomplete or dirty data</a:t>
            </a:r>
          </a:p>
        </p:txBody>
      </p:sp>
    </p:spTree>
    <p:extLst>
      <p:ext uri="{BB962C8B-B14F-4D97-AF65-F5344CB8AC3E}">
        <p14:creationId xmlns:p14="http://schemas.microsoft.com/office/powerpoint/2010/main" val="20265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2F88-E8E6-E6F9-BC77-50C5FA29E051}"/>
              </a:ext>
            </a:extLst>
          </p:cNvPr>
          <p:cNvSpPr>
            <a:spLocks noGrp="1"/>
          </p:cNvSpPr>
          <p:nvPr>
            <p:ph type="title"/>
          </p:nvPr>
        </p:nvSpPr>
        <p:spPr/>
        <p:txBody>
          <a:bodyPr/>
          <a:lstStyle/>
          <a:p>
            <a:r>
              <a:rPr lang="en-US" dirty="0">
                <a:solidFill>
                  <a:schemeClr val="tx1"/>
                </a:solidFill>
              </a:rPr>
              <a:t>Learning Objectives</a:t>
            </a:r>
          </a:p>
        </p:txBody>
      </p:sp>
      <p:sp>
        <p:nvSpPr>
          <p:cNvPr id="3" name="Content Placeholder 2">
            <a:extLst>
              <a:ext uri="{FF2B5EF4-FFF2-40B4-BE49-F238E27FC236}">
                <a16:creationId xmlns:a16="http://schemas.microsoft.com/office/drawing/2014/main" id="{96D40DC2-CA1F-7874-6D2B-8C1660448243}"/>
              </a:ext>
            </a:extLst>
          </p:cNvPr>
          <p:cNvSpPr>
            <a:spLocks noGrp="1"/>
          </p:cNvSpPr>
          <p:nvPr>
            <p:ph idx="1"/>
          </p:nvPr>
        </p:nvSpPr>
        <p:spPr/>
        <p:txBody>
          <a:bodyPr/>
          <a:lstStyle/>
          <a:p>
            <a:r>
              <a:rPr lang="en-US" sz="2800" dirty="0">
                <a:solidFill>
                  <a:schemeClr val="tx1"/>
                </a:solidFill>
                <a:latin typeface="Cambria"/>
                <a:ea typeface="Cambria"/>
              </a:rPr>
              <a:t>Define artificial intelligence and natural language processing</a:t>
            </a:r>
          </a:p>
          <a:p>
            <a:r>
              <a:rPr lang="en-US" sz="2800" dirty="0">
                <a:solidFill>
                  <a:schemeClr val="tx1"/>
                </a:solidFill>
                <a:latin typeface="Cambria"/>
                <a:ea typeface="Cambria"/>
              </a:rPr>
              <a:t>Compare NLM Scrubber and other clinical deidentification tools</a:t>
            </a:r>
          </a:p>
          <a:p>
            <a:r>
              <a:rPr lang="en-US" sz="2800" dirty="0">
                <a:solidFill>
                  <a:schemeClr val="tx1"/>
                </a:solidFill>
                <a:latin typeface="Cambria"/>
                <a:ea typeface="Cambria"/>
              </a:rPr>
              <a:t>Implement open deidentification tools into library instruction and outreach programs </a:t>
            </a:r>
          </a:p>
          <a:p>
            <a:endParaRPr lang="en-US" sz="2800" dirty="0">
              <a:latin typeface="Cambria"/>
              <a:ea typeface="Cambria"/>
            </a:endParaRPr>
          </a:p>
          <a:p>
            <a:endParaRPr lang="en-US" sz="2800" dirty="0">
              <a:latin typeface="Cambria"/>
              <a:ea typeface="Cambria"/>
            </a:endParaRPr>
          </a:p>
          <a:p>
            <a:endParaRPr lang="en-US" dirty="0"/>
          </a:p>
        </p:txBody>
      </p:sp>
    </p:spTree>
    <p:extLst>
      <p:ext uri="{BB962C8B-B14F-4D97-AF65-F5344CB8AC3E}">
        <p14:creationId xmlns:p14="http://schemas.microsoft.com/office/powerpoint/2010/main" val="1950691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D1A-2E67-530E-5A38-0B90A68F07DF}"/>
              </a:ext>
            </a:extLst>
          </p:cNvPr>
          <p:cNvSpPr>
            <a:spLocks noGrp="1"/>
          </p:cNvSpPr>
          <p:nvPr>
            <p:ph type="title"/>
          </p:nvPr>
        </p:nvSpPr>
        <p:spPr>
          <a:xfrm>
            <a:off x="838200" y="575332"/>
            <a:ext cx="6140669" cy="786937"/>
          </a:xfrm>
        </p:spPr>
        <p:txBody>
          <a:bodyPr/>
          <a:lstStyle/>
          <a:p>
            <a:r>
              <a:rPr lang="en-US" b="1" dirty="0">
                <a:solidFill>
                  <a:schemeClr val="tx1"/>
                </a:solidFill>
                <a:latin typeface="Cambria"/>
                <a:ea typeface="Cambria"/>
                <a:cs typeface="Calibri Light"/>
              </a:rPr>
              <a:t>Open NLP</a:t>
            </a:r>
            <a:endParaRPr lang="en-US" b="1" dirty="0">
              <a:solidFill>
                <a:schemeClr val="tx1"/>
              </a:solidFill>
              <a:latin typeface="Cambria"/>
              <a:ea typeface="Cambria"/>
            </a:endParaRPr>
          </a:p>
        </p:txBody>
      </p:sp>
      <p:sp>
        <p:nvSpPr>
          <p:cNvPr id="7" name="Content Placeholder 6">
            <a:extLst>
              <a:ext uri="{FF2B5EF4-FFF2-40B4-BE49-F238E27FC236}">
                <a16:creationId xmlns:a16="http://schemas.microsoft.com/office/drawing/2014/main" id="{DCC08B55-26B5-D9D2-4594-B1433A0932CE}"/>
              </a:ext>
            </a:extLst>
          </p:cNvPr>
          <p:cNvSpPr>
            <a:spLocks noGrp="1"/>
          </p:cNvSpPr>
          <p:nvPr>
            <p:ph idx="1"/>
          </p:nvPr>
        </p:nvSpPr>
        <p:spPr>
          <a:xfrm>
            <a:off x="923596" y="1682499"/>
            <a:ext cx="10344807" cy="4443303"/>
          </a:xfrm>
        </p:spPr>
        <p:txBody>
          <a:bodyPr vert="horz" lIns="91440" tIns="45720" rIns="91440" bIns="45720" rtlCol="0" anchor="t">
            <a:normAutofit/>
          </a:bodyPr>
          <a:lstStyle/>
          <a:p>
            <a:pPr marL="457200"/>
            <a:r>
              <a:rPr lang="en-US" dirty="0">
                <a:solidFill>
                  <a:schemeClr val="tx1"/>
                </a:solidFill>
                <a:latin typeface="Cambria"/>
                <a:ea typeface="Cambria"/>
                <a:cs typeface="Calibri"/>
              </a:rPr>
              <a:t>Machine learning based toolkit for the processing of natural language text</a:t>
            </a:r>
          </a:p>
          <a:p>
            <a:pPr marL="457200"/>
            <a:r>
              <a:rPr lang="en-US" dirty="0">
                <a:solidFill>
                  <a:schemeClr val="tx1"/>
                </a:solidFill>
                <a:latin typeface="Cambria"/>
                <a:ea typeface="Cambria"/>
                <a:cs typeface="Calibri"/>
              </a:rPr>
              <a:t>Broad range of NLP tasks</a:t>
            </a:r>
          </a:p>
          <a:p>
            <a:pPr marL="1028700" lvl="1" indent="-457200">
              <a:buFont typeface="Courier New" panose="020B0604020202020204" pitchFamily="34" charset="0"/>
              <a:buChar char="o"/>
            </a:pPr>
            <a:r>
              <a:rPr lang="en-US" sz="2800" dirty="0">
                <a:solidFill>
                  <a:schemeClr val="tx1"/>
                </a:solidFill>
                <a:latin typeface="Cambria"/>
                <a:ea typeface="Cambria"/>
                <a:cs typeface="Calibri"/>
              </a:rPr>
              <a:t>named entity extraction</a:t>
            </a:r>
          </a:p>
          <a:p>
            <a:pPr marL="1028700" lvl="1" indent="-457200">
              <a:buFont typeface="Courier New" panose="020B0604020202020204" pitchFamily="34" charset="0"/>
              <a:buChar char="o"/>
            </a:pPr>
            <a:r>
              <a:rPr lang="en-US" sz="2800" dirty="0">
                <a:solidFill>
                  <a:schemeClr val="tx1"/>
                </a:solidFill>
                <a:latin typeface="Cambria"/>
                <a:ea typeface="Cambria"/>
                <a:cs typeface="Calibri"/>
              </a:rPr>
              <a:t>sentence segmentation</a:t>
            </a:r>
          </a:p>
          <a:p>
            <a:pPr marL="1028700" lvl="1" indent="-457200">
              <a:buFont typeface="Courier New" panose="020B0604020202020204" pitchFamily="34" charset="0"/>
              <a:buChar char="o"/>
            </a:pPr>
            <a:r>
              <a:rPr lang="en-US" sz="2800" dirty="0">
                <a:solidFill>
                  <a:schemeClr val="tx1"/>
                </a:solidFill>
                <a:latin typeface="Cambria"/>
                <a:ea typeface="Cambria"/>
                <a:cs typeface="Calibri"/>
              </a:rPr>
              <a:t>part-of-speech tagging</a:t>
            </a:r>
          </a:p>
          <a:p>
            <a:pPr marL="1028700" lvl="1" indent="-457200">
              <a:buFont typeface="Courier New" panose="020B0604020202020204" pitchFamily="34" charset="0"/>
              <a:buChar char="o"/>
            </a:pPr>
            <a:r>
              <a:rPr lang="en-US" sz="2800" dirty="0">
                <a:solidFill>
                  <a:schemeClr val="tx1"/>
                </a:solidFill>
                <a:latin typeface="Cambria"/>
                <a:ea typeface="Cambria"/>
                <a:cs typeface="Calibri"/>
              </a:rPr>
              <a:t>language detection</a:t>
            </a:r>
          </a:p>
          <a:p>
            <a:pPr marL="1028700" lvl="1" indent="-457200">
              <a:buFont typeface="Courier New" panose="020B0604020202020204" pitchFamily="34" charset="0"/>
              <a:buChar char="o"/>
            </a:pPr>
            <a:r>
              <a:rPr lang="en-US" sz="2800" dirty="0">
                <a:solidFill>
                  <a:schemeClr val="tx1"/>
                </a:solidFill>
                <a:latin typeface="Cambria"/>
                <a:ea typeface="Cambria"/>
                <a:cs typeface="Calibri"/>
              </a:rPr>
              <a:t>And other common NLP tasks </a:t>
            </a:r>
          </a:p>
          <a:p>
            <a:pPr marL="457200"/>
            <a:r>
              <a:rPr lang="en-US" dirty="0">
                <a:solidFill>
                  <a:schemeClr val="tx1"/>
                </a:solidFill>
                <a:latin typeface="Cambria"/>
                <a:ea typeface="Cambria"/>
                <a:cs typeface="Calibri"/>
              </a:rPr>
              <a:t>Maintained by the </a:t>
            </a:r>
            <a:r>
              <a:rPr lang="en-US" dirty="0">
                <a:solidFill>
                  <a:schemeClr val="tx1"/>
                </a:solidFill>
                <a:latin typeface="Cambria"/>
                <a:ea typeface="Cambria"/>
                <a:cs typeface="Calibri"/>
                <a:hlinkClick r:id="rId3"/>
              </a:rPr>
              <a:t>Apache </a:t>
            </a:r>
            <a:r>
              <a:rPr lang="en-US" dirty="0" err="1">
                <a:solidFill>
                  <a:schemeClr val="tx1"/>
                </a:solidFill>
                <a:latin typeface="Cambria"/>
                <a:ea typeface="Cambria"/>
                <a:cs typeface="Calibri"/>
                <a:hlinkClick r:id="rId3"/>
              </a:rPr>
              <a:t>OpenNLP</a:t>
            </a:r>
            <a:r>
              <a:rPr lang="en-US" dirty="0">
                <a:solidFill>
                  <a:schemeClr val="tx1"/>
                </a:solidFill>
                <a:latin typeface="Cambria"/>
                <a:ea typeface="Cambria"/>
                <a:cs typeface="Calibri"/>
                <a:hlinkClick r:id="rId3"/>
              </a:rPr>
              <a:t> Development Community</a:t>
            </a:r>
            <a:endParaRPr lang="en-US" dirty="0">
              <a:solidFill>
                <a:schemeClr val="tx1"/>
              </a:solidFill>
              <a:latin typeface="Cambria"/>
              <a:ea typeface="Cambria"/>
              <a:cs typeface="Calibri"/>
            </a:endParaRPr>
          </a:p>
        </p:txBody>
      </p:sp>
    </p:spTree>
    <p:extLst>
      <p:ext uri="{BB962C8B-B14F-4D97-AF65-F5344CB8AC3E}">
        <p14:creationId xmlns:p14="http://schemas.microsoft.com/office/powerpoint/2010/main" val="241068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f8b2de1f20_0_0"/>
          <p:cNvSpPr txBox="1">
            <a:spLocks noGrp="1"/>
          </p:cNvSpPr>
          <p:nvPr>
            <p:ph type="title"/>
          </p:nvPr>
        </p:nvSpPr>
        <p:spPr>
          <a:xfrm>
            <a:off x="838200" y="365125"/>
            <a:ext cx="4287253" cy="800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chemeClr val="tx1"/>
                </a:solidFill>
                <a:latin typeface="Cambria"/>
                <a:ea typeface="Cambria"/>
                <a:cs typeface="Cambria"/>
                <a:sym typeface="Cambria"/>
              </a:rPr>
              <a:t>DICOM Library </a:t>
            </a:r>
            <a:endParaRPr dirty="0">
              <a:solidFill>
                <a:schemeClr val="tx1"/>
              </a:solidFill>
            </a:endParaRPr>
          </a:p>
        </p:txBody>
      </p:sp>
      <p:sp>
        <p:nvSpPr>
          <p:cNvPr id="462" name="Google Shape;462;g2f8b2de1f20_0_0"/>
          <p:cNvSpPr txBox="1">
            <a:spLocks noGrp="1"/>
          </p:cNvSpPr>
          <p:nvPr>
            <p:ph type="body" idx="1"/>
          </p:nvPr>
        </p:nvSpPr>
        <p:spPr>
          <a:xfrm>
            <a:off x="838200" y="1541250"/>
            <a:ext cx="10515600" cy="4635600"/>
          </a:xfrm>
          <a:prstGeom prst="rect">
            <a:avLst/>
          </a:prstGeom>
        </p:spPr>
        <p:txBody>
          <a:bodyPr spcFirstLastPara="1" wrap="square" lIns="91425" tIns="45700" rIns="91425" bIns="45700" anchor="t" anchorCtr="0">
            <a:normAutofit/>
          </a:bodyPr>
          <a:lstStyle/>
          <a:p>
            <a:pPr>
              <a:lnSpc>
                <a:spcPct val="100000"/>
              </a:lnSpc>
              <a:spcBef>
                <a:spcPts val="0"/>
              </a:spcBef>
              <a:buSzPct val="100000"/>
              <a:buFont typeface="Arial" panose="020B0604020202020204" pitchFamily="34" charset="0"/>
              <a:buChar char="•"/>
            </a:pPr>
            <a:r>
              <a:rPr lang="en-US" sz="3200" u="sng" dirty="0">
                <a:solidFill>
                  <a:srgbClr val="0563C1"/>
                </a:solidFill>
                <a:latin typeface="Cambria" panose="02040503050406030204" pitchFamily="18" charset="0"/>
                <a:ea typeface="Cambria" panose="02040503050406030204" pitchFamily="18" charset="0"/>
                <a:cs typeface="Cambria"/>
                <a:sym typeface="Cambria"/>
                <a:hlinkClick r:id="rId3">
                  <a:extLst>
                    <a:ext uri="{A12FA001-AC4F-418D-AE19-62706E023703}">
                      <ahyp:hlinkClr xmlns:ahyp="http://schemas.microsoft.com/office/drawing/2018/hyperlinkcolor" val="tx"/>
                    </a:ext>
                  </a:extLst>
                </a:hlinkClick>
              </a:rPr>
              <a:t>DICOM Library</a:t>
            </a:r>
            <a:r>
              <a:rPr lang="en-US" sz="3200" dirty="0">
                <a:solidFill>
                  <a:srgbClr val="212121"/>
                </a:solidFill>
                <a:latin typeface="Cambria" panose="02040503050406030204" pitchFamily="18" charset="0"/>
                <a:ea typeface="Cambria" panose="02040503050406030204" pitchFamily="18" charset="0"/>
                <a:cs typeface="Cambria"/>
                <a:sym typeface="Cambria"/>
              </a:rPr>
              <a:t> is free online medical images, signals or video files sharing and anonymizing service for educational and scientific purposes.</a:t>
            </a:r>
            <a:r>
              <a:rPr lang="en-US" sz="3200" dirty="0">
                <a:latin typeface="Cambria" panose="02040503050406030204" pitchFamily="18" charset="0"/>
                <a:ea typeface="Cambria" panose="02040503050406030204" pitchFamily="18" charset="0"/>
                <a:cs typeface="Cambria"/>
                <a:sym typeface="Cambria"/>
              </a:rPr>
              <a:t>​</a:t>
            </a:r>
            <a:endParaRPr sz="3200" dirty="0">
              <a:latin typeface="Cambria" panose="02040503050406030204" pitchFamily="18" charset="0"/>
              <a:ea typeface="Cambria" panose="02040503050406030204" pitchFamily="18" charset="0"/>
              <a:cs typeface="Cambria"/>
              <a:sym typeface="Cambria"/>
            </a:endParaRPr>
          </a:p>
          <a:p>
            <a:pPr>
              <a:lnSpc>
                <a:spcPct val="100000"/>
              </a:lnSpc>
              <a:buSzPct val="100000"/>
              <a:buFont typeface="Arial" panose="020B0604020202020204" pitchFamily="34" charset="0"/>
              <a:buChar char="•"/>
            </a:pPr>
            <a:r>
              <a:rPr lang="en-US" sz="3200" dirty="0">
                <a:solidFill>
                  <a:srgbClr val="212121"/>
                </a:solidFill>
                <a:latin typeface="Cambria" panose="02040503050406030204" pitchFamily="18" charset="0"/>
                <a:ea typeface="Cambria" panose="02040503050406030204" pitchFamily="18" charset="0"/>
                <a:cs typeface="Cambria"/>
                <a:sym typeface="Cambria"/>
              </a:rPr>
              <a:t>Funded by the EU</a:t>
            </a:r>
            <a:r>
              <a:rPr lang="en-US" sz="3200" dirty="0">
                <a:latin typeface="Cambria" panose="02040503050406030204" pitchFamily="18" charset="0"/>
                <a:ea typeface="Cambria" panose="02040503050406030204" pitchFamily="18" charset="0"/>
                <a:cs typeface="Cambria"/>
                <a:sym typeface="Cambria"/>
              </a:rPr>
              <a:t>​</a:t>
            </a:r>
            <a:endParaRPr sz="3200" dirty="0">
              <a:latin typeface="Cambria" panose="02040503050406030204" pitchFamily="18" charset="0"/>
              <a:ea typeface="Cambria" panose="02040503050406030204" pitchFamily="18" charset="0"/>
              <a:cs typeface="Cambria"/>
              <a:sym typeface="Cambria"/>
            </a:endParaRPr>
          </a:p>
          <a:p>
            <a:pPr>
              <a:lnSpc>
                <a:spcPct val="100000"/>
              </a:lnSpc>
              <a:buSzPct val="100000"/>
              <a:buFont typeface="Arial" panose="020B0604020202020204" pitchFamily="34" charset="0"/>
              <a:buChar char="•"/>
            </a:pPr>
            <a:r>
              <a:rPr lang="en-US" sz="3200" dirty="0">
                <a:solidFill>
                  <a:schemeClr val="tx1"/>
                </a:solidFill>
                <a:latin typeface="Cambria" panose="02040503050406030204" pitchFamily="18" charset="0"/>
                <a:ea typeface="Cambria" panose="02040503050406030204" pitchFamily="18" charset="0"/>
                <a:cs typeface="Cambria"/>
                <a:sym typeface="Cambria"/>
                <a:hlinkClick r:id="rId4"/>
              </a:rPr>
              <a:t>Article Free: DICOM de-identification tools in clinical research </a:t>
            </a:r>
            <a:r>
              <a:rPr lang="en-US" sz="3200" dirty="0">
                <a:latin typeface="Cambria" panose="02040503050406030204" pitchFamily="18" charset="0"/>
                <a:ea typeface="Cambria" panose="02040503050406030204" pitchFamily="18" charset="0"/>
                <a:cs typeface="Cambria"/>
                <a:sym typeface="Cambria"/>
                <a:hlinkClick r:id="rId4"/>
              </a:rPr>
              <a:t>​</a:t>
            </a:r>
            <a:endParaRPr sz="3200" dirty="0">
              <a:latin typeface="Cambria" panose="02040503050406030204" pitchFamily="18" charset="0"/>
              <a:ea typeface="Cambria" panose="02040503050406030204" pitchFamily="18" charset="0"/>
              <a:cs typeface="Cambria"/>
              <a:sym typeface="Cambria"/>
            </a:endParaRPr>
          </a:p>
          <a:p>
            <a:pPr>
              <a:lnSpc>
                <a:spcPct val="100000"/>
              </a:lnSpc>
              <a:buSzPct val="100000"/>
              <a:buFont typeface="Arial" panose="020B0604020202020204" pitchFamily="34" charset="0"/>
              <a:buChar char="•"/>
            </a:pPr>
            <a:r>
              <a:rPr lang="en-US" sz="3200" dirty="0">
                <a:solidFill>
                  <a:schemeClr val="tx1"/>
                </a:solidFill>
                <a:latin typeface="Cambria" panose="02040503050406030204" pitchFamily="18" charset="0"/>
                <a:ea typeface="Cambria" panose="02040503050406030204" pitchFamily="18" charset="0"/>
                <a:cs typeface="Cambria"/>
                <a:sym typeface="Cambria"/>
              </a:rPr>
              <a:t>Other precautions may need to be taken</a:t>
            </a:r>
            <a:endParaRPr sz="3200" dirty="0">
              <a:solidFill>
                <a:schemeClr val="tx1"/>
              </a:solidFill>
              <a:latin typeface="Cambria" panose="02040503050406030204" pitchFamily="18" charset="0"/>
              <a:ea typeface="Cambria" panose="02040503050406030204" pitchFamily="18" charset="0"/>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47E8-5360-9CA4-258B-29C013341C6D}"/>
              </a:ext>
            </a:extLst>
          </p:cNvPr>
          <p:cNvSpPr>
            <a:spLocks noGrp="1"/>
          </p:cNvSpPr>
          <p:nvPr>
            <p:ph type="title"/>
          </p:nvPr>
        </p:nvSpPr>
        <p:spPr>
          <a:xfrm>
            <a:off x="838200" y="182715"/>
            <a:ext cx="10515600" cy="841737"/>
          </a:xfrm>
        </p:spPr>
        <p:txBody>
          <a:bodyPr/>
          <a:lstStyle/>
          <a:p>
            <a:r>
              <a:rPr lang="en-US" b="1" dirty="0">
                <a:solidFill>
                  <a:schemeClr val="tx1"/>
                </a:solidFill>
                <a:latin typeface="Cambria"/>
                <a:ea typeface="Cambria"/>
                <a:cs typeface="Calibri Light"/>
              </a:rPr>
              <a:t>Even more tools!</a:t>
            </a:r>
            <a:endParaRPr lang="en-US" b="1" dirty="0">
              <a:solidFill>
                <a:schemeClr val="tx1"/>
              </a:solidFill>
              <a:latin typeface="Cambria"/>
              <a:ea typeface="Cambria"/>
            </a:endParaRPr>
          </a:p>
        </p:txBody>
      </p:sp>
      <p:graphicFrame>
        <p:nvGraphicFramePr>
          <p:cNvPr id="4" name="Content Placeholder 3">
            <a:extLst>
              <a:ext uri="{FF2B5EF4-FFF2-40B4-BE49-F238E27FC236}">
                <a16:creationId xmlns:a16="http://schemas.microsoft.com/office/drawing/2014/main" id="{8A6F3C90-58D9-12FE-351F-93EB2809FA9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67542947"/>
              </p:ext>
            </p:extLst>
          </p:nvPr>
        </p:nvGraphicFramePr>
        <p:xfrm>
          <a:off x="833999" y="1014300"/>
          <a:ext cx="8353926" cy="516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 name="TextBox 75">
            <a:extLst>
              <a:ext uri="{FF2B5EF4-FFF2-40B4-BE49-F238E27FC236}">
                <a16:creationId xmlns:a16="http://schemas.microsoft.com/office/drawing/2014/main" id="{85943F27-6ECA-8CFD-8411-8DD1E66885B2}"/>
              </a:ext>
            </a:extLst>
          </p:cNvPr>
          <p:cNvSpPr txBox="1"/>
          <p:nvPr/>
        </p:nvSpPr>
        <p:spPr>
          <a:xfrm>
            <a:off x="1132160" y="6240295"/>
            <a:ext cx="1117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ambria"/>
                <a:ea typeface="Cambria"/>
                <a:cs typeface="Calibri"/>
                <a:hlinkClick r:id="rId8"/>
              </a:rPr>
              <a:t>Philter</a:t>
            </a:r>
            <a:endParaRPr lang="en-US" dirty="0">
              <a:latin typeface="Cambria"/>
              <a:ea typeface="Cambria"/>
            </a:endParaRPr>
          </a:p>
        </p:txBody>
      </p:sp>
      <p:sp>
        <p:nvSpPr>
          <p:cNvPr id="75" name="TextBox 74">
            <a:extLst>
              <a:ext uri="{FF2B5EF4-FFF2-40B4-BE49-F238E27FC236}">
                <a16:creationId xmlns:a16="http://schemas.microsoft.com/office/drawing/2014/main" id="{945D6EB4-3B09-F869-4D12-B0B287BB51EC}"/>
              </a:ext>
            </a:extLst>
          </p:cNvPr>
          <p:cNvSpPr txBox="1"/>
          <p:nvPr/>
        </p:nvSpPr>
        <p:spPr>
          <a:xfrm>
            <a:off x="2814101" y="6272843"/>
            <a:ext cx="13954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solidFill>
                  <a:srgbClr val="0070C0"/>
                </a:solidFill>
                <a:latin typeface="Cambria"/>
                <a:ea typeface="Cambria"/>
                <a:cs typeface="Arial"/>
                <a:hlinkClick r:id="rId9"/>
              </a:rPr>
              <a:t>NeuroNER</a:t>
            </a:r>
          </a:p>
        </p:txBody>
      </p:sp>
      <p:sp>
        <p:nvSpPr>
          <p:cNvPr id="74" name="TextBox 73">
            <a:extLst>
              <a:ext uri="{FF2B5EF4-FFF2-40B4-BE49-F238E27FC236}">
                <a16:creationId xmlns:a16="http://schemas.microsoft.com/office/drawing/2014/main" id="{78130B0E-396F-01AD-3568-54E472CC27A6}"/>
              </a:ext>
            </a:extLst>
          </p:cNvPr>
          <p:cNvSpPr txBox="1"/>
          <p:nvPr/>
        </p:nvSpPr>
        <p:spPr>
          <a:xfrm>
            <a:off x="5125357" y="6286280"/>
            <a:ext cx="1941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ambria"/>
                <a:ea typeface="Cambria"/>
                <a:cs typeface="Calibri"/>
                <a:hlinkClick r:id="rId10"/>
              </a:rPr>
              <a:t>DataSheild</a:t>
            </a:r>
            <a:endParaRPr lang="en-US" dirty="0">
              <a:latin typeface="Cambria"/>
              <a:ea typeface="Cambria"/>
            </a:endParaRPr>
          </a:p>
        </p:txBody>
      </p:sp>
      <p:sp>
        <p:nvSpPr>
          <p:cNvPr id="131" name="TextBox 130">
            <a:extLst>
              <a:ext uri="{FF2B5EF4-FFF2-40B4-BE49-F238E27FC236}">
                <a16:creationId xmlns:a16="http://schemas.microsoft.com/office/drawing/2014/main" id="{CECDDA10-F72E-1E41-D75F-182B27C46D20}"/>
              </a:ext>
            </a:extLst>
          </p:cNvPr>
          <p:cNvSpPr txBox="1"/>
          <p:nvPr/>
        </p:nvSpPr>
        <p:spPr>
          <a:xfrm>
            <a:off x="7409925" y="6264359"/>
            <a:ext cx="177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ambria"/>
                <a:ea typeface="Cambria"/>
                <a:cs typeface="Calibri"/>
                <a:hlinkClick r:id="rId11"/>
              </a:rPr>
              <a:t>MIST</a:t>
            </a:r>
            <a:endParaRPr lang="en-US" dirty="0">
              <a:latin typeface="Cambria"/>
              <a:ea typeface="Cambria"/>
              <a:cs typeface="Calibri"/>
            </a:endParaRPr>
          </a:p>
        </p:txBody>
      </p:sp>
    </p:spTree>
    <p:extLst>
      <p:ext uri="{BB962C8B-B14F-4D97-AF65-F5344CB8AC3E}">
        <p14:creationId xmlns:p14="http://schemas.microsoft.com/office/powerpoint/2010/main" val="3121012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89D802-4EB5-4E12-4E6A-08674E96D919}"/>
              </a:ext>
            </a:extLst>
          </p:cNvPr>
          <p:cNvSpPr txBox="1">
            <a:spLocks noGrp="1"/>
          </p:cNvSpPr>
          <p:nvPr>
            <p:ph type="title" idx="4294967295"/>
          </p:nvPr>
        </p:nvSpPr>
        <p:spPr>
          <a:xfrm>
            <a:off x="483837" y="130629"/>
            <a:ext cx="3276600" cy="1899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tx1"/>
                </a:solidFill>
                <a:effectLst/>
                <a:uLnTx/>
                <a:uFillTx/>
                <a:latin typeface="Cambria"/>
                <a:ea typeface="Cambria"/>
              </a:rPr>
              <a:t>Challenges</a:t>
            </a:r>
            <a:endParaRPr lang="en-US" b="1" i="0" u="none" strike="noStrike" kern="1200" cap="none" spc="0" normalizeH="0" baseline="0" noProof="0" dirty="0">
              <a:ln>
                <a:noFill/>
              </a:ln>
              <a:solidFill>
                <a:schemeClr val="tx1"/>
              </a:solidFill>
              <a:effectLst/>
              <a:uLnTx/>
              <a:uFillTx/>
              <a:latin typeface="Cambria"/>
              <a:ea typeface="Cambria"/>
            </a:endParaRPr>
          </a:p>
        </p:txBody>
      </p:sp>
      <p:sp>
        <p:nvSpPr>
          <p:cNvPr id="3" name="Content Placeholder 2">
            <a:extLst>
              <a:ext uri="{FF2B5EF4-FFF2-40B4-BE49-F238E27FC236}">
                <a16:creationId xmlns:a16="http://schemas.microsoft.com/office/drawing/2014/main" id="{CB8960FD-7059-889C-4B7C-B747D9AE56D4}"/>
              </a:ext>
            </a:extLst>
          </p:cNvPr>
          <p:cNvSpPr>
            <a:spLocks noGrp="1"/>
          </p:cNvSpPr>
          <p:nvPr>
            <p:ph idx="1"/>
          </p:nvPr>
        </p:nvSpPr>
        <p:spPr>
          <a:xfrm>
            <a:off x="719191" y="2030541"/>
            <a:ext cx="4636580" cy="2372376"/>
          </a:xfrm>
        </p:spPr>
        <p:txBody>
          <a:bodyPr vert="horz" lIns="91440" tIns="45720" rIns="91440" bIns="45720" rtlCol="0" anchor="t">
            <a:normAutofit/>
          </a:bodyPr>
          <a:lstStyle/>
          <a:p>
            <a:pPr marL="457200" indent="-457200">
              <a:buFont typeface="+mj-lt"/>
              <a:buAutoNum type="arabicPeriod"/>
            </a:pPr>
            <a:r>
              <a:rPr lang="en-US" sz="2400" dirty="0">
                <a:solidFill>
                  <a:schemeClr val="tx1"/>
                </a:solidFill>
                <a:latin typeface="Cambria"/>
                <a:ea typeface="Cambria"/>
              </a:rPr>
              <a:t>Robust Compliance</a:t>
            </a:r>
            <a:endParaRPr lang="en-US" sz="2400" dirty="0">
              <a:solidFill>
                <a:schemeClr val="tx1"/>
              </a:solidFill>
              <a:latin typeface="Cambria"/>
              <a:ea typeface="Cambria"/>
              <a:cs typeface="Calibri"/>
            </a:endParaRPr>
          </a:p>
          <a:p>
            <a:pPr marL="457200" indent="-457200">
              <a:buFont typeface="+mj-lt"/>
              <a:buAutoNum type="arabicPeriod"/>
            </a:pPr>
            <a:r>
              <a:rPr lang="en-US" sz="2400" dirty="0">
                <a:solidFill>
                  <a:schemeClr val="tx1"/>
                </a:solidFill>
                <a:latin typeface="Cambria"/>
                <a:ea typeface="Cambria"/>
              </a:rPr>
              <a:t>Human Oversight</a:t>
            </a:r>
            <a:endParaRPr lang="en-US" sz="2400" dirty="0">
              <a:solidFill>
                <a:schemeClr val="tx1"/>
              </a:solidFill>
              <a:latin typeface="Cambria"/>
              <a:ea typeface="Cambria"/>
              <a:cs typeface="Calibri"/>
            </a:endParaRPr>
          </a:p>
          <a:p>
            <a:pPr marL="457200" indent="-457200">
              <a:buFont typeface="+mj-lt"/>
              <a:buAutoNum type="arabicPeriod"/>
            </a:pPr>
            <a:r>
              <a:rPr lang="en-US" sz="2400" dirty="0">
                <a:solidFill>
                  <a:schemeClr val="tx1"/>
                </a:solidFill>
                <a:latin typeface="Cambria"/>
                <a:ea typeface="Cambria"/>
              </a:rPr>
              <a:t>Accountability</a:t>
            </a:r>
            <a:endParaRPr lang="en-US" sz="2400" dirty="0">
              <a:solidFill>
                <a:schemeClr val="tx1"/>
              </a:solidFill>
              <a:latin typeface="Cambria"/>
              <a:ea typeface="Cambria"/>
              <a:cs typeface="Calibri"/>
            </a:endParaRPr>
          </a:p>
          <a:p>
            <a:pPr marL="457200" indent="-457200">
              <a:buFont typeface="+mj-lt"/>
              <a:buAutoNum type="arabicPeriod"/>
            </a:pPr>
            <a:r>
              <a:rPr lang="en-US" sz="2400" dirty="0">
                <a:solidFill>
                  <a:schemeClr val="tx1"/>
                </a:solidFill>
                <a:latin typeface="Cambria"/>
                <a:ea typeface="Cambria"/>
                <a:cs typeface="Calibri"/>
              </a:rPr>
              <a:t>Data Use Agreements</a:t>
            </a:r>
          </a:p>
          <a:p>
            <a:pPr marL="457200" indent="-457200">
              <a:buFont typeface="+mj-lt"/>
              <a:buAutoNum type="arabicPeriod"/>
            </a:pPr>
            <a:r>
              <a:rPr lang="en-US" sz="2400" dirty="0">
                <a:solidFill>
                  <a:schemeClr val="tx1"/>
                </a:solidFill>
                <a:latin typeface="Cambria"/>
                <a:ea typeface="Cambria"/>
              </a:rPr>
              <a:t>Vigilant Data Handling</a:t>
            </a:r>
            <a:endParaRPr lang="en-US" sz="2400" dirty="0">
              <a:solidFill>
                <a:schemeClr val="tx1"/>
              </a:solidFill>
              <a:latin typeface="Cambria"/>
              <a:ea typeface="Cambria"/>
              <a:cs typeface="Calibri"/>
            </a:endParaRPr>
          </a:p>
        </p:txBody>
      </p:sp>
    </p:spTree>
    <p:extLst>
      <p:ext uri="{BB962C8B-B14F-4D97-AF65-F5344CB8AC3E}">
        <p14:creationId xmlns:p14="http://schemas.microsoft.com/office/powerpoint/2010/main" val="1094380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5-0BD2-8A38-72DB-E7C57B3CCF49}"/>
              </a:ext>
            </a:extLst>
          </p:cNvPr>
          <p:cNvSpPr>
            <a:spLocks noGrp="1"/>
          </p:cNvSpPr>
          <p:nvPr>
            <p:ph type="title"/>
          </p:nvPr>
        </p:nvSpPr>
        <p:spPr>
          <a:xfrm>
            <a:off x="351817" y="191796"/>
            <a:ext cx="5928667" cy="978482"/>
          </a:xfrm>
        </p:spPr>
        <p:txBody>
          <a:bodyPr/>
          <a:lstStyle/>
          <a:p>
            <a:r>
              <a:rPr lang="en-US" b="1" dirty="0">
                <a:solidFill>
                  <a:schemeClr val="tx1"/>
                </a:solidFill>
                <a:latin typeface="Cambria"/>
                <a:ea typeface="Cambria"/>
                <a:cs typeface="Calibri Light"/>
              </a:rPr>
              <a:t>Data Use Agreement</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502C2093-E5CA-F56F-C37E-5F5064D163C8}"/>
              </a:ext>
            </a:extLst>
          </p:cNvPr>
          <p:cNvSpPr>
            <a:spLocks noGrp="1"/>
          </p:cNvSpPr>
          <p:nvPr>
            <p:ph idx="1"/>
          </p:nvPr>
        </p:nvSpPr>
        <p:spPr>
          <a:xfrm>
            <a:off x="838200" y="1310951"/>
            <a:ext cx="9231490" cy="4980992"/>
          </a:xfrm>
        </p:spPr>
        <p:txBody>
          <a:bodyPr vert="horz" lIns="91440" tIns="45720" rIns="91440" bIns="45720" rtlCol="0" anchor="t">
            <a:noAutofit/>
          </a:bodyPr>
          <a:lstStyle/>
          <a:p>
            <a:r>
              <a:rPr lang="en-US" dirty="0">
                <a:solidFill>
                  <a:schemeClr val="tx1"/>
                </a:solidFill>
                <a:latin typeface="Cambria"/>
                <a:ea typeface="Cambria"/>
                <a:cs typeface="+mn-lt"/>
              </a:rPr>
              <a:t>Outlines terms and limitations on how the shared data can be used</a:t>
            </a:r>
            <a:endParaRPr lang="en-US" dirty="0">
              <a:solidFill>
                <a:schemeClr val="tx1"/>
              </a:solidFill>
              <a:latin typeface="Cambria"/>
              <a:ea typeface="Cambria"/>
              <a:cs typeface="Calibri" panose="020F0502020204030204"/>
            </a:endParaRPr>
          </a:p>
          <a:p>
            <a:r>
              <a:rPr lang="en-US" sz="2400" dirty="0">
                <a:solidFill>
                  <a:schemeClr val="tx1"/>
                </a:solidFill>
                <a:latin typeface="Cambria"/>
                <a:ea typeface="Cambria"/>
                <a:cs typeface="+mn-lt"/>
              </a:rPr>
              <a:t>Examples of limitations include </a:t>
            </a:r>
          </a:p>
          <a:p>
            <a:pPr lvl="1">
              <a:buFont typeface="Courier New" panose="020B0604020202020204" pitchFamily="34" charset="0"/>
              <a:buChar char="o"/>
            </a:pPr>
            <a:r>
              <a:rPr lang="en-US" sz="2000" dirty="0">
                <a:solidFill>
                  <a:schemeClr val="tx1"/>
                </a:solidFill>
                <a:latin typeface="Cambria"/>
                <a:ea typeface="Cambria"/>
                <a:cs typeface="+mn-lt"/>
              </a:rPr>
              <a:t>restricting access to the shared data, </a:t>
            </a:r>
          </a:p>
          <a:p>
            <a:pPr lvl="1">
              <a:buFont typeface="Courier New" panose="020B0604020202020204" pitchFamily="34" charset="0"/>
              <a:buChar char="o"/>
            </a:pPr>
            <a:r>
              <a:rPr lang="en-US" sz="2000" dirty="0">
                <a:solidFill>
                  <a:schemeClr val="tx1"/>
                </a:solidFill>
                <a:latin typeface="Cambria"/>
                <a:ea typeface="Cambria"/>
                <a:cs typeface="+mn-lt"/>
              </a:rPr>
              <a:t>requiring that any research dissemination include citation of the data and its originating entity, </a:t>
            </a:r>
          </a:p>
          <a:p>
            <a:pPr lvl="1">
              <a:buFont typeface="Courier New" panose="020B0604020202020204" pitchFamily="34" charset="0"/>
              <a:buChar char="o"/>
            </a:pPr>
            <a:r>
              <a:rPr lang="en-US" sz="2000" dirty="0">
                <a:solidFill>
                  <a:schemeClr val="tx1"/>
                </a:solidFill>
                <a:latin typeface="Cambria"/>
                <a:ea typeface="Cambria"/>
                <a:cs typeface="+mn-lt"/>
              </a:rPr>
              <a:t>requiring that data files are destroyed at the completion of research period,</a:t>
            </a:r>
          </a:p>
          <a:p>
            <a:pPr lvl="1">
              <a:buFont typeface="Courier New" panose="020B0604020202020204" pitchFamily="34" charset="0"/>
              <a:buChar char="o"/>
            </a:pPr>
            <a:r>
              <a:rPr lang="en-US" sz="2000" dirty="0">
                <a:solidFill>
                  <a:schemeClr val="tx1"/>
                </a:solidFill>
                <a:latin typeface="Cambria"/>
                <a:ea typeface="Cambria"/>
                <a:cs typeface="+mn-lt"/>
              </a:rPr>
              <a:t>restrictions on data use for commercial purposes. </a:t>
            </a:r>
            <a:br>
              <a:rPr lang="en-US" sz="2000" dirty="0">
                <a:solidFill>
                  <a:schemeClr val="tx1"/>
                </a:solidFill>
                <a:latin typeface="Cambria"/>
                <a:ea typeface="Cambria"/>
                <a:cs typeface="+mn-lt"/>
              </a:rPr>
            </a:br>
            <a:endParaRPr lang="en-US" sz="2000" dirty="0">
              <a:solidFill>
                <a:schemeClr val="tx1"/>
              </a:solidFill>
              <a:latin typeface="Cambria"/>
              <a:ea typeface="Cambria"/>
              <a:cs typeface="+mn-lt"/>
            </a:endParaRPr>
          </a:p>
          <a:p>
            <a:r>
              <a:rPr lang="en-US" sz="2400" dirty="0">
                <a:solidFill>
                  <a:schemeClr val="tx1"/>
                </a:solidFill>
                <a:latin typeface="Cambria"/>
                <a:ea typeface="Cambria"/>
                <a:cs typeface="+mn-lt"/>
              </a:rPr>
              <a:t>DUAs are frequently required for access to data that contain protected health information (PHI). </a:t>
            </a:r>
          </a:p>
          <a:p>
            <a:r>
              <a:rPr lang="en-US" u="sng" dirty="0">
                <a:solidFill>
                  <a:schemeClr val="hlink"/>
                </a:solidFill>
                <a:latin typeface="Cambria"/>
                <a:ea typeface="Cambria"/>
                <a:cs typeface="Cambria"/>
                <a:sym typeface="Cambria"/>
                <a:hlinkClick r:id="rId3"/>
              </a:rPr>
              <a:t>Oklahoma State DUA Toolkit</a:t>
            </a:r>
            <a:endParaRPr lang="en-US" dirty="0">
              <a:latin typeface="Cambria"/>
              <a:ea typeface="Cambria"/>
              <a:cs typeface="Cambria"/>
              <a:sym typeface="Cambria"/>
            </a:endParaRPr>
          </a:p>
        </p:txBody>
      </p:sp>
    </p:spTree>
    <p:extLst>
      <p:ext uri="{BB962C8B-B14F-4D97-AF65-F5344CB8AC3E}">
        <p14:creationId xmlns:p14="http://schemas.microsoft.com/office/powerpoint/2010/main" val="2496178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89D802-4EB5-4E12-4E6A-08674E96D919}"/>
              </a:ext>
            </a:extLst>
          </p:cNvPr>
          <p:cNvSpPr txBox="1">
            <a:spLocks noGrp="1"/>
          </p:cNvSpPr>
          <p:nvPr>
            <p:ph type="title" idx="4294967295"/>
          </p:nvPr>
        </p:nvSpPr>
        <p:spPr>
          <a:xfrm>
            <a:off x="257150" y="202955"/>
            <a:ext cx="822967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Cambria"/>
                <a:ea typeface="Cambria"/>
                <a:cs typeface="Calibri"/>
              </a:rPr>
              <a:t>Looking to the Future... </a:t>
            </a:r>
            <a:endParaRPr lang="en-US" sz="4400" b="1" i="0" u="none" strike="noStrike" kern="1200" cap="none" spc="0" normalizeH="0" baseline="0" noProof="0" dirty="0">
              <a:ln>
                <a:noFill/>
              </a:ln>
              <a:solidFill>
                <a:schemeClr val="tx1"/>
              </a:solidFill>
              <a:effectLst/>
              <a:uLnTx/>
              <a:uFillTx/>
              <a:latin typeface="Cambria"/>
              <a:ea typeface="Cambria"/>
              <a:cs typeface="+mn-cs"/>
            </a:endParaRPr>
          </a:p>
        </p:txBody>
      </p:sp>
      <p:sp>
        <p:nvSpPr>
          <p:cNvPr id="3" name="Content Placeholder 2">
            <a:extLst>
              <a:ext uri="{FF2B5EF4-FFF2-40B4-BE49-F238E27FC236}">
                <a16:creationId xmlns:a16="http://schemas.microsoft.com/office/drawing/2014/main" id="{CB8960FD-7059-889C-4B7C-B747D9AE56D4}"/>
              </a:ext>
            </a:extLst>
          </p:cNvPr>
          <p:cNvSpPr>
            <a:spLocks noGrp="1"/>
          </p:cNvSpPr>
          <p:nvPr>
            <p:ph idx="1"/>
          </p:nvPr>
        </p:nvSpPr>
        <p:spPr>
          <a:xfrm>
            <a:off x="1389581" y="1536607"/>
            <a:ext cx="9418685" cy="1340824"/>
          </a:xfrm>
          <a:solidFill>
            <a:schemeClr val="accent4">
              <a:lumMod val="20000"/>
              <a:lumOff val="80000"/>
            </a:schemeClr>
          </a:solidFill>
        </p:spPr>
        <p:txBody>
          <a:bodyPr vert="horz" lIns="91440" tIns="45720" rIns="91440" bIns="45720" rtlCol="0" anchor="t">
            <a:normAutofit/>
          </a:bodyPr>
          <a:lstStyle/>
          <a:p>
            <a:pPr marL="0" indent="0" algn="ctr">
              <a:buNone/>
            </a:pPr>
            <a:r>
              <a:rPr lang="en-US" sz="3200" b="1" dirty="0">
                <a:solidFill>
                  <a:schemeClr val="tx1"/>
                </a:solidFill>
                <a:latin typeface="Cambria"/>
                <a:ea typeface="Cambria"/>
                <a:cs typeface="Calibri"/>
              </a:rPr>
              <a:t>Lack of Standardization</a:t>
            </a:r>
          </a:p>
          <a:p>
            <a:pPr marL="457200" lvl="1" indent="0" algn="ctr">
              <a:buNone/>
            </a:pPr>
            <a:r>
              <a:rPr lang="en-US" dirty="0">
                <a:solidFill>
                  <a:schemeClr val="tx1"/>
                </a:solidFill>
                <a:latin typeface="Cambria"/>
                <a:ea typeface="Cambria"/>
                <a:cs typeface="Calibri"/>
              </a:rPr>
              <a:t>Different hospitals, doctors, systems all take different notes </a:t>
            </a:r>
            <a:endParaRPr lang="en-US" dirty="0">
              <a:solidFill>
                <a:schemeClr val="tx1"/>
              </a:solidFill>
            </a:endParaRPr>
          </a:p>
          <a:p>
            <a:pPr marL="457200" lvl="1" indent="0" algn="ctr">
              <a:buNone/>
            </a:pPr>
            <a:r>
              <a:rPr lang="en-US" dirty="0">
                <a:solidFill>
                  <a:schemeClr val="tx1"/>
                </a:solidFill>
                <a:latin typeface="Cambria"/>
                <a:ea typeface="Cambria"/>
                <a:cs typeface="Calibri"/>
              </a:rPr>
              <a:t>(</a:t>
            </a:r>
            <a:r>
              <a:rPr lang="en-US" dirty="0" err="1">
                <a:solidFill>
                  <a:schemeClr val="tx1"/>
                </a:solidFill>
                <a:latin typeface="Cambria"/>
                <a:ea typeface="Cambria"/>
                <a:cs typeface="Calibri"/>
              </a:rPr>
              <a:t>Norgeot</a:t>
            </a:r>
            <a:r>
              <a:rPr lang="en-US" dirty="0">
                <a:solidFill>
                  <a:schemeClr val="tx1"/>
                </a:solidFill>
                <a:latin typeface="Cambria"/>
                <a:ea typeface="Cambria"/>
                <a:cs typeface="Calibri"/>
              </a:rPr>
              <a:t> et al., 2020)</a:t>
            </a:r>
          </a:p>
        </p:txBody>
      </p:sp>
      <p:sp>
        <p:nvSpPr>
          <p:cNvPr id="4" name="Arrow: Down 3">
            <a:extLst>
              <a:ext uri="{FF2B5EF4-FFF2-40B4-BE49-F238E27FC236}">
                <a16:creationId xmlns:a16="http://schemas.microsoft.com/office/drawing/2014/main" id="{3AFED376-69E0-9EE2-1B44-087472F45451}"/>
              </a:ext>
              <a:ext uri="{C183D7F6-B498-43B3-948B-1728B52AA6E4}">
                <adec:decorative xmlns:adec="http://schemas.microsoft.com/office/drawing/2017/decorative" val="1"/>
              </a:ext>
            </a:extLst>
          </p:cNvPr>
          <p:cNvSpPr/>
          <p:nvPr/>
        </p:nvSpPr>
        <p:spPr>
          <a:xfrm>
            <a:off x="5822325" y="2988473"/>
            <a:ext cx="560212" cy="613143"/>
          </a:xfrm>
          <a:prstGeom prst="downArrow">
            <a:avLst/>
          </a:prstGeom>
          <a:solidFill>
            <a:srgbClr val="172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43EFA1-2AC7-D3D6-C2C4-756C4C33E928}"/>
              </a:ext>
            </a:extLst>
          </p:cNvPr>
          <p:cNvSpPr txBox="1"/>
          <p:nvPr/>
        </p:nvSpPr>
        <p:spPr>
          <a:xfrm>
            <a:off x="1390995" y="3672461"/>
            <a:ext cx="9422871" cy="2431435"/>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Cambria"/>
                <a:ea typeface="Cambria"/>
                <a:cs typeface="Arial"/>
              </a:rPr>
              <a:t>More Data, More Exposure​</a:t>
            </a:r>
          </a:p>
          <a:p>
            <a:pPr lvl="1" algn="ctr">
              <a:lnSpc>
                <a:spcPct val="90000"/>
              </a:lnSpc>
              <a:spcBef>
                <a:spcPts val="500"/>
              </a:spcBef>
            </a:pPr>
            <a:r>
              <a:rPr lang="en-US" sz="2400" dirty="0">
                <a:latin typeface="Cambria"/>
                <a:ea typeface="Cambria"/>
                <a:cs typeface="Calibri"/>
              </a:rPr>
              <a:t>PHI removal can be optimized through crowd sourcing and exposure to more hospitals and more notes (</a:t>
            </a:r>
            <a:r>
              <a:rPr lang="en-US" sz="2400" dirty="0" err="1">
                <a:latin typeface="Cambria"/>
                <a:ea typeface="Cambria"/>
                <a:cs typeface="Calibri"/>
              </a:rPr>
              <a:t>Norgeot</a:t>
            </a:r>
            <a:r>
              <a:rPr lang="en-US" sz="2400" dirty="0">
                <a:latin typeface="Cambria"/>
                <a:ea typeface="Cambria"/>
                <a:cs typeface="Calibri"/>
              </a:rPr>
              <a:t> et al., 2020)​</a:t>
            </a:r>
          </a:p>
          <a:p>
            <a:pPr lvl="1" algn="ctr">
              <a:lnSpc>
                <a:spcPct val="90000"/>
              </a:lnSpc>
              <a:spcBef>
                <a:spcPts val="500"/>
              </a:spcBef>
            </a:pPr>
            <a:endParaRPr lang="en-US" sz="2400" dirty="0">
              <a:latin typeface="Cambria"/>
              <a:ea typeface="Cambria"/>
              <a:cs typeface="Calibri"/>
            </a:endParaRPr>
          </a:p>
          <a:p>
            <a:pPr lvl="1" algn="ctr">
              <a:lnSpc>
                <a:spcPct val="90000"/>
              </a:lnSpc>
              <a:spcBef>
                <a:spcPts val="500"/>
              </a:spcBef>
            </a:pPr>
            <a:r>
              <a:rPr lang="en-US" sz="2400" dirty="0">
                <a:latin typeface="Cambria"/>
                <a:ea typeface="Cambria"/>
                <a:cs typeface="Calibri"/>
              </a:rPr>
              <a:t>Large text corpuses could better train systems to handle PHI (Stienkamp, 2020)</a:t>
            </a:r>
          </a:p>
        </p:txBody>
      </p:sp>
    </p:spTree>
    <p:extLst>
      <p:ext uri="{BB962C8B-B14F-4D97-AF65-F5344CB8AC3E}">
        <p14:creationId xmlns:p14="http://schemas.microsoft.com/office/powerpoint/2010/main" val="408457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D990-9586-8FB1-F8D4-4140404697B0}"/>
              </a:ext>
            </a:extLst>
          </p:cNvPr>
          <p:cNvSpPr>
            <a:spLocks noGrp="1"/>
          </p:cNvSpPr>
          <p:nvPr>
            <p:ph type="title"/>
          </p:nvPr>
        </p:nvSpPr>
        <p:spPr>
          <a:xfrm>
            <a:off x="321839" y="83023"/>
            <a:ext cx="10788769" cy="894243"/>
          </a:xfrm>
        </p:spPr>
        <p:txBody>
          <a:bodyPr/>
          <a:lstStyle/>
          <a:p>
            <a:r>
              <a:rPr lang="en-US" b="1" dirty="0">
                <a:solidFill>
                  <a:schemeClr val="tx1"/>
                </a:solidFill>
                <a:latin typeface="Cambria"/>
                <a:ea typeface="Cambria"/>
                <a:cs typeface="Calibri Light"/>
              </a:rPr>
              <a:t>What does NLM Scrubber do?</a:t>
            </a:r>
            <a:r>
              <a:rPr lang="en-US" sz="1800" b="1" dirty="0">
                <a:solidFill>
                  <a:schemeClr val="tx1"/>
                </a:solidFill>
                <a:latin typeface="Cambria"/>
                <a:ea typeface="Cambria"/>
                <a:cs typeface="Calibri Light"/>
              </a:rPr>
              <a:t> </a:t>
            </a:r>
            <a:r>
              <a:rPr lang="en-US" sz="1800" b="1" dirty="0">
                <a:solidFill>
                  <a:schemeClr val="bg1"/>
                </a:solidFill>
                <a:latin typeface="Cambria"/>
                <a:ea typeface="Cambria"/>
                <a:cs typeface="Calibri Light"/>
              </a:rPr>
              <a:t>Question </a:t>
            </a:r>
          </a:p>
        </p:txBody>
      </p:sp>
      <p:sp>
        <p:nvSpPr>
          <p:cNvPr id="3" name="Content Placeholder 2">
            <a:extLst>
              <a:ext uri="{FF2B5EF4-FFF2-40B4-BE49-F238E27FC236}">
                <a16:creationId xmlns:a16="http://schemas.microsoft.com/office/drawing/2014/main" id="{055FF95E-F456-5C87-B167-FAD4287CFD29}"/>
              </a:ext>
            </a:extLst>
          </p:cNvPr>
          <p:cNvSpPr>
            <a:spLocks noGrp="1"/>
          </p:cNvSpPr>
          <p:nvPr>
            <p:ph idx="1"/>
          </p:nvPr>
        </p:nvSpPr>
        <p:spPr>
          <a:xfrm>
            <a:off x="793348" y="2021711"/>
            <a:ext cx="10317260" cy="2814577"/>
          </a:xfrm>
        </p:spPr>
        <p:txBody>
          <a:bodyPr vert="horz" lIns="91440" tIns="45720" rIns="91440" bIns="45720" rtlCol="0" anchor="t">
            <a:normAutofit fontScale="92500" lnSpcReduction="10000"/>
          </a:bodyPr>
          <a:lstStyle/>
          <a:p>
            <a:pPr marL="742950" indent="-742950">
              <a:buAutoNum type="alphaUcPeriod"/>
            </a:pPr>
            <a:r>
              <a:rPr lang="en-US" sz="3600" dirty="0">
                <a:solidFill>
                  <a:schemeClr val="tx1"/>
                </a:solidFill>
                <a:latin typeface="Cambria"/>
                <a:ea typeface="Cambria"/>
                <a:cs typeface="Calibri"/>
              </a:rPr>
              <a:t>Prevent data from EVER being reidentified again</a:t>
            </a:r>
          </a:p>
          <a:p>
            <a:pPr marL="742950" indent="-742950">
              <a:buAutoNum type="alphaUcPeriod"/>
            </a:pPr>
            <a:r>
              <a:rPr lang="en-US" sz="3600" dirty="0">
                <a:solidFill>
                  <a:schemeClr val="tx1"/>
                </a:solidFill>
                <a:latin typeface="Cambria"/>
                <a:ea typeface="Cambria"/>
                <a:cs typeface="Calibri"/>
              </a:rPr>
              <a:t>Crawl the web looking for the best cat pictures</a:t>
            </a:r>
          </a:p>
          <a:p>
            <a:pPr marL="742950" indent="-742950">
              <a:buAutoNum type="alphaUcPeriod"/>
            </a:pPr>
            <a:r>
              <a:rPr lang="en-US" sz="3600" dirty="0">
                <a:solidFill>
                  <a:schemeClr val="tx1"/>
                </a:solidFill>
                <a:latin typeface="Cambria"/>
                <a:ea typeface="Cambria"/>
                <a:cs typeface="Calibri"/>
              </a:rPr>
              <a:t>Securely share and process data on the cloud </a:t>
            </a:r>
          </a:p>
          <a:p>
            <a:pPr marL="742950" indent="-742950">
              <a:buAutoNum type="alphaUcPeriod"/>
            </a:pPr>
            <a:r>
              <a:rPr lang="en-US" sz="3600" dirty="0">
                <a:solidFill>
                  <a:schemeClr val="tx1"/>
                </a:solidFill>
                <a:latin typeface="Cambria"/>
                <a:ea typeface="Cambria"/>
                <a:cs typeface="Calibri"/>
              </a:rPr>
              <a:t>Remove PII from any file type</a:t>
            </a:r>
          </a:p>
          <a:p>
            <a:pPr marL="742950" indent="-742950">
              <a:buAutoNum type="alphaUcPeriod"/>
            </a:pPr>
            <a:r>
              <a:rPr lang="en-US" sz="3600" dirty="0">
                <a:solidFill>
                  <a:schemeClr val="tx1"/>
                </a:solidFill>
                <a:latin typeface="Cambria"/>
                <a:ea typeface="Cambria"/>
                <a:cs typeface="Calibri"/>
              </a:rPr>
              <a:t>None of the above.</a:t>
            </a:r>
          </a:p>
        </p:txBody>
      </p:sp>
    </p:spTree>
    <p:extLst>
      <p:ext uri="{BB962C8B-B14F-4D97-AF65-F5344CB8AC3E}">
        <p14:creationId xmlns:p14="http://schemas.microsoft.com/office/powerpoint/2010/main" val="232837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D990-9586-8FB1-F8D4-4140404697B0}"/>
              </a:ext>
            </a:extLst>
          </p:cNvPr>
          <p:cNvSpPr>
            <a:spLocks noGrp="1"/>
          </p:cNvSpPr>
          <p:nvPr>
            <p:ph type="title"/>
          </p:nvPr>
        </p:nvSpPr>
        <p:spPr>
          <a:xfrm>
            <a:off x="342437" y="174813"/>
            <a:ext cx="10404088" cy="884951"/>
          </a:xfrm>
        </p:spPr>
        <p:txBody>
          <a:bodyPr>
            <a:normAutofit/>
          </a:bodyPr>
          <a:lstStyle/>
          <a:p>
            <a:r>
              <a:rPr lang="en-US" b="1" dirty="0">
                <a:solidFill>
                  <a:schemeClr val="tx1"/>
                </a:solidFill>
                <a:latin typeface="Cambria"/>
                <a:ea typeface="Cambria"/>
                <a:cs typeface="Calibri Light"/>
              </a:rPr>
              <a:t>What does NLM Scrubber do? </a:t>
            </a:r>
            <a:r>
              <a:rPr lang="en-US" sz="1800" b="1" dirty="0">
                <a:solidFill>
                  <a:schemeClr val="tx1"/>
                </a:solidFill>
                <a:latin typeface="Cambria"/>
                <a:ea typeface="Cambria"/>
                <a:cs typeface="Calibri Light"/>
              </a:rPr>
              <a:t>Answer</a:t>
            </a:r>
          </a:p>
        </p:txBody>
      </p:sp>
      <p:sp>
        <p:nvSpPr>
          <p:cNvPr id="3" name="Content Placeholder 2">
            <a:extLst>
              <a:ext uri="{FF2B5EF4-FFF2-40B4-BE49-F238E27FC236}">
                <a16:creationId xmlns:a16="http://schemas.microsoft.com/office/drawing/2014/main" id="{055FF95E-F456-5C87-B167-FAD4287CFD29}"/>
              </a:ext>
            </a:extLst>
          </p:cNvPr>
          <p:cNvSpPr>
            <a:spLocks noGrp="1"/>
          </p:cNvSpPr>
          <p:nvPr>
            <p:ph idx="1"/>
          </p:nvPr>
        </p:nvSpPr>
        <p:spPr>
          <a:xfrm>
            <a:off x="723532" y="1945648"/>
            <a:ext cx="10744936" cy="3434675"/>
          </a:xfrm>
        </p:spPr>
        <p:txBody>
          <a:bodyPr vert="horz" lIns="91440" tIns="45720" rIns="91440" bIns="45720" rtlCol="0" anchor="t">
            <a:normAutofit/>
          </a:bodyPr>
          <a:lstStyle/>
          <a:p>
            <a:pPr marL="742950" indent="-742950">
              <a:buAutoNum type="alphaUcPeriod"/>
            </a:pPr>
            <a:r>
              <a:rPr lang="en-US" sz="3600" dirty="0">
                <a:solidFill>
                  <a:schemeClr val="tx1"/>
                </a:solidFill>
                <a:latin typeface="Cambria"/>
                <a:ea typeface="Cambria"/>
                <a:cs typeface="Calibri"/>
              </a:rPr>
              <a:t>Prevent data from EVER being reidentified again</a:t>
            </a:r>
          </a:p>
          <a:p>
            <a:pPr marL="742950" indent="-742950">
              <a:buAutoNum type="alphaUcPeriod"/>
            </a:pPr>
            <a:r>
              <a:rPr lang="en-US" sz="3600" dirty="0">
                <a:solidFill>
                  <a:schemeClr val="tx1"/>
                </a:solidFill>
                <a:latin typeface="Cambria"/>
                <a:ea typeface="Cambria"/>
                <a:cs typeface="Calibri"/>
              </a:rPr>
              <a:t>Crawl the web looking for the best cat pictures</a:t>
            </a:r>
          </a:p>
          <a:p>
            <a:pPr marL="742950" indent="-742950">
              <a:buAutoNum type="alphaUcPeriod"/>
            </a:pPr>
            <a:r>
              <a:rPr lang="en-US" sz="3600" dirty="0">
                <a:solidFill>
                  <a:schemeClr val="tx1"/>
                </a:solidFill>
                <a:latin typeface="Cambria"/>
                <a:ea typeface="Cambria"/>
                <a:cs typeface="Calibri"/>
              </a:rPr>
              <a:t>Securely share and process data on the cloud </a:t>
            </a:r>
          </a:p>
          <a:p>
            <a:pPr marL="742950" indent="-742950">
              <a:buAutoNum type="alphaUcPeriod"/>
            </a:pPr>
            <a:r>
              <a:rPr lang="en-US" sz="3600" dirty="0">
                <a:solidFill>
                  <a:schemeClr val="tx1"/>
                </a:solidFill>
                <a:latin typeface="Cambria"/>
                <a:ea typeface="Cambria"/>
                <a:cs typeface="Calibri"/>
              </a:rPr>
              <a:t>Remove PII from any file type</a:t>
            </a:r>
          </a:p>
          <a:p>
            <a:pPr marL="742950" indent="-742950">
              <a:buAutoNum type="alphaUcPeriod"/>
            </a:pPr>
            <a:r>
              <a:rPr lang="en-US" sz="3600" b="1" dirty="0">
                <a:solidFill>
                  <a:schemeClr val="accent5">
                    <a:lumMod val="75000"/>
                  </a:schemeClr>
                </a:solidFill>
                <a:latin typeface="Cambria"/>
                <a:ea typeface="Cambria"/>
                <a:cs typeface="Calibri"/>
              </a:rPr>
              <a:t>None of the above.</a:t>
            </a:r>
          </a:p>
        </p:txBody>
      </p:sp>
    </p:spTree>
    <p:extLst>
      <p:ext uri="{BB962C8B-B14F-4D97-AF65-F5344CB8AC3E}">
        <p14:creationId xmlns:p14="http://schemas.microsoft.com/office/powerpoint/2010/main" val="71922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DA36-2DCF-820B-3392-931F44A40C21}"/>
              </a:ext>
            </a:extLst>
          </p:cNvPr>
          <p:cNvSpPr>
            <a:spLocks noGrp="1"/>
          </p:cNvSpPr>
          <p:nvPr>
            <p:ph type="title"/>
          </p:nvPr>
        </p:nvSpPr>
        <p:spPr>
          <a:xfrm>
            <a:off x="1529443" y="2048173"/>
            <a:ext cx="9133114" cy="1380827"/>
          </a:xfrm>
        </p:spPr>
        <p:txBody>
          <a:bodyPr vert="horz" lIns="91440" tIns="45720" rIns="91440" bIns="45720" rtlCol="0" anchor="b">
            <a:normAutofit/>
          </a:bodyPr>
          <a:lstStyle/>
          <a:p>
            <a:pPr algn="ctr"/>
            <a:r>
              <a:rPr lang="en-US" dirty="0">
                <a:solidFill>
                  <a:schemeClr val="tx1"/>
                </a:solidFill>
                <a:latin typeface="Cambria"/>
                <a:ea typeface="Cambria"/>
                <a:cs typeface="Calibri Light"/>
              </a:rPr>
              <a:t>Promote at Your Library</a:t>
            </a:r>
            <a:endParaRPr lang="en-US" dirty="0">
              <a:solidFill>
                <a:schemeClr val="tx1"/>
              </a:solidFill>
              <a:latin typeface="Cambria"/>
              <a:ea typeface="Cambria"/>
            </a:endParaRPr>
          </a:p>
        </p:txBody>
      </p:sp>
    </p:spTree>
    <p:extLst>
      <p:ext uri="{BB962C8B-B14F-4D97-AF65-F5344CB8AC3E}">
        <p14:creationId xmlns:p14="http://schemas.microsoft.com/office/powerpoint/2010/main" val="2355239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77A3-D363-5EF2-89E0-1EEEC1EA8F09}"/>
              </a:ext>
            </a:extLst>
          </p:cNvPr>
          <p:cNvSpPr>
            <a:spLocks noGrp="1"/>
          </p:cNvSpPr>
          <p:nvPr>
            <p:ph type="title"/>
          </p:nvPr>
        </p:nvSpPr>
        <p:spPr>
          <a:xfrm>
            <a:off x="243191" y="308792"/>
            <a:ext cx="4689756" cy="1495945"/>
          </a:xfrm>
        </p:spPr>
        <p:txBody>
          <a:bodyPr>
            <a:normAutofit/>
          </a:bodyPr>
          <a:lstStyle/>
          <a:p>
            <a:r>
              <a:rPr lang="en-US" sz="4800" b="1" dirty="0">
                <a:solidFill>
                  <a:schemeClr val="tx1"/>
                </a:solidFill>
                <a:latin typeface="Cambria"/>
                <a:ea typeface="Cambria"/>
                <a:cs typeface="Calibri Light"/>
              </a:rPr>
              <a:t>Learn more about Coding </a:t>
            </a:r>
          </a:p>
        </p:txBody>
      </p:sp>
      <p:sp>
        <p:nvSpPr>
          <p:cNvPr id="19" name="Content Placeholder 8">
            <a:extLst>
              <a:ext uri="{FF2B5EF4-FFF2-40B4-BE49-F238E27FC236}">
                <a16:creationId xmlns:a16="http://schemas.microsoft.com/office/drawing/2014/main" id="{EEF8F98A-FB8A-9C72-781C-0A0A1F3F9393}"/>
              </a:ext>
            </a:extLst>
          </p:cNvPr>
          <p:cNvSpPr>
            <a:spLocks noGrp="1"/>
          </p:cNvSpPr>
          <p:nvPr>
            <p:ph idx="1"/>
          </p:nvPr>
        </p:nvSpPr>
        <p:spPr>
          <a:xfrm>
            <a:off x="656995" y="2357530"/>
            <a:ext cx="4883286" cy="3086537"/>
          </a:xfrm>
        </p:spPr>
        <p:txBody>
          <a:bodyPr vert="horz" lIns="91440" tIns="45720" rIns="91440" bIns="45720" rtlCol="0" anchor="t">
            <a:normAutofit/>
          </a:bodyPr>
          <a:lstStyle/>
          <a:p>
            <a:r>
              <a:rPr lang="en-US" dirty="0">
                <a:solidFill>
                  <a:schemeClr val="tx1"/>
                </a:solidFill>
                <a:latin typeface="Cambria"/>
                <a:ea typeface="Cambria"/>
                <a:cs typeface="Calibri"/>
              </a:rPr>
              <a:t>Carpentries Lessons are OER</a:t>
            </a:r>
          </a:p>
          <a:p>
            <a:pPr lvl="1">
              <a:buFont typeface="Courier New" panose="020B0604020202020204" pitchFamily="34" charset="0"/>
              <a:buChar char="o"/>
            </a:pPr>
            <a:r>
              <a:rPr lang="en-US" sz="2800" dirty="0">
                <a:solidFill>
                  <a:schemeClr val="tx1"/>
                </a:solidFill>
                <a:latin typeface="Cambria"/>
                <a:ea typeface="Cambria"/>
                <a:cs typeface="Calibri"/>
              </a:rPr>
              <a:t>Openly licensed</a:t>
            </a:r>
          </a:p>
          <a:p>
            <a:pPr lvl="1">
              <a:buFont typeface="Courier New" panose="020B0604020202020204" pitchFamily="34" charset="0"/>
              <a:buChar char="o"/>
            </a:pPr>
            <a:r>
              <a:rPr lang="en-US" sz="2800" dirty="0">
                <a:solidFill>
                  <a:schemeClr val="tx1"/>
                </a:solidFill>
                <a:latin typeface="Cambria"/>
                <a:ea typeface="Cambria"/>
                <a:cs typeface="Calibri"/>
              </a:rPr>
              <a:t>Free to use</a:t>
            </a:r>
          </a:p>
          <a:p>
            <a:pPr marL="457200" lvl="1" indent="0">
              <a:buFont typeface="Courier New" panose="020B0604020202020204" pitchFamily="34" charset="0"/>
              <a:buNone/>
            </a:pPr>
            <a:endParaRPr lang="en-US" sz="2800" dirty="0">
              <a:latin typeface="Cambria"/>
              <a:ea typeface="Cambria"/>
              <a:cs typeface="Calibri"/>
            </a:endParaRPr>
          </a:p>
          <a:p>
            <a:r>
              <a:rPr lang="en-US" dirty="0">
                <a:solidFill>
                  <a:schemeClr val="tx1"/>
                </a:solidFill>
                <a:latin typeface="Cambria"/>
                <a:ea typeface="Cambria"/>
                <a:cs typeface="Calibri"/>
              </a:rPr>
              <a:t>Learn UNIX and Shell</a:t>
            </a:r>
          </a:p>
        </p:txBody>
      </p:sp>
      <p:pic>
        <p:nvPicPr>
          <p:cNvPr id="4" name="Content Placeholder 3" descr="Data Carpentry logo">
            <a:extLst>
              <a:ext uri="{FF2B5EF4-FFF2-40B4-BE49-F238E27FC236}">
                <a16:creationId xmlns:a16="http://schemas.microsoft.com/office/drawing/2014/main" id="{C1AA7BEA-2A0E-F352-DA2F-3F4BFE364A21}"/>
              </a:ext>
            </a:extLst>
          </p:cNvPr>
          <p:cNvPicPr>
            <a:picLocks noChangeAspect="1"/>
          </p:cNvPicPr>
          <p:nvPr/>
        </p:nvPicPr>
        <p:blipFill rotWithShape="1">
          <a:blip r:embed="rId3"/>
          <a:srcRect r="4270" b="356"/>
          <a:stretch/>
        </p:blipFill>
        <p:spPr>
          <a:xfrm>
            <a:off x="7259055" y="308792"/>
            <a:ext cx="3418938" cy="3479048"/>
          </a:xfrm>
          <a:prstGeom prst="rect">
            <a:avLst/>
          </a:prstGeom>
          <a:ln>
            <a:noFill/>
          </a:ln>
          <a:effectLst>
            <a:softEdge rad="112500"/>
          </a:effectLst>
        </p:spPr>
      </p:pic>
      <p:pic>
        <p:nvPicPr>
          <p:cNvPr id="5" name="Picture 4" descr="Library Carpentry logo">
            <a:extLst>
              <a:ext uri="{FF2B5EF4-FFF2-40B4-BE49-F238E27FC236}">
                <a16:creationId xmlns:a16="http://schemas.microsoft.com/office/drawing/2014/main" id="{D22BB975-A24B-770A-F9C8-946A9C6D48DE}"/>
              </a:ext>
            </a:extLst>
          </p:cNvPr>
          <p:cNvPicPr>
            <a:picLocks noChangeAspect="1"/>
          </p:cNvPicPr>
          <p:nvPr/>
        </p:nvPicPr>
        <p:blipFill rotWithShape="1">
          <a:blip r:embed="rId4"/>
          <a:srcRect b="1047"/>
          <a:stretch/>
        </p:blipFill>
        <p:spPr>
          <a:xfrm>
            <a:off x="6931079" y="3929408"/>
            <a:ext cx="4548297" cy="2720835"/>
          </a:xfrm>
          <a:prstGeom prst="rect">
            <a:avLst/>
          </a:prstGeom>
          <a:ln>
            <a:noFill/>
          </a:ln>
          <a:effectLst>
            <a:softEdge rad="112500"/>
          </a:effectLst>
        </p:spPr>
      </p:pic>
    </p:spTree>
    <p:extLst>
      <p:ext uri="{BB962C8B-B14F-4D97-AF65-F5344CB8AC3E}">
        <p14:creationId xmlns:p14="http://schemas.microsoft.com/office/powerpoint/2010/main" val="388334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5E3F-22FA-5D37-5D8B-F809DA9EF5A9}"/>
              </a:ext>
            </a:extLst>
          </p:cNvPr>
          <p:cNvSpPr>
            <a:spLocks noGrp="1"/>
          </p:cNvSpPr>
          <p:nvPr>
            <p:ph type="title"/>
          </p:nvPr>
        </p:nvSpPr>
        <p:spPr>
          <a:xfrm>
            <a:off x="838200" y="100692"/>
            <a:ext cx="10515600" cy="1325563"/>
          </a:xfrm>
        </p:spPr>
        <p:txBody>
          <a:bodyPr>
            <a:normAutofit/>
          </a:bodyPr>
          <a:lstStyle/>
          <a:p>
            <a:pPr algn="ctr"/>
            <a:r>
              <a:rPr lang="en-US" sz="5400" b="1" dirty="0">
                <a:solidFill>
                  <a:schemeClr val="tx1"/>
                </a:solidFill>
                <a:latin typeface="Cambria"/>
                <a:ea typeface="Calibri Light"/>
                <a:cs typeface="Calibri Light"/>
              </a:rPr>
              <a:t>Agenda</a:t>
            </a:r>
            <a:endParaRPr lang="en-US" sz="5400" b="1" dirty="0">
              <a:solidFill>
                <a:schemeClr val="tx1"/>
              </a:solidFill>
              <a:latin typeface="Cambria"/>
              <a:ea typeface="Cambria"/>
              <a:cs typeface="Calibri Light"/>
            </a:endParaRPr>
          </a:p>
        </p:txBody>
      </p:sp>
      <p:sp>
        <p:nvSpPr>
          <p:cNvPr id="3" name="Content Placeholder 2">
            <a:extLst>
              <a:ext uri="{FF2B5EF4-FFF2-40B4-BE49-F238E27FC236}">
                <a16:creationId xmlns:a16="http://schemas.microsoft.com/office/drawing/2014/main" id="{17225E08-A4BD-273E-FD22-BA738BCC6425}"/>
              </a:ext>
            </a:extLst>
          </p:cNvPr>
          <p:cNvSpPr>
            <a:spLocks noGrp="1"/>
          </p:cNvSpPr>
          <p:nvPr>
            <p:ph idx="1"/>
          </p:nvPr>
        </p:nvSpPr>
        <p:spPr>
          <a:xfrm>
            <a:off x="762001" y="1924338"/>
            <a:ext cx="10863942" cy="3888633"/>
          </a:xfrm>
        </p:spPr>
        <p:txBody>
          <a:bodyPr vert="horz" lIns="91440" tIns="45720" rIns="91440" bIns="45720" rtlCol="0" anchor="t">
            <a:normAutofit/>
          </a:bodyPr>
          <a:lstStyle/>
          <a:p>
            <a:pPr marL="514350" indent="-514350">
              <a:buAutoNum type="arabicPeriod"/>
            </a:pPr>
            <a:r>
              <a:rPr lang="en-US" sz="3600" dirty="0">
                <a:solidFill>
                  <a:schemeClr val="tx1"/>
                </a:solidFill>
                <a:latin typeface="Cambria"/>
                <a:ea typeface="Calibri"/>
                <a:cs typeface="Calibri"/>
              </a:rPr>
              <a:t>Different types of artificial intelligence, how they relate to data deidentification and introduction to PII</a:t>
            </a:r>
          </a:p>
          <a:p>
            <a:pPr marL="514350" indent="-514350">
              <a:buAutoNum type="arabicPeriod"/>
            </a:pPr>
            <a:r>
              <a:rPr lang="en-US" sz="3600" dirty="0">
                <a:solidFill>
                  <a:schemeClr val="tx1"/>
                </a:solidFill>
                <a:latin typeface="Cambria"/>
                <a:ea typeface="Calibri"/>
                <a:cs typeface="Calibri"/>
              </a:rPr>
              <a:t>NLM Scrubber overview and demo </a:t>
            </a:r>
          </a:p>
          <a:p>
            <a:pPr marL="514350" indent="-514350">
              <a:buAutoNum type="arabicPeriod"/>
            </a:pPr>
            <a:r>
              <a:rPr lang="en-US" sz="3600" dirty="0">
                <a:solidFill>
                  <a:schemeClr val="tx1"/>
                </a:solidFill>
                <a:latin typeface="Cambria"/>
                <a:ea typeface="Calibri"/>
                <a:cs typeface="Calibri"/>
              </a:rPr>
              <a:t>Challenges with data de-identification </a:t>
            </a:r>
          </a:p>
          <a:p>
            <a:pPr marL="514350" indent="-514350">
              <a:buAutoNum type="arabicPeriod"/>
            </a:pPr>
            <a:r>
              <a:rPr lang="en-US" sz="3600" dirty="0">
                <a:solidFill>
                  <a:schemeClr val="tx1"/>
                </a:solidFill>
                <a:latin typeface="Cambria"/>
                <a:ea typeface="Cambria"/>
                <a:cs typeface="Calibri"/>
              </a:rPr>
              <a:t>Promoting these tools at your institution </a:t>
            </a:r>
          </a:p>
        </p:txBody>
      </p:sp>
    </p:spTree>
    <p:extLst>
      <p:ext uri="{BB962C8B-B14F-4D97-AF65-F5344CB8AC3E}">
        <p14:creationId xmlns:p14="http://schemas.microsoft.com/office/powerpoint/2010/main" val="3090269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4A84-E729-C99A-3A80-40EE140CC2E2}"/>
              </a:ext>
            </a:extLst>
          </p:cNvPr>
          <p:cNvSpPr>
            <a:spLocks noGrp="1"/>
          </p:cNvSpPr>
          <p:nvPr>
            <p:ph type="title"/>
          </p:nvPr>
        </p:nvSpPr>
        <p:spPr>
          <a:xfrm>
            <a:off x="5757718" y="492125"/>
            <a:ext cx="6297404" cy="1339417"/>
          </a:xfrm>
        </p:spPr>
        <p:txBody>
          <a:bodyPr/>
          <a:lstStyle/>
          <a:p>
            <a:pPr algn="ctr"/>
            <a:r>
              <a:rPr lang="en-US" b="1" dirty="0">
                <a:solidFill>
                  <a:schemeClr val="tx1"/>
                </a:solidFill>
                <a:latin typeface="Cambria"/>
                <a:ea typeface="Cambria"/>
                <a:cs typeface="Calibri Light"/>
              </a:rPr>
              <a:t>Incorporating into Instruction</a:t>
            </a:r>
            <a:endParaRPr lang="en-US" b="1" dirty="0">
              <a:solidFill>
                <a:schemeClr val="tx1"/>
              </a:solidFill>
              <a:latin typeface="Cambria"/>
              <a:ea typeface="Cambria"/>
            </a:endParaRPr>
          </a:p>
        </p:txBody>
      </p:sp>
      <p:pic>
        <p:nvPicPr>
          <p:cNvPr id="8" name="Content Placeholder 7" descr="FAIR data is:&#10;Findable&#10;Accessible&#10;Interoperable&#10;Reusable">
            <a:extLst>
              <a:ext uri="{FF2B5EF4-FFF2-40B4-BE49-F238E27FC236}">
                <a16:creationId xmlns:a16="http://schemas.microsoft.com/office/drawing/2014/main" id="{B88FDDB8-572D-5949-5BB2-3D446176F05E}"/>
              </a:ext>
            </a:extLst>
          </p:cNvPr>
          <p:cNvPicPr>
            <a:picLocks noGrp="1" noChangeAspect="1"/>
          </p:cNvPicPr>
          <p:nvPr>
            <p:ph idx="1"/>
          </p:nvPr>
        </p:nvPicPr>
        <p:blipFill>
          <a:blip r:embed="rId3"/>
          <a:stretch>
            <a:fillRect/>
          </a:stretch>
        </p:blipFill>
        <p:spPr>
          <a:xfrm>
            <a:off x="306833" y="276727"/>
            <a:ext cx="5450885" cy="5883441"/>
          </a:xfrm>
        </p:spPr>
      </p:pic>
      <p:sp>
        <p:nvSpPr>
          <p:cNvPr id="3" name="TextBox 2">
            <a:extLst>
              <a:ext uri="{FF2B5EF4-FFF2-40B4-BE49-F238E27FC236}">
                <a16:creationId xmlns:a16="http://schemas.microsoft.com/office/drawing/2014/main" id="{E0B08885-7EDA-BA1C-E59E-D1272BF13C1C}"/>
              </a:ext>
            </a:extLst>
          </p:cNvPr>
          <p:cNvSpPr txBox="1"/>
          <p:nvPr/>
        </p:nvSpPr>
        <p:spPr>
          <a:xfrm>
            <a:off x="6100554" y="2450622"/>
            <a:ext cx="560402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3200">
                <a:latin typeface="Cambria"/>
                <a:ea typeface="Cambria"/>
                <a:cs typeface="Arial"/>
              </a:rPr>
              <a:t>Open Data, Open Science ​</a:t>
            </a:r>
          </a:p>
          <a:p>
            <a:pPr marL="228600" indent="-228600">
              <a:buFont typeface=""/>
              <a:buChar char="•"/>
            </a:pPr>
            <a:endParaRPr lang="en-US" sz="3200">
              <a:latin typeface="Cambria"/>
              <a:ea typeface="Cambria"/>
              <a:cs typeface="Arial"/>
            </a:endParaRPr>
          </a:p>
          <a:p>
            <a:pPr marL="228600" indent="-228600">
              <a:buFont typeface=""/>
              <a:buChar char="•"/>
            </a:pPr>
            <a:r>
              <a:rPr lang="en-US" sz="3200">
                <a:latin typeface="Cambria"/>
                <a:ea typeface="Cambria"/>
                <a:cs typeface="Arial"/>
              </a:rPr>
              <a:t>FAIR Data</a:t>
            </a:r>
          </a:p>
          <a:p>
            <a:pPr marL="228600" indent="-228600">
              <a:buFont typeface=""/>
              <a:buChar char="•"/>
            </a:pPr>
            <a:endParaRPr lang="en-US" sz="3200">
              <a:latin typeface="Cambria"/>
              <a:ea typeface="Cambria"/>
              <a:cs typeface="Arial"/>
            </a:endParaRPr>
          </a:p>
          <a:p>
            <a:pPr marL="228600" indent="-228600">
              <a:buFont typeface=""/>
              <a:buChar char="•"/>
            </a:pPr>
            <a:r>
              <a:rPr lang="en-US" sz="3200">
                <a:latin typeface="Cambria"/>
                <a:ea typeface="Cambria"/>
                <a:cs typeface="Arial"/>
              </a:rPr>
              <a:t>AI/NLP</a:t>
            </a:r>
          </a:p>
        </p:txBody>
      </p:sp>
    </p:spTree>
    <p:extLst>
      <p:ext uri="{BB962C8B-B14F-4D97-AF65-F5344CB8AC3E}">
        <p14:creationId xmlns:p14="http://schemas.microsoft.com/office/powerpoint/2010/main" val="3629990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F097-8E44-3DD8-3E44-027D90AA632E}"/>
              </a:ext>
            </a:extLst>
          </p:cNvPr>
          <p:cNvSpPr>
            <a:spLocks noGrp="1"/>
          </p:cNvSpPr>
          <p:nvPr>
            <p:ph type="title"/>
          </p:nvPr>
        </p:nvSpPr>
        <p:spPr>
          <a:xfrm>
            <a:off x="761801" y="328512"/>
            <a:ext cx="11064428" cy="1628970"/>
          </a:xfrm>
        </p:spPr>
        <p:txBody>
          <a:bodyPr anchor="ctr">
            <a:normAutofit/>
          </a:bodyPr>
          <a:lstStyle/>
          <a:p>
            <a:pPr algn="ctr"/>
            <a:r>
              <a:rPr lang="en-US" sz="4800" b="1" dirty="0">
                <a:solidFill>
                  <a:schemeClr val="tx1"/>
                </a:solidFill>
                <a:latin typeface="Cambria"/>
                <a:ea typeface="Cambria"/>
                <a:cs typeface="+mj-lt"/>
              </a:rPr>
              <a:t>NLM Scrubber in Your Library</a:t>
            </a:r>
            <a:endParaRPr lang="en-US" dirty="0">
              <a:solidFill>
                <a:schemeClr val="tx1"/>
              </a:solidFill>
            </a:endParaRPr>
          </a:p>
        </p:txBody>
      </p:sp>
      <p:sp>
        <p:nvSpPr>
          <p:cNvPr id="3" name="Content Placeholder 2">
            <a:extLst>
              <a:ext uri="{FF2B5EF4-FFF2-40B4-BE49-F238E27FC236}">
                <a16:creationId xmlns:a16="http://schemas.microsoft.com/office/drawing/2014/main" id="{5156B899-A8DF-9897-BF20-997437B9ECBA}"/>
              </a:ext>
            </a:extLst>
          </p:cNvPr>
          <p:cNvSpPr>
            <a:spLocks noGrp="1"/>
          </p:cNvSpPr>
          <p:nvPr>
            <p:ph idx="1"/>
          </p:nvPr>
        </p:nvSpPr>
        <p:spPr>
          <a:xfrm>
            <a:off x="365771" y="1817846"/>
            <a:ext cx="8573692" cy="3586258"/>
          </a:xfrm>
        </p:spPr>
        <p:txBody>
          <a:bodyPr vert="horz" lIns="91440" tIns="45720" rIns="91440" bIns="45720" rtlCol="0" anchor="ctr">
            <a:normAutofit/>
          </a:bodyPr>
          <a:lstStyle/>
          <a:p>
            <a:r>
              <a:rPr lang="en-US" sz="3200" dirty="0">
                <a:solidFill>
                  <a:schemeClr val="tx1"/>
                </a:solidFill>
                <a:latin typeface="Cambria"/>
                <a:ea typeface="Cambria"/>
                <a:cs typeface="+mn-lt"/>
              </a:rPr>
              <a:t>Data Management and Planning</a:t>
            </a:r>
            <a:endParaRPr lang="en-US" sz="3200" dirty="0">
              <a:solidFill>
                <a:schemeClr val="tx1"/>
              </a:solidFill>
              <a:latin typeface="Cambria"/>
              <a:ea typeface="Cambria"/>
              <a:cs typeface="Calibri"/>
            </a:endParaRPr>
          </a:p>
          <a:p>
            <a:pPr lvl="1">
              <a:buFont typeface="Courier New" panose="020B0604020202020204" pitchFamily="34" charset="0"/>
              <a:buChar char="o"/>
            </a:pPr>
            <a:r>
              <a:rPr lang="en-US" sz="2800" dirty="0">
                <a:solidFill>
                  <a:schemeClr val="tx1"/>
                </a:solidFill>
                <a:latin typeface="Cambria"/>
                <a:ea typeface="Cambria"/>
                <a:cs typeface="+mn-lt"/>
              </a:rPr>
              <a:t>Deidentifying data for safety and privacy is part of data management </a:t>
            </a:r>
            <a:endParaRPr lang="en-US" sz="2800" dirty="0">
              <a:solidFill>
                <a:schemeClr val="tx1"/>
              </a:solidFill>
              <a:latin typeface="Cambria"/>
              <a:ea typeface="Cambria"/>
              <a:cs typeface="Calibri"/>
            </a:endParaRPr>
          </a:p>
          <a:p>
            <a:pPr marL="457200" lvl="1" indent="0">
              <a:buNone/>
            </a:pPr>
            <a:endParaRPr lang="en-US" sz="2800" dirty="0">
              <a:latin typeface="Cambria"/>
              <a:ea typeface="Cambria"/>
              <a:cs typeface="+mn-lt"/>
            </a:endParaRPr>
          </a:p>
          <a:p>
            <a:r>
              <a:rPr lang="en-US" sz="3200" dirty="0">
                <a:solidFill>
                  <a:schemeClr val="tx1"/>
                </a:solidFill>
                <a:latin typeface="Cambria"/>
                <a:ea typeface="Cambria"/>
                <a:cs typeface="+mn-lt"/>
              </a:rPr>
              <a:t>Data-Related LibGuides:</a:t>
            </a:r>
            <a:endParaRPr lang="en-US" sz="3200" dirty="0">
              <a:solidFill>
                <a:schemeClr val="tx1"/>
              </a:solidFill>
              <a:latin typeface="Cambria"/>
              <a:ea typeface="Cambria"/>
              <a:cs typeface="Calibri"/>
            </a:endParaRPr>
          </a:p>
          <a:p>
            <a:pPr lvl="1">
              <a:buFont typeface="Courier New" panose="020B0604020202020204" pitchFamily="34" charset="0"/>
              <a:buChar char="o"/>
            </a:pPr>
            <a:r>
              <a:rPr lang="en-US" sz="2800" dirty="0">
                <a:latin typeface="Cambria"/>
                <a:ea typeface="Cambria"/>
                <a:cs typeface="+mn-lt"/>
                <a:hlinkClick r:id="rId3"/>
              </a:rPr>
              <a:t>John Hopkins De-identification Tools</a:t>
            </a:r>
            <a:endParaRPr lang="en-US" sz="2800" dirty="0">
              <a:latin typeface="Cambria"/>
              <a:ea typeface="Cambria"/>
              <a:cs typeface="Calibri"/>
            </a:endParaRPr>
          </a:p>
          <a:p>
            <a:pPr lvl="1">
              <a:buFont typeface="Courier New" panose="020B0604020202020204" pitchFamily="34" charset="0"/>
              <a:buChar char="o"/>
            </a:pPr>
            <a:r>
              <a:rPr lang="en-US" sz="2800" dirty="0">
                <a:latin typeface="Cambria"/>
                <a:ea typeface="Cambria"/>
                <a:cs typeface="+mn-lt"/>
                <a:hlinkClick r:id="rId4"/>
              </a:rPr>
              <a:t>UNTHSC Data Management LibGuide</a:t>
            </a:r>
            <a:endParaRPr lang="en-US" sz="2800" dirty="0">
              <a:latin typeface="Cambria"/>
              <a:ea typeface="Cambria"/>
              <a:cs typeface="Calibri"/>
            </a:endParaRPr>
          </a:p>
        </p:txBody>
      </p:sp>
    </p:spTree>
    <p:extLst>
      <p:ext uri="{BB962C8B-B14F-4D97-AF65-F5344CB8AC3E}">
        <p14:creationId xmlns:p14="http://schemas.microsoft.com/office/powerpoint/2010/main" val="3184412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5646-9973-4394-9DD8-141165C873C8}"/>
              </a:ext>
            </a:extLst>
          </p:cNvPr>
          <p:cNvSpPr>
            <a:spLocks noGrp="1"/>
          </p:cNvSpPr>
          <p:nvPr>
            <p:ph type="title"/>
          </p:nvPr>
        </p:nvSpPr>
        <p:spPr>
          <a:xfrm>
            <a:off x="709047" y="287633"/>
            <a:ext cx="10903058" cy="1338478"/>
          </a:xfrm>
        </p:spPr>
        <p:txBody>
          <a:bodyPr>
            <a:normAutofit/>
          </a:bodyPr>
          <a:lstStyle/>
          <a:p>
            <a:pPr algn="ctr"/>
            <a:r>
              <a:rPr lang="en-US" b="1" dirty="0">
                <a:solidFill>
                  <a:schemeClr val="tx1"/>
                </a:solidFill>
                <a:latin typeface="Cambria"/>
                <a:ea typeface="Cambria"/>
              </a:rPr>
              <a:t>NIH Data Management and Sharing Policy</a:t>
            </a:r>
          </a:p>
        </p:txBody>
      </p:sp>
      <p:sp>
        <p:nvSpPr>
          <p:cNvPr id="3" name="Content Placeholder 2">
            <a:extLst>
              <a:ext uri="{FF2B5EF4-FFF2-40B4-BE49-F238E27FC236}">
                <a16:creationId xmlns:a16="http://schemas.microsoft.com/office/drawing/2014/main" id="{F7F457A8-9D97-4693-9DD3-7305C191C19B}"/>
              </a:ext>
            </a:extLst>
          </p:cNvPr>
          <p:cNvSpPr>
            <a:spLocks noGrp="1"/>
          </p:cNvSpPr>
          <p:nvPr>
            <p:ph sz="half" idx="1"/>
          </p:nvPr>
        </p:nvSpPr>
        <p:spPr>
          <a:xfrm>
            <a:off x="576157" y="1481673"/>
            <a:ext cx="10143980" cy="4454659"/>
          </a:xfrm>
        </p:spPr>
        <p:txBody>
          <a:bodyPr vert="horz" lIns="91440" tIns="45720" rIns="91440" bIns="45720" rtlCol="0" anchor="t">
            <a:normAutofit/>
          </a:bodyPr>
          <a:lstStyle/>
          <a:p>
            <a:r>
              <a:rPr lang="en-US" sz="3200" dirty="0">
                <a:solidFill>
                  <a:schemeClr val="tx1"/>
                </a:solidFill>
                <a:latin typeface="Cambria"/>
                <a:ea typeface="Cambria"/>
                <a:cs typeface="Calibri"/>
              </a:rPr>
              <a:t>Can be included in Data Management and Sharing Plan</a:t>
            </a:r>
            <a:endParaRPr lang="en-US" sz="3200" dirty="0">
              <a:solidFill>
                <a:schemeClr val="tx1"/>
              </a:solidFill>
              <a:latin typeface="Calibri" panose="020F0502020204030204"/>
              <a:ea typeface="Cambria"/>
              <a:cs typeface="Calibri"/>
            </a:endParaRPr>
          </a:p>
          <a:p>
            <a:pPr lvl="1">
              <a:buFont typeface="Courier New" panose="020B0604020202020204" pitchFamily="34" charset="0"/>
              <a:buChar char="o"/>
            </a:pPr>
            <a:r>
              <a:rPr lang="en-US" sz="2800" dirty="0">
                <a:solidFill>
                  <a:schemeClr val="tx1"/>
                </a:solidFill>
                <a:latin typeface="Cambria"/>
                <a:ea typeface="Cambria"/>
                <a:cs typeface="Calibri"/>
              </a:rPr>
              <a:t>Related Tools</a:t>
            </a:r>
            <a:endParaRPr lang="en-US" sz="2800" dirty="0">
              <a:solidFill>
                <a:schemeClr val="tx1"/>
              </a:solidFill>
              <a:cs typeface="Calibri"/>
            </a:endParaRPr>
          </a:p>
          <a:p>
            <a:pPr lvl="1">
              <a:buFont typeface="Courier New" panose="020B0604020202020204" pitchFamily="34" charset="0"/>
              <a:buChar char="o"/>
            </a:pPr>
            <a:r>
              <a:rPr lang="en-US" sz="2800" dirty="0">
                <a:solidFill>
                  <a:schemeClr val="tx1"/>
                </a:solidFill>
                <a:latin typeface="Cambria"/>
                <a:ea typeface="Cambria"/>
                <a:cs typeface="Calibri"/>
              </a:rPr>
              <a:t>Access, Distribution, and Reuse Considerations</a:t>
            </a:r>
          </a:p>
          <a:p>
            <a:pPr lvl="2">
              <a:buFont typeface="Wingdings" panose="020B0604020202020204" pitchFamily="34" charset="0"/>
              <a:buChar char="§"/>
            </a:pPr>
            <a:r>
              <a:rPr lang="en-US" sz="2400" dirty="0">
                <a:solidFill>
                  <a:schemeClr val="tx1"/>
                </a:solidFill>
                <a:latin typeface="Cambria"/>
                <a:ea typeface="+mn-lt"/>
                <a:cs typeface="+mn-lt"/>
              </a:rPr>
              <a:t>Protections for privacy, rights, and confidentiality of human research participants</a:t>
            </a:r>
            <a:endParaRPr lang="en-US" sz="2400" dirty="0">
              <a:solidFill>
                <a:schemeClr val="tx1"/>
              </a:solidFill>
              <a:latin typeface="Cambria"/>
              <a:ea typeface="Cambria"/>
              <a:cs typeface="Calibri"/>
            </a:endParaRPr>
          </a:p>
          <a:p>
            <a:pPr lvl="1">
              <a:buFont typeface="Courier New" panose="020B0604020202020204" pitchFamily="34" charset="0"/>
              <a:buChar char="o"/>
            </a:pPr>
            <a:endParaRPr lang="en-US" dirty="0">
              <a:solidFill>
                <a:schemeClr val="tx1"/>
              </a:solidFill>
              <a:latin typeface="Cambria"/>
              <a:ea typeface="Cambria"/>
              <a:cs typeface="Calibri"/>
            </a:endParaRPr>
          </a:p>
          <a:p>
            <a:r>
              <a:rPr lang="en-US" sz="3200" dirty="0">
                <a:solidFill>
                  <a:schemeClr val="tx1"/>
                </a:solidFill>
                <a:latin typeface="Cambria"/>
                <a:ea typeface="Cambria"/>
                <a:cs typeface="Calibri"/>
              </a:rPr>
              <a:t>De-identified datasets are more shareable and reusable by future researchers</a:t>
            </a:r>
          </a:p>
        </p:txBody>
      </p:sp>
    </p:spTree>
    <p:extLst>
      <p:ext uri="{BB962C8B-B14F-4D97-AF65-F5344CB8AC3E}">
        <p14:creationId xmlns:p14="http://schemas.microsoft.com/office/powerpoint/2010/main" val="288437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89A1-616F-35F2-A90E-12BB7DDB2C9C}"/>
              </a:ext>
            </a:extLst>
          </p:cNvPr>
          <p:cNvSpPr>
            <a:spLocks noGrp="1"/>
          </p:cNvSpPr>
          <p:nvPr>
            <p:ph type="title"/>
          </p:nvPr>
        </p:nvSpPr>
        <p:spPr>
          <a:xfrm>
            <a:off x="729498" y="169189"/>
            <a:ext cx="10733003" cy="1050011"/>
          </a:xfrm>
        </p:spPr>
        <p:txBody>
          <a:bodyPr anchor="b">
            <a:noAutofit/>
          </a:bodyPr>
          <a:lstStyle/>
          <a:p>
            <a:pPr algn="ctr"/>
            <a:r>
              <a:rPr lang="en-US" b="1" dirty="0">
                <a:solidFill>
                  <a:schemeClr val="tx1"/>
                </a:solidFill>
                <a:latin typeface="Cambria"/>
                <a:ea typeface="Cambria"/>
                <a:cs typeface="+mj-lt"/>
              </a:rPr>
              <a:t>Themed weeks and program ideas</a:t>
            </a:r>
            <a:endParaRPr lang="en-US" dirty="0">
              <a:solidFill>
                <a:schemeClr val="tx1"/>
              </a:solidFill>
            </a:endParaRPr>
          </a:p>
        </p:txBody>
      </p:sp>
      <p:sp>
        <p:nvSpPr>
          <p:cNvPr id="3" name="Content Placeholder 2">
            <a:extLst>
              <a:ext uri="{FF2B5EF4-FFF2-40B4-BE49-F238E27FC236}">
                <a16:creationId xmlns:a16="http://schemas.microsoft.com/office/drawing/2014/main" id="{2D5E6A04-622A-FD77-F484-13D5841AD8B5}"/>
              </a:ext>
            </a:extLst>
          </p:cNvPr>
          <p:cNvSpPr>
            <a:spLocks noGrp="1"/>
          </p:cNvSpPr>
          <p:nvPr>
            <p:ph idx="1"/>
          </p:nvPr>
        </p:nvSpPr>
        <p:spPr>
          <a:xfrm>
            <a:off x="621670" y="1904983"/>
            <a:ext cx="6693529" cy="3331046"/>
          </a:xfrm>
        </p:spPr>
        <p:txBody>
          <a:bodyPr vert="horz" lIns="91440" tIns="45720" rIns="91440" bIns="45720" rtlCol="0" anchor="t">
            <a:noAutofit/>
          </a:bodyPr>
          <a:lstStyle/>
          <a:p>
            <a:r>
              <a:rPr lang="en-US" sz="3200" dirty="0">
                <a:latin typeface="Cambria"/>
                <a:ea typeface="Cambria"/>
                <a:cs typeface="+mn-lt"/>
                <a:hlinkClick r:id="rId3"/>
              </a:rPr>
              <a:t>Data Privacy Week </a:t>
            </a:r>
            <a:r>
              <a:rPr lang="en-US" sz="3200" dirty="0">
                <a:latin typeface="Cambria"/>
                <a:ea typeface="Cambria"/>
                <a:cs typeface="+mn-lt"/>
              </a:rPr>
              <a:t>– </a:t>
            </a:r>
            <a:r>
              <a:rPr lang="en-US" sz="3200" dirty="0">
                <a:solidFill>
                  <a:schemeClr val="tx1"/>
                </a:solidFill>
                <a:latin typeface="Cambria"/>
                <a:ea typeface="Cambria"/>
                <a:cs typeface="+mn-lt"/>
              </a:rPr>
              <a:t>January</a:t>
            </a:r>
            <a:endParaRPr lang="en-US" sz="3200" dirty="0">
              <a:solidFill>
                <a:schemeClr val="tx1"/>
              </a:solidFill>
              <a:latin typeface="Cambria"/>
              <a:ea typeface="Cambria"/>
              <a:cs typeface="Calibri"/>
            </a:endParaRPr>
          </a:p>
          <a:p>
            <a:r>
              <a:rPr lang="en-US" sz="3200" dirty="0">
                <a:latin typeface="Cambria"/>
                <a:ea typeface="Cambria"/>
                <a:cs typeface="Calibri"/>
                <a:hlinkClick r:id="rId4"/>
              </a:rPr>
              <a:t>Love Methods Week</a:t>
            </a:r>
            <a:r>
              <a:rPr lang="en-US" sz="3200" dirty="0">
                <a:latin typeface="Cambria"/>
                <a:ea typeface="Cambria"/>
                <a:cs typeface="Calibri"/>
              </a:rPr>
              <a:t> </a:t>
            </a:r>
            <a:r>
              <a:rPr lang="en-US" sz="3200" dirty="0">
                <a:solidFill>
                  <a:schemeClr val="tx1"/>
                </a:solidFill>
                <a:latin typeface="Cambria"/>
                <a:ea typeface="Cambria"/>
                <a:cs typeface="Calibri"/>
              </a:rPr>
              <a:t>– January  </a:t>
            </a:r>
          </a:p>
          <a:p>
            <a:pPr lvl="1">
              <a:buFont typeface="Courier New" panose="020B0604020202020204" pitchFamily="34" charset="0"/>
              <a:buChar char="o"/>
            </a:pPr>
            <a:r>
              <a:rPr lang="en-US" sz="3200" dirty="0">
                <a:solidFill>
                  <a:schemeClr val="tx1"/>
                </a:solidFill>
                <a:latin typeface="Cambria"/>
                <a:ea typeface="Cambria"/>
                <a:cs typeface="Calibri"/>
              </a:rPr>
              <a:t>*inaugural year</a:t>
            </a:r>
          </a:p>
          <a:p>
            <a:r>
              <a:rPr lang="en-US" sz="3200" dirty="0">
                <a:latin typeface="Cambria"/>
                <a:ea typeface="Cambria"/>
                <a:cs typeface="+mn-lt"/>
                <a:hlinkClick r:id="rId5"/>
              </a:rPr>
              <a:t>Love Data Week</a:t>
            </a:r>
            <a:r>
              <a:rPr lang="en-US" sz="3200" dirty="0">
                <a:latin typeface="Cambria"/>
                <a:ea typeface="Cambria"/>
                <a:cs typeface="+mn-lt"/>
              </a:rPr>
              <a:t> – </a:t>
            </a:r>
            <a:r>
              <a:rPr lang="en-US" sz="3200" dirty="0">
                <a:solidFill>
                  <a:schemeClr val="tx1"/>
                </a:solidFill>
                <a:latin typeface="Cambria"/>
                <a:ea typeface="Cambria"/>
                <a:cs typeface="+mn-lt"/>
              </a:rPr>
              <a:t>February</a:t>
            </a:r>
            <a:endParaRPr lang="en-US" sz="3200" dirty="0">
              <a:solidFill>
                <a:schemeClr val="tx1"/>
              </a:solidFill>
              <a:latin typeface="Cambria"/>
              <a:ea typeface="Cambria"/>
              <a:cs typeface="Calibri" panose="020F0502020204030204"/>
            </a:endParaRPr>
          </a:p>
          <a:p>
            <a:r>
              <a:rPr lang="en-US" sz="3200" dirty="0">
                <a:latin typeface="Cambria"/>
                <a:ea typeface="Cambria"/>
                <a:cs typeface="+mn-lt"/>
                <a:hlinkClick r:id="rId6"/>
              </a:rPr>
              <a:t>Open Science Week</a:t>
            </a:r>
            <a:r>
              <a:rPr lang="en-US" sz="3200" dirty="0">
                <a:latin typeface="Cambria"/>
                <a:ea typeface="Cambria"/>
                <a:cs typeface="+mn-lt"/>
              </a:rPr>
              <a:t> – </a:t>
            </a:r>
            <a:r>
              <a:rPr lang="en-US" sz="3200" dirty="0">
                <a:solidFill>
                  <a:schemeClr val="tx1"/>
                </a:solidFill>
                <a:latin typeface="Cambria"/>
                <a:ea typeface="Cambria"/>
                <a:cs typeface="+mn-lt"/>
              </a:rPr>
              <a:t>September</a:t>
            </a:r>
          </a:p>
          <a:p>
            <a:r>
              <a:rPr lang="en-US" sz="3200" dirty="0">
                <a:latin typeface="Cambria"/>
                <a:ea typeface="Cambria"/>
                <a:cs typeface="+mn-lt"/>
                <a:hlinkClick r:id="rId7"/>
              </a:rPr>
              <a:t>Open Access Week</a:t>
            </a:r>
            <a:r>
              <a:rPr lang="en-US" sz="3200" dirty="0">
                <a:latin typeface="Cambria"/>
                <a:ea typeface="Cambria"/>
                <a:cs typeface="+mn-lt"/>
              </a:rPr>
              <a:t> – </a:t>
            </a:r>
            <a:r>
              <a:rPr lang="en-US" sz="3200" dirty="0">
                <a:solidFill>
                  <a:schemeClr val="tx1"/>
                </a:solidFill>
                <a:latin typeface="Cambria"/>
                <a:ea typeface="Cambria"/>
                <a:cs typeface="+mn-lt"/>
              </a:rPr>
              <a:t>October</a:t>
            </a:r>
          </a:p>
        </p:txBody>
      </p:sp>
    </p:spTree>
    <p:extLst>
      <p:ext uri="{BB962C8B-B14F-4D97-AF65-F5344CB8AC3E}">
        <p14:creationId xmlns:p14="http://schemas.microsoft.com/office/powerpoint/2010/main" val="325842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6751-4A5B-DFA8-EE70-D72E63FB3063}"/>
              </a:ext>
            </a:extLst>
          </p:cNvPr>
          <p:cNvSpPr>
            <a:spLocks noGrp="1"/>
          </p:cNvSpPr>
          <p:nvPr>
            <p:ph type="title"/>
          </p:nvPr>
        </p:nvSpPr>
        <p:spPr>
          <a:xfrm>
            <a:off x="616692" y="219210"/>
            <a:ext cx="10953044" cy="790319"/>
          </a:xfrm>
        </p:spPr>
        <p:txBody>
          <a:bodyPr/>
          <a:lstStyle/>
          <a:p>
            <a:pPr algn="ctr"/>
            <a:r>
              <a:rPr lang="en-US" b="1" dirty="0">
                <a:solidFill>
                  <a:schemeClr val="tx1"/>
                </a:solidFill>
                <a:latin typeface="Cambria"/>
                <a:ea typeface="Cambria"/>
                <a:cs typeface="Calibri Light"/>
              </a:rPr>
              <a:t>NLM Scrubber Talking Points</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EF24851A-7AF8-8C44-0A92-2C1B645CDA85}"/>
              </a:ext>
            </a:extLst>
          </p:cNvPr>
          <p:cNvSpPr>
            <a:spLocks noGrp="1"/>
          </p:cNvSpPr>
          <p:nvPr>
            <p:ph idx="1"/>
          </p:nvPr>
        </p:nvSpPr>
        <p:spPr>
          <a:xfrm>
            <a:off x="616692" y="1154245"/>
            <a:ext cx="11018807" cy="5243007"/>
          </a:xfrm>
        </p:spPr>
        <p:txBody>
          <a:bodyPr vert="horz" lIns="91440" tIns="45720" rIns="91440" bIns="45720" rtlCol="0" anchor="t">
            <a:noAutofit/>
          </a:bodyPr>
          <a:lstStyle/>
          <a:p>
            <a:pPr marL="0" indent="0">
              <a:buNone/>
            </a:pPr>
            <a:r>
              <a:rPr lang="en-US" b="1" dirty="0">
                <a:solidFill>
                  <a:schemeClr val="accent5">
                    <a:lumMod val="75000"/>
                  </a:schemeClr>
                </a:solidFill>
                <a:latin typeface="Cambria"/>
                <a:ea typeface="Cambria"/>
                <a:cs typeface="+mn-lt"/>
              </a:rPr>
              <a:t>Main Points</a:t>
            </a:r>
            <a:endParaRPr lang="en-US" dirty="0">
              <a:solidFill>
                <a:schemeClr val="accent5">
                  <a:lumMod val="75000"/>
                </a:schemeClr>
              </a:solidFill>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NLM Scrubber is an openly available tool that can deidentify clinical text data and make it HIPAA compliant.</a:t>
            </a:r>
            <a:endParaRPr lang="en-US" dirty="0">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Administration doesn’t have to buy or pay a subscription to use this tool.  </a:t>
            </a:r>
            <a:endParaRPr lang="en-US" dirty="0">
              <a:latin typeface="Cambria"/>
              <a:ea typeface="Cambria"/>
            </a:endParaRPr>
          </a:p>
          <a:p>
            <a:pPr marL="0" indent="0">
              <a:buNone/>
            </a:pPr>
            <a:r>
              <a:rPr lang="en-US" b="1" dirty="0">
                <a:solidFill>
                  <a:schemeClr val="accent5">
                    <a:lumMod val="75000"/>
                  </a:schemeClr>
                </a:solidFill>
                <a:latin typeface="Cambria"/>
                <a:ea typeface="Cambria"/>
                <a:cs typeface="+mn-lt"/>
              </a:rPr>
              <a:t>Argument for Need </a:t>
            </a:r>
            <a:endParaRPr lang="en-US" dirty="0">
              <a:solidFill>
                <a:schemeClr val="accent5">
                  <a:lumMod val="75000"/>
                </a:schemeClr>
              </a:solidFill>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NIH DMSP strongly encourages researchers to share their data, NLM Scrubber can help researchers be more compliant and competitive on grants. </a:t>
            </a:r>
            <a:endParaRPr lang="en-US" dirty="0">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Engaging in good data practices will increase the impact of their research</a:t>
            </a:r>
            <a:endParaRPr lang="en-US" dirty="0">
              <a:latin typeface="Cambria"/>
              <a:ea typeface="Cambria"/>
            </a:endParaRPr>
          </a:p>
          <a:p>
            <a:pPr marL="0" indent="0">
              <a:buNone/>
            </a:pPr>
            <a:r>
              <a:rPr lang="en-US" b="1" dirty="0">
                <a:solidFill>
                  <a:schemeClr val="accent5">
                    <a:lumMod val="75000"/>
                  </a:schemeClr>
                </a:solidFill>
                <a:latin typeface="Cambria"/>
                <a:ea typeface="Cambria"/>
                <a:cs typeface="+mn-lt"/>
              </a:rPr>
              <a:t>Possible Questions</a:t>
            </a:r>
            <a:endParaRPr lang="en-US" dirty="0">
              <a:solidFill>
                <a:schemeClr val="accent5">
                  <a:lumMod val="75000"/>
                </a:schemeClr>
              </a:solidFill>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How much? - Nothing it’s open!</a:t>
            </a:r>
            <a:endParaRPr lang="en-US" dirty="0">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How does it work? AI and Natural Language Processing.</a:t>
            </a:r>
            <a:endParaRPr lang="en-US" dirty="0">
              <a:latin typeface="Cambria"/>
              <a:ea typeface="Cambria"/>
            </a:endParaRPr>
          </a:p>
          <a:p>
            <a:pPr lvl="1">
              <a:buFont typeface="Courier New" panose="020B0604020202020204" pitchFamily="34" charset="0"/>
              <a:buChar char="o"/>
            </a:pPr>
            <a:r>
              <a:rPr lang="en-US" dirty="0">
                <a:solidFill>
                  <a:srgbClr val="000000"/>
                </a:solidFill>
                <a:latin typeface="Cambria"/>
                <a:ea typeface="Cambria"/>
                <a:cs typeface="+mn-lt"/>
              </a:rPr>
              <a:t>Does it really work? Yes, but a human component is needed.</a:t>
            </a:r>
            <a:endParaRPr lang="en-US" dirty="0">
              <a:solidFill>
                <a:srgbClr val="000000"/>
              </a:solidFill>
              <a:latin typeface="Cambria"/>
              <a:ea typeface="Cambria"/>
            </a:endParaRPr>
          </a:p>
        </p:txBody>
      </p:sp>
    </p:spTree>
    <p:extLst>
      <p:ext uri="{BB962C8B-B14F-4D97-AF65-F5344CB8AC3E}">
        <p14:creationId xmlns:p14="http://schemas.microsoft.com/office/powerpoint/2010/main" val="2429230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A5B7-3A78-5C58-0195-9DCB1477BCF2}"/>
              </a:ext>
            </a:extLst>
          </p:cNvPr>
          <p:cNvSpPr>
            <a:spLocks noGrp="1"/>
          </p:cNvSpPr>
          <p:nvPr>
            <p:ph type="title"/>
          </p:nvPr>
        </p:nvSpPr>
        <p:spPr>
          <a:xfrm>
            <a:off x="400455" y="190028"/>
            <a:ext cx="4259094" cy="1325563"/>
          </a:xfrm>
        </p:spPr>
        <p:txBody>
          <a:bodyPr/>
          <a:lstStyle/>
          <a:p>
            <a:r>
              <a:rPr lang="en-US" b="1" dirty="0">
                <a:solidFill>
                  <a:schemeClr val="tx1"/>
                </a:solidFill>
                <a:latin typeface="Cambria"/>
                <a:ea typeface="Cambria"/>
                <a:cs typeface="Calibri Light"/>
              </a:rPr>
              <a:t>Thank you!</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A802AB31-58E0-9A1B-039F-A83C375AF14D}"/>
              </a:ext>
            </a:extLst>
          </p:cNvPr>
          <p:cNvSpPr>
            <a:spLocks noGrp="1"/>
          </p:cNvSpPr>
          <p:nvPr>
            <p:ph idx="1"/>
          </p:nvPr>
        </p:nvSpPr>
        <p:spPr>
          <a:xfrm>
            <a:off x="183124" y="1712194"/>
            <a:ext cx="5257800" cy="3433612"/>
          </a:xfrm>
        </p:spPr>
        <p:txBody>
          <a:bodyPr vert="horz" lIns="91440" tIns="45720" rIns="91440" bIns="45720" rtlCol="0" anchor="t">
            <a:normAutofit/>
          </a:bodyPr>
          <a:lstStyle/>
          <a:p>
            <a:r>
              <a:rPr lang="en-US" dirty="0">
                <a:solidFill>
                  <a:schemeClr val="tx1"/>
                </a:solidFill>
                <a:latin typeface="Cambria"/>
                <a:ea typeface="Cambria"/>
                <a:cs typeface="Calibri"/>
              </a:rPr>
              <a:t>Mehmet Kayaalp MD, PhD</a:t>
            </a:r>
          </a:p>
          <a:p>
            <a:pPr lvl="1">
              <a:buFont typeface="Courier New" panose="020B0604020202020204" pitchFamily="34" charset="0"/>
              <a:buChar char="o"/>
            </a:pPr>
            <a:r>
              <a:rPr lang="en-US" dirty="0">
                <a:solidFill>
                  <a:schemeClr val="tx1"/>
                </a:solidFill>
                <a:latin typeface="Cambria"/>
                <a:ea typeface="Cambria"/>
                <a:cs typeface="Calibri"/>
              </a:rPr>
              <a:t>Lister Hill National Center for Biomedical Communications </a:t>
            </a:r>
          </a:p>
          <a:p>
            <a:pPr lvl="1">
              <a:buFont typeface="Courier New" panose="020B0604020202020204" pitchFamily="34" charset="0"/>
              <a:buChar char="o"/>
            </a:pPr>
            <a:r>
              <a:rPr lang="en-US" dirty="0">
                <a:solidFill>
                  <a:schemeClr val="tx1"/>
                </a:solidFill>
                <a:latin typeface="Cambria"/>
                <a:ea typeface="Cambria"/>
                <a:cs typeface="Calibri"/>
              </a:rPr>
              <a:t>NLM Scrubber Product Owner</a:t>
            </a:r>
          </a:p>
          <a:p>
            <a:pPr marL="457200" lvl="1" indent="0">
              <a:buNone/>
            </a:pPr>
            <a:endParaRPr lang="en-US" dirty="0">
              <a:solidFill>
                <a:schemeClr val="tx1"/>
              </a:solidFill>
              <a:latin typeface="Cambria"/>
              <a:ea typeface="Cambria"/>
              <a:cs typeface="Calibri"/>
            </a:endParaRPr>
          </a:p>
          <a:p>
            <a:r>
              <a:rPr lang="en-US" dirty="0">
                <a:solidFill>
                  <a:schemeClr val="tx1"/>
                </a:solidFill>
                <a:latin typeface="Cambria"/>
                <a:ea typeface="Cambria"/>
                <a:cs typeface="Calibri"/>
              </a:rPr>
              <a:t>Nikitha Marapaka</a:t>
            </a:r>
          </a:p>
          <a:p>
            <a:pPr lvl="1">
              <a:buFont typeface="Courier New" panose="020B0604020202020204" pitchFamily="34" charset="0"/>
              <a:buChar char="o"/>
            </a:pPr>
            <a:r>
              <a:rPr lang="en-US" dirty="0">
                <a:solidFill>
                  <a:schemeClr val="tx1"/>
                </a:solidFill>
                <a:latin typeface="Cambria"/>
                <a:ea typeface="Cambria"/>
                <a:cs typeface="Calibri"/>
              </a:rPr>
              <a:t>UNT Information Science student</a:t>
            </a:r>
          </a:p>
          <a:p>
            <a:pPr lvl="1">
              <a:buFont typeface="Courier New" panose="020B0604020202020204" pitchFamily="34" charset="0"/>
              <a:buChar char="o"/>
            </a:pPr>
            <a:r>
              <a:rPr lang="en-US" dirty="0">
                <a:solidFill>
                  <a:schemeClr val="tx1"/>
                </a:solidFill>
                <a:latin typeface="Cambria"/>
                <a:ea typeface="Cambria"/>
                <a:cs typeface="Calibri"/>
              </a:rPr>
              <a:t>NNLM Region 3 LIS student</a:t>
            </a:r>
          </a:p>
        </p:txBody>
      </p:sp>
      <p:pic>
        <p:nvPicPr>
          <p:cNvPr id="5" name="Picture 4" descr="Mehmet Kayaalp is smiling. He has glasses and is wearing a bright red shirt. ">
            <a:extLst>
              <a:ext uri="{FF2B5EF4-FFF2-40B4-BE49-F238E27FC236}">
                <a16:creationId xmlns:a16="http://schemas.microsoft.com/office/drawing/2014/main" id="{71CC1958-91F3-269D-C55E-D6E0947677C7}"/>
              </a:ext>
            </a:extLst>
          </p:cNvPr>
          <p:cNvPicPr>
            <a:picLocks noChangeAspect="1"/>
          </p:cNvPicPr>
          <p:nvPr/>
        </p:nvPicPr>
        <p:blipFill>
          <a:blip r:embed="rId3"/>
          <a:stretch>
            <a:fillRect/>
          </a:stretch>
        </p:blipFill>
        <p:spPr>
          <a:xfrm>
            <a:off x="5794280" y="482431"/>
            <a:ext cx="2886972" cy="3080513"/>
          </a:xfrm>
          <a:prstGeom prst="rect">
            <a:avLst/>
          </a:prstGeom>
        </p:spPr>
      </p:pic>
      <p:pic>
        <p:nvPicPr>
          <p:cNvPr id="4" name="Picture 3" descr="Nikitha is wearing glasses and a black shirt">
            <a:extLst>
              <a:ext uri="{FF2B5EF4-FFF2-40B4-BE49-F238E27FC236}">
                <a16:creationId xmlns:a16="http://schemas.microsoft.com/office/drawing/2014/main" id="{F431D479-7893-60AA-8EE4-2E5940F63FCC}"/>
              </a:ext>
            </a:extLst>
          </p:cNvPr>
          <p:cNvPicPr>
            <a:picLocks noChangeAspect="1"/>
          </p:cNvPicPr>
          <p:nvPr/>
        </p:nvPicPr>
        <p:blipFill rotWithShape="1">
          <a:blip r:embed="rId4"/>
          <a:srcRect t="376" r="503" b="15037"/>
          <a:stretch/>
        </p:blipFill>
        <p:spPr>
          <a:xfrm>
            <a:off x="8793552" y="2856332"/>
            <a:ext cx="2929405" cy="3331447"/>
          </a:xfrm>
          <a:prstGeom prst="rect">
            <a:avLst/>
          </a:prstGeom>
        </p:spPr>
      </p:pic>
    </p:spTree>
    <p:extLst>
      <p:ext uri="{BB962C8B-B14F-4D97-AF65-F5344CB8AC3E}">
        <p14:creationId xmlns:p14="http://schemas.microsoft.com/office/powerpoint/2010/main" val="266458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1570-4860-C685-409B-540CB73725A0}"/>
              </a:ext>
            </a:extLst>
          </p:cNvPr>
          <p:cNvSpPr>
            <a:spLocks noGrp="1"/>
          </p:cNvSpPr>
          <p:nvPr>
            <p:ph type="title"/>
          </p:nvPr>
        </p:nvSpPr>
        <p:spPr>
          <a:xfrm>
            <a:off x="838200" y="365125"/>
            <a:ext cx="10515600" cy="1104694"/>
          </a:xfrm>
        </p:spPr>
        <p:txBody>
          <a:bodyPr/>
          <a:lstStyle/>
          <a:p>
            <a:pPr algn="ctr"/>
            <a:r>
              <a:rPr lang="en-US" b="1" dirty="0">
                <a:solidFill>
                  <a:schemeClr val="tx1"/>
                </a:solidFill>
                <a:latin typeface="Cambria"/>
                <a:ea typeface="Cambria"/>
                <a:cs typeface="Calibri Light"/>
              </a:rPr>
              <a:t>Suggested Resources</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FAB644EB-3049-A935-6CF0-9D39D66DC8F6}"/>
              </a:ext>
            </a:extLst>
          </p:cNvPr>
          <p:cNvSpPr>
            <a:spLocks noGrp="1"/>
          </p:cNvSpPr>
          <p:nvPr>
            <p:ph idx="1"/>
          </p:nvPr>
        </p:nvSpPr>
        <p:spPr>
          <a:xfrm>
            <a:off x="838200" y="1472235"/>
            <a:ext cx="10515600" cy="4487014"/>
          </a:xfrm>
        </p:spPr>
        <p:txBody>
          <a:bodyPr vert="horz" lIns="91440" tIns="45720" rIns="91440" bIns="45720" rtlCol="0" anchor="t">
            <a:normAutofit/>
          </a:bodyPr>
          <a:lstStyle/>
          <a:p>
            <a:r>
              <a:rPr lang="en-US" sz="3200" dirty="0">
                <a:latin typeface="Cambria"/>
                <a:ea typeface="Cambria"/>
                <a:cs typeface="Calibri"/>
                <a:hlinkClick r:id="rId3"/>
              </a:rPr>
              <a:t>NLM Scrubber website</a:t>
            </a:r>
            <a:endParaRPr lang="en-US" sz="3200" dirty="0">
              <a:latin typeface="Cambria"/>
              <a:ea typeface="Cambria"/>
              <a:cs typeface="Calibri"/>
            </a:endParaRPr>
          </a:p>
          <a:p>
            <a:r>
              <a:rPr lang="en-US" sz="3200" dirty="0">
                <a:latin typeface="Cambria"/>
                <a:ea typeface="Cambria"/>
                <a:cs typeface="Calibri"/>
                <a:hlinkClick r:id="rId4"/>
              </a:rPr>
              <a:t>NLM Scrubber Product guide</a:t>
            </a:r>
            <a:r>
              <a:rPr lang="en-US" sz="3200" dirty="0">
                <a:latin typeface="Cambria"/>
                <a:ea typeface="Cambria"/>
                <a:cs typeface="Calibri"/>
              </a:rPr>
              <a:t> </a:t>
            </a:r>
            <a:r>
              <a:rPr lang="en-US" sz="3200" dirty="0">
                <a:latin typeface="Cambria"/>
                <a:ea typeface="Cambria"/>
                <a:cs typeface="Arial"/>
              </a:rPr>
              <a:t> </a:t>
            </a:r>
            <a:endParaRPr lang="en-US" sz="3200" dirty="0">
              <a:latin typeface="Cambria"/>
              <a:ea typeface="Cambria"/>
              <a:cs typeface="Calibri"/>
            </a:endParaRPr>
          </a:p>
          <a:p>
            <a:r>
              <a:rPr lang="en-US" sz="3200" dirty="0">
                <a:latin typeface="Cambria"/>
                <a:ea typeface="Cambria"/>
                <a:cs typeface="Arial"/>
                <a:hlinkClick r:id="rId5"/>
              </a:rPr>
              <a:t>NLM Scrubber User Manual</a:t>
            </a:r>
            <a:endParaRPr lang="en-US" dirty="0">
              <a:latin typeface="Cambria"/>
              <a:ea typeface="Cambria"/>
              <a:cs typeface="Arial"/>
            </a:endParaRPr>
          </a:p>
          <a:p>
            <a:r>
              <a:rPr lang="en-US" sz="3200" dirty="0">
                <a:solidFill>
                  <a:schemeClr val="tx1"/>
                </a:solidFill>
                <a:latin typeface="Cambria"/>
                <a:ea typeface="Cambria"/>
                <a:cs typeface="Calibri Light"/>
              </a:rPr>
              <a:t>CDC</a:t>
            </a:r>
            <a:r>
              <a:rPr lang="en-US" sz="3200" dirty="0">
                <a:latin typeface="Cambria"/>
                <a:ea typeface="Cambria"/>
                <a:cs typeface="Calibri Light"/>
              </a:rPr>
              <a:t>: </a:t>
            </a:r>
            <a:r>
              <a:rPr lang="en-US" sz="3200" dirty="0">
                <a:latin typeface="Cambria"/>
                <a:ea typeface="Cambria"/>
                <a:cs typeface="Calibri Light"/>
                <a:hlinkClick r:id="rId6"/>
              </a:rPr>
              <a:t>What is Personally Identifying Information?</a:t>
            </a:r>
            <a:r>
              <a:rPr lang="en-US" sz="3200" dirty="0">
                <a:latin typeface="Cambria"/>
                <a:ea typeface="Cambria"/>
                <a:cs typeface="Calibri Light"/>
              </a:rPr>
              <a:t> </a:t>
            </a:r>
          </a:p>
          <a:p>
            <a:r>
              <a:rPr lang="en-US" sz="3200" dirty="0">
                <a:latin typeface="Cambria"/>
                <a:ea typeface="Cambria"/>
                <a:cs typeface="Calibri Light"/>
                <a:hlinkClick r:id="rId7"/>
              </a:rPr>
              <a:t>Data Curation Primers</a:t>
            </a:r>
            <a:r>
              <a:rPr lang="en-US" sz="3200" dirty="0">
                <a:latin typeface="Cambria"/>
                <a:ea typeface="Cambria"/>
                <a:cs typeface="Calibri Light"/>
              </a:rPr>
              <a:t> </a:t>
            </a:r>
          </a:p>
          <a:p>
            <a:pPr lvl="1">
              <a:buFont typeface="Courier New" panose="020B0604020202020204" pitchFamily="34" charset="0"/>
              <a:buChar char="o"/>
            </a:pPr>
            <a:r>
              <a:rPr lang="en-US" sz="2800" dirty="0">
                <a:latin typeface="Cambria"/>
                <a:ea typeface="Cambria"/>
                <a:cs typeface="Calibri Light"/>
                <a:hlinkClick r:id="rId8"/>
              </a:rPr>
              <a:t>Human Participants Data Primer</a:t>
            </a:r>
            <a:endParaRPr lang="en-US" sz="2800" dirty="0">
              <a:latin typeface="Cambria"/>
              <a:ea typeface="Cambria"/>
              <a:cs typeface="Calibri Light"/>
            </a:endParaRPr>
          </a:p>
        </p:txBody>
      </p:sp>
    </p:spTree>
    <p:extLst>
      <p:ext uri="{BB962C8B-B14F-4D97-AF65-F5344CB8AC3E}">
        <p14:creationId xmlns:p14="http://schemas.microsoft.com/office/powerpoint/2010/main" val="726085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3FA2-08F5-C68E-EAF6-C562DC6362F2}"/>
              </a:ext>
            </a:extLst>
          </p:cNvPr>
          <p:cNvSpPr>
            <a:spLocks noGrp="1"/>
          </p:cNvSpPr>
          <p:nvPr>
            <p:ph type="title"/>
          </p:nvPr>
        </p:nvSpPr>
        <p:spPr>
          <a:xfrm>
            <a:off x="838200" y="365125"/>
            <a:ext cx="3597322" cy="1325563"/>
          </a:xfrm>
        </p:spPr>
        <p:txBody>
          <a:bodyPr/>
          <a:lstStyle/>
          <a:p>
            <a:r>
              <a:rPr lang="en-US" dirty="0">
                <a:solidFill>
                  <a:schemeClr val="tx1"/>
                </a:solidFill>
              </a:rPr>
              <a:t>References</a:t>
            </a:r>
          </a:p>
        </p:txBody>
      </p:sp>
      <p:sp>
        <p:nvSpPr>
          <p:cNvPr id="3" name="Content Placeholder 2">
            <a:extLst>
              <a:ext uri="{FF2B5EF4-FFF2-40B4-BE49-F238E27FC236}">
                <a16:creationId xmlns:a16="http://schemas.microsoft.com/office/drawing/2014/main" id="{C29D5774-7055-F723-5E33-CEC8103E4A11}"/>
              </a:ext>
            </a:extLst>
          </p:cNvPr>
          <p:cNvSpPr>
            <a:spLocks noGrp="1"/>
          </p:cNvSpPr>
          <p:nvPr>
            <p:ph idx="1"/>
          </p:nvPr>
        </p:nvSpPr>
        <p:spPr>
          <a:xfrm>
            <a:off x="838200" y="1589843"/>
            <a:ext cx="10515600" cy="4351338"/>
          </a:xfrm>
        </p:spPr>
        <p:txBody>
          <a:bodyPr/>
          <a:lstStyle/>
          <a:p>
            <a:r>
              <a:rPr lang="en-US" sz="2000" dirty="0">
                <a:latin typeface="Aptos" panose="020B0004020202020204" pitchFamily="34" charset="0"/>
                <a:hlinkClick r:id="rId3"/>
              </a:rPr>
              <a:t>Challenges for assessing replicability in preclinical cancer biology</a:t>
            </a:r>
            <a:endParaRPr lang="en-US" sz="2000" dirty="0">
              <a:latin typeface="Aptos" panose="020B0004020202020204" pitchFamily="34" charset="0"/>
            </a:endParaRPr>
          </a:p>
          <a:p>
            <a:r>
              <a:rPr lang="en-US" sz="2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4"/>
              </a:rPr>
              <a:t>A Comparative Analysis of Speed and Accuracy for Three Off-the-Shelf De-Identification Tools.</a:t>
            </a:r>
            <a:endParaRPr lang="en-US" sz="2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US" sz="2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5"/>
              </a:rPr>
              <a:t>The pattern of name tokens in narrative clinical text and a comparison of five systems for redacting them</a:t>
            </a:r>
            <a:endParaRPr lang="en-US" sz="2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US" sz="2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6"/>
              </a:rPr>
              <a:t>De-identification of Address, Date, and Alphanumeric Identifiers in Narrative Clinical Reports</a:t>
            </a:r>
            <a:endParaRPr lang="en-US" sz="3200" u="sng" dirty="0">
              <a:solidFill>
                <a:schemeClr val="tx1"/>
              </a:solidFill>
              <a:effectLst/>
              <a:latin typeface="Aptos" panose="020B00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r>
              <a:rPr lang="en-US" sz="20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Protected Health Information filter (Philter): accurately and securely de-identifying free-text clinical notes.</a:t>
            </a:r>
            <a:r>
              <a:rPr lang="en-US" sz="20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rPr>
              <a:t> </a:t>
            </a:r>
          </a:p>
          <a:p>
            <a:r>
              <a:rPr lang="en-US" sz="2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8"/>
              </a:rPr>
              <a:t>Flexible Data Anonymization Using ARX — Current Status and Challenges Ahead</a:t>
            </a:r>
            <a:endParaRPr lang="en-US" sz="2000" u="sng" dirty="0">
              <a:solidFill>
                <a:schemeClr val="tx1"/>
              </a:solidFill>
              <a:effectLst/>
              <a:latin typeface="Aptos" panose="020B0004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endParaRPr>
          </a:p>
          <a:p>
            <a:r>
              <a:rPr lang="en-US" sz="20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Evaluation of Automated Public De-Identification Tools on a Corpus of Radiology Reports.</a:t>
            </a:r>
            <a:r>
              <a:rPr lang="en-US" sz="20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hlinkClick r:id="rId10"/>
              </a:rPr>
              <a:t>An atomic approach to the design and implementation of a research data warehouse.</a:t>
            </a:r>
            <a:r>
              <a:rPr lang="en-US" sz="20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1936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590B-9B08-AB63-542A-FF06CF189E3C}"/>
              </a:ext>
            </a:extLst>
          </p:cNvPr>
          <p:cNvSpPr>
            <a:spLocks noGrp="1"/>
          </p:cNvSpPr>
          <p:nvPr>
            <p:ph type="title"/>
          </p:nvPr>
        </p:nvSpPr>
        <p:spPr>
          <a:xfrm>
            <a:off x="316090" y="365125"/>
            <a:ext cx="11633265" cy="760981"/>
          </a:xfrm>
        </p:spPr>
        <p:txBody>
          <a:bodyPr>
            <a:normAutofit/>
          </a:bodyPr>
          <a:lstStyle/>
          <a:p>
            <a:pPr algn="ctr"/>
            <a:r>
              <a:rPr lang="en-US" b="1" dirty="0">
                <a:solidFill>
                  <a:schemeClr val="tx1"/>
                </a:solidFill>
                <a:latin typeface="Cambria"/>
                <a:ea typeface="Cambria"/>
                <a:cs typeface="Calibri Light"/>
              </a:rPr>
              <a:t>Contact Us!</a:t>
            </a:r>
            <a:endParaRPr lang="en-US" b="1" dirty="0">
              <a:solidFill>
                <a:schemeClr val="tx1"/>
              </a:solidFill>
              <a:latin typeface="Cambria"/>
              <a:ea typeface="Cambria"/>
            </a:endParaRPr>
          </a:p>
        </p:txBody>
      </p:sp>
      <p:pic>
        <p:nvPicPr>
          <p:cNvPr id="3" name="Picture 2" descr="Christine Nieman Hislop is smiling. She is wearing glasses and has brown hair. ">
            <a:extLst>
              <a:ext uri="{FF2B5EF4-FFF2-40B4-BE49-F238E27FC236}">
                <a16:creationId xmlns:a16="http://schemas.microsoft.com/office/drawing/2014/main" id="{07D2396D-DB43-BEF5-EA21-380AE6FF0820}"/>
              </a:ext>
            </a:extLst>
          </p:cNvPr>
          <p:cNvPicPr>
            <a:picLocks noChangeAspect="1"/>
          </p:cNvPicPr>
          <p:nvPr/>
        </p:nvPicPr>
        <p:blipFill rotWithShape="1">
          <a:blip r:embed="rId3"/>
          <a:srcRect l="1226" r="1226"/>
          <a:stretch/>
        </p:blipFill>
        <p:spPr>
          <a:xfrm>
            <a:off x="1150455" y="1861877"/>
            <a:ext cx="1371094" cy="1405571"/>
          </a:xfrm>
          <a:prstGeom prst="rect">
            <a:avLst/>
          </a:prstGeom>
        </p:spPr>
      </p:pic>
      <p:pic>
        <p:nvPicPr>
          <p:cNvPr id="4" name="Picture 3" descr="Katie is smiling.  They are wearing a black shirt and have short hair.">
            <a:extLst>
              <a:ext uri="{FF2B5EF4-FFF2-40B4-BE49-F238E27FC236}">
                <a16:creationId xmlns:a16="http://schemas.microsoft.com/office/drawing/2014/main" id="{1C493B59-52FD-E266-B1FA-E06E719FE79A}"/>
              </a:ext>
            </a:extLst>
          </p:cNvPr>
          <p:cNvPicPr>
            <a:picLocks noChangeAspect="1"/>
          </p:cNvPicPr>
          <p:nvPr/>
        </p:nvPicPr>
        <p:blipFill rotWithShape="1">
          <a:blip r:embed="rId4"/>
          <a:srcRect l="2273" t="6046" r="7000" b="17751"/>
          <a:stretch/>
        </p:blipFill>
        <p:spPr>
          <a:xfrm>
            <a:off x="1154358" y="3887613"/>
            <a:ext cx="1363324" cy="1402300"/>
          </a:xfrm>
          <a:prstGeom prst="rect">
            <a:avLst/>
          </a:prstGeom>
        </p:spPr>
      </p:pic>
      <p:sp>
        <p:nvSpPr>
          <p:cNvPr id="5" name="TextBox 4">
            <a:extLst>
              <a:ext uri="{FF2B5EF4-FFF2-40B4-BE49-F238E27FC236}">
                <a16:creationId xmlns:a16="http://schemas.microsoft.com/office/drawing/2014/main" id="{13F2D354-6FAB-D4C2-4D1E-BA5122C5B337}"/>
              </a:ext>
            </a:extLst>
          </p:cNvPr>
          <p:cNvSpPr txBox="1"/>
          <p:nvPr/>
        </p:nvSpPr>
        <p:spPr>
          <a:xfrm>
            <a:off x="2841149" y="1859340"/>
            <a:ext cx="48763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mbria"/>
                <a:ea typeface="Cambria"/>
                <a:cs typeface="Calibri"/>
              </a:rPr>
              <a:t>Christine Nieman Hislop</a:t>
            </a:r>
          </a:p>
          <a:p>
            <a:r>
              <a:rPr lang="en-US" sz="2400" dirty="0">
                <a:latin typeface="Cambria"/>
                <a:ea typeface="Cambria"/>
                <a:cs typeface="+mn-lt"/>
                <a:hlinkClick r:id="rId5"/>
              </a:rPr>
              <a:t>Cnieman@hshsl.umaryland.edu</a:t>
            </a:r>
            <a:endParaRPr lang="en-US" sz="2400" dirty="0">
              <a:latin typeface="Cambria"/>
              <a:ea typeface="Cambria"/>
              <a:cs typeface="+mn-lt"/>
            </a:endParaRPr>
          </a:p>
          <a:p>
            <a:r>
              <a:rPr lang="en-US" sz="2400" dirty="0">
                <a:latin typeface="Cambria"/>
                <a:ea typeface="Cambria"/>
                <a:cs typeface="+mn-lt"/>
              </a:rPr>
              <a:t>Data Education Librarian</a:t>
            </a:r>
          </a:p>
          <a:p>
            <a:r>
              <a:rPr lang="en-US" sz="2400" dirty="0">
                <a:latin typeface="Cambria"/>
                <a:ea typeface="Cambria"/>
                <a:cs typeface="+mn-lt"/>
              </a:rPr>
              <a:t>NNLM Region 1 </a:t>
            </a:r>
            <a:endParaRPr lang="en-US" dirty="0"/>
          </a:p>
        </p:txBody>
      </p:sp>
      <p:sp>
        <p:nvSpPr>
          <p:cNvPr id="7" name="TextBox 6">
            <a:extLst>
              <a:ext uri="{FF2B5EF4-FFF2-40B4-BE49-F238E27FC236}">
                <a16:creationId xmlns:a16="http://schemas.microsoft.com/office/drawing/2014/main" id="{6B7E99B6-D47A-31CB-A655-FE3C100A525D}"/>
              </a:ext>
            </a:extLst>
          </p:cNvPr>
          <p:cNvSpPr txBox="1"/>
          <p:nvPr/>
        </p:nvSpPr>
        <p:spPr>
          <a:xfrm>
            <a:off x="2842122" y="3888963"/>
            <a:ext cx="47413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mbria"/>
                <a:ea typeface="Cambria"/>
                <a:cs typeface="Calibri"/>
              </a:rPr>
              <a:t>Katie Pierce Farrier </a:t>
            </a:r>
          </a:p>
          <a:p>
            <a:r>
              <a:rPr lang="en-US" sz="2400" dirty="0">
                <a:latin typeface="Cambria"/>
                <a:ea typeface="Cambria"/>
                <a:cs typeface="+mn-lt"/>
                <a:hlinkClick r:id="rId6"/>
              </a:rPr>
              <a:t>Katie.pierce-farrier@unthsc.edu</a:t>
            </a:r>
            <a:r>
              <a:rPr lang="en-US" sz="2400" dirty="0">
                <a:latin typeface="Cambria"/>
                <a:ea typeface="Cambria"/>
                <a:cs typeface="+mn-lt"/>
              </a:rPr>
              <a:t> </a:t>
            </a:r>
            <a:endParaRPr lang="en-US" sz="2400" dirty="0">
              <a:latin typeface="Cambria"/>
              <a:ea typeface="Cambria"/>
              <a:cs typeface="Calibri"/>
            </a:endParaRPr>
          </a:p>
          <a:p>
            <a:r>
              <a:rPr lang="en-US" sz="2400" dirty="0">
                <a:latin typeface="Cambria"/>
                <a:ea typeface="Cambria"/>
                <a:cs typeface="+mn-lt"/>
              </a:rPr>
              <a:t>Data Science Strategist</a:t>
            </a:r>
            <a:endParaRPr lang="en-US" dirty="0"/>
          </a:p>
          <a:p>
            <a:r>
              <a:rPr lang="en-US" sz="2400" dirty="0">
                <a:latin typeface="Cambria"/>
                <a:ea typeface="Cambria"/>
                <a:cs typeface="+mn-lt"/>
              </a:rPr>
              <a:t>NNLM Region 3</a:t>
            </a:r>
            <a:endParaRPr lang="en-US" dirty="0"/>
          </a:p>
        </p:txBody>
      </p:sp>
    </p:spTree>
    <p:extLst>
      <p:ext uri="{BB962C8B-B14F-4D97-AF65-F5344CB8AC3E}">
        <p14:creationId xmlns:p14="http://schemas.microsoft.com/office/powerpoint/2010/main" val="417166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7DE0-AB50-5105-100B-326E7833E30A}"/>
              </a:ext>
            </a:extLst>
          </p:cNvPr>
          <p:cNvSpPr>
            <a:spLocks noGrp="1"/>
          </p:cNvSpPr>
          <p:nvPr>
            <p:ph type="title"/>
          </p:nvPr>
        </p:nvSpPr>
        <p:spPr>
          <a:xfrm>
            <a:off x="2704250" y="-1672629"/>
            <a:ext cx="4606506" cy="1339940"/>
          </a:xfrm>
        </p:spPr>
        <p:txBody>
          <a:bodyPr/>
          <a:lstStyle/>
          <a:p>
            <a:r>
              <a:rPr lang="en-US" dirty="0">
                <a:solidFill>
                  <a:schemeClr val="tx1"/>
                </a:solidFill>
                <a:cs typeface="Calibri Light"/>
              </a:rPr>
              <a:t>What is AI?</a:t>
            </a:r>
          </a:p>
        </p:txBody>
      </p:sp>
      <p:sp>
        <p:nvSpPr>
          <p:cNvPr id="5" name="TextBox 4">
            <a:extLst>
              <a:ext uri="{FF2B5EF4-FFF2-40B4-BE49-F238E27FC236}">
                <a16:creationId xmlns:a16="http://schemas.microsoft.com/office/drawing/2014/main" id="{B7A80FE7-8C96-CD77-9CF9-5BC144B95226}"/>
              </a:ext>
            </a:extLst>
          </p:cNvPr>
          <p:cNvSpPr txBox="1"/>
          <p:nvPr/>
        </p:nvSpPr>
        <p:spPr>
          <a:xfrm>
            <a:off x="2343303" y="494639"/>
            <a:ext cx="6380672"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en-US" sz="4400" b="0" i="0" u="none" strike="noStrike" dirty="0">
                <a:solidFill>
                  <a:srgbClr val="000000"/>
                </a:solidFill>
                <a:effectLst/>
                <a:latin typeface="Cambria" panose="02040503050406030204" pitchFamily="18" charset="0"/>
              </a:rPr>
              <a:t>AI processes, analyzes, and recognizes patterns in large datasets, and they use those patterns to get better at completing tasks or </a:t>
            </a:r>
            <a:r>
              <a:rPr lang="en-US" sz="4400" b="0" i="0" dirty="0">
                <a:effectLst/>
                <a:latin typeface="Cambria" panose="02040503050406030204" pitchFamily="18" charset="0"/>
              </a:rPr>
              <a:t>​</a:t>
            </a:r>
            <a:endParaRPr lang="en-US" sz="4400" b="0" i="0" dirty="0">
              <a:effectLst/>
            </a:endParaRPr>
          </a:p>
          <a:p>
            <a:pPr algn="ctr" rtl="0" fontAlgn="base"/>
            <a:r>
              <a:rPr lang="en-US" sz="6000" b="1" i="1" u="none" strike="noStrike" dirty="0">
                <a:solidFill>
                  <a:srgbClr val="1472B7"/>
                </a:solidFill>
                <a:effectLst/>
                <a:latin typeface="Cambria" panose="02040503050406030204" pitchFamily="18" charset="0"/>
              </a:rPr>
              <a:t>solving problems</a:t>
            </a:r>
            <a:r>
              <a:rPr lang="en-US" sz="6000" b="0" i="0" dirty="0">
                <a:effectLst/>
                <a:latin typeface="Cambria" panose="02040503050406030204" pitchFamily="18" charset="0"/>
              </a:rPr>
              <a:t>​</a:t>
            </a:r>
            <a:r>
              <a:rPr lang="en-US" sz="6000" b="1" dirty="0">
                <a:latin typeface="Cambria"/>
                <a:ea typeface="Cambria"/>
              </a:rPr>
              <a:t> </a:t>
            </a:r>
            <a:endParaRPr lang="en-US" sz="6000" b="1" dirty="0">
              <a:latin typeface="Cambria"/>
              <a:ea typeface="Cambria"/>
              <a:cs typeface="Calibri"/>
            </a:endParaRPr>
          </a:p>
        </p:txBody>
      </p:sp>
    </p:spTree>
    <p:extLst>
      <p:ext uri="{BB962C8B-B14F-4D97-AF65-F5344CB8AC3E}">
        <p14:creationId xmlns:p14="http://schemas.microsoft.com/office/powerpoint/2010/main" val="57827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F1D3-D921-CABC-DBE4-831C4325B009}"/>
              </a:ext>
            </a:extLst>
          </p:cNvPr>
          <p:cNvSpPr>
            <a:spLocks noGrp="1"/>
          </p:cNvSpPr>
          <p:nvPr>
            <p:ph type="title"/>
          </p:nvPr>
        </p:nvSpPr>
        <p:spPr>
          <a:xfrm>
            <a:off x="435313" y="1551900"/>
            <a:ext cx="4171544" cy="2543445"/>
          </a:xfrm>
        </p:spPr>
        <p:txBody>
          <a:bodyPr vert="horz" lIns="91440" tIns="45720" rIns="91440" bIns="45720" rtlCol="0" anchor="t">
            <a:normAutofit/>
          </a:bodyPr>
          <a:lstStyle/>
          <a:p>
            <a:r>
              <a:rPr lang="en-US" sz="5400" b="1" dirty="0">
                <a:solidFill>
                  <a:schemeClr val="tx1"/>
                </a:solidFill>
                <a:latin typeface="Cambria"/>
                <a:ea typeface="Cambria"/>
              </a:rPr>
              <a:t>Types of Artificial Intelligence</a:t>
            </a:r>
          </a:p>
        </p:txBody>
      </p:sp>
      <p:pic>
        <p:nvPicPr>
          <p:cNvPr id="7" name="Content Placeholder 6" descr="AI is an umbrella term and covers a wide range of tools and functions.  Machine Learning, a subset of AI, is all about using data and algorithms to enable machines to learn and make decisions. Machine Learning focuses on identifying patterns and predicting future patterns.​">
            <a:extLst>
              <a:ext uri="{FF2B5EF4-FFF2-40B4-BE49-F238E27FC236}">
                <a16:creationId xmlns:a16="http://schemas.microsoft.com/office/drawing/2014/main" id="{F4608EBA-1327-EE81-1D94-FB39016D81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0903" y="210767"/>
            <a:ext cx="6391073" cy="6436465"/>
          </a:xfrm>
        </p:spPr>
      </p:pic>
    </p:spTree>
    <p:extLst>
      <p:ext uri="{BB962C8B-B14F-4D97-AF65-F5344CB8AC3E}">
        <p14:creationId xmlns:p14="http://schemas.microsoft.com/office/powerpoint/2010/main" val="395852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3D5E-B5D1-FBB9-03C7-E3F146466B5B}"/>
              </a:ext>
            </a:extLst>
          </p:cNvPr>
          <p:cNvSpPr>
            <a:spLocks noGrp="1"/>
          </p:cNvSpPr>
          <p:nvPr>
            <p:ph type="title"/>
          </p:nvPr>
        </p:nvSpPr>
        <p:spPr>
          <a:xfrm>
            <a:off x="838200" y="365125"/>
            <a:ext cx="10515600" cy="868363"/>
          </a:xfrm>
        </p:spPr>
        <p:txBody>
          <a:bodyPr/>
          <a:lstStyle/>
          <a:p>
            <a:r>
              <a:rPr lang="en-US" b="1" dirty="0">
                <a:solidFill>
                  <a:schemeClr val="tx1"/>
                </a:solidFill>
                <a:latin typeface="Cambria"/>
                <a:ea typeface="Cambria"/>
                <a:cs typeface="Calibri Light"/>
              </a:rPr>
              <a:t>How NLP works</a:t>
            </a:r>
            <a:endParaRPr lang="en-US" b="1" dirty="0">
              <a:solidFill>
                <a:schemeClr val="tx1"/>
              </a:solidFill>
              <a:latin typeface="Cambria"/>
              <a:ea typeface="Cambria"/>
            </a:endParaRPr>
          </a:p>
        </p:txBody>
      </p:sp>
      <p:sp>
        <p:nvSpPr>
          <p:cNvPr id="3" name="Content Placeholder 2">
            <a:extLst>
              <a:ext uri="{FF2B5EF4-FFF2-40B4-BE49-F238E27FC236}">
                <a16:creationId xmlns:a16="http://schemas.microsoft.com/office/drawing/2014/main" id="{18FA5794-3FEF-332D-A55C-F5AEA75544D5}"/>
              </a:ext>
            </a:extLst>
          </p:cNvPr>
          <p:cNvSpPr>
            <a:spLocks noGrp="1"/>
          </p:cNvSpPr>
          <p:nvPr>
            <p:ph idx="1"/>
          </p:nvPr>
        </p:nvSpPr>
        <p:spPr>
          <a:xfrm>
            <a:off x="838200" y="1760311"/>
            <a:ext cx="3211286" cy="1897289"/>
          </a:xfrm>
        </p:spPr>
        <p:txBody>
          <a:bodyPr vert="horz" lIns="91440" tIns="45720" rIns="91440" bIns="45720" rtlCol="0" anchor="t">
            <a:normAutofit/>
          </a:bodyPr>
          <a:lstStyle/>
          <a:p>
            <a:r>
              <a:rPr lang="en-US" dirty="0">
                <a:solidFill>
                  <a:schemeClr val="tx1"/>
                </a:solidFill>
                <a:latin typeface="Cambria"/>
                <a:ea typeface="Cambria"/>
                <a:cs typeface="Calibri"/>
              </a:rPr>
              <a:t>Hi, this is normal human language. And I am looking for..... </a:t>
            </a:r>
            <a:endParaRPr lang="en-US" dirty="0">
              <a:solidFill>
                <a:schemeClr val="tx1"/>
              </a:solidFill>
              <a:latin typeface="Cambria"/>
              <a:ea typeface="Cambria"/>
            </a:endParaRPr>
          </a:p>
        </p:txBody>
      </p:sp>
      <p:sp>
        <p:nvSpPr>
          <p:cNvPr id="6" name="Content Placeholder 2">
            <a:extLst>
              <a:ext uri="{FF2B5EF4-FFF2-40B4-BE49-F238E27FC236}">
                <a16:creationId xmlns:a16="http://schemas.microsoft.com/office/drawing/2014/main" id="{54765108-656F-086D-B606-59DA3DA36001}"/>
              </a:ext>
            </a:extLst>
          </p:cNvPr>
          <p:cNvSpPr txBox="1">
            <a:spLocks/>
          </p:cNvSpPr>
          <p:nvPr/>
        </p:nvSpPr>
        <p:spPr>
          <a:xfrm>
            <a:off x="4419600" y="1729297"/>
            <a:ext cx="3211286" cy="20852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a:ea typeface="Cambria"/>
                <a:cs typeface="Calibri"/>
              </a:rPr>
              <a:t>0010011100010110011010101010110000100010100100101101010101</a:t>
            </a:r>
            <a:endParaRPr lang="en-US" dirty="0">
              <a:latin typeface="Cambria"/>
              <a:ea typeface="Cambria"/>
            </a:endParaRPr>
          </a:p>
        </p:txBody>
      </p:sp>
      <p:sp>
        <p:nvSpPr>
          <p:cNvPr id="5" name="Content Placeholder 2">
            <a:extLst>
              <a:ext uri="{FF2B5EF4-FFF2-40B4-BE49-F238E27FC236}">
                <a16:creationId xmlns:a16="http://schemas.microsoft.com/office/drawing/2014/main" id="{109E0BD8-18EC-46D2-3F5B-932358AABFA9}"/>
              </a:ext>
            </a:extLst>
          </p:cNvPr>
          <p:cNvSpPr txBox="1">
            <a:spLocks/>
          </p:cNvSpPr>
          <p:nvPr/>
        </p:nvSpPr>
        <p:spPr>
          <a:xfrm>
            <a:off x="8142515" y="1758052"/>
            <a:ext cx="3211286" cy="19989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a:ea typeface="Cambria"/>
                <a:cs typeface="Calibri"/>
              </a:rPr>
              <a:t>The answer to your question is....</a:t>
            </a:r>
          </a:p>
          <a:p>
            <a:r>
              <a:rPr lang="en-US" dirty="0">
                <a:latin typeface="Cambria"/>
                <a:ea typeface="Cambria"/>
                <a:cs typeface="Calibri"/>
              </a:rPr>
              <a:t>*with some caveats</a:t>
            </a:r>
          </a:p>
        </p:txBody>
      </p:sp>
      <p:grpSp>
        <p:nvGrpSpPr>
          <p:cNvPr id="4" name="Group 3" descr="Icon of people talking with an arrow pointing towards a computer, then another arrow with a person icon and a lightbulb">
            <a:extLst>
              <a:ext uri="{FF2B5EF4-FFF2-40B4-BE49-F238E27FC236}">
                <a16:creationId xmlns:a16="http://schemas.microsoft.com/office/drawing/2014/main" id="{9632C510-9587-185F-EA46-8E4C50AA1A1B}"/>
              </a:ext>
              <a:ext uri="{C183D7F6-B498-43B3-948B-1728B52AA6E4}">
                <adec:decorative xmlns:adec="http://schemas.microsoft.com/office/drawing/2017/decorative" val="0"/>
              </a:ext>
            </a:extLst>
          </p:cNvPr>
          <p:cNvGrpSpPr/>
          <p:nvPr/>
        </p:nvGrpSpPr>
        <p:grpSpPr>
          <a:xfrm>
            <a:off x="844322" y="3757010"/>
            <a:ext cx="10256476" cy="2480017"/>
            <a:chOff x="844322" y="3757010"/>
            <a:chExt cx="10256476" cy="2688769"/>
          </a:xfrm>
        </p:grpSpPr>
        <p:pic>
          <p:nvPicPr>
            <p:cNvPr id="9" name="Graphic 8">
              <a:extLst>
                <a:ext uri="{FF2B5EF4-FFF2-40B4-BE49-F238E27FC236}">
                  <a16:creationId xmlns:a16="http://schemas.microsoft.com/office/drawing/2014/main" id="{D7EDD579-D9D8-9010-EF94-FDDB4C0D463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322" y="3814518"/>
              <a:ext cx="2449285" cy="2427514"/>
            </a:xfrm>
            <a:prstGeom prst="rect">
              <a:avLst/>
            </a:prstGeom>
          </p:spPr>
        </p:pic>
        <p:pic>
          <p:nvPicPr>
            <p:cNvPr id="10" name="Graphic 9">
              <a:extLst>
                <a:ext uri="{FF2B5EF4-FFF2-40B4-BE49-F238E27FC236}">
                  <a16:creationId xmlns:a16="http://schemas.microsoft.com/office/drawing/2014/main" id="{3B00A3B8-175A-08A0-0955-0274CBAA280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5200" y="4484914"/>
              <a:ext cx="914400" cy="914400"/>
            </a:xfrm>
            <a:prstGeom prst="rect">
              <a:avLst/>
            </a:prstGeom>
          </p:spPr>
        </p:pic>
        <p:pic>
          <p:nvPicPr>
            <p:cNvPr id="8" name="Graphic 7">
              <a:extLst>
                <a:ext uri="{FF2B5EF4-FFF2-40B4-BE49-F238E27FC236}">
                  <a16:creationId xmlns:a16="http://schemas.microsoft.com/office/drawing/2014/main" id="{6CE5FC19-654E-C427-73EF-092BD17E782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4400" y="3757010"/>
              <a:ext cx="2732313" cy="2688769"/>
            </a:xfrm>
            <a:prstGeom prst="rect">
              <a:avLst/>
            </a:prstGeom>
          </p:spPr>
        </p:pic>
        <p:sp>
          <p:nvSpPr>
            <p:cNvPr id="12" name="TextBox 11">
              <a:extLst>
                <a:ext uri="{FF2B5EF4-FFF2-40B4-BE49-F238E27FC236}">
                  <a16:creationId xmlns:a16="http://schemas.microsoft.com/office/drawing/2014/main" id="{D6A92AAD-E861-02B5-727A-DDA87DC6A7B7}"/>
                </a:ext>
              </a:extLst>
            </p:cNvPr>
            <p:cNvSpPr txBox="1"/>
            <p:nvPr/>
          </p:nvSpPr>
          <p:spPr>
            <a:xfrm>
              <a:off x="4782320" y="4446299"/>
              <a:ext cx="175259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Cambria"/>
                  <a:ea typeface="Calibri"/>
                  <a:cs typeface="Calibri"/>
                </a:rPr>
                <a:t>AI </a:t>
              </a:r>
            </a:p>
            <a:p>
              <a:pPr algn="ctr"/>
              <a:r>
                <a:rPr lang="en-US" sz="2800" b="1" dirty="0">
                  <a:latin typeface="Cambria"/>
                  <a:ea typeface="Calibri"/>
                  <a:cs typeface="Calibri"/>
                </a:rPr>
                <a:t>Program</a:t>
              </a:r>
            </a:p>
          </p:txBody>
        </p:sp>
        <p:pic>
          <p:nvPicPr>
            <p:cNvPr id="11" name="Graphic 10">
              <a:extLst>
                <a:ext uri="{FF2B5EF4-FFF2-40B4-BE49-F238E27FC236}">
                  <a16:creationId xmlns:a16="http://schemas.microsoft.com/office/drawing/2014/main" id="{657B69F9-F446-1B06-5CF6-C3586F1B31E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0885" y="4332514"/>
              <a:ext cx="914400" cy="914400"/>
            </a:xfrm>
            <a:prstGeom prst="rect">
              <a:avLst/>
            </a:prstGeom>
          </p:spPr>
        </p:pic>
        <p:pic>
          <p:nvPicPr>
            <p:cNvPr id="7" name="Graphic 6">
              <a:extLst>
                <a:ext uri="{FF2B5EF4-FFF2-40B4-BE49-F238E27FC236}">
                  <a16:creationId xmlns:a16="http://schemas.microsoft.com/office/drawing/2014/main" id="{522DD79A-B421-9EEF-0FC3-53C8F7DA590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47944" y="3763489"/>
              <a:ext cx="2452854" cy="2427870"/>
            </a:xfrm>
            <a:prstGeom prst="rect">
              <a:avLst/>
            </a:prstGeom>
          </p:spPr>
        </p:pic>
      </p:grpSp>
    </p:spTree>
    <p:extLst>
      <p:ext uri="{BB962C8B-B14F-4D97-AF65-F5344CB8AC3E}">
        <p14:creationId xmlns:p14="http://schemas.microsoft.com/office/powerpoint/2010/main" val="419516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B80D-5A9F-1CD9-A068-297A4F406974}"/>
              </a:ext>
            </a:extLst>
          </p:cNvPr>
          <p:cNvSpPr>
            <a:spLocks noGrp="1"/>
          </p:cNvSpPr>
          <p:nvPr>
            <p:ph type="title"/>
          </p:nvPr>
        </p:nvSpPr>
        <p:spPr>
          <a:xfrm>
            <a:off x="839788" y="83023"/>
            <a:ext cx="10515600" cy="916955"/>
          </a:xfrm>
        </p:spPr>
        <p:txBody>
          <a:bodyPr/>
          <a:lstStyle/>
          <a:p>
            <a:pPr algn="ctr"/>
            <a:r>
              <a:rPr lang="en-US" b="1" dirty="0">
                <a:solidFill>
                  <a:schemeClr val="tx1"/>
                </a:solidFill>
                <a:latin typeface="Cambria"/>
                <a:ea typeface="Cambria"/>
                <a:cs typeface="Calibri Light"/>
              </a:rPr>
              <a:t>Types of Artificial Intelligence (cont.)</a:t>
            </a:r>
          </a:p>
        </p:txBody>
      </p:sp>
      <p:sp>
        <p:nvSpPr>
          <p:cNvPr id="3" name="Text Placeholder 2">
            <a:extLst>
              <a:ext uri="{FF2B5EF4-FFF2-40B4-BE49-F238E27FC236}">
                <a16:creationId xmlns:a16="http://schemas.microsoft.com/office/drawing/2014/main" id="{2BA4F4F8-ABB8-F070-F804-5DB414EF9F08}"/>
              </a:ext>
            </a:extLst>
          </p:cNvPr>
          <p:cNvSpPr>
            <a:spLocks noGrp="1"/>
          </p:cNvSpPr>
          <p:nvPr>
            <p:ph type="body" idx="1"/>
          </p:nvPr>
        </p:nvSpPr>
        <p:spPr>
          <a:xfrm>
            <a:off x="839788" y="1422762"/>
            <a:ext cx="4701255" cy="1135838"/>
          </a:xfrm>
        </p:spPr>
        <p:txBody>
          <a:bodyPr>
            <a:noAutofit/>
          </a:bodyPr>
          <a:lstStyle/>
          <a:p>
            <a:pPr algn="ctr"/>
            <a:r>
              <a:rPr lang="en-US" sz="3600" dirty="0">
                <a:solidFill>
                  <a:schemeClr val="tx1"/>
                </a:solidFill>
                <a:latin typeface="Cambria"/>
                <a:ea typeface="Cambria"/>
                <a:cs typeface="Calibri"/>
              </a:rPr>
              <a:t>Natural Language Processing (NLPs)</a:t>
            </a:r>
            <a:endParaRPr lang="en-US" sz="3600" dirty="0">
              <a:solidFill>
                <a:schemeClr val="tx1"/>
              </a:solidFill>
              <a:latin typeface="Cambria"/>
              <a:ea typeface="Cambria"/>
            </a:endParaRPr>
          </a:p>
        </p:txBody>
      </p:sp>
      <p:sp>
        <p:nvSpPr>
          <p:cNvPr id="4" name="Content Placeholder 3">
            <a:extLst>
              <a:ext uri="{FF2B5EF4-FFF2-40B4-BE49-F238E27FC236}">
                <a16:creationId xmlns:a16="http://schemas.microsoft.com/office/drawing/2014/main" id="{F0F6F6AD-921F-D003-962D-26B97D7B5D4E}"/>
              </a:ext>
            </a:extLst>
          </p:cNvPr>
          <p:cNvSpPr>
            <a:spLocks noGrp="1"/>
          </p:cNvSpPr>
          <p:nvPr>
            <p:ph sz="half" idx="2"/>
          </p:nvPr>
        </p:nvSpPr>
        <p:spPr>
          <a:xfrm>
            <a:off x="839788" y="2784626"/>
            <a:ext cx="4727092" cy="2722667"/>
          </a:xfrm>
          <a:noFill/>
          <a:ln>
            <a:solidFill>
              <a:schemeClr val="tx1"/>
            </a:solidFill>
          </a:ln>
        </p:spPr>
        <p:txBody>
          <a:bodyPr vert="horz" lIns="91440" tIns="45720" rIns="91440" bIns="45720" rtlCol="0" anchor="t">
            <a:normAutofit/>
          </a:bodyPr>
          <a:lstStyle/>
          <a:p>
            <a:pPr>
              <a:lnSpc>
                <a:spcPct val="100000"/>
              </a:lnSpc>
              <a:spcBef>
                <a:spcPts val="0"/>
              </a:spcBef>
            </a:pPr>
            <a:r>
              <a:rPr lang="en-US" dirty="0">
                <a:solidFill>
                  <a:schemeClr val="tx1"/>
                </a:solidFill>
                <a:latin typeface="Cambria"/>
                <a:ea typeface="Cambria"/>
                <a:cs typeface="+mn-lt"/>
              </a:rPr>
              <a:t>Trained on </a:t>
            </a:r>
            <a:r>
              <a:rPr lang="en-US" b="1" dirty="0">
                <a:solidFill>
                  <a:schemeClr val="tx1"/>
                </a:solidFill>
                <a:latin typeface="Cambria"/>
                <a:ea typeface="Cambria"/>
                <a:cs typeface="+mn-lt"/>
              </a:rPr>
              <a:t>specific</a:t>
            </a:r>
            <a:r>
              <a:rPr lang="en-US" dirty="0">
                <a:solidFill>
                  <a:schemeClr val="tx1"/>
                </a:solidFill>
                <a:latin typeface="Cambria"/>
                <a:ea typeface="Cambria"/>
                <a:cs typeface="+mn-lt"/>
              </a:rPr>
              <a:t> pieces of texts </a:t>
            </a:r>
            <a:endParaRPr lang="en-US" dirty="0">
              <a:solidFill>
                <a:schemeClr val="tx1"/>
              </a:solidFill>
              <a:latin typeface="Cambria"/>
              <a:ea typeface="Cambria"/>
              <a:cs typeface="Calibri"/>
            </a:endParaRPr>
          </a:p>
          <a:p>
            <a:pPr>
              <a:lnSpc>
                <a:spcPct val="100000"/>
              </a:lnSpc>
              <a:spcBef>
                <a:spcPts val="0"/>
              </a:spcBef>
            </a:pPr>
            <a:r>
              <a:rPr lang="en-US" b="1" dirty="0">
                <a:solidFill>
                  <a:schemeClr val="tx1"/>
                </a:solidFill>
                <a:latin typeface="Cambria"/>
                <a:ea typeface="Cambria"/>
                <a:cs typeface="+mn-lt"/>
              </a:rPr>
              <a:t>Deep, narrow</a:t>
            </a:r>
            <a:r>
              <a:rPr lang="en-US" dirty="0">
                <a:solidFill>
                  <a:schemeClr val="tx1"/>
                </a:solidFill>
                <a:latin typeface="Cambria"/>
                <a:ea typeface="Cambria"/>
                <a:cs typeface="+mn-lt"/>
              </a:rPr>
              <a:t> understanding of language </a:t>
            </a:r>
          </a:p>
          <a:p>
            <a:pPr>
              <a:lnSpc>
                <a:spcPct val="100000"/>
              </a:lnSpc>
              <a:spcBef>
                <a:spcPts val="0"/>
              </a:spcBef>
            </a:pPr>
            <a:r>
              <a:rPr lang="en-US" dirty="0">
                <a:solidFill>
                  <a:schemeClr val="tx1"/>
                </a:solidFill>
                <a:latin typeface="Cambria"/>
                <a:ea typeface="Cambria"/>
                <a:cs typeface="+mn-lt"/>
              </a:rPr>
              <a:t>Performs </a:t>
            </a:r>
            <a:r>
              <a:rPr lang="en-US" b="1" dirty="0">
                <a:solidFill>
                  <a:schemeClr val="tx1"/>
                </a:solidFill>
                <a:latin typeface="Cambria"/>
                <a:ea typeface="Cambria"/>
                <a:cs typeface="+mn-lt"/>
              </a:rPr>
              <a:t>specific</a:t>
            </a:r>
            <a:r>
              <a:rPr lang="en-US" dirty="0">
                <a:solidFill>
                  <a:schemeClr val="tx1"/>
                </a:solidFill>
                <a:latin typeface="Cambria"/>
                <a:ea typeface="Cambria"/>
                <a:cs typeface="+mn-lt"/>
              </a:rPr>
              <a:t> tasks</a:t>
            </a:r>
          </a:p>
        </p:txBody>
      </p:sp>
      <p:sp>
        <p:nvSpPr>
          <p:cNvPr id="5" name="Text Placeholder 4">
            <a:extLst>
              <a:ext uri="{FF2B5EF4-FFF2-40B4-BE49-F238E27FC236}">
                <a16:creationId xmlns:a16="http://schemas.microsoft.com/office/drawing/2014/main" id="{FCE8E06A-9340-518A-5786-4D87F1A122D7}"/>
              </a:ext>
            </a:extLst>
          </p:cNvPr>
          <p:cNvSpPr>
            <a:spLocks noGrp="1"/>
          </p:cNvSpPr>
          <p:nvPr>
            <p:ph type="body" sz="quarter" idx="3"/>
          </p:nvPr>
        </p:nvSpPr>
        <p:spPr>
          <a:xfrm>
            <a:off x="6622065" y="1451946"/>
            <a:ext cx="4951389" cy="1135838"/>
          </a:xfrm>
        </p:spPr>
        <p:txBody>
          <a:bodyPr>
            <a:noAutofit/>
          </a:bodyPr>
          <a:lstStyle/>
          <a:p>
            <a:pPr algn="ctr"/>
            <a:r>
              <a:rPr lang="en-US" sz="3600" dirty="0">
                <a:solidFill>
                  <a:schemeClr val="tx1"/>
                </a:solidFill>
                <a:latin typeface="Cambria"/>
                <a:ea typeface="Cambria"/>
                <a:cs typeface="Calibri"/>
              </a:rPr>
              <a:t>Large Language Models (LLMs)</a:t>
            </a:r>
            <a:endParaRPr lang="en-US" sz="3600" dirty="0">
              <a:solidFill>
                <a:schemeClr val="tx1"/>
              </a:solidFill>
              <a:latin typeface="Cambria"/>
              <a:ea typeface="Cambria"/>
            </a:endParaRPr>
          </a:p>
        </p:txBody>
      </p:sp>
      <p:sp>
        <p:nvSpPr>
          <p:cNvPr id="6" name="Content Placeholder 5">
            <a:extLst>
              <a:ext uri="{FF2B5EF4-FFF2-40B4-BE49-F238E27FC236}">
                <a16:creationId xmlns:a16="http://schemas.microsoft.com/office/drawing/2014/main" id="{1EDC5690-1B00-4E4A-1092-2CC53A0A2340}"/>
              </a:ext>
            </a:extLst>
          </p:cNvPr>
          <p:cNvSpPr>
            <a:spLocks noGrp="1"/>
          </p:cNvSpPr>
          <p:nvPr>
            <p:ph sz="quarter" idx="4"/>
          </p:nvPr>
        </p:nvSpPr>
        <p:spPr>
          <a:xfrm>
            <a:off x="6622066" y="2784625"/>
            <a:ext cx="4891472" cy="2722668"/>
          </a:xfrm>
          <a:noFill/>
          <a:ln>
            <a:solidFill>
              <a:schemeClr val="tx1"/>
            </a:solidFill>
          </a:ln>
        </p:spPr>
        <p:txBody>
          <a:bodyPr vert="horz" lIns="91440" tIns="45720" rIns="91440" bIns="45720" rtlCol="0" anchor="t">
            <a:normAutofit/>
          </a:bodyPr>
          <a:lstStyle/>
          <a:p>
            <a:pPr>
              <a:lnSpc>
                <a:spcPct val="100000"/>
              </a:lnSpc>
              <a:spcBef>
                <a:spcPts val="0"/>
              </a:spcBef>
            </a:pPr>
            <a:r>
              <a:rPr lang="en-US" dirty="0">
                <a:solidFill>
                  <a:schemeClr val="tx1"/>
                </a:solidFill>
                <a:latin typeface="Cambria"/>
                <a:ea typeface="Cambria"/>
                <a:cs typeface="+mn-lt"/>
              </a:rPr>
              <a:t>Trained on </a:t>
            </a:r>
            <a:r>
              <a:rPr lang="en-US" b="1" dirty="0">
                <a:solidFill>
                  <a:schemeClr val="tx1"/>
                </a:solidFill>
                <a:latin typeface="Cambria"/>
                <a:ea typeface="Cambria"/>
                <a:cs typeface="+mn-lt"/>
              </a:rPr>
              <a:t>vast</a:t>
            </a:r>
            <a:r>
              <a:rPr lang="en-US" dirty="0">
                <a:solidFill>
                  <a:schemeClr val="tx1"/>
                </a:solidFill>
                <a:latin typeface="Cambria"/>
                <a:ea typeface="Cambria"/>
                <a:cs typeface="+mn-lt"/>
              </a:rPr>
              <a:t> amounts of texts</a:t>
            </a:r>
            <a:endParaRPr lang="en-US" dirty="0">
              <a:solidFill>
                <a:schemeClr val="tx1"/>
              </a:solidFill>
              <a:latin typeface="Cambria"/>
              <a:ea typeface="Cambria"/>
              <a:cs typeface="Calibri"/>
            </a:endParaRPr>
          </a:p>
          <a:p>
            <a:pPr>
              <a:lnSpc>
                <a:spcPct val="100000"/>
              </a:lnSpc>
              <a:spcBef>
                <a:spcPts val="0"/>
              </a:spcBef>
            </a:pPr>
            <a:r>
              <a:rPr lang="en-US" b="1" dirty="0">
                <a:solidFill>
                  <a:schemeClr val="tx1"/>
                </a:solidFill>
                <a:latin typeface="Cambria"/>
                <a:ea typeface="Cambria"/>
                <a:cs typeface="+mn-lt"/>
              </a:rPr>
              <a:t>Broad understanding</a:t>
            </a:r>
            <a:r>
              <a:rPr lang="en-US" dirty="0">
                <a:solidFill>
                  <a:schemeClr val="tx1"/>
                </a:solidFill>
                <a:latin typeface="Cambria"/>
                <a:ea typeface="Cambria"/>
                <a:cs typeface="+mn-lt"/>
              </a:rPr>
              <a:t> of language </a:t>
            </a:r>
          </a:p>
          <a:p>
            <a:pPr>
              <a:lnSpc>
                <a:spcPct val="100000"/>
              </a:lnSpc>
              <a:spcBef>
                <a:spcPts val="0"/>
              </a:spcBef>
            </a:pPr>
            <a:r>
              <a:rPr lang="en-US" b="1" dirty="0">
                <a:solidFill>
                  <a:schemeClr val="tx1"/>
                </a:solidFill>
                <a:latin typeface="Cambria"/>
                <a:ea typeface="Cambria"/>
                <a:cs typeface="+mn-lt"/>
              </a:rPr>
              <a:t>Generates</a:t>
            </a:r>
            <a:r>
              <a:rPr lang="en-US" dirty="0">
                <a:solidFill>
                  <a:schemeClr val="tx1"/>
                </a:solidFill>
                <a:latin typeface="Cambria"/>
                <a:ea typeface="Cambria"/>
                <a:cs typeface="+mn-lt"/>
              </a:rPr>
              <a:t> broad content</a:t>
            </a:r>
          </a:p>
        </p:txBody>
      </p:sp>
    </p:spTree>
    <p:extLst>
      <p:ext uri="{BB962C8B-B14F-4D97-AF65-F5344CB8AC3E}">
        <p14:creationId xmlns:p14="http://schemas.microsoft.com/office/powerpoint/2010/main" val="214649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AD5F-A37E-B1FA-07EA-2F02A90A8248}"/>
              </a:ext>
            </a:extLst>
          </p:cNvPr>
          <p:cNvSpPr>
            <a:spLocks noGrp="1"/>
          </p:cNvSpPr>
          <p:nvPr>
            <p:ph type="title"/>
          </p:nvPr>
        </p:nvSpPr>
        <p:spPr>
          <a:xfrm>
            <a:off x="1116105" y="-1521363"/>
            <a:ext cx="4979895" cy="1325563"/>
          </a:xfrm>
        </p:spPr>
        <p:txBody>
          <a:bodyPr/>
          <a:lstStyle/>
          <a:p>
            <a:r>
              <a:rPr lang="en-US" dirty="0">
                <a:solidFill>
                  <a:schemeClr val="tx1"/>
                </a:solidFill>
                <a:cs typeface="Calibri Light"/>
              </a:rPr>
              <a:t>Examples of NLP</a:t>
            </a:r>
            <a:endParaRPr lang="en-US" dirty="0">
              <a:solidFill>
                <a:schemeClr val="tx1"/>
              </a:solidFill>
            </a:endParaRPr>
          </a:p>
        </p:txBody>
      </p:sp>
      <p:pic>
        <p:nvPicPr>
          <p:cNvPr id="9" name="Picture 8" descr="Hey Siri icon">
            <a:extLst>
              <a:ext uri="{FF2B5EF4-FFF2-40B4-BE49-F238E27FC236}">
                <a16:creationId xmlns:a16="http://schemas.microsoft.com/office/drawing/2014/main" id="{D24113B0-FDC4-E500-3860-6F4BB36FA1AF}"/>
              </a:ext>
              <a:ext uri="{C183D7F6-B498-43B3-948B-1728B52AA6E4}">
                <adec:decorative xmlns:adec="http://schemas.microsoft.com/office/drawing/2017/decorative" val="0"/>
              </a:ext>
            </a:extLst>
          </p:cNvPr>
          <p:cNvPicPr>
            <a:picLocks noChangeAspect="1"/>
          </p:cNvPicPr>
          <p:nvPr/>
        </p:nvPicPr>
        <p:blipFill rotWithShape="1">
          <a:blip r:embed="rId3"/>
          <a:srcRect t="5933" r="160" b="12919"/>
          <a:stretch/>
        </p:blipFill>
        <p:spPr>
          <a:xfrm>
            <a:off x="155545" y="375537"/>
            <a:ext cx="4843478" cy="2203693"/>
          </a:xfrm>
          <a:prstGeom prst="rect">
            <a:avLst/>
          </a:prstGeom>
        </p:spPr>
      </p:pic>
      <p:pic>
        <p:nvPicPr>
          <p:cNvPr id="4" name="Content Placeholder 3" descr="Alexa">
            <a:extLst>
              <a:ext uri="{FF2B5EF4-FFF2-40B4-BE49-F238E27FC236}">
                <a16:creationId xmlns:a16="http://schemas.microsoft.com/office/drawing/2014/main" id="{868E1495-13FA-0D44-0A3F-00C46A92CB99}"/>
              </a:ext>
              <a:ext uri="{C183D7F6-B498-43B3-948B-1728B52AA6E4}">
                <adec:decorative xmlns:adec="http://schemas.microsoft.com/office/drawing/2017/decorative" val="0"/>
              </a:ext>
            </a:extLst>
          </p:cNvPr>
          <p:cNvPicPr>
            <a:picLocks noGrp="1" noChangeAspect="1"/>
          </p:cNvPicPr>
          <p:nvPr>
            <p:ph idx="1"/>
          </p:nvPr>
        </p:nvPicPr>
        <p:blipFill>
          <a:blip r:embed="rId4"/>
          <a:stretch>
            <a:fillRect/>
          </a:stretch>
        </p:blipFill>
        <p:spPr>
          <a:xfrm>
            <a:off x="5206093" y="202521"/>
            <a:ext cx="2712243" cy="2767012"/>
          </a:xfrm>
        </p:spPr>
      </p:pic>
      <p:pic>
        <p:nvPicPr>
          <p:cNvPr id="6" name="Picture 5" descr="ChatGPT logo">
            <a:extLst>
              <a:ext uri="{FF2B5EF4-FFF2-40B4-BE49-F238E27FC236}">
                <a16:creationId xmlns:a16="http://schemas.microsoft.com/office/drawing/2014/main" id="{90929ED7-B630-C086-11BE-785B2A952C7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90429" y="2977551"/>
            <a:ext cx="2707481" cy="2707481"/>
          </a:xfrm>
          <a:prstGeom prst="rect">
            <a:avLst/>
          </a:prstGeom>
        </p:spPr>
      </p:pic>
      <p:pic>
        <p:nvPicPr>
          <p:cNvPr id="10" name="Picture 9" descr="Google Maps log">
            <a:extLst>
              <a:ext uri="{FF2B5EF4-FFF2-40B4-BE49-F238E27FC236}">
                <a16:creationId xmlns:a16="http://schemas.microsoft.com/office/drawing/2014/main" id="{49BD2E54-FDD2-E640-45A7-97DAC5F26F59}"/>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158650" y="3424091"/>
            <a:ext cx="3090863" cy="2771776"/>
          </a:xfrm>
          <a:prstGeom prst="rect">
            <a:avLst/>
          </a:prstGeom>
        </p:spPr>
      </p:pic>
      <p:pic>
        <p:nvPicPr>
          <p:cNvPr id="3" name="Picture 2" descr="Bot interface for asking questions.">
            <a:extLst>
              <a:ext uri="{FF2B5EF4-FFF2-40B4-BE49-F238E27FC236}">
                <a16:creationId xmlns:a16="http://schemas.microsoft.com/office/drawing/2014/main" id="{4273773C-B60A-DF7F-2B44-43D8BA62A4E8}"/>
              </a:ext>
              <a:ext uri="{C183D7F6-B498-43B3-948B-1728B52AA6E4}">
                <adec:decorative xmlns:adec="http://schemas.microsoft.com/office/drawing/2017/decorative" val="0"/>
              </a:ext>
            </a:extLst>
          </p:cNvPr>
          <p:cNvPicPr>
            <a:picLocks noChangeAspect="1"/>
          </p:cNvPicPr>
          <p:nvPr/>
        </p:nvPicPr>
        <p:blipFill rotWithShape="1">
          <a:blip r:embed="rId7"/>
          <a:srcRect l="84587" t="10284" b="3720"/>
          <a:stretch/>
        </p:blipFill>
        <p:spPr>
          <a:xfrm>
            <a:off x="8558892" y="807518"/>
            <a:ext cx="3402417" cy="5343533"/>
          </a:xfrm>
          <a:prstGeom prst="rect">
            <a:avLst/>
          </a:prstGeom>
        </p:spPr>
      </p:pic>
    </p:spTree>
    <p:extLst>
      <p:ext uri="{BB962C8B-B14F-4D97-AF65-F5344CB8AC3E}">
        <p14:creationId xmlns:p14="http://schemas.microsoft.com/office/powerpoint/2010/main" val="2138942134"/>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314</TotalTime>
  <Words>2868</Words>
  <Application>Microsoft Office PowerPoint</Application>
  <PresentationFormat>Widescreen</PresentationFormat>
  <Paragraphs>375</Paragraphs>
  <Slides>48</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Aptos</vt:lpstr>
      <vt:lpstr>Arial</vt:lpstr>
      <vt:lpstr>Calibri</vt:lpstr>
      <vt:lpstr>Calibri Light</vt:lpstr>
      <vt:lpstr>Cambria</vt:lpstr>
      <vt:lpstr>Courier New</vt:lpstr>
      <vt:lpstr>Wingdings</vt:lpstr>
      <vt:lpstr>NTO White w gray text</vt:lpstr>
      <vt:lpstr>Open Tools for Data Deidentification</vt:lpstr>
      <vt:lpstr>About NNLM</vt:lpstr>
      <vt:lpstr>Learning Objectives</vt:lpstr>
      <vt:lpstr>Agenda</vt:lpstr>
      <vt:lpstr>What is AI?</vt:lpstr>
      <vt:lpstr>Types of Artificial Intelligence</vt:lpstr>
      <vt:lpstr>How NLP works</vt:lpstr>
      <vt:lpstr>Types of Artificial Intelligence (cont.)</vt:lpstr>
      <vt:lpstr>Examples of NLP</vt:lpstr>
      <vt:lpstr>NLP in Clinical Settings</vt:lpstr>
      <vt:lpstr>Types of Identifying Data</vt:lpstr>
      <vt:lpstr>Why deidentification matters </vt:lpstr>
      <vt:lpstr>What is NLP (natural language processing)? Question</vt:lpstr>
      <vt:lpstr>What is NLP (natural language processing)? Answer</vt:lpstr>
      <vt:lpstr>Tools &amp; Challenges</vt:lpstr>
      <vt:lpstr>NLM Scrubber</vt:lpstr>
      <vt:lpstr>NLM Scrubber (continued))</vt:lpstr>
      <vt:lpstr>NLM Scrubber Example</vt:lpstr>
      <vt:lpstr>NLM Scrubber Example Cont’d</vt:lpstr>
      <vt:lpstr>Deidentified Example</vt:lpstr>
      <vt:lpstr>Demo</vt:lpstr>
      <vt:lpstr>NLM Scrubber Pros</vt:lpstr>
      <vt:lpstr>NLM Scrubber Pros Cont’d</vt:lpstr>
      <vt:lpstr>Human Oversight</vt:lpstr>
      <vt:lpstr>Other Considerations   </vt:lpstr>
      <vt:lpstr>University of Pittsburgh Medical Center</vt:lpstr>
      <vt:lpstr>More Real-Life Examples </vt:lpstr>
      <vt:lpstr>Clinacuity CliniDeID </vt:lpstr>
      <vt:lpstr>ARX – Data Anonymization Tool</vt:lpstr>
      <vt:lpstr>Open NLP</vt:lpstr>
      <vt:lpstr>DICOM Library </vt:lpstr>
      <vt:lpstr>Even more tools!</vt:lpstr>
      <vt:lpstr>Challenges</vt:lpstr>
      <vt:lpstr>Data Use Agreement</vt:lpstr>
      <vt:lpstr>Looking to the Future... </vt:lpstr>
      <vt:lpstr>What does NLM Scrubber do? Question </vt:lpstr>
      <vt:lpstr>What does NLM Scrubber do? Answer</vt:lpstr>
      <vt:lpstr>Promote at Your Library</vt:lpstr>
      <vt:lpstr>Learn more about Coding </vt:lpstr>
      <vt:lpstr>Incorporating into Instruction</vt:lpstr>
      <vt:lpstr>NLM Scrubber in Your Library</vt:lpstr>
      <vt:lpstr>NIH Data Management and Sharing Policy</vt:lpstr>
      <vt:lpstr>Themed weeks and program ideas</vt:lpstr>
      <vt:lpstr>NLM Scrubber Talking Points</vt:lpstr>
      <vt:lpstr>Thank you!</vt:lpstr>
      <vt:lpstr>Suggested Resources</vt:lpstr>
      <vt:lpstr>References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84</cp:revision>
  <dcterms:created xsi:type="dcterms:W3CDTF">2024-08-02T13:03:03Z</dcterms:created>
  <dcterms:modified xsi:type="dcterms:W3CDTF">2024-11-06T15:42:03Z</dcterms:modified>
</cp:coreProperties>
</file>