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omments/modernComment_DF2_FD526C5B.xml" ContentType="application/vnd.ms-powerpoint.comment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686" r:id="rId3"/>
  </p:sldMasterIdLst>
  <p:notesMasterIdLst>
    <p:notesMasterId r:id="rId40"/>
  </p:notesMasterIdLst>
  <p:sldIdLst>
    <p:sldId id="1864" r:id="rId4"/>
    <p:sldId id="1857" r:id="rId5"/>
    <p:sldId id="1858" r:id="rId6"/>
    <p:sldId id="349" r:id="rId7"/>
    <p:sldId id="352" r:id="rId8"/>
    <p:sldId id="493" r:id="rId9"/>
    <p:sldId id="3570" r:id="rId10"/>
    <p:sldId id="3573" r:id="rId11"/>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1855" r:id="rId37"/>
    <p:sldId id="358" r:id="rId38"/>
    <p:sldId id="186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255AE3-70F1-074E-C2F7-8E12FB97E9C4}" name="Guest User" initials="GU" userId="S::urn:spo:anon#b542edbaca8c3d62b6ee7ec8ea127855e5a7749dfc11895f5348623521a0c2f3::" providerId="AD"/>
  <p188:author id="{965B90FF-9000-2F23-21BB-97F2FCC02B1B}" name="Balkenhol, Michael" initials="BM" userId="S::mbalkenhol@uiowa.edu::023ca684-e3ee-4f5e-ae6b-f4d5b0046d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5956"/>
    <a:srgbClr val="645B5B"/>
    <a:srgbClr val="556784"/>
    <a:srgbClr val="5F6163"/>
    <a:srgbClr val="5A2328"/>
    <a:srgbClr val="665D5D"/>
    <a:srgbClr val="E60707"/>
    <a:srgbClr val="B8390E"/>
    <a:srgbClr val="494444"/>
    <a:srgbClr val="004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0F3AA7-84AB-E64F-90B9-D69812FE3D2F}" v="18" dt="2024-03-27T17:12:51.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25" autoAdjust="0"/>
  </p:normalViewPr>
  <p:slideViewPr>
    <p:cSldViewPr snapToGrid="0">
      <p:cViewPr varScale="1">
        <p:scale>
          <a:sx n="71" d="100"/>
          <a:sy n="71" d="100"/>
        </p:scale>
        <p:origin x="60" y="222"/>
      </p:cViewPr>
      <p:guideLst/>
    </p:cSldViewPr>
  </p:slideViewPr>
  <p:notesTextViewPr>
    <p:cViewPr>
      <p:scale>
        <a:sx n="1" d="1"/>
        <a:sy n="1" d="1"/>
      </p:scale>
      <p:origin x="0" y="0"/>
    </p:cViewPr>
  </p:notesTextViewPr>
  <p:sorterViewPr>
    <p:cViewPr>
      <p:scale>
        <a:sx n="100" d="100"/>
        <a:sy n="100" d="100"/>
      </p:scale>
      <p:origin x="0" y="-120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comments/modernComment_DF2_FD526C5B.xml><?xml version="1.0" encoding="utf-8"?>
<p188:cmLst xmlns:a="http://schemas.openxmlformats.org/drawingml/2006/main" xmlns:r="http://schemas.openxmlformats.org/officeDocument/2006/relationships" xmlns:p188="http://schemas.microsoft.com/office/powerpoint/2018/8/main">
  <p188:cm id="{9A000F95-57EA-401B-924C-2E2119F0BECC}" authorId="{F9255AE3-70F1-074E-C2F7-8E12FB97E9C4}" created="2024-03-20T13:51:08.347">
    <pc:sldMkLst xmlns:pc="http://schemas.microsoft.com/office/powerpoint/2013/main/command">
      <pc:docMk/>
      <pc:sldMk cId="4250037339" sldId="3570"/>
    </pc:sldMkLst>
    <p188:replyLst>
      <p188:reply id="{BB82B6D4-9017-4A6C-A88B-31F20DEC5725}" authorId="{965B90FF-9000-2F23-21BB-97F2FCC02B1B}" created="2024-03-21T14:52:30.778">
        <p188:txBody>
          <a:bodyPr/>
          <a:lstStyle/>
          <a:p>
            <a:r>
              <a:rPr lang="en-US"/>
              <a:t>joinallofus.org/nlm</a:t>
            </a:r>
          </a:p>
        </p188:txBody>
      </p188:reply>
    </p188:replyLst>
    <p188:txBody>
      <a:bodyPr/>
      <a:lstStyle/>
      <a:p>
        <a:r>
          <a:rPr lang="en-US"/>
          <a:t>Add a weblink? - SH</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BB2B1-E09B-48B3-8984-232DD35B7C8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02A8C20-19DD-48E5-B805-8A6BB4B3EBE5}">
      <dgm:prSet/>
      <dgm:spPr/>
      <dgm:t>
        <a:bodyPr/>
        <a:lstStyle/>
        <a:p>
          <a:pPr>
            <a:lnSpc>
              <a:spcPct val="100000"/>
            </a:lnSpc>
          </a:pPr>
          <a:r>
            <a:rPr lang="en-US">
              <a:latin typeface="Helvetica" pitchFamily="2" charset="0"/>
            </a:rPr>
            <a:t>Use Chat for questions and comments</a:t>
          </a:r>
        </a:p>
      </dgm:t>
    </dgm:pt>
    <dgm:pt modelId="{A56EA87D-5D89-4AB0-A49B-14B0E7F0ABCA}" type="parTrans" cxnId="{1335D79C-66D9-49B4-B139-03C0E77D1972}">
      <dgm:prSet/>
      <dgm:spPr/>
      <dgm:t>
        <a:bodyPr/>
        <a:lstStyle/>
        <a:p>
          <a:endParaRPr lang="en-US">
            <a:latin typeface="Helvetica" pitchFamily="2" charset="0"/>
          </a:endParaRPr>
        </a:p>
      </dgm:t>
    </dgm:pt>
    <dgm:pt modelId="{C06B04E5-69BE-483C-8977-102B08EC7AC7}" type="sibTrans" cxnId="{1335D79C-66D9-49B4-B139-03C0E77D1972}">
      <dgm:prSet/>
      <dgm:spPr/>
      <dgm:t>
        <a:bodyPr/>
        <a:lstStyle/>
        <a:p>
          <a:pPr>
            <a:lnSpc>
              <a:spcPct val="100000"/>
            </a:lnSpc>
          </a:pPr>
          <a:endParaRPr lang="en-US">
            <a:latin typeface="Helvetica" pitchFamily="2" charset="0"/>
          </a:endParaRPr>
        </a:p>
      </dgm:t>
    </dgm:pt>
    <dgm:pt modelId="{B8115919-D7E9-44AC-966D-4685EF40E1A8}">
      <dgm:prSet/>
      <dgm:spPr/>
      <dgm:t>
        <a:bodyPr/>
        <a:lstStyle/>
        <a:p>
          <a:pPr>
            <a:lnSpc>
              <a:spcPct val="100000"/>
            </a:lnSpc>
          </a:pPr>
          <a:r>
            <a:rPr lang="en-US">
              <a:latin typeface="Helvetica" pitchFamily="2" charset="0"/>
            </a:rPr>
            <a:t>Select “Everyone” when posting questions to Chat</a:t>
          </a:r>
        </a:p>
      </dgm:t>
    </dgm:pt>
    <dgm:pt modelId="{B58B3D20-086A-420B-B1B7-E315A7FDCA6E}" type="parTrans" cxnId="{9099D018-6461-4124-B6A0-78E31D0BA386}">
      <dgm:prSet/>
      <dgm:spPr/>
      <dgm:t>
        <a:bodyPr/>
        <a:lstStyle/>
        <a:p>
          <a:endParaRPr lang="en-US">
            <a:latin typeface="Helvetica" pitchFamily="2" charset="0"/>
          </a:endParaRPr>
        </a:p>
      </dgm:t>
    </dgm:pt>
    <dgm:pt modelId="{D5EA9366-4E69-404F-A625-1731DC74579A}" type="sibTrans" cxnId="{9099D018-6461-4124-B6A0-78E31D0BA386}">
      <dgm:prSet/>
      <dgm:spPr/>
      <dgm:t>
        <a:bodyPr/>
        <a:lstStyle/>
        <a:p>
          <a:pPr>
            <a:lnSpc>
              <a:spcPct val="100000"/>
            </a:lnSpc>
          </a:pPr>
          <a:endParaRPr lang="en-US">
            <a:latin typeface="Helvetica" pitchFamily="2" charset="0"/>
          </a:endParaRPr>
        </a:p>
      </dgm:t>
    </dgm:pt>
    <dgm:pt modelId="{0A6969BE-A068-4FAF-BBAC-767218DFE78B}">
      <dgm:prSet/>
      <dgm:spPr/>
      <dgm:t>
        <a:bodyPr/>
        <a:lstStyle/>
        <a:p>
          <a:pPr>
            <a:lnSpc>
              <a:spcPct val="100000"/>
            </a:lnSpc>
          </a:pPr>
          <a:r>
            <a:rPr lang="en-US">
              <a:latin typeface="Helvetica" pitchFamily="2" charset="0"/>
            </a:rPr>
            <a:t>All attendees are muted</a:t>
          </a:r>
        </a:p>
      </dgm:t>
    </dgm:pt>
    <dgm:pt modelId="{FEBB8D6B-B330-4A1B-8E19-7D8D99BE05D4}" type="parTrans" cxnId="{530B7EA1-514A-424D-BCB2-1FE4530C01A1}">
      <dgm:prSet/>
      <dgm:spPr/>
      <dgm:t>
        <a:bodyPr/>
        <a:lstStyle/>
        <a:p>
          <a:endParaRPr lang="en-US">
            <a:latin typeface="Helvetica" pitchFamily="2" charset="0"/>
          </a:endParaRPr>
        </a:p>
      </dgm:t>
    </dgm:pt>
    <dgm:pt modelId="{CBE0E26D-74DC-4FA0-81E5-A08C4D69A937}" type="sibTrans" cxnId="{530B7EA1-514A-424D-BCB2-1FE4530C01A1}">
      <dgm:prSet/>
      <dgm:spPr/>
      <dgm:t>
        <a:bodyPr/>
        <a:lstStyle/>
        <a:p>
          <a:pPr>
            <a:lnSpc>
              <a:spcPct val="100000"/>
            </a:lnSpc>
          </a:pPr>
          <a:endParaRPr lang="en-US">
            <a:latin typeface="Helvetica" pitchFamily="2" charset="0"/>
          </a:endParaRPr>
        </a:p>
      </dgm:t>
    </dgm:pt>
    <dgm:pt modelId="{85DF8786-DF66-4C79-BCFC-AFB94CD8C887}">
      <dgm:prSet/>
      <dgm:spPr/>
      <dgm:t>
        <a:bodyPr/>
        <a:lstStyle/>
        <a:p>
          <a:pPr>
            <a:lnSpc>
              <a:spcPct val="100000"/>
            </a:lnSpc>
          </a:pPr>
          <a:r>
            <a:rPr lang="en-US">
              <a:latin typeface="Helvetica" panose="020B0604020202020204" pitchFamily="34" charset="0"/>
              <a:cs typeface="Helvetica" panose="020B0604020202020204" pitchFamily="34" charset="0"/>
            </a:rPr>
            <a:t>Closed Caption available</a:t>
          </a:r>
        </a:p>
      </dgm:t>
    </dgm:pt>
    <dgm:pt modelId="{F626D3BA-A5A3-43AF-985F-D6D2C0C510CD}" type="parTrans" cxnId="{3F6ADDFC-B982-4280-9C08-3ECA630B0789}">
      <dgm:prSet/>
      <dgm:spPr/>
      <dgm:t>
        <a:bodyPr/>
        <a:lstStyle/>
        <a:p>
          <a:endParaRPr lang="en-US"/>
        </a:p>
      </dgm:t>
    </dgm:pt>
    <dgm:pt modelId="{D3D84156-1790-4727-843E-159CEDABF566}" type="sibTrans" cxnId="{3F6ADDFC-B982-4280-9C08-3ECA630B0789}">
      <dgm:prSet/>
      <dgm:spPr/>
      <dgm:t>
        <a:bodyPr/>
        <a:lstStyle/>
        <a:p>
          <a:endParaRPr lang="en-US"/>
        </a:p>
      </dgm:t>
    </dgm:pt>
    <dgm:pt modelId="{58452A0C-F80A-433D-9D48-67964DA0516A}" type="pres">
      <dgm:prSet presAssocID="{70FBB2B1-E09B-48B3-8984-232DD35B7C80}" presName="root" presStyleCnt="0">
        <dgm:presLayoutVars>
          <dgm:dir/>
          <dgm:resizeHandles val="exact"/>
        </dgm:presLayoutVars>
      </dgm:prSet>
      <dgm:spPr/>
    </dgm:pt>
    <dgm:pt modelId="{CABC3DAA-E4C9-4A8F-BCD2-1DF3DCD11B17}" type="pres">
      <dgm:prSet presAssocID="{85DF8786-DF66-4C79-BCFC-AFB94CD8C887}" presName="compNode" presStyleCnt="0"/>
      <dgm:spPr/>
    </dgm:pt>
    <dgm:pt modelId="{3DAE9546-2FD4-4883-8F3D-508D3289C8AC}" type="pres">
      <dgm:prSet presAssocID="{85DF8786-DF66-4C79-BCFC-AFB94CD8C887}" presName="bgRect" presStyleLbl="bgShp" presStyleIdx="0" presStyleCnt="4" custLinFactNeighborX="-4969" custLinFactNeighborY="470"/>
      <dgm:spPr>
        <a:solidFill>
          <a:srgbClr val="DDE6D2"/>
        </a:solidFill>
      </dgm:spPr>
      <dgm:extLst>
        <a:ext uri="{E40237B7-FDA0-4F09-8148-C483321AD2D9}">
          <dgm14:cNvPr xmlns:dgm14="http://schemas.microsoft.com/office/drawing/2010/diagram" id="0" name="" descr="closed caption available"/>
        </a:ext>
      </dgm:extLst>
    </dgm:pt>
    <dgm:pt modelId="{BA35F7E6-F5A2-4D3E-AA0B-D99123840FB0}" type="pres">
      <dgm:prSet presAssocID="{85DF8786-DF66-4C79-BCFC-AFB94CD8C887}"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5000" r="-15000"/>
          </a:stretch>
        </a:blipFill>
        <a:ln>
          <a:noFill/>
        </a:ln>
      </dgm:spPr>
    </dgm:pt>
    <dgm:pt modelId="{10FCA489-E6E6-4EEA-9253-357DAC59B93A}" type="pres">
      <dgm:prSet presAssocID="{85DF8786-DF66-4C79-BCFC-AFB94CD8C887}" presName="spaceRect" presStyleCnt="0"/>
      <dgm:spPr/>
    </dgm:pt>
    <dgm:pt modelId="{C412BC0A-336C-48B4-B9EE-6774144D83EB}" type="pres">
      <dgm:prSet presAssocID="{85DF8786-DF66-4C79-BCFC-AFB94CD8C887}" presName="parTx" presStyleLbl="revTx" presStyleIdx="0" presStyleCnt="4">
        <dgm:presLayoutVars>
          <dgm:chMax val="0"/>
          <dgm:chPref val="0"/>
        </dgm:presLayoutVars>
      </dgm:prSet>
      <dgm:spPr/>
    </dgm:pt>
    <dgm:pt modelId="{670E28B0-F532-4035-B0B6-052D6F8DAFEA}" type="pres">
      <dgm:prSet presAssocID="{D3D84156-1790-4727-843E-159CEDABF566}" presName="sibTrans" presStyleCnt="0"/>
      <dgm:spPr/>
    </dgm:pt>
    <dgm:pt modelId="{3D9108C4-37A2-4A1E-9E4D-B230D10AECD0}" type="pres">
      <dgm:prSet presAssocID="{0A6969BE-A068-4FAF-BBAC-767218DFE78B}" presName="compNode" presStyleCnt="0"/>
      <dgm:spPr/>
    </dgm:pt>
    <dgm:pt modelId="{2F4FCD94-00BF-47A0-9A42-992A9B02B1BA}" type="pres">
      <dgm:prSet presAssocID="{0A6969BE-A068-4FAF-BBAC-767218DFE78B}" presName="bgRect" presStyleLbl="bgShp" presStyleIdx="1" presStyleCnt="4"/>
      <dgm:spPr>
        <a:solidFill>
          <a:srgbClr val="DDE6D2"/>
        </a:solidFill>
      </dgm:spPr>
      <dgm:extLst>
        <a:ext uri="{E40237B7-FDA0-4F09-8148-C483321AD2D9}">
          <dgm14:cNvPr xmlns:dgm14="http://schemas.microsoft.com/office/drawing/2010/diagram" id="0" name="" descr="All attendees are muted"/>
        </a:ext>
      </dgm:extLst>
    </dgm:pt>
    <dgm:pt modelId="{09419823-024F-4086-B2D9-003487C2A89B}" type="pres">
      <dgm:prSet presAssocID="{0A6969BE-A068-4FAF-BBAC-767218DFE78B}"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2A31B1CC-EA60-4201-9C86-74566C3604AC}" type="pres">
      <dgm:prSet presAssocID="{0A6969BE-A068-4FAF-BBAC-767218DFE78B}" presName="spaceRect" presStyleCnt="0"/>
      <dgm:spPr/>
    </dgm:pt>
    <dgm:pt modelId="{892DF596-CF79-4D7D-BF3E-B1A1CD99CE4D}" type="pres">
      <dgm:prSet presAssocID="{0A6969BE-A068-4FAF-BBAC-767218DFE78B}" presName="parTx" presStyleLbl="revTx" presStyleIdx="1" presStyleCnt="4">
        <dgm:presLayoutVars>
          <dgm:chMax val="0"/>
          <dgm:chPref val="0"/>
        </dgm:presLayoutVars>
      </dgm:prSet>
      <dgm:spPr/>
    </dgm:pt>
    <dgm:pt modelId="{873AED5B-0FEC-4B18-9A71-B145002520F0}" type="pres">
      <dgm:prSet presAssocID="{CBE0E26D-74DC-4FA0-81E5-A08C4D69A937}" presName="sibTrans" presStyleCnt="0"/>
      <dgm:spPr/>
    </dgm:pt>
    <dgm:pt modelId="{3A5F4318-3C9A-4404-A161-C8FA9E126900}" type="pres">
      <dgm:prSet presAssocID="{702A8C20-19DD-48E5-B805-8A6BB4B3EBE5}" presName="compNode" presStyleCnt="0"/>
      <dgm:spPr/>
    </dgm:pt>
    <dgm:pt modelId="{1C38767A-7CE7-475D-B361-CBB7F790299F}" type="pres">
      <dgm:prSet presAssocID="{702A8C20-19DD-48E5-B805-8A6BB4B3EBE5}" presName="bgRect" presStyleLbl="bgShp" presStyleIdx="2" presStyleCnt="4"/>
      <dgm:spPr>
        <a:solidFill>
          <a:srgbClr val="DDE6D2"/>
        </a:solidFill>
      </dgm:spPr>
      <dgm:extLst>
        <a:ext uri="{E40237B7-FDA0-4F09-8148-C483321AD2D9}">
          <dgm14:cNvPr xmlns:dgm14="http://schemas.microsoft.com/office/drawing/2010/diagram" id="0" name="" descr="use Chat for questions and comments"/>
        </a:ext>
      </dgm:extLst>
    </dgm:pt>
    <dgm:pt modelId="{0DB9D2E6-A7EC-4049-A8C3-BD81DA0E7419}" type="pres">
      <dgm:prSet presAssocID="{702A8C20-19DD-48E5-B805-8A6BB4B3EBE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535ACE4D-1BE4-4480-8A8E-7BFF9F621697}" type="pres">
      <dgm:prSet presAssocID="{702A8C20-19DD-48E5-B805-8A6BB4B3EBE5}" presName="spaceRect" presStyleCnt="0"/>
      <dgm:spPr/>
    </dgm:pt>
    <dgm:pt modelId="{881CC2F4-984A-4AFB-A097-7D0AD7549C7E}" type="pres">
      <dgm:prSet presAssocID="{702A8C20-19DD-48E5-B805-8A6BB4B3EBE5}" presName="parTx" presStyleLbl="revTx" presStyleIdx="2" presStyleCnt="4">
        <dgm:presLayoutVars>
          <dgm:chMax val="0"/>
          <dgm:chPref val="0"/>
        </dgm:presLayoutVars>
      </dgm:prSet>
      <dgm:spPr/>
    </dgm:pt>
    <dgm:pt modelId="{369EE273-B6D8-4005-B1B4-65906E772217}" type="pres">
      <dgm:prSet presAssocID="{C06B04E5-69BE-483C-8977-102B08EC7AC7}" presName="sibTrans" presStyleCnt="0"/>
      <dgm:spPr/>
    </dgm:pt>
    <dgm:pt modelId="{2F7F2569-95B0-4209-9624-601B35A7C0FE}" type="pres">
      <dgm:prSet presAssocID="{B8115919-D7E9-44AC-966D-4685EF40E1A8}" presName="compNode" presStyleCnt="0"/>
      <dgm:spPr/>
    </dgm:pt>
    <dgm:pt modelId="{E46FA2F6-53BC-429F-969B-E42705EE39AC}" type="pres">
      <dgm:prSet presAssocID="{B8115919-D7E9-44AC-966D-4685EF40E1A8}" presName="bgRect" presStyleLbl="bgShp" presStyleIdx="3" presStyleCnt="4"/>
      <dgm:spPr>
        <a:solidFill>
          <a:srgbClr val="DDE6D2"/>
        </a:solidFill>
      </dgm:spPr>
      <dgm:extLst>
        <a:ext uri="{E40237B7-FDA0-4F09-8148-C483321AD2D9}">
          <dgm14:cNvPr xmlns:dgm14="http://schemas.microsoft.com/office/drawing/2010/diagram" id="0" name="" descr="Select &quot;Everyone&quot; when posting questions to Chat"/>
        </a:ext>
      </dgm:extLst>
    </dgm:pt>
    <dgm:pt modelId="{2E834B45-2BBE-4BDB-9978-8CFBA74E360D}" type="pres">
      <dgm:prSet presAssocID="{B8115919-D7E9-44AC-966D-4685EF40E1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573DD23A-BFEE-4809-B1AB-CA5CAF455E8D}" type="pres">
      <dgm:prSet presAssocID="{B8115919-D7E9-44AC-966D-4685EF40E1A8}" presName="spaceRect" presStyleCnt="0"/>
      <dgm:spPr/>
    </dgm:pt>
    <dgm:pt modelId="{80B737BA-944D-4B5E-9062-3A77A7DA44AD}" type="pres">
      <dgm:prSet presAssocID="{B8115919-D7E9-44AC-966D-4685EF40E1A8}" presName="parTx" presStyleLbl="revTx" presStyleIdx="3" presStyleCnt="4">
        <dgm:presLayoutVars>
          <dgm:chMax val="0"/>
          <dgm:chPref val="0"/>
        </dgm:presLayoutVars>
      </dgm:prSet>
      <dgm:spPr/>
    </dgm:pt>
  </dgm:ptLst>
  <dgm:cxnLst>
    <dgm:cxn modelId="{9099D018-6461-4124-B6A0-78E31D0BA386}" srcId="{70FBB2B1-E09B-48B3-8984-232DD35B7C80}" destId="{B8115919-D7E9-44AC-966D-4685EF40E1A8}" srcOrd="3" destOrd="0" parTransId="{B58B3D20-086A-420B-B1B7-E315A7FDCA6E}" sibTransId="{D5EA9366-4E69-404F-A625-1731DC74579A}"/>
    <dgm:cxn modelId="{F53C7A20-BAF4-4E18-AE68-2FCF08CEE353}" type="presOf" srcId="{0A6969BE-A068-4FAF-BBAC-767218DFE78B}" destId="{892DF596-CF79-4D7D-BF3E-B1A1CD99CE4D}" srcOrd="0" destOrd="0" presId="urn:microsoft.com/office/officeart/2018/2/layout/IconVerticalSolidList"/>
    <dgm:cxn modelId="{9534F049-0786-48D5-845F-C37133759010}" type="presOf" srcId="{B8115919-D7E9-44AC-966D-4685EF40E1A8}" destId="{80B737BA-944D-4B5E-9062-3A77A7DA44AD}" srcOrd="0" destOrd="0" presId="urn:microsoft.com/office/officeart/2018/2/layout/IconVerticalSolidList"/>
    <dgm:cxn modelId="{1335D79C-66D9-49B4-B139-03C0E77D1972}" srcId="{70FBB2B1-E09B-48B3-8984-232DD35B7C80}" destId="{702A8C20-19DD-48E5-B805-8A6BB4B3EBE5}" srcOrd="2" destOrd="0" parTransId="{A56EA87D-5D89-4AB0-A49B-14B0E7F0ABCA}" sibTransId="{C06B04E5-69BE-483C-8977-102B08EC7AC7}"/>
    <dgm:cxn modelId="{530B7EA1-514A-424D-BCB2-1FE4530C01A1}" srcId="{70FBB2B1-E09B-48B3-8984-232DD35B7C80}" destId="{0A6969BE-A068-4FAF-BBAC-767218DFE78B}" srcOrd="1" destOrd="0" parTransId="{FEBB8D6B-B330-4A1B-8E19-7D8D99BE05D4}" sibTransId="{CBE0E26D-74DC-4FA0-81E5-A08C4D69A937}"/>
    <dgm:cxn modelId="{7585D8BB-36AB-4BA4-ABD0-086E635C0768}" type="presOf" srcId="{70FBB2B1-E09B-48B3-8984-232DD35B7C80}" destId="{58452A0C-F80A-433D-9D48-67964DA0516A}" srcOrd="0" destOrd="0" presId="urn:microsoft.com/office/officeart/2018/2/layout/IconVerticalSolidList"/>
    <dgm:cxn modelId="{03E635BF-1375-4ABE-8F96-3CA6D188441C}" type="presOf" srcId="{702A8C20-19DD-48E5-B805-8A6BB4B3EBE5}" destId="{881CC2F4-984A-4AFB-A097-7D0AD7549C7E}" srcOrd="0" destOrd="0" presId="urn:microsoft.com/office/officeart/2018/2/layout/IconVerticalSolidList"/>
    <dgm:cxn modelId="{6AEC15DD-4115-40F8-8D86-E4DBA2AB87F6}" type="presOf" srcId="{85DF8786-DF66-4C79-BCFC-AFB94CD8C887}" destId="{C412BC0A-336C-48B4-B9EE-6774144D83EB}" srcOrd="0" destOrd="0" presId="urn:microsoft.com/office/officeart/2018/2/layout/IconVerticalSolidList"/>
    <dgm:cxn modelId="{3F6ADDFC-B982-4280-9C08-3ECA630B0789}" srcId="{70FBB2B1-E09B-48B3-8984-232DD35B7C80}" destId="{85DF8786-DF66-4C79-BCFC-AFB94CD8C887}" srcOrd="0" destOrd="0" parTransId="{F626D3BA-A5A3-43AF-985F-D6D2C0C510CD}" sibTransId="{D3D84156-1790-4727-843E-159CEDABF566}"/>
    <dgm:cxn modelId="{12D57949-0DD2-488B-A1E8-5873BBAC384A}" type="presParOf" srcId="{58452A0C-F80A-433D-9D48-67964DA0516A}" destId="{CABC3DAA-E4C9-4A8F-BCD2-1DF3DCD11B17}" srcOrd="0" destOrd="0" presId="urn:microsoft.com/office/officeart/2018/2/layout/IconVerticalSolidList"/>
    <dgm:cxn modelId="{7C1F9465-F697-44D9-846E-702C74F54C3E}" type="presParOf" srcId="{CABC3DAA-E4C9-4A8F-BCD2-1DF3DCD11B17}" destId="{3DAE9546-2FD4-4883-8F3D-508D3289C8AC}" srcOrd="0" destOrd="0" presId="urn:microsoft.com/office/officeart/2018/2/layout/IconVerticalSolidList"/>
    <dgm:cxn modelId="{8457F7E5-525F-4D38-AB9C-057AC3AB64E3}" type="presParOf" srcId="{CABC3DAA-E4C9-4A8F-BCD2-1DF3DCD11B17}" destId="{BA35F7E6-F5A2-4D3E-AA0B-D99123840FB0}" srcOrd="1" destOrd="0" presId="urn:microsoft.com/office/officeart/2018/2/layout/IconVerticalSolidList"/>
    <dgm:cxn modelId="{427BFAF2-0229-479E-94B1-5DC7C420EB9C}" type="presParOf" srcId="{CABC3DAA-E4C9-4A8F-BCD2-1DF3DCD11B17}" destId="{10FCA489-E6E6-4EEA-9253-357DAC59B93A}" srcOrd="2" destOrd="0" presId="urn:microsoft.com/office/officeart/2018/2/layout/IconVerticalSolidList"/>
    <dgm:cxn modelId="{24261765-CADE-43FF-BAE6-72A2E20C1670}" type="presParOf" srcId="{CABC3DAA-E4C9-4A8F-BCD2-1DF3DCD11B17}" destId="{C412BC0A-336C-48B4-B9EE-6774144D83EB}" srcOrd="3" destOrd="0" presId="urn:microsoft.com/office/officeart/2018/2/layout/IconVerticalSolidList"/>
    <dgm:cxn modelId="{88F37888-C5ED-4A03-A8B6-9CB43AF6B9BC}" type="presParOf" srcId="{58452A0C-F80A-433D-9D48-67964DA0516A}" destId="{670E28B0-F532-4035-B0B6-052D6F8DAFEA}" srcOrd="1" destOrd="0" presId="urn:microsoft.com/office/officeart/2018/2/layout/IconVerticalSolidList"/>
    <dgm:cxn modelId="{67B97E24-919B-4641-A8C4-25BBEA8510A9}" type="presParOf" srcId="{58452A0C-F80A-433D-9D48-67964DA0516A}" destId="{3D9108C4-37A2-4A1E-9E4D-B230D10AECD0}" srcOrd="2" destOrd="0" presId="urn:microsoft.com/office/officeart/2018/2/layout/IconVerticalSolidList"/>
    <dgm:cxn modelId="{10CA4567-FB94-49E6-A50C-15BABEEC94AD}" type="presParOf" srcId="{3D9108C4-37A2-4A1E-9E4D-B230D10AECD0}" destId="{2F4FCD94-00BF-47A0-9A42-992A9B02B1BA}" srcOrd="0" destOrd="0" presId="urn:microsoft.com/office/officeart/2018/2/layout/IconVerticalSolidList"/>
    <dgm:cxn modelId="{B34B8979-EF86-4249-9FD7-A59EEE788C48}" type="presParOf" srcId="{3D9108C4-37A2-4A1E-9E4D-B230D10AECD0}" destId="{09419823-024F-4086-B2D9-003487C2A89B}" srcOrd="1" destOrd="0" presId="urn:microsoft.com/office/officeart/2018/2/layout/IconVerticalSolidList"/>
    <dgm:cxn modelId="{C53A7A02-7210-4962-9E08-55FF5B8E22EF}" type="presParOf" srcId="{3D9108C4-37A2-4A1E-9E4D-B230D10AECD0}" destId="{2A31B1CC-EA60-4201-9C86-74566C3604AC}" srcOrd="2" destOrd="0" presId="urn:microsoft.com/office/officeart/2018/2/layout/IconVerticalSolidList"/>
    <dgm:cxn modelId="{1040EB4C-4F63-4F38-AAF7-45EAFA78361C}" type="presParOf" srcId="{3D9108C4-37A2-4A1E-9E4D-B230D10AECD0}" destId="{892DF596-CF79-4D7D-BF3E-B1A1CD99CE4D}" srcOrd="3" destOrd="0" presId="urn:microsoft.com/office/officeart/2018/2/layout/IconVerticalSolidList"/>
    <dgm:cxn modelId="{E0E833E9-4AB5-46F9-8A6D-575C05B402C7}" type="presParOf" srcId="{58452A0C-F80A-433D-9D48-67964DA0516A}" destId="{873AED5B-0FEC-4B18-9A71-B145002520F0}" srcOrd="3" destOrd="0" presId="urn:microsoft.com/office/officeart/2018/2/layout/IconVerticalSolidList"/>
    <dgm:cxn modelId="{21575F3F-4157-471A-91A3-C7184EE24FB6}" type="presParOf" srcId="{58452A0C-F80A-433D-9D48-67964DA0516A}" destId="{3A5F4318-3C9A-4404-A161-C8FA9E126900}" srcOrd="4" destOrd="0" presId="urn:microsoft.com/office/officeart/2018/2/layout/IconVerticalSolidList"/>
    <dgm:cxn modelId="{550CBE53-4ABD-4218-AE75-DE4028F69966}" type="presParOf" srcId="{3A5F4318-3C9A-4404-A161-C8FA9E126900}" destId="{1C38767A-7CE7-475D-B361-CBB7F790299F}" srcOrd="0" destOrd="0" presId="urn:microsoft.com/office/officeart/2018/2/layout/IconVerticalSolidList"/>
    <dgm:cxn modelId="{36937BB9-BE13-4068-937D-16BC1C8C9F5C}" type="presParOf" srcId="{3A5F4318-3C9A-4404-A161-C8FA9E126900}" destId="{0DB9D2E6-A7EC-4049-A8C3-BD81DA0E7419}" srcOrd="1" destOrd="0" presId="urn:microsoft.com/office/officeart/2018/2/layout/IconVerticalSolidList"/>
    <dgm:cxn modelId="{799A068C-F452-43B2-8C65-EEBC5CE9291B}" type="presParOf" srcId="{3A5F4318-3C9A-4404-A161-C8FA9E126900}" destId="{535ACE4D-1BE4-4480-8A8E-7BFF9F621697}" srcOrd="2" destOrd="0" presId="urn:microsoft.com/office/officeart/2018/2/layout/IconVerticalSolidList"/>
    <dgm:cxn modelId="{34A5DBA8-FFF9-41A1-993F-2B2FEDCDEE1F}" type="presParOf" srcId="{3A5F4318-3C9A-4404-A161-C8FA9E126900}" destId="{881CC2F4-984A-4AFB-A097-7D0AD7549C7E}" srcOrd="3" destOrd="0" presId="urn:microsoft.com/office/officeart/2018/2/layout/IconVerticalSolidList"/>
    <dgm:cxn modelId="{07FDD2EB-2394-4251-AC7E-AB801B703BB8}" type="presParOf" srcId="{58452A0C-F80A-433D-9D48-67964DA0516A}" destId="{369EE273-B6D8-4005-B1B4-65906E772217}" srcOrd="5" destOrd="0" presId="urn:microsoft.com/office/officeart/2018/2/layout/IconVerticalSolidList"/>
    <dgm:cxn modelId="{DCC6807B-BE98-4797-B410-CC3F87FA06AE}" type="presParOf" srcId="{58452A0C-F80A-433D-9D48-67964DA0516A}" destId="{2F7F2569-95B0-4209-9624-601B35A7C0FE}" srcOrd="6" destOrd="0" presId="urn:microsoft.com/office/officeart/2018/2/layout/IconVerticalSolidList"/>
    <dgm:cxn modelId="{26D235F9-E0A2-4D9C-BB4E-8D79B637F829}" type="presParOf" srcId="{2F7F2569-95B0-4209-9624-601B35A7C0FE}" destId="{E46FA2F6-53BC-429F-969B-E42705EE39AC}" srcOrd="0" destOrd="0" presId="urn:microsoft.com/office/officeart/2018/2/layout/IconVerticalSolidList"/>
    <dgm:cxn modelId="{86B3DAF7-EE4B-4C18-A920-6EC1CAF3636B}" type="presParOf" srcId="{2F7F2569-95B0-4209-9624-601B35A7C0FE}" destId="{2E834B45-2BBE-4BDB-9978-8CFBA74E360D}" srcOrd="1" destOrd="0" presId="urn:microsoft.com/office/officeart/2018/2/layout/IconVerticalSolidList"/>
    <dgm:cxn modelId="{B407DBC2-616C-4AF6-8802-8762C2C21C3B}" type="presParOf" srcId="{2F7F2569-95B0-4209-9624-601B35A7C0FE}" destId="{573DD23A-BFEE-4809-B1AB-CA5CAF455E8D}" srcOrd="2" destOrd="0" presId="urn:microsoft.com/office/officeart/2018/2/layout/IconVerticalSolidList"/>
    <dgm:cxn modelId="{72C269A0-7D8A-4720-9AB0-5AB2D9C35791}" type="presParOf" srcId="{2F7F2569-95B0-4209-9624-601B35A7C0FE}" destId="{80B737BA-944D-4B5E-9062-3A77A7DA44A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FBB2B1-E09B-48B3-8984-232DD35B7C8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02A8C20-19DD-48E5-B805-8A6BB4B3EBE5}">
      <dgm:prSet/>
      <dgm:spPr/>
      <dgm:t>
        <a:bodyPr/>
        <a:lstStyle/>
        <a:p>
          <a:pPr>
            <a:lnSpc>
              <a:spcPct val="100000"/>
            </a:lnSpc>
          </a:pPr>
          <a:r>
            <a:rPr lang="en-US">
              <a:latin typeface="Helvetica" pitchFamily="2" charset="0"/>
            </a:rPr>
            <a:t>Class is eligible for MLA CE [and CHES]</a:t>
          </a:r>
        </a:p>
      </dgm:t>
    </dgm:pt>
    <dgm:pt modelId="{A56EA87D-5D89-4AB0-A49B-14B0E7F0ABCA}" type="parTrans" cxnId="{1335D79C-66D9-49B4-B139-03C0E77D1972}">
      <dgm:prSet/>
      <dgm:spPr/>
      <dgm:t>
        <a:bodyPr/>
        <a:lstStyle/>
        <a:p>
          <a:endParaRPr lang="en-US">
            <a:latin typeface="Helvetica" pitchFamily="2" charset="0"/>
          </a:endParaRPr>
        </a:p>
      </dgm:t>
    </dgm:pt>
    <dgm:pt modelId="{C06B04E5-69BE-483C-8977-102B08EC7AC7}" type="sibTrans" cxnId="{1335D79C-66D9-49B4-B139-03C0E77D1972}">
      <dgm:prSet/>
      <dgm:spPr/>
      <dgm:t>
        <a:bodyPr/>
        <a:lstStyle/>
        <a:p>
          <a:pPr>
            <a:lnSpc>
              <a:spcPct val="100000"/>
            </a:lnSpc>
          </a:pPr>
          <a:endParaRPr lang="en-US">
            <a:latin typeface="Helvetica" pitchFamily="2" charset="0"/>
          </a:endParaRPr>
        </a:p>
      </dgm:t>
    </dgm:pt>
    <dgm:pt modelId="{B8115919-D7E9-44AC-966D-4685EF40E1A8}">
      <dgm:prSet/>
      <dgm:spPr/>
      <dgm:t>
        <a:bodyPr/>
        <a:lstStyle/>
        <a:p>
          <a:pPr>
            <a:lnSpc>
              <a:spcPct val="100000"/>
            </a:lnSpc>
          </a:pPr>
          <a:r>
            <a:rPr lang="en-US">
              <a:latin typeface="Helvetica" pitchFamily="2" charset="0"/>
            </a:rPr>
            <a:t>Your feedback matters!</a:t>
          </a:r>
        </a:p>
      </dgm:t>
    </dgm:pt>
    <dgm:pt modelId="{B58B3D20-086A-420B-B1B7-E315A7FDCA6E}" type="parTrans" cxnId="{9099D018-6461-4124-B6A0-78E31D0BA386}">
      <dgm:prSet/>
      <dgm:spPr/>
      <dgm:t>
        <a:bodyPr/>
        <a:lstStyle/>
        <a:p>
          <a:endParaRPr lang="en-US">
            <a:latin typeface="Helvetica" pitchFamily="2" charset="0"/>
          </a:endParaRPr>
        </a:p>
      </dgm:t>
    </dgm:pt>
    <dgm:pt modelId="{D5EA9366-4E69-404F-A625-1731DC74579A}" type="sibTrans" cxnId="{9099D018-6461-4124-B6A0-78E31D0BA386}">
      <dgm:prSet/>
      <dgm:spPr/>
      <dgm:t>
        <a:bodyPr/>
        <a:lstStyle/>
        <a:p>
          <a:pPr>
            <a:lnSpc>
              <a:spcPct val="100000"/>
            </a:lnSpc>
          </a:pPr>
          <a:endParaRPr lang="en-US">
            <a:latin typeface="Helvetica" pitchFamily="2" charset="0"/>
          </a:endParaRPr>
        </a:p>
      </dgm:t>
    </dgm:pt>
    <dgm:pt modelId="{0A6969BE-A068-4FAF-BBAC-767218DFE78B}">
      <dgm:prSet/>
      <dgm:spPr/>
      <dgm:t>
        <a:bodyPr/>
        <a:lstStyle/>
        <a:p>
          <a:pPr>
            <a:lnSpc>
              <a:spcPct val="100000"/>
            </a:lnSpc>
          </a:pPr>
          <a:r>
            <a:rPr lang="en-US">
              <a:latin typeface="Helvetica" pitchFamily="2" charset="0"/>
            </a:rPr>
            <a:t>Code of Conduct</a:t>
          </a:r>
        </a:p>
      </dgm:t>
    </dgm:pt>
    <dgm:pt modelId="{FEBB8D6B-B330-4A1B-8E19-7D8D99BE05D4}" type="parTrans" cxnId="{530B7EA1-514A-424D-BCB2-1FE4530C01A1}">
      <dgm:prSet/>
      <dgm:spPr/>
      <dgm:t>
        <a:bodyPr/>
        <a:lstStyle/>
        <a:p>
          <a:endParaRPr lang="en-US">
            <a:latin typeface="Helvetica" pitchFamily="2" charset="0"/>
          </a:endParaRPr>
        </a:p>
      </dgm:t>
    </dgm:pt>
    <dgm:pt modelId="{CBE0E26D-74DC-4FA0-81E5-A08C4D69A937}" type="sibTrans" cxnId="{530B7EA1-514A-424D-BCB2-1FE4530C01A1}">
      <dgm:prSet/>
      <dgm:spPr/>
      <dgm:t>
        <a:bodyPr/>
        <a:lstStyle/>
        <a:p>
          <a:pPr>
            <a:lnSpc>
              <a:spcPct val="100000"/>
            </a:lnSpc>
          </a:pPr>
          <a:endParaRPr lang="en-US">
            <a:latin typeface="Helvetica" pitchFamily="2" charset="0"/>
          </a:endParaRPr>
        </a:p>
      </dgm:t>
    </dgm:pt>
    <dgm:pt modelId="{85DF8786-DF66-4C79-BCFC-AFB94CD8C887}">
      <dgm:prSet/>
      <dgm:spPr/>
      <dgm:t>
        <a:bodyPr/>
        <a:lstStyle/>
        <a:p>
          <a:pPr>
            <a:lnSpc>
              <a:spcPct val="100000"/>
            </a:lnSpc>
          </a:pPr>
          <a:r>
            <a:rPr lang="en-US">
              <a:latin typeface="Helvetica" panose="020B0604020202020204" pitchFamily="34" charset="0"/>
              <a:cs typeface="Helvetica" panose="020B0604020202020204" pitchFamily="34" charset="0"/>
            </a:rPr>
            <a:t>Session is being recorded</a:t>
          </a:r>
        </a:p>
      </dgm:t>
    </dgm:pt>
    <dgm:pt modelId="{F626D3BA-A5A3-43AF-985F-D6D2C0C510CD}" type="parTrans" cxnId="{3F6ADDFC-B982-4280-9C08-3ECA630B0789}">
      <dgm:prSet/>
      <dgm:spPr/>
      <dgm:t>
        <a:bodyPr/>
        <a:lstStyle/>
        <a:p>
          <a:endParaRPr lang="en-US"/>
        </a:p>
      </dgm:t>
    </dgm:pt>
    <dgm:pt modelId="{D3D84156-1790-4727-843E-159CEDABF566}" type="sibTrans" cxnId="{3F6ADDFC-B982-4280-9C08-3ECA630B0789}">
      <dgm:prSet/>
      <dgm:spPr/>
      <dgm:t>
        <a:bodyPr/>
        <a:lstStyle/>
        <a:p>
          <a:endParaRPr lang="en-US"/>
        </a:p>
      </dgm:t>
    </dgm:pt>
    <dgm:pt modelId="{58452A0C-F80A-433D-9D48-67964DA0516A}" type="pres">
      <dgm:prSet presAssocID="{70FBB2B1-E09B-48B3-8984-232DD35B7C80}" presName="root" presStyleCnt="0">
        <dgm:presLayoutVars>
          <dgm:dir/>
          <dgm:resizeHandles val="exact"/>
        </dgm:presLayoutVars>
      </dgm:prSet>
      <dgm:spPr/>
    </dgm:pt>
    <dgm:pt modelId="{CABC3DAA-E4C9-4A8F-BCD2-1DF3DCD11B17}" type="pres">
      <dgm:prSet presAssocID="{85DF8786-DF66-4C79-BCFC-AFB94CD8C887}" presName="compNode" presStyleCnt="0"/>
      <dgm:spPr/>
    </dgm:pt>
    <dgm:pt modelId="{3DAE9546-2FD4-4883-8F3D-508D3289C8AC}" type="pres">
      <dgm:prSet presAssocID="{85DF8786-DF66-4C79-BCFC-AFB94CD8C887}" presName="bgRect" presStyleLbl="bgShp" presStyleIdx="0" presStyleCnt="4" custLinFactNeighborX="-4969" custLinFactNeighborY="470"/>
      <dgm:spPr>
        <a:solidFill>
          <a:srgbClr val="D4EAF2"/>
        </a:solidFill>
      </dgm:spPr>
      <dgm:extLst>
        <a:ext uri="{E40237B7-FDA0-4F09-8148-C483321AD2D9}">
          <dgm14:cNvPr xmlns:dgm14="http://schemas.microsoft.com/office/drawing/2010/diagram" id="0" name="" descr="Session is being recorded"/>
        </a:ext>
      </dgm:extLst>
    </dgm:pt>
    <dgm:pt modelId="{BA35F7E6-F5A2-4D3E-AA0B-D99123840FB0}" type="pres">
      <dgm:prSet presAssocID="{85DF8786-DF66-4C79-BCFC-AFB94CD8C887}"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10FCA489-E6E6-4EEA-9253-357DAC59B93A}" type="pres">
      <dgm:prSet presAssocID="{85DF8786-DF66-4C79-BCFC-AFB94CD8C887}" presName="spaceRect" presStyleCnt="0"/>
      <dgm:spPr/>
    </dgm:pt>
    <dgm:pt modelId="{C412BC0A-336C-48B4-B9EE-6774144D83EB}" type="pres">
      <dgm:prSet presAssocID="{85DF8786-DF66-4C79-BCFC-AFB94CD8C887}" presName="parTx" presStyleLbl="revTx" presStyleIdx="0" presStyleCnt="4">
        <dgm:presLayoutVars>
          <dgm:chMax val="0"/>
          <dgm:chPref val="0"/>
        </dgm:presLayoutVars>
      </dgm:prSet>
      <dgm:spPr/>
    </dgm:pt>
    <dgm:pt modelId="{670E28B0-F532-4035-B0B6-052D6F8DAFEA}" type="pres">
      <dgm:prSet presAssocID="{D3D84156-1790-4727-843E-159CEDABF566}" presName="sibTrans" presStyleCnt="0"/>
      <dgm:spPr/>
    </dgm:pt>
    <dgm:pt modelId="{3D9108C4-37A2-4A1E-9E4D-B230D10AECD0}" type="pres">
      <dgm:prSet presAssocID="{0A6969BE-A068-4FAF-BBAC-767218DFE78B}" presName="compNode" presStyleCnt="0"/>
      <dgm:spPr/>
    </dgm:pt>
    <dgm:pt modelId="{2F4FCD94-00BF-47A0-9A42-992A9B02B1BA}" type="pres">
      <dgm:prSet presAssocID="{0A6969BE-A068-4FAF-BBAC-767218DFE78B}" presName="bgRect" presStyleLbl="bgShp" presStyleIdx="1" presStyleCnt="4"/>
      <dgm:spPr>
        <a:solidFill>
          <a:srgbClr val="D4EAF2"/>
        </a:solidFill>
      </dgm:spPr>
      <dgm:extLst>
        <a:ext uri="{E40237B7-FDA0-4F09-8148-C483321AD2D9}">
          <dgm14:cNvPr xmlns:dgm14="http://schemas.microsoft.com/office/drawing/2010/diagram" id="0" name="" descr="Code of Conduct"/>
        </a:ext>
      </dgm:extLst>
    </dgm:pt>
    <dgm:pt modelId="{09419823-024F-4086-B2D9-003487C2A89B}" type="pres">
      <dgm:prSet presAssocID="{0A6969BE-A068-4FAF-BBAC-767218DFE78B}" presName="iconRect" presStyleLbl="node1" presStyleIdx="1" presStyleCnt="4"/>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pt>
    <dgm:pt modelId="{2A31B1CC-EA60-4201-9C86-74566C3604AC}" type="pres">
      <dgm:prSet presAssocID="{0A6969BE-A068-4FAF-BBAC-767218DFE78B}" presName="spaceRect" presStyleCnt="0"/>
      <dgm:spPr/>
    </dgm:pt>
    <dgm:pt modelId="{892DF596-CF79-4D7D-BF3E-B1A1CD99CE4D}" type="pres">
      <dgm:prSet presAssocID="{0A6969BE-A068-4FAF-BBAC-767218DFE78B}" presName="parTx" presStyleLbl="revTx" presStyleIdx="1" presStyleCnt="4">
        <dgm:presLayoutVars>
          <dgm:chMax val="0"/>
          <dgm:chPref val="0"/>
        </dgm:presLayoutVars>
      </dgm:prSet>
      <dgm:spPr/>
    </dgm:pt>
    <dgm:pt modelId="{873AED5B-0FEC-4B18-9A71-B145002520F0}" type="pres">
      <dgm:prSet presAssocID="{CBE0E26D-74DC-4FA0-81E5-A08C4D69A937}" presName="sibTrans" presStyleCnt="0"/>
      <dgm:spPr/>
    </dgm:pt>
    <dgm:pt modelId="{3A5F4318-3C9A-4404-A161-C8FA9E126900}" type="pres">
      <dgm:prSet presAssocID="{702A8C20-19DD-48E5-B805-8A6BB4B3EBE5}" presName="compNode" presStyleCnt="0"/>
      <dgm:spPr/>
    </dgm:pt>
    <dgm:pt modelId="{1C38767A-7CE7-475D-B361-CBB7F790299F}" type="pres">
      <dgm:prSet presAssocID="{702A8C20-19DD-48E5-B805-8A6BB4B3EBE5}" presName="bgRect" presStyleLbl="bgShp" presStyleIdx="2" presStyleCnt="4"/>
      <dgm:spPr>
        <a:solidFill>
          <a:srgbClr val="D4EAF2"/>
        </a:solidFill>
      </dgm:spPr>
      <dgm:extLst>
        <a:ext uri="{E40237B7-FDA0-4F09-8148-C483321AD2D9}">
          <dgm14:cNvPr xmlns:dgm14="http://schemas.microsoft.com/office/drawing/2010/diagram" id="0" name="" descr="Class is eligible for MLA CE [and CHES]"/>
        </a:ext>
      </dgm:extLst>
    </dgm:pt>
    <dgm:pt modelId="{0DB9D2E6-A7EC-4049-A8C3-BD81DA0E7419}" type="pres">
      <dgm:prSet presAssocID="{702A8C20-19DD-48E5-B805-8A6BB4B3EBE5}" presName="iconRect" presStyleLbl="nod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a:ext>
      </dgm:extLst>
    </dgm:pt>
    <dgm:pt modelId="{535ACE4D-1BE4-4480-8A8E-7BFF9F621697}" type="pres">
      <dgm:prSet presAssocID="{702A8C20-19DD-48E5-B805-8A6BB4B3EBE5}" presName="spaceRect" presStyleCnt="0"/>
      <dgm:spPr/>
    </dgm:pt>
    <dgm:pt modelId="{881CC2F4-984A-4AFB-A097-7D0AD7549C7E}" type="pres">
      <dgm:prSet presAssocID="{702A8C20-19DD-48E5-B805-8A6BB4B3EBE5}" presName="parTx" presStyleLbl="revTx" presStyleIdx="2" presStyleCnt="4">
        <dgm:presLayoutVars>
          <dgm:chMax val="0"/>
          <dgm:chPref val="0"/>
        </dgm:presLayoutVars>
      </dgm:prSet>
      <dgm:spPr/>
    </dgm:pt>
    <dgm:pt modelId="{369EE273-B6D8-4005-B1B4-65906E772217}" type="pres">
      <dgm:prSet presAssocID="{C06B04E5-69BE-483C-8977-102B08EC7AC7}" presName="sibTrans" presStyleCnt="0"/>
      <dgm:spPr/>
    </dgm:pt>
    <dgm:pt modelId="{2F7F2569-95B0-4209-9624-601B35A7C0FE}" type="pres">
      <dgm:prSet presAssocID="{B8115919-D7E9-44AC-966D-4685EF40E1A8}" presName="compNode" presStyleCnt="0"/>
      <dgm:spPr/>
    </dgm:pt>
    <dgm:pt modelId="{E46FA2F6-53BC-429F-969B-E42705EE39AC}" type="pres">
      <dgm:prSet presAssocID="{B8115919-D7E9-44AC-966D-4685EF40E1A8}" presName="bgRect" presStyleLbl="bgShp" presStyleIdx="3" presStyleCnt="4"/>
      <dgm:spPr>
        <a:solidFill>
          <a:srgbClr val="D4EAF2"/>
        </a:solidFill>
      </dgm:spPr>
      <dgm:extLst>
        <a:ext uri="{E40237B7-FDA0-4F09-8148-C483321AD2D9}">
          <dgm14:cNvPr xmlns:dgm14="http://schemas.microsoft.com/office/drawing/2010/diagram" id="0" name="" descr="Your feedback matters"/>
        </a:ext>
      </dgm:extLst>
    </dgm:pt>
    <dgm:pt modelId="{2E834B45-2BBE-4BDB-9978-8CFBA74E360D}" type="pres">
      <dgm:prSet presAssocID="{B8115919-D7E9-44AC-966D-4685EF40E1A8}"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Users"/>
        </a:ext>
      </dgm:extLst>
    </dgm:pt>
    <dgm:pt modelId="{573DD23A-BFEE-4809-B1AB-CA5CAF455E8D}" type="pres">
      <dgm:prSet presAssocID="{B8115919-D7E9-44AC-966D-4685EF40E1A8}" presName="spaceRect" presStyleCnt="0"/>
      <dgm:spPr/>
    </dgm:pt>
    <dgm:pt modelId="{80B737BA-944D-4B5E-9062-3A77A7DA44AD}" type="pres">
      <dgm:prSet presAssocID="{B8115919-D7E9-44AC-966D-4685EF40E1A8}" presName="parTx" presStyleLbl="revTx" presStyleIdx="3" presStyleCnt="4">
        <dgm:presLayoutVars>
          <dgm:chMax val="0"/>
          <dgm:chPref val="0"/>
        </dgm:presLayoutVars>
      </dgm:prSet>
      <dgm:spPr/>
    </dgm:pt>
  </dgm:ptLst>
  <dgm:cxnLst>
    <dgm:cxn modelId="{9099D018-6461-4124-B6A0-78E31D0BA386}" srcId="{70FBB2B1-E09B-48B3-8984-232DD35B7C80}" destId="{B8115919-D7E9-44AC-966D-4685EF40E1A8}" srcOrd="3" destOrd="0" parTransId="{B58B3D20-086A-420B-B1B7-E315A7FDCA6E}" sibTransId="{D5EA9366-4E69-404F-A625-1731DC74579A}"/>
    <dgm:cxn modelId="{F53C7A20-BAF4-4E18-AE68-2FCF08CEE353}" type="presOf" srcId="{0A6969BE-A068-4FAF-BBAC-767218DFE78B}" destId="{892DF596-CF79-4D7D-BF3E-B1A1CD99CE4D}" srcOrd="0" destOrd="0" presId="urn:microsoft.com/office/officeart/2018/2/layout/IconVerticalSolidList"/>
    <dgm:cxn modelId="{9534F049-0786-48D5-845F-C37133759010}" type="presOf" srcId="{B8115919-D7E9-44AC-966D-4685EF40E1A8}" destId="{80B737BA-944D-4B5E-9062-3A77A7DA44AD}" srcOrd="0" destOrd="0" presId="urn:microsoft.com/office/officeart/2018/2/layout/IconVerticalSolidList"/>
    <dgm:cxn modelId="{1335D79C-66D9-49B4-B139-03C0E77D1972}" srcId="{70FBB2B1-E09B-48B3-8984-232DD35B7C80}" destId="{702A8C20-19DD-48E5-B805-8A6BB4B3EBE5}" srcOrd="2" destOrd="0" parTransId="{A56EA87D-5D89-4AB0-A49B-14B0E7F0ABCA}" sibTransId="{C06B04E5-69BE-483C-8977-102B08EC7AC7}"/>
    <dgm:cxn modelId="{530B7EA1-514A-424D-BCB2-1FE4530C01A1}" srcId="{70FBB2B1-E09B-48B3-8984-232DD35B7C80}" destId="{0A6969BE-A068-4FAF-BBAC-767218DFE78B}" srcOrd="1" destOrd="0" parTransId="{FEBB8D6B-B330-4A1B-8E19-7D8D99BE05D4}" sibTransId="{CBE0E26D-74DC-4FA0-81E5-A08C4D69A937}"/>
    <dgm:cxn modelId="{7585D8BB-36AB-4BA4-ABD0-086E635C0768}" type="presOf" srcId="{70FBB2B1-E09B-48B3-8984-232DD35B7C80}" destId="{58452A0C-F80A-433D-9D48-67964DA0516A}" srcOrd="0" destOrd="0" presId="urn:microsoft.com/office/officeart/2018/2/layout/IconVerticalSolidList"/>
    <dgm:cxn modelId="{03E635BF-1375-4ABE-8F96-3CA6D188441C}" type="presOf" srcId="{702A8C20-19DD-48E5-B805-8A6BB4B3EBE5}" destId="{881CC2F4-984A-4AFB-A097-7D0AD7549C7E}" srcOrd="0" destOrd="0" presId="urn:microsoft.com/office/officeart/2018/2/layout/IconVerticalSolidList"/>
    <dgm:cxn modelId="{6AEC15DD-4115-40F8-8D86-E4DBA2AB87F6}" type="presOf" srcId="{85DF8786-DF66-4C79-BCFC-AFB94CD8C887}" destId="{C412BC0A-336C-48B4-B9EE-6774144D83EB}" srcOrd="0" destOrd="0" presId="urn:microsoft.com/office/officeart/2018/2/layout/IconVerticalSolidList"/>
    <dgm:cxn modelId="{3F6ADDFC-B982-4280-9C08-3ECA630B0789}" srcId="{70FBB2B1-E09B-48B3-8984-232DD35B7C80}" destId="{85DF8786-DF66-4C79-BCFC-AFB94CD8C887}" srcOrd="0" destOrd="0" parTransId="{F626D3BA-A5A3-43AF-985F-D6D2C0C510CD}" sibTransId="{D3D84156-1790-4727-843E-159CEDABF566}"/>
    <dgm:cxn modelId="{12D57949-0DD2-488B-A1E8-5873BBAC384A}" type="presParOf" srcId="{58452A0C-F80A-433D-9D48-67964DA0516A}" destId="{CABC3DAA-E4C9-4A8F-BCD2-1DF3DCD11B17}" srcOrd="0" destOrd="0" presId="urn:microsoft.com/office/officeart/2018/2/layout/IconVerticalSolidList"/>
    <dgm:cxn modelId="{7C1F9465-F697-44D9-846E-702C74F54C3E}" type="presParOf" srcId="{CABC3DAA-E4C9-4A8F-BCD2-1DF3DCD11B17}" destId="{3DAE9546-2FD4-4883-8F3D-508D3289C8AC}" srcOrd="0" destOrd="0" presId="urn:microsoft.com/office/officeart/2018/2/layout/IconVerticalSolidList"/>
    <dgm:cxn modelId="{8457F7E5-525F-4D38-AB9C-057AC3AB64E3}" type="presParOf" srcId="{CABC3DAA-E4C9-4A8F-BCD2-1DF3DCD11B17}" destId="{BA35F7E6-F5A2-4D3E-AA0B-D99123840FB0}" srcOrd="1" destOrd="0" presId="urn:microsoft.com/office/officeart/2018/2/layout/IconVerticalSolidList"/>
    <dgm:cxn modelId="{427BFAF2-0229-479E-94B1-5DC7C420EB9C}" type="presParOf" srcId="{CABC3DAA-E4C9-4A8F-BCD2-1DF3DCD11B17}" destId="{10FCA489-E6E6-4EEA-9253-357DAC59B93A}" srcOrd="2" destOrd="0" presId="urn:microsoft.com/office/officeart/2018/2/layout/IconVerticalSolidList"/>
    <dgm:cxn modelId="{24261765-CADE-43FF-BAE6-72A2E20C1670}" type="presParOf" srcId="{CABC3DAA-E4C9-4A8F-BCD2-1DF3DCD11B17}" destId="{C412BC0A-336C-48B4-B9EE-6774144D83EB}" srcOrd="3" destOrd="0" presId="urn:microsoft.com/office/officeart/2018/2/layout/IconVerticalSolidList"/>
    <dgm:cxn modelId="{88F37888-C5ED-4A03-A8B6-9CB43AF6B9BC}" type="presParOf" srcId="{58452A0C-F80A-433D-9D48-67964DA0516A}" destId="{670E28B0-F532-4035-B0B6-052D6F8DAFEA}" srcOrd="1" destOrd="0" presId="urn:microsoft.com/office/officeart/2018/2/layout/IconVerticalSolidList"/>
    <dgm:cxn modelId="{67B97E24-919B-4641-A8C4-25BBEA8510A9}" type="presParOf" srcId="{58452A0C-F80A-433D-9D48-67964DA0516A}" destId="{3D9108C4-37A2-4A1E-9E4D-B230D10AECD0}" srcOrd="2" destOrd="0" presId="urn:microsoft.com/office/officeart/2018/2/layout/IconVerticalSolidList"/>
    <dgm:cxn modelId="{10CA4567-FB94-49E6-A50C-15BABEEC94AD}" type="presParOf" srcId="{3D9108C4-37A2-4A1E-9E4D-B230D10AECD0}" destId="{2F4FCD94-00BF-47A0-9A42-992A9B02B1BA}" srcOrd="0" destOrd="0" presId="urn:microsoft.com/office/officeart/2018/2/layout/IconVerticalSolidList"/>
    <dgm:cxn modelId="{B34B8979-EF86-4249-9FD7-A59EEE788C48}" type="presParOf" srcId="{3D9108C4-37A2-4A1E-9E4D-B230D10AECD0}" destId="{09419823-024F-4086-B2D9-003487C2A89B}" srcOrd="1" destOrd="0" presId="urn:microsoft.com/office/officeart/2018/2/layout/IconVerticalSolidList"/>
    <dgm:cxn modelId="{C53A7A02-7210-4962-9E08-55FF5B8E22EF}" type="presParOf" srcId="{3D9108C4-37A2-4A1E-9E4D-B230D10AECD0}" destId="{2A31B1CC-EA60-4201-9C86-74566C3604AC}" srcOrd="2" destOrd="0" presId="urn:microsoft.com/office/officeart/2018/2/layout/IconVerticalSolidList"/>
    <dgm:cxn modelId="{1040EB4C-4F63-4F38-AAF7-45EAFA78361C}" type="presParOf" srcId="{3D9108C4-37A2-4A1E-9E4D-B230D10AECD0}" destId="{892DF596-CF79-4D7D-BF3E-B1A1CD99CE4D}" srcOrd="3" destOrd="0" presId="urn:microsoft.com/office/officeart/2018/2/layout/IconVerticalSolidList"/>
    <dgm:cxn modelId="{E0E833E9-4AB5-46F9-8A6D-575C05B402C7}" type="presParOf" srcId="{58452A0C-F80A-433D-9D48-67964DA0516A}" destId="{873AED5B-0FEC-4B18-9A71-B145002520F0}" srcOrd="3" destOrd="0" presId="urn:microsoft.com/office/officeart/2018/2/layout/IconVerticalSolidList"/>
    <dgm:cxn modelId="{21575F3F-4157-471A-91A3-C7184EE24FB6}" type="presParOf" srcId="{58452A0C-F80A-433D-9D48-67964DA0516A}" destId="{3A5F4318-3C9A-4404-A161-C8FA9E126900}" srcOrd="4" destOrd="0" presId="urn:microsoft.com/office/officeart/2018/2/layout/IconVerticalSolidList"/>
    <dgm:cxn modelId="{550CBE53-4ABD-4218-AE75-DE4028F69966}" type="presParOf" srcId="{3A5F4318-3C9A-4404-A161-C8FA9E126900}" destId="{1C38767A-7CE7-475D-B361-CBB7F790299F}" srcOrd="0" destOrd="0" presId="urn:microsoft.com/office/officeart/2018/2/layout/IconVerticalSolidList"/>
    <dgm:cxn modelId="{36937BB9-BE13-4068-937D-16BC1C8C9F5C}" type="presParOf" srcId="{3A5F4318-3C9A-4404-A161-C8FA9E126900}" destId="{0DB9D2E6-A7EC-4049-A8C3-BD81DA0E7419}" srcOrd="1" destOrd="0" presId="urn:microsoft.com/office/officeart/2018/2/layout/IconVerticalSolidList"/>
    <dgm:cxn modelId="{799A068C-F452-43B2-8C65-EEBC5CE9291B}" type="presParOf" srcId="{3A5F4318-3C9A-4404-A161-C8FA9E126900}" destId="{535ACE4D-1BE4-4480-8A8E-7BFF9F621697}" srcOrd="2" destOrd="0" presId="urn:microsoft.com/office/officeart/2018/2/layout/IconVerticalSolidList"/>
    <dgm:cxn modelId="{34A5DBA8-FFF9-41A1-993F-2B2FEDCDEE1F}" type="presParOf" srcId="{3A5F4318-3C9A-4404-A161-C8FA9E126900}" destId="{881CC2F4-984A-4AFB-A097-7D0AD7549C7E}" srcOrd="3" destOrd="0" presId="urn:microsoft.com/office/officeart/2018/2/layout/IconVerticalSolidList"/>
    <dgm:cxn modelId="{07FDD2EB-2394-4251-AC7E-AB801B703BB8}" type="presParOf" srcId="{58452A0C-F80A-433D-9D48-67964DA0516A}" destId="{369EE273-B6D8-4005-B1B4-65906E772217}" srcOrd="5" destOrd="0" presId="urn:microsoft.com/office/officeart/2018/2/layout/IconVerticalSolidList"/>
    <dgm:cxn modelId="{DCC6807B-BE98-4797-B410-CC3F87FA06AE}" type="presParOf" srcId="{58452A0C-F80A-433D-9D48-67964DA0516A}" destId="{2F7F2569-95B0-4209-9624-601B35A7C0FE}" srcOrd="6" destOrd="0" presId="urn:microsoft.com/office/officeart/2018/2/layout/IconVerticalSolidList"/>
    <dgm:cxn modelId="{26D235F9-E0A2-4D9C-BB4E-8D79B637F829}" type="presParOf" srcId="{2F7F2569-95B0-4209-9624-601B35A7C0FE}" destId="{E46FA2F6-53BC-429F-969B-E42705EE39AC}" srcOrd="0" destOrd="0" presId="urn:microsoft.com/office/officeart/2018/2/layout/IconVerticalSolidList"/>
    <dgm:cxn modelId="{86B3DAF7-EE4B-4C18-A920-6EC1CAF3636B}" type="presParOf" srcId="{2F7F2569-95B0-4209-9624-601B35A7C0FE}" destId="{2E834B45-2BBE-4BDB-9978-8CFBA74E360D}" srcOrd="1" destOrd="0" presId="urn:microsoft.com/office/officeart/2018/2/layout/IconVerticalSolidList"/>
    <dgm:cxn modelId="{B407DBC2-616C-4AF6-8802-8762C2C21C3B}" type="presParOf" srcId="{2F7F2569-95B0-4209-9624-601B35A7C0FE}" destId="{573DD23A-BFEE-4809-B1AB-CA5CAF455E8D}" srcOrd="2" destOrd="0" presId="urn:microsoft.com/office/officeart/2018/2/layout/IconVerticalSolidList"/>
    <dgm:cxn modelId="{72C269A0-7D8A-4720-9AB0-5AB2D9C35791}" type="presParOf" srcId="{2F7F2569-95B0-4209-9624-601B35A7C0FE}" destId="{80B737BA-944D-4B5E-9062-3A77A7DA44A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7AF090-9994-408F-AFF5-12C700063D6A}"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US"/>
        </a:p>
      </dgm:t>
    </dgm:pt>
    <dgm:pt modelId="{AC3133C4-81AC-4745-9427-47DFE0BB64B1}">
      <dgm:prSet phldrT="[Text]" custT="1"/>
      <dgm:spPr/>
      <dgm:t>
        <a:bodyPr/>
        <a:lstStyle/>
        <a:p>
          <a:r>
            <a:rPr lang="en-US" sz="2400" b="1">
              <a:latin typeface="Helvetica" pitchFamily="2" charset="0"/>
            </a:rPr>
            <a:t>NIH</a:t>
          </a:r>
        </a:p>
      </dgm:t>
    </dgm:pt>
    <dgm:pt modelId="{F63C68DB-1243-456A-ACE9-CABC781BC4FF}" type="parTrans" cxnId="{A2504A72-5304-4391-A948-5BF3353B9184}">
      <dgm:prSet/>
      <dgm:spPr/>
      <dgm:t>
        <a:bodyPr/>
        <a:lstStyle/>
        <a:p>
          <a:endParaRPr lang="en-US" sz="2400">
            <a:latin typeface="Helvetica" pitchFamily="2" charset="0"/>
          </a:endParaRPr>
        </a:p>
      </dgm:t>
    </dgm:pt>
    <dgm:pt modelId="{8E512E11-F3E7-4AE8-9B01-D5DA8F1C6EFE}" type="sibTrans" cxnId="{A2504A72-5304-4391-A948-5BF3353B9184}">
      <dgm:prSet/>
      <dgm:spPr/>
      <dgm:t>
        <a:bodyPr/>
        <a:lstStyle/>
        <a:p>
          <a:endParaRPr lang="en-US" sz="2400">
            <a:latin typeface="Helvetica" pitchFamily="2" charset="0"/>
          </a:endParaRPr>
        </a:p>
      </dgm:t>
    </dgm:pt>
    <dgm:pt modelId="{4E68FA2D-A0E5-424A-96D7-D3D8B972A686}">
      <dgm:prSet phldrT="[Text]" custT="1"/>
      <dgm:spPr/>
      <dgm:t>
        <a:bodyPr/>
        <a:lstStyle/>
        <a:p>
          <a:r>
            <a:rPr lang="en-US" sz="2400" b="1">
              <a:latin typeface="Helvetica" pitchFamily="2" charset="0"/>
            </a:rPr>
            <a:t>NNLM</a:t>
          </a:r>
        </a:p>
      </dgm:t>
    </dgm:pt>
    <dgm:pt modelId="{A41696B6-AC34-4D00-BDEE-651089179413}" type="parTrans" cxnId="{A551DE63-9D4B-40DB-A5DA-65E03B799B3A}">
      <dgm:prSet/>
      <dgm:spPr/>
      <dgm:t>
        <a:bodyPr/>
        <a:lstStyle/>
        <a:p>
          <a:endParaRPr lang="en-US" sz="2400">
            <a:latin typeface="Helvetica" pitchFamily="2" charset="0"/>
          </a:endParaRPr>
        </a:p>
      </dgm:t>
    </dgm:pt>
    <dgm:pt modelId="{C1D557E9-4FDA-4011-9E59-F926DDC573EE}" type="sibTrans" cxnId="{A551DE63-9D4B-40DB-A5DA-65E03B799B3A}">
      <dgm:prSet/>
      <dgm:spPr/>
      <dgm:t>
        <a:bodyPr/>
        <a:lstStyle/>
        <a:p>
          <a:endParaRPr lang="en-US" sz="2400">
            <a:latin typeface="Helvetica" pitchFamily="2" charset="0"/>
          </a:endParaRPr>
        </a:p>
      </dgm:t>
    </dgm:pt>
    <dgm:pt modelId="{D27C32ED-8C8B-4D3B-8D34-2B68B246EB82}">
      <dgm:prSet phldrT="[Text]" custT="1"/>
      <dgm:spPr/>
      <dgm:t>
        <a:bodyPr/>
        <a:lstStyle/>
        <a:p>
          <a:pPr>
            <a:spcAft>
              <a:spcPts val="0"/>
            </a:spcAft>
          </a:pPr>
          <a:r>
            <a:rPr lang="en-US" sz="2400" b="1">
              <a:latin typeface="Helvetica" pitchFamily="2" charset="0"/>
            </a:rPr>
            <a:t>ROC</a:t>
          </a:r>
        </a:p>
      </dgm:t>
    </dgm:pt>
    <dgm:pt modelId="{037BAB82-5C2B-483B-BA87-EA7D3872418F}" type="parTrans" cxnId="{2E64B9F7-C2D8-47F2-B31F-8C584C57B8E0}">
      <dgm:prSet/>
      <dgm:spPr/>
      <dgm:t>
        <a:bodyPr/>
        <a:lstStyle/>
        <a:p>
          <a:endParaRPr lang="en-US" sz="2400">
            <a:latin typeface="Helvetica" pitchFamily="2" charset="0"/>
          </a:endParaRPr>
        </a:p>
      </dgm:t>
    </dgm:pt>
    <dgm:pt modelId="{9EA09A9A-C3B6-487F-879A-0BE0A17EAAF3}" type="sibTrans" cxnId="{2E64B9F7-C2D8-47F2-B31F-8C584C57B8E0}">
      <dgm:prSet/>
      <dgm:spPr/>
      <dgm:t>
        <a:bodyPr/>
        <a:lstStyle/>
        <a:p>
          <a:endParaRPr lang="en-US" sz="2400">
            <a:latin typeface="Helvetica" pitchFamily="2" charset="0"/>
          </a:endParaRPr>
        </a:p>
      </dgm:t>
    </dgm:pt>
    <dgm:pt modelId="{E3098E42-C385-487B-9C1E-ED9197E5604F}">
      <dgm:prSet custT="1"/>
      <dgm:spPr/>
      <dgm:t>
        <a:bodyPr/>
        <a:lstStyle/>
        <a:p>
          <a:r>
            <a:rPr lang="en-US" sz="2400" b="1">
              <a:latin typeface="Helvetica" pitchFamily="2" charset="0"/>
            </a:rPr>
            <a:t>NLM</a:t>
          </a:r>
        </a:p>
      </dgm:t>
    </dgm:pt>
    <dgm:pt modelId="{E1AF6105-7064-48F3-8ED9-4A3499D30626}" type="parTrans" cxnId="{28833471-1CD4-40C9-BBAF-CB2489EB7FAD}">
      <dgm:prSet/>
      <dgm:spPr/>
      <dgm:t>
        <a:bodyPr/>
        <a:lstStyle/>
        <a:p>
          <a:endParaRPr lang="en-US" sz="2400">
            <a:latin typeface="Helvetica" pitchFamily="2" charset="0"/>
          </a:endParaRPr>
        </a:p>
      </dgm:t>
    </dgm:pt>
    <dgm:pt modelId="{21C3ED35-773E-4CD9-B299-4946308CA35B}" type="sibTrans" cxnId="{28833471-1CD4-40C9-BBAF-CB2489EB7FAD}">
      <dgm:prSet/>
      <dgm:spPr/>
      <dgm:t>
        <a:bodyPr/>
        <a:lstStyle/>
        <a:p>
          <a:endParaRPr lang="en-US" sz="2400">
            <a:latin typeface="Helvetica" pitchFamily="2" charset="0"/>
          </a:endParaRPr>
        </a:p>
      </dgm:t>
    </dgm:pt>
    <dgm:pt modelId="{202A24C9-6D83-486F-B111-8D0709B5DFC5}" type="pres">
      <dgm:prSet presAssocID="{137AF090-9994-408F-AFF5-12C700063D6A}" presName="Name0" presStyleCnt="0">
        <dgm:presLayoutVars>
          <dgm:chMax val="7"/>
          <dgm:chPref val="7"/>
          <dgm:dir/>
          <dgm:animLvl val="lvl"/>
        </dgm:presLayoutVars>
      </dgm:prSet>
      <dgm:spPr/>
    </dgm:pt>
    <dgm:pt modelId="{51D2C091-E1A0-48BE-AA6E-67905A90B3F5}" type="pres">
      <dgm:prSet presAssocID="{AC3133C4-81AC-4745-9427-47DFE0BB64B1}" presName="Accent1" presStyleCnt="0"/>
      <dgm:spPr/>
    </dgm:pt>
    <dgm:pt modelId="{A73E6E87-8A17-4223-9E9B-CF14C7B683F0}" type="pres">
      <dgm:prSet presAssocID="{AC3133C4-81AC-4745-9427-47DFE0BB64B1}" presName="Accent" presStyleLbl="node1" presStyleIdx="0" presStyleCnt="4" custFlipHor="1" custLinFactNeighborX="-60088" custLinFactNeighborY="-41184"/>
      <dgm:spPr>
        <a:solidFill>
          <a:srgbClr val="EB5552"/>
        </a:solidFill>
      </dgm:spPr>
    </dgm:pt>
    <dgm:pt modelId="{683CE10C-867D-4ED8-B47F-74C3C8B893E7}" type="pres">
      <dgm:prSet presAssocID="{AC3133C4-81AC-4745-9427-47DFE0BB64B1}" presName="Parent1" presStyleLbl="revTx" presStyleIdx="0" presStyleCnt="4" custLinFactX="-4283" custLinFactY="-37034" custLinFactNeighborX="-100000" custLinFactNeighborY="-100000">
        <dgm:presLayoutVars>
          <dgm:chMax val="1"/>
          <dgm:chPref val="1"/>
          <dgm:bulletEnabled val="1"/>
        </dgm:presLayoutVars>
      </dgm:prSet>
      <dgm:spPr/>
    </dgm:pt>
    <dgm:pt modelId="{5AE968C0-1D8B-42A2-80CD-552F2AA37216}" type="pres">
      <dgm:prSet presAssocID="{E3098E42-C385-487B-9C1E-ED9197E5604F}" presName="Accent2" presStyleCnt="0"/>
      <dgm:spPr/>
    </dgm:pt>
    <dgm:pt modelId="{DA4E79A0-CAF7-4EAD-8DCA-9913A5D37F91}" type="pres">
      <dgm:prSet presAssocID="{E3098E42-C385-487B-9C1E-ED9197E5604F}" presName="Accent" presStyleLbl="node1" presStyleIdx="1" presStyleCnt="4" custFlipHor="1" custLinFactNeighborX="6211" custLinFactNeighborY="-26379"/>
      <dgm:spPr>
        <a:solidFill>
          <a:srgbClr val="86718A"/>
        </a:solidFill>
      </dgm:spPr>
    </dgm:pt>
    <dgm:pt modelId="{50DC4463-5EB9-4917-B026-51B89F33B0EB}" type="pres">
      <dgm:prSet presAssocID="{E3098E42-C385-487B-9C1E-ED9197E5604F}" presName="Parent2" presStyleLbl="revTx" presStyleIdx="1" presStyleCnt="4" custScaleX="123220" custLinFactNeighborX="1642" custLinFactNeighborY="-89003">
        <dgm:presLayoutVars>
          <dgm:chMax val="1"/>
          <dgm:chPref val="1"/>
          <dgm:bulletEnabled val="1"/>
        </dgm:presLayoutVars>
      </dgm:prSet>
      <dgm:spPr/>
    </dgm:pt>
    <dgm:pt modelId="{D77689EE-A753-4159-ADF0-5B46890BE49E}" type="pres">
      <dgm:prSet presAssocID="{4E68FA2D-A0E5-424A-96D7-D3D8B972A686}" presName="Accent3" presStyleCnt="0"/>
      <dgm:spPr/>
    </dgm:pt>
    <dgm:pt modelId="{47853B10-8DEA-4FFB-B89A-6AFD63D26F88}" type="pres">
      <dgm:prSet presAssocID="{4E68FA2D-A0E5-424A-96D7-D3D8B972A686}" presName="Accent" presStyleLbl="node1" presStyleIdx="2" presStyleCnt="4" custFlipHor="1" custLinFactNeighborX="-58649" custLinFactNeighborY="-6417"/>
      <dgm:spPr>
        <a:solidFill>
          <a:srgbClr val="578543"/>
        </a:solidFill>
      </dgm:spPr>
    </dgm:pt>
    <dgm:pt modelId="{9AF57756-91A2-4BBD-957F-D37E90DDB4C4}" type="pres">
      <dgm:prSet presAssocID="{4E68FA2D-A0E5-424A-96D7-D3D8B972A686}" presName="Parent3" presStyleLbl="revTx" presStyleIdx="2" presStyleCnt="4" custScaleX="143678" custLinFactNeighborX="-90591" custLinFactNeighborY="-13329">
        <dgm:presLayoutVars>
          <dgm:chMax val="1"/>
          <dgm:chPref val="1"/>
          <dgm:bulletEnabled val="1"/>
        </dgm:presLayoutVars>
      </dgm:prSet>
      <dgm:spPr/>
    </dgm:pt>
    <dgm:pt modelId="{15078503-1C0D-41C1-B48A-1809D7E81250}" type="pres">
      <dgm:prSet presAssocID="{D27C32ED-8C8B-4D3B-8D34-2B68B246EB82}" presName="Accent4" presStyleCnt="0"/>
      <dgm:spPr/>
    </dgm:pt>
    <dgm:pt modelId="{6EDA9668-5028-4FC8-BC3C-4EC2D549ABC3}" type="pres">
      <dgm:prSet presAssocID="{D27C32ED-8C8B-4D3B-8D34-2B68B246EB82}" presName="Accent" presStyleLbl="node1" presStyleIdx="3" presStyleCnt="4" custFlipHor="1" custScaleX="102134" custLinFactNeighborX="17252" custLinFactNeighborY="5219"/>
      <dgm:spPr>
        <a:solidFill>
          <a:srgbClr val="1F7AB3"/>
        </a:solidFill>
      </dgm:spPr>
    </dgm:pt>
    <dgm:pt modelId="{31607D11-730F-442E-AA52-FC5361A37753}" type="pres">
      <dgm:prSet presAssocID="{D27C32ED-8C8B-4D3B-8D34-2B68B246EB82}" presName="Parent4" presStyleLbl="revTx" presStyleIdx="3" presStyleCnt="4" custFlipHor="1" custScaleY="177627" custLinFactNeighborX="28775" custLinFactNeighborY="35015">
        <dgm:presLayoutVars>
          <dgm:chMax val="1"/>
          <dgm:chPref val="1"/>
          <dgm:bulletEnabled val="1"/>
        </dgm:presLayoutVars>
      </dgm:prSet>
      <dgm:spPr/>
    </dgm:pt>
  </dgm:ptLst>
  <dgm:cxnLst>
    <dgm:cxn modelId="{2230122A-3BB7-4167-9241-27285C3DE1C5}" type="presOf" srcId="{AC3133C4-81AC-4745-9427-47DFE0BB64B1}" destId="{683CE10C-867D-4ED8-B47F-74C3C8B893E7}" srcOrd="0" destOrd="0" presId="urn:microsoft.com/office/officeart/2009/layout/CircleArrowProcess"/>
    <dgm:cxn modelId="{ED4A912C-105A-4D6C-8545-84F8C97B8801}" type="presOf" srcId="{E3098E42-C385-487B-9C1E-ED9197E5604F}" destId="{50DC4463-5EB9-4917-B026-51B89F33B0EB}" srcOrd="0" destOrd="0" presId="urn:microsoft.com/office/officeart/2009/layout/CircleArrowProcess"/>
    <dgm:cxn modelId="{A551DE63-9D4B-40DB-A5DA-65E03B799B3A}" srcId="{137AF090-9994-408F-AFF5-12C700063D6A}" destId="{4E68FA2D-A0E5-424A-96D7-D3D8B972A686}" srcOrd="2" destOrd="0" parTransId="{A41696B6-AC34-4D00-BDEE-651089179413}" sibTransId="{C1D557E9-4FDA-4011-9E59-F926DDC573EE}"/>
    <dgm:cxn modelId="{181EF749-1FBB-4933-891D-B488F6521718}" type="presOf" srcId="{D27C32ED-8C8B-4D3B-8D34-2B68B246EB82}" destId="{31607D11-730F-442E-AA52-FC5361A37753}" srcOrd="0" destOrd="0" presId="urn:microsoft.com/office/officeart/2009/layout/CircleArrowProcess"/>
    <dgm:cxn modelId="{28833471-1CD4-40C9-BBAF-CB2489EB7FAD}" srcId="{137AF090-9994-408F-AFF5-12C700063D6A}" destId="{E3098E42-C385-487B-9C1E-ED9197E5604F}" srcOrd="1" destOrd="0" parTransId="{E1AF6105-7064-48F3-8ED9-4A3499D30626}" sibTransId="{21C3ED35-773E-4CD9-B299-4946308CA35B}"/>
    <dgm:cxn modelId="{A2504A72-5304-4391-A948-5BF3353B9184}" srcId="{137AF090-9994-408F-AFF5-12C700063D6A}" destId="{AC3133C4-81AC-4745-9427-47DFE0BB64B1}" srcOrd="0" destOrd="0" parTransId="{F63C68DB-1243-456A-ACE9-CABC781BC4FF}" sibTransId="{8E512E11-F3E7-4AE8-9B01-D5DA8F1C6EFE}"/>
    <dgm:cxn modelId="{DC50F277-C2FC-406F-BEBF-A14D50140E51}" type="presOf" srcId="{4E68FA2D-A0E5-424A-96D7-D3D8B972A686}" destId="{9AF57756-91A2-4BBD-957F-D37E90DDB4C4}" srcOrd="0" destOrd="0" presId="urn:microsoft.com/office/officeart/2009/layout/CircleArrowProcess"/>
    <dgm:cxn modelId="{D87A65AE-DC56-4017-8CC3-C3AA66A68422}" type="presOf" srcId="{137AF090-9994-408F-AFF5-12C700063D6A}" destId="{202A24C9-6D83-486F-B111-8D0709B5DFC5}" srcOrd="0" destOrd="0" presId="urn:microsoft.com/office/officeart/2009/layout/CircleArrowProcess"/>
    <dgm:cxn modelId="{2E64B9F7-C2D8-47F2-B31F-8C584C57B8E0}" srcId="{137AF090-9994-408F-AFF5-12C700063D6A}" destId="{D27C32ED-8C8B-4D3B-8D34-2B68B246EB82}" srcOrd="3" destOrd="0" parTransId="{037BAB82-5C2B-483B-BA87-EA7D3872418F}" sibTransId="{9EA09A9A-C3B6-487F-879A-0BE0A17EAAF3}"/>
    <dgm:cxn modelId="{B0ED8034-FC13-4A1B-8267-7661A7AA1F4C}" type="presParOf" srcId="{202A24C9-6D83-486F-B111-8D0709B5DFC5}" destId="{51D2C091-E1A0-48BE-AA6E-67905A90B3F5}" srcOrd="0" destOrd="0" presId="urn:microsoft.com/office/officeart/2009/layout/CircleArrowProcess"/>
    <dgm:cxn modelId="{89052F58-D0C2-4013-AF09-75F3C46C123A}" type="presParOf" srcId="{51D2C091-E1A0-48BE-AA6E-67905A90B3F5}" destId="{A73E6E87-8A17-4223-9E9B-CF14C7B683F0}" srcOrd="0" destOrd="0" presId="urn:microsoft.com/office/officeart/2009/layout/CircleArrowProcess"/>
    <dgm:cxn modelId="{B6461F67-8925-4A44-920E-AA74628081FE}" type="presParOf" srcId="{202A24C9-6D83-486F-B111-8D0709B5DFC5}" destId="{683CE10C-867D-4ED8-B47F-74C3C8B893E7}" srcOrd="1" destOrd="0" presId="urn:microsoft.com/office/officeart/2009/layout/CircleArrowProcess"/>
    <dgm:cxn modelId="{39F89598-D294-4437-9983-F4FE34C83224}" type="presParOf" srcId="{202A24C9-6D83-486F-B111-8D0709B5DFC5}" destId="{5AE968C0-1D8B-42A2-80CD-552F2AA37216}" srcOrd="2" destOrd="0" presId="urn:microsoft.com/office/officeart/2009/layout/CircleArrowProcess"/>
    <dgm:cxn modelId="{FDAA4071-3695-4537-ABDE-6D9A225682FD}" type="presParOf" srcId="{5AE968C0-1D8B-42A2-80CD-552F2AA37216}" destId="{DA4E79A0-CAF7-4EAD-8DCA-9913A5D37F91}" srcOrd="0" destOrd="0" presId="urn:microsoft.com/office/officeart/2009/layout/CircleArrowProcess"/>
    <dgm:cxn modelId="{C93F23AB-3E92-4617-9B5F-80E6A47A1573}" type="presParOf" srcId="{202A24C9-6D83-486F-B111-8D0709B5DFC5}" destId="{50DC4463-5EB9-4917-B026-51B89F33B0EB}" srcOrd="3" destOrd="0" presId="urn:microsoft.com/office/officeart/2009/layout/CircleArrowProcess"/>
    <dgm:cxn modelId="{EE5BE5D1-737F-4D13-B876-1ED9F398B476}" type="presParOf" srcId="{202A24C9-6D83-486F-B111-8D0709B5DFC5}" destId="{D77689EE-A753-4159-ADF0-5B46890BE49E}" srcOrd="4" destOrd="0" presId="urn:microsoft.com/office/officeart/2009/layout/CircleArrowProcess"/>
    <dgm:cxn modelId="{5F5BD6BD-C70A-47CD-860A-5CF3B5964057}" type="presParOf" srcId="{D77689EE-A753-4159-ADF0-5B46890BE49E}" destId="{47853B10-8DEA-4FFB-B89A-6AFD63D26F88}" srcOrd="0" destOrd="0" presId="urn:microsoft.com/office/officeart/2009/layout/CircleArrowProcess"/>
    <dgm:cxn modelId="{D55C5054-572B-4899-AA26-CB2174C9636C}" type="presParOf" srcId="{202A24C9-6D83-486F-B111-8D0709B5DFC5}" destId="{9AF57756-91A2-4BBD-957F-D37E90DDB4C4}" srcOrd="5" destOrd="0" presId="urn:microsoft.com/office/officeart/2009/layout/CircleArrowProcess"/>
    <dgm:cxn modelId="{151DDD06-198A-4A2B-92B9-2DE9DD856B1F}" type="presParOf" srcId="{202A24C9-6D83-486F-B111-8D0709B5DFC5}" destId="{15078503-1C0D-41C1-B48A-1809D7E81250}" srcOrd="6" destOrd="0" presId="urn:microsoft.com/office/officeart/2009/layout/CircleArrowProcess"/>
    <dgm:cxn modelId="{E32C6213-7B55-4E50-B53A-3AF905947240}" type="presParOf" srcId="{15078503-1C0D-41C1-B48A-1809D7E81250}" destId="{6EDA9668-5028-4FC8-BC3C-4EC2D549ABC3}" srcOrd="0" destOrd="0" presId="urn:microsoft.com/office/officeart/2009/layout/CircleArrowProcess"/>
    <dgm:cxn modelId="{BAAE97F8-2C5E-4F55-8DDC-251F772E61E0}" type="presParOf" srcId="{202A24C9-6D83-486F-B111-8D0709B5DFC5}" destId="{31607D11-730F-442E-AA52-FC5361A37753}"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FBB2B1-E09B-48B3-8984-232DD35B7C80}"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15EC92DE-87D1-402A-8231-5F37D2DC91A5}">
      <dgm:prSet/>
      <dgm:spPr/>
      <dgm:t>
        <a:bodyPr/>
        <a:lstStyle/>
        <a:p>
          <a:pPr>
            <a:lnSpc>
              <a:spcPct val="100000"/>
            </a:lnSpc>
          </a:pPr>
          <a:r>
            <a:rPr lang="en-US">
              <a:latin typeface="Helvetica" pitchFamily="2" charset="0"/>
            </a:rPr>
            <a:t>Evaluation link is in the chat. Follow instructions in the evaluation to claim MLA CE and CHES</a:t>
          </a:r>
        </a:p>
      </dgm:t>
    </dgm:pt>
    <dgm:pt modelId="{4B503E4D-823A-40A9-9ABF-E2B53BA51837}" type="parTrans" cxnId="{F2BCE830-B8E0-4BA0-A2B7-FF436F9D0E94}">
      <dgm:prSet/>
      <dgm:spPr/>
      <dgm:t>
        <a:bodyPr/>
        <a:lstStyle/>
        <a:p>
          <a:endParaRPr lang="en-US">
            <a:latin typeface="Helvetica" pitchFamily="2" charset="0"/>
          </a:endParaRPr>
        </a:p>
      </dgm:t>
    </dgm:pt>
    <dgm:pt modelId="{6195616E-C21C-469B-A880-B91885AEA10A}" type="sibTrans" cxnId="{F2BCE830-B8E0-4BA0-A2B7-FF436F9D0E94}">
      <dgm:prSet/>
      <dgm:spPr/>
      <dgm:t>
        <a:bodyPr/>
        <a:lstStyle/>
        <a:p>
          <a:pPr>
            <a:lnSpc>
              <a:spcPct val="100000"/>
            </a:lnSpc>
          </a:pPr>
          <a:endParaRPr lang="en-US">
            <a:latin typeface="Helvetica" pitchFamily="2" charset="0"/>
          </a:endParaRPr>
        </a:p>
      </dgm:t>
    </dgm:pt>
    <dgm:pt modelId="{DA09C0E0-92BE-4FEE-824C-2CC95CFA4BDF}">
      <dgm:prSet/>
      <dgm:spPr/>
      <dgm:t>
        <a:bodyPr/>
        <a:lstStyle/>
        <a:p>
          <a:pPr>
            <a:lnSpc>
              <a:spcPct val="100000"/>
            </a:lnSpc>
          </a:pPr>
          <a:r>
            <a:rPr lang="en-US">
              <a:latin typeface="Helvetica" pitchFamily="2" charset="0"/>
            </a:rPr>
            <a:t>SDOEH Series Guide</a:t>
          </a:r>
        </a:p>
      </dgm:t>
    </dgm:pt>
    <dgm:pt modelId="{CF964172-8F94-40A8-8FAA-05014308C144}" type="parTrans" cxnId="{18F55C3C-2F33-4C1C-94D0-8BBF1B601E00}">
      <dgm:prSet/>
      <dgm:spPr/>
      <dgm:t>
        <a:bodyPr/>
        <a:lstStyle/>
        <a:p>
          <a:endParaRPr lang="en-US">
            <a:latin typeface="Helvetica" pitchFamily="2" charset="0"/>
          </a:endParaRPr>
        </a:p>
      </dgm:t>
    </dgm:pt>
    <dgm:pt modelId="{2529930C-AEB3-4D3B-976D-243E33921405}" type="sibTrans" cxnId="{18F55C3C-2F33-4C1C-94D0-8BBF1B601E00}">
      <dgm:prSet/>
      <dgm:spPr/>
      <dgm:t>
        <a:bodyPr/>
        <a:lstStyle/>
        <a:p>
          <a:pPr>
            <a:lnSpc>
              <a:spcPct val="100000"/>
            </a:lnSpc>
          </a:pPr>
          <a:endParaRPr lang="en-US">
            <a:latin typeface="Helvetica" pitchFamily="2" charset="0"/>
          </a:endParaRPr>
        </a:p>
      </dgm:t>
    </dgm:pt>
    <dgm:pt modelId="{76B430C3-8CED-4D1E-87F4-02296174AB40}">
      <dgm:prSet/>
      <dgm:spPr/>
      <dgm:t>
        <a:bodyPr/>
        <a:lstStyle/>
        <a:p>
          <a:pPr>
            <a:lnSpc>
              <a:spcPct val="100000"/>
            </a:lnSpc>
          </a:pPr>
          <a:r>
            <a:rPr lang="en-US">
              <a:latin typeface="Helvetica" pitchFamily="2" charset="0"/>
            </a:rPr>
            <a:t>Hashtag is #SDOEH24</a:t>
          </a:r>
        </a:p>
      </dgm:t>
    </dgm:pt>
    <dgm:pt modelId="{A0FBEC07-705B-4902-8FEB-BF4C39F60112}" type="parTrans" cxnId="{547727A5-6D85-42C8-AD2D-FD75D402F5DB}">
      <dgm:prSet/>
      <dgm:spPr/>
      <dgm:t>
        <a:bodyPr/>
        <a:lstStyle/>
        <a:p>
          <a:endParaRPr lang="en-US">
            <a:latin typeface="Helvetica" pitchFamily="2" charset="0"/>
          </a:endParaRPr>
        </a:p>
      </dgm:t>
    </dgm:pt>
    <dgm:pt modelId="{110E305B-0C4B-45C0-A788-4DDF11B03CF9}" type="sibTrans" cxnId="{547727A5-6D85-42C8-AD2D-FD75D402F5DB}">
      <dgm:prSet/>
      <dgm:spPr/>
      <dgm:t>
        <a:bodyPr/>
        <a:lstStyle/>
        <a:p>
          <a:endParaRPr lang="en-US">
            <a:latin typeface="Helvetica" pitchFamily="2" charset="0"/>
          </a:endParaRPr>
        </a:p>
      </dgm:t>
    </dgm:pt>
    <dgm:pt modelId="{FC83564C-3E49-CA41-945F-BA07872BDF75}">
      <dgm:prSet/>
      <dgm:spPr/>
      <dgm:t>
        <a:bodyPr/>
        <a:lstStyle/>
        <a:p>
          <a:pPr rtl="0">
            <a:lnSpc>
              <a:spcPct val="100000"/>
            </a:lnSpc>
          </a:pPr>
          <a:r>
            <a:rPr lang="en-US">
              <a:latin typeface="Helvetica"/>
              <a:cs typeface="Helvetica"/>
            </a:rPr>
            <a:t>Join us for the next session on April 2nd</a:t>
          </a:r>
          <a:endParaRPr lang="en-US">
            <a:latin typeface="Helvetica" pitchFamily="2" charset="0"/>
          </a:endParaRPr>
        </a:p>
      </dgm:t>
    </dgm:pt>
    <dgm:pt modelId="{B00CB1C7-0AA4-3F4E-9FAF-43336378320C}" type="parTrans" cxnId="{DC0B9C6C-C640-4749-B093-D45BDE3BBD70}">
      <dgm:prSet/>
      <dgm:spPr/>
      <dgm:t>
        <a:bodyPr/>
        <a:lstStyle/>
        <a:p>
          <a:endParaRPr lang="en-US">
            <a:latin typeface="Helvetica" pitchFamily="2" charset="0"/>
          </a:endParaRPr>
        </a:p>
      </dgm:t>
    </dgm:pt>
    <dgm:pt modelId="{6226048F-7AF6-7D46-AD0B-7A648E21839C}" type="sibTrans" cxnId="{DC0B9C6C-C640-4749-B093-D45BDE3BBD70}">
      <dgm:prSet/>
      <dgm:spPr/>
      <dgm:t>
        <a:bodyPr/>
        <a:lstStyle/>
        <a:p>
          <a:pPr>
            <a:lnSpc>
              <a:spcPct val="100000"/>
            </a:lnSpc>
          </a:pPr>
          <a:endParaRPr lang="en-US">
            <a:latin typeface="Helvetica" pitchFamily="2" charset="0"/>
          </a:endParaRPr>
        </a:p>
      </dgm:t>
    </dgm:pt>
    <dgm:pt modelId="{7CE00FEA-236C-43DA-94A0-7D58648AD712}" type="pres">
      <dgm:prSet presAssocID="{70FBB2B1-E09B-48B3-8984-232DD35B7C80}" presName="root" presStyleCnt="0">
        <dgm:presLayoutVars>
          <dgm:dir/>
          <dgm:resizeHandles val="exact"/>
        </dgm:presLayoutVars>
      </dgm:prSet>
      <dgm:spPr/>
    </dgm:pt>
    <dgm:pt modelId="{1C4B1705-74B0-4D84-A997-0A2DC7BAE192}" type="pres">
      <dgm:prSet presAssocID="{70FBB2B1-E09B-48B3-8984-232DD35B7C80}" presName="container" presStyleCnt="0">
        <dgm:presLayoutVars>
          <dgm:dir/>
          <dgm:resizeHandles val="exact"/>
        </dgm:presLayoutVars>
      </dgm:prSet>
      <dgm:spPr/>
    </dgm:pt>
    <dgm:pt modelId="{E3F8C6A4-8F9E-45C9-919E-004E5AFA446F}" type="pres">
      <dgm:prSet presAssocID="{15EC92DE-87D1-402A-8231-5F37D2DC91A5}" presName="compNode" presStyleCnt="0"/>
      <dgm:spPr/>
    </dgm:pt>
    <dgm:pt modelId="{86384A11-E5EB-4E92-883B-3E5EE7F3E2B5}" type="pres">
      <dgm:prSet presAssocID="{15EC92DE-87D1-402A-8231-5F37D2DC91A5}" presName="iconBgRect" presStyleLbl="bgShp" presStyleIdx="0" presStyleCnt="4"/>
      <dgm:spPr>
        <a:solidFill>
          <a:srgbClr val="FAD7D6"/>
        </a:solid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60E25A9-08DF-4F76-A450-565CD284C63A}" type="pres">
      <dgm:prSet presAssocID="{15EC92DE-87D1-402A-8231-5F37D2DC91A5}"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573DCC60-1C48-4A31-9F57-F921885A4CE4}" type="pres">
      <dgm:prSet presAssocID="{15EC92DE-87D1-402A-8231-5F37D2DC91A5}" presName="spaceRect" presStyleCnt="0"/>
      <dgm:spPr/>
    </dgm:pt>
    <dgm:pt modelId="{F792453E-387D-4756-A8C7-B1702C03247D}" type="pres">
      <dgm:prSet presAssocID="{15EC92DE-87D1-402A-8231-5F37D2DC91A5}" presName="textRect" presStyleLbl="revTx" presStyleIdx="0" presStyleCnt="4">
        <dgm:presLayoutVars>
          <dgm:chMax val="1"/>
          <dgm:chPref val="1"/>
        </dgm:presLayoutVars>
      </dgm:prSet>
      <dgm:spPr/>
    </dgm:pt>
    <dgm:pt modelId="{236AE7D1-5363-4BB8-9FD0-A7A1E950E35A}" type="pres">
      <dgm:prSet presAssocID="{6195616E-C21C-469B-A880-B91885AEA10A}" presName="sibTrans" presStyleLbl="sibTrans2D1" presStyleIdx="0" presStyleCnt="0"/>
      <dgm:spPr/>
    </dgm:pt>
    <dgm:pt modelId="{AF09BFB7-7F23-4197-B56B-7D25B25A459F}" type="pres">
      <dgm:prSet presAssocID="{FC83564C-3E49-CA41-945F-BA07872BDF75}" presName="compNode" presStyleCnt="0"/>
      <dgm:spPr/>
    </dgm:pt>
    <dgm:pt modelId="{F2AFA12A-CF5B-4182-8629-265057C13C2E}" type="pres">
      <dgm:prSet presAssocID="{FC83564C-3E49-CA41-945F-BA07872BDF75}" presName="iconBgRect" presStyleLbl="bgShp" presStyleIdx="1" presStyleCnt="4"/>
      <dgm:spPr>
        <a:solidFill>
          <a:srgbClr val="FAD7D6"/>
        </a:solid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FB8668E-9BFD-4C0A-A89A-CA288BC96C9F}" type="pres">
      <dgm:prSet presAssocID="{FC83564C-3E49-CA41-945F-BA07872BDF75}"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87C62F81-9688-473F-9265-82829BDE1E78}" type="pres">
      <dgm:prSet presAssocID="{FC83564C-3E49-CA41-945F-BA07872BDF75}" presName="spaceRect" presStyleCnt="0"/>
      <dgm:spPr/>
    </dgm:pt>
    <dgm:pt modelId="{2296B2F5-FA4E-4396-BAEA-BC4092C3CFDC}" type="pres">
      <dgm:prSet presAssocID="{FC83564C-3E49-CA41-945F-BA07872BDF75}" presName="textRect" presStyleLbl="revTx" presStyleIdx="1" presStyleCnt="4">
        <dgm:presLayoutVars>
          <dgm:chMax val="1"/>
          <dgm:chPref val="1"/>
        </dgm:presLayoutVars>
      </dgm:prSet>
      <dgm:spPr/>
    </dgm:pt>
    <dgm:pt modelId="{F8F20CC3-3979-42EF-9D97-AF5AE95E824C}" type="pres">
      <dgm:prSet presAssocID="{6226048F-7AF6-7D46-AD0B-7A648E21839C}" presName="sibTrans" presStyleLbl="sibTrans2D1" presStyleIdx="0" presStyleCnt="0"/>
      <dgm:spPr/>
    </dgm:pt>
    <dgm:pt modelId="{2DF49B99-6BFC-419B-BECA-F1A09B77C824}" type="pres">
      <dgm:prSet presAssocID="{DA09C0E0-92BE-4FEE-824C-2CC95CFA4BDF}" presName="compNode" presStyleCnt="0"/>
      <dgm:spPr/>
    </dgm:pt>
    <dgm:pt modelId="{5BAB1FE6-461D-4660-BF5F-7EF7DF7E982E}" type="pres">
      <dgm:prSet presAssocID="{DA09C0E0-92BE-4FEE-824C-2CC95CFA4BDF}" presName="iconBgRect" presStyleLbl="bgShp" presStyleIdx="2" presStyleCnt="4"/>
      <dgm:spPr>
        <a:solidFill>
          <a:srgbClr val="FAD7D6"/>
        </a:solidFill>
      </dgm:spPr>
    </dgm:pt>
    <dgm:pt modelId="{0FCFE016-EA93-451C-9DF6-C866529D2C00}" type="pres">
      <dgm:prSet presAssocID="{DA09C0E0-92BE-4FEE-824C-2CC95CFA4BDF}" presName="iconRect" presStyleLbl="node1" presStyleIdx="2" presStyleCnt="4"/>
      <dgm:spPr>
        <a:blipFill rotWithShape="1">
          <a:blip xmlns:r="http://schemas.openxmlformats.org/officeDocument/2006/relationships" r:embed="rId5"/>
          <a:srcRect/>
          <a:stretch>
            <a:fillRect/>
          </a:stretch>
        </a:blipFill>
        <a:ln>
          <a:noFill/>
        </a:ln>
      </dgm:spPr>
    </dgm:pt>
    <dgm:pt modelId="{D5802320-46C4-4322-B72D-76040DB7269F}" type="pres">
      <dgm:prSet presAssocID="{DA09C0E0-92BE-4FEE-824C-2CC95CFA4BDF}" presName="spaceRect" presStyleCnt="0"/>
      <dgm:spPr/>
    </dgm:pt>
    <dgm:pt modelId="{C5390510-A2AB-44C5-A46C-7F3D15D66EE2}" type="pres">
      <dgm:prSet presAssocID="{DA09C0E0-92BE-4FEE-824C-2CC95CFA4BDF}" presName="textRect" presStyleLbl="revTx" presStyleIdx="2" presStyleCnt="4">
        <dgm:presLayoutVars>
          <dgm:chMax val="1"/>
          <dgm:chPref val="1"/>
        </dgm:presLayoutVars>
      </dgm:prSet>
      <dgm:spPr/>
    </dgm:pt>
    <dgm:pt modelId="{BCBC8635-2F8B-44FD-9654-CADF4AAF378F}" type="pres">
      <dgm:prSet presAssocID="{2529930C-AEB3-4D3B-976D-243E33921405}" presName="sibTrans" presStyleLbl="sibTrans2D1" presStyleIdx="0" presStyleCnt="0"/>
      <dgm:spPr/>
    </dgm:pt>
    <dgm:pt modelId="{38E23D0C-054E-4414-A538-F5E2BC95B27E}" type="pres">
      <dgm:prSet presAssocID="{76B430C3-8CED-4D1E-87F4-02296174AB40}" presName="compNode" presStyleCnt="0"/>
      <dgm:spPr/>
    </dgm:pt>
    <dgm:pt modelId="{546226BF-CA75-4B05-B407-F94E008C82A4}" type="pres">
      <dgm:prSet presAssocID="{76B430C3-8CED-4D1E-87F4-02296174AB40}" presName="iconBgRect" presStyleLbl="bgShp" presStyleIdx="3" presStyleCnt="4"/>
      <dgm:spPr>
        <a:solidFill>
          <a:srgbClr val="FAD7D6"/>
        </a:solid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94606BA-E280-40BB-B139-773D82CBC56F}" type="pres">
      <dgm:prSet presAssocID="{76B430C3-8CED-4D1E-87F4-02296174AB40}" presName="iconRect" presStyleLbl="node1" presStyleIdx="3"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Hashtag with solid fill"/>
        </a:ext>
      </dgm:extLst>
    </dgm:pt>
    <dgm:pt modelId="{9B839E66-A59B-44E4-8228-AC080628D0B1}" type="pres">
      <dgm:prSet presAssocID="{76B430C3-8CED-4D1E-87F4-02296174AB40}" presName="spaceRect" presStyleCnt="0"/>
      <dgm:spPr/>
    </dgm:pt>
    <dgm:pt modelId="{C1E4B813-2020-4B75-ACDB-38AA33A400DC}" type="pres">
      <dgm:prSet presAssocID="{76B430C3-8CED-4D1E-87F4-02296174AB40}" presName="textRect" presStyleLbl="revTx" presStyleIdx="3" presStyleCnt="4">
        <dgm:presLayoutVars>
          <dgm:chMax val="1"/>
          <dgm:chPref val="1"/>
        </dgm:presLayoutVars>
      </dgm:prSet>
      <dgm:spPr/>
    </dgm:pt>
  </dgm:ptLst>
  <dgm:cxnLst>
    <dgm:cxn modelId="{2275B902-BBBA-4103-950C-0DE59D7B4524}" type="presOf" srcId="{70FBB2B1-E09B-48B3-8984-232DD35B7C80}" destId="{7CE00FEA-236C-43DA-94A0-7D58648AD712}" srcOrd="0" destOrd="0" presId="urn:microsoft.com/office/officeart/2018/2/layout/IconCircleList"/>
    <dgm:cxn modelId="{F2BCE830-B8E0-4BA0-A2B7-FF436F9D0E94}" srcId="{70FBB2B1-E09B-48B3-8984-232DD35B7C80}" destId="{15EC92DE-87D1-402A-8231-5F37D2DC91A5}" srcOrd="0" destOrd="0" parTransId="{4B503E4D-823A-40A9-9ABF-E2B53BA51837}" sibTransId="{6195616E-C21C-469B-A880-B91885AEA10A}"/>
    <dgm:cxn modelId="{D5BE8A33-E5C7-4334-8238-F939B060A363}" type="presOf" srcId="{FC83564C-3E49-CA41-945F-BA07872BDF75}" destId="{2296B2F5-FA4E-4396-BAEA-BC4092C3CFDC}" srcOrd="0" destOrd="0" presId="urn:microsoft.com/office/officeart/2018/2/layout/IconCircleList"/>
    <dgm:cxn modelId="{18F55C3C-2F33-4C1C-94D0-8BBF1B601E00}" srcId="{70FBB2B1-E09B-48B3-8984-232DD35B7C80}" destId="{DA09C0E0-92BE-4FEE-824C-2CC95CFA4BDF}" srcOrd="2" destOrd="0" parTransId="{CF964172-8F94-40A8-8FAA-05014308C144}" sibTransId="{2529930C-AEB3-4D3B-976D-243E33921405}"/>
    <dgm:cxn modelId="{DC0B9C6C-C640-4749-B093-D45BDE3BBD70}" srcId="{70FBB2B1-E09B-48B3-8984-232DD35B7C80}" destId="{FC83564C-3E49-CA41-945F-BA07872BDF75}" srcOrd="1" destOrd="0" parTransId="{B00CB1C7-0AA4-3F4E-9FAF-43336378320C}" sibTransId="{6226048F-7AF6-7D46-AD0B-7A648E21839C}"/>
    <dgm:cxn modelId="{7DF37A51-B708-4540-9755-C10B551D7E0E}" type="presOf" srcId="{2529930C-AEB3-4D3B-976D-243E33921405}" destId="{BCBC8635-2F8B-44FD-9654-CADF4AAF378F}" srcOrd="0" destOrd="0" presId="urn:microsoft.com/office/officeart/2018/2/layout/IconCircleList"/>
    <dgm:cxn modelId="{A8725674-5179-4E95-84D4-7A1BB2561F1C}" type="presOf" srcId="{15EC92DE-87D1-402A-8231-5F37D2DC91A5}" destId="{F792453E-387D-4756-A8C7-B1702C03247D}" srcOrd="0" destOrd="0" presId="urn:microsoft.com/office/officeart/2018/2/layout/IconCircleList"/>
    <dgm:cxn modelId="{6149FA7D-9983-45B1-94C8-F2629D5D225C}" type="presOf" srcId="{76B430C3-8CED-4D1E-87F4-02296174AB40}" destId="{C1E4B813-2020-4B75-ACDB-38AA33A400DC}" srcOrd="0" destOrd="0" presId="urn:microsoft.com/office/officeart/2018/2/layout/IconCircleList"/>
    <dgm:cxn modelId="{80070D82-610B-4148-BBC9-51AB4544A391}" type="presOf" srcId="{DA09C0E0-92BE-4FEE-824C-2CC95CFA4BDF}" destId="{C5390510-A2AB-44C5-A46C-7F3D15D66EE2}" srcOrd="0" destOrd="0" presId="urn:microsoft.com/office/officeart/2018/2/layout/IconCircleList"/>
    <dgm:cxn modelId="{B7165AA1-BDBD-422B-9C40-63B0EC42EC96}" type="presOf" srcId="{6195616E-C21C-469B-A880-B91885AEA10A}" destId="{236AE7D1-5363-4BB8-9FD0-A7A1E950E35A}" srcOrd="0" destOrd="0" presId="urn:microsoft.com/office/officeart/2018/2/layout/IconCircleList"/>
    <dgm:cxn modelId="{547727A5-6D85-42C8-AD2D-FD75D402F5DB}" srcId="{70FBB2B1-E09B-48B3-8984-232DD35B7C80}" destId="{76B430C3-8CED-4D1E-87F4-02296174AB40}" srcOrd="3" destOrd="0" parTransId="{A0FBEC07-705B-4902-8FEB-BF4C39F60112}" sibTransId="{110E305B-0C4B-45C0-A788-4DDF11B03CF9}"/>
    <dgm:cxn modelId="{EE896EF8-BC6D-4C26-8611-34666A29986D}" type="presOf" srcId="{6226048F-7AF6-7D46-AD0B-7A648E21839C}" destId="{F8F20CC3-3979-42EF-9D97-AF5AE95E824C}" srcOrd="0" destOrd="0" presId="urn:microsoft.com/office/officeart/2018/2/layout/IconCircleList"/>
    <dgm:cxn modelId="{815D4695-90C4-477D-AD82-08F7A4F1BFD1}" type="presParOf" srcId="{7CE00FEA-236C-43DA-94A0-7D58648AD712}" destId="{1C4B1705-74B0-4D84-A997-0A2DC7BAE192}" srcOrd="0" destOrd="0" presId="urn:microsoft.com/office/officeart/2018/2/layout/IconCircleList"/>
    <dgm:cxn modelId="{4DEF9B4B-A8F7-463A-A4EC-E0EC43FB2E3F}" type="presParOf" srcId="{1C4B1705-74B0-4D84-A997-0A2DC7BAE192}" destId="{E3F8C6A4-8F9E-45C9-919E-004E5AFA446F}" srcOrd="0" destOrd="0" presId="urn:microsoft.com/office/officeart/2018/2/layout/IconCircleList"/>
    <dgm:cxn modelId="{B928DFF2-1091-4025-BE3C-E535BF710B15}" type="presParOf" srcId="{E3F8C6A4-8F9E-45C9-919E-004E5AFA446F}" destId="{86384A11-E5EB-4E92-883B-3E5EE7F3E2B5}" srcOrd="0" destOrd="0" presId="urn:microsoft.com/office/officeart/2018/2/layout/IconCircleList"/>
    <dgm:cxn modelId="{2B3451F1-03D1-4D6D-B067-C3486712571C}" type="presParOf" srcId="{E3F8C6A4-8F9E-45C9-919E-004E5AFA446F}" destId="{560E25A9-08DF-4F76-A450-565CD284C63A}" srcOrd="1" destOrd="0" presId="urn:microsoft.com/office/officeart/2018/2/layout/IconCircleList"/>
    <dgm:cxn modelId="{8ACD53CF-5D4B-4F7E-9E08-6D4C8AF40C0A}" type="presParOf" srcId="{E3F8C6A4-8F9E-45C9-919E-004E5AFA446F}" destId="{573DCC60-1C48-4A31-9F57-F921885A4CE4}" srcOrd="2" destOrd="0" presId="urn:microsoft.com/office/officeart/2018/2/layout/IconCircleList"/>
    <dgm:cxn modelId="{71968472-ACD4-45D0-A8F1-EC7408E069C7}" type="presParOf" srcId="{E3F8C6A4-8F9E-45C9-919E-004E5AFA446F}" destId="{F792453E-387D-4756-A8C7-B1702C03247D}" srcOrd="3" destOrd="0" presId="urn:microsoft.com/office/officeart/2018/2/layout/IconCircleList"/>
    <dgm:cxn modelId="{87372044-D830-4710-8B23-E1B3EE7C5380}" type="presParOf" srcId="{1C4B1705-74B0-4D84-A997-0A2DC7BAE192}" destId="{236AE7D1-5363-4BB8-9FD0-A7A1E950E35A}" srcOrd="1" destOrd="0" presId="urn:microsoft.com/office/officeart/2018/2/layout/IconCircleList"/>
    <dgm:cxn modelId="{11C98520-71A9-4A3F-902C-913136DD874B}" type="presParOf" srcId="{1C4B1705-74B0-4D84-A997-0A2DC7BAE192}" destId="{AF09BFB7-7F23-4197-B56B-7D25B25A459F}" srcOrd="2" destOrd="0" presId="urn:microsoft.com/office/officeart/2018/2/layout/IconCircleList"/>
    <dgm:cxn modelId="{12375939-3616-481A-BFE7-772A5E8CCB3D}" type="presParOf" srcId="{AF09BFB7-7F23-4197-B56B-7D25B25A459F}" destId="{F2AFA12A-CF5B-4182-8629-265057C13C2E}" srcOrd="0" destOrd="0" presId="urn:microsoft.com/office/officeart/2018/2/layout/IconCircleList"/>
    <dgm:cxn modelId="{EAC880B8-AB5C-4613-B672-D8570BF76ADC}" type="presParOf" srcId="{AF09BFB7-7F23-4197-B56B-7D25B25A459F}" destId="{1FB8668E-9BFD-4C0A-A89A-CA288BC96C9F}" srcOrd="1" destOrd="0" presId="urn:microsoft.com/office/officeart/2018/2/layout/IconCircleList"/>
    <dgm:cxn modelId="{CF3DB774-E74E-4952-95F8-9F3B3D2AA81B}" type="presParOf" srcId="{AF09BFB7-7F23-4197-B56B-7D25B25A459F}" destId="{87C62F81-9688-473F-9265-82829BDE1E78}" srcOrd="2" destOrd="0" presId="urn:microsoft.com/office/officeart/2018/2/layout/IconCircleList"/>
    <dgm:cxn modelId="{BE54AA6B-728F-4C78-B21C-90C82DB126D5}" type="presParOf" srcId="{AF09BFB7-7F23-4197-B56B-7D25B25A459F}" destId="{2296B2F5-FA4E-4396-BAEA-BC4092C3CFDC}" srcOrd="3" destOrd="0" presId="urn:microsoft.com/office/officeart/2018/2/layout/IconCircleList"/>
    <dgm:cxn modelId="{8463143A-9FD2-465C-9080-B5B79724EFE9}" type="presParOf" srcId="{1C4B1705-74B0-4D84-A997-0A2DC7BAE192}" destId="{F8F20CC3-3979-42EF-9D97-AF5AE95E824C}" srcOrd="3" destOrd="0" presId="urn:microsoft.com/office/officeart/2018/2/layout/IconCircleList"/>
    <dgm:cxn modelId="{9CF92A79-58B3-404F-8852-C23C9B049A13}" type="presParOf" srcId="{1C4B1705-74B0-4D84-A997-0A2DC7BAE192}" destId="{2DF49B99-6BFC-419B-BECA-F1A09B77C824}" srcOrd="4" destOrd="0" presId="urn:microsoft.com/office/officeart/2018/2/layout/IconCircleList"/>
    <dgm:cxn modelId="{E6747D2D-ADB2-4205-A110-15792C7075FA}" type="presParOf" srcId="{2DF49B99-6BFC-419B-BECA-F1A09B77C824}" destId="{5BAB1FE6-461D-4660-BF5F-7EF7DF7E982E}" srcOrd="0" destOrd="0" presId="urn:microsoft.com/office/officeart/2018/2/layout/IconCircleList"/>
    <dgm:cxn modelId="{282407E5-B957-4419-84B5-46DA832DC548}" type="presParOf" srcId="{2DF49B99-6BFC-419B-BECA-F1A09B77C824}" destId="{0FCFE016-EA93-451C-9DF6-C866529D2C00}" srcOrd="1" destOrd="0" presId="urn:microsoft.com/office/officeart/2018/2/layout/IconCircleList"/>
    <dgm:cxn modelId="{A9506E9E-1CE7-48BF-B3A5-F4A0837CB450}" type="presParOf" srcId="{2DF49B99-6BFC-419B-BECA-F1A09B77C824}" destId="{D5802320-46C4-4322-B72D-76040DB7269F}" srcOrd="2" destOrd="0" presId="urn:microsoft.com/office/officeart/2018/2/layout/IconCircleList"/>
    <dgm:cxn modelId="{0BA7DFF8-D4D3-4795-A479-73ABC0828F69}" type="presParOf" srcId="{2DF49B99-6BFC-419B-BECA-F1A09B77C824}" destId="{C5390510-A2AB-44C5-A46C-7F3D15D66EE2}" srcOrd="3" destOrd="0" presId="urn:microsoft.com/office/officeart/2018/2/layout/IconCircleList"/>
    <dgm:cxn modelId="{66E4D4E9-EB70-40EC-9FFF-E537F28212C6}" type="presParOf" srcId="{1C4B1705-74B0-4D84-A997-0A2DC7BAE192}" destId="{BCBC8635-2F8B-44FD-9654-CADF4AAF378F}" srcOrd="5" destOrd="0" presId="urn:microsoft.com/office/officeart/2018/2/layout/IconCircleList"/>
    <dgm:cxn modelId="{02621BA9-ACF2-4F9B-9624-454F7AE3266A}" type="presParOf" srcId="{1C4B1705-74B0-4D84-A997-0A2DC7BAE192}" destId="{38E23D0C-054E-4414-A538-F5E2BC95B27E}" srcOrd="6" destOrd="0" presId="urn:microsoft.com/office/officeart/2018/2/layout/IconCircleList"/>
    <dgm:cxn modelId="{5DF938CC-A35E-4AB0-B880-7432245B3351}" type="presParOf" srcId="{38E23D0C-054E-4414-A538-F5E2BC95B27E}" destId="{546226BF-CA75-4B05-B407-F94E008C82A4}" srcOrd="0" destOrd="0" presId="urn:microsoft.com/office/officeart/2018/2/layout/IconCircleList"/>
    <dgm:cxn modelId="{B4FC972D-ED98-4E8B-A33D-698D4E6FFD41}" type="presParOf" srcId="{38E23D0C-054E-4414-A538-F5E2BC95B27E}" destId="{894606BA-E280-40BB-B139-773D82CBC56F}" srcOrd="1" destOrd="0" presId="urn:microsoft.com/office/officeart/2018/2/layout/IconCircleList"/>
    <dgm:cxn modelId="{A895FB71-6FE0-4210-80AB-034846409082}" type="presParOf" srcId="{38E23D0C-054E-4414-A538-F5E2BC95B27E}" destId="{9B839E66-A59B-44E4-8228-AC080628D0B1}" srcOrd="2" destOrd="0" presId="urn:microsoft.com/office/officeart/2018/2/layout/IconCircleList"/>
    <dgm:cxn modelId="{8833BE76-1229-4867-A365-E07C1D07FD63}" type="presParOf" srcId="{38E23D0C-054E-4414-A538-F5E2BC95B27E}" destId="{C1E4B813-2020-4B75-ACDB-38AA33A400D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E9546-2FD4-4883-8F3D-508D3289C8AC}">
      <dsp:nvSpPr>
        <dsp:cNvPr id="0" name=""/>
        <dsp:cNvSpPr/>
      </dsp:nvSpPr>
      <dsp:spPr>
        <a:xfrm>
          <a:off x="0" y="6099"/>
          <a:ext cx="10515600" cy="914098"/>
        </a:xfrm>
        <a:prstGeom prst="roundRect">
          <a:avLst>
            <a:gd name="adj" fmla="val 10000"/>
          </a:avLst>
        </a:prstGeom>
        <a:solidFill>
          <a:srgbClr val="DDE6D2"/>
        </a:solidFill>
        <a:ln>
          <a:noFill/>
        </a:ln>
        <a:effectLst/>
      </dsp:spPr>
      <dsp:style>
        <a:lnRef idx="0">
          <a:scrgbClr r="0" g="0" b="0"/>
        </a:lnRef>
        <a:fillRef idx="1">
          <a:scrgbClr r="0" g="0" b="0"/>
        </a:fillRef>
        <a:effectRef idx="0">
          <a:scrgbClr r="0" g="0" b="0"/>
        </a:effectRef>
        <a:fontRef idx="minor"/>
      </dsp:style>
    </dsp:sp>
    <dsp:sp modelId="{BA35F7E6-F5A2-4D3E-AA0B-D99123840FB0}">
      <dsp:nvSpPr>
        <dsp:cNvPr id="0" name=""/>
        <dsp:cNvSpPr/>
      </dsp:nvSpPr>
      <dsp:spPr>
        <a:xfrm>
          <a:off x="276514" y="207475"/>
          <a:ext cx="502754" cy="502754"/>
        </a:xfrm>
        <a:prstGeom prst="rect">
          <a:avLst/>
        </a:prstGeom>
        <a:blipFill rotWithShape="1">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5000" r="-1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12BC0A-336C-48B4-B9EE-6774144D83EB}">
      <dsp:nvSpPr>
        <dsp:cNvPr id="0" name=""/>
        <dsp:cNvSpPr/>
      </dsp:nvSpPr>
      <dsp:spPr>
        <a:xfrm>
          <a:off x="1055784" y="1803"/>
          <a:ext cx="9459815" cy="9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42" tIns="96742" rIns="96742" bIns="96742"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anose="020B0604020202020204" pitchFamily="34" charset="0"/>
              <a:cs typeface="Helvetica" panose="020B0604020202020204" pitchFamily="34" charset="0"/>
            </a:rPr>
            <a:t>Closed Caption available</a:t>
          </a:r>
        </a:p>
      </dsp:txBody>
      <dsp:txXfrm>
        <a:off x="1055784" y="1803"/>
        <a:ext cx="9459815" cy="914098"/>
      </dsp:txXfrm>
    </dsp:sp>
    <dsp:sp modelId="{2F4FCD94-00BF-47A0-9A42-992A9B02B1BA}">
      <dsp:nvSpPr>
        <dsp:cNvPr id="0" name=""/>
        <dsp:cNvSpPr/>
      </dsp:nvSpPr>
      <dsp:spPr>
        <a:xfrm>
          <a:off x="0" y="1144427"/>
          <a:ext cx="10515600" cy="914098"/>
        </a:xfrm>
        <a:prstGeom prst="roundRect">
          <a:avLst>
            <a:gd name="adj" fmla="val 10000"/>
          </a:avLst>
        </a:prstGeom>
        <a:solidFill>
          <a:srgbClr val="DDE6D2"/>
        </a:solidFill>
        <a:ln>
          <a:noFill/>
        </a:ln>
        <a:effectLst/>
      </dsp:spPr>
      <dsp:style>
        <a:lnRef idx="0">
          <a:scrgbClr r="0" g="0" b="0"/>
        </a:lnRef>
        <a:fillRef idx="1">
          <a:scrgbClr r="0" g="0" b="0"/>
        </a:fillRef>
        <a:effectRef idx="0">
          <a:scrgbClr r="0" g="0" b="0"/>
        </a:effectRef>
        <a:fontRef idx="minor"/>
      </dsp:style>
    </dsp:sp>
    <dsp:sp modelId="{09419823-024F-4086-B2D9-003487C2A89B}">
      <dsp:nvSpPr>
        <dsp:cNvPr id="0" name=""/>
        <dsp:cNvSpPr/>
      </dsp:nvSpPr>
      <dsp:spPr>
        <a:xfrm>
          <a:off x="276514" y="1350099"/>
          <a:ext cx="502754" cy="50275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DF596-CF79-4D7D-BF3E-B1A1CD99CE4D}">
      <dsp:nvSpPr>
        <dsp:cNvPr id="0" name=""/>
        <dsp:cNvSpPr/>
      </dsp:nvSpPr>
      <dsp:spPr>
        <a:xfrm>
          <a:off x="1055784" y="1144427"/>
          <a:ext cx="9459815" cy="9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42" tIns="96742" rIns="96742" bIns="96742"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itchFamily="2" charset="0"/>
            </a:rPr>
            <a:t>All attendees are muted</a:t>
          </a:r>
        </a:p>
      </dsp:txBody>
      <dsp:txXfrm>
        <a:off x="1055784" y="1144427"/>
        <a:ext cx="9459815" cy="914098"/>
      </dsp:txXfrm>
    </dsp:sp>
    <dsp:sp modelId="{1C38767A-7CE7-475D-B361-CBB7F790299F}">
      <dsp:nvSpPr>
        <dsp:cNvPr id="0" name=""/>
        <dsp:cNvSpPr/>
      </dsp:nvSpPr>
      <dsp:spPr>
        <a:xfrm>
          <a:off x="0" y="2287050"/>
          <a:ext cx="10515600" cy="914098"/>
        </a:xfrm>
        <a:prstGeom prst="roundRect">
          <a:avLst>
            <a:gd name="adj" fmla="val 10000"/>
          </a:avLst>
        </a:prstGeom>
        <a:solidFill>
          <a:srgbClr val="DDE6D2"/>
        </a:solidFill>
        <a:ln>
          <a:noFill/>
        </a:ln>
        <a:effectLst/>
      </dsp:spPr>
      <dsp:style>
        <a:lnRef idx="0">
          <a:scrgbClr r="0" g="0" b="0"/>
        </a:lnRef>
        <a:fillRef idx="1">
          <a:scrgbClr r="0" g="0" b="0"/>
        </a:fillRef>
        <a:effectRef idx="0">
          <a:scrgbClr r="0" g="0" b="0"/>
        </a:effectRef>
        <a:fontRef idx="minor"/>
      </dsp:style>
    </dsp:sp>
    <dsp:sp modelId="{0DB9D2E6-A7EC-4049-A8C3-BD81DA0E7419}">
      <dsp:nvSpPr>
        <dsp:cNvPr id="0" name=""/>
        <dsp:cNvSpPr/>
      </dsp:nvSpPr>
      <dsp:spPr>
        <a:xfrm>
          <a:off x="276514" y="2492723"/>
          <a:ext cx="502754" cy="5027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1CC2F4-984A-4AFB-A097-7D0AD7549C7E}">
      <dsp:nvSpPr>
        <dsp:cNvPr id="0" name=""/>
        <dsp:cNvSpPr/>
      </dsp:nvSpPr>
      <dsp:spPr>
        <a:xfrm>
          <a:off x="1055784" y="2287050"/>
          <a:ext cx="9459815" cy="9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42" tIns="96742" rIns="96742" bIns="96742"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itchFamily="2" charset="0"/>
            </a:rPr>
            <a:t>Use Chat for questions and comments</a:t>
          </a:r>
        </a:p>
      </dsp:txBody>
      <dsp:txXfrm>
        <a:off x="1055784" y="2287050"/>
        <a:ext cx="9459815" cy="914098"/>
      </dsp:txXfrm>
    </dsp:sp>
    <dsp:sp modelId="{E46FA2F6-53BC-429F-969B-E42705EE39AC}">
      <dsp:nvSpPr>
        <dsp:cNvPr id="0" name=""/>
        <dsp:cNvSpPr/>
      </dsp:nvSpPr>
      <dsp:spPr>
        <a:xfrm>
          <a:off x="0" y="3429674"/>
          <a:ext cx="10515600" cy="914098"/>
        </a:xfrm>
        <a:prstGeom prst="roundRect">
          <a:avLst>
            <a:gd name="adj" fmla="val 10000"/>
          </a:avLst>
        </a:prstGeom>
        <a:solidFill>
          <a:srgbClr val="DDE6D2"/>
        </a:solidFill>
        <a:ln>
          <a:noFill/>
        </a:ln>
        <a:effectLst/>
      </dsp:spPr>
      <dsp:style>
        <a:lnRef idx="0">
          <a:scrgbClr r="0" g="0" b="0"/>
        </a:lnRef>
        <a:fillRef idx="1">
          <a:scrgbClr r="0" g="0" b="0"/>
        </a:fillRef>
        <a:effectRef idx="0">
          <a:scrgbClr r="0" g="0" b="0"/>
        </a:effectRef>
        <a:fontRef idx="minor"/>
      </dsp:style>
    </dsp:sp>
    <dsp:sp modelId="{2E834B45-2BBE-4BDB-9978-8CFBA74E360D}">
      <dsp:nvSpPr>
        <dsp:cNvPr id="0" name=""/>
        <dsp:cNvSpPr/>
      </dsp:nvSpPr>
      <dsp:spPr>
        <a:xfrm>
          <a:off x="276514" y="3635346"/>
          <a:ext cx="502754" cy="5027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B737BA-944D-4B5E-9062-3A77A7DA44AD}">
      <dsp:nvSpPr>
        <dsp:cNvPr id="0" name=""/>
        <dsp:cNvSpPr/>
      </dsp:nvSpPr>
      <dsp:spPr>
        <a:xfrm>
          <a:off x="1055784" y="3429674"/>
          <a:ext cx="9459815" cy="9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42" tIns="96742" rIns="96742" bIns="96742"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itchFamily="2" charset="0"/>
            </a:rPr>
            <a:t>Select “Everyone” when posting questions to Chat</a:t>
          </a:r>
        </a:p>
      </dsp:txBody>
      <dsp:txXfrm>
        <a:off x="1055784" y="3429674"/>
        <a:ext cx="9459815" cy="9140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E9546-2FD4-4883-8F3D-508D3289C8AC}">
      <dsp:nvSpPr>
        <dsp:cNvPr id="0" name=""/>
        <dsp:cNvSpPr/>
      </dsp:nvSpPr>
      <dsp:spPr>
        <a:xfrm>
          <a:off x="0" y="6099"/>
          <a:ext cx="10515600" cy="914098"/>
        </a:xfrm>
        <a:prstGeom prst="roundRect">
          <a:avLst>
            <a:gd name="adj" fmla="val 10000"/>
          </a:avLst>
        </a:prstGeom>
        <a:solidFill>
          <a:srgbClr val="D4EAF2"/>
        </a:solidFill>
        <a:ln>
          <a:noFill/>
        </a:ln>
        <a:effectLst/>
      </dsp:spPr>
      <dsp:style>
        <a:lnRef idx="0">
          <a:scrgbClr r="0" g="0" b="0"/>
        </a:lnRef>
        <a:fillRef idx="1">
          <a:scrgbClr r="0" g="0" b="0"/>
        </a:fillRef>
        <a:effectRef idx="0">
          <a:scrgbClr r="0" g="0" b="0"/>
        </a:effectRef>
        <a:fontRef idx="minor"/>
      </dsp:style>
    </dsp:sp>
    <dsp:sp modelId="{BA35F7E6-F5A2-4D3E-AA0B-D99123840FB0}">
      <dsp:nvSpPr>
        <dsp:cNvPr id="0" name=""/>
        <dsp:cNvSpPr/>
      </dsp:nvSpPr>
      <dsp:spPr>
        <a:xfrm>
          <a:off x="276514" y="207475"/>
          <a:ext cx="502754" cy="50275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12BC0A-336C-48B4-B9EE-6774144D83EB}">
      <dsp:nvSpPr>
        <dsp:cNvPr id="0" name=""/>
        <dsp:cNvSpPr/>
      </dsp:nvSpPr>
      <dsp:spPr>
        <a:xfrm>
          <a:off x="1055784" y="1803"/>
          <a:ext cx="9459815" cy="9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42" tIns="96742" rIns="96742" bIns="96742"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anose="020B0604020202020204" pitchFamily="34" charset="0"/>
              <a:cs typeface="Helvetica" panose="020B0604020202020204" pitchFamily="34" charset="0"/>
            </a:rPr>
            <a:t>Session is being recorded</a:t>
          </a:r>
        </a:p>
      </dsp:txBody>
      <dsp:txXfrm>
        <a:off x="1055784" y="1803"/>
        <a:ext cx="9459815" cy="914098"/>
      </dsp:txXfrm>
    </dsp:sp>
    <dsp:sp modelId="{2F4FCD94-00BF-47A0-9A42-992A9B02B1BA}">
      <dsp:nvSpPr>
        <dsp:cNvPr id="0" name=""/>
        <dsp:cNvSpPr/>
      </dsp:nvSpPr>
      <dsp:spPr>
        <a:xfrm>
          <a:off x="0" y="1144427"/>
          <a:ext cx="10515600" cy="914098"/>
        </a:xfrm>
        <a:prstGeom prst="roundRect">
          <a:avLst>
            <a:gd name="adj" fmla="val 10000"/>
          </a:avLst>
        </a:prstGeom>
        <a:solidFill>
          <a:srgbClr val="D4EAF2"/>
        </a:solidFill>
        <a:ln>
          <a:noFill/>
        </a:ln>
        <a:effectLst/>
      </dsp:spPr>
      <dsp:style>
        <a:lnRef idx="0">
          <a:scrgbClr r="0" g="0" b="0"/>
        </a:lnRef>
        <a:fillRef idx="1">
          <a:scrgbClr r="0" g="0" b="0"/>
        </a:fillRef>
        <a:effectRef idx="0">
          <a:scrgbClr r="0" g="0" b="0"/>
        </a:effectRef>
        <a:fontRef idx="minor"/>
      </dsp:style>
    </dsp:sp>
    <dsp:sp modelId="{09419823-024F-4086-B2D9-003487C2A89B}">
      <dsp:nvSpPr>
        <dsp:cNvPr id="0" name=""/>
        <dsp:cNvSpPr/>
      </dsp:nvSpPr>
      <dsp:spPr>
        <a:xfrm>
          <a:off x="276514" y="1350099"/>
          <a:ext cx="502754" cy="502754"/>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DF596-CF79-4D7D-BF3E-B1A1CD99CE4D}">
      <dsp:nvSpPr>
        <dsp:cNvPr id="0" name=""/>
        <dsp:cNvSpPr/>
      </dsp:nvSpPr>
      <dsp:spPr>
        <a:xfrm>
          <a:off x="1055784" y="1144427"/>
          <a:ext cx="9459815" cy="9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42" tIns="96742" rIns="96742" bIns="96742"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itchFamily="2" charset="0"/>
            </a:rPr>
            <a:t>Code of Conduct</a:t>
          </a:r>
        </a:p>
      </dsp:txBody>
      <dsp:txXfrm>
        <a:off x="1055784" y="1144427"/>
        <a:ext cx="9459815" cy="914098"/>
      </dsp:txXfrm>
    </dsp:sp>
    <dsp:sp modelId="{1C38767A-7CE7-475D-B361-CBB7F790299F}">
      <dsp:nvSpPr>
        <dsp:cNvPr id="0" name=""/>
        <dsp:cNvSpPr/>
      </dsp:nvSpPr>
      <dsp:spPr>
        <a:xfrm>
          <a:off x="0" y="2287050"/>
          <a:ext cx="10515600" cy="914098"/>
        </a:xfrm>
        <a:prstGeom prst="roundRect">
          <a:avLst>
            <a:gd name="adj" fmla="val 10000"/>
          </a:avLst>
        </a:prstGeom>
        <a:solidFill>
          <a:srgbClr val="D4EAF2"/>
        </a:solidFill>
        <a:ln>
          <a:noFill/>
        </a:ln>
        <a:effectLst/>
      </dsp:spPr>
      <dsp:style>
        <a:lnRef idx="0">
          <a:scrgbClr r="0" g="0" b="0"/>
        </a:lnRef>
        <a:fillRef idx="1">
          <a:scrgbClr r="0" g="0" b="0"/>
        </a:fillRef>
        <a:effectRef idx="0">
          <a:scrgbClr r="0" g="0" b="0"/>
        </a:effectRef>
        <a:fontRef idx="minor"/>
      </dsp:style>
    </dsp:sp>
    <dsp:sp modelId="{0DB9D2E6-A7EC-4049-A8C3-BD81DA0E7419}">
      <dsp:nvSpPr>
        <dsp:cNvPr id="0" name=""/>
        <dsp:cNvSpPr/>
      </dsp:nvSpPr>
      <dsp:spPr>
        <a:xfrm>
          <a:off x="276514" y="2492723"/>
          <a:ext cx="502754" cy="502754"/>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1CC2F4-984A-4AFB-A097-7D0AD7549C7E}">
      <dsp:nvSpPr>
        <dsp:cNvPr id="0" name=""/>
        <dsp:cNvSpPr/>
      </dsp:nvSpPr>
      <dsp:spPr>
        <a:xfrm>
          <a:off x="1055784" y="2287050"/>
          <a:ext cx="9459815" cy="9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42" tIns="96742" rIns="96742" bIns="96742"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itchFamily="2" charset="0"/>
            </a:rPr>
            <a:t>Class is eligible for MLA CE [and CHES]</a:t>
          </a:r>
        </a:p>
      </dsp:txBody>
      <dsp:txXfrm>
        <a:off x="1055784" y="2287050"/>
        <a:ext cx="9459815" cy="914098"/>
      </dsp:txXfrm>
    </dsp:sp>
    <dsp:sp modelId="{E46FA2F6-53BC-429F-969B-E42705EE39AC}">
      <dsp:nvSpPr>
        <dsp:cNvPr id="0" name=""/>
        <dsp:cNvSpPr/>
      </dsp:nvSpPr>
      <dsp:spPr>
        <a:xfrm>
          <a:off x="0" y="3429674"/>
          <a:ext cx="10515600" cy="914098"/>
        </a:xfrm>
        <a:prstGeom prst="roundRect">
          <a:avLst>
            <a:gd name="adj" fmla="val 10000"/>
          </a:avLst>
        </a:prstGeom>
        <a:solidFill>
          <a:srgbClr val="D4EAF2"/>
        </a:solidFill>
        <a:ln>
          <a:noFill/>
        </a:ln>
        <a:effectLst/>
      </dsp:spPr>
      <dsp:style>
        <a:lnRef idx="0">
          <a:scrgbClr r="0" g="0" b="0"/>
        </a:lnRef>
        <a:fillRef idx="1">
          <a:scrgbClr r="0" g="0" b="0"/>
        </a:fillRef>
        <a:effectRef idx="0">
          <a:scrgbClr r="0" g="0" b="0"/>
        </a:effectRef>
        <a:fontRef idx="minor"/>
      </dsp:style>
    </dsp:sp>
    <dsp:sp modelId="{2E834B45-2BBE-4BDB-9978-8CFBA74E360D}">
      <dsp:nvSpPr>
        <dsp:cNvPr id="0" name=""/>
        <dsp:cNvSpPr/>
      </dsp:nvSpPr>
      <dsp:spPr>
        <a:xfrm>
          <a:off x="276514" y="3635346"/>
          <a:ext cx="502754" cy="502754"/>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B737BA-944D-4B5E-9062-3A77A7DA44AD}">
      <dsp:nvSpPr>
        <dsp:cNvPr id="0" name=""/>
        <dsp:cNvSpPr/>
      </dsp:nvSpPr>
      <dsp:spPr>
        <a:xfrm>
          <a:off x="1055784" y="3429674"/>
          <a:ext cx="9459815" cy="9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42" tIns="96742" rIns="96742" bIns="96742"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itchFamily="2" charset="0"/>
            </a:rPr>
            <a:t>Your feedback matters!</a:t>
          </a:r>
        </a:p>
      </dsp:txBody>
      <dsp:txXfrm>
        <a:off x="1055784" y="3429674"/>
        <a:ext cx="9459815" cy="9140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E6E87-8A17-4223-9E9B-CF14C7B683F0}">
      <dsp:nvSpPr>
        <dsp:cNvPr id="0" name=""/>
        <dsp:cNvSpPr/>
      </dsp:nvSpPr>
      <dsp:spPr>
        <a:xfrm flipH="1">
          <a:off x="3679465" y="-675783"/>
          <a:ext cx="1640722" cy="1640889"/>
        </a:xfrm>
        <a:prstGeom prst="circularArrow">
          <a:avLst>
            <a:gd name="adj1" fmla="val 10980"/>
            <a:gd name="adj2" fmla="val 1142322"/>
            <a:gd name="adj3" fmla="val 4500000"/>
            <a:gd name="adj4" fmla="val 10800000"/>
            <a:gd name="adj5" fmla="val 12500"/>
          </a:avLst>
        </a:prstGeom>
        <a:solidFill>
          <a:srgbClr val="EB55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CE10C-867D-4ED8-B47F-74C3C8B893E7}">
      <dsp:nvSpPr>
        <dsp:cNvPr id="0" name=""/>
        <dsp:cNvSpPr/>
      </dsp:nvSpPr>
      <dsp:spPr>
        <a:xfrm>
          <a:off x="4072755" y="0"/>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Helvetica" pitchFamily="2" charset="0"/>
            </a:rPr>
            <a:t>NIH</a:t>
          </a:r>
        </a:p>
      </dsp:txBody>
      <dsp:txXfrm>
        <a:off x="4072755" y="0"/>
        <a:ext cx="915616" cy="457760"/>
      </dsp:txXfrm>
    </dsp:sp>
    <dsp:sp modelId="{DA4E79A0-CAF7-4EAD-8DCA-9913A5D37F91}">
      <dsp:nvSpPr>
        <dsp:cNvPr id="0" name=""/>
        <dsp:cNvSpPr/>
      </dsp:nvSpPr>
      <dsp:spPr>
        <a:xfrm flipH="1">
          <a:off x="4311440" y="510084"/>
          <a:ext cx="1640722" cy="1640889"/>
        </a:xfrm>
        <a:prstGeom prst="leftCircularArrow">
          <a:avLst>
            <a:gd name="adj1" fmla="val 10980"/>
            <a:gd name="adj2" fmla="val 1142322"/>
            <a:gd name="adj3" fmla="val 6300000"/>
            <a:gd name="adj4" fmla="val 18900000"/>
            <a:gd name="adj5" fmla="val 12500"/>
          </a:avLst>
        </a:prstGeom>
        <a:solidFill>
          <a:srgbClr val="8671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C4463-5EB9-4917-B026-51B89F33B0EB}">
      <dsp:nvSpPr>
        <dsp:cNvPr id="0" name=""/>
        <dsp:cNvSpPr/>
      </dsp:nvSpPr>
      <dsp:spPr>
        <a:xfrm>
          <a:off x="4478665" y="1131212"/>
          <a:ext cx="1128222"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Helvetica" pitchFamily="2" charset="0"/>
            </a:rPr>
            <a:t>NLM</a:t>
          </a:r>
        </a:p>
      </dsp:txBody>
      <dsp:txXfrm>
        <a:off x="4478665" y="1131212"/>
        <a:ext cx="1128222" cy="457760"/>
      </dsp:txXfrm>
    </dsp:sp>
    <dsp:sp modelId="{47853B10-8DEA-4FFB-B89A-6AFD63D26F88}">
      <dsp:nvSpPr>
        <dsp:cNvPr id="0" name=""/>
        <dsp:cNvSpPr/>
      </dsp:nvSpPr>
      <dsp:spPr>
        <a:xfrm flipH="1">
          <a:off x="3703075" y="1784055"/>
          <a:ext cx="1640722" cy="1640889"/>
        </a:xfrm>
        <a:prstGeom prst="circularArrow">
          <a:avLst>
            <a:gd name="adj1" fmla="val 10980"/>
            <a:gd name="adj2" fmla="val 1142322"/>
            <a:gd name="adj3" fmla="val 4500000"/>
            <a:gd name="adj4" fmla="val 13500000"/>
            <a:gd name="adj5" fmla="val 12500"/>
          </a:avLst>
        </a:prstGeom>
        <a:solidFill>
          <a:srgbClr val="5785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57756-91A2-4BBD-957F-D37E90DDB4C4}">
      <dsp:nvSpPr>
        <dsp:cNvPr id="0" name=""/>
        <dsp:cNvSpPr/>
      </dsp:nvSpPr>
      <dsp:spPr>
        <a:xfrm>
          <a:off x="3998160" y="2422293"/>
          <a:ext cx="1315538"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Helvetica" pitchFamily="2" charset="0"/>
            </a:rPr>
            <a:t>NNLM</a:t>
          </a:r>
        </a:p>
      </dsp:txBody>
      <dsp:txXfrm>
        <a:off x="3998160" y="2422293"/>
        <a:ext cx="1315538" cy="457760"/>
      </dsp:txXfrm>
    </dsp:sp>
    <dsp:sp modelId="{6EDA9668-5028-4FC8-BC3C-4EC2D549ABC3}">
      <dsp:nvSpPr>
        <dsp:cNvPr id="0" name=""/>
        <dsp:cNvSpPr/>
      </dsp:nvSpPr>
      <dsp:spPr>
        <a:xfrm flipH="1">
          <a:off x="4554629" y="3014671"/>
          <a:ext cx="1439667" cy="1410268"/>
        </a:xfrm>
        <a:prstGeom prst="blockArc">
          <a:avLst>
            <a:gd name="adj1" fmla="val 0"/>
            <a:gd name="adj2" fmla="val 18900000"/>
            <a:gd name="adj3" fmla="val 12740"/>
          </a:avLst>
        </a:prstGeom>
        <a:solidFill>
          <a:srgbClr val="1F7A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607D11-730F-442E-AA52-FC5361A37753}">
      <dsp:nvSpPr>
        <dsp:cNvPr id="0" name=""/>
        <dsp:cNvSpPr/>
      </dsp:nvSpPr>
      <dsp:spPr>
        <a:xfrm flipH="1">
          <a:off x="4833402" y="3410596"/>
          <a:ext cx="915616" cy="81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b="1" kern="1200">
              <a:latin typeface="Helvetica" pitchFamily="2" charset="0"/>
            </a:rPr>
            <a:t>ROC</a:t>
          </a:r>
        </a:p>
      </dsp:txBody>
      <dsp:txXfrm>
        <a:off x="4833402" y="3410596"/>
        <a:ext cx="915616" cy="8131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84A11-E5EB-4E92-883B-3E5EE7F3E2B5}">
      <dsp:nvSpPr>
        <dsp:cNvPr id="0" name=""/>
        <dsp:cNvSpPr/>
      </dsp:nvSpPr>
      <dsp:spPr>
        <a:xfrm>
          <a:off x="212335" y="586750"/>
          <a:ext cx="1335915" cy="1335915"/>
        </a:xfrm>
        <a:prstGeom prst="ellipse">
          <a:avLst/>
        </a:prstGeom>
        <a:solidFill>
          <a:srgbClr val="FAD7D6"/>
        </a:solidFill>
        <a:ln>
          <a:noFill/>
        </a:ln>
        <a:effectLst/>
      </dsp:spPr>
      <dsp:style>
        <a:lnRef idx="0">
          <a:scrgbClr r="0" g="0" b="0"/>
        </a:lnRef>
        <a:fillRef idx="1">
          <a:scrgbClr r="0" g="0" b="0"/>
        </a:fillRef>
        <a:effectRef idx="0">
          <a:scrgbClr r="0" g="0" b="0"/>
        </a:effectRef>
        <a:fontRef idx="minor"/>
      </dsp:style>
    </dsp:sp>
    <dsp:sp modelId="{560E25A9-08DF-4F76-A450-565CD284C63A}">
      <dsp:nvSpPr>
        <dsp:cNvPr id="0" name=""/>
        <dsp:cNvSpPr/>
      </dsp:nvSpPr>
      <dsp:spPr>
        <a:xfrm>
          <a:off x="492877" y="867293"/>
          <a:ext cx="774830" cy="7748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92453E-387D-4756-A8C7-B1702C03247D}">
      <dsp:nvSpPr>
        <dsp:cNvPr id="0" name=""/>
        <dsp:cNvSpPr/>
      </dsp:nvSpPr>
      <dsp:spPr>
        <a:xfrm>
          <a:off x="1834517" y="58675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itchFamily="2" charset="0"/>
            </a:rPr>
            <a:t>Evaluation link is in the chat. Follow instructions in the evaluation to claim MLA CE and CHES</a:t>
          </a:r>
        </a:p>
      </dsp:txBody>
      <dsp:txXfrm>
        <a:off x="1834517" y="586750"/>
        <a:ext cx="3148942" cy="1335915"/>
      </dsp:txXfrm>
    </dsp:sp>
    <dsp:sp modelId="{F2AFA12A-CF5B-4182-8629-265057C13C2E}">
      <dsp:nvSpPr>
        <dsp:cNvPr id="0" name=""/>
        <dsp:cNvSpPr/>
      </dsp:nvSpPr>
      <dsp:spPr>
        <a:xfrm>
          <a:off x="5532139" y="586750"/>
          <a:ext cx="1335915" cy="1335915"/>
        </a:xfrm>
        <a:prstGeom prst="ellipse">
          <a:avLst/>
        </a:prstGeom>
        <a:solidFill>
          <a:srgbClr val="FAD7D6"/>
        </a:solidFill>
        <a:ln>
          <a:noFill/>
        </a:ln>
        <a:effectLst/>
      </dsp:spPr>
      <dsp:style>
        <a:lnRef idx="0">
          <a:scrgbClr r="0" g="0" b="0"/>
        </a:lnRef>
        <a:fillRef idx="1">
          <a:scrgbClr r="0" g="0" b="0"/>
        </a:fillRef>
        <a:effectRef idx="0">
          <a:scrgbClr r="0" g="0" b="0"/>
        </a:effectRef>
        <a:fontRef idx="minor"/>
      </dsp:style>
    </dsp:sp>
    <dsp:sp modelId="{1FB8668E-9BFD-4C0A-A89A-CA288BC96C9F}">
      <dsp:nvSpPr>
        <dsp:cNvPr id="0" name=""/>
        <dsp:cNvSpPr/>
      </dsp:nvSpPr>
      <dsp:spPr>
        <a:xfrm>
          <a:off x="5812681" y="867293"/>
          <a:ext cx="774830" cy="77483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96B2F5-FA4E-4396-BAEA-BC4092C3CFDC}">
      <dsp:nvSpPr>
        <dsp:cNvPr id="0" name=""/>
        <dsp:cNvSpPr/>
      </dsp:nvSpPr>
      <dsp:spPr>
        <a:xfrm>
          <a:off x="7154322" y="58675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rtl="0">
            <a:lnSpc>
              <a:spcPct val="100000"/>
            </a:lnSpc>
            <a:spcBef>
              <a:spcPct val="0"/>
            </a:spcBef>
            <a:spcAft>
              <a:spcPct val="35000"/>
            </a:spcAft>
            <a:buNone/>
          </a:pPr>
          <a:r>
            <a:rPr lang="en-US" sz="2200" kern="1200">
              <a:latin typeface="Helvetica"/>
              <a:cs typeface="Helvetica"/>
            </a:rPr>
            <a:t>Join us for the next session on April 2nd</a:t>
          </a:r>
          <a:endParaRPr lang="en-US" sz="2200" kern="1200">
            <a:latin typeface="Helvetica" pitchFamily="2" charset="0"/>
          </a:endParaRPr>
        </a:p>
      </dsp:txBody>
      <dsp:txXfrm>
        <a:off x="7154322" y="586750"/>
        <a:ext cx="3148942" cy="1335915"/>
      </dsp:txXfrm>
    </dsp:sp>
    <dsp:sp modelId="{5BAB1FE6-461D-4660-BF5F-7EF7DF7E982E}">
      <dsp:nvSpPr>
        <dsp:cNvPr id="0" name=""/>
        <dsp:cNvSpPr/>
      </dsp:nvSpPr>
      <dsp:spPr>
        <a:xfrm>
          <a:off x="212335" y="2710264"/>
          <a:ext cx="1335915" cy="1335915"/>
        </a:xfrm>
        <a:prstGeom prst="ellipse">
          <a:avLst/>
        </a:prstGeom>
        <a:solidFill>
          <a:srgbClr val="FAD7D6"/>
        </a:solidFill>
        <a:ln>
          <a:noFill/>
        </a:ln>
        <a:effectLst/>
      </dsp:spPr>
      <dsp:style>
        <a:lnRef idx="0">
          <a:scrgbClr r="0" g="0" b="0"/>
        </a:lnRef>
        <a:fillRef idx="1">
          <a:scrgbClr r="0" g="0" b="0"/>
        </a:fillRef>
        <a:effectRef idx="0">
          <a:scrgbClr r="0" g="0" b="0"/>
        </a:effectRef>
        <a:fontRef idx="minor"/>
      </dsp:style>
    </dsp:sp>
    <dsp:sp modelId="{0FCFE016-EA93-451C-9DF6-C866529D2C00}">
      <dsp:nvSpPr>
        <dsp:cNvPr id="0" name=""/>
        <dsp:cNvSpPr/>
      </dsp:nvSpPr>
      <dsp:spPr>
        <a:xfrm>
          <a:off x="492877" y="2990806"/>
          <a:ext cx="774830" cy="774830"/>
        </a:xfrm>
        <a:prstGeom prst="rect">
          <a:avLst/>
        </a:prstGeom>
        <a:blipFill rotWithShape="1">
          <a:blip xmlns:r="http://schemas.openxmlformats.org/officeDocument/2006/relationships" r:embed="rId5"/>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390510-A2AB-44C5-A46C-7F3D15D66EE2}">
      <dsp:nvSpPr>
        <dsp:cNvPr id="0" name=""/>
        <dsp:cNvSpPr/>
      </dsp:nvSpPr>
      <dsp:spPr>
        <a:xfrm>
          <a:off x="1834517" y="2710264"/>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itchFamily="2" charset="0"/>
            </a:rPr>
            <a:t>SDOEH Series Guide</a:t>
          </a:r>
        </a:p>
      </dsp:txBody>
      <dsp:txXfrm>
        <a:off x="1834517" y="2710264"/>
        <a:ext cx="3148942" cy="1335915"/>
      </dsp:txXfrm>
    </dsp:sp>
    <dsp:sp modelId="{546226BF-CA75-4B05-B407-F94E008C82A4}">
      <dsp:nvSpPr>
        <dsp:cNvPr id="0" name=""/>
        <dsp:cNvSpPr/>
      </dsp:nvSpPr>
      <dsp:spPr>
        <a:xfrm>
          <a:off x="5532139" y="2710264"/>
          <a:ext cx="1335915" cy="1335915"/>
        </a:xfrm>
        <a:prstGeom prst="ellipse">
          <a:avLst/>
        </a:prstGeom>
        <a:solidFill>
          <a:srgbClr val="FAD7D6"/>
        </a:solidFill>
        <a:ln>
          <a:noFill/>
        </a:ln>
        <a:effectLst/>
      </dsp:spPr>
      <dsp:style>
        <a:lnRef idx="0">
          <a:scrgbClr r="0" g="0" b="0"/>
        </a:lnRef>
        <a:fillRef idx="1">
          <a:scrgbClr r="0" g="0" b="0"/>
        </a:fillRef>
        <a:effectRef idx="0">
          <a:scrgbClr r="0" g="0" b="0"/>
        </a:effectRef>
        <a:fontRef idx="minor"/>
      </dsp:style>
    </dsp:sp>
    <dsp:sp modelId="{894606BA-E280-40BB-B139-773D82CBC56F}">
      <dsp:nvSpPr>
        <dsp:cNvPr id="0" name=""/>
        <dsp:cNvSpPr/>
      </dsp:nvSpPr>
      <dsp:spPr>
        <a:xfrm>
          <a:off x="5812681" y="2990806"/>
          <a:ext cx="774830" cy="77483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E4B813-2020-4B75-ACDB-38AA33A400DC}">
      <dsp:nvSpPr>
        <dsp:cNvPr id="0" name=""/>
        <dsp:cNvSpPr/>
      </dsp:nvSpPr>
      <dsp:spPr>
        <a:xfrm>
          <a:off x="7154322" y="2710264"/>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latin typeface="Helvetica" pitchFamily="2" charset="0"/>
            </a:rPr>
            <a:t>Hashtag is #SDOEH24</a:t>
          </a:r>
        </a:p>
      </dsp:txBody>
      <dsp:txXfrm>
        <a:off x="7154322" y="2710264"/>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743DF-0FCA-4854-9CC4-D385447E1C66}"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E6AD7-DB55-4C21-A3E2-E144C78DA0A5}" type="slidenum">
              <a:rPr lang="en-US" smtClean="0"/>
              <a:t>‹#›</a:t>
            </a:fld>
            <a:endParaRPr lang="en-US"/>
          </a:p>
        </p:txBody>
      </p:sp>
    </p:spTree>
    <p:extLst>
      <p:ext uri="{BB962C8B-B14F-4D97-AF65-F5344CB8AC3E}">
        <p14:creationId xmlns:p14="http://schemas.microsoft.com/office/powerpoint/2010/main" val="109817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results?search_query=San+diego+public+library+and+Sd+Circui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rojectoutcome.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nlm.gov/SDEH-mar2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lm.nih.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2E094-3E95-785D-F69C-B037D9AC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BCEA5-13B4-D868-4D49-68F745F008A5}"/>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3466CE7-1FFB-A917-5670-67B94359D649}"/>
              </a:ext>
            </a:extLst>
          </p:cNvPr>
          <p:cNvSpPr>
            <a:spLocks noGrp="1"/>
          </p:cNvSpPr>
          <p:nvPr>
            <p:ph type="body" idx="1"/>
          </p:nvPr>
        </p:nvSpPr>
        <p:spPr/>
        <p:txBody>
          <a:bodyPr/>
          <a:lstStyle/>
          <a:p>
            <a:r>
              <a:rPr lang="en-US"/>
              <a:t>[share this slide and announce you’ll start at the scheduled start time]</a:t>
            </a:r>
          </a:p>
          <a:p>
            <a:endParaRPr lang="en-US"/>
          </a:p>
          <a:p>
            <a:r>
              <a:rPr lang="en-US"/>
              <a:t>[At the scheduled start time]</a:t>
            </a:r>
          </a:p>
          <a:p>
            <a:r>
              <a:rPr lang="en-US"/>
              <a:t>Welcome to the NNLM Social Determinants of Environmental Health Webinar Series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glad you are able to join us today for the session titled </a:t>
            </a:r>
            <a:r>
              <a:rPr lang="en-US" sz="1200" spc="300">
                <a:solidFill>
                  <a:srgbClr val="5F6163"/>
                </a:solidFill>
                <a:latin typeface="Arial" panose="020B0604020202020204"/>
              </a:rPr>
              <a:t>Advancing Climate Resilience, Sustainability, and Environmental Justice: A Public and Academic Libraries Partnership in San Diego County</a:t>
            </a:r>
          </a:p>
          <a:p>
            <a:r>
              <a:rPr lang="en-US"/>
              <a:t>I am Stefania Acosta and I’ll be your host.</a:t>
            </a:r>
          </a:p>
          <a:p>
            <a:r>
              <a:rPr lang="en-US"/>
              <a:t>Assisting with technical aspects is Molly Knapp from the NNLM National Training Office, and our Chat monitors are Michael and Linda. </a:t>
            </a:r>
          </a:p>
          <a:p>
            <a:endParaRPr lang="en-US"/>
          </a:p>
        </p:txBody>
      </p:sp>
      <p:sp>
        <p:nvSpPr>
          <p:cNvPr id="4" name="Slide Number Placeholder 3">
            <a:extLst>
              <a:ext uri="{FF2B5EF4-FFF2-40B4-BE49-F238E27FC236}">
                <a16:creationId xmlns:a16="http://schemas.microsoft.com/office/drawing/2014/main" id="{5B7C3F77-883E-3BF1-5840-1B4D1A1AC7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116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c5b722a337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2c5b722a337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Special Library, Public, Academic, Medical?</a:t>
            </a:r>
            <a:endParaRPr/>
          </a:p>
          <a:p>
            <a:pPr marL="0" lvl="0" indent="0" algn="l" rtl="0">
              <a:spcBef>
                <a:spcPts val="0"/>
              </a:spcBef>
              <a:spcAft>
                <a:spcPts val="0"/>
              </a:spcAft>
              <a:buSzPts val="1400"/>
              <a:buNone/>
            </a:pPr>
            <a:r>
              <a:rPr lang="en-US"/>
              <a:t>Bonus Points if you can name the library in the photo.</a:t>
            </a:r>
            <a:endParaRPr/>
          </a:p>
          <a:p>
            <a:pPr marL="0" lvl="0" indent="0" algn="l" rtl="0">
              <a:lnSpc>
                <a:spcPct val="100000"/>
              </a:lnSpc>
              <a:spcBef>
                <a:spcPts val="0"/>
              </a:spcBef>
              <a:spcAft>
                <a:spcPts val="0"/>
              </a:spcAft>
              <a:buSzPts val="1400"/>
              <a:buNone/>
            </a:pPr>
            <a:r>
              <a:rPr lang="en-US"/>
              <a:t>Clue (Dr Seuss) - UCSD Geisel Library </a:t>
            </a:r>
            <a:endParaRPr/>
          </a:p>
        </p:txBody>
      </p:sp>
      <p:sp>
        <p:nvSpPr>
          <p:cNvPr id="122" name="Google Shape;122;g2c5b722a337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Here is a quick agenda for our talk this morning:</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 will start off by talking about who we are, the goals of our collaboration, and our collaborative process.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 will hand it off to Cecilia who will talk about projects that we have done, social equity in our projects, as well as accessibility.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Cecilia will then be followed by Oscar who will talk about the outcomes of our most recent project that we are discussing today, the challenges in this, and what we have planned</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c4919382e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Circuit is a consortium of 6 public and academic libraries serving communities across San Diego County. The Circuit libraries include </a:t>
            </a:r>
            <a:r>
              <a:rPr lang="en-US"/>
              <a:t>California State University San Marcos Library,  San Diego County Library,  San Diego Public Library, San Diego State University Library, the University of California San Diego Library, and the University of San Diego Libraries. Since 1997, we have provided a service for library users to borrow print books from other San Diego Circuit libraries quickly. More recently, we have collaborated on strategic information initiatives in the San Diego County region, including the Circuit Information Issues for Social Impact Team or CIISI, which is what we will be talking about today.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The original mission of the CIISI included supporting  the County campaign to counteract health misinformation and support climate resilience, advancing health information literacy support at Circuit libraries, and building health misinformation and climate resilience in San Diego County communities. This mission has grown to advancing climate Resilience, sustainability, and environmental justice, focusing on the impact of climate change on health.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To this end the CIISI initiatives have addressed health and climate misinformation in San Diego County, focusing on underrepresented communities.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Why is this important?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Health misinformation is a public health crisis. Furthermore, libraries can build our communities’ resilience to climate change and health misinformation. We collectively see responding to users’ health and climate questions in the library as an opportunity to combat misinformation.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Responding to users’ health and climate questions in the library is an opportunity to combat misinformation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7" name="Google Shape;137;g2c4919382e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We would love your input now…</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Have you seen examples of health or climate misinformation in your work with patrons or students? </a:t>
            </a:r>
            <a:endParaRPr/>
          </a:p>
          <a:p>
            <a:pPr marL="0" lvl="0" indent="0" algn="l" rtl="0">
              <a:lnSpc>
                <a:spcPct val="100000"/>
              </a:lnSpc>
              <a:spcBef>
                <a:spcPts val="0"/>
              </a:spcBef>
              <a:spcAft>
                <a:spcPts val="0"/>
              </a:spcAft>
              <a:buSzPts val="1400"/>
              <a:buNone/>
            </a:pPr>
            <a:endParaRPr/>
          </a:p>
        </p:txBody>
      </p:sp>
      <p:sp>
        <p:nvSpPr>
          <p:cNvPr id="145" name="Google Shape;1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c5b722a33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c5b722a33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 am going to discuss how we have strategically organized our collaborative efforts. This has primarily been based on the logic model approach. So, what is the logic model and why does it work for us?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As mentioned, this is a collaboration between public and academic libraries in our county. The original goal was to build resilience to health misinformation in San Diego County communities.</a:t>
            </a:r>
            <a:endParaRPr/>
          </a:p>
          <a:p>
            <a:pPr marL="0" lvl="0" indent="0" algn="l" rtl="0">
              <a:spcBef>
                <a:spcPts val="0"/>
              </a:spcBef>
              <a:spcAft>
                <a:spcPts val="0"/>
              </a:spcAft>
              <a:buClr>
                <a:schemeClr val="dk1"/>
              </a:buClr>
              <a:buSzPts val="1100"/>
              <a:buFont typeface="Arial"/>
              <a:buNone/>
            </a:pPr>
            <a:r>
              <a:rPr lang="en-US"/>
              <a:t>Our strategy has been to share reliable health and climate information while supporting health and climate information literacy. This model includes a multipronged approach of information sharing, training and events, strategic partnerships, and community engagement.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For the collaboration, we used an inclusive, participatory process to design work for broad impact, coordinate expertise and resources, and aligned our different institutional missions and services. We established an advisory team with representation from all Circuit libraries (originally the Circuit Health Advisory Committee, now the Circuit Information Issues for Social Impact Team.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For the Health Misinformation Campaign we analyzed authentic recommendations and identified four action areas:</a:t>
            </a:r>
            <a:endParaRPr/>
          </a:p>
          <a:p>
            <a:pPr marL="0" lvl="0" indent="0" algn="l" rtl="0">
              <a:spcBef>
                <a:spcPts val="0"/>
              </a:spcBef>
              <a:spcAft>
                <a:spcPts val="0"/>
              </a:spcAft>
              <a:buClr>
                <a:schemeClr val="dk1"/>
              </a:buClr>
              <a:buSzPts val="1100"/>
              <a:buFont typeface="Arial"/>
              <a:buNone/>
            </a:pPr>
            <a:r>
              <a:rPr lang="en-US"/>
              <a:t>Information sharing</a:t>
            </a:r>
            <a:endParaRPr/>
          </a:p>
          <a:p>
            <a:pPr marL="0" lvl="0" indent="0" algn="l" rtl="0">
              <a:spcBef>
                <a:spcPts val="0"/>
              </a:spcBef>
              <a:spcAft>
                <a:spcPts val="0"/>
              </a:spcAft>
              <a:buClr>
                <a:schemeClr val="dk1"/>
              </a:buClr>
              <a:buSzPts val="1100"/>
              <a:buFont typeface="Arial"/>
              <a:buNone/>
            </a:pPr>
            <a:r>
              <a:rPr lang="en-US"/>
              <a:t>Educational services</a:t>
            </a:r>
            <a:endParaRPr/>
          </a:p>
          <a:p>
            <a:pPr marL="0" lvl="0" indent="0" algn="l" rtl="0">
              <a:spcBef>
                <a:spcPts val="0"/>
              </a:spcBef>
              <a:spcAft>
                <a:spcPts val="0"/>
              </a:spcAft>
              <a:buClr>
                <a:schemeClr val="dk1"/>
              </a:buClr>
              <a:buSzPts val="1100"/>
              <a:buFont typeface="Arial"/>
              <a:buNone/>
            </a:pPr>
            <a:r>
              <a:rPr lang="en-US"/>
              <a:t>Community engagement</a:t>
            </a:r>
            <a:endParaRPr/>
          </a:p>
          <a:p>
            <a:pPr marL="0" lvl="0" indent="0" algn="l" rtl="0">
              <a:spcBef>
                <a:spcPts val="0"/>
              </a:spcBef>
              <a:spcAft>
                <a:spcPts val="0"/>
              </a:spcAft>
              <a:buClr>
                <a:schemeClr val="dk1"/>
              </a:buClr>
              <a:buSzPts val="1100"/>
              <a:buFont typeface="Arial"/>
              <a:buNone/>
            </a:pPr>
            <a:r>
              <a:rPr lang="en-US"/>
              <a:t>And strategic partnerships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We then brainstormed amongst us to accommodate the different organizational values. Based on this we prioritized high-impact initiatives with high ease-of-doing, and then collaboratively drafted project plans for review and approval by circuit library directors. Regarding the health misinformation campaign, 8 health initiatives were identified in 2022, and a logic model approach was used to prioritize these in alignment with the San Diego County’s health campaign and recommendations.</a:t>
            </a:r>
            <a:endParaRPr/>
          </a:p>
          <a:p>
            <a:pPr marL="0" lvl="0" indent="0" algn="l" rtl="0">
              <a:lnSpc>
                <a:spcPct val="100000"/>
              </a:lnSpc>
              <a:spcBef>
                <a:spcPts val="1044"/>
              </a:spcBef>
              <a:spcAft>
                <a:spcPts val="0"/>
              </a:spcAft>
              <a:buSzPts val="1400"/>
              <a:buNone/>
            </a:pPr>
            <a:endParaRPr sz="1400"/>
          </a:p>
        </p:txBody>
      </p:sp>
      <p:sp>
        <p:nvSpPr>
          <p:cNvPr id="153" name="Google Shape;153;g2c5b722a33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c5b722a337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2c5b722a337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logic model shows relationships among resources, activities, outputs, and impact areas.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For our original project, the resources included the advisory team and circuit members; funding (which has been achieved through grants so far); technology; organizational support; and our community networks. Activities included promoting health information sources, building reference skills and referral guides, developing a library network, conducting instruction and events, as well as engaging with public officials, community advocates, and inviting participants to work with libraries, and training health workers.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We have used this model to build a community of practice and forge strategic partnerships for larger-scale work. Our Health Misinformation Campaign has been very successful, and we are now using the same approach while  focusing on the impact of climate change on health, climate resiliency and environmental justice.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1044"/>
              </a:spcBef>
              <a:spcAft>
                <a:spcPts val="0"/>
              </a:spcAft>
              <a:buSzPts val="1400"/>
              <a:buNone/>
            </a:pPr>
            <a:endParaRPr sz="1400"/>
          </a:p>
        </p:txBody>
      </p:sp>
      <p:sp>
        <p:nvSpPr>
          <p:cNvPr id="162" name="Google Shape;162;g2c5b722a337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Cecilia: </a:t>
            </a:r>
            <a:endParaRPr/>
          </a:p>
          <a:p>
            <a:pPr marL="0" lvl="0" indent="0" algn="l" rtl="0">
              <a:lnSpc>
                <a:spcPct val="115000"/>
              </a:lnSpc>
              <a:spcBef>
                <a:spcPts val="1200"/>
              </a:spcBef>
              <a:spcAft>
                <a:spcPts val="0"/>
              </a:spcAft>
              <a:buClr>
                <a:schemeClr val="dk1"/>
              </a:buClr>
              <a:buSzPts val="1100"/>
              <a:buFont typeface="Arial"/>
              <a:buNone/>
            </a:pPr>
            <a:r>
              <a:rPr lang="en-US"/>
              <a:t>Since 2022, Circuit has achieved the following:</a:t>
            </a:r>
            <a:endParaRPr/>
          </a:p>
          <a:p>
            <a:pPr marL="0" lvl="0" indent="0" algn="l" rtl="0">
              <a:lnSpc>
                <a:spcPct val="115000"/>
              </a:lnSpc>
              <a:spcBef>
                <a:spcPts val="1200"/>
              </a:spcBef>
              <a:spcAft>
                <a:spcPts val="0"/>
              </a:spcAft>
              <a:buClr>
                <a:schemeClr val="dk1"/>
              </a:buClr>
              <a:buSzPts val="1100"/>
              <a:buFont typeface="Arial"/>
              <a:buNone/>
            </a:pPr>
            <a:r>
              <a:rPr lang="en-US"/>
              <a:t>Distribution of COVID Test Kits: In response to the ongoing COVID-19 pandemic, our circuit libraries have played a crucial role in distributing COVID test kits to the public. By providing easy access to testing resources, we contribute to the containment and management of the virus, prioritizing the health and safety of our community members.</a:t>
            </a:r>
            <a:endParaRPr/>
          </a:p>
          <a:p>
            <a:pPr marL="0" lvl="0" indent="0" algn="l" rtl="0">
              <a:lnSpc>
                <a:spcPct val="115000"/>
              </a:lnSpc>
              <a:spcBef>
                <a:spcPts val="1200"/>
              </a:spcBef>
              <a:spcAft>
                <a:spcPts val="0"/>
              </a:spcAft>
              <a:buClr>
                <a:schemeClr val="dk1"/>
              </a:buClr>
              <a:buSzPts val="1100"/>
              <a:buFont typeface="Arial"/>
              <a:buNone/>
            </a:pPr>
            <a:r>
              <a:rPr lang="en-US"/>
              <a:t> Hosting of COVID Related Programming: Our circuit libraries have organized and hosted various COVID-related programming initiatives, including informational sessions, webinars, and workshops. These events cover a range of topics such as pandemic protocols, mental health support, vaccine education, and coping strategies, catering to the diverse needs of our community during these challenging times.</a:t>
            </a:r>
            <a:endParaRPr/>
          </a:p>
          <a:p>
            <a:pPr marL="0" lvl="0" indent="0" algn="l" rtl="0">
              <a:lnSpc>
                <a:spcPct val="115000"/>
              </a:lnSpc>
              <a:spcBef>
                <a:spcPts val="1200"/>
              </a:spcBef>
              <a:spcAft>
                <a:spcPts val="0"/>
              </a:spcAft>
              <a:buClr>
                <a:schemeClr val="dk1"/>
              </a:buClr>
              <a:buSzPts val="1100"/>
              <a:buFont typeface="Arial"/>
              <a:buNone/>
            </a:pPr>
            <a:r>
              <a:rPr lang="en-US"/>
              <a:t>Creation of a Health Information Guide: Our circuit libraries have developed a comprehensive Health Information Guide, serving as a reliable resource for patrons seeking information on various health topics. This guide consolidates accurate and up-to-date information on wellness, diseases, treatments, and preventive measures, empowering our community to make informed decisions about their health.</a:t>
            </a:r>
            <a:endParaRPr/>
          </a:p>
          <a:p>
            <a:pPr marL="0" lvl="0" indent="0" algn="l" rtl="0">
              <a:lnSpc>
                <a:spcPct val="115000"/>
              </a:lnSpc>
              <a:spcBef>
                <a:spcPts val="1200"/>
              </a:spcBef>
              <a:spcAft>
                <a:spcPts val="0"/>
              </a:spcAft>
              <a:buClr>
                <a:schemeClr val="dk1"/>
              </a:buClr>
              <a:buSzPts val="1100"/>
              <a:buFont typeface="Arial"/>
              <a:buNone/>
            </a:pPr>
            <a:r>
              <a:rPr lang="en-US"/>
              <a:t>Promotion of Health Information Sources: Through targeted promotion and outreach efforts, our circuit libraries have actively promoted trusted health information sources, including reputable websites, databases, and literature. By directing patrons to reliable sources, we ensure that individuals have access to accurate health information, thereby fostering a healthier and better-informed community.</a:t>
            </a:r>
            <a:endParaRPr/>
          </a:p>
          <a:p>
            <a:pPr marL="0" lvl="0" indent="0" algn="l" rtl="0">
              <a:lnSpc>
                <a:spcPct val="115000"/>
              </a:lnSpc>
              <a:spcBef>
                <a:spcPts val="1200"/>
              </a:spcBef>
              <a:spcAft>
                <a:spcPts val="0"/>
              </a:spcAft>
              <a:buClr>
                <a:schemeClr val="dk1"/>
              </a:buClr>
              <a:buSzPts val="1100"/>
              <a:buFont typeface="Arial"/>
              <a:buNone/>
            </a:pPr>
            <a:r>
              <a:rPr lang="en-US"/>
              <a:t>Health Reference Training for Library Workers: Recognizing the importance of equipping library staff with the necessary skills and knowledge, our circuit libraries have conducted specialized health reference training sessions. These training programs ensure that library workers are proficient in assisting patrons with health-related inquiries, thereby enhancing the quality of service and support offered to the community.</a:t>
            </a:r>
            <a:endParaRPr/>
          </a:p>
          <a:p>
            <a:pPr marL="0" lvl="0" indent="0" algn="l" rtl="0">
              <a:lnSpc>
                <a:spcPct val="115000"/>
              </a:lnSpc>
              <a:spcBef>
                <a:spcPts val="1200"/>
              </a:spcBef>
              <a:spcAft>
                <a:spcPts val="0"/>
              </a:spcAft>
              <a:buClr>
                <a:schemeClr val="dk1"/>
              </a:buClr>
              <a:buSzPts val="1100"/>
              <a:buFont typeface="Arial"/>
              <a:buNone/>
            </a:pPr>
            <a:r>
              <a:rPr lang="en-US"/>
              <a:t> Hosting of Sustainability Resource Fairs and Author Talks: In addition to health-focused initiatives, our circuit libraries have organized sustainability resource fairs and author talks, highlighting the intersection between environmental health and personal well-being. These events showcase eco-friendly practices, sustainable living tips, and insights from renowned authors, inspiring individuals to adopt healthier and more environmentally conscious lifestyles.</a:t>
            </a:r>
            <a:endParaRPr/>
          </a:p>
          <a:p>
            <a:pPr marL="0" lvl="0" indent="0" algn="l" rtl="0">
              <a:lnSpc>
                <a:spcPct val="100000"/>
              </a:lnSpc>
              <a:spcBef>
                <a:spcPts val="1200"/>
              </a:spcBef>
              <a:spcAft>
                <a:spcPts val="0"/>
              </a:spcAft>
              <a:buSzPts val="1400"/>
              <a:buNone/>
            </a:pPr>
            <a:endParaRPr b="1"/>
          </a:p>
          <a:p>
            <a:pPr marL="0" lvl="0" indent="0" algn="l" rtl="0">
              <a:lnSpc>
                <a:spcPct val="100000"/>
              </a:lnSpc>
              <a:spcBef>
                <a:spcPts val="0"/>
              </a:spcBef>
              <a:spcAft>
                <a:spcPts val="0"/>
              </a:spcAft>
              <a:buSzPts val="1400"/>
              <a:buNone/>
            </a:pPr>
            <a:endParaRPr b="1"/>
          </a:p>
        </p:txBody>
      </p:sp>
      <p:sp>
        <p:nvSpPr>
          <p:cNvPr id="170" name="Google Shape;17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en-US">
                <a:solidFill>
                  <a:srgbClr val="333333"/>
                </a:solidFill>
                <a:latin typeface="Arial"/>
                <a:ea typeface="Arial"/>
                <a:cs typeface="Arial"/>
                <a:sym typeface="Arial"/>
              </a:rPr>
              <a:t>Local Information and Resource Guides: Our circuit librarians have diligently curated guides containing local information and resources tailored to the specific needs and interests of our community members. These guides serve as invaluable tools for individuals seeking to explore and engage with the esources available in our locality.</a:t>
            </a:r>
            <a:endParaRPr>
              <a:solidFill>
                <a:srgbClr val="333333"/>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solidFill>
                  <a:srgbClr val="333333"/>
                </a:solidFill>
                <a:latin typeface="Arial"/>
                <a:ea typeface="Arial"/>
                <a:cs typeface="Arial"/>
                <a:sym typeface="Arial"/>
              </a:rPr>
              <a:t>Understanding Misinformation: In an age inundated with information, our circuit libraries recognize the critical importance of distinguishing between factual information and misinformation. It's crucial for individuals to develop the skills to identify misinformation and critically evaluate the credibility of sources. Fact sheets identify health misinformation, evaluate credibility, get information you can trust and put a stop to misinformation. </a:t>
            </a:r>
            <a:endParaRPr>
              <a:solidFill>
                <a:srgbClr val="333333"/>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solidFill>
                  <a:srgbClr val="333333"/>
                </a:solidFill>
                <a:latin typeface="Arial"/>
                <a:ea typeface="Arial"/>
                <a:cs typeface="Arial"/>
                <a:sym typeface="Arial"/>
              </a:rPr>
              <a:t>Evaluation Techniques: To empower our patrons with the skills to discern reliable information from misinformation, our circuit libraries offer training and workshops on evaluation techniques. These sessions equip individuals with practical tools and strategies for critically assessing the accuracy, credibility, and bias of information sources, enabling them to make informed decisions and avoid falling prey to misinformation.</a:t>
            </a:r>
            <a:endParaRPr>
              <a:solidFill>
                <a:srgbClr val="333333"/>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solidFill>
                  <a:srgbClr val="333333"/>
                </a:solidFill>
                <a:latin typeface="Arial"/>
                <a:ea typeface="Arial"/>
                <a:cs typeface="Arial"/>
                <a:sym typeface="Arial"/>
              </a:rPr>
              <a:t> Managing Misinformation: In addition to evaluation techniques, our circuit libraries provide guidance on managing misinformation effectively. This includes strategies for fact-checking, cross-referencing multiple sources, and verifying information before sharing it with others. By promoting responsible information consumption and dissemination practices, we help mitigate the spread of misinformation and promote a more informed and resilient community.</a:t>
            </a:r>
            <a:endParaRPr>
              <a:solidFill>
                <a:srgbClr val="333333"/>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solidFill>
                  <a:srgbClr val="333333"/>
                </a:solidFill>
                <a:latin typeface="Arial"/>
                <a:ea typeface="Arial"/>
                <a:cs typeface="Arial"/>
                <a:sym typeface="Arial"/>
              </a:rPr>
              <a:t> Finding Reliable Health Information: Amidst the abundance of health information available online, our circuit libraries serve as trusted gateways to reliable and evidence-based resources. We offer guidance on where to find credible health information, including reputable websites, databases, and healthcare institutions. By facilitating access to reliable health information, we empower individuals to make informed decisions about their health and well-being.</a:t>
            </a:r>
            <a:endParaRPr>
              <a:solidFill>
                <a:srgbClr val="333333"/>
              </a:solidFill>
              <a:latin typeface="Arial"/>
              <a:ea typeface="Arial"/>
              <a:cs typeface="Arial"/>
              <a:sym typeface="Arial"/>
            </a:endParaRPr>
          </a:p>
          <a:p>
            <a:pPr marL="0" lvl="0" indent="0" algn="l" rtl="0">
              <a:lnSpc>
                <a:spcPct val="115000"/>
              </a:lnSpc>
              <a:spcBef>
                <a:spcPts val="1200"/>
              </a:spcBef>
              <a:spcAft>
                <a:spcPts val="0"/>
              </a:spcAft>
              <a:buSzPts val="1100"/>
              <a:buNone/>
            </a:pPr>
            <a:r>
              <a:rPr lang="en-US">
                <a:solidFill>
                  <a:srgbClr val="333333"/>
                </a:solidFill>
                <a:latin typeface="Arial"/>
                <a:ea typeface="Arial"/>
                <a:cs typeface="Arial"/>
                <a:sym typeface="Arial"/>
              </a:rPr>
              <a:t> Sustainability, Climate Change, and Social Justice Resources for San Diego: Circuit libraries have compiled a wealth of resources specifically tailored to local, regional, and state resources. These resources encompass US/Global/oPen Access books resources, informational toolkits, energy transition resources, and advocacy platforms focused on promoting sustainability, combating climate change, and advancing social justice causes. </a:t>
            </a:r>
            <a:endParaRPr>
              <a:solidFill>
                <a:srgbClr val="333333"/>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t>Toolkit for Library Workers: To further support library workers in their role as information stewards, our circuit libraries offer a comprehensive toolkit. This toolkit includes resources, guidelines, and best practices for effectively finding, evaluating, and disseminating health information, empowering library staff to fulfill their vital role in promoting health literacy and community well-being.</a:t>
            </a:r>
            <a:endParaRPr/>
          </a:p>
          <a:p>
            <a:pPr marL="0" lvl="0" indent="0" algn="l" rtl="0">
              <a:lnSpc>
                <a:spcPct val="115000"/>
              </a:lnSpc>
              <a:spcBef>
                <a:spcPts val="1200"/>
              </a:spcBef>
              <a:spcAft>
                <a:spcPts val="0"/>
              </a:spcAft>
              <a:buSzPts val="1100"/>
              <a:buNone/>
            </a:pPr>
            <a:endParaRPr>
              <a:solidFill>
                <a:srgbClr val="333333"/>
              </a:solidFill>
              <a:latin typeface="Arial"/>
              <a:ea typeface="Arial"/>
              <a:cs typeface="Arial"/>
              <a:sym typeface="Arial"/>
            </a:endParaRPr>
          </a:p>
          <a:p>
            <a:pPr marL="0" lvl="0" indent="0" algn="l" rtl="0">
              <a:lnSpc>
                <a:spcPct val="115000"/>
              </a:lnSpc>
              <a:spcBef>
                <a:spcPts val="1200"/>
              </a:spcBef>
              <a:spcAft>
                <a:spcPts val="0"/>
              </a:spcAft>
              <a:buSzPts val="1100"/>
              <a:buNone/>
            </a:pPr>
            <a:r>
              <a:rPr lang="en-US"/>
              <a:t> </a:t>
            </a:r>
            <a:endParaRPr>
              <a:solidFill>
                <a:srgbClr val="333333"/>
              </a:solidFill>
              <a:latin typeface="Arial"/>
              <a:ea typeface="Arial"/>
              <a:cs typeface="Arial"/>
              <a:sym typeface="Arial"/>
            </a:endParaRPr>
          </a:p>
        </p:txBody>
      </p:sp>
      <p:sp>
        <p:nvSpPr>
          <p:cNvPr id="186" name="Google Shape;18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9A35B-490E-85D3-922D-71CB097C5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CB4F4-619E-CCE4-4C94-9E006113C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9A8E7-8D0B-960F-6BA8-81B89ACBC36C}"/>
              </a:ext>
            </a:extLst>
          </p:cNvPr>
          <p:cNvSpPr>
            <a:spLocks noGrp="1"/>
          </p:cNvSpPr>
          <p:nvPr>
            <p:ph type="body" idx="1"/>
          </p:nvPr>
        </p:nvSpPr>
        <p:spPr/>
        <p:txBody>
          <a:bodyPr/>
          <a:lstStyle/>
          <a:p>
            <a:pPr marL="0" marR="0">
              <a:spcBef>
                <a:spcPts val="0"/>
              </a:spcBef>
              <a:spcAft>
                <a:spcPts val="0"/>
              </a:spcAft>
            </a:pPr>
            <a:r>
              <a:rPr lang="en-US" sz="1200">
                <a:effectLst/>
                <a:ea typeface="Calibri" panose="020F0502020204030204" pitchFamily="34" charset="0"/>
                <a:cs typeface="Calibri" panose="020F0502020204030204" pitchFamily="34" charset="0"/>
              </a:rPr>
              <a:t>We have just a few technical items to cover before we get started:</a:t>
            </a:r>
            <a:endParaRPr lang="en-US" sz="1200">
              <a:effectLst/>
              <a:ea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a:effectLst/>
                <a:ea typeface="Calibri" panose="020F0502020204030204" pitchFamily="34" charset="0"/>
                <a:cs typeface="Calibri" panose="020F0502020204030204" pitchFamily="34" charset="0"/>
              </a:rPr>
              <a:t>We do have a live captioner today and Closed Caption has been enabled and it’s available by selecting Show Captions at bottom menu. Depending on size of your screen you may need to click on the three dots where it says “More” and then select Captions.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a:effectLst/>
                <a:ea typeface="Calibri" panose="020F0502020204030204" pitchFamily="34" charset="0"/>
                <a:cs typeface="Calibri" panose="020F0502020204030204" pitchFamily="34" charset="0"/>
              </a:rPr>
              <a:t>All attendees have been muted, but we welcome your questions and comments in the Chat anytime, but we will have some time for questions at the end of the presentation.</a:t>
            </a:r>
            <a:endParaRPr lang="en-US" sz="120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a:effectLst/>
                <a:ea typeface="Calibri" panose="020F0502020204030204" pitchFamily="34" charset="0"/>
                <a:cs typeface="Calibri" panose="020F0502020204030204" pitchFamily="34" charset="0"/>
              </a:rPr>
              <a:t>Please be sure to select “Everyone” from the drop-down menu when posting your questions and comments in Chat so everyone can see them. </a:t>
            </a:r>
            <a:endParaRPr lang="en-US" sz="1800">
              <a:effectLst/>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n-US" sz="1800">
                <a:effectLst/>
                <a:ea typeface="Calibri" panose="020F0502020204030204" pitchFamily="34" charset="0"/>
                <a:cs typeface="Calibri" panose="020F0502020204030204" pitchFamily="34" charset="0"/>
              </a:rPr>
              <a:t> </a:t>
            </a:r>
            <a:endParaRPr lang="en-US" sz="1800">
              <a:effectLst/>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n-US" sz="1800">
                <a:effectLst/>
                <a:ea typeface="Calibri" panose="020F0502020204030204" pitchFamily="34" charset="0"/>
                <a:cs typeface="Calibri" panose="020F0502020204030204" pitchFamily="34" charset="0"/>
              </a:rPr>
              <a:t> </a:t>
            </a:r>
            <a:endParaRPr lang="en-US" sz="1800">
              <a:effectLst/>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49DE8682-3D1A-E861-D585-58FD1537BE9C}"/>
              </a:ext>
            </a:extLst>
          </p:cNvPr>
          <p:cNvSpPr>
            <a:spLocks noGrp="1"/>
          </p:cNvSpPr>
          <p:nvPr>
            <p:ph type="sldNum" sz="quarter" idx="5"/>
          </p:nvPr>
        </p:nvSpPr>
        <p:spPr/>
        <p:txBody>
          <a:bodyPr/>
          <a:lstStyle/>
          <a:p>
            <a:fld id="{508E21B0-86F0-4A46-A1AD-BFDAAC036001}" type="slidenum">
              <a:rPr lang="en-US" smtClean="0"/>
              <a:t>2</a:t>
            </a:fld>
            <a:endParaRPr lang="en-US"/>
          </a:p>
        </p:txBody>
      </p:sp>
    </p:spTree>
    <p:extLst>
      <p:ext uri="{BB962C8B-B14F-4D97-AF65-F5344CB8AC3E}">
        <p14:creationId xmlns:p14="http://schemas.microsoft.com/office/powerpoint/2010/main" val="22123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Grant funded through NNLM the Circuit Libraries hosted 3  author talks focused on advancing climate resilience, sustainability, and environmental justice. Authors were selected based on recommendations from subject matter experts and community partners. </a:t>
            </a:r>
            <a:r>
              <a:rPr lang="en-US" sz="1050" i="1">
                <a:solidFill>
                  <a:srgbClr val="333333"/>
                </a:solidFill>
                <a:highlight>
                  <a:schemeClr val="lt1"/>
                </a:highlight>
                <a:latin typeface="Arial"/>
                <a:ea typeface="Arial"/>
                <a:cs typeface="Arial"/>
                <a:sym typeface="Arial"/>
              </a:rPr>
              <a:t>Funding for this program was provided by the National Library of Medicine, National Institutes of Health, Department of Health and Human Services, under Cooperative</a:t>
            </a:r>
            <a:endParaRPr/>
          </a:p>
          <a:p>
            <a:pPr marL="0" lvl="0" indent="0" algn="l" rtl="0">
              <a:lnSpc>
                <a:spcPct val="115000"/>
              </a:lnSpc>
              <a:spcBef>
                <a:spcPts val="1200"/>
              </a:spcBef>
              <a:spcAft>
                <a:spcPts val="0"/>
              </a:spcAft>
              <a:buClr>
                <a:schemeClr val="dk1"/>
              </a:buClr>
              <a:buSzPts val="1100"/>
              <a:buFont typeface="Arial"/>
              <a:buNone/>
            </a:pPr>
            <a:r>
              <a:rPr lang="en-US"/>
              <a:t>Winona LaDuke, Wawa </a:t>
            </a:r>
            <a:r>
              <a:rPr lang="en-US" err="1"/>
              <a:t>Gatheru</a:t>
            </a:r>
            <a:r>
              <a:rPr lang="en-US"/>
              <a:t>, and Chris Turner are all speakers whose work intersects with climate resilience and sustainability in various ways:</a:t>
            </a:r>
            <a:endParaRPr/>
          </a:p>
          <a:p>
            <a:pPr marL="0" lvl="0" indent="0" algn="l" rtl="0">
              <a:lnSpc>
                <a:spcPct val="115000"/>
              </a:lnSpc>
              <a:spcBef>
                <a:spcPts val="1200"/>
              </a:spcBef>
              <a:spcAft>
                <a:spcPts val="0"/>
              </a:spcAft>
              <a:buClr>
                <a:schemeClr val="dk1"/>
              </a:buClr>
              <a:buSzPts val="1100"/>
              <a:buFont typeface="Arial"/>
              <a:buNone/>
            </a:pPr>
            <a:r>
              <a:rPr lang="en-US" b="1"/>
              <a:t>Winona LaDuke</a:t>
            </a:r>
            <a:r>
              <a:rPr lang="en-US"/>
              <a:t>: As an environmentalist, economist, and writer, Winona LaDuke has focused much of her work on issues related to indigenous rights, sustainable development, and environmental justice. She is known for advocating for sustainable practices that respect and honor the earth, including renewable energy solutions, sustainable agriculture, and the protection of natural resources. Her book talks often address the intersection of indigenous wisdom, environmental stewardship, and climate resilience.</a:t>
            </a:r>
            <a:endParaRPr/>
          </a:p>
          <a:p>
            <a:pPr marL="0" lvl="0" indent="0" algn="l" rtl="0">
              <a:lnSpc>
                <a:spcPct val="115000"/>
              </a:lnSpc>
              <a:spcBef>
                <a:spcPts val="1200"/>
              </a:spcBef>
              <a:spcAft>
                <a:spcPts val="0"/>
              </a:spcAft>
              <a:buClr>
                <a:schemeClr val="dk1"/>
              </a:buClr>
              <a:buSzPts val="1100"/>
              <a:buFont typeface="Arial"/>
              <a:buNone/>
            </a:pPr>
            <a:r>
              <a:rPr lang="en-US"/>
              <a:t> </a:t>
            </a:r>
            <a:r>
              <a:rPr lang="en-US" b="1"/>
              <a:t>Wawa </a:t>
            </a:r>
            <a:r>
              <a:rPr lang="en-US" b="1" err="1"/>
              <a:t>Gatheru</a:t>
            </a:r>
            <a:r>
              <a:rPr lang="en-US"/>
              <a:t>: Wawa </a:t>
            </a:r>
            <a:r>
              <a:rPr lang="en-US" err="1"/>
              <a:t>Gatheru</a:t>
            </a:r>
            <a:r>
              <a:rPr lang="en-US"/>
              <a:t> is an environmental activist and scholar whose work emphasizes the importance of environmental justice and equity in addressing climate change. She is known for her advocacy for racial and social justice within the environmental movement. </a:t>
            </a:r>
            <a:r>
              <a:rPr lang="en-US" err="1"/>
              <a:t>Gatheru's</a:t>
            </a:r>
            <a:r>
              <a:rPr lang="en-US"/>
              <a:t> book talks often explore the ways in which marginalized communities are disproportionately affected by climate change and the importance of inclusive and equitable approaches to sustainability and resilience.</a:t>
            </a:r>
            <a:endParaRPr/>
          </a:p>
          <a:p>
            <a:pPr marL="0" lvl="0" indent="0" algn="l" rtl="0">
              <a:lnSpc>
                <a:spcPct val="115000"/>
              </a:lnSpc>
              <a:spcBef>
                <a:spcPts val="1200"/>
              </a:spcBef>
              <a:spcAft>
                <a:spcPts val="0"/>
              </a:spcAft>
              <a:buClr>
                <a:schemeClr val="dk1"/>
              </a:buClr>
              <a:buSzPts val="1100"/>
              <a:buFont typeface="Arial"/>
              <a:buNone/>
            </a:pPr>
            <a:r>
              <a:rPr lang="en-US" b="1"/>
              <a:t>Chris Turner</a:t>
            </a:r>
            <a:r>
              <a:rPr lang="en-US"/>
              <a:t>: Chris Turner is a Canadian author and journalist whose work focuses on sustainability, renewable energy, and the transition to a more environmentally conscious society. His book talks often delve into innovative solutions to climate change, such as renewable energy technologies, sustainable urban planning, and green economic initiatives. Turner's work highlights the importance of taking action to mitigate climate change while also creating resilient communities that can adapt to environmental challenges.</a:t>
            </a:r>
            <a:endParaRPr/>
          </a:p>
          <a:p>
            <a:pPr marL="0" lvl="0" indent="0" algn="l" rtl="0">
              <a:lnSpc>
                <a:spcPct val="115000"/>
              </a:lnSpc>
              <a:spcBef>
                <a:spcPts val="1200"/>
              </a:spcBef>
              <a:spcAft>
                <a:spcPts val="0"/>
              </a:spcAft>
              <a:buClr>
                <a:schemeClr val="dk1"/>
              </a:buClr>
              <a:buSzPts val="1100"/>
              <a:buFont typeface="Arial"/>
              <a:buNone/>
            </a:pPr>
            <a:r>
              <a:rPr lang="en-US"/>
              <a:t> By engaging with the perspectives and insights of these authors through book talks, audiences can gain a deeper understanding of the complex issues surrounding climate resilience and sustainability, as well as potential pathways toward a more sustainable and equitable future.</a:t>
            </a:r>
            <a:endParaRPr/>
          </a:p>
          <a:p>
            <a:pPr marL="0" lvl="0" indent="0" algn="l" rtl="0">
              <a:lnSpc>
                <a:spcPct val="115000"/>
              </a:lnSpc>
              <a:spcBef>
                <a:spcPts val="1200"/>
              </a:spcBef>
              <a:spcAft>
                <a:spcPts val="0"/>
              </a:spcAft>
              <a:buClr>
                <a:schemeClr val="dk1"/>
              </a:buClr>
              <a:buSzPts val="1100"/>
              <a:buFont typeface="Arial"/>
              <a:buNone/>
            </a:pPr>
            <a:r>
              <a:rPr lang="en-US"/>
              <a:t>Promotion within libraries and community through social media and partners.</a:t>
            </a:r>
            <a:endParaRPr/>
          </a:p>
          <a:p>
            <a:pPr marL="0" lvl="0" indent="0" algn="l" rtl="0">
              <a:spcBef>
                <a:spcPts val="1200"/>
              </a:spcBef>
              <a:spcAft>
                <a:spcPts val="0"/>
              </a:spcAft>
              <a:buClr>
                <a:schemeClr val="dk1"/>
              </a:buClr>
              <a:buSzPts val="1100"/>
              <a:buFont typeface="Arial"/>
              <a:buNone/>
            </a:pPr>
            <a:r>
              <a:rPr lang="en-US"/>
              <a:t>Recordings are now live on </a:t>
            </a:r>
            <a:r>
              <a:rPr lang="en-US" err="1"/>
              <a:t>Youtube</a:t>
            </a:r>
            <a:r>
              <a:rPr lang="en-US"/>
              <a:t> for</a:t>
            </a:r>
            <a:r>
              <a:rPr lang="en-US" b="1"/>
              <a:t> viewing</a:t>
            </a:r>
            <a:r>
              <a:rPr lang="en-US"/>
              <a:t>: Author Talk Series </a:t>
            </a:r>
            <a:endParaRPr/>
          </a:p>
          <a:p>
            <a:pPr marL="0" lvl="0" indent="0" algn="l" rtl="0">
              <a:spcBef>
                <a:spcPts val="0"/>
              </a:spcBef>
              <a:spcAft>
                <a:spcPts val="0"/>
              </a:spcAft>
              <a:buClr>
                <a:schemeClr val="dk1"/>
              </a:buClr>
              <a:buSzPts val="1100"/>
              <a:buFont typeface="Arial"/>
              <a:buNone/>
            </a:pPr>
            <a:r>
              <a:rPr lang="en-US" u="sng">
                <a:solidFill>
                  <a:schemeClr val="hlink"/>
                </a:solidFill>
                <a:hlinkClick r:id="rId3"/>
              </a:rPr>
              <a:t>https://www.youtube.com/results?search_query=San+diego+public+library+and+Sd+Circuit</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94" name="Google Shape;19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c3064eab61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2c3064eab61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For the Author Talk Series, we partnered with All of Us, UCSD to promote enrollment, retention, and engagement by sharing All of Us information at tabling opportunities throughout the year, sharing flyers in each of our library locations, and linking to All of Us on the climate resilience health guide.</a:t>
            </a:r>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400"/>
              <a:buFont typeface="Arial"/>
              <a:buNone/>
            </a:pPr>
            <a:r>
              <a:rPr lang="en-US"/>
              <a:t>In addition to the All of US, additional partners included: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04" name="Google Shape;204;g2c3064eab61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5b722a337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c5b722a337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Now you get a inside peek of Wawa Gatheru and Sustainable partners.</a:t>
            </a:r>
            <a:endParaRPr/>
          </a:p>
        </p:txBody>
      </p:sp>
      <p:sp>
        <p:nvSpPr>
          <p:cNvPr id="219" name="Google Shape;219;g2c5b722a337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The intended audience for the author talks includes residents in communities of concern that scored low on the the San Diego Climate Equity Index and San Diego County Health Places Index, and those most impacted by climate change, including low income residents, those with limited English speaking, immigrants, people of color, rural and urban populations, and the library staff that serve these populations.</a:t>
            </a:r>
            <a:endParaRPr/>
          </a:p>
          <a:p>
            <a:pPr marL="0" lvl="0" indent="0" algn="l" rtl="0">
              <a:lnSpc>
                <a:spcPct val="115000"/>
              </a:lnSpc>
              <a:spcBef>
                <a:spcPts val="1200"/>
              </a:spcBef>
              <a:spcAft>
                <a:spcPts val="0"/>
              </a:spcAft>
              <a:buSzPts val="1100"/>
              <a:buNone/>
            </a:pPr>
            <a:r>
              <a:rPr lang="en-US"/>
              <a:t>In 2019, the City of San Diego developed the first-of-its-kind </a:t>
            </a:r>
            <a:r>
              <a:rPr lang="en-US" b="1"/>
              <a:t>Climate Equity Index (CEI)</a:t>
            </a:r>
            <a:r>
              <a:rPr lang="en-US"/>
              <a:t>, in partnership with several community-based organizations representing communities of concern or advocating for environmental justice policy development. </a:t>
            </a:r>
            <a:endParaRPr/>
          </a:p>
          <a:p>
            <a:pPr marL="0" lvl="0" indent="0" algn="l" rtl="0">
              <a:lnSpc>
                <a:spcPct val="115000"/>
              </a:lnSpc>
              <a:spcBef>
                <a:spcPts val="1200"/>
              </a:spcBef>
              <a:spcAft>
                <a:spcPts val="0"/>
              </a:spcAft>
              <a:buSzPts val="1100"/>
              <a:buNone/>
            </a:pPr>
            <a:r>
              <a:rPr lang="en-US"/>
              <a:t>The goal of the </a:t>
            </a:r>
            <a:r>
              <a:rPr lang="en-US" b="1"/>
              <a:t>Climate Equity Index, CEI </a:t>
            </a:r>
            <a:r>
              <a:rPr lang="en-US"/>
              <a:t>is to measure the level of access to opportunity residents have within a census tract and assess the degree of potential impact from climate change to these areas. The CEI is the first tool in the country that considers the effects of climate change, environmental pollution, and vulnerable populations. With the CEI, the City has better identified Communities of Concern to include census tracts with Very Low, Low, and Moderate Access to Opportunity, outlined in the included map</a:t>
            </a:r>
            <a:endParaRPr/>
          </a:p>
          <a:p>
            <a:pPr marL="0" lvl="0" indent="0" algn="l" rtl="0">
              <a:lnSpc>
                <a:spcPct val="115000"/>
              </a:lnSpc>
              <a:spcBef>
                <a:spcPts val="1200"/>
              </a:spcBef>
              <a:spcAft>
                <a:spcPts val="0"/>
              </a:spcAft>
              <a:buSzPts val="1100"/>
              <a:buNone/>
            </a:pPr>
            <a:r>
              <a:rPr lang="en-US"/>
              <a:t>The </a:t>
            </a:r>
            <a:r>
              <a:rPr lang="en-US" b="1"/>
              <a:t>California Healthy Places Index</a:t>
            </a:r>
            <a:r>
              <a:rPr lang="en-US"/>
              <a:t>, developed by the Public Health Alliance of Southern California and visualized by Axis Maps, is a powerful tool to explore the community conditions that impact life expectancy. The HPI was created to disrupt structural inequities by using data to create change. The HPI helps prioritize public and private investments, resources, and programs in neighborhoods where they are needed most.</a:t>
            </a:r>
            <a:endParaRPr/>
          </a:p>
          <a:p>
            <a:pPr marL="0" lvl="0" indent="0" algn="l" rtl="0">
              <a:lnSpc>
                <a:spcPct val="100000"/>
              </a:lnSpc>
              <a:spcBef>
                <a:spcPts val="1200"/>
              </a:spcBef>
              <a:spcAft>
                <a:spcPts val="0"/>
              </a:spcAft>
              <a:buSzPts val="1100"/>
              <a:buNone/>
            </a:pPr>
            <a:r>
              <a:rPr lang="en-US"/>
              <a:t>The author talk locations selected were based on local community strengths and challenges identified from the two indexes: climate equity index and healthy paces index</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26" name="Google Shape;22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Cecilia ends</a:t>
            </a:r>
            <a:endParaRPr/>
          </a:p>
          <a:p>
            <a:pPr marL="0" lvl="0" indent="0" algn="l" rtl="0">
              <a:spcBef>
                <a:spcPts val="0"/>
              </a:spcBef>
              <a:spcAft>
                <a:spcPts val="0"/>
              </a:spcAft>
              <a:buClr>
                <a:schemeClr val="dk1"/>
              </a:buClr>
              <a:buSzPts val="1100"/>
              <a:buFont typeface="Arial"/>
              <a:buNone/>
            </a:pPr>
            <a:r>
              <a:rPr lang="en-US"/>
              <a:t>Each talk included a virtual component and onsite translation.</a:t>
            </a:r>
            <a:endParaRPr/>
          </a:p>
          <a:p>
            <a:pPr marL="0" lvl="0" indent="0" algn="l" rtl="0">
              <a:lnSpc>
                <a:spcPct val="100000"/>
              </a:lnSpc>
              <a:spcBef>
                <a:spcPts val="0"/>
              </a:spcBef>
              <a:spcAft>
                <a:spcPts val="0"/>
              </a:spcAft>
              <a:buClr>
                <a:schemeClr val="dk1"/>
              </a:buClr>
              <a:buSzPts val="1100"/>
              <a:buFont typeface="Arial"/>
              <a:buNone/>
            </a:pPr>
            <a:r>
              <a:rPr lang="en-US"/>
              <a:t>The author talks and resource guide fill a language gap in climate resilience resources by promoting science-based information in multiple languages.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7 minutes total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6" name="Google Shape;23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c5b722a337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2c5b722a337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
              </a:spcBef>
              <a:spcAft>
                <a:spcPts val="0"/>
              </a:spcAft>
              <a:buClr>
                <a:schemeClr val="dk1"/>
              </a:buClr>
              <a:buSzPts val="1100"/>
              <a:buFont typeface="Arial"/>
              <a:buNone/>
            </a:pPr>
            <a:r>
              <a:rPr lang="en-US" dirty="0"/>
              <a:t>We utilized a free resource from the Public Library Association </a:t>
            </a:r>
            <a:r>
              <a:rPr lang="en-US" sz="1100" u="sng" dirty="0">
                <a:solidFill>
                  <a:schemeClr val="hlink"/>
                </a:solidFill>
                <a:hlinkClick r:id="rId3"/>
              </a:rPr>
              <a:t>Project Outcome</a:t>
            </a:r>
            <a:r>
              <a:rPr lang="en-US" sz="1100" dirty="0"/>
              <a:t>. Free for public and academic libraries. </a:t>
            </a:r>
            <a:endParaRPr sz="1100" dirty="0"/>
          </a:p>
          <a:p>
            <a:pPr marL="0" lvl="0" indent="0" algn="l" rtl="0">
              <a:lnSpc>
                <a:spcPct val="100000"/>
              </a:lnSpc>
              <a:spcBef>
                <a:spcPts val="100"/>
              </a:spcBef>
              <a:spcAft>
                <a:spcPts val="0"/>
              </a:spcAft>
              <a:buClr>
                <a:schemeClr val="dk1"/>
              </a:buClr>
              <a:buSzPts val="1100"/>
              <a:buFont typeface="Arial"/>
              <a:buNone/>
            </a:pPr>
            <a:r>
              <a:rPr lang="en-US" sz="1100" dirty="0"/>
              <a:t>-ProjectOutcome.org </a:t>
            </a:r>
            <a:endParaRPr sz="1100" dirty="0"/>
          </a:p>
          <a:p>
            <a:pPr marL="0" lvl="0" indent="0" algn="l" rtl="0">
              <a:lnSpc>
                <a:spcPct val="100000"/>
              </a:lnSpc>
              <a:spcBef>
                <a:spcPts val="100"/>
              </a:spcBef>
              <a:spcAft>
                <a:spcPts val="0"/>
              </a:spcAft>
              <a:buClr>
                <a:schemeClr val="dk1"/>
              </a:buClr>
              <a:buSzPts val="1100"/>
              <a:buFont typeface="Arial"/>
              <a:buNone/>
            </a:pPr>
            <a:r>
              <a:rPr lang="en-US" sz="1100" dirty="0"/>
              <a:t>-FREE online toolkit designed to share the impact of essential library programs and services for measuring and analyzing outcomes. </a:t>
            </a:r>
            <a:endParaRPr sz="1100" dirty="0"/>
          </a:p>
          <a:p>
            <a:pPr marL="0" lvl="0" indent="0" algn="l" rtl="0">
              <a:lnSpc>
                <a:spcPct val="100000"/>
              </a:lnSpc>
              <a:spcBef>
                <a:spcPts val="100"/>
              </a:spcBef>
              <a:spcAft>
                <a:spcPts val="0"/>
              </a:spcAft>
              <a:buClr>
                <a:schemeClr val="dk1"/>
              </a:buClr>
              <a:buSzPts val="1100"/>
              <a:buFont typeface="Arial"/>
              <a:buNone/>
            </a:pPr>
            <a:r>
              <a:rPr lang="en-US" sz="1100" dirty="0"/>
              <a:t>-Survey Templates</a:t>
            </a:r>
            <a:endParaRPr sz="1100" dirty="0"/>
          </a:p>
          <a:p>
            <a:pPr marL="0" lvl="0" indent="0" algn="l" rtl="0">
              <a:lnSpc>
                <a:spcPct val="100000"/>
              </a:lnSpc>
              <a:spcBef>
                <a:spcPts val="100"/>
              </a:spcBef>
              <a:spcAft>
                <a:spcPts val="0"/>
              </a:spcAft>
              <a:buClr>
                <a:schemeClr val="dk1"/>
              </a:buClr>
              <a:buSzPts val="1100"/>
              <a:buFont typeface="Arial"/>
              <a:buNone/>
            </a:pPr>
            <a:r>
              <a:rPr lang="en-US" sz="1100" dirty="0"/>
              <a:t>-You can add up to 3 of your own questions (Home Zip code, How did you hear about this program, etc.)</a:t>
            </a:r>
            <a:endParaRPr sz="1100" dirty="0"/>
          </a:p>
          <a:p>
            <a:pPr marL="0" lvl="0" indent="0" algn="l" rtl="0">
              <a:lnSpc>
                <a:spcPct val="100000"/>
              </a:lnSpc>
              <a:spcBef>
                <a:spcPts val="100"/>
              </a:spcBef>
              <a:spcAft>
                <a:spcPts val="0"/>
              </a:spcAft>
              <a:buClr>
                <a:schemeClr val="dk1"/>
              </a:buClr>
              <a:buSzPts val="1100"/>
              <a:buFont typeface="Arial"/>
              <a:buNone/>
            </a:pPr>
            <a:r>
              <a:rPr lang="en-US" dirty="0"/>
              <a:t>-Surveys translated into Spanish &amp; French.</a:t>
            </a:r>
            <a:endParaRPr dirty="0"/>
          </a:p>
          <a:p>
            <a:pPr marL="0" lvl="0" indent="0" algn="l" rtl="0">
              <a:lnSpc>
                <a:spcPct val="100000"/>
              </a:lnSpc>
              <a:spcBef>
                <a:spcPts val="100"/>
              </a:spcBef>
              <a:spcAft>
                <a:spcPts val="0"/>
              </a:spcAft>
              <a:buClr>
                <a:schemeClr val="dk1"/>
              </a:buClr>
              <a:buSzPts val="1100"/>
              <a:buFont typeface="Arial"/>
              <a:buNone/>
            </a:pPr>
            <a:r>
              <a:rPr lang="en-US" dirty="0"/>
              <a:t>-Great infographics generated in PLA Project Outcome </a:t>
            </a:r>
            <a:endParaRPr sz="1100" dirty="0">
              <a:latin typeface="Arial"/>
              <a:ea typeface="Arial"/>
              <a:cs typeface="Arial"/>
              <a:sym typeface="Arial"/>
            </a:endParaRPr>
          </a:p>
          <a:p>
            <a:pPr marL="0" lvl="0" indent="0" algn="l" rtl="0">
              <a:lnSpc>
                <a:spcPct val="100000"/>
              </a:lnSpc>
              <a:spcBef>
                <a:spcPts val="100"/>
              </a:spcBef>
              <a:spcAft>
                <a:spcPts val="0"/>
              </a:spcAft>
              <a:buClr>
                <a:schemeClr val="dk1"/>
              </a:buClr>
              <a:buSzPts val="1100"/>
              <a:buFont typeface="Arial"/>
              <a:buNone/>
            </a:pPr>
            <a:r>
              <a:rPr lang="en-US" sz="1100" dirty="0"/>
              <a:t>-Free mapping tools (using Census Data)</a:t>
            </a:r>
            <a:endParaRPr sz="1100" dirty="0"/>
          </a:p>
          <a:p>
            <a:pPr marL="0" lvl="0" indent="0" algn="l" rtl="0">
              <a:lnSpc>
                <a:spcPct val="100000"/>
              </a:lnSpc>
              <a:spcBef>
                <a:spcPts val="100"/>
              </a:spcBef>
              <a:spcAft>
                <a:spcPts val="0"/>
              </a:spcAft>
              <a:buSzPts val="1400"/>
              <a:buNone/>
            </a:pPr>
            <a:endParaRPr sz="1100" dirty="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253" name="Google Shape;253;g2c5b722a337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bf809598f2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bf809598f2_1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Oscar</a:t>
            </a:r>
            <a:endParaRPr/>
          </a:p>
          <a:p>
            <a:pPr marL="0" lvl="0" indent="0" algn="l" rtl="0">
              <a:lnSpc>
                <a:spcPct val="100000"/>
              </a:lnSpc>
              <a:spcBef>
                <a:spcPts val="0"/>
              </a:spcBef>
              <a:spcAft>
                <a:spcPts val="0"/>
              </a:spcAft>
              <a:buSzPts val="1400"/>
              <a:buNone/>
            </a:pPr>
            <a:r>
              <a:rPr lang="en-US"/>
              <a:t>Project Outcome Survey - 81 Surveys </a:t>
            </a:r>
            <a:endParaRPr/>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For these three talks we used researched the zip codes identified in the climate equity and health places indices that Cecilia spoke about.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For our author talks we used Project Outcome for the analyses. Project Outcome is a FREE online toolkit designed to share the impact of essential library programs and services for measuring and analyzing outcomes.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 you can see from the results, from results, the Winona LaDuke talk hosted by the San Diego Public Library Central Branch, we had 81 surveys returned. For Wawa Gatheru hosted by the San Diego County Library in Spring Valley, we had 7 surveys, as well as for the Chris Turner talk, hosted by San Diego State University. There was a large variation in the results of the questions asked in the surveys, as shown in these results.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 possible reason for the Winona LaDuke talk having so many more surveys completed was that swag was offered on return of the surveys, which was not offered at the other two events, and some incentive should be considered for future events. </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p>
          <a:p>
            <a:pPr marL="0" lvl="0" indent="0" algn="l" rtl="0">
              <a:lnSpc>
                <a:spcPct val="100000"/>
              </a:lnSpc>
              <a:spcBef>
                <a:spcPts val="1200"/>
              </a:spcBef>
              <a:spcAft>
                <a:spcPts val="0"/>
              </a:spcAft>
              <a:buSzPts val="1400"/>
              <a:buNone/>
            </a:pPr>
            <a:endParaRPr sz="110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60" name="Google Shape;260;g2bf809598f2_1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c4d71af90c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2c4d71af90c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Opportunities: </a:t>
            </a:r>
            <a:r>
              <a:rPr lang="en-US"/>
              <a:t>Networking, sites, partners, wide range of audience</a:t>
            </a:r>
            <a:endParaRPr/>
          </a:p>
          <a:p>
            <a:pPr marL="0" lvl="0" indent="0" algn="l" rtl="0">
              <a:spcBef>
                <a:spcPts val="0"/>
              </a:spcBef>
              <a:spcAft>
                <a:spcPts val="0"/>
              </a:spcAft>
              <a:buClr>
                <a:schemeClr val="dk1"/>
              </a:buClr>
              <a:buSzPts val="1400"/>
              <a:buFont typeface="Arial"/>
              <a:buNone/>
            </a:pPr>
            <a:r>
              <a:rPr lang="en-US" b="1"/>
              <a:t>Challenges</a:t>
            </a:r>
            <a:r>
              <a:rPr lang="en-US"/>
              <a:t>: San Diego Flooding specifically in the Spring Valley region, low attendance and survey response, Language accommodations, Logistical challenges</a:t>
            </a:r>
            <a:endParaRPr/>
          </a:p>
          <a:p>
            <a:pPr marL="0" lvl="0" indent="0" algn="l" rtl="0">
              <a:spcBef>
                <a:spcPts val="0"/>
              </a:spcBef>
              <a:spcAft>
                <a:spcPts val="0"/>
              </a:spcAft>
              <a:buClr>
                <a:schemeClr val="dk1"/>
              </a:buClr>
              <a:buSzPts val="14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Other challenges faced was the extreme flooding in San Diego at the time of the talks, which may have deterred or inhibited people from attending - also highlighting the reasons for this this programming, specifically in the Spring Valley region. The County and University Libraries also do not have a history of this kind of programming, which could account for lower numbers in both attendance and survey response.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Additional challenges included logistics around the language accommodations.  We aimed to make these events as inclusive as possible, and organized Spanish language translation as well as ASL interpretation.For the  ASL interpretations,the company required needed preemptive information including if the event was going to be recorded. This information dictated whether more than one interpreter was required, and also their dress code. For the second talk the ASL interpreter would not have worn black if she had know that it was going to be be recorded. If it is going to be recordings. </a:t>
            </a:r>
            <a:endParaRPr sz="1100">
              <a:latin typeface="Arial"/>
              <a:ea typeface="Arial"/>
              <a:cs typeface="Arial"/>
              <a:sym typeface="Arial"/>
            </a:endParaRPr>
          </a:p>
          <a:p>
            <a:pPr marL="0" lvl="0" indent="0" algn="l" rtl="0">
              <a:lnSpc>
                <a:spcPct val="115000"/>
              </a:lnSpc>
              <a:spcBef>
                <a:spcPts val="0"/>
              </a:spcBef>
              <a:spcAft>
                <a:spcPts val="0"/>
              </a:spcAft>
              <a:buSzPts val="1100"/>
              <a:buNone/>
            </a:pPr>
            <a:r>
              <a:rPr lang="en-US" sz="1100">
                <a:latin typeface="Arial"/>
                <a:ea typeface="Arial"/>
                <a:cs typeface="Arial"/>
                <a:sym typeface="Arial"/>
              </a:rPr>
              <a:t>For the Spanish translation - contractors did not specify that headsets or not, and we did not know to request these, so that is something that would need to be included going forward.</a:t>
            </a:r>
            <a:endParaRPr sz="1100">
              <a:latin typeface="Arial"/>
              <a:ea typeface="Arial"/>
              <a:cs typeface="Arial"/>
              <a:sym typeface="Arial"/>
            </a:endParaRPr>
          </a:p>
          <a:p>
            <a:pPr marL="0" lvl="0" indent="0" algn="l" rtl="0">
              <a:lnSpc>
                <a:spcPct val="115000"/>
              </a:lnSpc>
              <a:spcBef>
                <a:spcPts val="0"/>
              </a:spcBef>
              <a:spcAft>
                <a:spcPts val="0"/>
              </a:spcAft>
              <a:buSzPts val="1100"/>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Opportunities included networking with partners and different organizations, the talks being hosted at different sites to reach different demographics identified through the indices, strengthening relationships with community partners and a wide range of audience.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75" name="Google Shape;275;g2c4d71af90c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99E50-9D82-0160-CE4A-92BBCF626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7A158-91F0-AC37-1D80-5C068CFE1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9DBAEA-33E6-C986-9D5E-32E37E7482B4}"/>
              </a:ext>
            </a:extLst>
          </p:cNvPr>
          <p:cNvSpPr>
            <a:spLocks noGrp="1"/>
          </p:cNvSpPr>
          <p:nvPr>
            <p:ph type="body" idx="1"/>
          </p:nvPr>
        </p:nvSpPr>
        <p:spPr/>
        <p:txBody>
          <a:bodyPr/>
          <a:lstStyle/>
          <a:p>
            <a:r>
              <a:rPr lang="en-US"/>
              <a:t>We’re recording today’s session and will be available at various places including the accompanying series guide in about a month. </a:t>
            </a:r>
          </a:p>
          <a:p>
            <a:endParaRPr lang="en-US"/>
          </a:p>
          <a:p>
            <a:r>
              <a:rPr lang="en-US"/>
              <a:t>As a reminder, by registering for this webinar, all attendees have agreed to abide by the NNLM Code of Conduct. It’s a reminder that we are all here together professionally and we want to be inclusive and respectful. Your cooperation is appreciated. The Code of Conduct is also available on our website and the link is in the Chat </a:t>
            </a:r>
          </a:p>
          <a:p>
            <a:endParaRPr lang="en-US"/>
          </a:p>
          <a:p>
            <a:r>
              <a:rPr lang="en-US" b="1"/>
              <a:t>Post in Chat: </a:t>
            </a:r>
            <a:r>
              <a:rPr lang="en-US"/>
              <a:t>NNLM Code of Conduct https://nnlm.gov/about/code-of-conduct </a:t>
            </a:r>
          </a:p>
          <a:p>
            <a:r>
              <a:rPr lang="en-US"/>
              <a:t> </a:t>
            </a:r>
          </a:p>
          <a:p>
            <a:r>
              <a:rPr lang="en-US"/>
              <a:t>This class is eligible for 1.5 Medical Library Association Continuing Education credits, which you’ll be able to claim though the evaluation link that will have the MLA CE code. We will be shared at the end of the session.</a:t>
            </a:r>
          </a:p>
          <a:p>
            <a:endParaRPr lang="en-US"/>
          </a:p>
          <a:p>
            <a:r>
              <a:rPr lang="en-US"/>
              <a:t>[The session is also eligible for Competencies for Health Education Specialists or CHES. Just know that you will need your CHES ID to complete the evaluation. The session CE is also eligible towards the Consumer Health Information Specialization or CHIS through MLA.]</a:t>
            </a:r>
          </a:p>
          <a:p>
            <a:r>
              <a:rPr lang="en-US"/>
              <a:t> </a:t>
            </a:r>
          </a:p>
          <a:p>
            <a:r>
              <a:rPr lang="en-US"/>
              <a:t>And speaking of that evaluation, your feedback matters to us, and helps us improve future events, so please take a moment to complete it whether you want the CE or not.</a:t>
            </a:r>
          </a:p>
          <a:p>
            <a:endParaRPr lang="en-US"/>
          </a:p>
        </p:txBody>
      </p:sp>
      <p:sp>
        <p:nvSpPr>
          <p:cNvPr id="4" name="Slide Number Placeholder 3">
            <a:extLst>
              <a:ext uri="{FF2B5EF4-FFF2-40B4-BE49-F238E27FC236}">
                <a16:creationId xmlns:a16="http://schemas.microsoft.com/office/drawing/2014/main" id="{AC01772D-D751-6FC0-68CC-EEFF5D9D8480}"/>
              </a:ext>
            </a:extLst>
          </p:cNvPr>
          <p:cNvSpPr>
            <a:spLocks noGrp="1"/>
          </p:cNvSpPr>
          <p:nvPr>
            <p:ph type="sldNum" sz="quarter" idx="5"/>
          </p:nvPr>
        </p:nvSpPr>
        <p:spPr/>
        <p:txBody>
          <a:bodyPr/>
          <a:lstStyle/>
          <a:p>
            <a:fld id="{508E21B0-86F0-4A46-A1AD-BFDAAC036001}" type="slidenum">
              <a:rPr lang="en-US" smtClean="0"/>
              <a:t>3</a:t>
            </a:fld>
            <a:endParaRPr lang="en-US"/>
          </a:p>
        </p:txBody>
      </p:sp>
    </p:spTree>
    <p:extLst>
      <p:ext uri="{BB962C8B-B14F-4D97-AF65-F5344CB8AC3E}">
        <p14:creationId xmlns:p14="http://schemas.microsoft.com/office/powerpoint/2010/main" val="2921270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c5b722a337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2c5b722a337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Tools for success</a:t>
            </a:r>
            <a:endParaRPr/>
          </a:p>
          <a:p>
            <a:pPr marL="0" lvl="0" indent="0" algn="l" rtl="0">
              <a:lnSpc>
                <a:spcPct val="100000"/>
              </a:lnSpc>
              <a:spcBef>
                <a:spcPts val="0"/>
              </a:spcBef>
              <a:spcAft>
                <a:spcPts val="0"/>
              </a:spcAft>
              <a:buSzPts val="1400"/>
              <a:buNone/>
            </a:pPr>
            <a:r>
              <a:rPr lang="en-US"/>
              <a:t>Logic model - project management tool </a:t>
            </a:r>
            <a:endParaRPr/>
          </a:p>
          <a:p>
            <a:pPr marL="0" lvl="0" indent="0" algn="l" rtl="0">
              <a:lnSpc>
                <a:spcPct val="100000"/>
              </a:lnSpc>
              <a:spcBef>
                <a:spcPts val="0"/>
              </a:spcBef>
              <a:spcAft>
                <a:spcPts val="0"/>
              </a:spcAft>
              <a:buSzPts val="1400"/>
              <a:buNone/>
            </a:pPr>
            <a:r>
              <a:rPr lang="en-US"/>
              <a:t>Libguides</a:t>
            </a:r>
            <a:endParaRPr/>
          </a:p>
          <a:p>
            <a:pPr marL="0" lvl="0" indent="0" algn="l" rtl="0">
              <a:lnSpc>
                <a:spcPct val="100000"/>
              </a:lnSpc>
              <a:spcBef>
                <a:spcPts val="0"/>
              </a:spcBef>
              <a:spcAft>
                <a:spcPts val="0"/>
              </a:spcAft>
              <a:buSzPts val="1400"/>
              <a:buNone/>
            </a:pPr>
            <a:r>
              <a:rPr lang="en-US"/>
              <a:t>Survey </a:t>
            </a:r>
            <a:endParaRPr/>
          </a:p>
          <a:p>
            <a:pPr marL="0" lvl="0" indent="0" algn="l" rtl="0">
              <a:lnSpc>
                <a:spcPct val="100000"/>
              </a:lnSpc>
              <a:spcBef>
                <a:spcPts val="0"/>
              </a:spcBef>
              <a:spcAft>
                <a:spcPts val="0"/>
              </a:spcAft>
              <a:buSzPts val="1400"/>
              <a:buNone/>
            </a:pPr>
            <a:r>
              <a:rPr lang="en-US"/>
              <a:t>Indexes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2" name="Google Shape;282;g2c5b722a337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types of cross library collaboration would you like to see in your community?</a:t>
            </a:r>
            <a:endParaRPr/>
          </a:p>
          <a:p>
            <a:pPr marL="0" lvl="0" indent="0" algn="l" rtl="0">
              <a:lnSpc>
                <a:spcPct val="100000"/>
              </a:lnSpc>
              <a:spcBef>
                <a:spcPts val="0"/>
              </a:spcBef>
              <a:spcAft>
                <a:spcPts val="0"/>
              </a:spcAft>
              <a:buSzPts val="1400"/>
              <a:buNone/>
            </a:pPr>
            <a:r>
              <a:rPr lang="en-US"/>
              <a:t>What projects would you like to see happen in your community?</a:t>
            </a:r>
            <a:endParaRPr/>
          </a:p>
        </p:txBody>
      </p:sp>
      <p:sp>
        <p:nvSpPr>
          <p:cNvPr id="290" name="Google Shape;2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you would like to reach out to us individually you can find our contact info here to email us directly. </a:t>
            </a:r>
            <a:endParaRPr/>
          </a:p>
          <a:p>
            <a:pPr marL="0" lvl="0" indent="0" algn="l" rtl="0">
              <a:lnSpc>
                <a:spcPct val="100000"/>
              </a:lnSpc>
              <a:spcBef>
                <a:spcPts val="0"/>
              </a:spcBef>
              <a:spcAft>
                <a:spcPts val="0"/>
              </a:spcAft>
              <a:buSzPts val="1400"/>
              <a:buNone/>
            </a:pPr>
            <a:r>
              <a:rPr lang="en-US"/>
              <a:t>We’d like to open it up for your questions and comments. </a:t>
            </a:r>
            <a:endParaRPr/>
          </a:p>
        </p:txBody>
      </p:sp>
      <p:sp>
        <p:nvSpPr>
          <p:cNvPr id="305" name="Google Shape;30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7E6AD7-DB55-4C21-A3E2-E144C78DA0A5}" type="slidenum">
              <a:rPr lang="en-US" smtClean="0"/>
              <a:t>34</a:t>
            </a:fld>
            <a:endParaRPr lang="en-US"/>
          </a:p>
        </p:txBody>
      </p:sp>
    </p:spTree>
    <p:extLst>
      <p:ext uri="{BB962C8B-B14F-4D97-AF65-F5344CB8AC3E}">
        <p14:creationId xmlns:p14="http://schemas.microsoft.com/office/powerpoint/2010/main" val="2381490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to Oscar, Sarah and Cecilia. Just a few items before we end the session </a:t>
            </a:r>
          </a:p>
          <a:p>
            <a:endParaRPr lang="en-US"/>
          </a:p>
          <a:p>
            <a:r>
              <a:rPr lang="en-US"/>
              <a:t>If you are interested in claiming MLA CE credit and CHES for this, the link is in the Chat. As you take the evaluation, if you answer "Yes” to wanting the CE, please make sure to pay close attention as a CE code and additional instructions will appear.  </a:t>
            </a:r>
          </a:p>
          <a:p>
            <a:endParaRPr lang="en-US"/>
          </a:p>
          <a:p>
            <a:r>
              <a:rPr lang="en-US" b="1"/>
              <a:t>Post in Chat: </a:t>
            </a:r>
            <a:r>
              <a:rPr lang="en-US"/>
              <a:t>evaluation link with CE info  </a:t>
            </a:r>
            <a:r>
              <a:rPr lang="en-US" b="0" i="0" u="none" strike="noStrike">
                <a:effectLst/>
                <a:highlight>
                  <a:srgbClr val="FFFFFF"/>
                </a:highlight>
                <a:latin typeface="-apple-system"/>
                <a:hlinkClick r:id="rId3" tooltip="https://www.nnlm.gov/SDEH-mar27"/>
              </a:rPr>
              <a:t>https://www.nnlm.gov/SDEH-mar27</a:t>
            </a:r>
            <a:r>
              <a:rPr lang="en-US" b="0" i="0" u="none" strike="noStrike">
                <a:effectLst/>
                <a:highlight>
                  <a:srgbClr val="FFFFFF"/>
                </a:highlight>
                <a:latin typeface="-apple-system"/>
              </a:rPr>
              <a:t> </a:t>
            </a:r>
            <a:endParaRPr lang="en-US"/>
          </a:p>
          <a:p>
            <a:endParaRPr lang="en-US"/>
          </a:p>
          <a:p>
            <a:r>
              <a:rPr lang="en-US"/>
              <a:t>If you haven’t already, consider registering for upcoming sessions of this series. The next one is [date and title]. (if this is the last session, say attendees can view the recordings to all the sessions on our accompanying guide)</a:t>
            </a:r>
          </a:p>
          <a:p>
            <a:endParaRPr lang="en-US"/>
          </a:p>
          <a:p>
            <a:r>
              <a:rPr lang="en-US"/>
              <a:t>Don’t forget our accompanying guide. Each session has its own tab with information about the speaker and links to related information resources. The recordings will also be linked there as well as on our YouTube channel. Links for those are in the Chat.</a:t>
            </a:r>
          </a:p>
          <a:p>
            <a:endParaRPr lang="en-US"/>
          </a:p>
          <a:p>
            <a:r>
              <a:rPr lang="en-US" b="1"/>
              <a:t>Post in Chat: </a:t>
            </a:r>
          </a:p>
          <a:p>
            <a:pPr marL="171450" indent="-171450">
              <a:buFont typeface="Arial" panose="020B0604020202020204" pitchFamily="34" charset="0"/>
              <a:buChar char="•"/>
            </a:pPr>
            <a:r>
              <a:rPr lang="en-US"/>
              <a:t>Next session https://www.nnlm.gov/training/class/social-and-economic-determinants-and-environmental-health </a:t>
            </a:r>
          </a:p>
          <a:p>
            <a:pPr marL="171450" indent="-171450">
              <a:buFont typeface="Arial" panose="020B0604020202020204" pitchFamily="34" charset="0"/>
              <a:buChar char="•"/>
            </a:pPr>
            <a:r>
              <a:rPr lang="en-US"/>
              <a:t>Series guide https://www.nnlm.gov/SDOEHguide</a:t>
            </a:r>
          </a:p>
          <a:p>
            <a:pPr marL="171450" indent="-171450">
              <a:buFont typeface="Arial" panose="020B0604020202020204" pitchFamily="34" charset="0"/>
              <a:buChar char="•"/>
            </a:pPr>
            <a:r>
              <a:rPr lang="en-US"/>
              <a:t>Social media hashtag #SDOEH24</a:t>
            </a:r>
          </a:p>
          <a:p>
            <a:pPr marL="171450" indent="-171450">
              <a:buFont typeface="Arial" panose="020B0604020202020204" pitchFamily="34" charset="0"/>
              <a:buChar char="•"/>
            </a:pPr>
            <a:r>
              <a:rPr lang="en-US"/>
              <a:t>NNLM YouTube https://www.youtube.com/@NnlmGov</a:t>
            </a:r>
            <a:r>
              <a:rPr lang="en-US" b="1"/>
              <a:t> </a:t>
            </a:r>
            <a:endParaRPr lang="en-US"/>
          </a:p>
          <a:p>
            <a:endParaRPr lang="en-US"/>
          </a:p>
          <a:p>
            <a:r>
              <a:rPr lang="en-US"/>
              <a:t>For social media posts about this series please use the hashtag #SDOEH24. </a:t>
            </a:r>
          </a:p>
          <a:p>
            <a:endParaRPr lang="en-US"/>
          </a:p>
          <a:p>
            <a:r>
              <a:rPr lang="en-US"/>
              <a:t>Thank you for attending and participating and to our guest speaker(s) for a wonderful presentation.</a:t>
            </a:r>
          </a:p>
          <a:p>
            <a:endParaRPr lang="en-US"/>
          </a:p>
        </p:txBody>
      </p:sp>
      <p:sp>
        <p:nvSpPr>
          <p:cNvPr id="4" name="Slide Number Placeholder 3"/>
          <p:cNvSpPr>
            <a:spLocks noGrp="1"/>
          </p:cNvSpPr>
          <p:nvPr>
            <p:ph type="sldNum" sz="quarter" idx="5"/>
          </p:nvPr>
        </p:nvSpPr>
        <p:spPr/>
        <p:txBody>
          <a:bodyPr/>
          <a:lstStyle/>
          <a:p>
            <a:fld id="{1C7E6AD7-DB55-4C21-A3E2-E144C78DA0A5}" type="slidenum">
              <a:rPr lang="en-US" smtClean="0"/>
              <a:t>35</a:t>
            </a:fld>
            <a:endParaRPr lang="en-US"/>
          </a:p>
        </p:txBody>
      </p:sp>
    </p:spTree>
    <p:extLst>
      <p:ext uri="{BB962C8B-B14F-4D97-AF65-F5344CB8AC3E}">
        <p14:creationId xmlns:p14="http://schemas.microsoft.com/office/powerpoint/2010/main" val="1090888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97AC4-31BE-B0F4-54E8-1BF53DC88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7288D-2760-170B-B08D-98D254D856DD}"/>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92B0F795-01AE-F9DE-5B05-7C4EC21D9D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want to learn more about how to engage your community library in Environmental health, join us on April 2</a:t>
            </a:r>
            <a:r>
              <a:rPr lang="en-US" baseline="30000"/>
              <a:t>nd</a:t>
            </a:r>
            <a:r>
              <a:rPr lang="en-US"/>
              <a:t> to the webinar </a:t>
            </a:r>
            <a:r>
              <a:rPr lang="en-US" sz="1200" spc="400">
                <a:solidFill>
                  <a:srgbClr val="645B5B"/>
                </a:solidFill>
                <a:latin typeface="Arial" panose="020B0604020202020204"/>
              </a:rPr>
              <a:t>Citizen Science Empowers Environmental Understanding Through Libraries, Community-Based Organizations, &amp; More</a:t>
            </a:r>
          </a:p>
          <a:p>
            <a:r>
              <a:rPr lang="en-US"/>
              <a:t> </a:t>
            </a:r>
          </a:p>
        </p:txBody>
      </p:sp>
      <p:sp>
        <p:nvSpPr>
          <p:cNvPr id="4" name="Slide Number Placeholder 3">
            <a:extLst>
              <a:ext uri="{FF2B5EF4-FFF2-40B4-BE49-F238E27FC236}">
                <a16:creationId xmlns:a16="http://schemas.microsoft.com/office/drawing/2014/main" id="{C2A23DE4-5A66-11F9-63E4-D5BEAFD51D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5993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know some of you are already familiar with us but for those who aren’t I’d like to share a little about who we are.</a:t>
            </a:r>
          </a:p>
          <a:p>
            <a:endParaRPr lang="en-US"/>
          </a:p>
          <a:p>
            <a:r>
              <a:rPr lang="en-US"/>
              <a:t>The National Institutes of Health is the nation’s leading medical research agency. Many of you might be more familiar with the National Cancer Institute which is one of the many institutes and centers at NIH.</a:t>
            </a:r>
          </a:p>
          <a:p>
            <a:endParaRPr lang="en-US"/>
          </a:p>
          <a:p>
            <a:r>
              <a:rPr lang="en-US"/>
              <a:t>NLM or the National Library of Medicine - is one of the 27 institutes and offices of the National Institutes of Health. It’s the world’s largest biomedical library and produces online resources like PubMed and MedlinePlus.</a:t>
            </a:r>
          </a:p>
          <a:p>
            <a:r>
              <a:rPr lang="en-US"/>
              <a:t> </a:t>
            </a:r>
          </a:p>
          <a:p>
            <a:r>
              <a:rPr lang="en-US"/>
              <a:t>NNLM - the Network of the National Library of Medicine - is an outreach program of NLM, working to ensure health professionals and the public have equal access to health information. </a:t>
            </a:r>
          </a:p>
          <a:p>
            <a:endParaRPr lang="en-US"/>
          </a:p>
          <a:p>
            <a:r>
              <a:rPr lang="en-US"/>
              <a:t>NNLM is made up of 7 regional medical libraries, 3 national offices, and 4 national centers, all providing training, funding, and engagement opportunities to over 9,000 NNLM member organizations.</a:t>
            </a:r>
          </a:p>
          <a:p>
            <a:endParaRPr lang="en-US"/>
          </a:p>
        </p:txBody>
      </p:sp>
      <p:sp>
        <p:nvSpPr>
          <p:cNvPr id="4" name="Slide Number Placeholder 3"/>
          <p:cNvSpPr>
            <a:spLocks noGrp="1"/>
          </p:cNvSpPr>
          <p:nvPr>
            <p:ph type="sldNum" sz="quarter" idx="5"/>
          </p:nvPr>
        </p:nvSpPr>
        <p:spPr/>
        <p:txBody>
          <a:bodyPr/>
          <a:lstStyle/>
          <a:p>
            <a:fld id="{1C7E6AD7-DB55-4C21-A3E2-E144C78DA0A5}" type="slidenum">
              <a:rPr lang="en-US" smtClean="0"/>
              <a:t>4</a:t>
            </a:fld>
            <a:endParaRPr lang="en-US"/>
          </a:p>
        </p:txBody>
      </p:sp>
    </p:spTree>
    <p:extLst>
      <p:ext uri="{BB962C8B-B14F-4D97-AF65-F5344CB8AC3E}">
        <p14:creationId xmlns:p14="http://schemas.microsoft.com/office/powerpoint/2010/main" val="129326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map to show you how our Regional Medical Libraries are geographically divided. If you would like to learn more about your region and how your organization can become part of the network visit our website at nnlm.gov. The link is in the Chat. </a:t>
            </a:r>
          </a:p>
          <a:p>
            <a:endParaRPr lang="en-US"/>
          </a:p>
          <a:p>
            <a:r>
              <a:rPr lang="en-US" b="1"/>
              <a:t>Post in Chat: </a:t>
            </a:r>
            <a:r>
              <a:rPr lang="en-US"/>
              <a:t>NNLM website https://www.nnlm.gov/ </a:t>
            </a:r>
          </a:p>
        </p:txBody>
      </p:sp>
      <p:sp>
        <p:nvSpPr>
          <p:cNvPr id="4" name="Slide Number Placeholder 3"/>
          <p:cNvSpPr>
            <a:spLocks noGrp="1"/>
          </p:cNvSpPr>
          <p:nvPr>
            <p:ph type="sldNum" sz="quarter" idx="5"/>
          </p:nvPr>
        </p:nvSpPr>
        <p:spPr/>
        <p:txBody>
          <a:bodyPr/>
          <a:lstStyle/>
          <a:p>
            <a:fld id="{1C7E6AD7-DB55-4C21-A3E2-E144C78DA0A5}" type="slidenum">
              <a:rPr lang="en-US" smtClean="0"/>
              <a:t>5</a:t>
            </a:fld>
            <a:endParaRPr lang="en-US"/>
          </a:p>
        </p:txBody>
      </p:sp>
    </p:spTree>
    <p:extLst>
      <p:ext uri="{BB962C8B-B14F-4D97-AF65-F5344CB8AC3E}">
        <p14:creationId xmlns:p14="http://schemas.microsoft.com/office/powerpoint/2010/main" val="385097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t>The </a:t>
            </a:r>
            <a:r>
              <a:rPr lang="en-US" b="1"/>
              <a:t>NNLM </a:t>
            </a:r>
            <a:r>
              <a:rPr lang="en-US" b="1" i="1"/>
              <a:t>All of Us </a:t>
            </a:r>
            <a:r>
              <a:rPr lang="en-US" b="1"/>
              <a:t>Program Center (NAPC)</a:t>
            </a:r>
            <a:r>
              <a:rPr lang="en-US"/>
              <a:t> is a partnership between the </a:t>
            </a:r>
            <a:r>
              <a:rPr lang="en-US">
                <a:hlinkClick r:id="rId3"/>
              </a:rPr>
              <a:t>National Library of Medicine</a:t>
            </a:r>
            <a:r>
              <a:rPr lang="en-US"/>
              <a:t> and </a:t>
            </a:r>
            <a:r>
              <a:rPr lang="en-US" i="1"/>
              <a:t>All of Us</a:t>
            </a:r>
            <a:r>
              <a:rPr lang="en-US"/>
              <a:t>.</a:t>
            </a:r>
            <a:endParaRPr lang="en-US">
              <a:ea typeface="Calibri"/>
              <a:cs typeface="Calibri"/>
            </a:endParaRPr>
          </a:p>
          <a:p>
            <a:endParaRPr lang="en-US"/>
          </a:p>
          <a:p>
            <a:r>
              <a:rPr lang="en-US">
                <a:ea typeface="Calibri"/>
                <a:cs typeface="Calibri" panose="020F0502020204030204"/>
              </a:rPr>
              <a:t>The NAPC supports All of Us through two main goals: engagement with public libraries (including training, funding, and partnerships); and providing training for All of Us staff across the US.</a:t>
            </a:r>
          </a:p>
          <a:p>
            <a:endParaRPr lang="en-US"/>
          </a:p>
          <a:p>
            <a:r>
              <a:rPr lang="en-US"/>
              <a:t>The NAPC is based out of the University of Iowa Hardin Library for the Health Sciences, and the University of Pittsburgh Health Sciences Library System.</a:t>
            </a:r>
            <a:endParaRPr lang="en-US">
              <a:ea typeface="Calibri"/>
              <a:cs typeface="Calibri"/>
            </a:endParaRPr>
          </a:p>
          <a:p>
            <a:endParaRPr lang="en-US">
              <a:ea typeface="Calibri"/>
              <a:cs typeface="Calibri"/>
            </a:endParaRPr>
          </a:p>
          <a:p>
            <a:r>
              <a:rPr lang="en-US">
                <a:ea typeface="Calibri"/>
                <a:cs typeface="Calibri"/>
              </a:rPr>
              <a:t>All of Us is a consortium of engagement and enrollment partners. </a:t>
            </a:r>
          </a:p>
          <a:p>
            <a:endParaRPr lang="en-US">
              <a:cs typeface="Calibri"/>
            </a:endParaRPr>
          </a:p>
          <a:p>
            <a:r>
              <a:rPr lang="en-US">
                <a:ea typeface="Calibri"/>
                <a:cs typeface="Calibri"/>
              </a:rPr>
              <a:t>Sharing: Current and past projects, list of engagement and enrollment partners (which includes All of Us PA – where Lori works!</a:t>
            </a: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438D2EA-0BD1-4F04-A8F1-B02ACE64AE2B}" type="slidenum">
              <a:rPr lang="en-US" smtClean="0"/>
              <a:t>6</a:t>
            </a:fld>
            <a:endParaRPr lang="en-US"/>
          </a:p>
        </p:txBody>
      </p:sp>
    </p:spTree>
    <p:extLst>
      <p:ext uri="{BB962C8B-B14F-4D97-AF65-F5344CB8AC3E}">
        <p14:creationId xmlns:p14="http://schemas.microsoft.com/office/powerpoint/2010/main" val="3630550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438D2EA-0BD1-4F04-A8F1-B02ACE64AE2B}" type="slidenum">
              <a:rPr lang="en-US" smtClean="0"/>
              <a:t>7</a:t>
            </a:fld>
            <a:endParaRPr lang="en-US"/>
          </a:p>
        </p:txBody>
      </p:sp>
    </p:spTree>
    <p:extLst>
      <p:ext uri="{BB962C8B-B14F-4D97-AF65-F5344CB8AC3E}">
        <p14:creationId xmlns:p14="http://schemas.microsoft.com/office/powerpoint/2010/main" val="2334344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800">
              <a:solidFill>
                <a:schemeClr val="tx2"/>
              </a:solidFill>
              <a:ea typeface="Calibri"/>
              <a:cs typeface="Calibri"/>
            </a:endParaRPr>
          </a:p>
        </p:txBody>
      </p:sp>
    </p:spTree>
    <p:extLst>
      <p:ext uri="{BB962C8B-B14F-4D97-AF65-F5344CB8AC3E}">
        <p14:creationId xmlns:p14="http://schemas.microsoft.com/office/powerpoint/2010/main" val="3172452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50">
              <a:solidFill>
                <a:srgbClr val="333333"/>
              </a:solidFill>
              <a:highlight>
                <a:srgbClr val="FFFFFF"/>
              </a:highlight>
              <a:latin typeface="Roboto"/>
              <a:ea typeface="Roboto"/>
              <a:cs typeface="Roboto"/>
              <a:sym typeface="Roboto"/>
            </a:endParaRPr>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66542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973918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3816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age with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BA45DA-9194-014C-88D9-C8ED17F37D62}"/>
              </a:ext>
            </a:extLst>
          </p:cNvPr>
          <p:cNvSpPr/>
          <p:nvPr/>
        </p:nvSpPr>
        <p:spPr>
          <a:xfrm>
            <a:off x="0" y="-447"/>
            <a:ext cx="12192000" cy="1160174"/>
          </a:xfrm>
          <a:prstGeom prst="rect">
            <a:avLst/>
          </a:prstGeom>
          <a:gradFill>
            <a:gsLst>
              <a:gs pos="36000">
                <a:srgbClr val="262262"/>
              </a:gs>
              <a:gs pos="100000">
                <a:srgbClr val="5EAEE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7" name="Google Shape;92;p62">
            <a:extLst>
              <a:ext uri="{FF2B5EF4-FFF2-40B4-BE49-F238E27FC236}">
                <a16:creationId xmlns:a16="http://schemas.microsoft.com/office/drawing/2014/main" id="{80AF6640-F67D-654D-90B0-E33E0E4A30C0}"/>
              </a:ext>
            </a:extLst>
          </p:cNvPr>
          <p:cNvSpPr txBox="1">
            <a:spLocks noGrp="1"/>
          </p:cNvSpPr>
          <p:nvPr>
            <p:ph type="title"/>
          </p:nvPr>
        </p:nvSpPr>
        <p:spPr>
          <a:xfrm>
            <a:off x="465872" y="202019"/>
            <a:ext cx="11265408"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chemeClr val="bg1"/>
                </a:solidFill>
                <a:latin typeface="Arial Black" panose="020B0604020202020204" pitchFamily="34" charset="0"/>
                <a:ea typeface="Arial Black" panose="020B0604020202020204" pitchFamily="34" charset="0"/>
                <a:cs typeface="Arial Black" panose="020B0604020202020204" pitchFamily="34" charset="0"/>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r>
              <a:rPr lang="en-US"/>
              <a:t>Click to edit Master title style</a:t>
            </a:r>
            <a:endParaRPr/>
          </a:p>
        </p:txBody>
      </p:sp>
      <p:sp>
        <p:nvSpPr>
          <p:cNvPr id="10" name="Text Placeholder 5">
            <a:extLst>
              <a:ext uri="{FF2B5EF4-FFF2-40B4-BE49-F238E27FC236}">
                <a16:creationId xmlns:a16="http://schemas.microsoft.com/office/drawing/2014/main" id="{74AE1CBB-F5C8-534C-A3C7-E4F87EB3F68E}"/>
              </a:ext>
            </a:extLst>
          </p:cNvPr>
          <p:cNvSpPr>
            <a:spLocks noGrp="1"/>
          </p:cNvSpPr>
          <p:nvPr>
            <p:ph type="body" sz="quarter" idx="10" hasCustomPrompt="1"/>
          </p:nvPr>
        </p:nvSpPr>
        <p:spPr>
          <a:xfrm>
            <a:off x="470928" y="1592210"/>
            <a:ext cx="11209338" cy="4503790"/>
          </a:xfrm>
          <a:prstGeom prst="rect">
            <a:avLst/>
          </a:prstGeom>
        </p:spPr>
        <p:txBody>
          <a:bodyPr/>
          <a:lstStyle>
            <a:lvl1pPr marL="0" indent="0">
              <a:buSzPct val="100000"/>
              <a:buFont typeface="Arial" panose="020B0604020202020204" pitchFamily="34" charset="0"/>
              <a:buNone/>
              <a:defRPr sz="1600"/>
            </a:lvl1pPr>
            <a:lvl2pPr>
              <a:defRPr sz="1600"/>
            </a:lvl2pPr>
            <a:lvl3pPr>
              <a:defRPr sz="1600"/>
            </a:lvl3pPr>
            <a:lvl4pPr>
              <a:defRPr sz="1600"/>
            </a:lvl4pPr>
            <a:lvl5pPr>
              <a:defRPr sz="1600"/>
            </a:lvl5pPr>
          </a:lstStyle>
          <a:p>
            <a:pPr lvl="0"/>
            <a:r>
              <a:rPr lang="en-US"/>
              <a:t>Click to edit text</a:t>
            </a:r>
          </a:p>
        </p:txBody>
      </p:sp>
      <p:sp>
        <p:nvSpPr>
          <p:cNvPr id="12" name="Text Placeholder 11">
            <a:extLst>
              <a:ext uri="{FF2B5EF4-FFF2-40B4-BE49-F238E27FC236}">
                <a16:creationId xmlns:a16="http://schemas.microsoft.com/office/drawing/2014/main" id="{1264893C-8BDE-06A6-7977-D991DBCA3040}"/>
              </a:ext>
            </a:extLst>
          </p:cNvPr>
          <p:cNvSpPr>
            <a:spLocks noGrp="1"/>
          </p:cNvSpPr>
          <p:nvPr>
            <p:ph type="body" sz="quarter" idx="11"/>
          </p:nvPr>
        </p:nvSpPr>
        <p:spPr>
          <a:xfrm>
            <a:off x="4799013" y="6269872"/>
            <a:ext cx="6565392" cy="246888"/>
          </a:xfrm>
          <a:prstGeom prst="rect">
            <a:avLst/>
          </a:prstGeom>
        </p:spPr>
        <p:txBody>
          <a:bodyPr/>
          <a:lstStyle>
            <a:lvl1pPr marL="31750" indent="0" algn="r">
              <a:buNone/>
              <a:defRPr sz="1200"/>
            </a:lvl1pPr>
            <a:lvl2pPr marL="196850" indent="0" algn="r">
              <a:buNone/>
              <a:defRPr sz="1200"/>
            </a:lvl2pPr>
            <a:lvl3pPr marL="444500" indent="0" algn="r">
              <a:buNone/>
              <a:defRPr sz="1200"/>
            </a:lvl3pPr>
            <a:lvl4pPr marL="723900" indent="0" algn="r">
              <a:buNone/>
              <a:defRPr sz="1200"/>
            </a:lvl4pPr>
            <a:lvl5pPr marL="882650" indent="0" algn="r">
              <a:buNone/>
              <a:defRPr sz="1200"/>
            </a:lvl5pPr>
          </a:lstStyle>
          <a:p>
            <a:pPr lvl="0"/>
            <a:r>
              <a:rPr lang="en-US"/>
              <a:t>Click to edit Master text styles</a:t>
            </a:r>
          </a:p>
        </p:txBody>
      </p:sp>
      <p:sp>
        <p:nvSpPr>
          <p:cNvPr id="13" name="TextBox 12">
            <a:extLst>
              <a:ext uri="{FF2B5EF4-FFF2-40B4-BE49-F238E27FC236}">
                <a16:creationId xmlns:a16="http://schemas.microsoft.com/office/drawing/2014/main" id="{E7707F67-E4C0-1251-9736-01777BB143ED}"/>
              </a:ext>
            </a:extLst>
          </p:cNvPr>
          <p:cNvSpPr txBox="1"/>
          <p:nvPr userDrawn="1"/>
        </p:nvSpPr>
        <p:spPr>
          <a:xfrm>
            <a:off x="11172093" y="7022123"/>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1600" u="sng"/>
          </a:p>
        </p:txBody>
      </p:sp>
      <p:sp>
        <p:nvSpPr>
          <p:cNvPr id="14" name="TextBox 13">
            <a:extLst>
              <a:ext uri="{FF2B5EF4-FFF2-40B4-BE49-F238E27FC236}">
                <a16:creationId xmlns:a16="http://schemas.microsoft.com/office/drawing/2014/main" id="{8E206196-E158-3786-6497-9F4ACD61B304}"/>
              </a:ext>
            </a:extLst>
          </p:cNvPr>
          <p:cNvSpPr txBox="1"/>
          <p:nvPr userDrawn="1"/>
        </p:nvSpPr>
        <p:spPr>
          <a:xfrm>
            <a:off x="2258291" y="2050473"/>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1600" u="sng"/>
          </a:p>
        </p:txBody>
      </p:sp>
      <p:pic>
        <p:nvPicPr>
          <p:cNvPr id="4" name="Picture 3">
            <a:extLst>
              <a:ext uri="{FF2B5EF4-FFF2-40B4-BE49-F238E27FC236}">
                <a16:creationId xmlns:a16="http://schemas.microsoft.com/office/drawing/2014/main" id="{C61F6EC3-9225-9274-7B8B-98F564B49546}"/>
              </a:ext>
            </a:extLst>
          </p:cNvPr>
          <p:cNvPicPr>
            <a:picLocks noChangeAspect="1"/>
          </p:cNvPicPr>
          <p:nvPr userDrawn="1"/>
        </p:nvPicPr>
        <p:blipFill>
          <a:blip r:embed="rId2"/>
          <a:srcRect/>
          <a:stretch/>
        </p:blipFill>
        <p:spPr>
          <a:xfrm>
            <a:off x="9099148" y="282318"/>
            <a:ext cx="2777657" cy="789911"/>
          </a:xfrm>
          <a:prstGeom prst="rect">
            <a:avLst/>
          </a:prstGeom>
        </p:spPr>
      </p:pic>
    </p:spTree>
    <p:extLst>
      <p:ext uri="{BB962C8B-B14F-4D97-AF65-F5344CB8AC3E}">
        <p14:creationId xmlns:p14="http://schemas.microsoft.com/office/powerpoint/2010/main" val="2069763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age with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BA45DA-9194-014C-88D9-C8ED17F37D62}"/>
              </a:ext>
            </a:extLst>
          </p:cNvPr>
          <p:cNvSpPr/>
          <p:nvPr/>
        </p:nvSpPr>
        <p:spPr>
          <a:xfrm>
            <a:off x="0" y="-447"/>
            <a:ext cx="12192000" cy="1160174"/>
          </a:xfrm>
          <a:prstGeom prst="rect">
            <a:avLst/>
          </a:prstGeom>
          <a:gradFill>
            <a:gsLst>
              <a:gs pos="36000">
                <a:srgbClr val="262262"/>
              </a:gs>
              <a:gs pos="100000">
                <a:srgbClr val="5EAEE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7" name="Google Shape;92;p62">
            <a:extLst>
              <a:ext uri="{FF2B5EF4-FFF2-40B4-BE49-F238E27FC236}">
                <a16:creationId xmlns:a16="http://schemas.microsoft.com/office/drawing/2014/main" id="{80AF6640-F67D-654D-90B0-E33E0E4A30C0}"/>
              </a:ext>
            </a:extLst>
          </p:cNvPr>
          <p:cNvSpPr txBox="1">
            <a:spLocks noGrp="1"/>
          </p:cNvSpPr>
          <p:nvPr>
            <p:ph type="title"/>
          </p:nvPr>
        </p:nvSpPr>
        <p:spPr>
          <a:xfrm>
            <a:off x="465872" y="202019"/>
            <a:ext cx="11265408"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chemeClr val="bg1"/>
                </a:solidFill>
                <a:latin typeface="Arial Black" panose="020B0604020202020204" pitchFamily="34" charset="0"/>
                <a:ea typeface="Arial Black" panose="020B0604020202020204" pitchFamily="34" charset="0"/>
                <a:cs typeface="Arial Black" panose="020B0604020202020204" pitchFamily="34" charset="0"/>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r>
              <a:rPr lang="en-US"/>
              <a:t>Click to edit Master title style</a:t>
            </a:r>
            <a:endParaRPr/>
          </a:p>
        </p:txBody>
      </p:sp>
      <p:sp>
        <p:nvSpPr>
          <p:cNvPr id="10" name="Text Placeholder 5">
            <a:extLst>
              <a:ext uri="{FF2B5EF4-FFF2-40B4-BE49-F238E27FC236}">
                <a16:creationId xmlns:a16="http://schemas.microsoft.com/office/drawing/2014/main" id="{74AE1CBB-F5C8-534C-A3C7-E4F87EB3F68E}"/>
              </a:ext>
            </a:extLst>
          </p:cNvPr>
          <p:cNvSpPr>
            <a:spLocks noGrp="1"/>
          </p:cNvSpPr>
          <p:nvPr>
            <p:ph type="body" sz="quarter" idx="10" hasCustomPrompt="1"/>
          </p:nvPr>
        </p:nvSpPr>
        <p:spPr>
          <a:xfrm>
            <a:off x="470928" y="1592210"/>
            <a:ext cx="11209338" cy="4503790"/>
          </a:xfrm>
          <a:prstGeom prst="rect">
            <a:avLst/>
          </a:prstGeom>
        </p:spPr>
        <p:txBody>
          <a:bodyPr/>
          <a:lstStyle>
            <a:lvl1pPr marL="0" indent="0">
              <a:buSzPct val="100000"/>
              <a:buFont typeface="Arial" panose="020B0604020202020204" pitchFamily="34" charset="0"/>
              <a:buNone/>
              <a:defRPr sz="1600"/>
            </a:lvl1pPr>
            <a:lvl2pPr>
              <a:defRPr sz="1600"/>
            </a:lvl2pPr>
            <a:lvl3pPr>
              <a:defRPr sz="1600"/>
            </a:lvl3pPr>
            <a:lvl4pPr>
              <a:defRPr sz="1600"/>
            </a:lvl4pPr>
            <a:lvl5pPr>
              <a:defRPr sz="1600"/>
            </a:lvl5pPr>
          </a:lstStyle>
          <a:p>
            <a:pPr lvl="0"/>
            <a:r>
              <a:rPr lang="en-US"/>
              <a:t>Click to edit text</a:t>
            </a:r>
          </a:p>
        </p:txBody>
      </p:sp>
      <p:sp>
        <p:nvSpPr>
          <p:cNvPr id="13" name="TextBox 12">
            <a:extLst>
              <a:ext uri="{FF2B5EF4-FFF2-40B4-BE49-F238E27FC236}">
                <a16:creationId xmlns:a16="http://schemas.microsoft.com/office/drawing/2014/main" id="{E7707F67-E4C0-1251-9736-01777BB143ED}"/>
              </a:ext>
            </a:extLst>
          </p:cNvPr>
          <p:cNvSpPr txBox="1"/>
          <p:nvPr userDrawn="1"/>
        </p:nvSpPr>
        <p:spPr>
          <a:xfrm>
            <a:off x="11172093" y="7022123"/>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1600" u="sng"/>
          </a:p>
        </p:txBody>
      </p:sp>
      <p:sp>
        <p:nvSpPr>
          <p:cNvPr id="14" name="TextBox 13">
            <a:extLst>
              <a:ext uri="{FF2B5EF4-FFF2-40B4-BE49-F238E27FC236}">
                <a16:creationId xmlns:a16="http://schemas.microsoft.com/office/drawing/2014/main" id="{8E206196-E158-3786-6497-9F4ACD61B304}"/>
              </a:ext>
            </a:extLst>
          </p:cNvPr>
          <p:cNvSpPr txBox="1"/>
          <p:nvPr userDrawn="1"/>
        </p:nvSpPr>
        <p:spPr>
          <a:xfrm>
            <a:off x="2258291" y="2050473"/>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1600" u="sng"/>
          </a:p>
        </p:txBody>
      </p:sp>
      <p:pic>
        <p:nvPicPr>
          <p:cNvPr id="4" name="Picture 3">
            <a:extLst>
              <a:ext uri="{FF2B5EF4-FFF2-40B4-BE49-F238E27FC236}">
                <a16:creationId xmlns:a16="http://schemas.microsoft.com/office/drawing/2014/main" id="{C61F6EC3-9225-9274-7B8B-98F564B49546}"/>
              </a:ext>
            </a:extLst>
          </p:cNvPr>
          <p:cNvPicPr>
            <a:picLocks noChangeAspect="1"/>
          </p:cNvPicPr>
          <p:nvPr userDrawn="1"/>
        </p:nvPicPr>
        <p:blipFill>
          <a:blip r:embed="rId2"/>
          <a:srcRect/>
          <a:stretch/>
        </p:blipFill>
        <p:spPr>
          <a:xfrm>
            <a:off x="9099148" y="282318"/>
            <a:ext cx="2777657" cy="789911"/>
          </a:xfrm>
          <a:prstGeom prst="rect">
            <a:avLst/>
          </a:prstGeom>
        </p:spPr>
      </p:pic>
    </p:spTree>
    <p:extLst>
      <p:ext uri="{BB962C8B-B14F-4D97-AF65-F5344CB8AC3E}">
        <p14:creationId xmlns:p14="http://schemas.microsoft.com/office/powerpoint/2010/main" val="1598448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954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9690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6784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5743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126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8143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076394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8586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303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180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4048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9806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
        <p:cNvGrpSpPr/>
        <p:nvPr/>
      </p:nvGrpSpPr>
      <p:grpSpPr>
        <a:xfrm>
          <a:off x="0" y="0"/>
          <a:ext cx="0" cy="0"/>
          <a:chOff x="0" y="0"/>
          <a:chExt cx="0" cy="0"/>
        </a:xfrm>
      </p:grpSpPr>
      <p:sp>
        <p:nvSpPr>
          <p:cNvPr id="19" name="Google Shape;19;p29"/>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9"/>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9"/>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22" name="Google Shape;22;p29"/>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9"/>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5183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30"/>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0"/>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0"/>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29" name="Google Shape;29;p30"/>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0" name="Google Shape;30;p3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802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3"/>
        <p:cNvGrpSpPr/>
        <p:nvPr/>
      </p:nvGrpSpPr>
      <p:grpSpPr>
        <a:xfrm>
          <a:off x="0" y="0"/>
          <a:ext cx="0" cy="0"/>
          <a:chOff x="0" y="0"/>
          <a:chExt cx="0" cy="0"/>
        </a:xfrm>
      </p:grpSpPr>
      <p:sp>
        <p:nvSpPr>
          <p:cNvPr id="34" name="Google Shape;34;p31"/>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1"/>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1"/>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7" name="Google Shape;37;p3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586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0"/>
        <p:cNvGrpSpPr/>
        <p:nvPr/>
      </p:nvGrpSpPr>
      <p:grpSpPr>
        <a:xfrm>
          <a:off x="0" y="0"/>
          <a:ext cx="0" cy="0"/>
          <a:chOff x="0" y="0"/>
          <a:chExt cx="0" cy="0"/>
        </a:xfrm>
      </p:grpSpPr>
      <p:sp>
        <p:nvSpPr>
          <p:cNvPr id="41" name="Google Shape;41;p32"/>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2"/>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88888"/>
                </a:solidFill>
              </a:defRPr>
            </a:lvl2pPr>
            <a:lvl3pPr marL="1371600" lvl="2" indent="-228600" algn="l">
              <a:lnSpc>
                <a:spcPct val="100000"/>
              </a:lnSpc>
              <a:spcBef>
                <a:spcPts val="600"/>
              </a:spcBef>
              <a:spcAft>
                <a:spcPts val="0"/>
              </a:spcAft>
              <a:buSzPts val="1472"/>
              <a:buNone/>
              <a:defRPr sz="1600">
                <a:solidFill>
                  <a:srgbClr val="888888"/>
                </a:solidFill>
              </a:defRPr>
            </a:lvl3pPr>
            <a:lvl4pPr marL="1828800" lvl="3" indent="-228600" algn="l">
              <a:lnSpc>
                <a:spcPct val="100000"/>
              </a:lnSpc>
              <a:spcBef>
                <a:spcPts val="600"/>
              </a:spcBef>
              <a:spcAft>
                <a:spcPts val="0"/>
              </a:spcAft>
              <a:buSzPts val="1288"/>
              <a:buNone/>
              <a:defRPr sz="1400">
                <a:solidFill>
                  <a:srgbClr val="888888"/>
                </a:solidFill>
              </a:defRPr>
            </a:lvl4pPr>
            <a:lvl5pPr marL="2286000" lvl="4" indent="-228600" algn="l">
              <a:lnSpc>
                <a:spcPct val="10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
        <p:nvSpPr>
          <p:cNvPr id="44" name="Google Shape;44;p32"/>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2"/>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70397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33"/>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3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1" name="Google Shape;51;p33"/>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2" name="Google Shape;52;p33"/>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3" name="Google Shape;53;p33"/>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4" name="Google Shape;54;p3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815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227620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3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34"/>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60051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3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5"/>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96912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36"/>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6"/>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D58AC"/>
              </a:buClr>
              <a:buSzPts val="2000"/>
              <a:buFont typeface="Gill Sans"/>
              <a:buNone/>
              <a:defRPr sz="2000" b="0">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6"/>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71" name="Google Shape;71;p36"/>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72" name="Google Shape;72;p3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0250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5"/>
        <p:cNvGrpSpPr/>
        <p:nvPr/>
      </p:nvGrpSpPr>
      <p:grpSpPr>
        <a:xfrm>
          <a:off x="0" y="0"/>
          <a:ext cx="0" cy="0"/>
          <a:chOff x="0" y="0"/>
          <a:chExt cx="0" cy="0"/>
        </a:xfrm>
      </p:grpSpPr>
      <p:sp>
        <p:nvSpPr>
          <p:cNvPr id="76" name="Google Shape;76;p37"/>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Gill Sans"/>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7"/>
          <p:cNvSpPr>
            <a:spLocks noGrp="1"/>
          </p:cNvSpPr>
          <p:nvPr>
            <p:ph type="pic" idx="2"/>
          </p:nvPr>
        </p:nvSpPr>
        <p:spPr>
          <a:xfrm>
            <a:off x="447817" y="599725"/>
            <a:ext cx="11290859" cy="3557252"/>
          </a:xfrm>
          <a:prstGeom prst="rect">
            <a:avLst/>
          </a:prstGeom>
          <a:noFill/>
          <a:ln>
            <a:noFill/>
          </a:ln>
        </p:spPr>
      </p:sp>
      <p:sp>
        <p:nvSpPr>
          <p:cNvPr id="78" name="Google Shape;78;p37"/>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79" name="Google Shape;79;p37"/>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8278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2"/>
        <p:cNvGrpSpPr/>
        <p:nvPr/>
      </p:nvGrpSpPr>
      <p:grpSpPr>
        <a:xfrm>
          <a:off x="0" y="0"/>
          <a:ext cx="0" cy="0"/>
          <a:chOff x="0" y="0"/>
          <a:chExt cx="0" cy="0"/>
        </a:xfrm>
      </p:grpSpPr>
      <p:sp>
        <p:nvSpPr>
          <p:cNvPr id="83" name="Google Shape;83;p38"/>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38"/>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8"/>
          <p:cNvSpPr txBox="1">
            <a:spLocks noGrp="1"/>
          </p:cNvSpPr>
          <p:nvPr>
            <p:ph type="body" idx="1"/>
          </p:nvPr>
        </p:nvSpPr>
        <p:spPr>
          <a:xfrm rot="5400000">
            <a:off x="4334603" y="-1417408"/>
            <a:ext cx="3522794" cy="11029616"/>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86" name="Google Shape;86;p38"/>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5773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9"/>
        <p:cNvGrpSpPr/>
        <p:nvPr/>
      </p:nvGrpSpPr>
      <p:grpSpPr>
        <a:xfrm>
          <a:off x="0" y="0"/>
          <a:ext cx="0" cy="0"/>
          <a:chOff x="0" y="0"/>
          <a:chExt cx="0" cy="0"/>
        </a:xfrm>
      </p:grpSpPr>
      <p:sp>
        <p:nvSpPr>
          <p:cNvPr id="90" name="Google Shape;90;p39"/>
          <p:cNvSpPr/>
          <p:nvPr/>
        </p:nvSpPr>
        <p:spPr>
          <a:xfrm>
            <a:off x="8839201" y="599725"/>
            <a:ext cx="2906817" cy="5816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39"/>
          <p:cNvSpPr txBox="1">
            <a:spLocks noGrp="1"/>
          </p:cNvSpPr>
          <p:nvPr>
            <p:ph type="title"/>
          </p:nvPr>
        </p:nvSpPr>
        <p:spPr>
          <a:xfrm rot="5400000">
            <a:off x="7249746" y="2265181"/>
            <a:ext cx="5183073" cy="200416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9"/>
          <p:cNvSpPr txBox="1">
            <a:spLocks noGrp="1"/>
          </p:cNvSpPr>
          <p:nvPr>
            <p:ph type="body" idx="1"/>
          </p:nvPr>
        </p:nvSpPr>
        <p:spPr>
          <a:xfrm rot="5400000">
            <a:off x="2131526" y="-680877"/>
            <a:ext cx="5183073" cy="789627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93" name="Google Shape;93;p39"/>
          <p:cNvSpPr txBox="1">
            <a:spLocks noGrp="1"/>
          </p:cNvSpPr>
          <p:nvPr>
            <p:ph type="dt" idx="10"/>
          </p:nvPr>
        </p:nvSpPr>
        <p:spPr>
          <a:xfrm>
            <a:off x="8993673" y="5956137"/>
            <a:ext cx="132814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9"/>
          <p:cNvSpPr txBox="1">
            <a:spLocks noGrp="1"/>
          </p:cNvSpPr>
          <p:nvPr>
            <p:ph type="ftr" idx="11"/>
          </p:nvPr>
        </p:nvSpPr>
        <p:spPr>
          <a:xfrm>
            <a:off x="774923" y="5951811"/>
            <a:ext cx="789627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9"/>
          <p:cNvSpPr txBox="1">
            <a:spLocks noGrp="1"/>
          </p:cNvSpPr>
          <p:nvPr>
            <p:ph type="sldNum" idx="12"/>
          </p:nvPr>
        </p:nvSpPr>
        <p:spPr>
          <a:xfrm>
            <a:off x="10446615" y="5956137"/>
            <a:ext cx="11641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092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845934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214677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773146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385072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928424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972644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a:p>
        </p:txBody>
      </p:sp>
      <p:pic>
        <p:nvPicPr>
          <p:cNvPr id="1031"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585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34734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2" name="Google Shape;12;p28"/>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2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2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8"/>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8"/>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8"/>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8250809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hyperlink" Target="https://blogs.sussex.ac.uk/tel/2020/03/03/accessibility-tips-inclusive-design/" TargetMode="External"/><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hyperlink" Target="https://libguides.sdsu.edu/health/home" TargetMode="External"/><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hyperlink" Target="https://libguides.sdsu.edu/health/home"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hyperlink" Target="https://libguides.sdsu.edu/library-toolkit-addressing-health-misinformation" TargetMode="External"/><Relationship Id="rId4" Type="http://schemas.openxmlformats.org/officeDocument/2006/relationships/hyperlink" Target="https://libguides.sdsu.edu/c.php?g=1356851&amp;p=10110852"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results?search_query=San+diego+public+library+and+Sd+Circuit" TargetMode="External"/><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6.xml"/><Relationship Id="rId1" Type="http://schemas.openxmlformats.org/officeDocument/2006/relationships/video" Target="https://www.youtube.com/embed/k5JpyHR1bXY?feature=oembed" TargetMode="Externa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hyperlink" Target="https://www.sandiego.gov/sites/default/files/prbr210715a-item201b.pdf"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map.healthyplacesindex.org/?redirect=fals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hyperlink" Target="https://creativecommons.org/licenses/by-nc-sa/3.0/" TargetMode="External"/><Relationship Id="rId4" Type="http://schemas.openxmlformats.org/officeDocument/2006/relationships/hyperlink" Target="https://blogs.sussex.ac.uk/tel/2020/03/03/accessibility-tips-inclusive-desig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6.xml"/><Relationship Id="rId5" Type="http://schemas.openxmlformats.org/officeDocument/2006/relationships/hyperlink" Target="https://libguides.sdsu.edu/c.php?g=1356851&amp;p=10110852" TargetMode="External"/><Relationship Id="rId4" Type="http://schemas.openxmlformats.org/officeDocument/2006/relationships/hyperlink" Target="https://libguides.sdsu.edu/health/hom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ogittemeier@sandiego.gov" TargetMode="External"/><Relationship Id="rId7"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hyperlink" Target="mailto:circuit-hiat-g@gcloud.ucsd.edu" TargetMode="External"/><Relationship Id="rId5" Type="http://schemas.openxmlformats.org/officeDocument/2006/relationships/hyperlink" Target="mailto:stribelhorn@sdsu.edu" TargetMode="External"/><Relationship Id="rId4" Type="http://schemas.openxmlformats.org/officeDocument/2006/relationships/hyperlink" Target="mailto:Cecilia.Salgado@sdcounty.ca.g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74.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18/10/relationships/comments" Target="../comments/modernComment_DF2_FD526C5B.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ideo" Target="https://www.youtube.com/embed/ti50nS7B5vI?feature=oembed" TargetMode="Externa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8627F9A-117B-A1FF-7B47-94DC02263B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B789D3-6F7E-01AA-4B3F-5A23E0C60064}"/>
              </a:ext>
            </a:extLst>
          </p:cNvPr>
          <p:cNvSpPr>
            <a:spLocks noGrp="1"/>
          </p:cNvSpPr>
          <p:nvPr>
            <p:ph type="title"/>
          </p:nvPr>
        </p:nvSpPr>
        <p:spPr>
          <a:xfrm>
            <a:off x="4523409" y="586413"/>
            <a:ext cx="7414591" cy="1269999"/>
          </a:xfrm>
        </p:spPr>
        <p:txBody>
          <a:bodyPr>
            <a:prstTxWarp prst="textPlain">
              <a:avLst/>
            </a:prstTxWarp>
            <a:normAutofit fontScale="90000"/>
          </a:bodyPr>
          <a:lstStyle/>
          <a:p>
            <a:pPr algn="l"/>
            <a:r>
              <a:rPr lang="en-US" sz="3600" b="1">
                <a:solidFill>
                  <a:srgbClr val="5A2328"/>
                </a:solidFill>
                <a:latin typeface="Arial" panose="020B0604020202020204" pitchFamily="34" charset="0"/>
                <a:cs typeface="Arial" panose="020B0604020202020204" pitchFamily="34" charset="0"/>
              </a:rPr>
              <a:t>SOCIAL DETERMINANTS OF ENVIRONMENTAL HEALTH WEBINAR SERIES</a:t>
            </a:r>
            <a:endParaRPr lang="en-US">
              <a:solidFill>
                <a:srgbClr val="5A2328"/>
              </a:solidFill>
            </a:endParaRPr>
          </a:p>
        </p:txBody>
      </p:sp>
      <p:sp>
        <p:nvSpPr>
          <p:cNvPr id="3" name="Content Placeholder 2">
            <a:extLst>
              <a:ext uri="{FF2B5EF4-FFF2-40B4-BE49-F238E27FC236}">
                <a16:creationId xmlns:a16="http://schemas.microsoft.com/office/drawing/2014/main" id="{D8DC6C6B-F313-5F07-7271-BB49B4DD6D68}"/>
              </a:ext>
            </a:extLst>
          </p:cNvPr>
          <p:cNvSpPr>
            <a:spLocks noGrp="1"/>
          </p:cNvSpPr>
          <p:nvPr>
            <p:ph idx="1"/>
          </p:nvPr>
        </p:nvSpPr>
        <p:spPr>
          <a:xfrm>
            <a:off x="4494697" y="2108201"/>
            <a:ext cx="7315200" cy="4544390"/>
          </a:xfrm>
        </p:spPr>
        <p:txBody>
          <a:bodyPr>
            <a:normAutofit fontScale="92500" lnSpcReduction="10000"/>
          </a:bodyPr>
          <a:lstStyle/>
          <a:p>
            <a:pPr marL="0" indent="0" eaLnBrk="0" fontAlgn="base" hangingPunct="0">
              <a:lnSpc>
                <a:spcPct val="90000"/>
              </a:lnSpc>
              <a:spcBef>
                <a:spcPts val="1000"/>
              </a:spcBef>
              <a:spcAft>
                <a:spcPct val="0"/>
              </a:spcAft>
              <a:buNone/>
              <a:defRPr/>
            </a:pPr>
            <a:r>
              <a:rPr lang="en-US" sz="2200" spc="300">
                <a:solidFill>
                  <a:srgbClr val="5F6163"/>
                </a:solidFill>
                <a:latin typeface="Arial" panose="020B0604020202020204"/>
              </a:rPr>
              <a:t>Advancing Climate Resilience, Sustainability, and Environmental Justice: A Public and Academic Libraries Partnership in San Diego County</a:t>
            </a:r>
          </a:p>
          <a:p>
            <a:pPr marL="0" indent="0" algn="just" eaLnBrk="0" fontAlgn="base" hangingPunct="0">
              <a:lnSpc>
                <a:spcPct val="90000"/>
              </a:lnSpc>
              <a:spcBef>
                <a:spcPts val="1000"/>
              </a:spcBef>
              <a:spcAft>
                <a:spcPct val="0"/>
              </a:spcAft>
              <a:buNone/>
              <a:defRPr/>
            </a:pPr>
            <a:endParaRPr lang="en-US" spc="400">
              <a:solidFill>
                <a:srgbClr val="19535F"/>
              </a:solidFill>
              <a:latin typeface="Arial" panose="020B0604020202020204"/>
            </a:endParaRPr>
          </a:p>
          <a:p>
            <a:pPr marL="0" indent="0" eaLnBrk="0" fontAlgn="base" hangingPunct="0">
              <a:lnSpc>
                <a:spcPct val="90000"/>
              </a:lnSpc>
              <a:spcBef>
                <a:spcPts val="1000"/>
              </a:spcBef>
              <a:spcAft>
                <a:spcPct val="0"/>
              </a:spcAft>
              <a:buNone/>
              <a:defRPr/>
            </a:pPr>
            <a:endParaRPr lang="en-US" spc="400">
              <a:solidFill>
                <a:srgbClr val="19535F"/>
              </a:solidFill>
              <a:latin typeface="Arial" panose="020B0604020202020204"/>
            </a:endParaRPr>
          </a:p>
          <a:p>
            <a:pPr marL="0" indent="0" eaLnBrk="0" fontAlgn="base" hangingPunct="0">
              <a:lnSpc>
                <a:spcPct val="150000"/>
              </a:lnSpc>
              <a:spcBef>
                <a:spcPts val="1000"/>
              </a:spcBef>
              <a:spcAft>
                <a:spcPct val="0"/>
              </a:spcAft>
              <a:buNone/>
              <a:defRPr/>
            </a:pPr>
            <a:r>
              <a:rPr lang="en-US" sz="2400" spc="400">
                <a:solidFill>
                  <a:srgbClr val="19535F"/>
                </a:solidFill>
                <a:latin typeface="Arial" panose="020B0604020202020204"/>
              </a:rPr>
              <a:t>			</a:t>
            </a:r>
          </a:p>
          <a:p>
            <a:pPr marL="0" indent="0" eaLnBrk="0" fontAlgn="base" hangingPunct="0">
              <a:lnSpc>
                <a:spcPct val="150000"/>
              </a:lnSpc>
              <a:spcBef>
                <a:spcPts val="1000"/>
              </a:spcBef>
              <a:spcAft>
                <a:spcPct val="0"/>
              </a:spcAft>
              <a:buNone/>
              <a:defRPr/>
            </a:pPr>
            <a:endParaRPr lang="en-US" sz="2400" spc="400">
              <a:solidFill>
                <a:srgbClr val="19535F"/>
              </a:solidFill>
              <a:latin typeface="Arial" panose="020B0604020202020204"/>
            </a:endParaRPr>
          </a:p>
          <a:p>
            <a:pPr marL="0" indent="0" eaLnBrk="0" fontAlgn="base" hangingPunct="0">
              <a:lnSpc>
                <a:spcPct val="150000"/>
              </a:lnSpc>
              <a:spcBef>
                <a:spcPts val="1000"/>
              </a:spcBef>
              <a:spcAft>
                <a:spcPct val="0"/>
              </a:spcAft>
              <a:buNone/>
              <a:defRPr/>
            </a:pPr>
            <a:endParaRPr lang="en-US" sz="2933" b="1" spc="400">
              <a:solidFill>
                <a:srgbClr val="5A2328"/>
              </a:solidFill>
              <a:latin typeface="Arial" panose="020B0604020202020204"/>
            </a:endParaRPr>
          </a:p>
          <a:p>
            <a:pPr marL="0" indent="0" eaLnBrk="0" fontAlgn="base" hangingPunct="0">
              <a:lnSpc>
                <a:spcPct val="150000"/>
              </a:lnSpc>
              <a:spcBef>
                <a:spcPts val="1000"/>
              </a:spcBef>
              <a:spcAft>
                <a:spcPct val="0"/>
              </a:spcAft>
              <a:buNone/>
              <a:defRPr/>
            </a:pPr>
            <a:r>
              <a:rPr lang="en-US" sz="2933" b="1" spc="400">
                <a:solidFill>
                  <a:srgbClr val="5A2328"/>
                </a:solidFill>
                <a:latin typeface="Arial" panose="020B0604020202020204"/>
              </a:rPr>
              <a:t> MARCH 27, 2024</a:t>
            </a:r>
          </a:p>
        </p:txBody>
      </p:sp>
      <p:sp>
        <p:nvSpPr>
          <p:cNvPr id="6" name="TextBox 5">
            <a:extLst>
              <a:ext uri="{FF2B5EF4-FFF2-40B4-BE49-F238E27FC236}">
                <a16:creationId xmlns:a16="http://schemas.microsoft.com/office/drawing/2014/main" id="{5CB1545F-263E-F264-DDFD-C11371E3B2CB}"/>
              </a:ext>
            </a:extLst>
          </p:cNvPr>
          <p:cNvSpPr txBox="1"/>
          <p:nvPr/>
        </p:nvSpPr>
        <p:spPr>
          <a:xfrm>
            <a:off x="674856" y="6005076"/>
            <a:ext cx="1972015" cy="50276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#SDOEH24</a:t>
            </a:r>
          </a:p>
        </p:txBody>
      </p:sp>
      <p:pic>
        <p:nvPicPr>
          <p:cNvPr id="9" name="Picture 8" descr="Network of the National Library of Medicine logo">
            <a:extLst>
              <a:ext uri="{FF2B5EF4-FFF2-40B4-BE49-F238E27FC236}">
                <a16:creationId xmlns:a16="http://schemas.microsoft.com/office/drawing/2014/main" id="{243FB305-1B17-E3B4-B289-7C8A516E2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 y="5429171"/>
            <a:ext cx="3048000" cy="489029"/>
          </a:xfrm>
          <a:prstGeom prst="rect">
            <a:avLst/>
          </a:prstGeom>
        </p:spPr>
      </p:pic>
      <p:pic>
        <p:nvPicPr>
          <p:cNvPr id="7" name="Picture 6" descr="headshots of Oscar Gittemeier, Sarah Tribelhorn, and Cecelia Salgado">
            <a:extLst>
              <a:ext uri="{FF2B5EF4-FFF2-40B4-BE49-F238E27FC236}">
                <a16:creationId xmlns:a16="http://schemas.microsoft.com/office/drawing/2014/main" id="{C438BCA3-3113-ABFF-EB71-D3F5AC81F335}"/>
              </a:ext>
            </a:extLst>
          </p:cNvPr>
          <p:cNvPicPr>
            <a:picLocks noChangeAspect="1"/>
          </p:cNvPicPr>
          <p:nvPr/>
        </p:nvPicPr>
        <p:blipFill>
          <a:blip r:embed="rId5"/>
          <a:stretch>
            <a:fillRect/>
          </a:stretch>
        </p:blipFill>
        <p:spPr>
          <a:xfrm>
            <a:off x="4521201" y="3248223"/>
            <a:ext cx="6885414" cy="2451652"/>
          </a:xfrm>
          <a:prstGeom prst="rect">
            <a:avLst/>
          </a:prstGeom>
        </p:spPr>
      </p:pic>
    </p:spTree>
    <p:extLst>
      <p:ext uri="{BB962C8B-B14F-4D97-AF65-F5344CB8AC3E}">
        <p14:creationId xmlns:p14="http://schemas.microsoft.com/office/powerpoint/2010/main" val="1541166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descr="WHO WE ARE: &#10;CIRCUIT INFORMATION ISSUES FOR SOCIAL IMPACT "/>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dirty="0"/>
              <a:t>WHO WE ARE: </a:t>
            </a:r>
            <a:endParaRPr dirty="0"/>
          </a:p>
          <a:p>
            <a:pPr marL="0" lvl="0" indent="457200" algn="l" rtl="0">
              <a:lnSpc>
                <a:spcPct val="100000"/>
              </a:lnSpc>
              <a:spcBef>
                <a:spcPts val="0"/>
              </a:spcBef>
              <a:spcAft>
                <a:spcPts val="0"/>
              </a:spcAft>
              <a:buClr>
                <a:schemeClr val="lt1"/>
              </a:buClr>
              <a:buSzPts val="2800"/>
              <a:buFont typeface="Gill Sans"/>
              <a:buNone/>
            </a:pPr>
            <a:r>
              <a:rPr lang="en-US" dirty="0"/>
              <a:t>CIRCUIT INFORMATION ISSUES FOR SOCIAL IMPACT SPEAKERS </a:t>
            </a:r>
            <a:endParaRPr dirty="0"/>
          </a:p>
        </p:txBody>
      </p:sp>
      <p:sp>
        <p:nvSpPr>
          <p:cNvPr id="115" name="Google Shape;115;p2"/>
          <p:cNvSpPr txBox="1">
            <a:spLocks noGrp="1"/>
          </p:cNvSpPr>
          <p:nvPr>
            <p:ph type="body" idx="1"/>
          </p:nvPr>
        </p:nvSpPr>
        <p:spPr>
          <a:xfrm>
            <a:off x="235974" y="5140011"/>
            <a:ext cx="11955900" cy="1485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24"/>
              <a:buNone/>
            </a:pPr>
            <a:r>
              <a:rPr lang="en-US" sz="2200" dirty="0"/>
              <a:t>Oscar </a:t>
            </a:r>
            <a:r>
              <a:rPr lang="en-US" sz="2200" dirty="0" err="1"/>
              <a:t>Gittemeier</a:t>
            </a:r>
            <a:r>
              <a:rPr lang="en-US" sz="2200" dirty="0"/>
              <a:t>, San Diego Public Library, Program Manager, Division of Innovation and Engagement</a:t>
            </a:r>
            <a:endParaRPr dirty="0"/>
          </a:p>
          <a:p>
            <a:pPr marL="0" lvl="0" indent="0" algn="l" rtl="0">
              <a:lnSpc>
                <a:spcPct val="100000"/>
              </a:lnSpc>
              <a:spcBef>
                <a:spcPts val="1007"/>
              </a:spcBef>
              <a:spcAft>
                <a:spcPts val="0"/>
              </a:spcAft>
              <a:buSzPts val="2024"/>
              <a:buNone/>
            </a:pPr>
            <a:r>
              <a:rPr lang="en-US" sz="2200" dirty="0"/>
              <a:t>Cecilia Salgado, San Diego County Library, Adult Services Manager, Learning, Marketing, &amp; Engagement</a:t>
            </a:r>
            <a:endParaRPr dirty="0"/>
          </a:p>
          <a:p>
            <a:pPr marL="0" lvl="0" indent="0" algn="l" rtl="0">
              <a:lnSpc>
                <a:spcPct val="100000"/>
              </a:lnSpc>
              <a:spcBef>
                <a:spcPts val="1007"/>
              </a:spcBef>
              <a:spcAft>
                <a:spcPts val="0"/>
              </a:spcAft>
              <a:buSzPts val="2024"/>
              <a:buNone/>
            </a:pPr>
            <a:r>
              <a:rPr lang="en-US" sz="2200" dirty="0"/>
              <a:t>Sarah </a:t>
            </a:r>
            <a:r>
              <a:rPr lang="en-US" sz="2200" dirty="0" err="1"/>
              <a:t>Tribelhorn</a:t>
            </a:r>
            <a:r>
              <a:rPr lang="en-US" sz="2200" dirty="0"/>
              <a:t>, San Diego State University Library, Sciences Librarian</a:t>
            </a:r>
            <a:endParaRPr dirty="0"/>
          </a:p>
        </p:txBody>
      </p:sp>
      <p:pic>
        <p:nvPicPr>
          <p:cNvPr id="116" name="Google Shape;116;p2" descr="photo of Sarah Tribelhorn"/>
          <p:cNvPicPr preferRelativeResize="0"/>
          <p:nvPr/>
        </p:nvPicPr>
        <p:blipFill rotWithShape="1">
          <a:blip r:embed="rId3">
            <a:alphaModFix/>
          </a:blip>
          <a:srcRect/>
          <a:stretch/>
        </p:blipFill>
        <p:spPr>
          <a:xfrm>
            <a:off x="8750068" y="2300750"/>
            <a:ext cx="1982648" cy="2256500"/>
          </a:xfrm>
          <a:prstGeom prst="rect">
            <a:avLst/>
          </a:prstGeom>
          <a:noFill/>
          <a:ln>
            <a:noFill/>
          </a:ln>
        </p:spPr>
      </p:pic>
      <p:pic>
        <p:nvPicPr>
          <p:cNvPr id="117" name="Google Shape;117;p2" descr="photo of Oscar Gittemeier"/>
          <p:cNvPicPr preferRelativeResize="0"/>
          <p:nvPr/>
        </p:nvPicPr>
        <p:blipFill rotWithShape="1">
          <a:blip r:embed="rId4">
            <a:alphaModFix/>
          </a:blip>
          <a:srcRect l="16764" r="14218" b="42174"/>
          <a:stretch/>
        </p:blipFill>
        <p:spPr>
          <a:xfrm>
            <a:off x="1530425" y="2310013"/>
            <a:ext cx="2141113" cy="2237971"/>
          </a:xfrm>
          <a:prstGeom prst="rect">
            <a:avLst/>
          </a:prstGeom>
          <a:noFill/>
          <a:ln>
            <a:noFill/>
          </a:ln>
        </p:spPr>
      </p:pic>
      <p:pic>
        <p:nvPicPr>
          <p:cNvPr id="118" name="Google Shape;118;p2" descr="photo of Cecilia Salgado"/>
          <p:cNvPicPr preferRelativeResize="0"/>
          <p:nvPr/>
        </p:nvPicPr>
        <p:blipFill rotWithShape="1">
          <a:blip r:embed="rId5">
            <a:alphaModFix/>
          </a:blip>
          <a:srcRect b="12258"/>
          <a:stretch/>
        </p:blipFill>
        <p:spPr>
          <a:xfrm>
            <a:off x="5205416" y="2300750"/>
            <a:ext cx="1781175" cy="22565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c5b722a337_2_0"/>
          <p:cNvSpPr txBox="1">
            <a:spLocks noGrp="1"/>
          </p:cNvSpPr>
          <p:nvPr>
            <p:ph type="title"/>
          </p:nvPr>
        </p:nvSpPr>
        <p:spPr>
          <a:xfrm>
            <a:off x="581200" y="729652"/>
            <a:ext cx="11029500" cy="687600"/>
          </a:xfrm>
          <a:prstGeom prst="rect">
            <a:avLst/>
          </a:prstGeom>
          <a:noFill/>
          <a:ln>
            <a:noFill/>
          </a:ln>
        </p:spPr>
        <p:txBody>
          <a:bodyPr spcFirstLastPara="1" wrap="square" lIns="91425" tIns="45700" rIns="91425" bIns="45700" anchor="b" anchorCtr="0">
            <a:normAutofit/>
          </a:bodyPr>
          <a:lstStyle/>
          <a:p>
            <a:pPr marL="0" lvl="0" indent="457200" algn="l" rtl="0">
              <a:lnSpc>
                <a:spcPct val="100000"/>
              </a:lnSpc>
              <a:spcBef>
                <a:spcPts val="0"/>
              </a:spcBef>
              <a:spcAft>
                <a:spcPts val="0"/>
              </a:spcAft>
              <a:buClr>
                <a:schemeClr val="lt1"/>
              </a:buClr>
              <a:buSzPts val="2800"/>
              <a:buFont typeface="Gill Sans"/>
              <a:buNone/>
            </a:pPr>
            <a:r>
              <a:rPr lang="en-US"/>
              <a:t>WHO ARE YOU?</a:t>
            </a:r>
            <a:endParaRPr/>
          </a:p>
        </p:txBody>
      </p:sp>
      <p:sp>
        <p:nvSpPr>
          <p:cNvPr id="125" name="Google Shape;125;g2c5b722a337_2_0"/>
          <p:cNvSpPr txBox="1">
            <a:spLocks noGrp="1"/>
          </p:cNvSpPr>
          <p:nvPr>
            <p:ph type="body" idx="1"/>
          </p:nvPr>
        </p:nvSpPr>
        <p:spPr>
          <a:xfrm>
            <a:off x="581200" y="2228000"/>
            <a:ext cx="3999300" cy="363300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2576"/>
              <a:buChar char="◼"/>
            </a:pPr>
            <a:r>
              <a:rPr lang="en-US" sz="2800"/>
              <a:t>Where do you work?</a:t>
            </a:r>
            <a:endParaRPr sz="2800"/>
          </a:p>
          <a:p>
            <a:pPr marL="457200" lvl="0" indent="0" algn="l" rtl="0">
              <a:lnSpc>
                <a:spcPct val="100000"/>
              </a:lnSpc>
              <a:spcBef>
                <a:spcPts val="0"/>
              </a:spcBef>
              <a:spcAft>
                <a:spcPts val="0"/>
              </a:spcAft>
              <a:buNone/>
            </a:pPr>
            <a:endParaRPr sz="2800"/>
          </a:p>
          <a:p>
            <a:pPr marL="0" lvl="0" indent="0" algn="ctr" rtl="0">
              <a:lnSpc>
                <a:spcPct val="100000"/>
              </a:lnSpc>
              <a:spcBef>
                <a:spcPts val="1040"/>
              </a:spcBef>
              <a:spcAft>
                <a:spcPts val="0"/>
              </a:spcAft>
              <a:buSzPts val="2024"/>
              <a:buNone/>
            </a:pPr>
            <a:r>
              <a:rPr lang="en-US" sz="2200"/>
              <a:t>Please share in the chat!</a:t>
            </a:r>
            <a:endParaRPr/>
          </a:p>
        </p:txBody>
      </p:sp>
      <p:sp>
        <p:nvSpPr>
          <p:cNvPr id="126" name="Google Shape;126;g2c5b722a337_2_0"/>
          <p:cNvSpPr txBox="1"/>
          <p:nvPr/>
        </p:nvSpPr>
        <p:spPr>
          <a:xfrm>
            <a:off x="5530645" y="6992998"/>
            <a:ext cx="5707200" cy="230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sng" strike="noStrike" kern="0" cap="none" spc="0" normalizeH="0" baseline="0" noProof="0">
                <a:ln>
                  <a:noFill/>
                </a:ln>
                <a:solidFill>
                  <a:srgbClr val="000000"/>
                </a:solidFill>
                <a:effectLst/>
                <a:uLnTx/>
                <a:uFillTx/>
                <a:latin typeface="Gill Sans"/>
                <a:ea typeface="Gill Sans"/>
                <a:cs typeface="Gill Sans"/>
                <a:sym typeface="Gill Sans"/>
                <a:hlinkClick r:id="rId3">
                  <a:extLst>
                    <a:ext uri="{A12FA001-AC4F-418D-AE19-62706E023703}">
                      <ahyp:hlinkClr xmlns:ahyp="http://schemas.microsoft.com/office/drawing/2018/hyperlinkcolor" val="tx"/>
                    </a:ext>
                  </a:extLst>
                </a:hlinkClick>
              </a:rPr>
              <a:t>This Photo</a:t>
            </a:r>
            <a:r>
              <a:rPr kumimoji="0" lang="en-US" sz="900" b="0" i="0" u="none" strike="noStrike" kern="0" cap="none" spc="0" normalizeH="0" baseline="0" noProof="0">
                <a:ln>
                  <a:noFill/>
                </a:ln>
                <a:solidFill>
                  <a:srgbClr val="000000"/>
                </a:solidFill>
                <a:effectLst/>
                <a:uLnTx/>
                <a:uFillTx/>
                <a:latin typeface="Gill Sans"/>
                <a:ea typeface="Gill Sans"/>
                <a:cs typeface="Gill Sans"/>
                <a:sym typeface="Gill Sans"/>
              </a:rPr>
              <a:t> by Unknown Author is licensed under </a:t>
            </a:r>
            <a:r>
              <a:rPr kumimoji="0" lang="en-US" sz="900" b="0" i="0" u="sng" strike="noStrike" kern="0" cap="none" spc="0" normalizeH="0" baseline="0" noProof="0">
                <a:ln>
                  <a:noFill/>
                </a:ln>
                <a:solidFill>
                  <a:srgbClr val="000000"/>
                </a:solidFill>
                <a:effectLst/>
                <a:uLnTx/>
                <a:uFillTx/>
                <a:latin typeface="Gill Sans"/>
                <a:ea typeface="Gill Sans"/>
                <a:cs typeface="Gill Sans"/>
                <a:sym typeface="Gill Sans"/>
                <a:hlinkClick r:id="rId4">
                  <a:extLst>
                    <a:ext uri="{A12FA001-AC4F-418D-AE19-62706E023703}">
                      <ahyp:hlinkClr xmlns:ahyp="http://schemas.microsoft.com/office/drawing/2018/hyperlinkcolor" val="tx"/>
                    </a:ext>
                  </a:extLst>
                </a:hlinkClick>
              </a:rPr>
              <a:t>CC BY-SA-NC</a:t>
            </a:r>
            <a:endParaRPr kumimoji="0" sz="9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pic>
        <p:nvPicPr>
          <p:cNvPr id="127" name="Google Shape;127;g2c5b722a337_2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433494" y="2408190"/>
            <a:ext cx="6253407" cy="32726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AGENDA</a:t>
            </a:r>
            <a:endParaRPr/>
          </a:p>
        </p:txBody>
      </p:sp>
      <p:sp>
        <p:nvSpPr>
          <p:cNvPr id="133" name="Google Shape;133;p3"/>
          <p:cNvSpPr txBox="1">
            <a:spLocks noGrp="1"/>
          </p:cNvSpPr>
          <p:nvPr>
            <p:ph type="body" idx="1"/>
          </p:nvPr>
        </p:nvSpPr>
        <p:spPr>
          <a:xfrm>
            <a:off x="581200" y="1931101"/>
            <a:ext cx="8258100" cy="469440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1040"/>
              </a:spcBef>
              <a:spcAft>
                <a:spcPts val="0"/>
              </a:spcAft>
              <a:buSzPts val="2024"/>
              <a:buChar char="◼"/>
            </a:pPr>
            <a:r>
              <a:rPr lang="en-US" sz="2200"/>
              <a:t>Sarah - Objective 1</a:t>
            </a:r>
            <a:endParaRPr sz="2200"/>
          </a:p>
          <a:p>
            <a:pPr marL="630000" lvl="0" indent="0" algn="l" rtl="0">
              <a:lnSpc>
                <a:spcPct val="100000"/>
              </a:lnSpc>
              <a:spcBef>
                <a:spcPts val="1040"/>
              </a:spcBef>
              <a:spcAft>
                <a:spcPts val="0"/>
              </a:spcAft>
              <a:buSzPts val="1656"/>
              <a:buNone/>
            </a:pPr>
            <a:r>
              <a:rPr lang="en-US" sz="2200"/>
              <a:t>Who we are / Goals / Process</a:t>
            </a:r>
            <a:endParaRPr sz="2200"/>
          </a:p>
          <a:p>
            <a:pPr marL="630000" lvl="0" indent="0" algn="l" rtl="0">
              <a:lnSpc>
                <a:spcPct val="100000"/>
              </a:lnSpc>
              <a:spcBef>
                <a:spcPts val="1040"/>
              </a:spcBef>
              <a:spcAft>
                <a:spcPts val="0"/>
              </a:spcAft>
              <a:buSzPts val="1656"/>
              <a:buNone/>
            </a:pPr>
            <a:endParaRPr sz="2200"/>
          </a:p>
          <a:p>
            <a:pPr marL="306000" lvl="0" indent="-306000" algn="l" rtl="0">
              <a:lnSpc>
                <a:spcPct val="100000"/>
              </a:lnSpc>
              <a:spcBef>
                <a:spcPts val="1040"/>
              </a:spcBef>
              <a:spcAft>
                <a:spcPts val="0"/>
              </a:spcAft>
              <a:buSzPts val="2200"/>
              <a:buChar char="◼"/>
            </a:pPr>
            <a:r>
              <a:rPr lang="en-US" sz="2200"/>
              <a:t>Cecilia - Objective 2</a:t>
            </a:r>
            <a:endParaRPr sz="2200"/>
          </a:p>
          <a:p>
            <a:pPr marL="630000" lvl="0" indent="0" algn="l" rtl="0">
              <a:lnSpc>
                <a:spcPct val="100000"/>
              </a:lnSpc>
              <a:spcBef>
                <a:spcPts val="1040"/>
              </a:spcBef>
              <a:spcAft>
                <a:spcPts val="0"/>
              </a:spcAft>
              <a:buSzPts val="1656"/>
              <a:buNone/>
            </a:pPr>
            <a:r>
              <a:rPr lang="en-US" sz="2200"/>
              <a:t>What we’ve done / Equity / Accessibility</a:t>
            </a:r>
            <a:endParaRPr sz="2200"/>
          </a:p>
          <a:p>
            <a:pPr marL="630000" lvl="0" indent="0" algn="l" rtl="0">
              <a:lnSpc>
                <a:spcPct val="100000"/>
              </a:lnSpc>
              <a:spcBef>
                <a:spcPts val="1040"/>
              </a:spcBef>
              <a:spcAft>
                <a:spcPts val="0"/>
              </a:spcAft>
              <a:buSzPts val="1656"/>
              <a:buNone/>
            </a:pPr>
            <a:endParaRPr sz="2200"/>
          </a:p>
          <a:p>
            <a:pPr marL="306000" lvl="0" indent="-306000" algn="l" rtl="0">
              <a:lnSpc>
                <a:spcPct val="100000"/>
              </a:lnSpc>
              <a:spcBef>
                <a:spcPts val="1040"/>
              </a:spcBef>
              <a:spcAft>
                <a:spcPts val="0"/>
              </a:spcAft>
              <a:buSzPts val="2200"/>
              <a:buChar char="◼"/>
            </a:pPr>
            <a:r>
              <a:rPr lang="en-US" sz="2200"/>
              <a:t>Oscar - Objective 3</a:t>
            </a:r>
            <a:endParaRPr sz="2200"/>
          </a:p>
          <a:p>
            <a:pPr marL="630000" lvl="0" indent="0" algn="l" rtl="0">
              <a:lnSpc>
                <a:spcPct val="100000"/>
              </a:lnSpc>
              <a:spcBef>
                <a:spcPts val="1040"/>
              </a:spcBef>
              <a:spcAft>
                <a:spcPts val="0"/>
              </a:spcAft>
              <a:buSzPts val="1656"/>
              <a:buNone/>
            </a:pPr>
            <a:r>
              <a:rPr lang="en-US" sz="2200"/>
              <a:t>Outcomes / Challenges / What’s Next</a:t>
            </a:r>
            <a:endParaRPr sz="2200"/>
          </a:p>
        </p:txBody>
      </p:sp>
      <p:pic>
        <p:nvPicPr>
          <p:cNvPr id="134" name="Google Shape;134;p3">
            <a:extLst>
              <a:ext uri="{C183D7F6-B498-43B3-948B-1728B52AA6E4}">
                <adec:decorative xmlns:adec="http://schemas.microsoft.com/office/drawing/2017/decorative" val="1"/>
              </a:ext>
            </a:extLst>
          </p:cNvPr>
          <p:cNvPicPr preferRelativeResize="0"/>
          <p:nvPr/>
        </p:nvPicPr>
        <p:blipFill rotWithShape="1">
          <a:blip r:embed="rId3">
            <a:alphaModFix/>
          </a:blip>
          <a:srcRect t="1483" b="1484"/>
          <a:stretch/>
        </p:blipFill>
        <p:spPr>
          <a:xfrm>
            <a:off x="7557076" y="2481521"/>
            <a:ext cx="3703470" cy="3593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c4919382e7_0_0"/>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WHO WE ARE: </a:t>
            </a:r>
            <a:endParaRPr/>
          </a:p>
          <a:p>
            <a:pPr marL="0" lvl="0" indent="457200" algn="l" rtl="0">
              <a:lnSpc>
                <a:spcPct val="100000"/>
              </a:lnSpc>
              <a:spcBef>
                <a:spcPts val="0"/>
              </a:spcBef>
              <a:spcAft>
                <a:spcPts val="0"/>
              </a:spcAft>
              <a:buClr>
                <a:schemeClr val="lt1"/>
              </a:buClr>
              <a:buSzPts val="2800"/>
              <a:buFont typeface="Gill Sans"/>
              <a:buNone/>
            </a:pPr>
            <a:r>
              <a:rPr lang="en-US"/>
              <a:t>CIRCUIT INFORMATION ISSUES FOR SOCIAL IMPACT </a:t>
            </a:r>
            <a:endParaRPr/>
          </a:p>
        </p:txBody>
      </p:sp>
      <p:sp>
        <p:nvSpPr>
          <p:cNvPr id="140" name="Google Shape;140;g2c4919382e7_0_0"/>
          <p:cNvSpPr txBox="1">
            <a:spLocks noGrp="1"/>
          </p:cNvSpPr>
          <p:nvPr>
            <p:ph type="body" idx="1"/>
          </p:nvPr>
        </p:nvSpPr>
        <p:spPr>
          <a:xfrm>
            <a:off x="581200" y="2124600"/>
            <a:ext cx="8879400" cy="4733400"/>
          </a:xfrm>
          <a:prstGeom prst="rect">
            <a:avLst/>
          </a:prstGeom>
          <a:noFill/>
          <a:ln>
            <a:noFill/>
          </a:ln>
        </p:spPr>
        <p:txBody>
          <a:bodyPr spcFirstLastPara="1" wrap="square" lIns="91425" tIns="45700" rIns="91425" bIns="45700" anchor="ctr" anchorCtr="0">
            <a:noAutofit/>
          </a:bodyPr>
          <a:lstStyle/>
          <a:p>
            <a:pPr marL="306000" lvl="0" indent="-311892" algn="l" rtl="0">
              <a:lnSpc>
                <a:spcPct val="100000"/>
              </a:lnSpc>
              <a:spcBef>
                <a:spcPts val="0"/>
              </a:spcBef>
              <a:spcAft>
                <a:spcPts val="0"/>
              </a:spcAft>
              <a:buSzPts val="2117"/>
              <a:buChar char="◼"/>
            </a:pPr>
            <a:r>
              <a:rPr lang="en-US" sz="2240" b="1"/>
              <a:t>What is Circuit?</a:t>
            </a:r>
            <a:endParaRPr sz="2240" b="1"/>
          </a:p>
          <a:p>
            <a:pPr marL="914400" lvl="1" indent="-370840" algn="l" rtl="0">
              <a:lnSpc>
                <a:spcPct val="100000"/>
              </a:lnSpc>
              <a:spcBef>
                <a:spcPts val="0"/>
              </a:spcBef>
              <a:spcAft>
                <a:spcPts val="0"/>
              </a:spcAft>
              <a:buSzPts val="2240"/>
              <a:buChar char="◼"/>
            </a:pPr>
            <a:r>
              <a:rPr lang="en-US" sz="2240"/>
              <a:t>Consortium of 6 public and academic libraries serving communities across San Diego County </a:t>
            </a:r>
            <a:endParaRPr sz="2240"/>
          </a:p>
          <a:p>
            <a:pPr marL="306000" lvl="0" indent="-319716" algn="l" rtl="0">
              <a:lnSpc>
                <a:spcPct val="100000"/>
              </a:lnSpc>
              <a:spcBef>
                <a:spcPts val="0"/>
              </a:spcBef>
              <a:spcAft>
                <a:spcPts val="0"/>
              </a:spcAft>
              <a:buSzPts val="2240"/>
              <a:buChar char="◼"/>
            </a:pPr>
            <a:r>
              <a:rPr lang="en-US" sz="2240" b="1"/>
              <a:t>CIISI Mission</a:t>
            </a:r>
            <a:endParaRPr sz="2240" b="1"/>
          </a:p>
          <a:p>
            <a:pPr marL="914400" lvl="1" indent="-363016" algn="l" rtl="0">
              <a:lnSpc>
                <a:spcPct val="100000"/>
              </a:lnSpc>
              <a:spcBef>
                <a:spcPts val="1040"/>
              </a:spcBef>
              <a:spcAft>
                <a:spcPts val="0"/>
              </a:spcAft>
              <a:buSzPts val="2117"/>
              <a:buChar char="◼"/>
            </a:pPr>
            <a:r>
              <a:rPr lang="en-US" sz="2240"/>
              <a:t>Support the County campaign to counteract health misinformation and support climate resilience</a:t>
            </a:r>
            <a:endParaRPr sz="1960"/>
          </a:p>
          <a:p>
            <a:pPr marL="914400" lvl="1" indent="-363016" algn="l" rtl="0">
              <a:lnSpc>
                <a:spcPct val="100000"/>
              </a:lnSpc>
              <a:spcBef>
                <a:spcPts val="1040"/>
              </a:spcBef>
              <a:spcAft>
                <a:spcPts val="0"/>
              </a:spcAft>
              <a:buSzPts val="2117"/>
              <a:buChar char="◼"/>
            </a:pPr>
            <a:r>
              <a:rPr lang="en-US" sz="2240"/>
              <a:t>Advance health information literacy support at Circuit libraries</a:t>
            </a:r>
            <a:endParaRPr sz="1960"/>
          </a:p>
          <a:p>
            <a:pPr marL="914400" lvl="1" indent="-363016" algn="l" rtl="0">
              <a:lnSpc>
                <a:spcPct val="100000"/>
              </a:lnSpc>
              <a:spcBef>
                <a:spcPts val="1040"/>
              </a:spcBef>
              <a:spcAft>
                <a:spcPts val="0"/>
              </a:spcAft>
              <a:buSzPts val="2117"/>
              <a:buChar char="◼"/>
            </a:pPr>
            <a:r>
              <a:rPr lang="en-US" sz="2240"/>
              <a:t>Build health misinformation and climate resilience in San Diego County communities</a:t>
            </a:r>
            <a:endParaRPr sz="1960"/>
          </a:p>
          <a:p>
            <a:pPr marL="306000" lvl="0" indent="-319716" algn="l" rtl="0">
              <a:lnSpc>
                <a:spcPct val="100000"/>
              </a:lnSpc>
              <a:spcBef>
                <a:spcPts val="0"/>
              </a:spcBef>
              <a:spcAft>
                <a:spcPts val="0"/>
              </a:spcAft>
              <a:buSzPts val="2240"/>
              <a:buChar char="◼"/>
            </a:pPr>
            <a:r>
              <a:rPr lang="en-US" sz="2240" b="1"/>
              <a:t>CIISI Initiatives</a:t>
            </a:r>
            <a:endParaRPr sz="2240" b="1"/>
          </a:p>
          <a:p>
            <a:pPr marL="914400" lvl="1" indent="-370840" algn="l" rtl="0">
              <a:lnSpc>
                <a:spcPct val="100000"/>
              </a:lnSpc>
              <a:spcBef>
                <a:spcPts val="0"/>
              </a:spcBef>
              <a:spcAft>
                <a:spcPts val="0"/>
              </a:spcAft>
              <a:buSzPts val="2240"/>
              <a:buChar char="◼"/>
            </a:pPr>
            <a:r>
              <a:rPr lang="en-US" sz="2240"/>
              <a:t>Address health and climate misinformation in San Diego County, focusing on underrepresented communities</a:t>
            </a:r>
            <a:endParaRPr sz="2240"/>
          </a:p>
          <a:p>
            <a:pPr marL="0" lvl="0" indent="0" algn="l" rtl="0">
              <a:lnSpc>
                <a:spcPct val="80000"/>
              </a:lnSpc>
              <a:spcBef>
                <a:spcPts val="0"/>
              </a:spcBef>
              <a:spcAft>
                <a:spcPts val="0"/>
              </a:spcAft>
              <a:buSzPts val="770"/>
              <a:buNone/>
            </a:pPr>
            <a:endParaRPr sz="1740"/>
          </a:p>
          <a:p>
            <a:pPr marL="0" lvl="0" indent="0" algn="l" rtl="0">
              <a:lnSpc>
                <a:spcPct val="80000"/>
              </a:lnSpc>
              <a:spcBef>
                <a:spcPts val="1040"/>
              </a:spcBef>
              <a:spcAft>
                <a:spcPts val="0"/>
              </a:spcAft>
              <a:buSzPts val="770"/>
              <a:buNone/>
            </a:pPr>
            <a:endParaRPr sz="1460"/>
          </a:p>
        </p:txBody>
      </p:sp>
      <p:pic>
        <p:nvPicPr>
          <p:cNvPr id="141" name="Google Shape;141;g2c4919382e7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395667" y="2730308"/>
            <a:ext cx="2579136" cy="25025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QUESTIONS</a:t>
            </a:r>
            <a:endParaRPr/>
          </a:p>
        </p:txBody>
      </p:sp>
      <p:sp>
        <p:nvSpPr>
          <p:cNvPr id="148" name="Google Shape;148;p6"/>
          <p:cNvSpPr txBox="1">
            <a:spLocks noGrp="1"/>
          </p:cNvSpPr>
          <p:nvPr>
            <p:ph type="body" idx="1"/>
          </p:nvPr>
        </p:nvSpPr>
        <p:spPr>
          <a:xfrm>
            <a:off x="581193" y="2228003"/>
            <a:ext cx="5299363" cy="3633047"/>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2576"/>
              <a:buChar char="◼"/>
            </a:pPr>
            <a:r>
              <a:rPr lang="en-US" sz="2800"/>
              <a:t>Have you seen examples of health or climate misinformation in your work with patrons or students? </a:t>
            </a:r>
            <a:endParaRPr/>
          </a:p>
          <a:p>
            <a:pPr marL="0" lvl="0" indent="0" algn="ctr" rtl="0">
              <a:lnSpc>
                <a:spcPct val="100000"/>
              </a:lnSpc>
              <a:spcBef>
                <a:spcPts val="1040"/>
              </a:spcBef>
              <a:spcAft>
                <a:spcPts val="0"/>
              </a:spcAft>
              <a:buSzPts val="2024"/>
              <a:buNone/>
            </a:pPr>
            <a:endParaRPr sz="2200"/>
          </a:p>
          <a:p>
            <a:pPr marL="0" lvl="0" indent="0" algn="ctr" rtl="0">
              <a:lnSpc>
                <a:spcPct val="100000"/>
              </a:lnSpc>
              <a:spcBef>
                <a:spcPts val="1040"/>
              </a:spcBef>
              <a:spcAft>
                <a:spcPts val="0"/>
              </a:spcAft>
              <a:buSzPts val="2024"/>
              <a:buNone/>
            </a:pPr>
            <a:r>
              <a:rPr lang="en-US" sz="2200"/>
              <a:t>Please share in the chat!</a:t>
            </a:r>
            <a:endParaRPr/>
          </a:p>
        </p:txBody>
      </p:sp>
      <p:pic>
        <p:nvPicPr>
          <p:cNvPr id="149" name="Google Shape;149;p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878915" y="2325156"/>
            <a:ext cx="4832300" cy="3218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c5b722a337_0_0"/>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COLLABORATION: </a:t>
            </a:r>
            <a:endParaRPr/>
          </a:p>
          <a:p>
            <a:pPr marL="0" lvl="0" indent="457200" algn="l" rtl="0">
              <a:lnSpc>
                <a:spcPct val="100000"/>
              </a:lnSpc>
              <a:spcBef>
                <a:spcPts val="0"/>
              </a:spcBef>
              <a:spcAft>
                <a:spcPts val="0"/>
              </a:spcAft>
              <a:buClr>
                <a:schemeClr val="lt1"/>
              </a:buClr>
              <a:buSzPts val="2800"/>
              <a:buFont typeface="Gill Sans"/>
              <a:buNone/>
            </a:pPr>
            <a:r>
              <a:rPr lang="en-US"/>
              <a:t>LOGIC MODEL APPROACH</a:t>
            </a:r>
            <a:endParaRPr/>
          </a:p>
        </p:txBody>
      </p:sp>
      <p:sp>
        <p:nvSpPr>
          <p:cNvPr id="157" name="Google Shape;157;g2c5b722a337_0_0"/>
          <p:cNvSpPr txBox="1"/>
          <p:nvPr/>
        </p:nvSpPr>
        <p:spPr>
          <a:xfrm>
            <a:off x="390225" y="2084325"/>
            <a:ext cx="9479400" cy="5287500"/>
          </a:xfrm>
          <a:prstGeom prst="rect">
            <a:avLst/>
          </a:prstGeom>
          <a:noFill/>
          <a:ln>
            <a:noFill/>
          </a:ln>
        </p:spPr>
        <p:txBody>
          <a:bodyPr spcFirstLastPara="1" wrap="square" lIns="91425" tIns="91425" rIns="91425" bIns="91425" anchor="t" anchorCtr="0">
            <a:spAutoFit/>
          </a:bodyPr>
          <a:lstStyle/>
          <a:p>
            <a:pPr marL="306000" marR="0" lvl="0" indent="-311892" algn="l" defTabSz="914400" rtl="0" eaLnBrk="1" fontAlgn="auto" latinLnBrk="0" hangingPunct="1">
              <a:lnSpc>
                <a:spcPct val="100000"/>
              </a:lnSpc>
              <a:spcBef>
                <a:spcPts val="0"/>
              </a:spcBef>
              <a:spcAft>
                <a:spcPts val="0"/>
              </a:spcAft>
              <a:buClr>
                <a:srgbClr val="4590B8"/>
              </a:buClr>
              <a:buSzPts val="2117"/>
              <a:buFont typeface="Noto Sans Symbol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What is the logic model and why does it work for us?</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914400" marR="0" lvl="1" indent="-370840"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Collaboration between public and academic libraries </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914400" marR="0" lvl="1" indent="-370840"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1" i="0" u="none" strike="noStrike" kern="0" cap="none" spc="0" normalizeH="0" baseline="0" noProof="0">
                <a:ln>
                  <a:noFill/>
                </a:ln>
                <a:solidFill>
                  <a:srgbClr val="3D3D3D"/>
                </a:solidFill>
                <a:effectLst/>
                <a:uLnTx/>
                <a:uFillTx/>
                <a:latin typeface="Gill Sans"/>
                <a:ea typeface="Gill Sans"/>
                <a:cs typeface="Gill Sans"/>
                <a:sym typeface="Gill Sans"/>
              </a:rPr>
              <a:t>Original goal</a:t>
            </a:r>
            <a:endParaRPr kumimoji="0" sz="2240" b="1" i="0" u="none" strike="noStrike" kern="0" cap="none" spc="0" normalizeH="0" baseline="0" noProof="0">
              <a:ln>
                <a:noFill/>
              </a:ln>
              <a:solidFill>
                <a:srgbClr val="3D3D3D"/>
              </a:solidFill>
              <a:effectLst/>
              <a:uLnTx/>
              <a:uFillTx/>
              <a:latin typeface="Gill Sans"/>
              <a:ea typeface="Gill Sans"/>
              <a:cs typeface="Gill Sans"/>
              <a:sym typeface="Gill Sans"/>
            </a:endParaRPr>
          </a:p>
          <a:p>
            <a:pPr marL="1371600" marR="0" lvl="2" indent="-370839"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Build resilience to health misinformation in San Diego </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137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County communities</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914400" marR="0" lvl="1" indent="-370840"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1" i="0" u="none" strike="noStrike" kern="0" cap="none" spc="0" normalizeH="0" baseline="0" noProof="0">
                <a:ln>
                  <a:noFill/>
                </a:ln>
                <a:solidFill>
                  <a:srgbClr val="3D3D3D"/>
                </a:solidFill>
                <a:effectLst/>
                <a:uLnTx/>
                <a:uFillTx/>
                <a:latin typeface="Gill Sans"/>
                <a:ea typeface="Gill Sans"/>
                <a:cs typeface="Gill Sans"/>
                <a:sym typeface="Gill Sans"/>
              </a:rPr>
              <a:t>Strategy</a:t>
            </a:r>
            <a:endParaRPr kumimoji="0" sz="2240" b="1" i="0" u="none" strike="noStrike" kern="0" cap="none" spc="0" normalizeH="0" baseline="0" noProof="0">
              <a:ln>
                <a:noFill/>
              </a:ln>
              <a:solidFill>
                <a:srgbClr val="3D3D3D"/>
              </a:solidFill>
              <a:effectLst/>
              <a:uLnTx/>
              <a:uFillTx/>
              <a:latin typeface="Gill Sans"/>
              <a:ea typeface="Gill Sans"/>
              <a:cs typeface="Gill Sans"/>
              <a:sym typeface="Gill Sans"/>
            </a:endParaRPr>
          </a:p>
          <a:p>
            <a:pPr marL="1371600" marR="0" lvl="2" indent="-370839"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Share reliable health and climate information</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1371600" marR="0" lvl="2" indent="-370839"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Support health and climate information literacy</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914400" marR="0" lvl="1" indent="-370840"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1" i="0" u="none" strike="noStrike" kern="0" cap="none" spc="0" normalizeH="0" baseline="0" noProof="0">
                <a:ln>
                  <a:noFill/>
                </a:ln>
                <a:solidFill>
                  <a:srgbClr val="3D3D3D"/>
                </a:solidFill>
                <a:effectLst/>
                <a:uLnTx/>
                <a:uFillTx/>
                <a:latin typeface="Gill Sans"/>
                <a:ea typeface="Gill Sans"/>
                <a:cs typeface="Gill Sans"/>
                <a:sym typeface="Gill Sans"/>
              </a:rPr>
              <a:t>Multi-pronged approach</a:t>
            </a:r>
            <a:endParaRPr kumimoji="0" sz="2240" b="1" i="0" u="none" strike="noStrike" kern="0" cap="none" spc="0" normalizeH="0" baseline="0" noProof="0">
              <a:ln>
                <a:noFill/>
              </a:ln>
              <a:solidFill>
                <a:srgbClr val="3D3D3D"/>
              </a:solidFill>
              <a:effectLst/>
              <a:uLnTx/>
              <a:uFillTx/>
              <a:latin typeface="Gill Sans"/>
              <a:ea typeface="Gill Sans"/>
              <a:cs typeface="Gill Sans"/>
              <a:sym typeface="Gill Sans"/>
            </a:endParaRPr>
          </a:p>
          <a:p>
            <a:pPr marL="1371600" marR="0" lvl="2" indent="-370839"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Information sharing</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1371600" marR="0" lvl="2" indent="-370839"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Training and events</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1371600" marR="0" lvl="2" indent="-370839"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Strategic partnerships</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1371600" marR="0" lvl="2" indent="-370839"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Community engagement</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	</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	</a:t>
            </a:r>
            <a:endParaRPr kumimoji="0" sz="1740" b="0" i="0" u="none" strike="noStrike" kern="0" cap="none" spc="0" normalizeH="0" baseline="0" noProof="0">
              <a:ln>
                <a:noFill/>
              </a:ln>
              <a:solidFill>
                <a:srgbClr val="3D3D3D"/>
              </a:solidFill>
              <a:effectLst/>
              <a:uLnTx/>
              <a:uFillTx/>
              <a:latin typeface="Gill Sans"/>
              <a:ea typeface="Gill Sans"/>
              <a:cs typeface="Gill Sans"/>
              <a:sym typeface="Gill Sans"/>
            </a:endParaRPr>
          </a:p>
        </p:txBody>
      </p:sp>
      <p:pic>
        <p:nvPicPr>
          <p:cNvPr id="158" name="Google Shape;158;g2c5b722a337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345075" y="2477176"/>
            <a:ext cx="3265626" cy="32656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c5b722a337_0_21"/>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COLLABORATION: </a:t>
            </a:r>
            <a:endParaRPr/>
          </a:p>
          <a:p>
            <a:pPr marL="0" lvl="0" indent="457200" algn="l" rtl="0">
              <a:lnSpc>
                <a:spcPct val="100000"/>
              </a:lnSpc>
              <a:spcBef>
                <a:spcPts val="0"/>
              </a:spcBef>
              <a:spcAft>
                <a:spcPts val="0"/>
              </a:spcAft>
              <a:buClr>
                <a:schemeClr val="lt1"/>
              </a:buClr>
              <a:buSzPts val="2800"/>
              <a:buFont typeface="Gill Sans"/>
              <a:buNone/>
            </a:pPr>
            <a:r>
              <a:rPr lang="en-US"/>
              <a:t>LOGIC MODEL DETAILS</a:t>
            </a:r>
            <a:endParaRPr/>
          </a:p>
        </p:txBody>
      </p:sp>
      <p:sp>
        <p:nvSpPr>
          <p:cNvPr id="165" name="Google Shape;165;g2c5b722a337_0_21"/>
          <p:cNvSpPr txBox="1"/>
          <p:nvPr/>
        </p:nvSpPr>
        <p:spPr>
          <a:xfrm>
            <a:off x="437800" y="2008200"/>
            <a:ext cx="10888200" cy="3977400"/>
          </a:xfrm>
          <a:prstGeom prst="rect">
            <a:avLst/>
          </a:prstGeom>
          <a:noFill/>
          <a:ln>
            <a:noFill/>
          </a:ln>
        </p:spPr>
        <p:txBody>
          <a:bodyPr spcFirstLastPara="1" wrap="square" lIns="91425" tIns="91425" rIns="91425" bIns="91425" anchor="t" anchorCtr="0">
            <a:spAutoFit/>
          </a:bodyPr>
          <a:lstStyle/>
          <a:p>
            <a:pPr marL="306000" marR="0" lvl="0" indent="-311892" algn="l" defTabSz="914400" rtl="0" eaLnBrk="1" fontAlgn="auto" latinLnBrk="0" hangingPunct="1">
              <a:lnSpc>
                <a:spcPct val="100000"/>
              </a:lnSpc>
              <a:spcBef>
                <a:spcPts val="0"/>
              </a:spcBef>
              <a:spcAft>
                <a:spcPts val="0"/>
              </a:spcAft>
              <a:buClr>
                <a:srgbClr val="4590B8"/>
              </a:buClr>
              <a:buSzPts val="2117"/>
              <a:buFont typeface="Noto Sans Symbol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Logic model: </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914400" marR="0" lvl="1" indent="-363016" algn="l" defTabSz="914400" rtl="0" eaLnBrk="1" fontAlgn="auto" latinLnBrk="0" hangingPunct="1">
              <a:lnSpc>
                <a:spcPct val="100000"/>
              </a:lnSpc>
              <a:spcBef>
                <a:spcPts val="0"/>
              </a:spcBef>
              <a:spcAft>
                <a:spcPts val="0"/>
              </a:spcAft>
              <a:buClr>
                <a:srgbClr val="4590B8"/>
              </a:buClr>
              <a:buSzPts val="2117"/>
              <a:buFont typeface="Noto Sans Symbol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Resources</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914400" marR="0" lvl="1" indent="-363016" algn="l" defTabSz="914400" rtl="0" eaLnBrk="1" fontAlgn="auto" latinLnBrk="0" hangingPunct="1">
              <a:lnSpc>
                <a:spcPct val="100000"/>
              </a:lnSpc>
              <a:spcBef>
                <a:spcPts val="0"/>
              </a:spcBef>
              <a:spcAft>
                <a:spcPts val="0"/>
              </a:spcAft>
              <a:buClr>
                <a:srgbClr val="4590B8"/>
              </a:buClr>
              <a:buSzPts val="2117"/>
              <a:buFont typeface="Noto Sans Symbol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Activities</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914400" marR="0" lvl="1" indent="-363016" algn="l" defTabSz="914400" rtl="0" eaLnBrk="1" fontAlgn="auto" latinLnBrk="0" hangingPunct="1">
              <a:lnSpc>
                <a:spcPct val="100000"/>
              </a:lnSpc>
              <a:spcBef>
                <a:spcPts val="0"/>
              </a:spcBef>
              <a:spcAft>
                <a:spcPts val="0"/>
              </a:spcAft>
              <a:buClr>
                <a:srgbClr val="4590B8"/>
              </a:buClr>
              <a:buSzPts val="2117"/>
              <a:buFont typeface="Noto Sans Symbol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Outputs</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914400" marR="0" lvl="1" indent="-363016" algn="l" defTabSz="914400" rtl="0" eaLnBrk="1" fontAlgn="auto" latinLnBrk="0" hangingPunct="1">
              <a:lnSpc>
                <a:spcPct val="100000"/>
              </a:lnSpc>
              <a:spcBef>
                <a:spcPts val="0"/>
              </a:spcBef>
              <a:spcAft>
                <a:spcPts val="0"/>
              </a:spcAft>
              <a:buClr>
                <a:srgbClr val="4590B8"/>
              </a:buClr>
              <a:buSzPts val="2117"/>
              <a:buFont typeface="Noto Sans Symbol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Impact areas</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457200" marR="0" lvl="0" indent="-363016" algn="l" defTabSz="914400" rtl="0" eaLnBrk="1" fontAlgn="auto" latinLnBrk="0" hangingPunct="1">
              <a:lnSpc>
                <a:spcPct val="100000"/>
              </a:lnSpc>
              <a:spcBef>
                <a:spcPts val="0"/>
              </a:spcBef>
              <a:spcAft>
                <a:spcPts val="0"/>
              </a:spcAft>
              <a:buClr>
                <a:srgbClr val="4590B8"/>
              </a:buClr>
              <a:buSzPts val="2117"/>
              <a:buFont typeface="Noto Sans Symbol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Community or practice</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457200" marR="0" lvl="0" indent="-370840"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Strategic partnerships</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457200" marR="0" lvl="0" indent="-370840" algn="l" defTabSz="914400" rtl="0" eaLnBrk="1" fontAlgn="auto" latinLnBrk="0" hangingPunct="1">
              <a:lnSpc>
                <a:spcPct val="100000"/>
              </a:lnSpc>
              <a:spcBef>
                <a:spcPts val="0"/>
              </a:spcBef>
              <a:spcAft>
                <a:spcPts val="0"/>
              </a:spcAft>
              <a:buClr>
                <a:srgbClr val="4590B8"/>
              </a:buClr>
              <a:buSzPts val="2240"/>
              <a:buFont typeface="Gill San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Current campaigns:</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914400" marR="0" lvl="1" indent="-363016" algn="l" defTabSz="914400" rtl="0" eaLnBrk="1" fontAlgn="auto" latinLnBrk="0" hangingPunct="1">
              <a:lnSpc>
                <a:spcPct val="100000"/>
              </a:lnSpc>
              <a:spcBef>
                <a:spcPts val="0"/>
              </a:spcBef>
              <a:spcAft>
                <a:spcPts val="0"/>
              </a:spcAft>
              <a:buClr>
                <a:srgbClr val="4590B8"/>
              </a:buClr>
              <a:buSzPts val="2117"/>
              <a:buFont typeface="Noto Sans Symbol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Health Misinformation Campaign</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914400" marR="0" lvl="1" indent="-363016" algn="l" defTabSz="914400" rtl="0" eaLnBrk="1" fontAlgn="auto" latinLnBrk="0" hangingPunct="1">
              <a:lnSpc>
                <a:spcPct val="100000"/>
              </a:lnSpc>
              <a:spcBef>
                <a:spcPts val="0"/>
              </a:spcBef>
              <a:spcAft>
                <a:spcPts val="0"/>
              </a:spcAft>
              <a:buClr>
                <a:srgbClr val="4590B8"/>
              </a:buClr>
              <a:buSzPts val="2117"/>
              <a:buFont typeface="Noto Sans Symbols"/>
              <a:buChar char="◼"/>
              <a:tabLst/>
              <a:defRPr/>
            </a:pPr>
            <a:r>
              <a:rPr kumimoji="0" lang="en-US" sz="2240" b="0" i="0" u="none" strike="noStrike" kern="0" cap="none" spc="0" normalizeH="0" baseline="0" noProof="0">
                <a:ln>
                  <a:noFill/>
                </a:ln>
                <a:solidFill>
                  <a:srgbClr val="3D3D3D"/>
                </a:solidFill>
                <a:effectLst/>
                <a:uLnTx/>
                <a:uFillTx/>
                <a:latin typeface="Gill Sans"/>
                <a:ea typeface="Gill Sans"/>
                <a:cs typeface="Gill Sans"/>
                <a:sym typeface="Gill Sans"/>
              </a:rPr>
              <a:t>Impact of Climate Change on Health, Climate Resiliency, and Environmental Justice</a:t>
            </a: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40" b="0" i="0" u="none" strike="noStrike" kern="0" cap="none" spc="0" normalizeH="0" baseline="0" noProof="0">
              <a:ln>
                <a:noFill/>
              </a:ln>
              <a:solidFill>
                <a:srgbClr val="3D3D3D"/>
              </a:solidFill>
              <a:effectLst/>
              <a:uLnTx/>
              <a:uFillTx/>
              <a:latin typeface="Gill Sans"/>
              <a:ea typeface="Gill Sans"/>
              <a:cs typeface="Gill Sans"/>
              <a:sym typeface="Gill Sans"/>
            </a:endParaRPr>
          </a:p>
        </p:txBody>
      </p:sp>
      <p:pic>
        <p:nvPicPr>
          <p:cNvPr id="166" name="Google Shape;166;g2c5b722a337_0_21">
            <a:extLst>
              <a:ext uri="{C183D7F6-B498-43B3-948B-1728B52AA6E4}">
                <adec:decorative xmlns:adec="http://schemas.microsoft.com/office/drawing/2017/decorative" val="1"/>
              </a:ext>
            </a:extLst>
          </p:cNvPr>
          <p:cNvPicPr preferRelativeResize="0"/>
          <p:nvPr/>
        </p:nvPicPr>
        <p:blipFill rotWithShape="1">
          <a:blip r:embed="rId3">
            <a:alphaModFix/>
          </a:blip>
          <a:srcRect l="37132" t="40050" r="24364" b="35093"/>
          <a:stretch/>
        </p:blipFill>
        <p:spPr>
          <a:xfrm>
            <a:off x="5277245" y="2235532"/>
            <a:ext cx="5848904" cy="21237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1"/>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WHAT WE’VE DONE: </a:t>
            </a:r>
            <a:endParaRPr/>
          </a:p>
          <a:p>
            <a:pPr marL="0" lvl="0" indent="457200" algn="l" rtl="0">
              <a:lnSpc>
                <a:spcPct val="100000"/>
              </a:lnSpc>
              <a:spcBef>
                <a:spcPts val="0"/>
              </a:spcBef>
              <a:spcAft>
                <a:spcPts val="0"/>
              </a:spcAft>
              <a:buClr>
                <a:schemeClr val="lt1"/>
              </a:buClr>
              <a:buSzPts val="2800"/>
              <a:buFont typeface="Gill Sans"/>
              <a:buNone/>
            </a:pPr>
            <a:r>
              <a:rPr lang="en-US"/>
              <a:t>HEALTH MISINFORMATION &amp; CLIMATE RESILIENCE</a:t>
            </a:r>
            <a:endParaRPr/>
          </a:p>
        </p:txBody>
      </p:sp>
      <p:sp>
        <p:nvSpPr>
          <p:cNvPr id="173" name="Google Shape;173;p11"/>
          <p:cNvSpPr txBox="1">
            <a:spLocks noGrp="1"/>
          </p:cNvSpPr>
          <p:nvPr>
            <p:ph type="body" idx="1"/>
          </p:nvPr>
        </p:nvSpPr>
        <p:spPr>
          <a:xfrm>
            <a:off x="581193" y="2228003"/>
            <a:ext cx="5191712" cy="3633047"/>
          </a:xfrm>
          <a:prstGeom prst="rect">
            <a:avLst/>
          </a:prstGeom>
          <a:noFill/>
          <a:ln>
            <a:noFill/>
          </a:ln>
        </p:spPr>
        <p:txBody>
          <a:bodyPr spcFirstLastPara="1" wrap="square" lIns="91425" tIns="45700" rIns="91425" bIns="45700" anchor="ctr" anchorCtr="0">
            <a:normAutofit lnSpcReduction="10000"/>
          </a:bodyPr>
          <a:lstStyle/>
          <a:p>
            <a:pPr marL="306000" lvl="0" indent="-306000" algn="l" rtl="0">
              <a:lnSpc>
                <a:spcPct val="100000"/>
              </a:lnSpc>
              <a:spcBef>
                <a:spcPts val="1040"/>
              </a:spcBef>
              <a:spcAft>
                <a:spcPts val="0"/>
              </a:spcAft>
              <a:buSzPts val="2024"/>
              <a:buChar char="◼"/>
            </a:pPr>
            <a:r>
              <a:rPr lang="en-US" sz="2200"/>
              <a:t>Distributed COVID Test Kits</a:t>
            </a:r>
            <a:endParaRPr/>
          </a:p>
          <a:p>
            <a:pPr marL="306000" lvl="0" indent="-306000" algn="l" rtl="0">
              <a:lnSpc>
                <a:spcPct val="100000"/>
              </a:lnSpc>
              <a:spcBef>
                <a:spcPts val="1040"/>
              </a:spcBef>
              <a:spcAft>
                <a:spcPts val="0"/>
              </a:spcAft>
              <a:buSzPts val="2024"/>
              <a:buChar char="◼"/>
            </a:pPr>
            <a:r>
              <a:rPr lang="en-US" sz="2200"/>
              <a:t>Hosted COVID related programming</a:t>
            </a:r>
            <a:endParaRPr sz="2200"/>
          </a:p>
          <a:p>
            <a:pPr marL="457200" lvl="0" indent="-357124" algn="l" rtl="0">
              <a:spcBef>
                <a:spcPts val="0"/>
              </a:spcBef>
              <a:spcAft>
                <a:spcPts val="0"/>
              </a:spcAft>
              <a:buSzPts val="2024"/>
              <a:buChar char="◼"/>
            </a:pPr>
            <a:r>
              <a:rPr lang="en-US" sz="2200"/>
              <a:t>Created a </a:t>
            </a:r>
            <a:r>
              <a:rPr lang="en-US" sz="2200" u="sng">
                <a:solidFill>
                  <a:schemeClr val="hlink"/>
                </a:solidFill>
                <a:hlinkClick r:id="rId3"/>
              </a:rPr>
              <a:t>Health Information Guide</a:t>
            </a:r>
            <a:endParaRPr sz="2200"/>
          </a:p>
          <a:p>
            <a:pPr marL="457200" lvl="0" indent="-357124" algn="l" rtl="0">
              <a:spcBef>
                <a:spcPts val="1040"/>
              </a:spcBef>
              <a:spcAft>
                <a:spcPts val="0"/>
              </a:spcAft>
              <a:buSzPts val="2024"/>
              <a:buChar char="◼"/>
            </a:pPr>
            <a:r>
              <a:rPr lang="en-US" sz="2200"/>
              <a:t>Promoted health information sources </a:t>
            </a:r>
            <a:endParaRPr sz="2200"/>
          </a:p>
          <a:p>
            <a:pPr marL="306000" lvl="0" indent="-306000" algn="l" rtl="0">
              <a:lnSpc>
                <a:spcPct val="100000"/>
              </a:lnSpc>
              <a:spcBef>
                <a:spcPts val="1040"/>
              </a:spcBef>
              <a:spcAft>
                <a:spcPts val="0"/>
              </a:spcAft>
              <a:buSzPts val="2024"/>
              <a:buChar char="◼"/>
            </a:pPr>
            <a:r>
              <a:rPr lang="en-US" sz="2200"/>
              <a:t>Hosted a health reference training for library workers</a:t>
            </a:r>
            <a:endParaRPr/>
          </a:p>
          <a:p>
            <a:pPr marL="306000" lvl="0" indent="-306000" algn="l" rtl="0">
              <a:lnSpc>
                <a:spcPct val="100000"/>
              </a:lnSpc>
              <a:spcBef>
                <a:spcPts val="1040"/>
              </a:spcBef>
              <a:spcAft>
                <a:spcPts val="0"/>
              </a:spcAft>
              <a:buSzPts val="2024"/>
              <a:buChar char="◼"/>
            </a:pPr>
            <a:r>
              <a:rPr lang="en-US" sz="2200"/>
              <a:t>Hosted sustainability resource fairs and author talks </a:t>
            </a:r>
            <a:br>
              <a:rPr lang="en-US"/>
            </a:br>
            <a:endParaRPr/>
          </a:p>
        </p:txBody>
      </p:sp>
      <p:pic>
        <p:nvPicPr>
          <p:cNvPr id="174" name="Google Shape;174;p1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973200" y="2131925"/>
            <a:ext cx="5247899" cy="4051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QUESTIONS</a:t>
            </a:r>
            <a:endParaRPr/>
          </a:p>
        </p:txBody>
      </p:sp>
      <p:sp>
        <p:nvSpPr>
          <p:cNvPr id="181" name="Google Shape;181;p7"/>
          <p:cNvSpPr txBox="1">
            <a:spLocks noGrp="1"/>
          </p:cNvSpPr>
          <p:nvPr>
            <p:ph type="body" idx="1"/>
          </p:nvPr>
        </p:nvSpPr>
        <p:spPr>
          <a:xfrm>
            <a:off x="581193" y="2228003"/>
            <a:ext cx="5514807" cy="3633047"/>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2576"/>
              <a:buChar char="◼"/>
            </a:pPr>
            <a:r>
              <a:rPr lang="en-US" sz="2800"/>
              <a:t>How do you address misinformation in your institutions?</a:t>
            </a:r>
            <a:endParaRPr/>
          </a:p>
          <a:p>
            <a:pPr marL="306000" lvl="0" indent="-142424" algn="l" rtl="0">
              <a:lnSpc>
                <a:spcPct val="100000"/>
              </a:lnSpc>
              <a:spcBef>
                <a:spcPts val="1160"/>
              </a:spcBef>
              <a:spcAft>
                <a:spcPts val="0"/>
              </a:spcAft>
              <a:buSzPts val="2576"/>
              <a:buNone/>
            </a:pPr>
            <a:endParaRPr sz="2800"/>
          </a:p>
          <a:p>
            <a:pPr marL="0" lvl="0" indent="0" algn="ctr" rtl="0">
              <a:lnSpc>
                <a:spcPct val="100000"/>
              </a:lnSpc>
              <a:spcBef>
                <a:spcPts val="1160"/>
              </a:spcBef>
              <a:spcAft>
                <a:spcPts val="0"/>
              </a:spcAft>
              <a:buSzPts val="2576"/>
              <a:buNone/>
            </a:pPr>
            <a:r>
              <a:rPr lang="en-US" sz="2800"/>
              <a:t>Please share in the chat!</a:t>
            </a:r>
            <a:endParaRPr/>
          </a:p>
        </p:txBody>
      </p:sp>
      <p:pic>
        <p:nvPicPr>
          <p:cNvPr id="182" name="Google Shape;182;p7">
            <a:extLst>
              <a:ext uri="{C183D7F6-B498-43B3-948B-1728B52AA6E4}">
                <adec:decorative xmlns:adec="http://schemas.microsoft.com/office/drawing/2017/decorative" val="1"/>
              </a:ext>
            </a:extLst>
          </p:cNvPr>
          <p:cNvPicPr preferRelativeResize="0"/>
          <p:nvPr/>
        </p:nvPicPr>
        <p:blipFill rotWithShape="1">
          <a:blip r:embed="rId3">
            <a:alphaModFix/>
          </a:blip>
          <a:srcRect t="4516" b="60215"/>
          <a:stretch/>
        </p:blipFill>
        <p:spPr>
          <a:xfrm>
            <a:off x="6311443" y="2448232"/>
            <a:ext cx="5299364" cy="24187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2"/>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520"/>
              <a:buFont typeface="Gill Sans"/>
              <a:buNone/>
            </a:pPr>
            <a:r>
              <a:rPr lang="en-US" sz="2820"/>
              <a:t>WHAT WE’VE DONE: </a:t>
            </a:r>
            <a:endParaRPr sz="2820"/>
          </a:p>
          <a:p>
            <a:pPr marL="0" lvl="0" indent="457200" algn="l" rtl="0">
              <a:lnSpc>
                <a:spcPct val="100000"/>
              </a:lnSpc>
              <a:spcBef>
                <a:spcPts val="0"/>
              </a:spcBef>
              <a:spcAft>
                <a:spcPts val="0"/>
              </a:spcAft>
              <a:buSzPts val="990"/>
              <a:buNone/>
            </a:pPr>
            <a:r>
              <a:rPr lang="en-US" sz="2820"/>
              <a:t>GUIDES WITH LOCAL INFORMATION AND RESOURCES</a:t>
            </a:r>
            <a:endParaRPr sz="2820"/>
          </a:p>
        </p:txBody>
      </p:sp>
      <p:sp>
        <p:nvSpPr>
          <p:cNvPr id="189" name="Google Shape;189;p12"/>
          <p:cNvSpPr txBox="1">
            <a:spLocks noGrp="1"/>
          </p:cNvSpPr>
          <p:nvPr>
            <p:ph type="body" idx="1"/>
          </p:nvPr>
        </p:nvSpPr>
        <p:spPr>
          <a:xfrm>
            <a:off x="423150" y="2207675"/>
            <a:ext cx="5559300" cy="3994200"/>
          </a:xfrm>
          <a:prstGeom prst="rect">
            <a:avLst/>
          </a:prstGeom>
          <a:noFill/>
          <a:ln>
            <a:noFill/>
          </a:ln>
        </p:spPr>
        <p:txBody>
          <a:bodyPr spcFirstLastPara="1" wrap="square" lIns="91425" tIns="45700" rIns="91425" bIns="45700" anchor="ctr" anchorCtr="0">
            <a:spAutoFit/>
          </a:bodyPr>
          <a:lstStyle/>
          <a:p>
            <a:pPr marL="306000" lvl="0" indent="-317191" algn="l" rtl="0">
              <a:lnSpc>
                <a:spcPct val="100000"/>
              </a:lnSpc>
              <a:spcBef>
                <a:spcPts val="0"/>
              </a:spcBef>
              <a:spcAft>
                <a:spcPts val="0"/>
              </a:spcAft>
              <a:buSzPts val="2200"/>
              <a:buChar char="◼"/>
            </a:pPr>
            <a:r>
              <a:rPr lang="en-US" sz="2200"/>
              <a:t>Addressed misinformation</a:t>
            </a:r>
            <a:endParaRPr sz="2200"/>
          </a:p>
          <a:p>
            <a:pPr marL="306000" lvl="0" indent="-317191" algn="l" rtl="0">
              <a:lnSpc>
                <a:spcPct val="100000"/>
              </a:lnSpc>
              <a:spcBef>
                <a:spcPts val="1040"/>
              </a:spcBef>
              <a:spcAft>
                <a:spcPts val="0"/>
              </a:spcAft>
              <a:buSzPts val="2200"/>
              <a:buChar char="◼"/>
            </a:pPr>
            <a:r>
              <a:rPr lang="en-US" sz="2200"/>
              <a:t>Provided evaluation techniques </a:t>
            </a:r>
            <a:endParaRPr sz="2200"/>
          </a:p>
          <a:p>
            <a:pPr marL="306000" lvl="0" indent="-317192" algn="l" rtl="0">
              <a:lnSpc>
                <a:spcPct val="100000"/>
              </a:lnSpc>
              <a:spcBef>
                <a:spcPts val="1040"/>
              </a:spcBef>
              <a:spcAft>
                <a:spcPts val="0"/>
              </a:spcAft>
              <a:buSzPts val="2200"/>
              <a:buChar char="◼"/>
            </a:pPr>
            <a:r>
              <a:rPr lang="en-US" sz="2200" u="sng">
                <a:solidFill>
                  <a:schemeClr val="hlink"/>
                </a:solidFill>
                <a:hlinkClick r:id="rId3"/>
              </a:rPr>
              <a:t>Find Reliable Health Information</a:t>
            </a:r>
            <a:r>
              <a:rPr lang="en-US" sz="2200"/>
              <a:t> </a:t>
            </a:r>
            <a:endParaRPr sz="2200"/>
          </a:p>
          <a:p>
            <a:pPr marL="306000" lvl="0" indent="-317192" algn="l" rtl="0">
              <a:lnSpc>
                <a:spcPct val="100000"/>
              </a:lnSpc>
              <a:spcBef>
                <a:spcPts val="1040"/>
              </a:spcBef>
              <a:spcAft>
                <a:spcPts val="0"/>
              </a:spcAft>
              <a:buSzPts val="2200"/>
              <a:buChar char="◼"/>
            </a:pPr>
            <a:r>
              <a:rPr lang="en-US" sz="2200" u="sng">
                <a:solidFill>
                  <a:schemeClr val="hlink"/>
                </a:solidFill>
                <a:hlinkClick r:id="rId4"/>
              </a:rPr>
              <a:t>Sustainability, Climate Change, and Social Justice Resources for San Diego</a:t>
            </a:r>
            <a:endParaRPr sz="2200"/>
          </a:p>
          <a:p>
            <a:pPr marL="306000" lvl="0" indent="-317191" algn="l" rtl="0">
              <a:lnSpc>
                <a:spcPct val="100000"/>
              </a:lnSpc>
              <a:spcBef>
                <a:spcPts val="1040"/>
              </a:spcBef>
              <a:spcAft>
                <a:spcPts val="0"/>
              </a:spcAft>
              <a:buSzPts val="2200"/>
              <a:buChar char="◼"/>
            </a:pPr>
            <a:r>
              <a:rPr lang="en-US" sz="2200" u="sng">
                <a:solidFill>
                  <a:schemeClr val="hlink"/>
                </a:solidFill>
                <a:hlinkClick r:id="rId5"/>
              </a:rPr>
              <a:t>Toolkit for library workers</a:t>
            </a:r>
            <a:endParaRPr sz="2200"/>
          </a:p>
          <a:p>
            <a:pPr marL="306000" lvl="0" indent="-177476" algn="l" rtl="0">
              <a:lnSpc>
                <a:spcPct val="100000"/>
              </a:lnSpc>
              <a:spcBef>
                <a:spcPts val="1040"/>
              </a:spcBef>
              <a:spcAft>
                <a:spcPts val="0"/>
              </a:spcAft>
              <a:buSzPts val="2024"/>
              <a:buNone/>
            </a:pPr>
            <a:endParaRPr sz="2550"/>
          </a:p>
          <a:p>
            <a:pPr marL="0" lvl="0" indent="0" algn="l" rtl="0">
              <a:lnSpc>
                <a:spcPct val="100000"/>
              </a:lnSpc>
              <a:spcBef>
                <a:spcPts val="1040"/>
              </a:spcBef>
              <a:spcAft>
                <a:spcPts val="0"/>
              </a:spcAft>
              <a:buSzPts val="2024"/>
              <a:buNone/>
            </a:pPr>
            <a:endParaRPr/>
          </a:p>
          <a:p>
            <a:pPr marL="306000" lvl="0" indent="-200844" algn="l" rtl="0">
              <a:lnSpc>
                <a:spcPct val="100000"/>
              </a:lnSpc>
              <a:spcBef>
                <a:spcPts val="960"/>
              </a:spcBef>
              <a:spcAft>
                <a:spcPts val="0"/>
              </a:spcAft>
              <a:buSzPts val="1656"/>
              <a:buNone/>
            </a:pPr>
            <a:endParaRPr/>
          </a:p>
        </p:txBody>
      </p:sp>
      <p:pic>
        <p:nvPicPr>
          <p:cNvPr id="190" name="Google Shape;190;p12">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390525" y="2143637"/>
            <a:ext cx="4378449" cy="43649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C6050-B648-B0D3-1840-B01756F9F4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63242-C8A3-07C8-F225-D34AB29029A5}"/>
              </a:ext>
            </a:extLst>
          </p:cNvPr>
          <p:cNvSpPr>
            <a:spLocks noGrp="1"/>
          </p:cNvSpPr>
          <p:nvPr>
            <p:ph type="title"/>
          </p:nvPr>
        </p:nvSpPr>
        <p:spPr>
          <a:xfrm>
            <a:off x="838200" y="365125"/>
            <a:ext cx="10515600" cy="1032601"/>
          </a:xfrm>
        </p:spPr>
        <p:txBody>
          <a:bodyPr anchor="ctr">
            <a:normAutofit/>
          </a:bodyPr>
          <a:lstStyle/>
          <a:p>
            <a:pPr algn="ctr"/>
            <a:r>
              <a:rPr lang="en-US" b="1"/>
              <a:t>Using Zoom</a:t>
            </a:r>
          </a:p>
        </p:txBody>
      </p:sp>
      <p:graphicFrame>
        <p:nvGraphicFramePr>
          <p:cNvPr id="8" name="Content Placeholder 2" descr="tips about zoom for webinar">
            <a:extLst>
              <a:ext uri="{FF2B5EF4-FFF2-40B4-BE49-F238E27FC236}">
                <a16:creationId xmlns:a16="http://schemas.microsoft.com/office/drawing/2014/main" id="{2CFDE896-8BBB-9D7F-5763-D716358A775E}"/>
              </a:ext>
            </a:extLst>
          </p:cNvPr>
          <p:cNvGraphicFramePr>
            <a:graphicFrameLocks noGrp="1"/>
          </p:cNvGraphicFramePr>
          <p:nvPr>
            <p:ph idx="1"/>
            <p:extLst>
              <p:ext uri="{D42A27DB-BD31-4B8C-83A1-F6EECF244321}">
                <p14:modId xmlns:p14="http://schemas.microsoft.com/office/powerpoint/2010/main" val="2243568263"/>
              </p:ext>
            </p:extLst>
          </p:nvPr>
        </p:nvGraphicFramePr>
        <p:xfrm>
          <a:off x="838200" y="1397726"/>
          <a:ext cx="10515600" cy="4345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2360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4"/>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WHAT WE’VE DONE: </a:t>
            </a:r>
            <a:endParaRPr/>
          </a:p>
          <a:p>
            <a:pPr marL="0" lvl="0" indent="457200" algn="l" rtl="0">
              <a:lnSpc>
                <a:spcPct val="100000"/>
              </a:lnSpc>
              <a:spcBef>
                <a:spcPts val="0"/>
              </a:spcBef>
              <a:spcAft>
                <a:spcPts val="0"/>
              </a:spcAft>
              <a:buClr>
                <a:schemeClr val="lt1"/>
              </a:buClr>
              <a:buSzPts val="2800"/>
              <a:buFont typeface="Gill Sans"/>
              <a:buNone/>
            </a:pPr>
            <a:r>
              <a:rPr lang="en-US"/>
              <a:t>PROGRAMMING	</a:t>
            </a:r>
            <a:endParaRPr/>
          </a:p>
        </p:txBody>
      </p:sp>
      <p:sp>
        <p:nvSpPr>
          <p:cNvPr id="197" name="Google Shape;197;p14"/>
          <p:cNvSpPr txBox="1">
            <a:spLocks noGrp="1"/>
          </p:cNvSpPr>
          <p:nvPr>
            <p:ph type="body" idx="1"/>
          </p:nvPr>
        </p:nvSpPr>
        <p:spPr>
          <a:xfrm>
            <a:off x="423025" y="2228000"/>
            <a:ext cx="10267800" cy="4427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600" b="1"/>
              <a:t>Author Talk Series</a:t>
            </a:r>
            <a:endParaRPr sz="2200" b="1"/>
          </a:p>
          <a:p>
            <a:pPr marL="630000" lvl="1" indent="-331400" algn="l" rtl="0">
              <a:lnSpc>
                <a:spcPct val="100000"/>
              </a:lnSpc>
              <a:spcBef>
                <a:spcPts val="1000"/>
              </a:spcBef>
              <a:spcAft>
                <a:spcPts val="0"/>
              </a:spcAft>
              <a:buSzPts val="2240"/>
              <a:buChar char="◼"/>
            </a:pPr>
            <a:r>
              <a:rPr lang="en-US" sz="2400" b="1"/>
              <a:t>Winona LaDuke, San Diego Public Library</a:t>
            </a:r>
            <a:endParaRPr sz="2400" b="1"/>
          </a:p>
          <a:p>
            <a:pPr marL="0" lvl="0" indent="0" algn="l" rtl="0">
              <a:lnSpc>
                <a:spcPct val="100000"/>
              </a:lnSpc>
              <a:spcBef>
                <a:spcPts val="1000"/>
              </a:spcBef>
              <a:spcAft>
                <a:spcPts val="0"/>
              </a:spcAft>
              <a:buNone/>
            </a:pPr>
            <a:r>
              <a:rPr lang="en-US" sz="2800"/>
              <a:t>L</a:t>
            </a:r>
            <a:r>
              <a:rPr lang="en-US" sz="2400"/>
              <a:t>ive Attendance - 140, Online Attendance - 265 </a:t>
            </a:r>
            <a:endParaRPr sz="2400"/>
          </a:p>
          <a:p>
            <a:pPr marL="630000" lvl="1" indent="-331400" algn="l" rtl="0">
              <a:lnSpc>
                <a:spcPct val="100000"/>
              </a:lnSpc>
              <a:spcBef>
                <a:spcPts val="1000"/>
              </a:spcBef>
              <a:spcAft>
                <a:spcPts val="0"/>
              </a:spcAft>
              <a:buSzPts val="2240"/>
              <a:buChar char="◼"/>
            </a:pPr>
            <a:r>
              <a:rPr lang="en-US" sz="2400" b="1"/>
              <a:t>Wawa </a:t>
            </a:r>
            <a:r>
              <a:rPr lang="en-US" sz="2400" b="1" err="1"/>
              <a:t>Gatheru</a:t>
            </a:r>
            <a:r>
              <a:rPr lang="en-US" sz="2400" b="1"/>
              <a:t>, Spring Valley East Community Center</a:t>
            </a:r>
            <a:endParaRPr sz="2400" b="1"/>
          </a:p>
          <a:p>
            <a:pPr marL="0" lvl="0" indent="0" algn="l" rtl="0">
              <a:lnSpc>
                <a:spcPct val="100000"/>
              </a:lnSpc>
              <a:spcBef>
                <a:spcPts val="1000"/>
              </a:spcBef>
              <a:spcAft>
                <a:spcPts val="0"/>
              </a:spcAft>
              <a:buNone/>
            </a:pPr>
            <a:r>
              <a:rPr lang="en-US" sz="2400"/>
              <a:t>Live Attendance - 41, Online Attendance - 52</a:t>
            </a:r>
            <a:endParaRPr sz="2000"/>
          </a:p>
          <a:p>
            <a:pPr marL="630000" lvl="1" indent="-331400" algn="l" rtl="0">
              <a:lnSpc>
                <a:spcPct val="100000"/>
              </a:lnSpc>
              <a:spcBef>
                <a:spcPts val="1000"/>
              </a:spcBef>
              <a:spcAft>
                <a:spcPts val="0"/>
              </a:spcAft>
              <a:buSzPts val="2240"/>
              <a:buChar char="◼"/>
            </a:pPr>
            <a:r>
              <a:rPr lang="en-US" sz="2400" b="1"/>
              <a:t>Chris Turner, San Diego State University</a:t>
            </a:r>
            <a:endParaRPr sz="2400" b="1"/>
          </a:p>
          <a:p>
            <a:pPr marL="0" lvl="0" indent="0" algn="l" rtl="0">
              <a:spcBef>
                <a:spcPts val="0"/>
              </a:spcBef>
              <a:spcAft>
                <a:spcPts val="0"/>
              </a:spcAft>
              <a:buNone/>
            </a:pPr>
            <a:r>
              <a:rPr lang="en-US" sz="2400"/>
              <a:t>Live Attendance - 76, Online Attendance - Just Posted</a:t>
            </a:r>
            <a:endParaRPr sz="2000" b="1"/>
          </a:p>
          <a:p>
            <a:pPr marL="0" lvl="0" indent="0" algn="l" rtl="0">
              <a:lnSpc>
                <a:spcPct val="100000"/>
              </a:lnSpc>
              <a:spcBef>
                <a:spcPts val="1000"/>
              </a:spcBef>
              <a:spcAft>
                <a:spcPts val="0"/>
              </a:spcAft>
              <a:buSzPts val="1656"/>
              <a:buNone/>
            </a:pPr>
            <a:endParaRPr/>
          </a:p>
          <a:p>
            <a:pPr marL="324000" lvl="1" indent="0" algn="l" rtl="0">
              <a:lnSpc>
                <a:spcPct val="100000"/>
              </a:lnSpc>
              <a:spcBef>
                <a:spcPts val="920"/>
              </a:spcBef>
              <a:spcAft>
                <a:spcPts val="0"/>
              </a:spcAft>
              <a:buSzPts val="1472"/>
              <a:buNone/>
            </a:pPr>
            <a:r>
              <a:rPr lang="en-US" sz="2300"/>
              <a:t>*Recordings are now </a:t>
            </a:r>
            <a:r>
              <a:rPr lang="en-US" sz="2300" u="sng">
                <a:solidFill>
                  <a:srgbClr val="FF0000"/>
                </a:solidFill>
                <a:hlinkClick r:id="rId3">
                  <a:extLst>
                    <a:ext uri="{A12FA001-AC4F-418D-AE19-62706E023703}">
                      <ahyp:hlinkClr xmlns:ahyp="http://schemas.microsoft.com/office/drawing/2018/hyperlinkcolor" val="tx"/>
                    </a:ext>
                  </a:extLst>
                </a:hlinkClick>
              </a:rPr>
              <a:t>live</a:t>
            </a:r>
            <a:r>
              <a:rPr lang="en-US"/>
              <a:t>*</a:t>
            </a:r>
            <a:br>
              <a:rPr lang="en-US"/>
            </a:br>
            <a:endParaRPr/>
          </a:p>
        </p:txBody>
      </p:sp>
      <p:pic>
        <p:nvPicPr>
          <p:cNvPr id="198" name="Google Shape;198;p1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699313" y="2228000"/>
            <a:ext cx="2638425" cy="1400175"/>
          </a:xfrm>
          <a:prstGeom prst="rect">
            <a:avLst/>
          </a:prstGeom>
          <a:noFill/>
          <a:ln>
            <a:noFill/>
          </a:ln>
        </p:spPr>
      </p:pic>
      <p:pic>
        <p:nvPicPr>
          <p:cNvPr id="199" name="Google Shape;199;p1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853138" y="4578625"/>
            <a:ext cx="1514475" cy="1809750"/>
          </a:xfrm>
          <a:prstGeom prst="rect">
            <a:avLst/>
          </a:prstGeom>
          <a:noFill/>
          <a:ln>
            <a:noFill/>
          </a:ln>
        </p:spPr>
      </p:pic>
      <p:pic>
        <p:nvPicPr>
          <p:cNvPr id="200" name="Google Shape;200;p1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0124075" y="3500963"/>
            <a:ext cx="1466850" cy="1857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c3064eab61_1_7"/>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457200" algn="l" rtl="0">
              <a:lnSpc>
                <a:spcPct val="100000"/>
              </a:lnSpc>
              <a:spcBef>
                <a:spcPts val="0"/>
              </a:spcBef>
              <a:spcAft>
                <a:spcPts val="0"/>
              </a:spcAft>
              <a:buClr>
                <a:schemeClr val="lt1"/>
              </a:buClr>
              <a:buSzPts val="2800"/>
              <a:buFont typeface="Gill Sans"/>
              <a:buNone/>
            </a:pPr>
            <a:r>
              <a:rPr lang="en-US"/>
              <a:t>PARTNERS	</a:t>
            </a:r>
            <a:endParaRPr/>
          </a:p>
        </p:txBody>
      </p:sp>
      <p:sp>
        <p:nvSpPr>
          <p:cNvPr id="207" name="Google Shape;207;g2c3064eab61_1_7"/>
          <p:cNvSpPr txBox="1">
            <a:spLocks noGrp="1"/>
          </p:cNvSpPr>
          <p:nvPr>
            <p:ph type="body" idx="1"/>
          </p:nvPr>
        </p:nvSpPr>
        <p:spPr>
          <a:xfrm>
            <a:off x="511925" y="2320250"/>
            <a:ext cx="10359900" cy="3868500"/>
          </a:xfrm>
          <a:prstGeom prst="rect">
            <a:avLst/>
          </a:prstGeom>
          <a:noFill/>
          <a:ln>
            <a:noFill/>
          </a:ln>
        </p:spPr>
        <p:txBody>
          <a:bodyPr spcFirstLastPara="1" wrap="square" lIns="91425" tIns="45700" rIns="91425" bIns="45700" anchor="ctr" anchorCtr="0">
            <a:normAutofit fontScale="25000" lnSpcReduction="20000"/>
          </a:bodyPr>
          <a:lstStyle/>
          <a:p>
            <a:pPr marL="306000" lvl="0" indent="-308821" algn="l" rtl="0">
              <a:lnSpc>
                <a:spcPct val="100000"/>
              </a:lnSpc>
              <a:spcBef>
                <a:spcPts val="1000"/>
              </a:spcBef>
              <a:spcAft>
                <a:spcPts val="0"/>
              </a:spcAft>
              <a:buSzPct val="100354"/>
              <a:buChar char="◼"/>
            </a:pPr>
            <a:r>
              <a:rPr lang="en-US" sz="6777" b="1"/>
              <a:t>Sustainability &amp; Health Information Tables</a:t>
            </a:r>
            <a:r>
              <a:rPr lang="en-US" sz="6777"/>
              <a:t> </a:t>
            </a:r>
            <a:endParaRPr lang="en-US" sz="6577"/>
          </a:p>
          <a:p>
            <a:pPr marL="630000" lvl="1" indent="-294217" algn="l" rtl="0">
              <a:lnSpc>
                <a:spcPct val="100000"/>
              </a:lnSpc>
              <a:spcBef>
                <a:spcPts val="1000"/>
              </a:spcBef>
              <a:spcAft>
                <a:spcPts val="0"/>
              </a:spcAft>
              <a:buSzPct val="97639"/>
              <a:buChar char="◼"/>
            </a:pPr>
            <a:r>
              <a:rPr lang="en-US" sz="677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UCSD All of Us</a:t>
            </a:r>
            <a:endParaRPr lang="en-US" sz="6777"/>
          </a:p>
          <a:p>
            <a:pPr marL="630000" lvl="1" indent="-294217" algn="l" rtl="0">
              <a:lnSpc>
                <a:spcPct val="100000"/>
              </a:lnSpc>
              <a:spcBef>
                <a:spcPts val="1000"/>
              </a:spcBef>
              <a:spcAft>
                <a:spcPts val="0"/>
              </a:spcAft>
              <a:buSzPct val="97639"/>
              <a:buChar char="◼"/>
            </a:pPr>
            <a:r>
              <a:rPr lang="en-US" sz="6777"/>
              <a:t>SANDAG </a:t>
            </a:r>
          </a:p>
          <a:p>
            <a:pPr marL="630000" lvl="1" indent="-294217" algn="l" rtl="0">
              <a:lnSpc>
                <a:spcPct val="100000"/>
              </a:lnSpc>
              <a:spcBef>
                <a:spcPts val="1000"/>
              </a:spcBef>
              <a:spcAft>
                <a:spcPts val="0"/>
              </a:spcAft>
              <a:buSzPct val="97639"/>
              <a:buChar char="◼"/>
            </a:pPr>
            <a:r>
              <a:rPr lang="en-US" sz="6777"/>
              <a:t>Tree San Diego </a:t>
            </a:r>
          </a:p>
          <a:p>
            <a:pPr marL="630000" lvl="1" indent="-294217" algn="l" rtl="0">
              <a:lnSpc>
                <a:spcPct val="100000"/>
              </a:lnSpc>
              <a:spcBef>
                <a:spcPts val="1000"/>
              </a:spcBef>
              <a:spcAft>
                <a:spcPts val="0"/>
              </a:spcAft>
              <a:buSzPct val="97639"/>
              <a:buChar char="◼"/>
            </a:pPr>
            <a:r>
              <a:rPr lang="en-US" sz="6777"/>
              <a:t>Solana Center</a:t>
            </a:r>
          </a:p>
          <a:p>
            <a:pPr marL="630000" lvl="1" indent="-308440" algn="l" rtl="0">
              <a:lnSpc>
                <a:spcPct val="100000"/>
              </a:lnSpc>
              <a:spcBef>
                <a:spcPts val="1000"/>
              </a:spcBef>
              <a:spcAft>
                <a:spcPts val="0"/>
              </a:spcAft>
              <a:buSzPct val="100000"/>
              <a:buChar char="◼"/>
            </a:pPr>
            <a:r>
              <a:rPr lang="en-US" sz="6777"/>
              <a:t>SD Bike Coalition</a:t>
            </a:r>
          </a:p>
          <a:p>
            <a:pPr marL="630000" lvl="1" indent="-308440" algn="l" rtl="0">
              <a:lnSpc>
                <a:spcPct val="100000"/>
              </a:lnSpc>
              <a:spcBef>
                <a:spcPts val="1000"/>
              </a:spcBef>
              <a:spcAft>
                <a:spcPts val="0"/>
              </a:spcAft>
              <a:buSzPct val="100000"/>
              <a:buChar char="◼"/>
            </a:pPr>
            <a:r>
              <a:rPr lang="en-US" sz="6777"/>
              <a:t>SD Environmental Services</a:t>
            </a:r>
          </a:p>
          <a:p>
            <a:pPr marL="630000" lvl="1" indent="-308440" algn="l" rtl="0">
              <a:lnSpc>
                <a:spcPct val="100000"/>
              </a:lnSpc>
              <a:spcBef>
                <a:spcPts val="1000"/>
              </a:spcBef>
              <a:spcAft>
                <a:spcPts val="0"/>
              </a:spcAft>
              <a:buSzPct val="100000"/>
              <a:buChar char="◼"/>
            </a:pPr>
            <a:r>
              <a:rPr lang="en-US" sz="6777"/>
              <a:t>CERT San Diego</a:t>
            </a:r>
          </a:p>
          <a:p>
            <a:pPr marL="630000" lvl="1" indent="-296756" algn="l" rtl="0">
              <a:lnSpc>
                <a:spcPct val="100000"/>
              </a:lnSpc>
              <a:spcBef>
                <a:spcPts val="1000"/>
              </a:spcBef>
              <a:spcAft>
                <a:spcPts val="0"/>
              </a:spcAft>
              <a:buSzPct val="100000"/>
              <a:buChar char="◼"/>
            </a:pPr>
            <a:r>
              <a:rPr lang="en-US" sz="6777"/>
              <a:t>Community Power</a:t>
            </a:r>
          </a:p>
          <a:p>
            <a:pPr marL="630000" lvl="1" indent="-296756" algn="l" rtl="0">
              <a:lnSpc>
                <a:spcPct val="100000"/>
              </a:lnSpc>
              <a:spcBef>
                <a:spcPts val="1000"/>
              </a:spcBef>
              <a:spcAft>
                <a:spcPts val="0"/>
              </a:spcAft>
              <a:buSzPct val="100000"/>
              <a:buChar char="◼"/>
            </a:pPr>
            <a:r>
              <a:rPr lang="en-US" sz="6777"/>
              <a:t>SDSU AS GreenLove</a:t>
            </a:r>
          </a:p>
          <a:p>
            <a:pPr marL="630000" lvl="1" indent="-296756" algn="l" rtl="0">
              <a:lnSpc>
                <a:spcPct val="100000"/>
              </a:lnSpc>
              <a:spcBef>
                <a:spcPts val="1000"/>
              </a:spcBef>
              <a:spcAft>
                <a:spcPts val="0"/>
              </a:spcAft>
              <a:buSzPct val="100000"/>
              <a:buChar char="◼"/>
            </a:pPr>
            <a:r>
              <a:rPr lang="en-US" sz="6777"/>
              <a:t>SDSU Mending Minds</a:t>
            </a:r>
          </a:p>
          <a:p>
            <a:pPr marL="0" lvl="0" indent="0" algn="l" rtl="0">
              <a:lnSpc>
                <a:spcPct val="100000"/>
              </a:lnSpc>
              <a:spcBef>
                <a:spcPts val="1000"/>
              </a:spcBef>
              <a:spcAft>
                <a:spcPts val="0"/>
              </a:spcAft>
              <a:buSzPct val="147199"/>
              <a:buNone/>
            </a:pPr>
            <a:endParaRPr lang="en-US"/>
          </a:p>
          <a:p>
            <a:pPr marL="323999" lvl="1" indent="0" algn="l" rtl="0">
              <a:lnSpc>
                <a:spcPct val="100000"/>
              </a:lnSpc>
              <a:spcBef>
                <a:spcPts val="920"/>
              </a:spcBef>
              <a:spcAft>
                <a:spcPts val="0"/>
              </a:spcAft>
              <a:buSzPct val="92000"/>
              <a:buNone/>
            </a:pPr>
            <a:br>
              <a:rPr lang="en-US"/>
            </a:br>
            <a:endParaRPr lang="en-US"/>
          </a:p>
        </p:txBody>
      </p:sp>
      <p:pic>
        <p:nvPicPr>
          <p:cNvPr id="208" name="Google Shape;208;g2c3064eab61_1_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39575" y="3726029"/>
            <a:ext cx="1547500" cy="1056949"/>
          </a:xfrm>
          <a:prstGeom prst="rect">
            <a:avLst/>
          </a:prstGeom>
          <a:noFill/>
          <a:ln>
            <a:noFill/>
          </a:ln>
        </p:spPr>
      </p:pic>
      <p:pic>
        <p:nvPicPr>
          <p:cNvPr id="209" name="Google Shape;209;g2c3064eab61_1_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89324" y="2146763"/>
            <a:ext cx="1089550" cy="1067874"/>
          </a:xfrm>
          <a:prstGeom prst="rect">
            <a:avLst/>
          </a:prstGeom>
          <a:noFill/>
          <a:ln>
            <a:noFill/>
          </a:ln>
        </p:spPr>
      </p:pic>
      <p:pic>
        <p:nvPicPr>
          <p:cNvPr id="210" name="Google Shape;210;g2c3064eab61_1_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335150" y="2616100"/>
            <a:ext cx="2621500" cy="2621500"/>
          </a:xfrm>
          <a:prstGeom prst="rect">
            <a:avLst/>
          </a:prstGeom>
          <a:noFill/>
          <a:ln>
            <a:noFill/>
          </a:ln>
        </p:spPr>
      </p:pic>
      <p:pic>
        <p:nvPicPr>
          <p:cNvPr id="211" name="Google Shape;211;g2c3064eab61_1_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958875" y="2189075"/>
            <a:ext cx="1376274" cy="1376274"/>
          </a:xfrm>
          <a:prstGeom prst="rect">
            <a:avLst/>
          </a:prstGeom>
          <a:noFill/>
          <a:ln>
            <a:noFill/>
          </a:ln>
        </p:spPr>
      </p:pic>
      <p:pic>
        <p:nvPicPr>
          <p:cNvPr id="212" name="Google Shape;212;g2c3064eab61_1_7">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652400" y="3643550"/>
            <a:ext cx="1586550" cy="1485100"/>
          </a:xfrm>
          <a:prstGeom prst="rect">
            <a:avLst/>
          </a:prstGeom>
          <a:noFill/>
          <a:ln>
            <a:noFill/>
          </a:ln>
        </p:spPr>
      </p:pic>
      <p:pic>
        <p:nvPicPr>
          <p:cNvPr id="213" name="Google Shape;213;g2c3064eab61_1_7">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9052700" y="4665625"/>
            <a:ext cx="1547500" cy="1547500"/>
          </a:xfrm>
          <a:prstGeom prst="rect">
            <a:avLst/>
          </a:prstGeom>
          <a:noFill/>
          <a:ln>
            <a:noFill/>
          </a:ln>
        </p:spPr>
      </p:pic>
      <p:pic>
        <p:nvPicPr>
          <p:cNvPr id="214" name="Google Shape;214;g2c3064eab61_1_7">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3649975" y="5223700"/>
            <a:ext cx="1485100" cy="1485100"/>
          </a:xfrm>
          <a:prstGeom prst="rect">
            <a:avLst/>
          </a:prstGeom>
          <a:noFill/>
          <a:ln>
            <a:noFill/>
          </a:ln>
        </p:spPr>
      </p:pic>
      <p:pic>
        <p:nvPicPr>
          <p:cNvPr id="215" name="Google Shape;215;g2c3064eab61_1_7">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6014887" y="5206850"/>
            <a:ext cx="2440452" cy="1281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c5b722a337_1_1"/>
          <p:cNvSpPr txBox="1">
            <a:spLocks noGrp="1"/>
          </p:cNvSpPr>
          <p:nvPr>
            <p:ph type="title"/>
          </p:nvPr>
        </p:nvSpPr>
        <p:spPr>
          <a:xfrm>
            <a:off x="581193" y="729658"/>
            <a:ext cx="11029500" cy="988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Video from Wawa Gatheru</a:t>
            </a:r>
            <a:endParaRPr/>
          </a:p>
        </p:txBody>
      </p:sp>
      <p:pic>
        <p:nvPicPr>
          <p:cNvPr id="2" name="Online Media 1" descr="San Diego Circuit Libraries | Wawa Gatheru | Author Talk">
            <a:hlinkClick r:id="" action="ppaction://media"/>
            <a:extLst>
              <a:ext uri="{FF2B5EF4-FFF2-40B4-BE49-F238E27FC236}">
                <a16:creationId xmlns:a16="http://schemas.microsoft.com/office/drawing/2014/main" id="{7F95CC91-427E-B20E-E074-E16D12CF73FA}"/>
              </a:ext>
            </a:extLst>
          </p:cNvPr>
          <p:cNvPicPr>
            <a:picLocks noRot="1" noChangeAspect="1"/>
          </p:cNvPicPr>
          <p:nvPr>
            <a:videoFile r:link="rId1"/>
          </p:nvPr>
        </p:nvPicPr>
        <p:blipFill>
          <a:blip r:embed="rId4"/>
          <a:stretch>
            <a:fillRect/>
          </a:stretch>
        </p:blipFill>
        <p:spPr>
          <a:xfrm>
            <a:off x="1830130" y="1993900"/>
            <a:ext cx="7715314" cy="4359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7"/>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ENGAGEMENT: </a:t>
            </a:r>
            <a:endParaRPr/>
          </a:p>
          <a:p>
            <a:pPr marL="0" lvl="0" indent="457200" algn="l" rtl="0">
              <a:lnSpc>
                <a:spcPct val="100000"/>
              </a:lnSpc>
              <a:spcBef>
                <a:spcPts val="0"/>
              </a:spcBef>
              <a:spcAft>
                <a:spcPts val="0"/>
              </a:spcAft>
              <a:buClr>
                <a:schemeClr val="lt1"/>
              </a:buClr>
              <a:buSzPts val="2800"/>
              <a:buFont typeface="Gill Sans"/>
              <a:buNone/>
            </a:pPr>
            <a:r>
              <a:rPr lang="en-US"/>
              <a:t>EQUITY AND ACCESSIBILITY</a:t>
            </a:r>
            <a:endParaRPr/>
          </a:p>
        </p:txBody>
      </p:sp>
      <p:sp>
        <p:nvSpPr>
          <p:cNvPr id="229" name="Google Shape;229;p17"/>
          <p:cNvSpPr txBox="1">
            <a:spLocks noGrp="1"/>
          </p:cNvSpPr>
          <p:nvPr>
            <p:ph type="body" idx="1"/>
          </p:nvPr>
        </p:nvSpPr>
        <p:spPr>
          <a:xfrm>
            <a:off x="581200" y="2092575"/>
            <a:ext cx="6692700" cy="868800"/>
          </a:xfrm>
          <a:prstGeom prst="rect">
            <a:avLst/>
          </a:prstGeom>
          <a:noFill/>
          <a:ln>
            <a:noFill/>
          </a:ln>
        </p:spPr>
        <p:txBody>
          <a:bodyPr spcFirstLastPara="1" wrap="square" lIns="91425" tIns="45700" rIns="91425" bIns="45700" anchor="ctr" anchorCtr="0">
            <a:normAutofit fontScale="25000" lnSpcReduction="20000"/>
          </a:bodyPr>
          <a:lstStyle/>
          <a:p>
            <a:pPr marL="306000" lvl="0" indent="-177476" algn="l" rtl="0">
              <a:lnSpc>
                <a:spcPct val="100000"/>
              </a:lnSpc>
              <a:spcBef>
                <a:spcPts val="0"/>
              </a:spcBef>
              <a:spcAft>
                <a:spcPts val="0"/>
              </a:spcAft>
              <a:buSzPct val="92000"/>
              <a:buNone/>
            </a:pPr>
            <a:endParaRPr sz="2200"/>
          </a:p>
          <a:p>
            <a:pPr marL="306000" lvl="0" indent="0" algn="l" rtl="0">
              <a:lnSpc>
                <a:spcPct val="100000"/>
              </a:lnSpc>
              <a:spcBef>
                <a:spcPts val="1040"/>
              </a:spcBef>
              <a:spcAft>
                <a:spcPts val="0"/>
              </a:spcAft>
              <a:buSzPct val="367999"/>
              <a:buNone/>
            </a:pPr>
            <a:endParaRPr/>
          </a:p>
          <a:p>
            <a:pPr marL="306000" lvl="0" indent="-306000" algn="l" rtl="0">
              <a:lnSpc>
                <a:spcPct val="100000"/>
              </a:lnSpc>
              <a:spcBef>
                <a:spcPts val="1040"/>
              </a:spcBef>
              <a:spcAft>
                <a:spcPts val="0"/>
              </a:spcAft>
              <a:buSzPct val="100000"/>
              <a:buChar char="◼"/>
            </a:pPr>
            <a:r>
              <a:rPr lang="en-US" sz="8800" u="sng">
                <a:solidFill>
                  <a:schemeClr val="hlink"/>
                </a:solidFill>
                <a:hlinkClick r:id="rId3"/>
              </a:rPr>
              <a:t>Climate Equity Index</a:t>
            </a:r>
            <a:r>
              <a:rPr lang="en-US" sz="8800"/>
              <a:t>, CEI</a:t>
            </a:r>
            <a:endParaRPr sz="8800"/>
          </a:p>
          <a:p>
            <a:pPr marL="306000" lvl="0" indent="-189160" algn="l" rtl="0">
              <a:lnSpc>
                <a:spcPct val="100000"/>
              </a:lnSpc>
              <a:spcBef>
                <a:spcPts val="1000"/>
              </a:spcBef>
              <a:spcAft>
                <a:spcPts val="0"/>
              </a:spcAft>
              <a:buSzPct val="91998"/>
              <a:buNone/>
            </a:pPr>
            <a:endParaRPr sz="2000"/>
          </a:p>
          <a:p>
            <a:pPr marL="324000" lvl="1" indent="0" algn="l" rtl="0">
              <a:lnSpc>
                <a:spcPct val="100000"/>
              </a:lnSpc>
              <a:spcBef>
                <a:spcPts val="920"/>
              </a:spcBef>
              <a:spcAft>
                <a:spcPts val="0"/>
              </a:spcAft>
              <a:buSzPct val="92000"/>
              <a:buNone/>
            </a:pPr>
            <a:br>
              <a:rPr lang="en-US"/>
            </a:br>
            <a:endParaRPr/>
          </a:p>
        </p:txBody>
      </p:sp>
      <p:sp>
        <p:nvSpPr>
          <p:cNvPr id="230" name="Google Shape;230;p17"/>
          <p:cNvSpPr txBox="1"/>
          <p:nvPr/>
        </p:nvSpPr>
        <p:spPr>
          <a:xfrm>
            <a:off x="581200" y="3726925"/>
            <a:ext cx="4050000" cy="800400"/>
          </a:xfrm>
          <a:prstGeom prst="rect">
            <a:avLst/>
          </a:prstGeom>
          <a:noFill/>
          <a:ln>
            <a:noFill/>
          </a:ln>
        </p:spPr>
        <p:txBody>
          <a:bodyPr spcFirstLastPara="1" wrap="square" lIns="91425" tIns="91425" rIns="91425" bIns="91425" anchor="ctr" anchorCtr="0">
            <a:spAutoFit/>
          </a:bodyPr>
          <a:lstStyle/>
          <a:p>
            <a:pPr marL="306000" marR="0" lvl="0" indent="-306000" algn="l" defTabSz="914400" rtl="0" eaLnBrk="1" fontAlgn="auto" latinLnBrk="0" hangingPunct="1">
              <a:lnSpc>
                <a:spcPct val="100000"/>
              </a:lnSpc>
              <a:spcBef>
                <a:spcPts val="1040"/>
              </a:spcBef>
              <a:spcAft>
                <a:spcPts val="0"/>
              </a:spcAft>
              <a:buClr>
                <a:srgbClr val="4590B8"/>
              </a:buClr>
              <a:buSzPts val="2024"/>
              <a:buFont typeface="Noto Sans Symbols"/>
              <a:buChar char="◼"/>
              <a:tabLst/>
              <a:defRPr/>
            </a:pPr>
            <a:r>
              <a:rPr kumimoji="0" lang="en-US" sz="2200" b="0" i="0" u="sng" strike="noStrike" kern="0" cap="none" spc="0" normalizeH="0" baseline="0" noProof="0">
                <a:ln>
                  <a:noFill/>
                </a:ln>
                <a:solidFill>
                  <a:srgbClr val="828282"/>
                </a:solidFill>
                <a:effectLst/>
                <a:uLnTx/>
                <a:uFillTx/>
                <a:latin typeface="Gill Sans"/>
                <a:ea typeface="Gill Sans"/>
                <a:cs typeface="Gill Sans"/>
                <a:sym typeface="Gill Sans"/>
                <a:hlinkClick r:id="rId4"/>
              </a:rPr>
              <a:t>Healthy Places Index</a:t>
            </a:r>
            <a:endParaRPr kumimoji="0" sz="1800" b="0" i="0" u="none" strike="noStrike" kern="0" cap="none" spc="0" normalizeH="0" baseline="0" noProof="0">
              <a:ln>
                <a:noFill/>
              </a:ln>
              <a:solidFill>
                <a:srgbClr val="3D3D3D"/>
              </a:solidFill>
              <a:effectLst/>
              <a:uLnTx/>
              <a:uFillTx/>
              <a:latin typeface="Gill Sans"/>
              <a:ea typeface="Gill Sans"/>
              <a:cs typeface="Gill Sans"/>
              <a:sym typeface="Gill Sans"/>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D3D"/>
              </a:solidFill>
              <a:effectLst/>
              <a:uLnTx/>
              <a:uFillTx/>
              <a:latin typeface="Gill Sans"/>
              <a:ea typeface="Gill Sans"/>
              <a:cs typeface="Gill Sans"/>
              <a:sym typeface="Gill Sans"/>
            </a:endParaRPr>
          </a:p>
        </p:txBody>
      </p:sp>
      <p:pic>
        <p:nvPicPr>
          <p:cNvPr id="231" name="Google Shape;231;p1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387400" y="2791068"/>
            <a:ext cx="4050000" cy="2778107"/>
          </a:xfrm>
          <a:prstGeom prst="rect">
            <a:avLst/>
          </a:prstGeom>
          <a:noFill/>
          <a:ln>
            <a:noFill/>
          </a:ln>
        </p:spPr>
      </p:pic>
      <p:pic>
        <p:nvPicPr>
          <p:cNvPr id="232" name="Google Shape;232;p1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415325" y="2092575"/>
            <a:ext cx="2404423" cy="3799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8"/>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ENGAGEMENT: </a:t>
            </a:r>
            <a:endParaRPr/>
          </a:p>
          <a:p>
            <a:pPr marL="0" lvl="0" indent="457200" algn="l" rtl="0">
              <a:lnSpc>
                <a:spcPct val="100000"/>
              </a:lnSpc>
              <a:spcBef>
                <a:spcPts val="0"/>
              </a:spcBef>
              <a:spcAft>
                <a:spcPts val="0"/>
              </a:spcAft>
              <a:buClr>
                <a:schemeClr val="lt1"/>
              </a:buClr>
              <a:buSzPts val="2800"/>
              <a:buFont typeface="Gill Sans"/>
              <a:buNone/>
            </a:pPr>
            <a:r>
              <a:rPr lang="en-US"/>
              <a:t>EQUITY AND ACCESSIBILITY</a:t>
            </a:r>
            <a:endParaRPr/>
          </a:p>
        </p:txBody>
      </p:sp>
      <p:sp>
        <p:nvSpPr>
          <p:cNvPr id="239" name="Google Shape;239;p18"/>
          <p:cNvSpPr txBox="1">
            <a:spLocks noGrp="1"/>
          </p:cNvSpPr>
          <p:nvPr>
            <p:ph type="body" idx="1"/>
          </p:nvPr>
        </p:nvSpPr>
        <p:spPr>
          <a:xfrm>
            <a:off x="581200" y="2228000"/>
            <a:ext cx="5304300" cy="363300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2024"/>
              <a:buChar char="◼"/>
            </a:pPr>
            <a:r>
              <a:rPr lang="en-US" sz="2200"/>
              <a:t>Translation - Spanish</a:t>
            </a:r>
            <a:endParaRPr/>
          </a:p>
          <a:p>
            <a:pPr marL="306000" lvl="0" indent="-306000" algn="l" rtl="0">
              <a:lnSpc>
                <a:spcPct val="100000"/>
              </a:lnSpc>
              <a:spcBef>
                <a:spcPts val="1040"/>
              </a:spcBef>
              <a:spcAft>
                <a:spcPts val="0"/>
              </a:spcAft>
              <a:buSzPts val="2024"/>
              <a:buChar char="◼"/>
            </a:pPr>
            <a:r>
              <a:rPr lang="en-US" sz="2200"/>
              <a:t>ASL Interpretation</a:t>
            </a:r>
            <a:endParaRPr/>
          </a:p>
          <a:p>
            <a:pPr marL="306000" lvl="0" indent="-306000" algn="l" rtl="0">
              <a:lnSpc>
                <a:spcPct val="100000"/>
              </a:lnSpc>
              <a:spcBef>
                <a:spcPts val="1040"/>
              </a:spcBef>
              <a:spcAft>
                <a:spcPts val="0"/>
              </a:spcAft>
              <a:buSzPts val="2024"/>
              <a:buChar char="◼"/>
            </a:pPr>
            <a:r>
              <a:rPr lang="en-US" sz="2200"/>
              <a:t>Health Misinformation guides translated into multiple languages</a:t>
            </a:r>
            <a:endParaRPr/>
          </a:p>
        </p:txBody>
      </p:sp>
      <p:pic>
        <p:nvPicPr>
          <p:cNvPr id="240" name="Google Shape;240;p18">
            <a:extLst>
              <a:ext uri="{C183D7F6-B498-43B3-948B-1728B52AA6E4}">
                <adec:decorative xmlns:adec="http://schemas.microsoft.com/office/drawing/2017/decorative" val="1"/>
              </a:ext>
            </a:extLst>
          </p:cNvPr>
          <p:cNvPicPr preferRelativeResize="0"/>
          <p:nvPr/>
        </p:nvPicPr>
        <p:blipFill rotWithShape="1">
          <a:blip r:embed="rId3">
            <a:alphaModFix/>
          </a:blip>
          <a:srcRect l="17251" t="26444" r="35598" b="10363"/>
          <a:stretch/>
        </p:blipFill>
        <p:spPr>
          <a:xfrm>
            <a:off x="6115300" y="2146300"/>
            <a:ext cx="5621624" cy="42375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5"/>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ENGAGEMENT: </a:t>
            </a:r>
            <a:endParaRPr/>
          </a:p>
          <a:p>
            <a:pPr marL="0" lvl="0" indent="457200" algn="l" rtl="0">
              <a:lnSpc>
                <a:spcPct val="100000"/>
              </a:lnSpc>
              <a:spcBef>
                <a:spcPts val="0"/>
              </a:spcBef>
              <a:spcAft>
                <a:spcPts val="0"/>
              </a:spcAft>
              <a:buClr>
                <a:schemeClr val="lt1"/>
              </a:buClr>
              <a:buSzPts val="2800"/>
              <a:buFont typeface="Gill Sans"/>
              <a:buNone/>
            </a:pPr>
            <a:r>
              <a:rPr lang="en-US"/>
              <a:t>WHAT YOU’VE DONE?</a:t>
            </a:r>
            <a:endParaRPr/>
          </a:p>
        </p:txBody>
      </p:sp>
      <p:sp>
        <p:nvSpPr>
          <p:cNvPr id="247" name="Google Shape;247;p15"/>
          <p:cNvSpPr txBox="1">
            <a:spLocks noGrp="1"/>
          </p:cNvSpPr>
          <p:nvPr>
            <p:ph type="body" idx="1"/>
          </p:nvPr>
        </p:nvSpPr>
        <p:spPr>
          <a:xfrm>
            <a:off x="581194" y="2228003"/>
            <a:ext cx="5052690" cy="3633047"/>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2576"/>
              <a:buChar char="◼"/>
            </a:pPr>
            <a:r>
              <a:rPr lang="en-US" sz="2800"/>
              <a:t>How do you ensure equity and accessibility in your institution?</a:t>
            </a:r>
            <a:endParaRPr/>
          </a:p>
          <a:p>
            <a:pPr marL="0" lvl="0" indent="0" algn="ctr" rtl="0">
              <a:lnSpc>
                <a:spcPct val="100000"/>
              </a:lnSpc>
              <a:spcBef>
                <a:spcPts val="1040"/>
              </a:spcBef>
              <a:spcAft>
                <a:spcPts val="0"/>
              </a:spcAft>
              <a:buSzPts val="2024"/>
              <a:buNone/>
            </a:pPr>
            <a:endParaRPr sz="2200"/>
          </a:p>
          <a:p>
            <a:pPr marL="0" lvl="0" indent="0" algn="ctr" rtl="0">
              <a:lnSpc>
                <a:spcPct val="100000"/>
              </a:lnSpc>
              <a:spcBef>
                <a:spcPts val="1040"/>
              </a:spcBef>
              <a:spcAft>
                <a:spcPts val="0"/>
              </a:spcAft>
              <a:buSzPts val="2024"/>
              <a:buNone/>
            </a:pPr>
            <a:r>
              <a:rPr lang="en-US" sz="2200"/>
              <a:t>Please share in the chat!</a:t>
            </a:r>
            <a:endParaRPr/>
          </a:p>
        </p:txBody>
      </p:sp>
      <p:pic>
        <p:nvPicPr>
          <p:cNvPr id="248" name="Google Shape;248;p15" descr="Graphical user interface&#10;&#10;Description automatically generated"/>
          <p:cNvPicPr preferRelativeResize="0"/>
          <p:nvPr/>
        </p:nvPicPr>
        <p:blipFill rotWithShape="1">
          <a:blip r:embed="rId3">
            <a:alphaModFix/>
          </a:blip>
          <a:srcRect/>
          <a:stretch/>
        </p:blipFill>
        <p:spPr>
          <a:xfrm>
            <a:off x="5903558" y="2141515"/>
            <a:ext cx="5707248" cy="3806021"/>
          </a:xfrm>
          <a:prstGeom prst="rect">
            <a:avLst/>
          </a:prstGeom>
          <a:noFill/>
          <a:ln>
            <a:noFill/>
          </a:ln>
        </p:spPr>
      </p:pic>
      <p:sp>
        <p:nvSpPr>
          <p:cNvPr id="249" name="Google Shape;249;p15"/>
          <p:cNvSpPr txBox="1"/>
          <p:nvPr/>
        </p:nvSpPr>
        <p:spPr>
          <a:xfrm>
            <a:off x="5530645" y="6992998"/>
            <a:ext cx="5707248"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sng" strike="noStrike" kern="0" cap="none" spc="0" normalizeH="0" baseline="0" noProof="0">
                <a:ln>
                  <a:noFill/>
                </a:ln>
                <a:solidFill>
                  <a:srgbClr val="000000"/>
                </a:solidFill>
                <a:effectLst/>
                <a:uLnTx/>
                <a:uFillTx/>
                <a:latin typeface="Gill Sans"/>
                <a:ea typeface="Gill Sans"/>
                <a:cs typeface="Gill Sans"/>
                <a:sym typeface="Gill Sans"/>
                <a:hlinkClick r:id="rId4">
                  <a:extLst>
                    <a:ext uri="{A12FA001-AC4F-418D-AE19-62706E023703}">
                      <ahyp:hlinkClr xmlns:ahyp="http://schemas.microsoft.com/office/drawing/2018/hyperlinkcolor" val="tx"/>
                    </a:ext>
                  </a:extLst>
                </a:hlinkClick>
              </a:rPr>
              <a:t>This Photo</a:t>
            </a:r>
            <a:r>
              <a:rPr kumimoji="0" lang="en-US" sz="900" b="0" i="0" u="none" strike="noStrike" kern="0" cap="none" spc="0" normalizeH="0" baseline="0" noProof="0">
                <a:ln>
                  <a:noFill/>
                </a:ln>
                <a:solidFill>
                  <a:srgbClr val="000000"/>
                </a:solidFill>
                <a:effectLst/>
                <a:uLnTx/>
                <a:uFillTx/>
                <a:latin typeface="Gill Sans"/>
                <a:ea typeface="Gill Sans"/>
                <a:cs typeface="Gill Sans"/>
                <a:sym typeface="Gill Sans"/>
              </a:rPr>
              <a:t> by Unknown Author is licensed under </a:t>
            </a:r>
            <a:r>
              <a:rPr kumimoji="0" lang="en-US" sz="900" b="0" i="0" u="sng" strike="noStrike" kern="0" cap="none" spc="0" normalizeH="0" baseline="0" noProof="0">
                <a:ln>
                  <a:noFill/>
                </a:ln>
                <a:solidFill>
                  <a:srgbClr val="000000"/>
                </a:solidFill>
                <a:effectLst/>
                <a:uLnTx/>
                <a:uFillTx/>
                <a:latin typeface="Gill Sans"/>
                <a:ea typeface="Gill Sans"/>
                <a:cs typeface="Gill Sans"/>
                <a:sym typeface="Gill Sans"/>
                <a:hlinkClick r:id="rId5">
                  <a:extLst>
                    <a:ext uri="{A12FA001-AC4F-418D-AE19-62706E023703}">
                      <ahyp:hlinkClr xmlns:ahyp="http://schemas.microsoft.com/office/drawing/2018/hyperlinkcolor" val="tx"/>
                    </a:ext>
                  </a:extLst>
                </a:hlinkClick>
              </a:rPr>
              <a:t>CC BY-SA-NC</a:t>
            </a:r>
            <a:endParaRPr kumimoji="0" sz="9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c5b722a337_2_10"/>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ct val="78996"/>
              <a:buFont typeface="Gill Sans"/>
              <a:buNone/>
            </a:pPr>
            <a:r>
              <a:rPr lang="en-US" sz="3544"/>
              <a:t>Outcomes and Outputs: Project Outcome Surveys</a:t>
            </a:r>
            <a:endParaRPr sz="4544"/>
          </a:p>
          <a:p>
            <a:pPr marL="0" lvl="0" indent="457200" algn="l" rtl="0">
              <a:lnSpc>
                <a:spcPct val="100000"/>
              </a:lnSpc>
              <a:spcBef>
                <a:spcPts val="0"/>
              </a:spcBef>
              <a:spcAft>
                <a:spcPts val="0"/>
              </a:spcAft>
              <a:buClr>
                <a:schemeClr val="lt1"/>
              </a:buClr>
              <a:buSzPct val="100000"/>
              <a:buFont typeface="Gill Sans"/>
              <a:buNone/>
            </a:pPr>
            <a:endParaRPr/>
          </a:p>
        </p:txBody>
      </p:sp>
      <p:pic>
        <p:nvPicPr>
          <p:cNvPr id="256" name="Google Shape;256;g2c5b722a337_2_10" descr="We utilized a free resource from the Public Library Association Project Outcome. Free for public and academic libraries. &#10;-ProjectOutcome.org &#10;-FREE online toolkit designed to share the impact of essential library programs and services for measuring and analyzing outcomes. &#10;-Survey Templates&#10;-You can add up to 3 of your own questions (Home Zip code, How did you hear about this program, etc.)&#10;-Surveys translated into Spanish &amp; French.&#10;-Great infographics generated in PLA Project Outcome &#10;-Free mapping tools (using Census Data)&#10;&#10;"/>
          <p:cNvPicPr preferRelativeResize="0"/>
          <p:nvPr/>
        </p:nvPicPr>
        <p:blipFill rotWithShape="1">
          <a:blip r:embed="rId3">
            <a:alphaModFix/>
          </a:blip>
          <a:srcRect l="3649" t="32965" r="37199" b="17493"/>
          <a:stretch/>
        </p:blipFill>
        <p:spPr>
          <a:xfrm>
            <a:off x="1228850" y="1982450"/>
            <a:ext cx="9726076" cy="4582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bf809598f2_1_4"/>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ct val="78996"/>
              <a:buFont typeface="Gill Sans"/>
              <a:buNone/>
            </a:pPr>
            <a:r>
              <a:rPr lang="en-US" sz="3544"/>
              <a:t>Outcomes and Outputs: Project Outcome Surveys</a:t>
            </a:r>
            <a:endParaRPr sz="4544"/>
          </a:p>
          <a:p>
            <a:pPr marL="0" lvl="0" indent="457200" algn="l" rtl="0">
              <a:lnSpc>
                <a:spcPct val="100000"/>
              </a:lnSpc>
              <a:spcBef>
                <a:spcPts val="0"/>
              </a:spcBef>
              <a:spcAft>
                <a:spcPts val="0"/>
              </a:spcAft>
              <a:buClr>
                <a:schemeClr val="lt1"/>
              </a:buClr>
              <a:buSzPct val="100000"/>
              <a:buFont typeface="Gill Sans"/>
              <a:buNone/>
            </a:pPr>
            <a:endParaRPr/>
          </a:p>
        </p:txBody>
      </p:sp>
      <p:graphicFrame>
        <p:nvGraphicFramePr>
          <p:cNvPr id="263" name="Google Shape;263;g2bf809598f2_1_4"/>
          <p:cNvGraphicFramePr/>
          <p:nvPr>
            <p:extLst>
              <p:ext uri="{D42A27DB-BD31-4B8C-83A1-F6EECF244321}">
                <p14:modId xmlns:p14="http://schemas.microsoft.com/office/powerpoint/2010/main" val="4196355062"/>
              </p:ext>
            </p:extLst>
          </p:nvPr>
        </p:nvGraphicFramePr>
        <p:xfrm>
          <a:off x="581200" y="1981250"/>
          <a:ext cx="10864575" cy="3917686"/>
        </p:xfrm>
        <a:graphic>
          <a:graphicData uri="http://schemas.openxmlformats.org/drawingml/2006/table">
            <a:tbl>
              <a:tblPr firstRow="1">
                <a:noFill/>
              </a:tblPr>
              <a:tblGrid>
                <a:gridCol w="1796875">
                  <a:extLst>
                    <a:ext uri="{9D8B030D-6E8A-4147-A177-3AD203B41FA5}">
                      <a16:colId xmlns:a16="http://schemas.microsoft.com/office/drawing/2014/main" val="20000"/>
                    </a:ext>
                  </a:extLst>
                </a:gridCol>
                <a:gridCol w="1844475">
                  <a:extLst>
                    <a:ext uri="{9D8B030D-6E8A-4147-A177-3AD203B41FA5}">
                      <a16:colId xmlns:a16="http://schemas.microsoft.com/office/drawing/2014/main" val="20001"/>
                    </a:ext>
                  </a:extLst>
                </a:gridCol>
                <a:gridCol w="1999175">
                  <a:extLst>
                    <a:ext uri="{9D8B030D-6E8A-4147-A177-3AD203B41FA5}">
                      <a16:colId xmlns:a16="http://schemas.microsoft.com/office/drawing/2014/main" val="20002"/>
                    </a:ext>
                  </a:extLst>
                </a:gridCol>
                <a:gridCol w="1820700">
                  <a:extLst>
                    <a:ext uri="{9D8B030D-6E8A-4147-A177-3AD203B41FA5}">
                      <a16:colId xmlns:a16="http://schemas.microsoft.com/office/drawing/2014/main" val="20003"/>
                    </a:ext>
                  </a:extLst>
                </a:gridCol>
                <a:gridCol w="1773075">
                  <a:extLst>
                    <a:ext uri="{9D8B030D-6E8A-4147-A177-3AD203B41FA5}">
                      <a16:colId xmlns:a16="http://schemas.microsoft.com/office/drawing/2014/main" val="20004"/>
                    </a:ext>
                  </a:extLst>
                </a:gridCol>
                <a:gridCol w="1630275">
                  <a:extLst>
                    <a:ext uri="{9D8B030D-6E8A-4147-A177-3AD203B41FA5}">
                      <a16:colId xmlns:a16="http://schemas.microsoft.com/office/drawing/2014/main" val="20005"/>
                    </a:ext>
                  </a:extLst>
                </a:gridCol>
              </a:tblGrid>
              <a:tr h="1980100">
                <a:tc>
                  <a:txBody>
                    <a:bodyPr/>
                    <a:lstStyle/>
                    <a:p>
                      <a:pPr marL="0" lvl="0" indent="0" algn="ctr" rtl="0">
                        <a:lnSpc>
                          <a:spcPct val="115000"/>
                        </a:lnSpc>
                        <a:spcBef>
                          <a:spcPts val="1200"/>
                        </a:spcBef>
                        <a:spcAft>
                          <a:spcPts val="0"/>
                        </a:spcAft>
                        <a:buNone/>
                      </a:pPr>
                      <a:r>
                        <a:rPr lang="en-US" sz="1600" b="1"/>
                        <a:t>Speakers</a:t>
                      </a:r>
                      <a:endParaRPr sz="16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b="1"/>
                        <a:t>Survey Responses Collected</a:t>
                      </a:r>
                      <a:endParaRPr sz="16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b="1"/>
                        <a:t>Felt more knowledgeable about health topic presented</a:t>
                      </a:r>
                      <a:endParaRPr sz="16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b="1"/>
                        <a:t>Felt more confident about taking care of their family’s health</a:t>
                      </a:r>
                      <a:endParaRPr sz="16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b="1"/>
                        <a:t>Intend to apply what they learned to adopt or maintain a healthier lifestyle</a:t>
                      </a:r>
                      <a:endParaRPr sz="16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b="1"/>
                        <a:t>Were more aware of health-related resources and services provided by library</a:t>
                      </a:r>
                      <a:endParaRPr sz="16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98600">
                <a:tc>
                  <a:txBody>
                    <a:bodyPr/>
                    <a:lstStyle/>
                    <a:p>
                      <a:pPr marL="0" lvl="0" indent="0" algn="ctr" rtl="0">
                        <a:lnSpc>
                          <a:spcPct val="115000"/>
                        </a:lnSpc>
                        <a:spcBef>
                          <a:spcPts val="1200"/>
                        </a:spcBef>
                        <a:spcAft>
                          <a:spcPts val="0"/>
                        </a:spcAft>
                        <a:buNone/>
                      </a:pPr>
                      <a:r>
                        <a:rPr lang="en-US" sz="1600" b="1"/>
                        <a:t>Winona LaDuke</a:t>
                      </a:r>
                      <a:endParaRPr sz="16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81 surveys</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95%</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89%</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94%</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81%</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98600">
                <a:tc>
                  <a:txBody>
                    <a:bodyPr/>
                    <a:lstStyle/>
                    <a:p>
                      <a:pPr marL="0" lvl="0" indent="0" algn="ctr" rtl="0">
                        <a:lnSpc>
                          <a:spcPct val="115000"/>
                        </a:lnSpc>
                        <a:spcBef>
                          <a:spcPts val="1200"/>
                        </a:spcBef>
                        <a:spcAft>
                          <a:spcPts val="0"/>
                        </a:spcAft>
                        <a:buNone/>
                      </a:pPr>
                      <a:r>
                        <a:rPr lang="en-US" sz="1600" b="1"/>
                        <a:t>Wawa Gatheru</a:t>
                      </a:r>
                      <a:endParaRPr sz="16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7 surveys</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100%</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71%</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100%</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100%</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98600">
                <a:tc>
                  <a:txBody>
                    <a:bodyPr/>
                    <a:lstStyle/>
                    <a:p>
                      <a:pPr marL="0" lvl="0" indent="0" algn="ctr" rtl="0">
                        <a:lnSpc>
                          <a:spcPct val="115000"/>
                        </a:lnSpc>
                        <a:spcBef>
                          <a:spcPts val="1200"/>
                        </a:spcBef>
                        <a:spcAft>
                          <a:spcPts val="0"/>
                        </a:spcAft>
                        <a:buNone/>
                      </a:pPr>
                      <a:r>
                        <a:rPr lang="en-US" sz="1600" b="1"/>
                        <a:t>Chris Turner</a:t>
                      </a:r>
                      <a:endParaRPr sz="1600" b="1"/>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7 surveys</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86%</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57%</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86%</a:t>
                      </a:r>
                      <a:endParaRPr sz="160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dirty="0"/>
                        <a:t>71%</a:t>
                      </a:r>
                      <a:endParaRPr sz="1600" dirty="0"/>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2"/>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WHAT YOU’VE DONE?</a:t>
            </a:r>
            <a:endParaRPr/>
          </a:p>
        </p:txBody>
      </p:sp>
      <p:sp>
        <p:nvSpPr>
          <p:cNvPr id="270" name="Google Shape;270;p22"/>
          <p:cNvSpPr txBox="1">
            <a:spLocks noGrp="1"/>
          </p:cNvSpPr>
          <p:nvPr>
            <p:ph type="body" idx="1"/>
          </p:nvPr>
        </p:nvSpPr>
        <p:spPr>
          <a:xfrm>
            <a:off x="581194" y="2228003"/>
            <a:ext cx="5052690" cy="3633047"/>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2576"/>
              <a:buChar char="◼"/>
            </a:pPr>
            <a:r>
              <a:rPr lang="en-US" sz="2800"/>
              <a:t>What assessment tools does your institution utilize?</a:t>
            </a:r>
            <a:endParaRPr/>
          </a:p>
          <a:p>
            <a:pPr marL="0" lvl="0" indent="0" algn="l" rtl="0">
              <a:lnSpc>
                <a:spcPct val="100000"/>
              </a:lnSpc>
              <a:spcBef>
                <a:spcPts val="1040"/>
              </a:spcBef>
              <a:spcAft>
                <a:spcPts val="0"/>
              </a:spcAft>
              <a:buSzPts val="2024"/>
              <a:buNone/>
            </a:pPr>
            <a:endParaRPr sz="2200"/>
          </a:p>
          <a:p>
            <a:pPr marL="0" lvl="0" indent="0" algn="ctr" rtl="0">
              <a:lnSpc>
                <a:spcPct val="100000"/>
              </a:lnSpc>
              <a:spcBef>
                <a:spcPts val="1040"/>
              </a:spcBef>
              <a:spcAft>
                <a:spcPts val="0"/>
              </a:spcAft>
              <a:buSzPts val="2024"/>
              <a:buNone/>
            </a:pPr>
            <a:r>
              <a:rPr lang="en-US" sz="2200"/>
              <a:t>Please share in the chat!</a:t>
            </a:r>
            <a:endParaRPr/>
          </a:p>
        </p:txBody>
      </p:sp>
      <p:pic>
        <p:nvPicPr>
          <p:cNvPr id="271" name="Google Shape;271;p22" descr="Graphical user interface&#10;&#10;Description automatically generated"/>
          <p:cNvPicPr preferRelativeResize="0"/>
          <p:nvPr/>
        </p:nvPicPr>
        <p:blipFill rotWithShape="1">
          <a:blip r:embed="rId3">
            <a:alphaModFix/>
          </a:blip>
          <a:srcRect/>
          <a:stretch/>
        </p:blipFill>
        <p:spPr>
          <a:xfrm>
            <a:off x="6916994" y="2048577"/>
            <a:ext cx="4581832" cy="458183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c4d71af90c_0_9"/>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CHALLENGES AND OPPORTUNITIES</a:t>
            </a:r>
            <a:endParaRPr/>
          </a:p>
        </p:txBody>
      </p:sp>
      <p:sp>
        <p:nvSpPr>
          <p:cNvPr id="278" name="Google Shape;278;g2c4d71af90c_0_9"/>
          <p:cNvSpPr txBox="1">
            <a:spLocks noGrp="1"/>
          </p:cNvSpPr>
          <p:nvPr>
            <p:ph type="body" idx="1"/>
          </p:nvPr>
        </p:nvSpPr>
        <p:spPr>
          <a:xfrm>
            <a:off x="581192" y="2228003"/>
            <a:ext cx="7600200" cy="3633000"/>
          </a:xfrm>
          <a:prstGeom prst="rect">
            <a:avLst/>
          </a:prstGeom>
          <a:noFill/>
          <a:ln>
            <a:noFill/>
          </a:ln>
        </p:spPr>
        <p:txBody>
          <a:bodyPr spcFirstLastPara="1" wrap="square" lIns="91425" tIns="45700" rIns="91425" bIns="45700" anchor="ctr" anchorCtr="0">
            <a:noAutofit/>
          </a:bodyPr>
          <a:lstStyle/>
          <a:p>
            <a:pPr marL="306000" lvl="0" indent="-297745" algn="l" rtl="0">
              <a:lnSpc>
                <a:spcPct val="95000"/>
              </a:lnSpc>
              <a:spcBef>
                <a:spcPts val="0"/>
              </a:spcBef>
              <a:spcAft>
                <a:spcPts val="0"/>
              </a:spcAft>
              <a:buSzPts val="2670"/>
              <a:buChar char="◼"/>
            </a:pPr>
            <a:r>
              <a:rPr lang="en-US" sz="2670"/>
              <a:t>Challenges:</a:t>
            </a:r>
            <a:endParaRPr sz="2670"/>
          </a:p>
          <a:p>
            <a:pPr marL="1371600" lvl="2" indent="-398144" algn="l" rtl="0">
              <a:lnSpc>
                <a:spcPct val="95000"/>
              </a:lnSpc>
              <a:spcBef>
                <a:spcPts val="0"/>
              </a:spcBef>
              <a:spcAft>
                <a:spcPts val="0"/>
              </a:spcAft>
              <a:buSzPts val="2670"/>
              <a:buChar char="◼"/>
            </a:pPr>
            <a:r>
              <a:rPr lang="en-US" sz="2670"/>
              <a:t>San Diego flooding</a:t>
            </a:r>
            <a:endParaRPr sz="2670"/>
          </a:p>
          <a:p>
            <a:pPr marL="1371600" lvl="2" indent="-398144" algn="l" rtl="0">
              <a:lnSpc>
                <a:spcPct val="95000"/>
              </a:lnSpc>
              <a:spcBef>
                <a:spcPts val="0"/>
              </a:spcBef>
              <a:spcAft>
                <a:spcPts val="0"/>
              </a:spcAft>
              <a:buSzPts val="2670"/>
              <a:buChar char="◼"/>
            </a:pPr>
            <a:r>
              <a:rPr lang="en-US" sz="2670"/>
              <a:t>Low attendance and survey response</a:t>
            </a:r>
            <a:endParaRPr sz="2670"/>
          </a:p>
          <a:p>
            <a:pPr marL="1371600" lvl="2" indent="-398144" algn="l" rtl="0">
              <a:lnSpc>
                <a:spcPct val="95000"/>
              </a:lnSpc>
              <a:spcBef>
                <a:spcPts val="0"/>
              </a:spcBef>
              <a:spcAft>
                <a:spcPts val="0"/>
              </a:spcAft>
              <a:buSzPts val="2670"/>
              <a:buChar char="◼"/>
            </a:pPr>
            <a:r>
              <a:rPr lang="en-US" sz="2670"/>
              <a:t>Language accommodations</a:t>
            </a:r>
            <a:endParaRPr sz="2670"/>
          </a:p>
          <a:p>
            <a:pPr marL="1371600" lvl="2" indent="-398144" algn="l" rtl="0">
              <a:lnSpc>
                <a:spcPct val="95000"/>
              </a:lnSpc>
              <a:spcBef>
                <a:spcPts val="0"/>
              </a:spcBef>
              <a:spcAft>
                <a:spcPts val="0"/>
              </a:spcAft>
              <a:buSzPts val="2670"/>
              <a:buChar char="◼"/>
            </a:pPr>
            <a:r>
              <a:rPr lang="en-US" sz="2670"/>
              <a:t>Logistical challenges</a:t>
            </a:r>
            <a:endParaRPr sz="2670"/>
          </a:p>
          <a:p>
            <a:pPr marL="457200" lvl="0" indent="-398145" algn="l" rtl="0">
              <a:lnSpc>
                <a:spcPct val="95000"/>
              </a:lnSpc>
              <a:spcBef>
                <a:spcPts val="0"/>
              </a:spcBef>
              <a:spcAft>
                <a:spcPts val="0"/>
              </a:spcAft>
              <a:buSzPts val="2670"/>
              <a:buChar char="◼"/>
            </a:pPr>
            <a:r>
              <a:rPr lang="en-US" sz="2670"/>
              <a:t>Opportunities:</a:t>
            </a:r>
            <a:endParaRPr sz="2670"/>
          </a:p>
          <a:p>
            <a:pPr marL="1371600" lvl="2" indent="-398144" algn="l" rtl="0">
              <a:lnSpc>
                <a:spcPct val="95000"/>
              </a:lnSpc>
              <a:spcBef>
                <a:spcPts val="0"/>
              </a:spcBef>
              <a:spcAft>
                <a:spcPts val="0"/>
              </a:spcAft>
              <a:buSzPts val="2670"/>
              <a:buChar char="◼"/>
            </a:pPr>
            <a:r>
              <a:rPr lang="en-US" sz="2670"/>
              <a:t>Networking</a:t>
            </a:r>
            <a:endParaRPr sz="2670"/>
          </a:p>
          <a:p>
            <a:pPr marL="1371600" lvl="2" indent="-398144" algn="l" rtl="0">
              <a:lnSpc>
                <a:spcPct val="95000"/>
              </a:lnSpc>
              <a:spcBef>
                <a:spcPts val="0"/>
              </a:spcBef>
              <a:spcAft>
                <a:spcPts val="0"/>
              </a:spcAft>
              <a:buSzPts val="2670"/>
              <a:buChar char="◼"/>
            </a:pPr>
            <a:r>
              <a:rPr lang="en-US" sz="2670"/>
              <a:t>Sites</a:t>
            </a:r>
            <a:endParaRPr sz="2670"/>
          </a:p>
          <a:p>
            <a:pPr marL="1371600" lvl="2" indent="-398144" algn="l" rtl="0">
              <a:lnSpc>
                <a:spcPct val="95000"/>
              </a:lnSpc>
              <a:spcBef>
                <a:spcPts val="0"/>
              </a:spcBef>
              <a:spcAft>
                <a:spcPts val="0"/>
              </a:spcAft>
              <a:buSzPts val="2670"/>
              <a:buChar char="◼"/>
            </a:pPr>
            <a:r>
              <a:rPr lang="en-US" sz="2670"/>
              <a:t>Partners</a:t>
            </a:r>
            <a:endParaRPr sz="2670"/>
          </a:p>
          <a:p>
            <a:pPr marL="1371600" lvl="2" indent="-398144" algn="l" rtl="0">
              <a:lnSpc>
                <a:spcPct val="95000"/>
              </a:lnSpc>
              <a:spcBef>
                <a:spcPts val="0"/>
              </a:spcBef>
              <a:spcAft>
                <a:spcPts val="0"/>
              </a:spcAft>
              <a:buSzPts val="2670"/>
              <a:buChar char="◼"/>
            </a:pPr>
            <a:r>
              <a:rPr lang="en-US" sz="2670"/>
              <a:t>Wide range of audience</a:t>
            </a:r>
            <a:endParaRPr sz="2670"/>
          </a:p>
          <a:p>
            <a:pPr marL="914400" lvl="0" indent="0" algn="l" rtl="0">
              <a:lnSpc>
                <a:spcPct val="80000"/>
              </a:lnSpc>
              <a:spcBef>
                <a:spcPts val="0"/>
              </a:spcBef>
              <a:spcAft>
                <a:spcPts val="0"/>
              </a:spcAft>
              <a:buSzPts val="852"/>
              <a:buNone/>
            </a:pPr>
            <a:endParaRPr sz="930" b="1">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C8A52-A501-D01E-924B-929E7D0ED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033EA-BADC-FD3A-6282-83B7BD68B847}"/>
              </a:ext>
            </a:extLst>
          </p:cNvPr>
          <p:cNvSpPr>
            <a:spLocks noGrp="1"/>
          </p:cNvSpPr>
          <p:nvPr>
            <p:ph type="title"/>
          </p:nvPr>
        </p:nvSpPr>
        <p:spPr>
          <a:xfrm>
            <a:off x="838200" y="365125"/>
            <a:ext cx="10515600" cy="1032601"/>
          </a:xfrm>
        </p:spPr>
        <p:txBody>
          <a:bodyPr anchor="ctr">
            <a:normAutofit/>
          </a:bodyPr>
          <a:lstStyle/>
          <a:p>
            <a:pPr algn="ctr"/>
            <a:r>
              <a:rPr lang="en-US" b="1"/>
              <a:t>Before We Get Started</a:t>
            </a:r>
          </a:p>
        </p:txBody>
      </p:sp>
      <p:graphicFrame>
        <p:nvGraphicFramePr>
          <p:cNvPr id="8" name="Content Placeholder 2" descr="tips about the webinar session">
            <a:extLst>
              <a:ext uri="{FF2B5EF4-FFF2-40B4-BE49-F238E27FC236}">
                <a16:creationId xmlns:a16="http://schemas.microsoft.com/office/drawing/2014/main" id="{E43C2FBC-A67D-CC72-EF2F-6FD456256C6E}"/>
              </a:ext>
            </a:extLst>
          </p:cNvPr>
          <p:cNvGraphicFramePr>
            <a:graphicFrameLocks noGrp="1"/>
          </p:cNvGraphicFramePr>
          <p:nvPr>
            <p:ph idx="1"/>
            <p:extLst>
              <p:ext uri="{D42A27DB-BD31-4B8C-83A1-F6EECF244321}">
                <p14:modId xmlns:p14="http://schemas.microsoft.com/office/powerpoint/2010/main" val="2261047248"/>
              </p:ext>
            </p:extLst>
          </p:nvPr>
        </p:nvGraphicFramePr>
        <p:xfrm>
          <a:off x="838200" y="1397726"/>
          <a:ext cx="10515600" cy="4345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413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2c5b722a337_0_14"/>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TAKEAWAYS &amp; FUTURE PLANS</a:t>
            </a:r>
            <a:endParaRPr/>
          </a:p>
        </p:txBody>
      </p:sp>
      <p:sp>
        <p:nvSpPr>
          <p:cNvPr id="285" name="Google Shape;285;g2c5b722a337_0_14"/>
          <p:cNvSpPr txBox="1">
            <a:spLocks noGrp="1"/>
          </p:cNvSpPr>
          <p:nvPr>
            <p:ph type="body" idx="1"/>
          </p:nvPr>
        </p:nvSpPr>
        <p:spPr>
          <a:xfrm>
            <a:off x="581192" y="2228003"/>
            <a:ext cx="7600200" cy="363300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2800"/>
              <a:buChar char="◼"/>
            </a:pPr>
            <a:r>
              <a:rPr lang="en-US" sz="2800"/>
              <a:t>2024-2025 Health &amp; Climate Resilience</a:t>
            </a:r>
            <a:endParaRPr sz="2800"/>
          </a:p>
          <a:p>
            <a:pPr marL="630000" lvl="1" indent="-366960" algn="l" rtl="0">
              <a:lnSpc>
                <a:spcPct val="100000"/>
              </a:lnSpc>
              <a:spcBef>
                <a:spcPts val="1000"/>
              </a:spcBef>
              <a:spcAft>
                <a:spcPts val="0"/>
              </a:spcAft>
              <a:buSzPts val="2800"/>
              <a:buChar char="◼"/>
            </a:pPr>
            <a:r>
              <a:rPr lang="en-US" sz="2800"/>
              <a:t>Author Talks</a:t>
            </a:r>
            <a:endParaRPr sz="2800"/>
          </a:p>
          <a:p>
            <a:pPr marL="630000" lvl="1" indent="-366960" algn="l" rtl="0">
              <a:lnSpc>
                <a:spcPct val="100000"/>
              </a:lnSpc>
              <a:spcBef>
                <a:spcPts val="1000"/>
              </a:spcBef>
              <a:spcAft>
                <a:spcPts val="0"/>
              </a:spcAft>
              <a:buSzPts val="2800"/>
              <a:buChar char="◼"/>
            </a:pPr>
            <a:r>
              <a:rPr lang="en-US" sz="2800"/>
              <a:t>Resource Fairs</a:t>
            </a:r>
            <a:endParaRPr sz="2800"/>
          </a:p>
          <a:p>
            <a:pPr marL="630000" lvl="1" indent="-366960" algn="l" rtl="0">
              <a:lnSpc>
                <a:spcPct val="100000"/>
              </a:lnSpc>
              <a:spcBef>
                <a:spcPts val="1000"/>
              </a:spcBef>
              <a:spcAft>
                <a:spcPts val="0"/>
              </a:spcAft>
              <a:buSzPts val="2800"/>
              <a:buChar char="◼"/>
            </a:pPr>
            <a:r>
              <a:rPr lang="en-US" sz="2800"/>
              <a:t>Continue updating Resource Guide</a:t>
            </a:r>
            <a:endParaRPr sz="2800"/>
          </a:p>
          <a:p>
            <a:pPr marL="630000" lvl="1" indent="-366960" algn="l" rtl="0">
              <a:lnSpc>
                <a:spcPct val="100000"/>
              </a:lnSpc>
              <a:spcBef>
                <a:spcPts val="1000"/>
              </a:spcBef>
              <a:spcAft>
                <a:spcPts val="0"/>
              </a:spcAft>
              <a:buSzPts val="2800"/>
              <a:buChar char="◼"/>
            </a:pPr>
            <a:r>
              <a:rPr lang="en-US" sz="2800"/>
              <a:t>Circuit library educational webinars</a:t>
            </a:r>
            <a:endParaRPr sz="2800"/>
          </a:p>
          <a:p>
            <a:pPr marL="630000" lvl="1" indent="-366960" algn="l" rtl="0">
              <a:lnSpc>
                <a:spcPct val="100000"/>
              </a:lnSpc>
              <a:spcBef>
                <a:spcPts val="1000"/>
              </a:spcBef>
              <a:spcAft>
                <a:spcPts val="0"/>
              </a:spcAft>
              <a:buSzPts val="2800"/>
              <a:buChar char="◼"/>
            </a:pPr>
            <a:r>
              <a:rPr lang="en-US" sz="2800"/>
              <a:t>Promoting </a:t>
            </a:r>
            <a:r>
              <a:rPr lang="en-US" sz="2800" i="1"/>
              <a:t>All of Us</a:t>
            </a:r>
            <a:r>
              <a:rPr lang="en-US" sz="2800"/>
              <a:t> data collection</a:t>
            </a:r>
            <a:endParaRPr sz="2800"/>
          </a:p>
        </p:txBody>
      </p:sp>
      <p:pic>
        <p:nvPicPr>
          <p:cNvPr id="286" name="Google Shape;286;g2c5b722a337_0_14">
            <a:extLst>
              <a:ext uri="{C183D7F6-B498-43B3-948B-1728B52AA6E4}">
                <adec:decorative xmlns:adec="http://schemas.microsoft.com/office/drawing/2017/decorative" val="1"/>
              </a:ext>
            </a:extLst>
          </p:cNvPr>
          <p:cNvPicPr preferRelativeResize="0"/>
          <p:nvPr/>
        </p:nvPicPr>
        <p:blipFill rotWithShape="1">
          <a:blip r:embed="rId3">
            <a:alphaModFix/>
          </a:blip>
          <a:srcRect t="4070" b="4253"/>
          <a:stretch/>
        </p:blipFill>
        <p:spPr>
          <a:xfrm>
            <a:off x="7462825" y="2067366"/>
            <a:ext cx="3704780" cy="4395221"/>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5"/>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FUTURE PROJECTS</a:t>
            </a:r>
            <a:endParaRPr/>
          </a:p>
        </p:txBody>
      </p:sp>
      <p:sp>
        <p:nvSpPr>
          <p:cNvPr id="293" name="Google Shape;293;p25"/>
          <p:cNvSpPr txBox="1">
            <a:spLocks noGrp="1"/>
          </p:cNvSpPr>
          <p:nvPr>
            <p:ph type="body" idx="1"/>
          </p:nvPr>
        </p:nvSpPr>
        <p:spPr>
          <a:xfrm>
            <a:off x="581194" y="2228003"/>
            <a:ext cx="5052690" cy="3633047"/>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2024"/>
              <a:buChar char="◼"/>
            </a:pPr>
            <a:r>
              <a:rPr lang="en-US" sz="2200"/>
              <a:t>What other types of initiatives could be supported by a cross-library group such as the San Diego Health Information Partnership?</a:t>
            </a:r>
            <a:endParaRPr/>
          </a:p>
          <a:p>
            <a:pPr marL="306000" lvl="0" indent="-177476" algn="l" rtl="0">
              <a:lnSpc>
                <a:spcPct val="100000"/>
              </a:lnSpc>
              <a:spcBef>
                <a:spcPts val="1040"/>
              </a:spcBef>
              <a:spcAft>
                <a:spcPts val="0"/>
              </a:spcAft>
              <a:buSzPts val="2024"/>
              <a:buNone/>
            </a:pPr>
            <a:endParaRPr sz="2200"/>
          </a:p>
          <a:p>
            <a:pPr marL="0" lvl="0" indent="0" algn="ctr" rtl="0">
              <a:lnSpc>
                <a:spcPct val="100000"/>
              </a:lnSpc>
              <a:spcBef>
                <a:spcPts val="1040"/>
              </a:spcBef>
              <a:spcAft>
                <a:spcPts val="0"/>
              </a:spcAft>
              <a:buSzPts val="2024"/>
              <a:buNone/>
            </a:pPr>
            <a:r>
              <a:rPr lang="en-US" sz="2200"/>
              <a:t>Please share in the chat!</a:t>
            </a:r>
            <a:endParaRPr/>
          </a:p>
        </p:txBody>
      </p:sp>
      <p:pic>
        <p:nvPicPr>
          <p:cNvPr id="294" name="Google Shape;294;p25" descr="A picture containing text, person&#10;&#10;Description automatically generated"/>
          <p:cNvPicPr preferRelativeResize="0"/>
          <p:nvPr/>
        </p:nvPicPr>
        <p:blipFill rotWithShape="1">
          <a:blip r:embed="rId3">
            <a:alphaModFix/>
          </a:blip>
          <a:srcRect/>
          <a:stretch/>
        </p:blipFill>
        <p:spPr>
          <a:xfrm>
            <a:off x="6268065" y="2315306"/>
            <a:ext cx="5342741" cy="377331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6"/>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HOW CAN YOU HELP</a:t>
            </a:r>
            <a:endParaRPr/>
          </a:p>
        </p:txBody>
      </p:sp>
      <p:pic>
        <p:nvPicPr>
          <p:cNvPr id="300" name="Google Shape;300;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96000" y="2495295"/>
            <a:ext cx="5651406" cy="3633047"/>
          </a:xfrm>
          <a:prstGeom prst="rect">
            <a:avLst/>
          </a:prstGeom>
          <a:noFill/>
          <a:ln>
            <a:noFill/>
          </a:ln>
        </p:spPr>
      </p:pic>
      <p:sp>
        <p:nvSpPr>
          <p:cNvPr id="301" name="Google Shape;301;p26"/>
          <p:cNvSpPr txBox="1">
            <a:spLocks noGrp="1"/>
          </p:cNvSpPr>
          <p:nvPr>
            <p:ph type="body" idx="2"/>
          </p:nvPr>
        </p:nvSpPr>
        <p:spPr>
          <a:xfrm>
            <a:off x="513269" y="2541572"/>
            <a:ext cx="5422392" cy="3987565"/>
          </a:xfrm>
          <a:prstGeom prst="rect">
            <a:avLst/>
          </a:prstGeom>
          <a:noFill/>
          <a:ln>
            <a:noFill/>
          </a:ln>
        </p:spPr>
        <p:txBody>
          <a:bodyPr spcFirstLastPara="1" wrap="square" lIns="91425" tIns="45700" rIns="91425" bIns="45700" anchor="ctr" anchorCtr="0">
            <a:normAutofit lnSpcReduction="10000"/>
          </a:bodyPr>
          <a:lstStyle/>
          <a:p>
            <a:pPr marL="306000" lvl="0" indent="-305999" algn="l" rtl="0">
              <a:lnSpc>
                <a:spcPct val="100000"/>
              </a:lnSpc>
              <a:spcBef>
                <a:spcPts val="1080"/>
              </a:spcBef>
              <a:spcAft>
                <a:spcPts val="0"/>
              </a:spcAft>
              <a:buSzPts val="2208"/>
              <a:buChar char="◼"/>
            </a:pPr>
            <a:r>
              <a:rPr lang="en-US" sz="2400"/>
              <a:t>Share the </a:t>
            </a:r>
            <a:r>
              <a:rPr lang="en-US" sz="2400" u="sng">
                <a:solidFill>
                  <a:schemeClr val="hlink"/>
                </a:solidFill>
                <a:hlinkClick r:id="rId4"/>
              </a:rPr>
              <a:t>Health Information</a:t>
            </a:r>
            <a:r>
              <a:rPr lang="en-US" sz="2400"/>
              <a:t> and </a:t>
            </a:r>
            <a:r>
              <a:rPr lang="en-US" sz="2550" u="sng">
                <a:solidFill>
                  <a:schemeClr val="hlink"/>
                </a:solidFill>
                <a:hlinkClick r:id="rId5"/>
              </a:rPr>
              <a:t>Sustainability, Climate Change, and Social Justice Resources for San Diego</a:t>
            </a:r>
            <a:r>
              <a:rPr lang="en-US" sz="2400"/>
              <a:t> guides</a:t>
            </a:r>
            <a:endParaRPr sz="2400"/>
          </a:p>
          <a:p>
            <a:pPr marL="306000" lvl="0" indent="-305999" algn="l" rtl="0">
              <a:lnSpc>
                <a:spcPct val="100000"/>
              </a:lnSpc>
              <a:spcBef>
                <a:spcPts val="1080"/>
              </a:spcBef>
              <a:spcAft>
                <a:spcPts val="0"/>
              </a:spcAft>
              <a:buSzPts val="2208"/>
              <a:buChar char="◼"/>
            </a:pPr>
            <a:r>
              <a:rPr lang="en-US" sz="2400"/>
              <a:t>Connect CIRCUIT to community groups and health related organizations</a:t>
            </a:r>
            <a:endParaRPr/>
          </a:p>
          <a:p>
            <a:pPr marL="306000" lvl="0" indent="-305999" algn="l" rtl="0">
              <a:lnSpc>
                <a:spcPct val="100000"/>
              </a:lnSpc>
              <a:spcBef>
                <a:spcPts val="1080"/>
              </a:spcBef>
              <a:spcAft>
                <a:spcPts val="0"/>
              </a:spcAft>
              <a:buSzPts val="2208"/>
              <a:buChar char="◼"/>
            </a:pPr>
            <a:r>
              <a:rPr lang="en-US" sz="2400"/>
              <a:t>Send program suggestions to: </a:t>
            </a:r>
            <a:endParaRPr/>
          </a:p>
          <a:p>
            <a:pPr marL="630000" lvl="1" indent="-305999" algn="l" rtl="0">
              <a:lnSpc>
                <a:spcPct val="100000"/>
              </a:lnSpc>
              <a:spcBef>
                <a:spcPts val="1080"/>
              </a:spcBef>
              <a:spcAft>
                <a:spcPts val="0"/>
              </a:spcAft>
              <a:buSzPts val="2208"/>
              <a:buChar char="◼"/>
            </a:pPr>
            <a:r>
              <a:rPr lang="en-US" sz="2400"/>
              <a:t>circuit-hiat-g@gcloud.ucsd.edu</a:t>
            </a:r>
            <a:endParaRPr/>
          </a:p>
          <a:p>
            <a:pPr marL="0" lvl="0" indent="0" algn="l" rtl="0">
              <a:lnSpc>
                <a:spcPct val="100000"/>
              </a:lnSpc>
              <a:spcBef>
                <a:spcPts val="960"/>
              </a:spcBef>
              <a:spcAft>
                <a:spcPts val="0"/>
              </a:spcAft>
              <a:buSzPts val="1656"/>
              <a:buNone/>
            </a:pPr>
            <a:r>
              <a:rPr lang="en-US"/>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27">
            <a:extLst>
              <a:ext uri="{C183D7F6-B498-43B3-948B-1728B52AA6E4}">
                <adec:decorative xmlns:adec="http://schemas.microsoft.com/office/drawing/2017/decorative" val="1"/>
              </a:ext>
            </a:extLst>
          </p:cNvPr>
          <p:cNvSpPr/>
          <p:nvPr/>
        </p:nvSpPr>
        <p:spPr>
          <a:xfrm>
            <a:off x="0" y="1"/>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sp>
        <p:nvSpPr>
          <p:cNvPr id="308" name="Google Shape;308;p27">
            <a:extLst>
              <a:ext uri="{C183D7F6-B498-43B3-948B-1728B52AA6E4}">
                <adec:decorative xmlns:adec="http://schemas.microsoft.com/office/drawing/2017/decorative" val="1"/>
              </a:ext>
            </a:extLst>
          </p:cNvPr>
          <p:cNvSpPr/>
          <p:nvPr/>
        </p:nvSpPr>
        <p:spPr>
          <a:xfrm>
            <a:off x="8042147" y="723899"/>
            <a:ext cx="3703320" cy="566666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9" name="Google Shape;309;p27">
            <a:extLst>
              <a:ext uri="{C183D7F6-B498-43B3-948B-1728B52AA6E4}">
                <adec:decorative xmlns:adec="http://schemas.microsoft.com/office/drawing/2017/decorative" val="1"/>
              </a:ext>
            </a:extLst>
          </p:cNvPr>
          <p:cNvGrpSpPr/>
          <p:nvPr/>
        </p:nvGrpSpPr>
        <p:grpSpPr>
          <a:xfrm>
            <a:off x="446534" y="453643"/>
            <a:ext cx="11298933" cy="98554"/>
            <a:chOff x="446534" y="453643"/>
            <a:chExt cx="11298933" cy="98554"/>
          </a:xfrm>
        </p:grpSpPr>
        <p:sp>
          <p:nvSpPr>
            <p:cNvPr id="310" name="Google Shape;310;p27"/>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 name="Google Shape;311;p27"/>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 name="Google Shape;312;p27"/>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3" name="Google Shape;313;p27"/>
          <p:cNvSpPr txBox="1">
            <a:spLocks noGrp="1"/>
          </p:cNvSpPr>
          <p:nvPr>
            <p:ph type="ctrTitle"/>
          </p:nvPr>
        </p:nvSpPr>
        <p:spPr>
          <a:xfrm>
            <a:off x="8296274" y="1295908"/>
            <a:ext cx="3081576" cy="738294"/>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FFF"/>
              </a:buClr>
              <a:buSzPts val="3600"/>
              <a:buFont typeface="Gill Sans"/>
              <a:buNone/>
            </a:pPr>
            <a:r>
              <a:rPr lang="en-US">
                <a:solidFill>
                  <a:srgbClr val="FFFFFF"/>
                </a:solidFill>
              </a:rPr>
              <a:t>THANK YOU!</a:t>
            </a:r>
            <a:endParaRPr/>
          </a:p>
        </p:txBody>
      </p:sp>
      <p:sp>
        <p:nvSpPr>
          <p:cNvPr id="314" name="Google Shape;314;p27"/>
          <p:cNvSpPr txBox="1">
            <a:spLocks noGrp="1"/>
          </p:cNvSpPr>
          <p:nvPr>
            <p:ph type="subTitle" idx="1"/>
          </p:nvPr>
        </p:nvSpPr>
        <p:spPr>
          <a:xfrm>
            <a:off x="8200022" y="2205904"/>
            <a:ext cx="3398371" cy="3646256"/>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0"/>
              </a:spcBef>
              <a:spcAft>
                <a:spcPts val="0"/>
              </a:spcAft>
              <a:buSzPct val="64215"/>
              <a:buNone/>
            </a:pPr>
            <a:r>
              <a:rPr lang="en-US" sz="2005">
                <a:solidFill>
                  <a:schemeClr val="lt1"/>
                </a:solidFill>
              </a:rPr>
              <a:t>OSCAR GITTEMEIER</a:t>
            </a:r>
            <a:endParaRPr sz="2205">
              <a:solidFill>
                <a:schemeClr val="lt1"/>
              </a:solidFill>
            </a:endParaRPr>
          </a:p>
          <a:p>
            <a:pPr marL="0" lvl="0" indent="0" algn="l" rtl="0">
              <a:lnSpc>
                <a:spcPct val="100000"/>
              </a:lnSpc>
              <a:spcBef>
                <a:spcPts val="200"/>
              </a:spcBef>
              <a:spcAft>
                <a:spcPts val="0"/>
              </a:spcAft>
              <a:buSzPct val="64215"/>
              <a:buNone/>
            </a:pPr>
            <a:r>
              <a:rPr lang="en-US" sz="2005">
                <a:solidFill>
                  <a:schemeClr val="lt1"/>
                </a:solidFill>
              </a:rPr>
              <a:t>SAN DIEGO PUBLIC LIBRARY, </a:t>
            </a:r>
            <a:endParaRPr sz="2205">
              <a:solidFill>
                <a:schemeClr val="lt1"/>
              </a:solidFill>
            </a:endParaRPr>
          </a:p>
          <a:p>
            <a:pPr marL="0" lvl="0" indent="0" algn="l" rtl="0">
              <a:lnSpc>
                <a:spcPct val="100000"/>
              </a:lnSpc>
              <a:spcBef>
                <a:spcPts val="200"/>
              </a:spcBef>
              <a:spcAft>
                <a:spcPts val="0"/>
              </a:spcAft>
              <a:buSzPct val="64215"/>
              <a:buNone/>
            </a:pPr>
            <a:r>
              <a:rPr lang="en-US" sz="2005" u="sng">
                <a:solidFill>
                  <a:schemeClr val="lt1"/>
                </a:solidFill>
                <a:hlinkClick r:id="rId3">
                  <a:extLst>
                    <a:ext uri="{A12FA001-AC4F-418D-AE19-62706E023703}">
                      <ahyp:hlinkClr xmlns:ahyp="http://schemas.microsoft.com/office/drawing/2018/hyperlinkcolor" val="tx"/>
                    </a:ext>
                  </a:extLst>
                </a:hlinkClick>
              </a:rPr>
              <a:t>OGITTEMEIER@SANDIEGO.GOV</a:t>
            </a:r>
            <a:endParaRPr sz="2005">
              <a:solidFill>
                <a:schemeClr val="lt1"/>
              </a:solidFill>
            </a:endParaRPr>
          </a:p>
          <a:p>
            <a:pPr marL="0" lvl="0" indent="0" algn="l" rtl="0">
              <a:lnSpc>
                <a:spcPct val="100000"/>
              </a:lnSpc>
              <a:spcBef>
                <a:spcPts val="200"/>
              </a:spcBef>
              <a:spcAft>
                <a:spcPts val="0"/>
              </a:spcAft>
              <a:buSzPct val="64215"/>
              <a:buNone/>
            </a:pPr>
            <a:endParaRPr sz="2005">
              <a:solidFill>
                <a:schemeClr val="lt1"/>
              </a:solidFill>
            </a:endParaRPr>
          </a:p>
          <a:p>
            <a:pPr marL="0" lvl="0" indent="0" algn="l" rtl="0">
              <a:lnSpc>
                <a:spcPct val="100000"/>
              </a:lnSpc>
              <a:spcBef>
                <a:spcPts val="200"/>
              </a:spcBef>
              <a:spcAft>
                <a:spcPts val="0"/>
              </a:spcAft>
              <a:buSzPct val="64215"/>
              <a:buNone/>
            </a:pPr>
            <a:r>
              <a:rPr lang="en-US" sz="2005">
                <a:solidFill>
                  <a:schemeClr val="lt1"/>
                </a:solidFill>
              </a:rPr>
              <a:t>CECILIA SALGADO</a:t>
            </a:r>
            <a:endParaRPr sz="2205">
              <a:solidFill>
                <a:schemeClr val="lt1"/>
              </a:solidFill>
            </a:endParaRPr>
          </a:p>
          <a:p>
            <a:pPr marL="0" lvl="0" indent="0" algn="l" rtl="0">
              <a:lnSpc>
                <a:spcPct val="100000"/>
              </a:lnSpc>
              <a:spcBef>
                <a:spcPts val="200"/>
              </a:spcBef>
              <a:spcAft>
                <a:spcPts val="0"/>
              </a:spcAft>
              <a:buSzPct val="64215"/>
              <a:buNone/>
            </a:pPr>
            <a:r>
              <a:rPr lang="en-US" sz="2005">
                <a:solidFill>
                  <a:schemeClr val="lt1"/>
                </a:solidFill>
              </a:rPr>
              <a:t>SAN DIEGO COUNTY LIBRARY  </a:t>
            </a:r>
            <a:r>
              <a:rPr lang="en-US" sz="1905" u="sng">
                <a:solidFill>
                  <a:schemeClr val="lt1"/>
                </a:solidFill>
                <a:hlinkClick r:id="rId4">
                  <a:extLst>
                    <a:ext uri="{A12FA001-AC4F-418D-AE19-62706E023703}">
                      <ahyp:hlinkClr xmlns:ahyp="http://schemas.microsoft.com/office/drawing/2018/hyperlinkcolor" val="tx"/>
                    </a:ext>
                  </a:extLst>
                </a:hlinkClick>
              </a:rPr>
              <a:t>CECILIA.SALGADO@SDCOUNTY.CA.GOV</a:t>
            </a:r>
            <a:endParaRPr sz="1905">
              <a:solidFill>
                <a:schemeClr val="lt1"/>
              </a:solidFill>
            </a:endParaRPr>
          </a:p>
          <a:p>
            <a:pPr marL="0" lvl="0" indent="0" algn="l" rtl="0">
              <a:lnSpc>
                <a:spcPct val="100000"/>
              </a:lnSpc>
              <a:spcBef>
                <a:spcPts val="200"/>
              </a:spcBef>
              <a:spcAft>
                <a:spcPts val="0"/>
              </a:spcAft>
              <a:buSzPct val="64215"/>
              <a:buNone/>
            </a:pPr>
            <a:endParaRPr sz="2005">
              <a:solidFill>
                <a:schemeClr val="lt1"/>
              </a:solidFill>
            </a:endParaRPr>
          </a:p>
          <a:p>
            <a:pPr marL="0" lvl="0" indent="0" algn="l" rtl="0">
              <a:lnSpc>
                <a:spcPct val="100000"/>
              </a:lnSpc>
              <a:spcBef>
                <a:spcPts val="200"/>
              </a:spcBef>
              <a:spcAft>
                <a:spcPts val="0"/>
              </a:spcAft>
              <a:buSzPct val="64215"/>
              <a:buNone/>
            </a:pPr>
            <a:r>
              <a:rPr lang="en-US" sz="2005">
                <a:solidFill>
                  <a:schemeClr val="lt1"/>
                </a:solidFill>
              </a:rPr>
              <a:t>SARAH TRIBELHORN</a:t>
            </a:r>
            <a:endParaRPr sz="2205">
              <a:solidFill>
                <a:schemeClr val="lt1"/>
              </a:solidFill>
            </a:endParaRPr>
          </a:p>
          <a:p>
            <a:pPr marL="0" lvl="0" indent="0" algn="l" rtl="0">
              <a:lnSpc>
                <a:spcPct val="100000"/>
              </a:lnSpc>
              <a:spcBef>
                <a:spcPts val="200"/>
              </a:spcBef>
              <a:spcAft>
                <a:spcPts val="0"/>
              </a:spcAft>
              <a:buSzPct val="64215"/>
              <a:buNone/>
            </a:pPr>
            <a:r>
              <a:rPr lang="en-US" sz="2005">
                <a:solidFill>
                  <a:schemeClr val="lt1"/>
                </a:solidFill>
              </a:rPr>
              <a:t>SAN DIEGO STATE UNIVERSITY LIBRARY </a:t>
            </a:r>
            <a:r>
              <a:rPr lang="en-US" sz="2005" u="sng">
                <a:solidFill>
                  <a:schemeClr val="lt1"/>
                </a:solidFill>
                <a:hlinkClick r:id="rId5">
                  <a:extLst>
                    <a:ext uri="{A12FA001-AC4F-418D-AE19-62706E023703}">
                      <ahyp:hlinkClr xmlns:ahyp="http://schemas.microsoft.com/office/drawing/2018/hyperlinkcolor" val="tx"/>
                    </a:ext>
                  </a:extLst>
                </a:hlinkClick>
              </a:rPr>
              <a:t>STRIBELHORN@SDSU.EDU</a:t>
            </a:r>
            <a:endParaRPr sz="2005">
              <a:solidFill>
                <a:schemeClr val="lt1"/>
              </a:solidFill>
            </a:endParaRPr>
          </a:p>
          <a:p>
            <a:pPr marL="0" lvl="0" indent="0" algn="l" rtl="0">
              <a:lnSpc>
                <a:spcPct val="100000"/>
              </a:lnSpc>
              <a:spcBef>
                <a:spcPts val="200"/>
              </a:spcBef>
              <a:spcAft>
                <a:spcPts val="0"/>
              </a:spcAft>
              <a:buSzPct val="64215"/>
              <a:buNone/>
            </a:pPr>
            <a:endParaRPr sz="2005">
              <a:solidFill>
                <a:schemeClr val="lt1"/>
              </a:solidFill>
            </a:endParaRPr>
          </a:p>
          <a:p>
            <a:pPr marL="0" lvl="0" indent="0" algn="l" rtl="0">
              <a:lnSpc>
                <a:spcPct val="100000"/>
              </a:lnSpc>
              <a:spcBef>
                <a:spcPts val="200"/>
              </a:spcBef>
              <a:spcAft>
                <a:spcPts val="0"/>
              </a:spcAft>
              <a:buSzPct val="64215"/>
              <a:buNone/>
            </a:pPr>
            <a:r>
              <a:rPr lang="en-US" sz="2005">
                <a:solidFill>
                  <a:schemeClr val="lt1"/>
                </a:solidFill>
              </a:rPr>
              <a:t>CIRCUIT - INFORMATION ISSUES FOR SOCIAL IMPACT  TEAM</a:t>
            </a:r>
            <a:endParaRPr sz="2205">
              <a:solidFill>
                <a:schemeClr val="lt1"/>
              </a:solidFill>
            </a:endParaRPr>
          </a:p>
          <a:p>
            <a:pPr marL="0" lvl="0" indent="0" algn="l" rtl="0">
              <a:lnSpc>
                <a:spcPct val="100000"/>
              </a:lnSpc>
              <a:spcBef>
                <a:spcPts val="200"/>
              </a:spcBef>
              <a:spcAft>
                <a:spcPts val="0"/>
              </a:spcAft>
              <a:buSzPct val="64215"/>
              <a:buNone/>
            </a:pPr>
            <a:r>
              <a:rPr lang="en-US" sz="2005" u="sng">
                <a:solidFill>
                  <a:schemeClr val="lt1"/>
                </a:solidFill>
                <a:hlinkClick r:id="rId6">
                  <a:extLst>
                    <a:ext uri="{A12FA001-AC4F-418D-AE19-62706E023703}">
                      <ahyp:hlinkClr xmlns:ahyp="http://schemas.microsoft.com/office/drawing/2018/hyperlinkcolor" val="tx"/>
                    </a:ext>
                  </a:extLst>
                </a:hlinkClick>
              </a:rPr>
              <a:t>CIRCUIT-HIAT-G@GCLOUD.UCSD.EDU</a:t>
            </a:r>
            <a:endParaRPr sz="2005">
              <a:solidFill>
                <a:schemeClr val="lt1"/>
              </a:solidFill>
            </a:endParaRPr>
          </a:p>
          <a:p>
            <a:pPr marL="0" lvl="0" indent="0" algn="l" rtl="0">
              <a:lnSpc>
                <a:spcPct val="100000"/>
              </a:lnSpc>
              <a:spcBef>
                <a:spcPts val="200"/>
              </a:spcBef>
              <a:spcAft>
                <a:spcPts val="0"/>
              </a:spcAft>
              <a:buSzPct val="92000"/>
              <a:buNone/>
            </a:pPr>
            <a:endParaRPr sz="1400"/>
          </a:p>
          <a:p>
            <a:pPr marL="0" lvl="0" indent="0" algn="l" rtl="0">
              <a:lnSpc>
                <a:spcPct val="100000"/>
              </a:lnSpc>
              <a:spcBef>
                <a:spcPts val="420"/>
              </a:spcBef>
              <a:spcAft>
                <a:spcPts val="0"/>
              </a:spcAft>
              <a:buSzPct val="92000"/>
              <a:buNone/>
            </a:pPr>
            <a:endParaRPr>
              <a:solidFill>
                <a:schemeClr val="lt2"/>
              </a:solidFill>
            </a:endParaRPr>
          </a:p>
          <a:p>
            <a:pPr marL="0" lvl="0" indent="0" algn="l" rtl="0">
              <a:lnSpc>
                <a:spcPct val="100000"/>
              </a:lnSpc>
              <a:spcBef>
                <a:spcPts val="920"/>
              </a:spcBef>
              <a:spcAft>
                <a:spcPts val="0"/>
              </a:spcAft>
              <a:buSzPct val="92000"/>
              <a:buNone/>
            </a:pPr>
            <a:endParaRPr>
              <a:solidFill>
                <a:schemeClr val="lt2"/>
              </a:solidFill>
            </a:endParaRPr>
          </a:p>
        </p:txBody>
      </p:sp>
      <p:pic>
        <p:nvPicPr>
          <p:cNvPr id="315" name="Google Shape;315;p27" descr="Electrocardiogram"/>
          <p:cNvPicPr preferRelativeResize="0"/>
          <p:nvPr/>
        </p:nvPicPr>
        <p:blipFill rotWithShape="1">
          <a:blip r:embed="rId7">
            <a:alphaModFix/>
          </a:blip>
          <a:srcRect r="13164"/>
          <a:stretch/>
        </p:blipFill>
        <p:spPr>
          <a:xfrm>
            <a:off x="497354" y="724890"/>
            <a:ext cx="7447795" cy="5665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2E86-E52F-253F-E507-C3D338A147A1}"/>
              </a:ext>
            </a:extLst>
          </p:cNvPr>
          <p:cNvSpPr>
            <a:spLocks noGrp="1"/>
          </p:cNvSpPr>
          <p:nvPr>
            <p:ph type="title"/>
          </p:nvPr>
        </p:nvSpPr>
        <p:spPr>
          <a:xfrm>
            <a:off x="838200" y="365125"/>
            <a:ext cx="10515600" cy="1325563"/>
          </a:xfrm>
        </p:spPr>
        <p:txBody>
          <a:bodyPr wrap="square" anchor="ctr">
            <a:normAutofit/>
          </a:bodyPr>
          <a:lstStyle/>
          <a:p>
            <a:r>
              <a:rPr lang="en-US" b="1"/>
              <a:t>Additional Activity </a:t>
            </a:r>
            <a:r>
              <a:rPr lang="en-US"/>
              <a:t>[if not breakout rooms]</a:t>
            </a:r>
          </a:p>
        </p:txBody>
      </p:sp>
      <p:sp>
        <p:nvSpPr>
          <p:cNvPr id="14" name="Content Placeholder 2">
            <a:extLst>
              <a:ext uri="{FF2B5EF4-FFF2-40B4-BE49-F238E27FC236}">
                <a16:creationId xmlns:a16="http://schemas.microsoft.com/office/drawing/2014/main" id="{9993752A-47F0-B166-8BBA-EB2B48F3B73D}"/>
              </a:ext>
            </a:extLst>
          </p:cNvPr>
          <p:cNvSpPr>
            <a:spLocks noGrp="1"/>
          </p:cNvSpPr>
          <p:nvPr>
            <p:ph sz="half" idx="1"/>
          </p:nvPr>
        </p:nvSpPr>
        <p:spPr>
          <a:xfrm>
            <a:off x="838200" y="1825625"/>
            <a:ext cx="5181600" cy="4351338"/>
          </a:xfrm>
        </p:spPr>
        <p:txBody>
          <a:bodyPr wrap="square" anchor="t">
            <a:normAutofit/>
          </a:bodyPr>
          <a:lstStyle/>
          <a:p>
            <a:r>
              <a:rPr lang="en-US" sz="2600"/>
              <a:t>[provide information for attendees about the activity here]</a:t>
            </a:r>
          </a:p>
          <a:p>
            <a:r>
              <a:rPr lang="en-US" sz="2600"/>
              <a:t>[for an activity that does NOT have breakout rooms]</a:t>
            </a:r>
          </a:p>
          <a:p>
            <a:pPr marL="0" indent="0">
              <a:buNone/>
            </a:pPr>
            <a:endParaRPr lang="en-US" sz="2600"/>
          </a:p>
        </p:txBody>
      </p:sp>
      <p:pic>
        <p:nvPicPr>
          <p:cNvPr id="7" name="Content Placeholder 6" descr="A connected graph shows icons representing built environment, weather, transportation, chemicals, food, and other environmental and social factors, all linked together with an icon representing a family as the focal point. Also included is the text “Social Determinants of Environmental Health Webinar Series, March 5 - April 2, 2024, NNLM.GOV/SDOEH24 #SDOEH” and the NNLM logo.">
            <a:extLst>
              <a:ext uri="{FF2B5EF4-FFF2-40B4-BE49-F238E27FC236}">
                <a16:creationId xmlns:a16="http://schemas.microsoft.com/office/drawing/2014/main" id="{E1B52D1C-9083-01C4-7464-E5A48312D72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534077"/>
            <a:ext cx="4351338" cy="4351338"/>
          </a:xfrm>
        </p:spPr>
      </p:pic>
    </p:spTree>
    <p:extLst>
      <p:ext uri="{BB962C8B-B14F-4D97-AF65-F5344CB8AC3E}">
        <p14:creationId xmlns:p14="http://schemas.microsoft.com/office/powerpoint/2010/main" val="3688626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4FA1-B50D-C4CB-2B7D-FFB32F4221CE}"/>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EE190843-EFEA-D121-A3D2-72747FCCC02D}"/>
              </a:ext>
            </a:extLst>
          </p:cNvPr>
          <p:cNvSpPr>
            <a:spLocks noGrp="1"/>
          </p:cNvSpPr>
          <p:nvPr>
            <p:ph type="title"/>
          </p:nvPr>
        </p:nvSpPr>
        <p:spPr>
          <a:xfrm>
            <a:off x="838200" y="653881"/>
            <a:ext cx="10515600" cy="979233"/>
          </a:xfrm>
        </p:spPr>
        <p:txBody>
          <a:bodyPr wrap="square" anchor="ctr">
            <a:normAutofit/>
          </a:bodyPr>
          <a:lstStyle/>
          <a:p>
            <a:r>
              <a:rPr lang="en-US" b="1"/>
              <a:t>Thank you for attending</a:t>
            </a:r>
          </a:p>
        </p:txBody>
      </p:sp>
      <p:sp>
        <p:nvSpPr>
          <p:cNvPr id="4" name="Slide Number Placeholder 3">
            <a:extLst>
              <a:ext uri="{FF2B5EF4-FFF2-40B4-BE49-F238E27FC236}">
                <a16:creationId xmlns:a16="http://schemas.microsoft.com/office/drawing/2014/main" id="{B074C26F-26A6-98D6-8AFF-E540750FAB49}"/>
              </a:ext>
            </a:extLst>
          </p:cNvPr>
          <p:cNvSpPr>
            <a:spLocks noGrp="1"/>
          </p:cNvSpPr>
          <p:nvPr>
            <p:ph type="sldNum" sz="quarter" idx="10"/>
          </p:nvPr>
        </p:nvSpPr>
        <p:spPr>
          <a:xfrm>
            <a:off x="10248900" y="6356350"/>
            <a:ext cx="1104900" cy="365125"/>
          </a:xfrm>
        </p:spPr>
        <p:txBody>
          <a:bodyPr anchor="ctr">
            <a:normAutofit/>
          </a:bodyPr>
          <a:lstStyle/>
          <a:p>
            <a:pPr>
              <a:spcAft>
                <a:spcPts val="600"/>
              </a:spcAft>
              <a:defRPr/>
            </a:pPr>
            <a:fld id="{025F9F99-9BD9-4422-B838-F0A597D458BC}" type="slidenum">
              <a:rPr lang="en-US" smtClean="0"/>
              <a:pPr>
                <a:spcAft>
                  <a:spcPts val="600"/>
                </a:spcAft>
                <a:defRPr/>
              </a:pPr>
              <a:t>35</a:t>
            </a:fld>
            <a:endParaRPr lang="en-US"/>
          </a:p>
        </p:txBody>
      </p:sp>
      <p:graphicFrame>
        <p:nvGraphicFramePr>
          <p:cNvPr id="6" name="Content Placeholder 2" descr="Information about evaluation link to receive MLA CE and CHES, Join us for the next session on..., SDOEH series guide link, #SDOEH24 ">
            <a:extLst>
              <a:ext uri="{FF2B5EF4-FFF2-40B4-BE49-F238E27FC236}">
                <a16:creationId xmlns:a16="http://schemas.microsoft.com/office/drawing/2014/main" id="{CD39E534-ACDB-2B2F-39AE-DEAAB26143AB}"/>
              </a:ext>
            </a:extLst>
          </p:cNvPr>
          <p:cNvGraphicFramePr>
            <a:graphicFrameLocks noGrp="1"/>
          </p:cNvGraphicFramePr>
          <p:nvPr>
            <p:ph idx="1"/>
            <p:extLst>
              <p:ext uri="{D42A27DB-BD31-4B8C-83A1-F6EECF244321}">
                <p14:modId xmlns:p14="http://schemas.microsoft.com/office/powerpoint/2010/main" val="3990211232"/>
              </p:ext>
            </p:extLst>
          </p:nvPr>
        </p:nvGraphicFramePr>
        <p:xfrm>
          <a:off x="838200" y="1344358"/>
          <a:ext cx="10515600" cy="4632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6969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6D85E13-006F-9C24-0FCC-854DD6E424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7A8306-8211-C67E-46F7-727D22873517}"/>
              </a:ext>
            </a:extLst>
          </p:cNvPr>
          <p:cNvSpPr>
            <a:spLocks noGrp="1"/>
          </p:cNvSpPr>
          <p:nvPr>
            <p:ph type="title"/>
          </p:nvPr>
        </p:nvSpPr>
        <p:spPr>
          <a:xfrm>
            <a:off x="561009" y="838201"/>
            <a:ext cx="7204765" cy="1234059"/>
          </a:xfrm>
        </p:spPr>
        <p:txBody>
          <a:bodyPr>
            <a:prstTxWarp prst="textPlain">
              <a:avLst/>
            </a:prstTxWarp>
            <a:normAutofit fontScale="90000"/>
          </a:bodyPr>
          <a:lstStyle/>
          <a:p>
            <a:pPr algn="l"/>
            <a:r>
              <a:rPr lang="en-US" sz="3600" b="1">
                <a:solidFill>
                  <a:srgbClr val="556784"/>
                </a:solidFill>
                <a:latin typeface="Arial" panose="020B0604020202020204" pitchFamily="34" charset="0"/>
                <a:cs typeface="Arial" panose="020B0604020202020204" pitchFamily="34" charset="0"/>
              </a:rPr>
              <a:t>SOCIAL DETERMINANTS OF ENVIRONMENTAL HEALTH WEBINAR SERIES</a:t>
            </a:r>
            <a:endParaRPr lang="en-US">
              <a:solidFill>
                <a:srgbClr val="556784"/>
              </a:solidFill>
            </a:endParaRPr>
          </a:p>
        </p:txBody>
      </p:sp>
      <p:sp>
        <p:nvSpPr>
          <p:cNvPr id="3" name="Content Placeholder 2">
            <a:extLst>
              <a:ext uri="{FF2B5EF4-FFF2-40B4-BE49-F238E27FC236}">
                <a16:creationId xmlns:a16="http://schemas.microsoft.com/office/drawing/2014/main" id="{D71FD661-1F7F-5BEF-8D52-F5883AB33A58}"/>
              </a:ext>
            </a:extLst>
          </p:cNvPr>
          <p:cNvSpPr>
            <a:spLocks noGrp="1"/>
          </p:cNvSpPr>
          <p:nvPr>
            <p:ph idx="1"/>
          </p:nvPr>
        </p:nvSpPr>
        <p:spPr>
          <a:xfrm>
            <a:off x="558799" y="2362200"/>
            <a:ext cx="7779489" cy="3800061"/>
          </a:xfrm>
        </p:spPr>
        <p:txBody>
          <a:bodyPr>
            <a:normAutofit/>
          </a:bodyPr>
          <a:lstStyle/>
          <a:p>
            <a:pPr marL="0" indent="0" eaLnBrk="0" fontAlgn="base" hangingPunct="0">
              <a:lnSpc>
                <a:spcPct val="90000"/>
              </a:lnSpc>
              <a:spcBef>
                <a:spcPts val="1000"/>
              </a:spcBef>
              <a:spcAft>
                <a:spcPct val="0"/>
              </a:spcAft>
              <a:buNone/>
              <a:defRPr/>
            </a:pPr>
            <a:r>
              <a:rPr lang="en-US" sz="2200" spc="400">
                <a:solidFill>
                  <a:srgbClr val="645B5B"/>
                </a:solidFill>
                <a:latin typeface="Arial" panose="020B0604020202020204"/>
              </a:rPr>
              <a:t>Citizen Science Empowers Environmental Understanding Through Libraries, Community-Based Organizations, &amp; More</a:t>
            </a:r>
          </a:p>
          <a:p>
            <a:pPr marL="0" indent="0" eaLnBrk="0" fontAlgn="base" hangingPunct="0">
              <a:lnSpc>
                <a:spcPct val="90000"/>
              </a:lnSpc>
              <a:spcBef>
                <a:spcPts val="1000"/>
              </a:spcBef>
              <a:spcAft>
                <a:spcPct val="0"/>
              </a:spcAft>
              <a:buNone/>
              <a:defRPr/>
            </a:pPr>
            <a:endParaRPr lang="en-US" sz="2400" spc="400">
              <a:solidFill>
                <a:srgbClr val="19535F"/>
              </a:solidFill>
              <a:latin typeface="Arial" panose="020B0604020202020204"/>
            </a:endParaRPr>
          </a:p>
          <a:p>
            <a:pPr marL="0" indent="0" eaLnBrk="0" fontAlgn="base" hangingPunct="0">
              <a:lnSpc>
                <a:spcPct val="150000"/>
              </a:lnSpc>
              <a:spcBef>
                <a:spcPts val="1000"/>
              </a:spcBef>
              <a:spcAft>
                <a:spcPct val="0"/>
              </a:spcAft>
              <a:buNone/>
              <a:defRPr/>
            </a:pPr>
            <a:endParaRPr lang="en-US" sz="2400" spc="400">
              <a:solidFill>
                <a:srgbClr val="19535F"/>
              </a:solidFill>
              <a:latin typeface="Arial" panose="020B0604020202020204"/>
            </a:endParaRPr>
          </a:p>
          <a:p>
            <a:pPr marL="0" indent="0" eaLnBrk="0" fontAlgn="base" hangingPunct="0">
              <a:lnSpc>
                <a:spcPct val="150000"/>
              </a:lnSpc>
              <a:spcBef>
                <a:spcPts val="1000"/>
              </a:spcBef>
              <a:spcAft>
                <a:spcPct val="0"/>
              </a:spcAft>
              <a:buNone/>
              <a:defRPr/>
            </a:pPr>
            <a:endParaRPr lang="en-US" sz="2400" spc="400">
              <a:solidFill>
                <a:srgbClr val="19535F"/>
              </a:solidFill>
              <a:latin typeface="Arial" panose="020B0604020202020204"/>
            </a:endParaRPr>
          </a:p>
          <a:p>
            <a:pPr marL="0" indent="0" eaLnBrk="0" fontAlgn="base" hangingPunct="0">
              <a:lnSpc>
                <a:spcPct val="150000"/>
              </a:lnSpc>
              <a:spcBef>
                <a:spcPts val="1000"/>
              </a:spcBef>
              <a:spcAft>
                <a:spcPct val="0"/>
              </a:spcAft>
              <a:buNone/>
              <a:defRPr/>
            </a:pPr>
            <a:r>
              <a:rPr lang="en-US" sz="2933" b="1" spc="400">
                <a:solidFill>
                  <a:srgbClr val="556784"/>
                </a:solidFill>
                <a:latin typeface="Arial" panose="020B0604020202020204"/>
              </a:rPr>
              <a:t>APRIL 2, 2024</a:t>
            </a:r>
          </a:p>
        </p:txBody>
      </p:sp>
      <p:sp>
        <p:nvSpPr>
          <p:cNvPr id="6" name="TextBox 5">
            <a:extLst>
              <a:ext uri="{FF2B5EF4-FFF2-40B4-BE49-F238E27FC236}">
                <a16:creationId xmlns:a16="http://schemas.microsoft.com/office/drawing/2014/main" id="{26B97DB3-6132-418D-F772-CEC194F5D465}"/>
              </a:ext>
            </a:extLst>
          </p:cNvPr>
          <p:cNvSpPr txBox="1"/>
          <p:nvPr/>
        </p:nvSpPr>
        <p:spPr>
          <a:xfrm>
            <a:off x="8301944" y="6005076"/>
            <a:ext cx="1972015" cy="50276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#SDOEH24</a:t>
            </a:r>
          </a:p>
        </p:txBody>
      </p:sp>
      <p:pic>
        <p:nvPicPr>
          <p:cNvPr id="9" name="Picture 8" descr="Network of the National Library of Medicine logo">
            <a:extLst>
              <a:ext uri="{FF2B5EF4-FFF2-40B4-BE49-F238E27FC236}">
                <a16:creationId xmlns:a16="http://schemas.microsoft.com/office/drawing/2014/main" id="{7256DF1A-D6C4-3835-3197-93732E4A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8289" y="5429171"/>
            <a:ext cx="3048000" cy="489029"/>
          </a:xfrm>
          <a:prstGeom prst="rect">
            <a:avLst/>
          </a:prstGeom>
        </p:spPr>
      </p:pic>
      <p:pic>
        <p:nvPicPr>
          <p:cNvPr id="10" name="Picture 9" descr="headshots of Emma Giles and Caroline Nickerson">
            <a:extLst>
              <a:ext uri="{FF2B5EF4-FFF2-40B4-BE49-F238E27FC236}">
                <a16:creationId xmlns:a16="http://schemas.microsoft.com/office/drawing/2014/main" id="{237072B9-3748-72AD-43C5-8F2AB12C643C}"/>
              </a:ext>
            </a:extLst>
          </p:cNvPr>
          <p:cNvPicPr>
            <a:picLocks noChangeAspect="1"/>
          </p:cNvPicPr>
          <p:nvPr/>
        </p:nvPicPr>
        <p:blipFill>
          <a:blip r:embed="rId5"/>
          <a:stretch>
            <a:fillRect/>
          </a:stretch>
        </p:blipFill>
        <p:spPr>
          <a:xfrm>
            <a:off x="558798" y="3586316"/>
            <a:ext cx="6915426" cy="1507541"/>
          </a:xfrm>
          <a:prstGeom prst="rect">
            <a:avLst/>
          </a:prstGeom>
        </p:spPr>
      </p:pic>
    </p:spTree>
    <p:extLst>
      <p:ext uri="{BB962C8B-B14F-4D97-AF65-F5344CB8AC3E}">
        <p14:creationId xmlns:p14="http://schemas.microsoft.com/office/powerpoint/2010/main" val="2992099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7AA5-31F9-D536-9503-97B83951ABDC}"/>
              </a:ext>
            </a:extLst>
          </p:cNvPr>
          <p:cNvSpPr>
            <a:spLocks noGrp="1"/>
          </p:cNvSpPr>
          <p:nvPr>
            <p:ph type="title"/>
          </p:nvPr>
        </p:nvSpPr>
        <p:spPr>
          <a:xfrm>
            <a:off x="597568" y="310274"/>
            <a:ext cx="10515600" cy="915988"/>
          </a:xfrm>
        </p:spPr>
        <p:txBody>
          <a:bodyPr/>
          <a:lstStyle/>
          <a:p>
            <a:pPr algn="ctr"/>
            <a:r>
              <a:rPr lang="en-US" b="1"/>
              <a:t>About NNLM / Organizational Structure</a:t>
            </a:r>
            <a:endParaRPr lang="en-US">
              <a:latin typeface="Arial" panose="020B0604020202020204" pitchFamily="34" charset="0"/>
              <a:cs typeface="Arial" panose="020B0604020202020204" pitchFamily="34" charset="0"/>
            </a:endParaRPr>
          </a:p>
        </p:txBody>
      </p:sp>
      <p:graphicFrame>
        <p:nvGraphicFramePr>
          <p:cNvPr id="11" name="Content Placeholder 3" descr="NIH NLM NNLM breakdown">
            <a:extLst>
              <a:ext uri="{FF2B5EF4-FFF2-40B4-BE49-F238E27FC236}">
                <a16:creationId xmlns:a16="http://schemas.microsoft.com/office/drawing/2014/main" id="{85D8C423-3952-4C25-8AA5-DF0B4551C092}"/>
              </a:ext>
            </a:extLst>
          </p:cNvPr>
          <p:cNvGraphicFramePr>
            <a:graphicFrameLocks noGrp="1"/>
          </p:cNvGraphicFramePr>
          <p:nvPr>
            <p:ph idx="1"/>
            <p:extLst>
              <p:ext uri="{D42A27DB-BD31-4B8C-83A1-F6EECF244321}">
                <p14:modId xmlns:p14="http://schemas.microsoft.com/office/powerpoint/2010/main" val="3630780885"/>
              </p:ext>
            </p:extLst>
          </p:nvPr>
        </p:nvGraphicFramePr>
        <p:xfrm>
          <a:off x="1300215" y="177077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99CDC6B8-3CF9-BB7A-7534-9BF6CE4E5C11}"/>
              </a:ext>
            </a:extLst>
          </p:cNvPr>
          <p:cNvSpPr txBox="1"/>
          <p:nvPr/>
        </p:nvSpPr>
        <p:spPr>
          <a:xfrm>
            <a:off x="859483" y="1357508"/>
            <a:ext cx="4155281" cy="1107996"/>
          </a:xfrm>
          <a:prstGeom prst="rect">
            <a:avLst/>
          </a:prstGeom>
          <a:noFill/>
        </p:spPr>
        <p:txBody>
          <a:bodyPr wrap="square" rtlCol="0">
            <a:spAutoFit/>
          </a:bodyPr>
          <a:lstStyle/>
          <a:p>
            <a:pPr algn="r" defTabSz="1371600"/>
            <a:r>
              <a:rPr lang="en-US" sz="2200">
                <a:solidFill>
                  <a:prstClr val="black"/>
                </a:solidFill>
                <a:latin typeface="Arial" panose="020B0604020202020204" pitchFamily="34" charset="0"/>
                <a:cs typeface="Arial" panose="020B0604020202020204" pitchFamily="34" charset="0"/>
              </a:rPr>
              <a:t>National Institutes of Health</a:t>
            </a:r>
          </a:p>
          <a:p>
            <a:pPr algn="r" defTabSz="1371600"/>
            <a:r>
              <a:rPr lang="en-US" sz="2200">
                <a:solidFill>
                  <a:prstClr val="black"/>
                </a:solidFill>
                <a:latin typeface="Arial" panose="020B0604020202020204" pitchFamily="34" charset="0"/>
                <a:cs typeface="Arial" panose="020B0604020202020204" pitchFamily="34" charset="0"/>
              </a:rPr>
              <a:t>Nation’s leading research agency</a:t>
            </a:r>
          </a:p>
        </p:txBody>
      </p:sp>
      <p:sp>
        <p:nvSpPr>
          <p:cNvPr id="13" name="TextBox 12">
            <a:extLst>
              <a:ext uri="{FF2B5EF4-FFF2-40B4-BE49-F238E27FC236}">
                <a16:creationId xmlns:a16="http://schemas.microsoft.com/office/drawing/2014/main" id="{7C74DA58-355C-451C-E458-616D40C50CB4}"/>
              </a:ext>
            </a:extLst>
          </p:cNvPr>
          <p:cNvSpPr txBox="1"/>
          <p:nvPr/>
        </p:nvSpPr>
        <p:spPr>
          <a:xfrm>
            <a:off x="7228572" y="2733963"/>
            <a:ext cx="4283246" cy="769441"/>
          </a:xfrm>
          <a:prstGeom prst="rect">
            <a:avLst/>
          </a:prstGeom>
          <a:noFill/>
        </p:spPr>
        <p:txBody>
          <a:bodyPr wrap="square" rtlCol="0">
            <a:spAutoFit/>
          </a:bodyPr>
          <a:lstStyle/>
          <a:p>
            <a:pPr defTabSz="1371600"/>
            <a:r>
              <a:rPr lang="en-US" sz="2200">
                <a:solidFill>
                  <a:prstClr val="black"/>
                </a:solidFill>
                <a:latin typeface="Arial" panose="020B0604020202020204" pitchFamily="34" charset="0"/>
                <a:cs typeface="Arial" panose="020B0604020202020204" pitchFamily="34" charset="0"/>
              </a:rPr>
              <a:t>National Library of Medicine</a:t>
            </a:r>
          </a:p>
          <a:p>
            <a:pPr defTabSz="1371600"/>
            <a:r>
              <a:rPr lang="en-US" sz="2200">
                <a:solidFill>
                  <a:prstClr val="black"/>
                </a:solidFill>
                <a:latin typeface="Arial" panose="020B0604020202020204" pitchFamily="34" charset="0"/>
                <a:cs typeface="Arial" panose="020B0604020202020204" pitchFamily="34" charset="0"/>
              </a:rPr>
              <a:t>World’s largest biomedical library</a:t>
            </a:r>
          </a:p>
        </p:txBody>
      </p:sp>
      <p:sp>
        <p:nvSpPr>
          <p:cNvPr id="14" name="TextBox 13">
            <a:extLst>
              <a:ext uri="{FF2B5EF4-FFF2-40B4-BE49-F238E27FC236}">
                <a16:creationId xmlns:a16="http://schemas.microsoft.com/office/drawing/2014/main" id="{D740B051-8B12-03F7-EF61-EE2827DB073B}"/>
              </a:ext>
            </a:extLst>
          </p:cNvPr>
          <p:cNvSpPr txBox="1"/>
          <p:nvPr/>
        </p:nvSpPr>
        <p:spPr>
          <a:xfrm>
            <a:off x="375389" y="3821734"/>
            <a:ext cx="4699942" cy="1107996"/>
          </a:xfrm>
          <a:prstGeom prst="rect">
            <a:avLst/>
          </a:prstGeom>
          <a:noFill/>
        </p:spPr>
        <p:txBody>
          <a:bodyPr wrap="square" rtlCol="0">
            <a:spAutoFit/>
          </a:bodyPr>
          <a:lstStyle/>
          <a:p>
            <a:pPr algn="r" defTabSz="1371600"/>
            <a:r>
              <a:rPr lang="en-US" sz="2200">
                <a:solidFill>
                  <a:prstClr val="black"/>
                </a:solidFill>
                <a:latin typeface="Arial" panose="020B0604020202020204" pitchFamily="34" charset="0"/>
                <a:cs typeface="Arial" panose="020B0604020202020204" pitchFamily="34" charset="0"/>
              </a:rPr>
              <a:t>Network of the </a:t>
            </a:r>
          </a:p>
          <a:p>
            <a:pPr algn="r" defTabSz="1371600"/>
            <a:r>
              <a:rPr lang="en-US" sz="2200">
                <a:solidFill>
                  <a:prstClr val="black"/>
                </a:solidFill>
                <a:latin typeface="Arial" panose="020B0604020202020204" pitchFamily="34" charset="0"/>
                <a:cs typeface="Arial" panose="020B0604020202020204" pitchFamily="34" charset="0"/>
              </a:rPr>
              <a:t>National Library of Medicine</a:t>
            </a:r>
          </a:p>
          <a:p>
            <a:pPr algn="r" defTabSz="1371600"/>
            <a:r>
              <a:rPr lang="en-US" sz="2200">
                <a:solidFill>
                  <a:prstClr val="black"/>
                </a:solidFill>
                <a:latin typeface="Arial" panose="020B0604020202020204" pitchFamily="34" charset="0"/>
                <a:cs typeface="Arial" panose="020B0604020202020204" pitchFamily="34" charset="0"/>
              </a:rPr>
              <a:t>Outreach program of the NLM</a:t>
            </a:r>
          </a:p>
        </p:txBody>
      </p:sp>
      <p:sp>
        <p:nvSpPr>
          <p:cNvPr id="15" name="TextBox 14">
            <a:extLst>
              <a:ext uri="{FF2B5EF4-FFF2-40B4-BE49-F238E27FC236}">
                <a16:creationId xmlns:a16="http://schemas.microsoft.com/office/drawing/2014/main" id="{D876623E-D1A4-AF5C-73E3-AF006C8097CC}"/>
              </a:ext>
            </a:extLst>
          </p:cNvPr>
          <p:cNvSpPr txBox="1"/>
          <p:nvPr/>
        </p:nvSpPr>
        <p:spPr>
          <a:xfrm>
            <a:off x="7444265" y="4753808"/>
            <a:ext cx="4067553" cy="1785104"/>
          </a:xfrm>
          <a:prstGeom prst="rect">
            <a:avLst/>
          </a:prstGeom>
          <a:noFill/>
        </p:spPr>
        <p:txBody>
          <a:bodyPr wrap="square" rtlCol="0">
            <a:spAutoFit/>
          </a:bodyPr>
          <a:lstStyle/>
          <a:p>
            <a:pPr defTabSz="1371600"/>
            <a:r>
              <a:rPr lang="en-US" sz="2200">
                <a:solidFill>
                  <a:prstClr val="black"/>
                </a:solidFill>
                <a:latin typeface="Arial" panose="020B0604020202020204" pitchFamily="34" charset="0"/>
                <a:cs typeface="Arial" panose="020B0604020202020204" pitchFamily="34" charset="0"/>
              </a:rPr>
              <a:t>Regions, Offices, and Centers</a:t>
            </a:r>
          </a:p>
          <a:p>
            <a:pPr defTabSz="1371600"/>
            <a:r>
              <a:rPr lang="en-US" sz="2200">
                <a:solidFill>
                  <a:prstClr val="black"/>
                </a:solidFill>
                <a:latin typeface="Arial" panose="020B0604020202020204" pitchFamily="34" charset="0"/>
                <a:cs typeface="Arial" panose="020B0604020202020204" pitchFamily="34" charset="0"/>
              </a:rPr>
              <a:t>7 regional medical libraries </a:t>
            </a:r>
          </a:p>
          <a:p>
            <a:pPr defTabSz="1371600"/>
            <a:r>
              <a:rPr lang="en-US" sz="2200">
                <a:solidFill>
                  <a:prstClr val="black"/>
                </a:solidFill>
                <a:latin typeface="Arial" panose="020B0604020202020204" pitchFamily="34" charset="0"/>
                <a:cs typeface="Arial" panose="020B0604020202020204" pitchFamily="34" charset="0"/>
              </a:rPr>
              <a:t>3 national offices </a:t>
            </a:r>
          </a:p>
          <a:p>
            <a:pPr defTabSz="1371600"/>
            <a:r>
              <a:rPr lang="en-US" sz="2200">
                <a:solidFill>
                  <a:prstClr val="black"/>
                </a:solidFill>
                <a:latin typeface="Arial" panose="020B0604020202020204" pitchFamily="34" charset="0"/>
                <a:cs typeface="Arial" panose="020B0604020202020204" pitchFamily="34" charset="0"/>
              </a:rPr>
              <a:t>4 national centers</a:t>
            </a:r>
          </a:p>
          <a:p>
            <a:pPr defTabSz="1371600"/>
            <a:endParaRPr lang="en-US" sz="2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3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46B42-8E6B-3D3C-5514-C126BBA0125B}"/>
              </a:ext>
            </a:extLst>
          </p:cNvPr>
          <p:cNvSpPr>
            <a:spLocks noGrp="1"/>
          </p:cNvSpPr>
          <p:nvPr>
            <p:ph type="title"/>
          </p:nvPr>
        </p:nvSpPr>
        <p:spPr>
          <a:xfrm>
            <a:off x="3393307" y="86252"/>
            <a:ext cx="5405387" cy="924407"/>
          </a:xfrm>
        </p:spPr>
        <p:txBody>
          <a:bodyPr/>
          <a:lstStyle/>
          <a:p>
            <a:pPr algn="ctr"/>
            <a:r>
              <a:rPr lang="en-US" b="1"/>
              <a:t>The Regions of NNLM</a:t>
            </a:r>
          </a:p>
        </p:txBody>
      </p:sp>
      <p:pic>
        <p:nvPicPr>
          <p:cNvPr id="5" name="Content Placeholder 13" descr="Map of the United States">
            <a:extLst>
              <a:ext uri="{FF2B5EF4-FFF2-40B4-BE49-F238E27FC236}">
                <a16:creationId xmlns:a16="http://schemas.microsoft.com/office/drawing/2014/main" id="{C2156FA2-3DA0-8821-A726-5645AA4168A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1965"/>
            <a:ext cx="12191999" cy="7041931"/>
          </a:xfrm>
          <a:effectLst/>
        </p:spPr>
      </p:pic>
    </p:spTree>
    <p:extLst>
      <p:ext uri="{BB962C8B-B14F-4D97-AF65-F5344CB8AC3E}">
        <p14:creationId xmlns:p14="http://schemas.microsoft.com/office/powerpoint/2010/main" val="997717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BF25C-41F0-34D2-5D6A-FDA844F66918}"/>
              </a:ext>
            </a:extLst>
          </p:cNvPr>
          <p:cNvSpPr>
            <a:spLocks noGrp="1"/>
          </p:cNvSpPr>
          <p:nvPr>
            <p:ph type="title"/>
          </p:nvPr>
        </p:nvSpPr>
        <p:spPr>
          <a:xfrm>
            <a:off x="445705" y="612666"/>
            <a:ext cx="7956431" cy="1397449"/>
          </a:xfrm>
        </p:spPr>
        <p:txBody>
          <a:bodyPr/>
          <a:lstStyle/>
          <a:p>
            <a:r>
              <a:rPr lang="en-US" b="1">
                <a:solidFill>
                  <a:srgbClr val="002060"/>
                </a:solidFill>
                <a:latin typeface="Calibri"/>
                <a:cs typeface="Calibri"/>
              </a:rPr>
              <a:t>NNLM </a:t>
            </a:r>
            <a:r>
              <a:rPr lang="en-US" b="1" i="1">
                <a:solidFill>
                  <a:srgbClr val="002060"/>
                </a:solidFill>
                <a:latin typeface="Calibri"/>
                <a:cs typeface="Calibri"/>
              </a:rPr>
              <a:t>All of Us</a:t>
            </a:r>
            <a:r>
              <a:rPr lang="en-US" b="1">
                <a:solidFill>
                  <a:srgbClr val="002060"/>
                </a:solidFill>
                <a:latin typeface="Calibri"/>
                <a:cs typeface="Calibri"/>
              </a:rPr>
              <a:t> Program Center (NAPC)</a:t>
            </a:r>
            <a:endParaRPr lang="en-US" b="1">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B17C7EB-C370-866F-7647-A902DBE33673}"/>
              </a:ext>
            </a:extLst>
          </p:cNvPr>
          <p:cNvSpPr>
            <a:spLocks noGrp="1"/>
          </p:cNvSpPr>
          <p:nvPr>
            <p:ph sz="half" idx="1"/>
          </p:nvPr>
        </p:nvSpPr>
        <p:spPr>
          <a:xfrm>
            <a:off x="542260" y="2233723"/>
            <a:ext cx="7669753" cy="3487146"/>
          </a:xfrm>
        </p:spPr>
        <p:txBody>
          <a:bodyPr vert="horz" lIns="91440" tIns="45720" rIns="91440" bIns="45720" rtlCol="0" anchor="t">
            <a:normAutofit/>
          </a:bodyPr>
          <a:lstStyle/>
          <a:p>
            <a:pPr marL="0" indent="0">
              <a:buNone/>
            </a:pPr>
            <a:r>
              <a:rPr lang="en-US" sz="3000">
                <a:solidFill>
                  <a:schemeClr val="accent1">
                    <a:lumMod val="50000"/>
                  </a:schemeClr>
                </a:solidFill>
                <a:ea typeface="Calibri"/>
                <a:cs typeface="Calibri"/>
              </a:rPr>
              <a:t>The NAPC supports partnerships between public libraries and their local </a:t>
            </a:r>
            <a:r>
              <a:rPr lang="en-US" sz="3000" i="1">
                <a:solidFill>
                  <a:schemeClr val="accent1">
                    <a:lumMod val="50000"/>
                  </a:schemeClr>
                </a:solidFill>
                <a:ea typeface="Calibri"/>
                <a:cs typeface="Calibri"/>
              </a:rPr>
              <a:t>All of Us </a:t>
            </a:r>
            <a:r>
              <a:rPr lang="en-US" sz="3000">
                <a:solidFill>
                  <a:schemeClr val="accent1">
                    <a:lumMod val="50000"/>
                  </a:schemeClr>
                </a:solidFill>
                <a:ea typeface="Calibri"/>
                <a:cs typeface="Calibri"/>
              </a:rPr>
              <a:t>partners.</a:t>
            </a:r>
            <a:endParaRPr lang="en-US">
              <a:solidFill>
                <a:schemeClr val="accent1">
                  <a:lumMod val="50000"/>
                </a:schemeClr>
              </a:solidFill>
            </a:endParaRPr>
          </a:p>
          <a:p>
            <a:endParaRPr lang="en-US" sz="3000">
              <a:solidFill>
                <a:schemeClr val="accent1">
                  <a:lumMod val="50000"/>
                </a:schemeClr>
              </a:solidFill>
              <a:ea typeface="Calibri"/>
              <a:cs typeface="Calibri"/>
            </a:endParaRPr>
          </a:p>
        </p:txBody>
      </p:sp>
      <p:pic>
        <p:nvPicPr>
          <p:cNvPr id="7" name="Content Placeholder 6" descr="A black and blue text&#10;&#10;Description automatically generated">
            <a:extLst>
              <a:ext uri="{FF2B5EF4-FFF2-40B4-BE49-F238E27FC236}">
                <a16:creationId xmlns:a16="http://schemas.microsoft.com/office/drawing/2014/main" id="{315BA812-DCC3-D5B2-EAE0-76BF7A5CDD35}"/>
              </a:ext>
            </a:extLst>
          </p:cNvPr>
          <p:cNvPicPr>
            <a:picLocks noGrp="1" noChangeAspect="1"/>
          </p:cNvPicPr>
          <p:nvPr>
            <p:ph sz="half" idx="2"/>
          </p:nvPr>
        </p:nvPicPr>
        <p:blipFill>
          <a:blip r:embed="rId3"/>
          <a:stretch>
            <a:fillRect/>
          </a:stretch>
        </p:blipFill>
        <p:spPr>
          <a:xfrm>
            <a:off x="8607423" y="611994"/>
            <a:ext cx="3209291" cy="2007996"/>
          </a:xfrm>
        </p:spPr>
      </p:pic>
      <p:pic>
        <p:nvPicPr>
          <p:cNvPr id="8" name="Picture 7" descr="University of Iowa Logo and symbol, meaning, history, PNG, brand">
            <a:extLst>
              <a:ext uri="{FF2B5EF4-FFF2-40B4-BE49-F238E27FC236}">
                <a16:creationId xmlns:a16="http://schemas.microsoft.com/office/drawing/2014/main" id="{24EBE9F4-AD04-3C97-080D-B3B4633DDD82}"/>
              </a:ext>
            </a:extLst>
          </p:cNvPr>
          <p:cNvPicPr>
            <a:picLocks noChangeAspect="1"/>
          </p:cNvPicPr>
          <p:nvPr/>
        </p:nvPicPr>
        <p:blipFill>
          <a:blip r:embed="rId4"/>
          <a:stretch>
            <a:fillRect/>
          </a:stretch>
        </p:blipFill>
        <p:spPr>
          <a:xfrm>
            <a:off x="8521975" y="4453361"/>
            <a:ext cx="3317575" cy="1873369"/>
          </a:xfrm>
          <a:prstGeom prst="rect">
            <a:avLst/>
          </a:prstGeom>
        </p:spPr>
      </p:pic>
      <p:pic>
        <p:nvPicPr>
          <p:cNvPr id="9" name="Picture 8" descr="University of Pittsburgh Logo and symbol, meaning, history, PNG, brand">
            <a:extLst>
              <a:ext uri="{FF2B5EF4-FFF2-40B4-BE49-F238E27FC236}">
                <a16:creationId xmlns:a16="http://schemas.microsoft.com/office/drawing/2014/main" id="{4DB5C16B-848F-1A5B-379B-AC01DF64A51E}"/>
              </a:ext>
            </a:extLst>
          </p:cNvPr>
          <p:cNvPicPr>
            <a:picLocks noChangeAspect="1"/>
          </p:cNvPicPr>
          <p:nvPr/>
        </p:nvPicPr>
        <p:blipFill>
          <a:blip r:embed="rId5"/>
          <a:stretch>
            <a:fillRect/>
          </a:stretch>
        </p:blipFill>
        <p:spPr>
          <a:xfrm>
            <a:off x="8674276" y="2827520"/>
            <a:ext cx="3016368" cy="1699828"/>
          </a:xfrm>
          <a:prstGeom prst="rect">
            <a:avLst/>
          </a:prstGeom>
        </p:spPr>
      </p:pic>
      <p:pic>
        <p:nvPicPr>
          <p:cNvPr id="5" name="Content Placeholder 3" descr="A group of books in plastic bags&#10;&#10;Description automatically generated">
            <a:extLst>
              <a:ext uri="{FF2B5EF4-FFF2-40B4-BE49-F238E27FC236}">
                <a16:creationId xmlns:a16="http://schemas.microsoft.com/office/drawing/2014/main" id="{54A5E8C7-176C-A938-9136-CABD30DE7C05}"/>
              </a:ext>
            </a:extLst>
          </p:cNvPr>
          <p:cNvPicPr>
            <a:picLocks noChangeAspect="1"/>
          </p:cNvPicPr>
          <p:nvPr/>
        </p:nvPicPr>
        <p:blipFill rotWithShape="1">
          <a:blip r:embed="rId6"/>
          <a:srcRect l="8318" t="50895" r="-580"/>
          <a:stretch/>
        </p:blipFill>
        <p:spPr>
          <a:xfrm>
            <a:off x="727150" y="3702403"/>
            <a:ext cx="3555585" cy="1851008"/>
          </a:xfrm>
          <a:prstGeom prst="rect">
            <a:avLst/>
          </a:prstGeom>
        </p:spPr>
      </p:pic>
      <p:pic>
        <p:nvPicPr>
          <p:cNvPr id="10" name="Picture 9" descr="citizen science month activity">
            <a:extLst>
              <a:ext uri="{FF2B5EF4-FFF2-40B4-BE49-F238E27FC236}">
                <a16:creationId xmlns:a16="http://schemas.microsoft.com/office/drawing/2014/main" id="{528A68CF-D358-8FE6-BF48-E27147D0362F}"/>
              </a:ext>
            </a:extLst>
          </p:cNvPr>
          <p:cNvPicPr>
            <a:picLocks noChangeAspect="1"/>
          </p:cNvPicPr>
          <p:nvPr/>
        </p:nvPicPr>
        <p:blipFill>
          <a:blip r:embed="rId7"/>
          <a:stretch>
            <a:fillRect/>
          </a:stretch>
        </p:blipFill>
        <p:spPr>
          <a:xfrm>
            <a:off x="4430107" y="3677433"/>
            <a:ext cx="3646173" cy="1867563"/>
          </a:xfrm>
          <a:prstGeom prst="rect">
            <a:avLst/>
          </a:prstGeom>
        </p:spPr>
      </p:pic>
    </p:spTree>
    <p:extLst>
      <p:ext uri="{BB962C8B-B14F-4D97-AF65-F5344CB8AC3E}">
        <p14:creationId xmlns:p14="http://schemas.microsoft.com/office/powerpoint/2010/main" val="1030734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2A0D-8789-D72A-B1C4-224C77158B4D}"/>
              </a:ext>
            </a:extLst>
          </p:cNvPr>
          <p:cNvSpPr>
            <a:spLocks noGrp="1"/>
          </p:cNvSpPr>
          <p:nvPr>
            <p:ph type="title"/>
          </p:nvPr>
        </p:nvSpPr>
        <p:spPr/>
        <p:txBody>
          <a:bodyPr/>
          <a:lstStyle/>
          <a:p>
            <a:r>
              <a:rPr lang="en-US"/>
              <a:t>What is the </a:t>
            </a:r>
            <a:r>
              <a:rPr lang="en-US" i="1"/>
              <a:t>All of Us </a:t>
            </a:r>
            <a:r>
              <a:rPr lang="en-US"/>
              <a:t>Research Program?</a:t>
            </a:r>
          </a:p>
        </p:txBody>
      </p:sp>
      <p:sp>
        <p:nvSpPr>
          <p:cNvPr id="3" name="Text Placeholder 2">
            <a:extLst>
              <a:ext uri="{FF2B5EF4-FFF2-40B4-BE49-F238E27FC236}">
                <a16:creationId xmlns:a16="http://schemas.microsoft.com/office/drawing/2014/main" id="{6AE75E61-9470-2B7F-4D3A-4F28C8C98A3B}"/>
              </a:ext>
            </a:extLst>
          </p:cNvPr>
          <p:cNvSpPr>
            <a:spLocks noGrp="1"/>
          </p:cNvSpPr>
          <p:nvPr>
            <p:ph type="body" sz="quarter" idx="10"/>
          </p:nvPr>
        </p:nvSpPr>
        <p:spPr>
          <a:xfrm>
            <a:off x="470928" y="1807534"/>
            <a:ext cx="6869673" cy="4288465"/>
          </a:xfrm>
        </p:spPr>
        <p:txBody>
          <a:bodyPr/>
          <a:lstStyle/>
          <a:p>
            <a:pPr marL="0" indent="0">
              <a:buNone/>
            </a:pPr>
            <a:r>
              <a:rPr lang="en-US" sz="1900">
                <a:solidFill>
                  <a:srgbClr val="002060"/>
                </a:solidFill>
                <a:latin typeface="+mj-lt"/>
                <a:ea typeface="+mn-lt"/>
                <a:cs typeface="+mn-lt"/>
              </a:rPr>
              <a:t>The </a:t>
            </a:r>
            <a:r>
              <a:rPr lang="en-US" sz="1900" i="1">
                <a:solidFill>
                  <a:srgbClr val="002060"/>
                </a:solidFill>
                <a:latin typeface="+mj-lt"/>
                <a:ea typeface="+mn-lt"/>
                <a:cs typeface="+mn-lt"/>
              </a:rPr>
              <a:t>All of Us</a:t>
            </a:r>
            <a:r>
              <a:rPr lang="en-US" sz="1900">
                <a:solidFill>
                  <a:srgbClr val="002060"/>
                </a:solidFill>
                <a:latin typeface="+mj-lt"/>
                <a:ea typeface="+mn-lt"/>
                <a:cs typeface="+mn-lt"/>
              </a:rPr>
              <a:t> Research Program, led by the National Institutes of Health, is building one of the nation’s largest biomedical data resources. The program collects and stores health data from a diverse group of participants across the United States.</a:t>
            </a:r>
          </a:p>
          <a:p>
            <a:pPr marL="0" indent="0">
              <a:buNone/>
            </a:pPr>
            <a:endParaRPr lang="en-US" sz="1900" i="1">
              <a:solidFill>
                <a:srgbClr val="002060"/>
              </a:solidFill>
              <a:latin typeface="+mj-lt"/>
              <a:ea typeface="+mn-lt"/>
              <a:cs typeface="+mn-lt"/>
            </a:endParaRPr>
          </a:p>
          <a:p>
            <a:pPr marL="0" indent="0">
              <a:buNone/>
            </a:pPr>
            <a:r>
              <a:rPr lang="en-US" sz="1900">
                <a:solidFill>
                  <a:srgbClr val="002060"/>
                </a:solidFill>
                <a:latin typeface="+mj-lt"/>
                <a:ea typeface="+mn-lt"/>
                <a:cs typeface="+mn-lt"/>
              </a:rPr>
              <a:t>Registered researchers can access </a:t>
            </a:r>
            <a:r>
              <a:rPr lang="en-US" sz="1900" i="1">
                <a:solidFill>
                  <a:srgbClr val="002060"/>
                </a:solidFill>
                <a:latin typeface="+mj-lt"/>
                <a:ea typeface="+mn-lt"/>
                <a:cs typeface="+mn-lt"/>
              </a:rPr>
              <a:t>All of Us</a:t>
            </a:r>
            <a:r>
              <a:rPr lang="en-US" sz="1900">
                <a:solidFill>
                  <a:srgbClr val="002060"/>
                </a:solidFill>
                <a:latin typeface="+mj-lt"/>
                <a:ea typeface="+mn-lt"/>
                <a:cs typeface="+mn-lt"/>
              </a:rPr>
              <a:t> data and tools to conduct a wide variety of studies that may help improve our understanding of human health.</a:t>
            </a:r>
          </a:p>
          <a:p>
            <a:pPr marL="0" indent="0">
              <a:buNone/>
            </a:pPr>
            <a:endParaRPr lang="en-US" sz="1900">
              <a:solidFill>
                <a:srgbClr val="002060"/>
              </a:solidFill>
              <a:latin typeface="+mj-lt"/>
              <a:ea typeface="+mn-lt"/>
              <a:cs typeface="+mn-lt"/>
            </a:endParaRPr>
          </a:p>
          <a:p>
            <a:pPr marL="0" indent="0">
              <a:buNone/>
            </a:pPr>
            <a:r>
              <a:rPr lang="en-US" sz="1900">
                <a:solidFill>
                  <a:srgbClr val="002060"/>
                </a:solidFill>
                <a:latin typeface="+mj-lt"/>
                <a:ea typeface="+mn-lt"/>
                <a:cs typeface="+mn-lt"/>
              </a:rPr>
              <a:t>The </a:t>
            </a:r>
            <a:r>
              <a:rPr lang="en-US" sz="1900" i="1">
                <a:solidFill>
                  <a:srgbClr val="002060"/>
                </a:solidFill>
                <a:latin typeface="+mj-lt"/>
                <a:ea typeface="+mn-lt"/>
                <a:cs typeface="+mn-lt"/>
              </a:rPr>
              <a:t>All of Us </a:t>
            </a:r>
            <a:r>
              <a:rPr lang="en-US" sz="1900">
                <a:solidFill>
                  <a:srgbClr val="002060"/>
                </a:solidFill>
                <a:latin typeface="+mj-lt"/>
                <a:ea typeface="+mn-lt"/>
                <a:cs typeface="+mn-lt"/>
              </a:rPr>
              <a:t>Research Program aims to recruit 1 million or more participants that reflect the diversity of the United States.</a:t>
            </a:r>
            <a:endParaRPr lang="en-US" sz="1900">
              <a:solidFill>
                <a:srgbClr val="002060"/>
              </a:solidFill>
              <a:latin typeface="+mj-lt"/>
              <a:cs typeface="Calibri" panose="020F0502020204030204" pitchFamily="34" charset="0"/>
            </a:endParaRPr>
          </a:p>
          <a:p>
            <a:pPr marL="0" indent="0">
              <a:buNone/>
            </a:pPr>
            <a:endParaRPr lang="en-US" sz="1900"/>
          </a:p>
        </p:txBody>
      </p:sp>
      <p:pic>
        <p:nvPicPr>
          <p:cNvPr id="4" name="Content Placeholder 17">
            <a:extLst>
              <a:ext uri="{FF2B5EF4-FFF2-40B4-BE49-F238E27FC236}">
                <a16:creationId xmlns:a16="http://schemas.microsoft.com/office/drawing/2014/main" id="{A5BB7830-16BD-AF87-77F7-07012E4A4D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559275" y="1592210"/>
            <a:ext cx="4169231" cy="3852007"/>
          </a:xfrm>
          <a:prstGeom prst="rect">
            <a:avLst/>
          </a:prstGeom>
        </p:spPr>
      </p:pic>
    </p:spTree>
    <p:extLst>
      <p:ext uri="{BB962C8B-B14F-4D97-AF65-F5344CB8AC3E}">
        <p14:creationId xmlns:p14="http://schemas.microsoft.com/office/powerpoint/2010/main" val="4250037339"/>
      </p:ext>
    </p:extLst>
  </p:cSld>
  <p:clrMapOvr>
    <a:masterClrMapping/>
  </p:clrMapOvr>
  <p:extLst mod="1">
    <p:ext uri="{6950BFC3-D8DA-4A85-94F7-54DA5524770B}">
      <p188:commentRel xmlns=""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EF77-08A2-25EB-2B52-3203E2A32F21}"/>
              </a:ext>
            </a:extLst>
          </p:cNvPr>
          <p:cNvSpPr>
            <a:spLocks noGrp="1"/>
          </p:cNvSpPr>
          <p:nvPr>
            <p:ph type="title"/>
          </p:nvPr>
        </p:nvSpPr>
        <p:spPr/>
        <p:txBody>
          <a:bodyPr/>
          <a:lstStyle/>
          <a:p>
            <a:r>
              <a:rPr lang="en-US"/>
              <a:t>About </a:t>
            </a:r>
            <a:r>
              <a:rPr lang="en-US" i="1"/>
              <a:t>All of Us</a:t>
            </a:r>
            <a:endParaRPr lang="en-US"/>
          </a:p>
        </p:txBody>
      </p:sp>
      <p:pic>
        <p:nvPicPr>
          <p:cNvPr id="3" name="Online Media 2" descr="What is All of Us?">
            <a:hlinkClick r:id="" action="ppaction://media"/>
            <a:extLst>
              <a:ext uri="{FF2B5EF4-FFF2-40B4-BE49-F238E27FC236}">
                <a16:creationId xmlns:a16="http://schemas.microsoft.com/office/drawing/2014/main" id="{D7788900-E1F2-135C-E094-8A32CDEE8B7E}"/>
              </a:ext>
            </a:extLst>
          </p:cNvPr>
          <p:cNvPicPr>
            <a:picLocks noRot="1" noChangeAspect="1"/>
          </p:cNvPicPr>
          <p:nvPr>
            <a:videoFile r:link="rId1"/>
          </p:nvPr>
        </p:nvPicPr>
        <p:blipFill>
          <a:blip r:embed="rId4"/>
          <a:stretch>
            <a:fillRect/>
          </a:stretch>
        </p:blipFill>
        <p:spPr>
          <a:xfrm>
            <a:off x="1843485" y="1334019"/>
            <a:ext cx="8505029" cy="4805341"/>
          </a:xfrm>
          <a:prstGeom prst="rect">
            <a:avLst/>
          </a:prstGeom>
        </p:spPr>
      </p:pic>
    </p:spTree>
    <p:extLst>
      <p:ext uri="{BB962C8B-B14F-4D97-AF65-F5344CB8AC3E}">
        <p14:creationId xmlns:p14="http://schemas.microsoft.com/office/powerpoint/2010/main" val="474883782"/>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pic>
        <p:nvPicPr>
          <p:cNvPr id="102" name="Google Shape;102;p1" descr="Digital Connections"/>
          <p:cNvPicPr preferRelativeResize="0"/>
          <p:nvPr/>
        </p:nvPicPr>
        <p:blipFill rotWithShape="1">
          <a:blip r:embed="rId3">
            <a:alphaModFix/>
          </a:blip>
          <a:srcRect l="13267" t="9089" r="3495"/>
          <a:stretch/>
        </p:blipFill>
        <p:spPr>
          <a:xfrm>
            <a:off x="18" y="9"/>
            <a:ext cx="12191982" cy="6857991"/>
          </a:xfrm>
          <a:prstGeom prst="rect">
            <a:avLst/>
          </a:prstGeom>
          <a:noFill/>
          <a:ln>
            <a:noFill/>
          </a:ln>
        </p:spPr>
      </p:pic>
      <p:grpSp>
        <p:nvGrpSpPr>
          <p:cNvPr id="103" name="Google Shape;103;p1">
            <a:extLst>
              <a:ext uri="{C183D7F6-B498-43B3-948B-1728B52AA6E4}">
                <adec:decorative xmlns:adec="http://schemas.microsoft.com/office/drawing/2017/decorative" val="1"/>
              </a:ext>
            </a:extLst>
          </p:cNvPr>
          <p:cNvGrpSpPr/>
          <p:nvPr/>
        </p:nvGrpSpPr>
        <p:grpSpPr>
          <a:xfrm>
            <a:off x="446534" y="453643"/>
            <a:ext cx="11298933" cy="98554"/>
            <a:chOff x="446534" y="453643"/>
            <a:chExt cx="11298933" cy="98554"/>
          </a:xfrm>
        </p:grpSpPr>
        <p:sp>
          <p:nvSpPr>
            <p:cNvPr id="104" name="Google Shape;104;p1"/>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5;p1"/>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106;p1"/>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07" name="Google Shape;107;p1">
            <a:extLst>
              <a:ext uri="{C183D7F6-B498-43B3-948B-1728B52AA6E4}">
                <adec:decorative xmlns:adec="http://schemas.microsoft.com/office/drawing/2017/decorative" val="1"/>
              </a:ext>
            </a:extLst>
          </p:cNvPr>
          <p:cNvSpPr/>
          <p:nvPr/>
        </p:nvSpPr>
        <p:spPr>
          <a:xfrm>
            <a:off x="448732" y="4428067"/>
            <a:ext cx="11260800" cy="1962600"/>
          </a:xfrm>
          <a:prstGeom prst="rect">
            <a:avLst/>
          </a:prstGeom>
          <a:solidFill>
            <a:schemeClr val="accent1">
              <a:alpha val="9647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38351538-8386-40FB-B398-FDB4F7E8AB5D}"/>
              </a:ext>
            </a:extLst>
          </p:cNvPr>
          <p:cNvSpPr>
            <a:spLocks noGrp="1"/>
          </p:cNvSpPr>
          <p:nvPr>
            <p:ph type="title"/>
          </p:nvPr>
        </p:nvSpPr>
        <p:spPr>
          <a:xfrm>
            <a:off x="564324" y="4604033"/>
            <a:ext cx="11029616" cy="1013800"/>
          </a:xfrm>
        </p:spPr>
        <p:txBody>
          <a:bodyPr>
            <a:normAutofit/>
          </a:bodyPr>
          <a:lstStyle/>
          <a:p>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Advancing Climate Resilience, Sustainability, and Environmental Justice: A Public and Academic Libraries </a:t>
            </a:r>
            <a:r>
              <a:rPr lang="en-US" dirty="0"/>
              <a:t>Partnership in San Diego County</a:t>
            </a:r>
          </a:p>
        </p:txBody>
      </p:sp>
      <p:pic>
        <p:nvPicPr>
          <p:cNvPr id="109" name="Google Shape;109;p1" descr="San Diego Circuit libraries logo"/>
          <p:cNvPicPr preferRelativeResize="0"/>
          <p:nvPr/>
        </p:nvPicPr>
        <p:blipFill rotWithShape="1">
          <a:blip r:embed="rId4">
            <a:alphaModFix/>
          </a:blip>
          <a:srcRect/>
          <a:stretch/>
        </p:blipFill>
        <p:spPr>
          <a:xfrm>
            <a:off x="8911451" y="5736226"/>
            <a:ext cx="2798075" cy="559600"/>
          </a:xfrm>
          <a:prstGeom prst="rect">
            <a:avLst/>
          </a:prstGeom>
          <a:noFill/>
          <a:ln>
            <a:noFill/>
          </a:ln>
        </p:spPr>
      </p:pic>
    </p:spTree>
  </p:cSld>
  <p:clrMapOvr>
    <a:masterClrMapping/>
  </p:clrMapOvr>
</p:sld>
</file>

<file path=ppt/theme/theme1.xml><?xml version="1.0" encoding="utf-8"?>
<a:theme xmlns:a="http://schemas.openxmlformats.org/drawingml/2006/main" name="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2.xml><?xml version="1.0" encoding="utf-8"?>
<a:theme xmlns:a="http://schemas.openxmlformats.org/drawingml/2006/main" name="Office Theme">
  <a:themeElements>
    <a:clrScheme name="Custom 7">
      <a:dk1>
        <a:srgbClr val="000000"/>
      </a:dk1>
      <a:lt1>
        <a:srgbClr val="FFFFFF"/>
      </a:lt1>
      <a:dk2>
        <a:srgbClr val="1F497D"/>
      </a:dk2>
      <a:lt2>
        <a:srgbClr val="EEECE1"/>
      </a:lt2>
      <a:accent1>
        <a:srgbClr val="326195"/>
      </a:accent1>
      <a:accent2>
        <a:srgbClr val="3490B2"/>
      </a:accent2>
      <a:accent3>
        <a:srgbClr val="97B95F"/>
      </a:accent3>
      <a:accent4>
        <a:srgbClr val="FDA167"/>
      </a:accent4>
      <a:accent5>
        <a:srgbClr val="F0733C"/>
      </a:accent5>
      <a:accent6>
        <a:srgbClr val="F79646"/>
      </a:accent6>
      <a:hlink>
        <a:srgbClr val="97B95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otalTime>0</TotalTime>
  <Words>5573</Words>
  <Application>Microsoft Office PowerPoint</Application>
  <PresentationFormat>Widescreen</PresentationFormat>
  <Paragraphs>489</Paragraphs>
  <Slides>36</Slides>
  <Notes>36</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-apple-system</vt:lpstr>
      <vt:lpstr>Arial</vt:lpstr>
      <vt:lpstr>Arial Black</vt:lpstr>
      <vt:lpstr>Calibri</vt:lpstr>
      <vt:lpstr>Gill Sans</vt:lpstr>
      <vt:lpstr>Helvetica</vt:lpstr>
      <vt:lpstr>Noto Sans Symbols</vt:lpstr>
      <vt:lpstr>Roboto</vt:lpstr>
      <vt:lpstr>Symbol</vt:lpstr>
      <vt:lpstr>Times New Roman</vt:lpstr>
      <vt:lpstr>NTO White w gray text</vt:lpstr>
      <vt:lpstr>Office Theme</vt:lpstr>
      <vt:lpstr>Dividend</vt:lpstr>
      <vt:lpstr>SOCIAL DETERMINANTS OF ENVIRONMENTAL HEALTH WEBINAR SERIES</vt:lpstr>
      <vt:lpstr>Using Zoom</vt:lpstr>
      <vt:lpstr>Before We Get Started</vt:lpstr>
      <vt:lpstr>About NNLM / Organizational Structure</vt:lpstr>
      <vt:lpstr>The Regions of NNLM</vt:lpstr>
      <vt:lpstr>NNLM All of Us Program Center (NAPC)</vt:lpstr>
      <vt:lpstr>What is the All of Us Research Program?</vt:lpstr>
      <vt:lpstr>About All of Us</vt:lpstr>
      <vt:lpstr>Advancing Climate Resilience, Sustainability, and Environmental Justice: A Public and Academic Libraries Partnership in San Diego County</vt:lpstr>
      <vt:lpstr>WHO WE ARE:  CIRCUIT INFORMATION ISSUES FOR SOCIAL IMPACT SPEAKERS </vt:lpstr>
      <vt:lpstr>WHO ARE YOU?</vt:lpstr>
      <vt:lpstr>AGENDA</vt:lpstr>
      <vt:lpstr>WHO WE ARE:  CIRCUIT INFORMATION ISSUES FOR SOCIAL IMPACT </vt:lpstr>
      <vt:lpstr>QUESTIONS</vt:lpstr>
      <vt:lpstr>COLLABORATION:  LOGIC MODEL APPROACH</vt:lpstr>
      <vt:lpstr>COLLABORATION:  LOGIC MODEL DETAILS</vt:lpstr>
      <vt:lpstr>WHAT WE’VE DONE:  HEALTH MISINFORMATION &amp; CLIMATE RESILIENCE</vt:lpstr>
      <vt:lpstr>QUESTIONS</vt:lpstr>
      <vt:lpstr>WHAT WE’VE DONE:  GUIDES WITH LOCAL INFORMATION AND RESOURCES</vt:lpstr>
      <vt:lpstr>WHAT WE’VE DONE:  PROGRAMMING </vt:lpstr>
      <vt:lpstr>PARTNERS </vt:lpstr>
      <vt:lpstr>Video from Wawa Gatheru</vt:lpstr>
      <vt:lpstr>ENGAGEMENT:  EQUITY AND ACCESSIBILITY</vt:lpstr>
      <vt:lpstr>ENGAGEMENT:  EQUITY AND ACCESSIBILITY</vt:lpstr>
      <vt:lpstr>ENGAGEMENT:  WHAT YOU’VE DONE?</vt:lpstr>
      <vt:lpstr>Outcomes and Outputs: Project Outcome Surveys </vt:lpstr>
      <vt:lpstr>Outcomes and Outputs: Project Outcome Surveys </vt:lpstr>
      <vt:lpstr>WHAT YOU’VE DONE?</vt:lpstr>
      <vt:lpstr>CHALLENGES AND OPPORTUNITIES</vt:lpstr>
      <vt:lpstr>TAKEAWAYS &amp; FUTURE PLANS</vt:lpstr>
      <vt:lpstr>FUTURE PROJECTS</vt:lpstr>
      <vt:lpstr>HOW CAN YOU HELP</vt:lpstr>
      <vt:lpstr>THANK YOU!</vt:lpstr>
      <vt:lpstr>Additional Activity [if not breakout rooms]</vt:lpstr>
      <vt:lpstr>Thank you for attending</vt:lpstr>
      <vt:lpstr>SOCIAL DETERMINANTS OF ENVIRONMENTAL HEALTH WEBINAR SERIES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2024-03-27T18:15:42Z</dcterms:created>
  <dcterms:modified xsi:type="dcterms:W3CDTF">2024-03-27T18:15:58Z</dcterms:modified>
</cp:coreProperties>
</file>