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 id="2147484005" r:id="rId2"/>
  </p:sldMasterIdLst>
  <p:notesMasterIdLst>
    <p:notesMasterId r:id="rId16"/>
  </p:notesMasterIdLst>
  <p:handoutMasterIdLst>
    <p:handoutMasterId r:id="rId17"/>
  </p:handoutMasterIdLst>
  <p:sldIdLst>
    <p:sldId id="310" r:id="rId3"/>
    <p:sldId id="337" r:id="rId4"/>
    <p:sldId id="329" r:id="rId5"/>
    <p:sldId id="303" r:id="rId6"/>
    <p:sldId id="330" r:id="rId7"/>
    <p:sldId id="331" r:id="rId8"/>
    <p:sldId id="332" r:id="rId9"/>
    <p:sldId id="333" r:id="rId10"/>
    <p:sldId id="334" r:id="rId11"/>
    <p:sldId id="335" r:id="rId12"/>
    <p:sldId id="336" r:id="rId13"/>
    <p:sldId id="298" r:id="rId14"/>
    <p:sldId id="323" r:id="rId15"/>
  </p:sldIdLst>
  <p:sldSz cx="12192000" cy="6858000"/>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3A2"/>
    <a:srgbClr val="4263A4"/>
    <a:srgbClr val="415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5" autoAdjust="0"/>
    <p:restoredTop sz="63088" autoAdjust="0"/>
  </p:normalViewPr>
  <p:slideViewPr>
    <p:cSldViewPr snapToGrid="0">
      <p:cViewPr varScale="1">
        <p:scale>
          <a:sx n="57" d="100"/>
          <a:sy n="57" d="100"/>
        </p:scale>
        <p:origin x="1896" y="72"/>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3CA400-0E38-4557-9155-D9AE7B29BDA4}"/>
              </a:ext>
            </a:extLst>
          </p:cNvPr>
          <p:cNvSpPr>
            <a:spLocks noGrp="1"/>
          </p:cNvSpPr>
          <p:nvPr>
            <p:ph type="hdr" sz="quarter"/>
          </p:nvPr>
        </p:nvSpPr>
        <p:spPr>
          <a:xfrm>
            <a:off x="0" y="0"/>
            <a:ext cx="3078163" cy="471488"/>
          </a:xfrm>
          <a:prstGeom prst="rect">
            <a:avLst/>
          </a:prstGeom>
        </p:spPr>
        <p:txBody>
          <a:bodyPr vert="horz" lIns="92461" tIns="46230" rIns="92461" bIns="4623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8196F60-D528-4AC9-A168-C38C5F35D184}"/>
              </a:ext>
            </a:extLst>
          </p:cNvPr>
          <p:cNvSpPr>
            <a:spLocks noGrp="1"/>
          </p:cNvSpPr>
          <p:nvPr>
            <p:ph type="dt" sz="quarter" idx="1"/>
          </p:nvPr>
        </p:nvSpPr>
        <p:spPr>
          <a:xfrm>
            <a:off x="4022725" y="0"/>
            <a:ext cx="3078163" cy="471488"/>
          </a:xfrm>
          <a:prstGeom prst="rect">
            <a:avLst/>
          </a:prstGeom>
        </p:spPr>
        <p:txBody>
          <a:bodyPr vert="horz" lIns="92461" tIns="46230" rIns="92461" bIns="46230" rtlCol="0"/>
          <a:lstStyle>
            <a:lvl1pPr algn="r" eaLnBrk="1" fontAlgn="auto" hangingPunct="1">
              <a:spcBef>
                <a:spcPts val="0"/>
              </a:spcBef>
              <a:spcAft>
                <a:spcPts val="0"/>
              </a:spcAft>
              <a:defRPr sz="1200">
                <a:latin typeface="+mn-lt"/>
              </a:defRPr>
            </a:lvl1pPr>
          </a:lstStyle>
          <a:p>
            <a:pPr>
              <a:defRPr/>
            </a:pPr>
            <a:fld id="{978B803C-84D8-49A0-AB47-C4441D81FB00}" type="datetimeFigureOut">
              <a:rPr lang="en-US"/>
              <a:pPr>
                <a:defRPr/>
              </a:pPr>
              <a:t>11/21/2019</a:t>
            </a:fld>
            <a:endParaRPr lang="en-US" dirty="0"/>
          </a:p>
        </p:txBody>
      </p:sp>
      <p:sp>
        <p:nvSpPr>
          <p:cNvPr id="4" name="Footer Placeholder 3">
            <a:extLst>
              <a:ext uri="{FF2B5EF4-FFF2-40B4-BE49-F238E27FC236}">
                <a16:creationId xmlns:a16="http://schemas.microsoft.com/office/drawing/2014/main" id="{8DE96A71-493B-47AB-A7C7-F2D98A950CEF}"/>
              </a:ext>
            </a:extLst>
          </p:cNvPr>
          <p:cNvSpPr>
            <a:spLocks noGrp="1"/>
          </p:cNvSpPr>
          <p:nvPr>
            <p:ph type="ftr" sz="quarter" idx="2"/>
          </p:nvPr>
        </p:nvSpPr>
        <p:spPr>
          <a:xfrm>
            <a:off x="0" y="8916988"/>
            <a:ext cx="3078163" cy="471487"/>
          </a:xfrm>
          <a:prstGeom prst="rect">
            <a:avLst/>
          </a:prstGeom>
        </p:spPr>
        <p:txBody>
          <a:bodyPr vert="horz" lIns="92461" tIns="46230" rIns="92461" bIns="4623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3D3D33D-7E20-4457-B63D-7B88D5DD1A94}"/>
              </a:ext>
            </a:extLst>
          </p:cNvPr>
          <p:cNvSpPr>
            <a:spLocks noGrp="1"/>
          </p:cNvSpPr>
          <p:nvPr>
            <p:ph type="sldNum" sz="quarter" idx="3"/>
          </p:nvPr>
        </p:nvSpPr>
        <p:spPr>
          <a:xfrm>
            <a:off x="4022725" y="8916988"/>
            <a:ext cx="3078163" cy="471487"/>
          </a:xfrm>
          <a:prstGeom prst="rect">
            <a:avLst/>
          </a:prstGeom>
        </p:spPr>
        <p:txBody>
          <a:bodyPr vert="horz" lIns="92461" tIns="46230" rIns="92461" bIns="46230" rtlCol="0" anchor="b"/>
          <a:lstStyle>
            <a:lvl1pPr algn="r" eaLnBrk="1" fontAlgn="auto" hangingPunct="1">
              <a:spcBef>
                <a:spcPts val="0"/>
              </a:spcBef>
              <a:spcAft>
                <a:spcPts val="0"/>
              </a:spcAft>
              <a:defRPr sz="1200">
                <a:latin typeface="+mn-lt"/>
              </a:defRPr>
            </a:lvl1pPr>
          </a:lstStyle>
          <a:p>
            <a:pPr>
              <a:defRPr/>
            </a:pPr>
            <a:fld id="{5BE4C448-26AB-4C2D-A977-99A4AA13BA45}"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286FE-62D9-4EBF-BB64-2523BA0D00EA}"/>
              </a:ext>
            </a:extLst>
          </p:cNvPr>
          <p:cNvSpPr>
            <a:spLocks noGrp="1"/>
          </p:cNvSpPr>
          <p:nvPr>
            <p:ph type="hdr" sz="quarter"/>
          </p:nvPr>
        </p:nvSpPr>
        <p:spPr>
          <a:xfrm>
            <a:off x="0" y="0"/>
            <a:ext cx="3078163" cy="471488"/>
          </a:xfrm>
          <a:prstGeom prst="rect">
            <a:avLst/>
          </a:prstGeom>
        </p:spPr>
        <p:txBody>
          <a:bodyPr vert="horz" lIns="94217" tIns="47109" rIns="94217" bIns="4710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3617FE1-D737-498E-9A43-D6243F0EEDD8}"/>
              </a:ext>
            </a:extLst>
          </p:cNvPr>
          <p:cNvSpPr>
            <a:spLocks noGrp="1"/>
          </p:cNvSpPr>
          <p:nvPr>
            <p:ph type="dt" idx="1"/>
          </p:nvPr>
        </p:nvSpPr>
        <p:spPr>
          <a:xfrm>
            <a:off x="4022725" y="0"/>
            <a:ext cx="3078163" cy="471488"/>
          </a:xfrm>
          <a:prstGeom prst="rect">
            <a:avLst/>
          </a:prstGeom>
        </p:spPr>
        <p:txBody>
          <a:bodyPr vert="horz" lIns="94217" tIns="47109" rIns="94217" bIns="47109" rtlCol="0"/>
          <a:lstStyle>
            <a:lvl1pPr algn="r" eaLnBrk="1" fontAlgn="auto" hangingPunct="1">
              <a:spcBef>
                <a:spcPts val="0"/>
              </a:spcBef>
              <a:spcAft>
                <a:spcPts val="0"/>
              </a:spcAft>
              <a:defRPr sz="1200">
                <a:latin typeface="+mn-lt"/>
              </a:defRPr>
            </a:lvl1pPr>
          </a:lstStyle>
          <a:p>
            <a:pPr>
              <a:defRPr/>
            </a:pPr>
            <a:fld id="{EC0DD10E-4ACF-4157-A3D0-8A6615B41D6D}" type="datetimeFigureOut">
              <a:rPr lang="en-US"/>
              <a:pPr>
                <a:defRPr/>
              </a:pPr>
              <a:t>11/21/2019</a:t>
            </a:fld>
            <a:endParaRPr lang="en-US" dirty="0"/>
          </a:p>
        </p:txBody>
      </p:sp>
      <p:sp>
        <p:nvSpPr>
          <p:cNvPr id="4" name="Slide Image Placeholder 3">
            <a:extLst>
              <a:ext uri="{FF2B5EF4-FFF2-40B4-BE49-F238E27FC236}">
                <a16:creationId xmlns:a16="http://schemas.microsoft.com/office/drawing/2014/main" id="{90817120-1C73-4F23-9FC9-09636B5E07BC}"/>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9" rIns="94217" bIns="47109" rtlCol="0" anchor="ctr"/>
          <a:lstStyle/>
          <a:p>
            <a:pPr lvl="0"/>
            <a:endParaRPr lang="en-US" noProof="0" dirty="0"/>
          </a:p>
        </p:txBody>
      </p:sp>
      <p:sp>
        <p:nvSpPr>
          <p:cNvPr id="5" name="Notes Placeholder 4">
            <a:extLst>
              <a:ext uri="{FF2B5EF4-FFF2-40B4-BE49-F238E27FC236}">
                <a16:creationId xmlns:a16="http://schemas.microsoft.com/office/drawing/2014/main" id="{3DAFC5DE-17C6-497A-A664-173A018F7C8D}"/>
              </a:ext>
            </a:extLst>
          </p:cNvPr>
          <p:cNvSpPr>
            <a:spLocks noGrp="1"/>
          </p:cNvSpPr>
          <p:nvPr>
            <p:ph type="body" sz="quarter" idx="3"/>
          </p:nvPr>
        </p:nvSpPr>
        <p:spPr>
          <a:xfrm>
            <a:off x="709613" y="4518025"/>
            <a:ext cx="5683250" cy="3697288"/>
          </a:xfrm>
          <a:prstGeom prst="rect">
            <a:avLst/>
          </a:prstGeom>
        </p:spPr>
        <p:txBody>
          <a:bodyPr vert="horz" lIns="94217" tIns="47109" rIns="94217" bIns="4710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449B93F-981A-4AF2-AD94-01236F1601B9}"/>
              </a:ext>
            </a:extLst>
          </p:cNvPr>
          <p:cNvSpPr>
            <a:spLocks noGrp="1"/>
          </p:cNvSpPr>
          <p:nvPr>
            <p:ph type="ftr" sz="quarter" idx="4"/>
          </p:nvPr>
        </p:nvSpPr>
        <p:spPr>
          <a:xfrm>
            <a:off x="0" y="8916988"/>
            <a:ext cx="3078163" cy="471487"/>
          </a:xfrm>
          <a:prstGeom prst="rect">
            <a:avLst/>
          </a:prstGeom>
        </p:spPr>
        <p:txBody>
          <a:bodyPr vert="horz" lIns="94217" tIns="47109" rIns="94217" bIns="4710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551E0C0-9510-4BC7-9751-4526D679F4F6}"/>
              </a:ext>
            </a:extLst>
          </p:cNvPr>
          <p:cNvSpPr>
            <a:spLocks noGrp="1"/>
          </p:cNvSpPr>
          <p:nvPr>
            <p:ph type="sldNum" sz="quarter" idx="5"/>
          </p:nvPr>
        </p:nvSpPr>
        <p:spPr>
          <a:xfrm>
            <a:off x="4022725" y="8916988"/>
            <a:ext cx="3078163" cy="471487"/>
          </a:xfrm>
          <a:prstGeom prst="rect">
            <a:avLst/>
          </a:prstGeom>
        </p:spPr>
        <p:txBody>
          <a:bodyPr vert="horz" lIns="94217" tIns="47109" rIns="94217" bIns="47109" rtlCol="0" anchor="b"/>
          <a:lstStyle>
            <a:lvl1pPr algn="r" eaLnBrk="1" fontAlgn="auto" hangingPunct="1">
              <a:spcBef>
                <a:spcPts val="0"/>
              </a:spcBef>
              <a:spcAft>
                <a:spcPts val="0"/>
              </a:spcAft>
              <a:defRPr sz="1200">
                <a:latin typeface="+mn-lt"/>
              </a:defRPr>
            </a:lvl1pPr>
          </a:lstStyle>
          <a:p>
            <a:pPr>
              <a:defRPr/>
            </a:pPr>
            <a:fld id="{10B6D52F-B296-4629-8656-CD0C85DE9E6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ACEDA3-4999-441A-BE1C-B03549E502C8}" type="slidenum">
              <a:rPr lang="en-US" altLang="en-US" smtClean="0"/>
              <a:pPr fontAlgn="base">
                <a:spcBef>
                  <a:spcPct val="0"/>
                </a:spcBef>
                <a:spcAft>
                  <a:spcPct val="0"/>
                </a:spcAft>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Sexual orientation identity</a:t>
            </a:r>
            <a:r>
              <a:rPr lang="en-US" baseline="0" dirty="0" smtClean="0"/>
              <a:t> could be different from sexual behavior. </a:t>
            </a:r>
            <a:r>
              <a:rPr lang="en-US" dirty="0" smtClean="0"/>
              <a:t>Some people will identify as one sexual orientation but their behavior doesn’t match</a:t>
            </a:r>
            <a:r>
              <a:rPr lang="en-US" baseline="30000" dirty="0" smtClean="0"/>
              <a:t>3</a:t>
            </a:r>
            <a:r>
              <a:rPr lang="en-US" dirty="0" smtClean="0"/>
              <a:t>. For example, a man who identifies as straight may have sex with other men. WSW is a clinical term for women who have sex with women who may not identify as bisexual or lesbian</a:t>
            </a:r>
            <a:r>
              <a:rPr lang="en-US" baseline="0" dirty="0" smtClean="0"/>
              <a:t> and </a:t>
            </a:r>
            <a:r>
              <a:rPr lang="en-US" dirty="0" smtClean="0"/>
              <a:t>MSM is a clinical term for men who have sex with men who may not identify as gay or bisexual. This is why</a:t>
            </a:r>
            <a:r>
              <a:rPr lang="en-US" baseline="0" dirty="0" smtClean="0"/>
              <a:t> it’s important that we ask about sexual behavior and not just assume someone’s sexual behavior based on their identity.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10</a:t>
            </a:fld>
            <a:endParaRPr lang="en-US" dirty="0"/>
          </a:p>
        </p:txBody>
      </p:sp>
    </p:spTree>
    <p:extLst>
      <p:ext uri="{BB962C8B-B14F-4D97-AF65-F5344CB8AC3E}">
        <p14:creationId xmlns:p14="http://schemas.microsoft.com/office/powerpoint/2010/main" val="416288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understand sexual orientation, it is important to consider the focus of our next topic,</a:t>
            </a:r>
            <a:r>
              <a:rPr lang="en-US" baseline="0" dirty="0" smtClean="0"/>
              <a:t> which is </a:t>
            </a:r>
            <a:r>
              <a:rPr lang="en-US" dirty="0" smtClean="0"/>
              <a:t>gender identity and expression. Sexual orientation and gender identity and expression are interrelated concepts but are not the same or a cause-and-effect relationship. Often we think of masculine women as lesbians or feminine men as gay but this is not always the case and is not fair to assume someone’s sexual orientation based on gender expression. If we treat “everyone the same,” it actually defaults to the norm, which is cisgender and heterosexual and can cause us to miss important information.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11</a:t>
            </a:fld>
            <a:endParaRPr lang="en-US" dirty="0"/>
          </a:p>
        </p:txBody>
      </p:sp>
    </p:spTree>
    <p:extLst>
      <p:ext uri="{BB962C8B-B14F-4D97-AF65-F5344CB8AC3E}">
        <p14:creationId xmlns:p14="http://schemas.microsoft.com/office/powerpoint/2010/main" val="3874474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400" dirty="0" smtClean="0">
              <a:solidFill>
                <a:srgbClr val="FF0000"/>
              </a:solidFill>
            </a:endParaRPr>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CA7EE7-83A3-4E29-A988-130F0868659F}" type="slidenum">
              <a:rPr lang="en-US" altLang="en-US" smtClean="0"/>
              <a:pPr fontAlgn="base">
                <a:spcBef>
                  <a:spcPct val="0"/>
                </a:spcBef>
                <a:spcAft>
                  <a:spcPct val="0"/>
                </a:spcAft>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13</a:t>
            </a:fld>
            <a:endParaRPr lang="en-US" dirty="0"/>
          </a:p>
        </p:txBody>
      </p:sp>
    </p:spTree>
    <p:extLst>
      <p:ext uri="{BB962C8B-B14F-4D97-AF65-F5344CB8AC3E}">
        <p14:creationId xmlns:p14="http://schemas.microsoft.com/office/powerpoint/2010/main" val="194230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TO FACILITATOR: if you choose not to have participants complete the knowledge assessment questions, delete this slide.]</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AC25A-0787-4250-9F5D-D1D38B63B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2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903870-3B90-42FA-8A3F-5416BA4D4C00}" type="slidenum">
              <a:rPr lang="en-US" altLang="en-US" smtClean="0"/>
              <a:pPr fontAlgn="base">
                <a:spcBef>
                  <a:spcPct val="0"/>
                </a:spcBef>
                <a:spcAft>
                  <a:spcPct val="0"/>
                </a:spcAft>
              </a:pPr>
              <a:t>3</a:t>
            </a:fld>
            <a:endParaRPr lang="en-US" altLang="en-US" smtClean="0"/>
          </a:p>
        </p:txBody>
      </p:sp>
    </p:spTree>
    <p:extLst>
      <p:ext uri="{BB962C8B-B14F-4D97-AF65-F5344CB8AC3E}">
        <p14:creationId xmlns:p14="http://schemas.microsoft.com/office/powerpoint/2010/main" val="103304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D10620-A55E-49B1-92B1-BDBC61F54606}" type="slidenum">
              <a:rPr lang="en-US" altLang="en-US" smtClean="0"/>
              <a:pPr fontAlgn="base">
                <a:spcBef>
                  <a:spcPct val="0"/>
                </a:spcBef>
                <a:spcAft>
                  <a:spcPct val="0"/>
                </a:spcAft>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Ask the d</a:t>
            </a:r>
            <a:r>
              <a:rPr lang="en-US" b="1" dirty="0" smtClean="0"/>
              <a:t>iscussion questions: “</a:t>
            </a:r>
            <a:r>
              <a:rPr lang="en-US" baseline="0" dirty="0" smtClean="0"/>
              <a:t>Who has a sexual orientation?” (The answer is everyone!) and “Who makes up the members of the community “sexual orientation minorities?” (The answer is people who identify as lesbian, gay, bisexual, asexual, pansexual, queer, etc.). Give the audience a short amount of time to answer. </a:t>
            </a:r>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5</a:t>
            </a:fld>
            <a:endParaRPr lang="en-US" dirty="0"/>
          </a:p>
        </p:txBody>
      </p:sp>
    </p:spTree>
    <p:extLst>
      <p:ext uri="{BB962C8B-B14F-4D97-AF65-F5344CB8AC3E}">
        <p14:creationId xmlns:p14="http://schemas.microsoft.com/office/powerpoint/2010/main" val="205418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Sexual</a:t>
            </a:r>
            <a:r>
              <a:rPr lang="en-US" baseline="0" dirty="0" smtClean="0"/>
              <a:t> orientation describes a person’s emotional, romantic, or sexual attraction to other people</a:t>
            </a:r>
            <a:r>
              <a:rPr lang="en-US" baseline="30000" dirty="0" smtClean="0"/>
              <a:t>1</a:t>
            </a:r>
            <a:r>
              <a:rPr lang="en-US" baseline="0" dirty="0" smtClean="0"/>
              <a:t>. In addition, everyone has a sexual orientation, not just people who identify as gay or lesbian. </a:t>
            </a:r>
            <a:r>
              <a:rPr lang="en-US" dirty="0" smtClean="0"/>
              <a:t>Sexual orientation is more complicated than simply being attracted to one gender or another. It’s possible to be sexually attracted to a gender but not romantically attracted to that gender. Sexual orientation is not fixed, either. It’s possible to be more fluid. For example, to come out as a gay man but also have sex with people who don’t identify as men. </a:t>
            </a:r>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6</a:t>
            </a:fld>
            <a:endParaRPr lang="en-US" dirty="0"/>
          </a:p>
        </p:txBody>
      </p:sp>
    </p:spTree>
    <p:extLst>
      <p:ext uri="{BB962C8B-B14F-4D97-AF65-F5344CB8AC3E}">
        <p14:creationId xmlns:p14="http://schemas.microsoft.com/office/powerpoint/2010/main" val="5527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a:t>
            </a:r>
            <a:r>
              <a:rPr lang="en-US" baseline="0" dirty="0" smtClean="0"/>
              <a:t>s of sexual orientations. </a:t>
            </a:r>
            <a:r>
              <a:rPr lang="en-US" dirty="0" smtClean="0"/>
              <a:t>Gay</a:t>
            </a:r>
            <a:r>
              <a:rPr lang="en-US" baseline="0" dirty="0" smtClean="0"/>
              <a:t> is defined as a </a:t>
            </a:r>
            <a:r>
              <a:rPr lang="en-US" dirty="0" smtClean="0"/>
              <a:t>person who is emotionally, romantically, or sexually attracted to some members of the same gender. Usually used by people who identify as male, although it can be used to describe anybody attracted to the same gender as themselves</a:t>
            </a:r>
            <a:r>
              <a:rPr lang="en-US" baseline="30000" dirty="0" smtClean="0"/>
              <a:t>1</a:t>
            </a:r>
            <a:r>
              <a:rPr lang="en-US" dirty="0" smtClean="0"/>
              <a:t>. </a:t>
            </a:r>
          </a:p>
          <a:p>
            <a:endParaRPr lang="en-US" dirty="0" smtClean="0"/>
          </a:p>
          <a:p>
            <a:r>
              <a:rPr lang="en-US" dirty="0" smtClean="0"/>
              <a:t>Lesbian</a:t>
            </a:r>
            <a:r>
              <a:rPr lang="en-US" baseline="0" dirty="0" smtClean="0"/>
              <a:t> is a</a:t>
            </a:r>
            <a:r>
              <a:rPr lang="en-US" dirty="0" smtClean="0"/>
              <a:t> person who identifies as a woman who is emotionally, romantically, or sexually attracted to other people who identify as women</a:t>
            </a:r>
            <a:r>
              <a:rPr lang="en-US" baseline="30000" dirty="0" smtClean="0"/>
              <a:t>1. </a:t>
            </a:r>
            <a:r>
              <a:rPr lang="en-US" baseline="0" dirty="0" smtClean="0"/>
              <a:t> </a:t>
            </a:r>
          </a:p>
          <a:p>
            <a:endParaRPr lang="en-US" baseline="0" dirty="0" smtClean="0"/>
          </a:p>
          <a:p>
            <a:r>
              <a:rPr lang="en-US" dirty="0" smtClean="0"/>
              <a:t>Bisexual</a:t>
            </a:r>
            <a:r>
              <a:rPr lang="en-US" baseline="0" dirty="0" smtClean="0"/>
              <a:t> refers to a</a:t>
            </a:r>
            <a:r>
              <a:rPr lang="en-US" dirty="0" smtClean="0"/>
              <a:t> person of any gender who is emotionally, romantically, or sexually attracted to people of more than one sex, gender expression, or gender identity, though not necessarily simultaneously, in the same way, or to the same degree. This</a:t>
            </a:r>
            <a:r>
              <a:rPr lang="en-US" baseline="0" dirty="0" smtClean="0"/>
              <a:t> is a</a:t>
            </a:r>
            <a:r>
              <a:rPr lang="en-US" dirty="0" smtClean="0"/>
              <a:t>lso</a:t>
            </a:r>
            <a:r>
              <a:rPr lang="en-US" baseline="0" dirty="0" smtClean="0"/>
              <a:t> known as bi.</a:t>
            </a:r>
            <a:r>
              <a:rPr lang="en-US" baseline="30000" dirty="0" smtClean="0"/>
              <a:t>1</a:t>
            </a:r>
            <a:r>
              <a:rPr lang="en-US" baseline="0" dirty="0" smtClean="0"/>
              <a:t> </a:t>
            </a:r>
          </a:p>
          <a:p>
            <a:endParaRPr lang="en-US" baseline="0" dirty="0" smtClean="0"/>
          </a:p>
          <a:p>
            <a:r>
              <a:rPr lang="en-US" dirty="0" smtClean="0"/>
              <a:t>Straight (also known as heterosexual)</a:t>
            </a:r>
            <a:r>
              <a:rPr lang="en-US" baseline="0" dirty="0" smtClean="0"/>
              <a:t> is a</a:t>
            </a:r>
            <a:r>
              <a:rPr lang="en-US" dirty="0" smtClean="0"/>
              <a:t> person of any gender who is emotionally, romantically, or sexually attracted to people of a different gender</a:t>
            </a:r>
            <a:r>
              <a:rPr lang="en-US" baseline="30000" dirty="0" smtClean="0"/>
              <a:t>1</a:t>
            </a:r>
            <a:r>
              <a:rPr lang="en-US" baseline="0" dirty="0" smtClean="0"/>
              <a:t>. </a:t>
            </a:r>
            <a:r>
              <a:rPr lang="en-US" dirty="0" smtClean="0"/>
              <a:t>You’ll notice that these</a:t>
            </a:r>
            <a:r>
              <a:rPr lang="en-US" baseline="0" dirty="0" smtClean="0"/>
              <a:t> definitions state </a:t>
            </a:r>
            <a:r>
              <a:rPr lang="en-US" dirty="0" smtClean="0"/>
              <a:t>“</a:t>
            </a:r>
            <a:r>
              <a:rPr lang="en-US" baseline="0" dirty="0" smtClean="0"/>
              <a:t> a person who identifies as</a:t>
            </a:r>
            <a:r>
              <a:rPr lang="mr-IN" baseline="0" dirty="0" smtClean="0"/>
              <a:t>…</a:t>
            </a:r>
            <a:r>
              <a:rPr lang="en-US" baseline="0" dirty="0" smtClean="0"/>
              <a:t>” in the definitions. If a trans man identifies as a man and is attracted to other people who identify as men, whether those men are cisgender or trans, he is a gay man.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7</a:t>
            </a:fld>
            <a:endParaRPr lang="en-US" dirty="0"/>
          </a:p>
        </p:txBody>
      </p:sp>
    </p:spTree>
    <p:extLst>
      <p:ext uri="{BB962C8B-B14F-4D97-AF65-F5344CB8AC3E}">
        <p14:creationId xmlns:p14="http://schemas.microsoft.com/office/powerpoint/2010/main" val="3733464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more examples of sexuality. Pansexual</a:t>
            </a:r>
            <a:r>
              <a:rPr lang="en-US" baseline="0" dirty="0" smtClean="0"/>
              <a:t> is s</a:t>
            </a:r>
            <a:r>
              <a:rPr lang="en-US" dirty="0" smtClean="0"/>
              <a:t>omeone of any gender who has the potential for romantic, emotional, or sexual attraction to people of any gender, though not necessarily simultaneously, in the same way, or to the same degree</a:t>
            </a:r>
            <a:r>
              <a:rPr lang="en-US" baseline="30000" dirty="0" smtClean="0"/>
              <a:t>1</a:t>
            </a:r>
            <a:r>
              <a:rPr lang="en-US" dirty="0" smtClean="0"/>
              <a:t>. This acknowledges the existence of more than two genders</a:t>
            </a:r>
            <a:r>
              <a:rPr lang="en-US" baseline="30000" dirty="0" smtClean="0"/>
              <a:t>1</a:t>
            </a:r>
            <a:r>
              <a:rPr lang="en-US" dirty="0" smtClean="0"/>
              <a:t>.</a:t>
            </a:r>
            <a:r>
              <a:rPr lang="en-US" baseline="0" dirty="0" smtClean="0"/>
              <a:t> The difference between bisexual and pansexual is that people who are pansexual are attracted to more than just masculine or feminine people. However, many bisexual people can also be attracted to more than just the two binary genders, but may choose to identify as bisexual for a variety of reasons, including reclaiming the word. For example, a cisgender female identifies as bisexual instead of pansexual even though she has dated people who fall outside the traditional bi gender identities. She identifies as bisexual because she feels that the word bisexual and people who identify as bisexual have received a negative reputation – for being promiscuous, for not being able to choose sides, etc. By claiming bisexuality, she hopes to bring back the more positive aspects of the identity. </a:t>
            </a:r>
          </a:p>
          <a:p>
            <a:endParaRPr lang="en-US" baseline="0" dirty="0" smtClean="0"/>
          </a:p>
          <a:p>
            <a:r>
              <a:rPr lang="en-US" dirty="0" smtClean="0"/>
              <a:t>Asexual</a:t>
            </a:r>
            <a:r>
              <a:rPr lang="en-US" baseline="0" dirty="0" smtClean="0"/>
              <a:t> refers to a</a:t>
            </a:r>
            <a:r>
              <a:rPr lang="en-US" dirty="0" smtClean="0"/>
              <a:t> person of any gender who lacks sexual attraction or desire for other people</a:t>
            </a:r>
            <a:r>
              <a:rPr lang="en-US" baseline="30000" dirty="0" smtClean="0"/>
              <a:t>1</a:t>
            </a:r>
            <a:r>
              <a:rPr lang="en-US" dirty="0" smtClean="0"/>
              <a:t>. People</a:t>
            </a:r>
            <a:r>
              <a:rPr lang="en-US" baseline="0" dirty="0" smtClean="0"/>
              <a:t> who are asexual do not lack the ability to become sexually aroused. People who are asexual may still experience attraction and may or may not act on that attraction. </a:t>
            </a:r>
            <a:r>
              <a:rPr lang="en-US" b="1" baseline="0" dirty="0" smtClean="0"/>
              <a:t>[NOTE to FACILITATOR: if the audience wants more information on this topic, one suggestion is http://www.whatisasexuality.com/intro/]</a:t>
            </a:r>
          </a:p>
          <a:p>
            <a:endParaRPr lang="en-US" baseline="0" dirty="0" smtClean="0"/>
          </a:p>
          <a:p>
            <a:r>
              <a:rPr lang="en-US" dirty="0" smtClean="0"/>
              <a:t>Queer</a:t>
            </a:r>
            <a:r>
              <a:rPr lang="en-US" baseline="0" dirty="0" smtClean="0"/>
              <a:t> is a</a:t>
            </a:r>
            <a:r>
              <a:rPr lang="en-US" dirty="0" smtClean="0"/>
              <a:t> term some people use to identify themselves with a flexible and inclusive view of gender and/or sexuality</a:t>
            </a:r>
            <a:r>
              <a:rPr lang="en-US" baseline="30000" dirty="0" smtClean="0"/>
              <a:t>1</a:t>
            </a:r>
            <a:r>
              <a:rPr lang="en-US" dirty="0" smtClean="0"/>
              <a:t>. Can also be used as an umbrella term for the entire LGBTQ+ community</a:t>
            </a:r>
            <a:r>
              <a:rPr lang="en-US" baseline="30000" dirty="0" smtClean="0"/>
              <a:t>1</a:t>
            </a:r>
            <a:r>
              <a:rPr lang="en-US" dirty="0" smtClean="0"/>
              <a:t>. Historically, it has been used as a negative term for LGBTQ+ people</a:t>
            </a:r>
            <a:r>
              <a:rPr lang="en-US" baseline="30000" dirty="0" smtClean="0"/>
              <a:t>1</a:t>
            </a:r>
            <a:r>
              <a:rPr lang="en-US" dirty="0" smtClean="0"/>
              <a:t>. Some people, especially those of older generations, still find the term offensive while others embrace the term as an identity and a reclaimed and empowered word</a:t>
            </a:r>
            <a:r>
              <a:rPr lang="en-US" baseline="30000" dirty="0" smtClean="0"/>
              <a:t>1</a:t>
            </a:r>
            <a:r>
              <a:rPr lang="en-US" dirty="0" smtClean="0"/>
              <a:t>.</a:t>
            </a:r>
            <a:r>
              <a:rPr lang="en-US" baseline="0" dirty="0" smtClean="0"/>
              <a:t> Please be aware that t</a:t>
            </a:r>
            <a:r>
              <a:rPr lang="en-US" dirty="0" smtClean="0"/>
              <a:t>his is NOT a comprehensive list</a:t>
            </a:r>
            <a:r>
              <a:rPr lang="en-US" baseline="30000" dirty="0" smtClean="0"/>
              <a:t>2</a:t>
            </a:r>
            <a:r>
              <a:rPr lang="en-US" dirty="0" smtClean="0"/>
              <a:t>. There are many different terms to</a:t>
            </a:r>
            <a:r>
              <a:rPr lang="en-US" baseline="0" dirty="0" smtClean="0"/>
              <a:t> </a:t>
            </a:r>
            <a:r>
              <a:rPr lang="en-US" dirty="0" smtClean="0"/>
              <a:t>describe various sexual orientations.</a:t>
            </a:r>
            <a:r>
              <a:rPr lang="en-US" baseline="0" dirty="0" smtClean="0"/>
              <a:t> Some other terms include </a:t>
            </a:r>
            <a:r>
              <a:rPr lang="en-US" baseline="0" dirty="0" err="1" smtClean="0"/>
              <a:t>demisexual</a:t>
            </a:r>
            <a:r>
              <a:rPr lang="en-US" baseline="0" dirty="0" smtClean="0"/>
              <a:t>, demiromantic, same-gender loving, allosexual, </a:t>
            </a:r>
            <a:r>
              <a:rPr lang="en-US" baseline="0" dirty="0" err="1" smtClean="0"/>
              <a:t>aromantic</a:t>
            </a:r>
            <a:r>
              <a:rPr lang="en-US" baseline="0" dirty="0" smtClean="0"/>
              <a:t>, </a:t>
            </a:r>
            <a:r>
              <a:rPr lang="en-US" baseline="0" dirty="0" err="1" smtClean="0"/>
              <a:t>androsexual</a:t>
            </a:r>
            <a:r>
              <a:rPr lang="en-US" baseline="0" dirty="0" smtClean="0"/>
              <a:t>, </a:t>
            </a:r>
            <a:r>
              <a:rPr lang="en-US" baseline="0" dirty="0" err="1" smtClean="0"/>
              <a:t>gynesexual</a:t>
            </a:r>
            <a:r>
              <a:rPr lang="en-US" baseline="0" dirty="0" smtClean="0"/>
              <a:t>, </a:t>
            </a:r>
            <a:r>
              <a:rPr lang="en-US" baseline="0" dirty="0" err="1" smtClean="0"/>
              <a:t>skoliosexual</a:t>
            </a:r>
            <a:r>
              <a:rPr lang="en-US" baseline="0" dirty="0" smtClean="0"/>
              <a:t>, etc. You can find the definitions for all these terms at the website that is listed as the second reference in this module. </a:t>
            </a:r>
            <a:endParaRPr lang="en-US" baseline="30000" dirty="0" smtClean="0"/>
          </a:p>
          <a:p>
            <a:pPr lvl="0"/>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8</a:t>
            </a:fld>
            <a:endParaRPr lang="en-US" dirty="0"/>
          </a:p>
        </p:txBody>
      </p:sp>
    </p:spTree>
    <p:extLst>
      <p:ext uri="{BB962C8B-B14F-4D97-AF65-F5344CB8AC3E}">
        <p14:creationId xmlns:p14="http://schemas.microsoft.com/office/powerpoint/2010/main" val="56652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of all genders have a sexual orientation. </a:t>
            </a:r>
            <a:r>
              <a:rPr lang="en-US" dirty="0" smtClean="0"/>
              <a:t>A trans man who is attracted exclusively to other people who identify as male is gay. A gender non-conforming person attracted to feminine people may identify their sexual orientation as queer. You’ll notice on the previous two slides that some of the definitions are specific to certain genders and some are not. This slide helps us define exactly what that means for people of various genders. It’s all about how someone identifies, not what their body is. </a:t>
            </a:r>
          </a:p>
          <a:p>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9</a:t>
            </a:fld>
            <a:endParaRPr lang="en-US" dirty="0"/>
          </a:p>
        </p:txBody>
      </p:sp>
    </p:spTree>
    <p:extLst>
      <p:ext uri="{BB962C8B-B14F-4D97-AF65-F5344CB8AC3E}">
        <p14:creationId xmlns:p14="http://schemas.microsoft.com/office/powerpoint/2010/main" val="4160331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3BDA122-05B9-446B-9B86-78D73C2D5A39}"/>
              </a:ext>
            </a:extLst>
          </p:cNvPr>
          <p:cNvSpPr>
            <a:spLocks noGrp="1"/>
          </p:cNvSpPr>
          <p:nvPr>
            <p:ph type="dt" sz="half" idx="10"/>
          </p:nvPr>
        </p:nvSpPr>
        <p:spPr/>
        <p:txBody>
          <a:bodyPr/>
          <a:lstStyle>
            <a:lvl1pPr>
              <a:defRPr/>
            </a:lvl1pPr>
          </a:lstStyle>
          <a:p>
            <a:pPr>
              <a:defRPr/>
            </a:pPr>
            <a:fld id="{95760D30-4098-4C26-9BD1-1067D339C502}" type="datetime1">
              <a:rPr lang="en-US"/>
              <a:pPr>
                <a:defRPr/>
              </a:pPr>
              <a:t>11/21/2019</a:t>
            </a:fld>
            <a:endParaRPr lang="en-US" dirty="0"/>
          </a:p>
        </p:txBody>
      </p:sp>
      <p:sp>
        <p:nvSpPr>
          <p:cNvPr id="6" name="Footer Placeholder 4">
            <a:extLst>
              <a:ext uri="{FF2B5EF4-FFF2-40B4-BE49-F238E27FC236}">
                <a16:creationId xmlns:a16="http://schemas.microsoft.com/office/drawing/2014/main" id="{CECED5D5-BB37-4070-8C51-B5B047586E7C}"/>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F3DBEF50-BC78-441D-BB0E-EA3AB08D83C0}"/>
              </a:ext>
            </a:extLst>
          </p:cNvPr>
          <p:cNvSpPr>
            <a:spLocks noGrp="1"/>
          </p:cNvSpPr>
          <p:nvPr>
            <p:ph type="sldNum" sz="quarter" idx="12"/>
          </p:nvPr>
        </p:nvSpPr>
        <p:spPr/>
        <p:txBody>
          <a:bodyPr/>
          <a:lstStyle>
            <a:lvl1pPr>
              <a:defRPr/>
            </a:lvl1pPr>
          </a:lstStyle>
          <a:p>
            <a:pPr>
              <a:defRPr/>
            </a:pPr>
            <a:fld id="{FB2DFFE4-041A-4264-87AD-F482C8EBFDF8}" type="slidenum">
              <a:rPr lang="en-US"/>
              <a:pPr>
                <a:defRPr/>
              </a:pPr>
              <a:t>‹#›</a:t>
            </a:fld>
            <a:endParaRPr lang="en-US" dirty="0"/>
          </a:p>
        </p:txBody>
      </p:sp>
    </p:spTree>
    <p:extLst>
      <p:ext uri="{BB962C8B-B14F-4D97-AF65-F5344CB8AC3E}">
        <p14:creationId xmlns:p14="http://schemas.microsoft.com/office/powerpoint/2010/main" val="213262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200384F1-4A30-4E1A-BC80-4C2FE4274AB3}"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DDBA8476-5819-4466-B6D0-8403EC54FAB8}" type="slidenum">
              <a:rPr lang="en-US"/>
              <a:pPr>
                <a:defRPr/>
              </a:pPr>
              <a:t>‹#›</a:t>
            </a:fld>
            <a:endParaRPr lang="en-US" dirty="0"/>
          </a:p>
        </p:txBody>
      </p:sp>
    </p:spTree>
    <p:extLst>
      <p:ext uri="{BB962C8B-B14F-4D97-AF65-F5344CB8AC3E}">
        <p14:creationId xmlns:p14="http://schemas.microsoft.com/office/powerpoint/2010/main" val="7590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6E73312A-8047-46E0-BF0F-B8E1798B41EF}"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F638D85A-6B55-437A-A810-9D17673157D8}" type="slidenum">
              <a:rPr lang="en-US"/>
              <a:pPr>
                <a:defRPr/>
              </a:pPr>
              <a:t>‹#›</a:t>
            </a:fld>
            <a:endParaRPr lang="en-US" dirty="0"/>
          </a:p>
        </p:txBody>
      </p:sp>
    </p:spTree>
    <p:extLst>
      <p:ext uri="{BB962C8B-B14F-4D97-AF65-F5344CB8AC3E}">
        <p14:creationId xmlns:p14="http://schemas.microsoft.com/office/powerpoint/2010/main" val="2909714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80A4DE-6818-475B-875B-F1B097A76FF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964000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6AB652-D7D3-4BE5-8959-22A79339576C}"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89000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F63677-35BB-46A6-9FB4-3CB3AD37517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506843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CACB96-07DF-4428-A372-9A2D95347F31}"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210959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84E31-53D2-41FB-ACF8-9FCB45513930}" type="datetime1">
              <a:rPr lang="en-US" smtClean="0"/>
              <a:t>11/21/2019</a:t>
            </a:fld>
            <a:endParaRPr lang="en-US"/>
          </a:p>
        </p:txBody>
      </p:sp>
      <p:sp>
        <p:nvSpPr>
          <p:cNvPr id="8" name="Footer Placeholder 7"/>
          <p:cNvSpPr>
            <a:spLocks noGrp="1"/>
          </p:cNvSpPr>
          <p:nvPr>
            <p:ph type="ftr" sz="quarter" idx="11"/>
          </p:nvPr>
        </p:nvSpPr>
        <p:spPr/>
        <p:txBody>
          <a:bodyPr/>
          <a:lstStyle/>
          <a:p>
            <a:r>
              <a:rPr lang="en-US" smtClean="0"/>
              <a:t>#citeNLM2018</a:t>
            </a:r>
            <a:endParaRPr lang="en-US"/>
          </a:p>
        </p:txBody>
      </p:sp>
      <p:sp>
        <p:nvSpPr>
          <p:cNvPr id="9" name="Slide Number Placeholder 8"/>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48203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4AF7D-6CC6-4473-8654-20CC26F6EABC}" type="datetime1">
              <a:rPr lang="en-US" smtClean="0"/>
              <a:t>11/21/2019</a:t>
            </a:fld>
            <a:endParaRPr lang="en-US"/>
          </a:p>
        </p:txBody>
      </p:sp>
      <p:sp>
        <p:nvSpPr>
          <p:cNvPr id="4" name="Footer Placeholder 3"/>
          <p:cNvSpPr>
            <a:spLocks noGrp="1"/>
          </p:cNvSpPr>
          <p:nvPr>
            <p:ph type="ftr" sz="quarter" idx="11"/>
          </p:nvPr>
        </p:nvSpPr>
        <p:spPr/>
        <p:txBody>
          <a:bodyPr/>
          <a:lstStyle/>
          <a:p>
            <a:r>
              <a:rPr lang="en-US" smtClean="0"/>
              <a:t>#citeNLM2018</a:t>
            </a:r>
            <a:endParaRPr lang="en-US"/>
          </a:p>
        </p:txBody>
      </p:sp>
      <p:sp>
        <p:nvSpPr>
          <p:cNvPr id="5" name="Slide Number Placeholder 4"/>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100615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C0126-D094-4D08-A8E6-5F270869623A}" type="datetime1">
              <a:rPr lang="en-US" smtClean="0"/>
              <a:t>11/21/2019</a:t>
            </a:fld>
            <a:endParaRPr lang="en-US"/>
          </a:p>
        </p:txBody>
      </p:sp>
      <p:sp>
        <p:nvSpPr>
          <p:cNvPr id="3" name="Footer Placeholder 2"/>
          <p:cNvSpPr>
            <a:spLocks noGrp="1"/>
          </p:cNvSpPr>
          <p:nvPr>
            <p:ph type="ftr" sz="quarter" idx="11"/>
          </p:nvPr>
        </p:nvSpPr>
        <p:spPr/>
        <p:txBody>
          <a:bodyPr/>
          <a:lstStyle/>
          <a:p>
            <a:r>
              <a:rPr lang="en-US" smtClean="0"/>
              <a:t>#citeNLM2018</a:t>
            </a:r>
            <a:endParaRPr lang="en-US"/>
          </a:p>
        </p:txBody>
      </p:sp>
      <p:sp>
        <p:nvSpPr>
          <p:cNvPr id="4" name="Slide Number Placeholder 3"/>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985590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F4601-E258-4342-A106-5FE953FCF198}"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84541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1165651E-F158-47CB-883C-1FB9CCA6AE6E}"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2DE3F9CF-CC96-4626-9709-E812AD3E7B38}" type="slidenum">
              <a:rPr lang="en-US"/>
              <a:pPr>
                <a:defRPr/>
              </a:pPr>
              <a:t>‹#›</a:t>
            </a:fld>
            <a:endParaRPr lang="en-US" dirty="0"/>
          </a:p>
        </p:txBody>
      </p:sp>
    </p:spTree>
    <p:extLst>
      <p:ext uri="{BB962C8B-B14F-4D97-AF65-F5344CB8AC3E}">
        <p14:creationId xmlns:p14="http://schemas.microsoft.com/office/powerpoint/2010/main" val="1401914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1542A-B01E-4275-9B01-74B67EDB5415}"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99317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C81C0-A3CD-4853-B4B6-89DA5B4E756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292866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D6AA23-DCCF-4796-8855-B1CAEC5E972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370769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08E5C31C-0CD6-4E5E-9CBB-CB6A4419162A}"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66A39501-09F1-4C95-876C-43E5A6DE0565}" type="slidenum">
              <a:rPr lang="en-US"/>
              <a:pPr>
                <a:defRPr/>
              </a:pPr>
              <a:t>‹#›</a:t>
            </a:fld>
            <a:endParaRPr lang="en-US" dirty="0"/>
          </a:p>
        </p:txBody>
      </p:sp>
    </p:spTree>
    <p:extLst>
      <p:ext uri="{BB962C8B-B14F-4D97-AF65-F5344CB8AC3E}">
        <p14:creationId xmlns:p14="http://schemas.microsoft.com/office/powerpoint/2010/main" val="118291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34236177-29BB-45A4-A836-7BC94B748F34}"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3D7E22F7-DDA0-4EFB-A0AE-B7E802797E31}" type="slidenum">
              <a:rPr lang="en-US"/>
              <a:pPr>
                <a:defRPr/>
              </a:pPr>
              <a:t>‹#›</a:t>
            </a:fld>
            <a:endParaRPr lang="en-US" dirty="0"/>
          </a:p>
        </p:txBody>
      </p:sp>
    </p:spTree>
    <p:extLst>
      <p:ext uri="{BB962C8B-B14F-4D97-AF65-F5344CB8AC3E}">
        <p14:creationId xmlns:p14="http://schemas.microsoft.com/office/powerpoint/2010/main" val="316539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A68BF62-D2A9-446E-8544-D30831086BF7}" type="datetime1">
              <a:rPr lang="en-US"/>
              <a:pPr>
                <a:defRPr/>
              </a:pPr>
              <a:t>11/21/2019</a:t>
            </a:fld>
            <a:endParaRPr lang="en-US" dirty="0"/>
          </a:p>
        </p:txBody>
      </p:sp>
      <p:sp>
        <p:nvSpPr>
          <p:cNvPr id="8"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9"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91F5A847-E391-417E-B046-8A614E067852}" type="slidenum">
              <a:rPr lang="en-US"/>
              <a:pPr>
                <a:defRPr/>
              </a:pPr>
              <a:t>‹#›</a:t>
            </a:fld>
            <a:endParaRPr lang="en-US" dirty="0"/>
          </a:p>
        </p:txBody>
      </p:sp>
    </p:spTree>
    <p:extLst>
      <p:ext uri="{BB962C8B-B14F-4D97-AF65-F5344CB8AC3E}">
        <p14:creationId xmlns:p14="http://schemas.microsoft.com/office/powerpoint/2010/main" val="211264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3F9D5D81-2D34-4969-9FE3-5B3968481FF0}" type="datetime1">
              <a:rPr lang="en-US"/>
              <a:pPr>
                <a:defRPr/>
              </a:pPr>
              <a:t>11/21/2019</a:t>
            </a:fld>
            <a:endParaRPr lang="en-US" dirty="0"/>
          </a:p>
        </p:txBody>
      </p:sp>
      <p:sp>
        <p:nvSpPr>
          <p:cNvPr id="4"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5"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1C4B67AA-B756-4D94-9278-C09BAFC0F2A4}" type="slidenum">
              <a:rPr lang="en-US"/>
              <a:pPr>
                <a:defRPr/>
              </a:pPr>
              <a:t>‹#›</a:t>
            </a:fld>
            <a:endParaRPr lang="en-US" dirty="0"/>
          </a:p>
        </p:txBody>
      </p:sp>
    </p:spTree>
    <p:extLst>
      <p:ext uri="{BB962C8B-B14F-4D97-AF65-F5344CB8AC3E}">
        <p14:creationId xmlns:p14="http://schemas.microsoft.com/office/powerpoint/2010/main" val="37094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FD1E2896-4262-4661-AAA1-509956D7DC8E}" type="datetime1">
              <a:rPr lang="en-US"/>
              <a:pPr>
                <a:defRPr/>
              </a:pPr>
              <a:t>11/21/2019</a:t>
            </a:fld>
            <a:endParaRPr lang="en-US" dirty="0"/>
          </a:p>
        </p:txBody>
      </p:sp>
      <p:sp>
        <p:nvSpPr>
          <p:cNvPr id="3"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4"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FBF5A141-7AE9-4FC8-8EC3-645673BD1461}" type="slidenum">
              <a:rPr lang="en-US"/>
              <a:pPr>
                <a:defRPr/>
              </a:pPr>
              <a:t>‹#›</a:t>
            </a:fld>
            <a:endParaRPr lang="en-US" dirty="0"/>
          </a:p>
        </p:txBody>
      </p:sp>
    </p:spTree>
    <p:extLst>
      <p:ext uri="{BB962C8B-B14F-4D97-AF65-F5344CB8AC3E}">
        <p14:creationId xmlns:p14="http://schemas.microsoft.com/office/powerpoint/2010/main" val="2541120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643C47D-FA46-4801-BAFA-641C196201C8}"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1D308186-6170-40CD-8892-ABFD69E003E7}" type="slidenum">
              <a:rPr lang="en-US"/>
              <a:pPr>
                <a:defRPr/>
              </a:pPr>
              <a:t>‹#›</a:t>
            </a:fld>
            <a:endParaRPr lang="en-US" dirty="0"/>
          </a:p>
        </p:txBody>
      </p:sp>
    </p:spTree>
    <p:extLst>
      <p:ext uri="{BB962C8B-B14F-4D97-AF65-F5344CB8AC3E}">
        <p14:creationId xmlns:p14="http://schemas.microsoft.com/office/powerpoint/2010/main" val="76609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C9051C9-E72A-4114-A84F-31CC3FDBBA8F}"/>
              </a:ext>
            </a:extLst>
          </p:cNvPr>
          <p:cNvSpPr>
            <a:spLocks noGrp="1"/>
          </p:cNvSpPr>
          <p:nvPr>
            <p:ph type="dt" sz="half" idx="10"/>
          </p:nvPr>
        </p:nvSpPr>
        <p:spPr/>
        <p:txBody>
          <a:bodyPr/>
          <a:lstStyle>
            <a:lvl1pPr>
              <a:defRPr/>
            </a:lvl1pPr>
          </a:lstStyle>
          <a:p>
            <a:pPr>
              <a:defRPr/>
            </a:pPr>
            <a:fld id="{8E8E9BE7-D62C-4FDC-B441-BA218949F549}" type="datetime1">
              <a:rPr lang="en-US"/>
              <a:pPr>
                <a:defRPr/>
              </a:pPr>
              <a:t>11/21/2019</a:t>
            </a:fld>
            <a:endParaRPr lang="en-US" dirty="0"/>
          </a:p>
        </p:txBody>
      </p:sp>
      <p:sp>
        <p:nvSpPr>
          <p:cNvPr id="6" name="Footer Placeholder 4">
            <a:extLst>
              <a:ext uri="{FF2B5EF4-FFF2-40B4-BE49-F238E27FC236}">
                <a16:creationId xmlns:a16="http://schemas.microsoft.com/office/drawing/2014/main" id="{CA28D7BC-EE81-475B-A6FD-2D677B952C54}"/>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8A37E2B1-DD0E-42C0-9800-8CEA62F30106}"/>
              </a:ext>
            </a:extLst>
          </p:cNvPr>
          <p:cNvSpPr>
            <a:spLocks noGrp="1"/>
          </p:cNvSpPr>
          <p:nvPr>
            <p:ph type="sldNum" sz="quarter" idx="12"/>
          </p:nvPr>
        </p:nvSpPr>
        <p:spPr/>
        <p:txBody>
          <a:bodyPr/>
          <a:lstStyle>
            <a:lvl1pPr>
              <a:defRPr/>
            </a:lvl1pPr>
          </a:lstStyle>
          <a:p>
            <a:pPr>
              <a:defRPr/>
            </a:pPr>
            <a:fld id="{D7D9B11D-9042-470F-B7FA-E51D33D87F1B}" type="slidenum">
              <a:rPr lang="en-US"/>
              <a:pPr>
                <a:defRPr/>
              </a:pPr>
              <a:t>‹#›</a:t>
            </a:fld>
            <a:endParaRPr lang="en-US" dirty="0"/>
          </a:p>
        </p:txBody>
      </p:sp>
    </p:spTree>
    <p:extLst>
      <p:ext uri="{BB962C8B-B14F-4D97-AF65-F5344CB8AC3E}">
        <p14:creationId xmlns:p14="http://schemas.microsoft.com/office/powerpoint/2010/main" val="395032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3C9051C9-E72A-4114-A84F-31CC3FDBBA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9224EC3-CDE2-4768-899B-F7D48233FA6B}" type="datetime1">
              <a:rPr lang="en-US"/>
              <a:pPr>
                <a:defRPr/>
              </a:pPr>
              <a:t>11/21/2019</a:t>
            </a:fld>
            <a:endParaRPr lang="en-US" dirty="0"/>
          </a:p>
        </p:txBody>
      </p:sp>
      <p:sp>
        <p:nvSpPr>
          <p:cNvPr id="5" name="Footer Placeholder 4">
            <a:extLst>
              <a:ext uri="{FF2B5EF4-FFF2-40B4-BE49-F238E27FC236}">
                <a16:creationId xmlns:a16="http://schemas.microsoft.com/office/drawing/2014/main" id="{CA28D7BC-EE81-475B-A6FD-2D677B952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#citeNLM2018</a:t>
            </a:r>
          </a:p>
        </p:txBody>
      </p:sp>
      <p:sp>
        <p:nvSpPr>
          <p:cNvPr id="6" name="Slide Number Placeholder 5">
            <a:extLst>
              <a:ext uri="{FF2B5EF4-FFF2-40B4-BE49-F238E27FC236}">
                <a16:creationId xmlns:a16="http://schemas.microsoft.com/office/drawing/2014/main" id="{8A37E2B1-DD0E-42C0-9800-8CEA62F30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9DD04B-AD54-4E5F-8935-49B7B2DB5154}" type="slidenum">
              <a:rPr lang="en-US"/>
              <a:pPr>
                <a:defRPr/>
              </a:pPr>
              <a:t>‹#›</a:t>
            </a:fld>
            <a:endParaRPr lang="en-US" dirty="0"/>
          </a:p>
        </p:txBody>
      </p:sp>
      <p:pic>
        <p:nvPicPr>
          <p:cNvPr id="103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4"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6AA23-DCCF-4796-8855-B1CAEC5E9727}" type="datetime1">
              <a:rPr lang="en-US" smtClean="0"/>
              <a:t>11/21/2019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#citeNLM2018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92CD-A15F-4D01-A8C0-709E6596AA4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3569942396"/>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hyperlink" Target="http://www.welcomingschools.org/resources/definitions/definitions-for-adul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ontexts.org/blog/sexual-orientation-versus-behavior-different-for-men-and-women/" TargetMode="External"/><Relationship Id="rId4" Type="http://schemas.openxmlformats.org/officeDocument/2006/relationships/hyperlink" Target="https://www.refinery29.com/en-us/sexual-orientation-types-of-sexualit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noChangeArrowheads="1"/>
          </p:cNvSpPr>
          <p:nvPr>
            <p:ph type="ctrTitle"/>
          </p:nvPr>
        </p:nvSpPr>
        <p:spPr/>
        <p:txBody>
          <a:bodyPr/>
          <a:lstStyle/>
          <a:p>
            <a:pPr eaLnBrk="1" hangingPunct="1"/>
            <a:r>
              <a:rPr lang="en-US" altLang="en-US" dirty="0" smtClean="0"/>
              <a:t>Sexual Orientation</a:t>
            </a:r>
          </a:p>
        </p:txBody>
      </p:sp>
      <p:sp>
        <p:nvSpPr>
          <p:cNvPr id="5123" name="Subtitle 4"/>
          <p:cNvSpPr>
            <a:spLocks noGrp="1" noChangeArrowheads="1"/>
          </p:cNvSpPr>
          <p:nvPr>
            <p:ph type="subTitle" idx="1"/>
          </p:nvPr>
        </p:nvSpPr>
        <p:spPr/>
        <p:txBody>
          <a:bodyPr/>
          <a:lstStyle/>
          <a:p>
            <a:pPr eaLnBrk="1" hangingPunct="1"/>
            <a:r>
              <a:rPr lang="en-US" altLang="en-US" i="1" dirty="0" smtClean="0"/>
              <a:t>Definitions…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Orientation Identity vs. Sexual Behavior</a:t>
            </a:r>
          </a:p>
        </p:txBody>
      </p:sp>
      <p:sp>
        <p:nvSpPr>
          <p:cNvPr id="3" name="Content Placeholder 2"/>
          <p:cNvSpPr>
            <a:spLocks noGrp="1"/>
          </p:cNvSpPr>
          <p:nvPr>
            <p:ph idx="1"/>
          </p:nvPr>
        </p:nvSpPr>
        <p:spPr/>
        <p:txBody>
          <a:bodyPr/>
          <a:lstStyle/>
          <a:p>
            <a:r>
              <a:rPr lang="en-US" dirty="0"/>
              <a:t>Some people will identify as one sexual orientation but their behavior doesn’t match</a:t>
            </a:r>
            <a:r>
              <a:rPr lang="en-US" baseline="30000" dirty="0"/>
              <a:t>3</a:t>
            </a:r>
          </a:p>
          <a:p>
            <a:r>
              <a:rPr lang="en-US" dirty="0"/>
              <a:t>For example, a man who identifies as straight may have sex with other men</a:t>
            </a:r>
          </a:p>
          <a:p>
            <a:r>
              <a:rPr lang="en-US" dirty="0"/>
              <a:t>WSW </a:t>
            </a:r>
            <a:r>
              <a:rPr lang="mr-IN" dirty="0"/>
              <a:t>–</a:t>
            </a:r>
            <a:r>
              <a:rPr lang="en-US" dirty="0"/>
              <a:t> a clinical term for women who have sex with women who may not identify as bisexual or lesbian</a:t>
            </a:r>
          </a:p>
          <a:p>
            <a:r>
              <a:rPr lang="en-US" dirty="0"/>
              <a:t>MSM </a:t>
            </a:r>
            <a:r>
              <a:rPr lang="mr-IN" dirty="0"/>
              <a:t>–</a:t>
            </a:r>
            <a:r>
              <a:rPr lang="en-US" dirty="0"/>
              <a:t> a clinical term for men who have sex with men who may not identify as gay or bisexual</a:t>
            </a:r>
          </a:p>
          <a:p>
            <a:endParaRPr lang="en-US" dirty="0"/>
          </a:p>
        </p:txBody>
      </p:sp>
    </p:spTree>
    <p:extLst>
      <p:ext uri="{BB962C8B-B14F-4D97-AF65-F5344CB8AC3E}">
        <p14:creationId xmlns:p14="http://schemas.microsoft.com/office/powerpoint/2010/main" val="2600627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Orientation &amp; Gender</a:t>
            </a:r>
            <a:endParaRPr lang="en-US" dirty="0"/>
          </a:p>
        </p:txBody>
      </p:sp>
      <p:sp>
        <p:nvSpPr>
          <p:cNvPr id="3" name="Content Placeholder 2"/>
          <p:cNvSpPr>
            <a:spLocks noGrp="1"/>
          </p:cNvSpPr>
          <p:nvPr>
            <p:ph idx="1"/>
          </p:nvPr>
        </p:nvSpPr>
        <p:spPr>
          <a:xfrm>
            <a:off x="634998" y="2064210"/>
            <a:ext cx="10541001" cy="1002242"/>
          </a:xfrm>
        </p:spPr>
        <p:txBody>
          <a:bodyPr/>
          <a:lstStyle/>
          <a:p>
            <a:pPr eaLnBrk="1" fontAlgn="auto" hangingPunct="1">
              <a:spcAft>
                <a:spcPts val="0"/>
              </a:spcAft>
              <a:defRPr/>
            </a:pPr>
            <a:r>
              <a:rPr lang="en-US" dirty="0"/>
              <a:t>Treating “everyone the same” erases the different needs of members of the LGBTQ+ </a:t>
            </a:r>
            <a:r>
              <a:rPr lang="en-US" dirty="0" smtClean="0"/>
              <a:t>community</a:t>
            </a:r>
            <a:endParaRPr lang="en-US" sz="900" dirty="0"/>
          </a:p>
          <a:p>
            <a:endParaRPr lang="en-US" dirty="0"/>
          </a:p>
        </p:txBody>
      </p:sp>
      <p:sp>
        <p:nvSpPr>
          <p:cNvPr id="7" name="TextBox 6"/>
          <p:cNvSpPr txBox="1"/>
          <p:nvPr/>
        </p:nvSpPr>
        <p:spPr>
          <a:xfrm>
            <a:off x="634999" y="3180775"/>
            <a:ext cx="5080000" cy="2031325"/>
          </a:xfrm>
          <a:prstGeom prst="rect">
            <a:avLst/>
          </a:prstGeom>
          <a:noFill/>
        </p:spPr>
        <p:txBody>
          <a:bodyPr wrap="square" rtlCol="0">
            <a:spAutoFit/>
          </a:bodyPr>
          <a:lstStyle/>
          <a:p>
            <a:pPr marL="228600" indent="-228600" eaLnBrk="1" fontAlgn="auto" hangingPunct="1">
              <a:lnSpc>
                <a:spcPct val="90000"/>
              </a:lnSpc>
              <a:spcBef>
                <a:spcPts val="1000"/>
              </a:spcBef>
              <a:spcAft>
                <a:spcPts val="0"/>
              </a:spcAft>
              <a:buFont typeface="Arial" panose="020B0604020202020204" pitchFamily="34" charset="0"/>
              <a:buChar char="•"/>
              <a:defRPr/>
            </a:pPr>
            <a:r>
              <a:rPr lang="en-US" sz="2800" dirty="0">
                <a:latin typeface="+mn-lt"/>
              </a:rPr>
              <a:t>Sexual orientation &amp; gender identity and expression are interrelated concepts but are not the same or a cause-and-effect relationship</a:t>
            </a:r>
          </a:p>
        </p:txBody>
      </p:sp>
      <p:pic>
        <p:nvPicPr>
          <p:cNvPr id="4" name="Picture 3" descr="Picture of three people on a bench looking at a wall of black and white photos of diverse people. "/>
          <p:cNvPicPr>
            <a:picLocks noChangeAspect="1"/>
          </p:cNvPicPr>
          <p:nvPr/>
        </p:nvPicPr>
        <p:blipFill>
          <a:blip r:embed="rId3"/>
          <a:stretch>
            <a:fillRect/>
          </a:stretch>
        </p:blipFill>
        <p:spPr>
          <a:xfrm>
            <a:off x="5348225" y="2740508"/>
            <a:ext cx="6555911" cy="3438439"/>
          </a:xfrm>
          <a:prstGeom prst="rect">
            <a:avLst/>
          </a:prstGeom>
        </p:spPr>
      </p:pic>
    </p:spTree>
    <p:extLst>
      <p:ext uri="{BB962C8B-B14F-4D97-AF65-F5344CB8AC3E}">
        <p14:creationId xmlns:p14="http://schemas.microsoft.com/office/powerpoint/2010/main" val="364950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p:txBody>
          <a:bodyPr/>
          <a:lstStyle/>
          <a:p>
            <a:pPr eaLnBrk="1" hangingPunct="1"/>
            <a:r>
              <a:rPr lang="en-US" altLang="en-US" b="1" smtClean="0"/>
              <a:t>Take home message</a:t>
            </a:r>
          </a:p>
        </p:txBody>
      </p:sp>
      <p:sp>
        <p:nvSpPr>
          <p:cNvPr id="3" name="Content Placeholder 2">
            <a:extLst>
              <a:ext uri="{FF2B5EF4-FFF2-40B4-BE49-F238E27FC236}">
                <a16:creationId xmlns:a16="http://schemas.microsoft.com/office/drawing/2014/main" id="{831521F1-A3AA-424E-ADD3-B358515AF8F8}"/>
              </a:ext>
            </a:extLst>
          </p:cNvPr>
          <p:cNvSpPr>
            <a:spLocks noGrp="1"/>
          </p:cNvSpPr>
          <p:nvPr>
            <p:ph idx="1"/>
          </p:nvPr>
        </p:nvSpPr>
        <p:spPr>
          <a:xfrm>
            <a:off x="838200" y="1690688"/>
            <a:ext cx="5739063" cy="4351338"/>
          </a:xfrm>
        </p:spPr>
        <p:txBody>
          <a:bodyPr rtlCol="0">
            <a:normAutofit/>
          </a:bodyPr>
          <a:lstStyle/>
          <a:p>
            <a:pPr marL="0" indent="0" eaLnBrk="1" fontAlgn="auto" hangingPunct="1">
              <a:spcAft>
                <a:spcPts val="0"/>
              </a:spcAft>
              <a:buNone/>
              <a:defRPr/>
            </a:pPr>
            <a:r>
              <a:rPr lang="en-US" sz="2400" i="1" dirty="0"/>
              <a:t>Consider: </a:t>
            </a:r>
          </a:p>
          <a:p>
            <a:pPr eaLnBrk="1" fontAlgn="auto" hangingPunct="1">
              <a:spcAft>
                <a:spcPts val="0"/>
              </a:spcAft>
              <a:defRPr/>
            </a:pPr>
            <a:r>
              <a:rPr lang="en-US" sz="2400" dirty="0" smtClean="0"/>
              <a:t>What </a:t>
            </a:r>
            <a:r>
              <a:rPr lang="en-US" sz="2400" dirty="0"/>
              <a:t>role does gender play in sexual orientation identity?</a:t>
            </a:r>
          </a:p>
          <a:p>
            <a:pPr marL="0" indent="0" eaLnBrk="1" fontAlgn="auto" hangingPunct="1">
              <a:spcAft>
                <a:spcPts val="0"/>
              </a:spcAft>
              <a:buNone/>
              <a:defRPr/>
            </a:pPr>
            <a:r>
              <a:rPr lang="en-US" sz="2400" i="1" dirty="0"/>
              <a:t>Remember:</a:t>
            </a:r>
          </a:p>
          <a:p>
            <a:pPr eaLnBrk="1" fontAlgn="auto" hangingPunct="1">
              <a:spcAft>
                <a:spcPts val="0"/>
              </a:spcAft>
              <a:defRPr/>
            </a:pPr>
            <a:r>
              <a:rPr lang="en-US" sz="2400" dirty="0"/>
              <a:t>Treating “everyone the same” erases the different needs of members of the LGBTQ+ community</a:t>
            </a:r>
          </a:p>
          <a:p>
            <a:pPr eaLnBrk="1" fontAlgn="auto" hangingPunct="1">
              <a:spcAft>
                <a:spcPts val="0"/>
              </a:spcAft>
              <a:defRPr/>
            </a:pPr>
            <a:r>
              <a:rPr lang="en-US" sz="2400" dirty="0"/>
              <a:t>Sexual orientation </a:t>
            </a:r>
            <a:r>
              <a:rPr lang="en-US" sz="2400" dirty="0" smtClean="0"/>
              <a:t>&amp; </a:t>
            </a:r>
            <a:r>
              <a:rPr lang="en-US" sz="2400" dirty="0"/>
              <a:t>gender identity and expression are interrelated concepts but are not the same or a cause-and-effect </a:t>
            </a:r>
            <a:r>
              <a:rPr lang="en-US" sz="2400" dirty="0" smtClean="0"/>
              <a:t>relationship</a:t>
            </a:r>
            <a:endParaRPr lang="en-US" sz="2400" dirty="0"/>
          </a:p>
        </p:txBody>
      </p:sp>
      <p:pic>
        <p:nvPicPr>
          <p:cNvPr id="2" name="Picture 1"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838199" y="1813809"/>
            <a:ext cx="10515601" cy="4048359"/>
          </a:xfrm>
        </p:spPr>
        <p:txBody>
          <a:bodyPr/>
          <a:lstStyle/>
          <a:p>
            <a:pPr marL="342900" marR="0" lvl="0" indent="-342900">
              <a:spcBef>
                <a:spcPts val="0"/>
              </a:spcBef>
              <a:spcAft>
                <a:spcPts val="0"/>
              </a:spcAft>
              <a:buFont typeface="+mj-lt"/>
              <a:buAutoNum type="arabicPeriod"/>
              <a:tabLst>
                <a:tab pos="457200" algn="l"/>
              </a:tabLst>
            </a:pPr>
            <a:r>
              <a:rPr lang="en-US" sz="1800" dirty="0">
                <a:latin typeface="Cambria" panose="02040503050406030204" pitchFamily="18" charset="0"/>
                <a:ea typeface="MS Mincho"/>
                <a:cs typeface="Times New Roman" panose="02020603050405020304" pitchFamily="18" charset="0"/>
              </a:rPr>
              <a:t>Human Rights Campaign. “LGBTQ Definition for Adults: Welcoming Schools.” </a:t>
            </a:r>
            <a:r>
              <a:rPr lang="en-US" sz="1800" i="1" dirty="0">
                <a:latin typeface="Cambria" panose="02040503050406030204" pitchFamily="18" charset="0"/>
                <a:ea typeface="MS Mincho"/>
                <a:cs typeface="Times New Roman" panose="02020603050405020304" pitchFamily="18" charset="0"/>
              </a:rPr>
              <a:t>Human Rights Campaign</a:t>
            </a:r>
            <a:r>
              <a:rPr lang="en-US" sz="1800" dirty="0">
                <a:latin typeface="Cambria" panose="02040503050406030204" pitchFamily="18" charset="0"/>
                <a:ea typeface="MS Mincho"/>
                <a:cs typeface="Times New Roman" panose="02020603050405020304" pitchFamily="18" charset="0"/>
              </a:rPr>
              <a:t>, </a:t>
            </a:r>
            <a:r>
              <a:rPr lang="en-US" sz="1800" u="sng" dirty="0">
                <a:solidFill>
                  <a:srgbClr val="0000FF"/>
                </a:solidFill>
                <a:latin typeface="Cambria" panose="02040503050406030204" pitchFamily="18" charset="0"/>
                <a:ea typeface="MS Mincho"/>
                <a:cs typeface="Times New Roman" panose="02020603050405020304" pitchFamily="18" charset="0"/>
                <a:hlinkClick r:id="rId3"/>
              </a:rPr>
              <a:t>URL to Source</a:t>
            </a:r>
            <a:endParaRPr lang="en-US" sz="1800"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dirty="0">
                <a:latin typeface="Cambria" panose="02040503050406030204" pitchFamily="18" charset="0"/>
                <a:ea typeface="MS Mincho"/>
                <a:cs typeface="Times New Roman" panose="02020603050405020304" pitchFamily="18" charset="0"/>
              </a:rPr>
              <a:t>Brawbaw, Kasandra. “Allosexual, </a:t>
            </a:r>
            <a:r>
              <a:rPr lang="en-US" sz="1800" dirty="0" err="1">
                <a:latin typeface="Cambria" panose="02040503050406030204" pitchFamily="18" charset="0"/>
                <a:ea typeface="MS Mincho"/>
                <a:cs typeface="Times New Roman" panose="02020603050405020304" pitchFamily="18" charset="0"/>
              </a:rPr>
              <a:t>Demisexual</a:t>
            </a:r>
            <a:r>
              <a:rPr lang="en-US" sz="1800" dirty="0">
                <a:latin typeface="Cambria" panose="02040503050406030204" pitchFamily="18" charset="0"/>
                <a:ea typeface="MS Mincho"/>
                <a:cs typeface="Times New Roman" panose="02020603050405020304" pitchFamily="18" charset="0"/>
              </a:rPr>
              <a:t>, </a:t>
            </a:r>
            <a:r>
              <a:rPr lang="en-US" sz="1800" dirty="0" err="1">
                <a:latin typeface="Cambria" panose="02040503050406030204" pitchFamily="18" charset="0"/>
                <a:ea typeface="MS Mincho"/>
                <a:cs typeface="Times New Roman" panose="02020603050405020304" pitchFamily="18" charset="0"/>
              </a:rPr>
              <a:t>Bicurious</a:t>
            </a:r>
            <a:r>
              <a:rPr lang="en-US" sz="1800" dirty="0">
                <a:latin typeface="Cambria" panose="02040503050406030204" pitchFamily="18" charset="0"/>
                <a:ea typeface="MS Mincho"/>
                <a:cs typeface="Times New Roman" panose="02020603050405020304" pitchFamily="18" charset="0"/>
              </a:rPr>
              <a:t> -  &amp; Other Sexualities You Need to Know.” </a:t>
            </a:r>
            <a:r>
              <a:rPr lang="en-US" sz="1800" i="1" dirty="0">
                <a:latin typeface="Cambria" panose="02040503050406030204" pitchFamily="18" charset="0"/>
                <a:ea typeface="MS Mincho"/>
                <a:cs typeface="Times New Roman" panose="02020603050405020304" pitchFamily="18" charset="0"/>
              </a:rPr>
              <a:t>Refinery 29</a:t>
            </a:r>
            <a:r>
              <a:rPr lang="en-US" sz="1800" dirty="0">
                <a:latin typeface="Cambria" panose="02040503050406030204" pitchFamily="18" charset="0"/>
                <a:ea typeface="MS Mincho"/>
                <a:cs typeface="Times New Roman" panose="02020603050405020304" pitchFamily="18" charset="0"/>
              </a:rPr>
              <a:t>, 18 June 2019, </a:t>
            </a:r>
            <a:r>
              <a:rPr lang="en-US" sz="1800" u="sng" dirty="0">
                <a:solidFill>
                  <a:srgbClr val="0000FF"/>
                </a:solidFill>
                <a:latin typeface="Cambria" panose="02040503050406030204" pitchFamily="18" charset="0"/>
                <a:ea typeface="MS Mincho"/>
                <a:cs typeface="Times New Roman" panose="02020603050405020304" pitchFamily="18" charset="0"/>
                <a:hlinkClick r:id="rId4"/>
              </a:rPr>
              <a:t>URL to Source</a:t>
            </a:r>
            <a:endParaRPr lang="en-US" sz="1800"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dirty="0">
                <a:latin typeface="Cambria" panose="02040503050406030204" pitchFamily="18" charset="0"/>
                <a:ea typeface="MS Mincho"/>
                <a:cs typeface="Times New Roman" panose="02020603050405020304" pitchFamily="18" charset="0"/>
              </a:rPr>
              <a:t>Brown, Eliza and Paula England. “Sexual orientation versus Behavior </a:t>
            </a:r>
            <a:r>
              <a:rPr lang="en-US" sz="1800" dirty="0">
                <a:latin typeface="Times New Roman" panose="02020603050405020304" pitchFamily="18" charset="0"/>
                <a:ea typeface="MS Mincho"/>
                <a:cs typeface="Times New Roman" panose="02020603050405020304" pitchFamily="18" charset="0"/>
              </a:rPr>
              <a:t>–</a:t>
            </a:r>
            <a:r>
              <a:rPr lang="en-US" sz="1800" dirty="0">
                <a:latin typeface="Cambria" panose="02040503050406030204" pitchFamily="18" charset="0"/>
                <a:ea typeface="MS Mincho"/>
                <a:cs typeface="Times New Roman" panose="02020603050405020304" pitchFamily="18" charset="0"/>
              </a:rPr>
              <a:t> Different for Men and Women?” </a:t>
            </a:r>
            <a:r>
              <a:rPr lang="en-US" sz="1800" i="1" dirty="0">
                <a:latin typeface="Cambria" panose="02040503050406030204" pitchFamily="18" charset="0"/>
                <a:ea typeface="MS Mincho"/>
                <a:cs typeface="Times New Roman" panose="02020603050405020304" pitchFamily="18" charset="0"/>
              </a:rPr>
              <a:t>Contexts.org</a:t>
            </a:r>
            <a:r>
              <a:rPr lang="en-US" sz="1800" dirty="0">
                <a:latin typeface="Cambria" panose="02040503050406030204" pitchFamily="18" charset="0"/>
                <a:ea typeface="MS Mincho"/>
                <a:cs typeface="Times New Roman" panose="02020603050405020304" pitchFamily="18" charset="0"/>
              </a:rPr>
              <a:t>, 29 February 2016, </a:t>
            </a:r>
            <a:r>
              <a:rPr lang="en-US" sz="1800" u="sng" dirty="0">
                <a:solidFill>
                  <a:srgbClr val="0000FF"/>
                </a:solidFill>
                <a:latin typeface="Cambria" panose="02040503050406030204" pitchFamily="18" charset="0"/>
                <a:ea typeface="MS Mincho"/>
                <a:cs typeface="Times New Roman" panose="02020603050405020304" pitchFamily="18" charset="0"/>
                <a:hlinkClick r:id="rId5"/>
              </a:rPr>
              <a:t>URL to Source</a:t>
            </a:r>
            <a:endParaRPr lang="en-US" sz="1800" dirty="0">
              <a:latin typeface="Cambria" panose="02040503050406030204" pitchFamily="18" charset="0"/>
              <a:ea typeface="MS Mincho"/>
              <a:cs typeface="Times New Roman" panose="02020603050405020304" pitchFamily="18" charset="0"/>
            </a:endParaRPr>
          </a:p>
          <a:p>
            <a:pPr marL="514350" indent="-514350">
              <a:buFont typeface="+mj-lt"/>
              <a:buAutoNum type="arabicPeriod"/>
            </a:pPr>
            <a:endParaRPr lang="en-US" altLang="en-US" sz="2000" dirty="0" smtClean="0"/>
          </a:p>
          <a:p>
            <a:pPr marL="514350" indent="-514350">
              <a:buFont typeface="+mj-lt"/>
              <a:buAutoNum type="arabicPeriod"/>
            </a:pPr>
            <a:endParaRPr lang="en-US" altLang="en-US" sz="2000"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2259289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Please complete the pre-test questions</a:t>
            </a:r>
            <a:endParaRPr lang="en-US" dirty="0"/>
          </a:p>
        </p:txBody>
      </p:sp>
      <p:pic>
        <p:nvPicPr>
          <p:cNvPr id="5" name="Picture 4" descr="clipboar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645" y="1027906"/>
            <a:ext cx="5503653" cy="5503653"/>
          </a:xfrm>
          <a:prstGeom prst="rect">
            <a:avLst/>
          </a:prstGeom>
        </p:spPr>
      </p:pic>
    </p:spTree>
    <p:extLst>
      <p:ext uri="{BB962C8B-B14F-4D97-AF65-F5344CB8AC3E}">
        <p14:creationId xmlns:p14="http://schemas.microsoft.com/office/powerpoint/2010/main" val="2549758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smtClean="0"/>
              <a:t>Discussion points from last module</a:t>
            </a:r>
          </a:p>
        </p:txBody>
      </p:sp>
      <p:sp>
        <p:nvSpPr>
          <p:cNvPr id="7171" name="Content Placeholder 2"/>
          <p:cNvSpPr>
            <a:spLocks noGrp="1" noChangeArrowheads="1"/>
          </p:cNvSpPr>
          <p:nvPr>
            <p:ph idx="1"/>
          </p:nvPr>
        </p:nvSpPr>
        <p:spPr>
          <a:xfrm>
            <a:off x="990600" y="2066925"/>
            <a:ext cx="4755107" cy="3279775"/>
          </a:xfrm>
        </p:spPr>
        <p:txBody>
          <a:bodyPr/>
          <a:lstStyle/>
          <a:p>
            <a:pPr marL="0" indent="0" eaLnBrk="1" hangingPunct="1">
              <a:buNone/>
            </a:pPr>
            <a:r>
              <a:rPr lang="en-US" altLang="en-US" dirty="0"/>
              <a:t>What do you intend to do to continually engage in the process of cultural humility?</a:t>
            </a:r>
          </a:p>
          <a:p>
            <a:pPr marL="0" indent="0" eaLnBrk="1" fontAlgn="auto" hangingPunct="1">
              <a:spcAft>
                <a:spcPts val="0"/>
              </a:spcAft>
              <a:buNone/>
              <a:defRPr/>
            </a:pPr>
            <a:endParaRPr lang="en-US" sz="3000" dirty="0"/>
          </a:p>
        </p:txBody>
      </p:sp>
      <p:pic>
        <p:nvPicPr>
          <p:cNvPr id="6" name="Picture 5"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058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dirty="0" smtClean="0"/>
              <a:t>Objectives</a:t>
            </a:r>
          </a:p>
        </p:txBody>
      </p:sp>
      <p:sp>
        <p:nvSpPr>
          <p:cNvPr id="3" name="Content Placeholder 2">
            <a:extLst>
              <a:ext uri="{FF2B5EF4-FFF2-40B4-BE49-F238E27FC236}">
                <a16:creationId xmlns:a16="http://schemas.microsoft.com/office/drawing/2014/main" id="{1067ECC1-DC4E-466C-B333-3CC988297A44}"/>
              </a:ext>
            </a:extLst>
          </p:cNvPr>
          <p:cNvSpPr>
            <a:spLocks noGrp="1"/>
          </p:cNvSpPr>
          <p:nvPr>
            <p:ph idx="1"/>
          </p:nvPr>
        </p:nvSpPr>
        <p:spPr>
          <a:xfrm>
            <a:off x="838200" y="1825625"/>
            <a:ext cx="6318250" cy="3633788"/>
          </a:xfrm>
        </p:spPr>
        <p:txBody>
          <a:bodyPr rtlCol="0">
            <a:normAutofit/>
          </a:bodyPr>
          <a:lstStyle/>
          <a:p>
            <a:pPr marL="0" indent="0">
              <a:buNone/>
            </a:pPr>
            <a:r>
              <a:rPr lang="en-US" dirty="0"/>
              <a:t>By the end of the program, participants will: </a:t>
            </a:r>
          </a:p>
          <a:p>
            <a:r>
              <a:rPr lang="en-US" dirty="0"/>
              <a:t>Understand the concept of sexual orientation</a:t>
            </a:r>
          </a:p>
          <a:p>
            <a:r>
              <a:rPr lang="en-US" dirty="0"/>
              <a:t>Recall who makes up sexual orientation minorities</a:t>
            </a:r>
          </a:p>
          <a:p>
            <a:pPr eaLnBrk="1" fontAlgn="auto" hangingPunct="1">
              <a:spcAft>
                <a:spcPts val="0"/>
              </a:spcAft>
              <a:defRPr/>
            </a:pPr>
            <a:endParaRPr lang="en-US" dirty="0"/>
          </a:p>
        </p:txBody>
      </p:sp>
      <p:pic>
        <p:nvPicPr>
          <p:cNvPr id="7172" name="Picture 3" descr="Picture of a lightbulb with thought bubbl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1825625"/>
            <a:ext cx="44989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a:t>
            </a:r>
          </a:p>
        </p:txBody>
      </p:sp>
      <p:pic>
        <p:nvPicPr>
          <p:cNvPr id="4" name="Picture 3" descr="Picture of a lightbulb inside a thought bubble. "/>
          <p:cNvPicPr>
            <a:picLocks noChangeAspect="1"/>
          </p:cNvPicPr>
          <p:nvPr/>
        </p:nvPicPr>
        <p:blipFill>
          <a:blip r:embed="rId3"/>
          <a:stretch>
            <a:fillRect/>
          </a:stretch>
        </p:blipFill>
        <p:spPr>
          <a:xfrm>
            <a:off x="838200" y="1690688"/>
            <a:ext cx="5506242" cy="3825692"/>
          </a:xfrm>
          <a:prstGeom prst="rect">
            <a:avLst/>
          </a:prstGeom>
          <a:ln>
            <a:noFill/>
          </a:ln>
          <a:effectLst>
            <a:softEdge rad="112500"/>
          </a:effectLst>
        </p:spPr>
      </p:pic>
      <p:sp>
        <p:nvSpPr>
          <p:cNvPr id="7" name="Content Placeholder 2"/>
          <p:cNvSpPr>
            <a:spLocks noGrp="1"/>
          </p:cNvSpPr>
          <p:nvPr>
            <p:ph sz="half" idx="1"/>
          </p:nvPr>
        </p:nvSpPr>
        <p:spPr>
          <a:xfrm>
            <a:off x="6460761" y="2173573"/>
            <a:ext cx="5546359" cy="2878111"/>
          </a:xfrm>
        </p:spPr>
        <p:txBody>
          <a:bodyPr/>
          <a:lstStyle/>
          <a:p>
            <a:pPr marL="514350" indent="-514350">
              <a:buFont typeface="Arial" panose="020B0604020202020204" pitchFamily="34" charset="0"/>
              <a:buAutoNum type="arabicPeriod"/>
            </a:pPr>
            <a:r>
              <a:rPr lang="en-US" sz="3200" dirty="0" smtClean="0"/>
              <a:t>Who </a:t>
            </a:r>
            <a:r>
              <a:rPr lang="en-US" sz="3200" dirty="0"/>
              <a:t>has a sexual orientation?</a:t>
            </a:r>
          </a:p>
          <a:p>
            <a:pPr marL="514350" indent="-514350">
              <a:buFont typeface="Arial" panose="020B0604020202020204" pitchFamily="34" charset="0"/>
              <a:buAutoNum type="arabicPeriod"/>
            </a:pPr>
            <a:r>
              <a:rPr lang="en-US" sz="3200" dirty="0" smtClean="0"/>
              <a:t>Who </a:t>
            </a:r>
            <a:r>
              <a:rPr lang="en-US" sz="3200" dirty="0"/>
              <a:t>makes up the members of the community, “sexual orientation minorities”?</a:t>
            </a:r>
          </a:p>
          <a:p>
            <a:pPr marL="0" indent="0">
              <a:buNone/>
            </a:pPr>
            <a:endParaRPr lang="en-US" dirty="0"/>
          </a:p>
        </p:txBody>
      </p:sp>
    </p:spTree>
    <p:extLst>
      <p:ext uri="{BB962C8B-B14F-4D97-AF65-F5344CB8AC3E}">
        <p14:creationId xmlns:p14="http://schemas.microsoft.com/office/powerpoint/2010/main" val="2044056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Sexual Orientation? </a:t>
            </a:r>
          </a:p>
        </p:txBody>
      </p:sp>
      <p:sp>
        <p:nvSpPr>
          <p:cNvPr id="6" name="Content Placeholder 5"/>
          <p:cNvSpPr>
            <a:spLocks noGrp="1"/>
          </p:cNvSpPr>
          <p:nvPr>
            <p:ph idx="1"/>
          </p:nvPr>
        </p:nvSpPr>
        <p:spPr>
          <a:xfrm>
            <a:off x="838201" y="1825625"/>
            <a:ext cx="5542495" cy="4351338"/>
          </a:xfrm>
        </p:spPr>
        <p:txBody>
          <a:bodyPr/>
          <a:lstStyle/>
          <a:p>
            <a:r>
              <a:rPr lang="en-US" sz="3200" dirty="0"/>
              <a:t>Sexual orientation describes a person’s emotional, romantic or sexual attraction to other </a:t>
            </a:r>
            <a:r>
              <a:rPr lang="en-US" sz="3200" dirty="0" smtClean="0"/>
              <a:t>people.</a:t>
            </a:r>
            <a:r>
              <a:rPr lang="en-US" sz="3200" baseline="30000" dirty="0" smtClean="0"/>
              <a:t>1</a:t>
            </a:r>
          </a:p>
          <a:p>
            <a:pPr marL="0" indent="0">
              <a:buNone/>
            </a:pPr>
            <a:endParaRPr lang="en-US" sz="900" baseline="30000" dirty="0"/>
          </a:p>
          <a:p>
            <a:r>
              <a:rPr lang="en-US" sz="3200" dirty="0"/>
              <a:t>EVERYONE has a sexual orientation, not just gay and lesbian people!</a:t>
            </a:r>
          </a:p>
          <a:p>
            <a:endParaRPr lang="en-US" dirty="0"/>
          </a:p>
        </p:txBody>
      </p:sp>
      <p:pic>
        <p:nvPicPr>
          <p:cNvPr id="7" name="Picture 6" descr="Picture of a man and woman holding hands"/>
          <p:cNvPicPr>
            <a:picLocks noChangeAspect="1"/>
          </p:cNvPicPr>
          <p:nvPr/>
        </p:nvPicPr>
        <p:blipFill rotWithShape="1">
          <a:blip r:embed="rId3"/>
          <a:srcRect r="20395" b="6935"/>
          <a:stretch/>
        </p:blipFill>
        <p:spPr>
          <a:xfrm>
            <a:off x="9308892" y="0"/>
            <a:ext cx="2883108" cy="2247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Picture of two women with their arms around each other"/>
          <p:cNvPicPr>
            <a:picLocks noChangeAspect="1"/>
          </p:cNvPicPr>
          <p:nvPr/>
        </p:nvPicPr>
        <p:blipFill rotWithShape="1">
          <a:blip r:embed="rId4"/>
          <a:srcRect l="34002" t="18895" r="7136"/>
          <a:stretch/>
        </p:blipFill>
        <p:spPr>
          <a:xfrm>
            <a:off x="6800791" y="1498328"/>
            <a:ext cx="2407912" cy="221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Picture of a transgender coup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3093" y="4772062"/>
            <a:ext cx="3128906" cy="2085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icture of two men on their wedding day"/>
          <p:cNvPicPr>
            <a:picLocks noChangeAspect="1"/>
          </p:cNvPicPr>
          <p:nvPr/>
        </p:nvPicPr>
        <p:blipFill rotWithShape="1">
          <a:blip r:embed="rId6"/>
          <a:srcRect l="30416" t="27558" r="14366"/>
          <a:stretch/>
        </p:blipFill>
        <p:spPr>
          <a:xfrm>
            <a:off x="8743891" y="2247059"/>
            <a:ext cx="3028014" cy="2648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4031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a:t>
            </a:r>
          </a:p>
        </p:txBody>
      </p:sp>
      <p:sp>
        <p:nvSpPr>
          <p:cNvPr id="3" name="Content Placeholder 2"/>
          <p:cNvSpPr>
            <a:spLocks noGrp="1"/>
          </p:cNvSpPr>
          <p:nvPr>
            <p:ph idx="1"/>
          </p:nvPr>
        </p:nvSpPr>
        <p:spPr>
          <a:xfrm>
            <a:off x="733268" y="1690687"/>
            <a:ext cx="11353800" cy="4291403"/>
          </a:xfrm>
        </p:spPr>
        <p:txBody>
          <a:bodyPr/>
          <a:lstStyle/>
          <a:p>
            <a:pPr marL="0" indent="0">
              <a:buClr>
                <a:schemeClr val="tx1"/>
              </a:buClr>
              <a:buNone/>
            </a:pPr>
            <a:r>
              <a:rPr lang="en-US" sz="2400" b="1" i="1" dirty="0">
                <a:solidFill>
                  <a:srgbClr val="3863A2"/>
                </a:solidFill>
              </a:rPr>
              <a:t>Gay: </a:t>
            </a:r>
            <a:r>
              <a:rPr lang="en-US" sz="2400" dirty="0" smtClean="0"/>
              <a:t>a </a:t>
            </a:r>
            <a:r>
              <a:rPr lang="en-US" sz="2400" dirty="0"/>
              <a:t>person who is emotionally, romantically, or sexually attracted to some members of the same gender. Usually used by people who identify as male, although it can be used to describe anybody attracted to the same gender as themselves </a:t>
            </a:r>
            <a:r>
              <a:rPr lang="en-US" sz="2400" baseline="30000" dirty="0"/>
              <a:t>1</a:t>
            </a:r>
          </a:p>
          <a:p>
            <a:pPr marL="0" indent="0">
              <a:buClr>
                <a:schemeClr val="tx1"/>
              </a:buClr>
              <a:buNone/>
            </a:pPr>
            <a:r>
              <a:rPr lang="en-US" sz="2400" b="1" dirty="0">
                <a:solidFill>
                  <a:srgbClr val="3863A2"/>
                </a:solidFill>
              </a:rPr>
              <a:t>Lesbian: </a:t>
            </a:r>
            <a:r>
              <a:rPr lang="en-US" sz="2400" dirty="0" smtClean="0"/>
              <a:t>a </a:t>
            </a:r>
            <a:r>
              <a:rPr lang="en-US" sz="2400" dirty="0"/>
              <a:t>person who identifies as a woman who is emotionally, romantically, or sexually attracted to other people who identify as women</a:t>
            </a:r>
            <a:r>
              <a:rPr lang="en-US" sz="2400" baseline="30000" dirty="0"/>
              <a:t>1</a:t>
            </a:r>
          </a:p>
          <a:p>
            <a:pPr marL="0" indent="0">
              <a:buClr>
                <a:schemeClr val="tx1"/>
              </a:buClr>
              <a:buNone/>
            </a:pPr>
            <a:r>
              <a:rPr lang="en-US" sz="2400" b="1" dirty="0">
                <a:solidFill>
                  <a:srgbClr val="3863A2"/>
                </a:solidFill>
              </a:rPr>
              <a:t>Bisexual: </a:t>
            </a:r>
            <a:r>
              <a:rPr lang="en-US" sz="2400" dirty="0" smtClean="0"/>
              <a:t>a </a:t>
            </a:r>
            <a:r>
              <a:rPr lang="en-US" sz="2400" dirty="0"/>
              <a:t>person of any gender who is emotionally, romantically, or sexually attracted to people of more than one sex, gender expression, or gender identity, though not necessarily simultaneously, in the same way, or to the same degree</a:t>
            </a:r>
            <a:r>
              <a:rPr lang="en-US" sz="2400" baseline="30000" dirty="0"/>
              <a:t>1</a:t>
            </a:r>
          </a:p>
          <a:p>
            <a:pPr marL="0" indent="0">
              <a:buClr>
                <a:schemeClr val="tx1"/>
              </a:buClr>
              <a:buNone/>
            </a:pPr>
            <a:r>
              <a:rPr lang="en-US" sz="2400" b="1" dirty="0">
                <a:solidFill>
                  <a:srgbClr val="3863A2"/>
                </a:solidFill>
              </a:rPr>
              <a:t>Straight</a:t>
            </a:r>
            <a:r>
              <a:rPr lang="en-US" sz="2400" dirty="0"/>
              <a:t> (also known as </a:t>
            </a:r>
            <a:r>
              <a:rPr lang="en-US" sz="2400" dirty="0" smtClean="0"/>
              <a:t>heterosexual): a </a:t>
            </a:r>
            <a:r>
              <a:rPr lang="en-US" sz="2400" dirty="0"/>
              <a:t>person of any gender who is emotionally, romantically, or sexually attracted to people of a different </a:t>
            </a:r>
            <a:r>
              <a:rPr lang="en-US" sz="2400" dirty="0" smtClean="0"/>
              <a:t>gender</a:t>
            </a:r>
            <a:r>
              <a:rPr lang="en-US" sz="2400" baseline="30000" dirty="0" smtClean="0"/>
              <a:t>1</a:t>
            </a:r>
            <a:endParaRPr lang="en-US" sz="2400" baseline="30000" dirty="0"/>
          </a:p>
        </p:txBody>
      </p:sp>
    </p:spTree>
    <p:extLst>
      <p:ext uri="{BB962C8B-B14F-4D97-AF65-F5344CB8AC3E}">
        <p14:creationId xmlns:p14="http://schemas.microsoft.com/office/powerpoint/2010/main" val="4103330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Examples</a:t>
            </a:r>
          </a:p>
        </p:txBody>
      </p:sp>
      <p:sp>
        <p:nvSpPr>
          <p:cNvPr id="3" name="Content Placeholder 2"/>
          <p:cNvSpPr>
            <a:spLocks noGrp="1"/>
          </p:cNvSpPr>
          <p:nvPr>
            <p:ph idx="1"/>
          </p:nvPr>
        </p:nvSpPr>
        <p:spPr>
          <a:xfrm>
            <a:off x="541519" y="1690688"/>
            <a:ext cx="11108961" cy="4396334"/>
          </a:xfrm>
        </p:spPr>
        <p:txBody>
          <a:bodyPr/>
          <a:lstStyle/>
          <a:p>
            <a:pPr marL="0" lvl="0" indent="0" defTabSz="457200">
              <a:buClr>
                <a:schemeClr val="tx1"/>
              </a:buClr>
              <a:buNone/>
            </a:pPr>
            <a:r>
              <a:rPr lang="en-US" sz="2400" b="1" dirty="0">
                <a:solidFill>
                  <a:srgbClr val="3863A2"/>
                </a:solidFill>
              </a:rPr>
              <a:t>Pansexual: </a:t>
            </a:r>
            <a:r>
              <a:rPr lang="en-US" sz="2400" dirty="0"/>
              <a:t>Someone of any gender who has the potential for romantic, emotional, or sexual attraction to people of any gender, though not necessarily simultaneously, in the same way, or to the same degree. Acknowledges the existence of more than two genders.</a:t>
            </a:r>
            <a:r>
              <a:rPr lang="en-US" sz="2400" baseline="30000" dirty="0"/>
              <a:t>1</a:t>
            </a:r>
          </a:p>
          <a:p>
            <a:pPr marL="0" lvl="0" indent="0" defTabSz="457200">
              <a:buClr>
                <a:schemeClr val="tx1"/>
              </a:buClr>
              <a:buNone/>
            </a:pPr>
            <a:r>
              <a:rPr lang="en-US" sz="2400" b="1" dirty="0">
                <a:solidFill>
                  <a:srgbClr val="3863A2"/>
                </a:solidFill>
              </a:rPr>
              <a:t>Asexual: </a:t>
            </a:r>
            <a:r>
              <a:rPr lang="en-US" sz="2400" dirty="0"/>
              <a:t>A person of any gender who lacks sexual attraction or desire for other people</a:t>
            </a:r>
            <a:r>
              <a:rPr lang="en-US" sz="2400" baseline="30000" dirty="0"/>
              <a:t>1</a:t>
            </a:r>
            <a:r>
              <a:rPr lang="en-US" sz="2400" dirty="0"/>
              <a:t> </a:t>
            </a:r>
          </a:p>
          <a:p>
            <a:pPr marL="0" lvl="0" indent="0" defTabSz="457200">
              <a:buClr>
                <a:schemeClr val="tx1"/>
              </a:buClr>
              <a:buNone/>
            </a:pPr>
            <a:r>
              <a:rPr lang="en-US" sz="2400" b="1" dirty="0">
                <a:solidFill>
                  <a:srgbClr val="3863A2"/>
                </a:solidFill>
              </a:rPr>
              <a:t>Queer: </a:t>
            </a:r>
            <a:r>
              <a:rPr lang="en-US" sz="2400" dirty="0"/>
              <a:t>A term some people use to identify themselves with a flexible and inclusive view of gender and/or sexuality. Can also be used as an umbrella term for the entire LGBTQ+ community. Historically, it has been used as a negative term for LGBTQ+ people. </a:t>
            </a:r>
            <a:endParaRPr lang="en-US" sz="2400" dirty="0" smtClean="0"/>
          </a:p>
          <a:p>
            <a:pPr marL="0" lvl="0" indent="0" defTabSz="457200">
              <a:buClr>
                <a:schemeClr val="tx1"/>
              </a:buClr>
              <a:buNone/>
            </a:pPr>
            <a:endParaRPr lang="en-US" sz="1100" dirty="0"/>
          </a:p>
          <a:p>
            <a:pPr marL="0" lvl="0" indent="0" algn="ctr" defTabSz="457200" eaLnBrk="1" fontAlgn="auto" hangingPunct="1">
              <a:spcBef>
                <a:spcPct val="20000"/>
              </a:spcBef>
              <a:spcAft>
                <a:spcPts val="0"/>
              </a:spcAft>
              <a:buNone/>
            </a:pPr>
            <a:r>
              <a:rPr lang="en-US" sz="2400" b="1" dirty="0">
                <a:solidFill>
                  <a:srgbClr val="3863A2"/>
                </a:solidFill>
              </a:rPr>
              <a:t>This is NOT a comprehensive list. There are many different terms to describe various sexual </a:t>
            </a:r>
            <a:r>
              <a:rPr lang="en-US" sz="2400" b="1" dirty="0" smtClean="0">
                <a:solidFill>
                  <a:srgbClr val="3863A2"/>
                </a:solidFill>
              </a:rPr>
              <a:t>orientations.</a:t>
            </a:r>
            <a:r>
              <a:rPr lang="en-US" sz="2400" b="1" baseline="30000" dirty="0" smtClean="0">
                <a:solidFill>
                  <a:srgbClr val="3863A2"/>
                </a:solidFill>
              </a:rPr>
              <a:t>2</a:t>
            </a:r>
            <a:endParaRPr lang="en-US" sz="2400" b="1" baseline="30000" dirty="0">
              <a:solidFill>
                <a:srgbClr val="3863A2"/>
              </a:solidFill>
            </a:endParaRPr>
          </a:p>
          <a:p>
            <a:endParaRPr lang="en-US" dirty="0"/>
          </a:p>
        </p:txBody>
      </p:sp>
    </p:spTree>
    <p:extLst>
      <p:ext uri="{BB962C8B-B14F-4D97-AF65-F5344CB8AC3E}">
        <p14:creationId xmlns:p14="http://schemas.microsoft.com/office/powerpoint/2010/main" val="2067980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of All Genders have a </a:t>
            </a:r>
            <a:br>
              <a:rPr lang="en-US" dirty="0"/>
            </a:br>
            <a:r>
              <a:rPr lang="en-US" dirty="0"/>
              <a:t>Sexual Orientation</a:t>
            </a:r>
          </a:p>
        </p:txBody>
      </p:sp>
      <p:sp>
        <p:nvSpPr>
          <p:cNvPr id="3" name="Content Placeholder 2"/>
          <p:cNvSpPr>
            <a:spLocks noGrp="1"/>
          </p:cNvSpPr>
          <p:nvPr>
            <p:ph idx="1"/>
          </p:nvPr>
        </p:nvSpPr>
        <p:spPr>
          <a:xfrm>
            <a:off x="838200" y="1825625"/>
            <a:ext cx="10515600" cy="2461562"/>
          </a:xfrm>
        </p:spPr>
        <p:txBody>
          <a:bodyPr/>
          <a:lstStyle/>
          <a:p>
            <a:r>
              <a:rPr lang="en-US" dirty="0"/>
              <a:t>A trans man who is attracted exclusively to other people who identify as male is gay. </a:t>
            </a:r>
          </a:p>
          <a:p>
            <a:r>
              <a:rPr lang="en-US" dirty="0"/>
              <a:t>A gender non-conforming person attracted to feminine people may identify their sexual orientation as queer. </a:t>
            </a:r>
          </a:p>
          <a:p>
            <a:endParaRPr lang="en-US" dirty="0"/>
          </a:p>
        </p:txBody>
      </p:sp>
      <p:pic>
        <p:nvPicPr>
          <p:cNvPr id="4" name="Picture 3" descr="Transgender flag"/>
          <p:cNvPicPr>
            <a:picLocks noChangeAspect="1"/>
          </p:cNvPicPr>
          <p:nvPr/>
        </p:nvPicPr>
        <p:blipFill>
          <a:blip r:embed="rId3"/>
          <a:stretch>
            <a:fillRect/>
          </a:stretch>
        </p:blipFill>
        <p:spPr>
          <a:xfrm>
            <a:off x="4372131" y="3859340"/>
            <a:ext cx="3447738" cy="1977139"/>
          </a:xfrm>
          <a:prstGeom prst="rect">
            <a:avLst/>
          </a:prstGeom>
        </p:spPr>
      </p:pic>
    </p:spTree>
    <p:extLst>
      <p:ext uri="{BB962C8B-B14F-4D97-AF65-F5344CB8AC3E}">
        <p14:creationId xmlns:p14="http://schemas.microsoft.com/office/powerpoint/2010/main" val="4039348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8551</TotalTime>
  <Words>1886</Words>
  <Application>Microsoft Office PowerPoint</Application>
  <PresentationFormat>Widescreen</PresentationFormat>
  <Paragraphs>82</Paragraphs>
  <Slides>13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Cambria</vt:lpstr>
      <vt:lpstr>Mangal</vt:lpstr>
      <vt:lpstr>MS Mincho</vt:lpstr>
      <vt:lpstr>Times New Roman</vt:lpstr>
      <vt:lpstr>Office Theme</vt:lpstr>
      <vt:lpstr>1_Office Theme</vt:lpstr>
      <vt:lpstr>Sexual Orientation</vt:lpstr>
      <vt:lpstr>Please complete the pre-test questions</vt:lpstr>
      <vt:lpstr>Discussion points from last module</vt:lpstr>
      <vt:lpstr>Objectives</vt:lpstr>
      <vt:lpstr>What do you think?</vt:lpstr>
      <vt:lpstr>What is Sexual Orientation? </vt:lpstr>
      <vt:lpstr>Some Examples</vt:lpstr>
      <vt:lpstr>More Examples</vt:lpstr>
      <vt:lpstr>People of All Genders have a  Sexual Orientation</vt:lpstr>
      <vt:lpstr>Sexual Orientation Identity vs. Sexual Behavior</vt:lpstr>
      <vt:lpstr>Sexual Orientation &amp; Gender</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Seger, Erin</cp:lastModifiedBy>
  <cp:revision>404</cp:revision>
  <cp:lastPrinted>2019-11-04T01:50:47Z</cp:lastPrinted>
  <dcterms:created xsi:type="dcterms:W3CDTF">2018-06-07T18:55:41Z</dcterms:created>
  <dcterms:modified xsi:type="dcterms:W3CDTF">2019-11-21T19:15:39Z</dcterms:modified>
</cp:coreProperties>
</file>