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6"/>
  </p:notesMasterIdLst>
  <p:handoutMasterIdLst>
    <p:handoutMasterId r:id="rId17"/>
  </p:handoutMasterIdLst>
  <p:sldIdLst>
    <p:sldId id="316" r:id="rId2"/>
    <p:sldId id="318" r:id="rId3"/>
    <p:sldId id="317" r:id="rId4"/>
    <p:sldId id="343" r:id="rId5"/>
    <p:sldId id="348" r:id="rId6"/>
    <p:sldId id="363" r:id="rId7"/>
    <p:sldId id="359" r:id="rId8"/>
    <p:sldId id="362" r:id="rId9"/>
    <p:sldId id="350" r:id="rId10"/>
    <p:sldId id="336" r:id="rId11"/>
    <p:sldId id="364" r:id="rId12"/>
    <p:sldId id="365" r:id="rId13"/>
    <p:sldId id="329" r:id="rId14"/>
    <p:sldId id="349"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70735" autoAdjust="0"/>
  </p:normalViewPr>
  <p:slideViewPr>
    <p:cSldViewPr snapToGrid="0">
      <p:cViewPr varScale="1">
        <p:scale>
          <a:sx n="64" d="100"/>
          <a:sy n="64" d="100"/>
        </p:scale>
        <p:origin x="987" y="51"/>
      </p:cViewPr>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52" d="100"/>
          <a:sy n="52" d="100"/>
        </p:scale>
        <p:origin x="28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711786-D83F-4276-9493-42E79B180892}"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3EEFDC34-3226-4AB1-8449-C9B7BCAF4FFC}">
      <dgm:prSet custT="1"/>
      <dgm:spPr/>
      <dgm:t>
        <a:bodyPr/>
        <a:lstStyle/>
        <a:p>
          <a:pPr rtl="0"/>
          <a:r>
            <a:rPr lang="en-US" sz="1700" dirty="0" smtClean="0"/>
            <a:t>People with lower socioeconomic status (SES) have disproportionately higher cancer death rates than those with higher SES, regardless of demographic factors such as race/ethnicity.</a:t>
          </a:r>
          <a:r>
            <a:rPr lang="en-US" sz="1700" baseline="30000" dirty="0" smtClean="0"/>
            <a:t>3</a:t>
          </a:r>
          <a:endParaRPr lang="en-US" sz="1700" dirty="0"/>
        </a:p>
      </dgm:t>
    </dgm:pt>
    <dgm:pt modelId="{8D985688-7657-4EB8-9636-0838F776BE9E}" type="parTrans" cxnId="{E5C695F1-7F9A-4BD1-BE78-F3FCB437643C}">
      <dgm:prSet/>
      <dgm:spPr/>
      <dgm:t>
        <a:bodyPr/>
        <a:lstStyle/>
        <a:p>
          <a:endParaRPr lang="en-US"/>
        </a:p>
      </dgm:t>
    </dgm:pt>
    <dgm:pt modelId="{F41FD60E-D325-4263-8DC9-BCF95901CBF7}" type="sibTrans" cxnId="{E5C695F1-7F9A-4BD1-BE78-F3FCB437643C}">
      <dgm:prSet/>
      <dgm:spPr/>
      <dgm:t>
        <a:bodyPr/>
        <a:lstStyle/>
        <a:p>
          <a:endParaRPr lang="en-US"/>
        </a:p>
      </dgm:t>
    </dgm:pt>
    <dgm:pt modelId="{667C3C23-78C7-40F4-9848-FBD569490D43}">
      <dgm:prSet custT="1"/>
      <dgm:spPr/>
      <dgm:t>
        <a:bodyPr/>
        <a:lstStyle/>
        <a:p>
          <a:pPr rtl="0"/>
          <a:r>
            <a:rPr lang="en-US" sz="1700" dirty="0" smtClean="0"/>
            <a:t>In Rural America, incidences of heart disease is 56 percent higher than in metropolitan areas. Chronic lower respiratory disease, 75 percent higher.</a:t>
          </a:r>
          <a:r>
            <a:rPr lang="en-US" sz="1700" baseline="30000" dirty="0" smtClean="0"/>
            <a:t>4</a:t>
          </a:r>
          <a:r>
            <a:rPr lang="en-US" sz="1700" dirty="0" smtClean="0"/>
            <a:t> </a:t>
          </a:r>
          <a:endParaRPr lang="en-US" sz="1700" dirty="0"/>
        </a:p>
      </dgm:t>
    </dgm:pt>
    <dgm:pt modelId="{A420650F-6BD7-4C40-81FF-BAAE96A7FBD0}" type="parTrans" cxnId="{265A59C3-6A6D-46FF-AE1D-DE2D0AC6E6C6}">
      <dgm:prSet/>
      <dgm:spPr/>
      <dgm:t>
        <a:bodyPr/>
        <a:lstStyle/>
        <a:p>
          <a:endParaRPr lang="en-US"/>
        </a:p>
      </dgm:t>
    </dgm:pt>
    <dgm:pt modelId="{03051DAF-72B4-48F1-A15C-438C173664BB}" type="sibTrans" cxnId="{265A59C3-6A6D-46FF-AE1D-DE2D0AC6E6C6}">
      <dgm:prSet/>
      <dgm:spPr/>
      <dgm:t>
        <a:bodyPr/>
        <a:lstStyle/>
        <a:p>
          <a:endParaRPr lang="en-US"/>
        </a:p>
      </dgm:t>
    </dgm:pt>
    <dgm:pt modelId="{A5BA165E-1169-479D-B9DA-C17285FA1DF1}">
      <dgm:prSet custT="1"/>
      <dgm:spPr/>
      <dgm:t>
        <a:bodyPr/>
        <a:lstStyle/>
        <a:p>
          <a:pPr rtl="0"/>
          <a:r>
            <a:rPr lang="en-US" sz="1700" dirty="0" smtClean="0"/>
            <a:t>Discrimination against LGBT+ persons has been associated with high rates of psychiatric disorders, substance abuse, and suicide.</a:t>
          </a:r>
          <a:r>
            <a:rPr lang="en-US" sz="1700" baseline="30000" dirty="0" smtClean="0"/>
            <a:t>5</a:t>
          </a:r>
          <a:endParaRPr lang="en-US" sz="1700" dirty="0"/>
        </a:p>
      </dgm:t>
    </dgm:pt>
    <dgm:pt modelId="{E641D66D-D5D0-4644-B7D2-4E6BCD06096B}" type="parTrans" cxnId="{9C04D2F4-982A-41E7-A118-8896314516A1}">
      <dgm:prSet/>
      <dgm:spPr/>
      <dgm:t>
        <a:bodyPr/>
        <a:lstStyle/>
        <a:p>
          <a:endParaRPr lang="en-US"/>
        </a:p>
      </dgm:t>
    </dgm:pt>
    <dgm:pt modelId="{CCAAC124-5D52-49BD-8D1E-7B9B7FECA836}" type="sibTrans" cxnId="{9C04D2F4-982A-41E7-A118-8896314516A1}">
      <dgm:prSet/>
      <dgm:spPr/>
      <dgm:t>
        <a:bodyPr/>
        <a:lstStyle/>
        <a:p>
          <a:endParaRPr lang="en-US"/>
        </a:p>
      </dgm:t>
    </dgm:pt>
    <dgm:pt modelId="{6664ECEC-B1E9-44BB-9CDB-E4C0558DC235}">
      <dgm:prSet custT="1"/>
      <dgm:spPr/>
      <dgm:t>
        <a:bodyPr/>
        <a:lstStyle/>
        <a:p>
          <a:pPr rtl="0"/>
          <a:r>
            <a:rPr lang="en-US" sz="1700" dirty="0" smtClean="0"/>
            <a:t>In 2017 in the United States, infants of non-Hispanic black women had the highest mortality rate, followed by infants of non-Hispanic AIAN, non-Hispanic NHOPI, Hispanic, non-Hispanic white, and non-Hispanic Asian women.</a:t>
          </a:r>
          <a:r>
            <a:rPr lang="en-US" sz="1700" baseline="30000" dirty="0" smtClean="0"/>
            <a:t>6</a:t>
          </a:r>
          <a:endParaRPr lang="en-US" sz="1700" dirty="0"/>
        </a:p>
      </dgm:t>
    </dgm:pt>
    <dgm:pt modelId="{A2D22B2C-53B8-4F85-A92F-8127CA5B2AFF}" type="parTrans" cxnId="{AAD31D88-E32A-492F-A9C8-6FF3CFA11204}">
      <dgm:prSet/>
      <dgm:spPr/>
      <dgm:t>
        <a:bodyPr/>
        <a:lstStyle/>
        <a:p>
          <a:endParaRPr lang="en-US"/>
        </a:p>
      </dgm:t>
    </dgm:pt>
    <dgm:pt modelId="{6FEE8FF7-2E42-4D6F-8773-09DC1878D1CC}" type="sibTrans" cxnId="{AAD31D88-E32A-492F-A9C8-6FF3CFA11204}">
      <dgm:prSet/>
      <dgm:spPr/>
      <dgm:t>
        <a:bodyPr/>
        <a:lstStyle/>
        <a:p>
          <a:endParaRPr lang="en-US"/>
        </a:p>
      </dgm:t>
    </dgm:pt>
    <dgm:pt modelId="{9BBD1341-E07D-4E55-B9DE-5947E74F8351}" type="pres">
      <dgm:prSet presAssocID="{DD711786-D83F-4276-9493-42E79B180892}" presName="matrix" presStyleCnt="0">
        <dgm:presLayoutVars>
          <dgm:chMax val="1"/>
          <dgm:dir/>
          <dgm:resizeHandles val="exact"/>
        </dgm:presLayoutVars>
      </dgm:prSet>
      <dgm:spPr/>
      <dgm:t>
        <a:bodyPr/>
        <a:lstStyle/>
        <a:p>
          <a:endParaRPr lang="en-US"/>
        </a:p>
      </dgm:t>
    </dgm:pt>
    <dgm:pt modelId="{A2935982-AD41-459A-9145-703FA90AD947}" type="pres">
      <dgm:prSet presAssocID="{DD711786-D83F-4276-9493-42E79B180892}" presName="diamond" presStyleLbl="bgShp" presStyleIdx="0" presStyleCnt="1" custLinFactNeighborX="235" custLinFactNeighborY="-9238"/>
      <dgm:spPr/>
      <dgm:t>
        <a:bodyPr/>
        <a:lstStyle/>
        <a:p>
          <a:endParaRPr lang="en-US"/>
        </a:p>
      </dgm:t>
    </dgm:pt>
    <dgm:pt modelId="{447A1EA9-F236-4195-B5C0-FC1C0BCD3A70}" type="pres">
      <dgm:prSet presAssocID="{DD711786-D83F-4276-9493-42E79B180892}" presName="quad1" presStyleLbl="node1" presStyleIdx="0" presStyleCnt="4">
        <dgm:presLayoutVars>
          <dgm:chMax val="0"/>
          <dgm:chPref val="0"/>
          <dgm:bulletEnabled val="1"/>
        </dgm:presLayoutVars>
      </dgm:prSet>
      <dgm:spPr/>
      <dgm:t>
        <a:bodyPr/>
        <a:lstStyle/>
        <a:p>
          <a:endParaRPr lang="en-US"/>
        </a:p>
      </dgm:t>
    </dgm:pt>
    <dgm:pt modelId="{38039F9E-9369-453D-9433-8820B57D748E}" type="pres">
      <dgm:prSet presAssocID="{DD711786-D83F-4276-9493-42E79B180892}" presName="quad2" presStyleLbl="node1" presStyleIdx="1" presStyleCnt="4">
        <dgm:presLayoutVars>
          <dgm:chMax val="0"/>
          <dgm:chPref val="0"/>
          <dgm:bulletEnabled val="1"/>
        </dgm:presLayoutVars>
      </dgm:prSet>
      <dgm:spPr/>
      <dgm:t>
        <a:bodyPr/>
        <a:lstStyle/>
        <a:p>
          <a:endParaRPr lang="en-US"/>
        </a:p>
      </dgm:t>
    </dgm:pt>
    <dgm:pt modelId="{BDC2A5D5-8606-4018-9B69-E75AC35248B8}" type="pres">
      <dgm:prSet presAssocID="{DD711786-D83F-4276-9493-42E79B180892}" presName="quad3" presStyleLbl="node1" presStyleIdx="2" presStyleCnt="4">
        <dgm:presLayoutVars>
          <dgm:chMax val="0"/>
          <dgm:chPref val="0"/>
          <dgm:bulletEnabled val="1"/>
        </dgm:presLayoutVars>
      </dgm:prSet>
      <dgm:spPr/>
      <dgm:t>
        <a:bodyPr/>
        <a:lstStyle/>
        <a:p>
          <a:endParaRPr lang="en-US"/>
        </a:p>
      </dgm:t>
    </dgm:pt>
    <dgm:pt modelId="{605EF332-CBEA-4589-9042-93920BDF6BD1}" type="pres">
      <dgm:prSet presAssocID="{DD711786-D83F-4276-9493-42E79B180892}" presName="quad4" presStyleLbl="node1" presStyleIdx="3" presStyleCnt="4">
        <dgm:presLayoutVars>
          <dgm:chMax val="0"/>
          <dgm:chPref val="0"/>
          <dgm:bulletEnabled val="1"/>
        </dgm:presLayoutVars>
      </dgm:prSet>
      <dgm:spPr/>
      <dgm:t>
        <a:bodyPr/>
        <a:lstStyle/>
        <a:p>
          <a:endParaRPr lang="en-US"/>
        </a:p>
      </dgm:t>
    </dgm:pt>
  </dgm:ptLst>
  <dgm:cxnLst>
    <dgm:cxn modelId="{2E29E8CA-3634-423D-8746-CF6C2696953C}" type="presOf" srcId="{6664ECEC-B1E9-44BB-9CDB-E4C0558DC235}" destId="{605EF332-CBEA-4589-9042-93920BDF6BD1}" srcOrd="0" destOrd="0" presId="urn:microsoft.com/office/officeart/2005/8/layout/matrix3"/>
    <dgm:cxn modelId="{F12B2D49-D9B8-4079-8A80-B5040C81B0FF}" type="presOf" srcId="{A5BA165E-1169-479D-B9DA-C17285FA1DF1}" destId="{BDC2A5D5-8606-4018-9B69-E75AC35248B8}" srcOrd="0" destOrd="0" presId="urn:microsoft.com/office/officeart/2005/8/layout/matrix3"/>
    <dgm:cxn modelId="{265A59C3-6A6D-46FF-AE1D-DE2D0AC6E6C6}" srcId="{DD711786-D83F-4276-9493-42E79B180892}" destId="{667C3C23-78C7-40F4-9848-FBD569490D43}" srcOrd="1" destOrd="0" parTransId="{A420650F-6BD7-4C40-81FF-BAAE96A7FBD0}" sibTransId="{03051DAF-72B4-48F1-A15C-438C173664BB}"/>
    <dgm:cxn modelId="{9C04D2F4-982A-41E7-A118-8896314516A1}" srcId="{DD711786-D83F-4276-9493-42E79B180892}" destId="{A5BA165E-1169-479D-B9DA-C17285FA1DF1}" srcOrd="2" destOrd="0" parTransId="{E641D66D-D5D0-4644-B7D2-4E6BCD06096B}" sibTransId="{CCAAC124-5D52-49BD-8D1E-7B9B7FECA836}"/>
    <dgm:cxn modelId="{E5C695F1-7F9A-4BD1-BE78-F3FCB437643C}" srcId="{DD711786-D83F-4276-9493-42E79B180892}" destId="{3EEFDC34-3226-4AB1-8449-C9B7BCAF4FFC}" srcOrd="0" destOrd="0" parTransId="{8D985688-7657-4EB8-9636-0838F776BE9E}" sibTransId="{F41FD60E-D325-4263-8DC9-BCF95901CBF7}"/>
    <dgm:cxn modelId="{A04999F2-5403-441C-A95A-F2DD643458A3}" type="presOf" srcId="{667C3C23-78C7-40F4-9848-FBD569490D43}" destId="{38039F9E-9369-453D-9433-8820B57D748E}" srcOrd="0" destOrd="0" presId="urn:microsoft.com/office/officeart/2005/8/layout/matrix3"/>
    <dgm:cxn modelId="{CDF27C14-4572-4ABA-932D-D0963032A79D}" type="presOf" srcId="{DD711786-D83F-4276-9493-42E79B180892}" destId="{9BBD1341-E07D-4E55-B9DE-5947E74F8351}" srcOrd="0" destOrd="0" presId="urn:microsoft.com/office/officeart/2005/8/layout/matrix3"/>
    <dgm:cxn modelId="{AAD31D88-E32A-492F-A9C8-6FF3CFA11204}" srcId="{DD711786-D83F-4276-9493-42E79B180892}" destId="{6664ECEC-B1E9-44BB-9CDB-E4C0558DC235}" srcOrd="3" destOrd="0" parTransId="{A2D22B2C-53B8-4F85-A92F-8127CA5B2AFF}" sibTransId="{6FEE8FF7-2E42-4D6F-8773-09DC1878D1CC}"/>
    <dgm:cxn modelId="{B506C105-1C48-45FD-B1E6-8F4CA2037E75}" type="presOf" srcId="{3EEFDC34-3226-4AB1-8449-C9B7BCAF4FFC}" destId="{447A1EA9-F236-4195-B5C0-FC1C0BCD3A70}" srcOrd="0" destOrd="0" presId="urn:microsoft.com/office/officeart/2005/8/layout/matrix3"/>
    <dgm:cxn modelId="{D76A1516-7909-4EFD-806C-4AE68F357133}" type="presParOf" srcId="{9BBD1341-E07D-4E55-B9DE-5947E74F8351}" destId="{A2935982-AD41-459A-9145-703FA90AD947}" srcOrd="0" destOrd="0" presId="urn:microsoft.com/office/officeart/2005/8/layout/matrix3"/>
    <dgm:cxn modelId="{2BEE6EA9-7066-4348-B9AC-71E2CF780214}" type="presParOf" srcId="{9BBD1341-E07D-4E55-B9DE-5947E74F8351}" destId="{447A1EA9-F236-4195-B5C0-FC1C0BCD3A70}" srcOrd="1" destOrd="0" presId="urn:microsoft.com/office/officeart/2005/8/layout/matrix3"/>
    <dgm:cxn modelId="{E13AB880-F506-4E1E-ABC8-D02D3B079CFE}" type="presParOf" srcId="{9BBD1341-E07D-4E55-B9DE-5947E74F8351}" destId="{38039F9E-9369-453D-9433-8820B57D748E}" srcOrd="2" destOrd="0" presId="urn:microsoft.com/office/officeart/2005/8/layout/matrix3"/>
    <dgm:cxn modelId="{B926EB9A-F9A7-4703-88B5-6BBDA26413DB}" type="presParOf" srcId="{9BBD1341-E07D-4E55-B9DE-5947E74F8351}" destId="{BDC2A5D5-8606-4018-9B69-E75AC35248B8}" srcOrd="3" destOrd="0" presId="urn:microsoft.com/office/officeart/2005/8/layout/matrix3"/>
    <dgm:cxn modelId="{EEFF9A44-2B4D-4E2A-9214-056DE5D18F1E}" type="presParOf" srcId="{9BBD1341-E07D-4E55-B9DE-5947E74F8351}" destId="{605EF332-CBEA-4589-9042-93920BDF6BD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35982-AD41-459A-9145-703FA90AD947}">
      <dsp:nvSpPr>
        <dsp:cNvPr id="0" name=""/>
        <dsp:cNvSpPr/>
      </dsp:nvSpPr>
      <dsp:spPr>
        <a:xfrm>
          <a:off x="1119531" y="0"/>
          <a:ext cx="6858000" cy="6858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A1EA9-F236-4195-B5C0-FC1C0BCD3A70}">
      <dsp:nvSpPr>
        <dsp:cNvPr id="0" name=""/>
        <dsp:cNvSpPr/>
      </dsp:nvSpPr>
      <dsp:spPr>
        <a:xfrm>
          <a:off x="1754925" y="651509"/>
          <a:ext cx="2674620" cy="2674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People with lower socioeconomic status (SES) have disproportionately higher cancer death rates than those with higher SES, regardless of demographic factors such as race/ethnicity.</a:t>
          </a:r>
          <a:r>
            <a:rPr lang="en-US" sz="1700" kern="1200" baseline="30000" dirty="0" smtClean="0"/>
            <a:t>3</a:t>
          </a:r>
          <a:endParaRPr lang="en-US" sz="1700" kern="1200" dirty="0"/>
        </a:p>
      </dsp:txBody>
      <dsp:txXfrm>
        <a:off x="1885489" y="782073"/>
        <a:ext cx="2413492" cy="2413492"/>
      </dsp:txXfrm>
    </dsp:sp>
    <dsp:sp modelId="{38039F9E-9369-453D-9433-8820B57D748E}">
      <dsp:nvSpPr>
        <dsp:cNvPr id="0" name=""/>
        <dsp:cNvSpPr/>
      </dsp:nvSpPr>
      <dsp:spPr>
        <a:xfrm>
          <a:off x="4635285" y="651509"/>
          <a:ext cx="2674620" cy="2674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 Rural America, incidences of heart disease is 56 percent higher than in metropolitan areas. Chronic lower respiratory disease, 75 percent higher.</a:t>
          </a:r>
          <a:r>
            <a:rPr lang="en-US" sz="1700" kern="1200" baseline="30000" dirty="0" smtClean="0"/>
            <a:t>4</a:t>
          </a:r>
          <a:r>
            <a:rPr lang="en-US" sz="1700" kern="1200" dirty="0" smtClean="0"/>
            <a:t> </a:t>
          </a:r>
          <a:endParaRPr lang="en-US" sz="1700" kern="1200" dirty="0"/>
        </a:p>
      </dsp:txBody>
      <dsp:txXfrm>
        <a:off x="4765849" y="782073"/>
        <a:ext cx="2413492" cy="2413492"/>
      </dsp:txXfrm>
    </dsp:sp>
    <dsp:sp modelId="{BDC2A5D5-8606-4018-9B69-E75AC35248B8}">
      <dsp:nvSpPr>
        <dsp:cNvPr id="0" name=""/>
        <dsp:cNvSpPr/>
      </dsp:nvSpPr>
      <dsp:spPr>
        <a:xfrm>
          <a:off x="1754925" y="3531870"/>
          <a:ext cx="2674620" cy="2674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Discrimination against LGBT+ persons has been associated with high rates of psychiatric disorders, substance abuse, and suicide.</a:t>
          </a:r>
          <a:r>
            <a:rPr lang="en-US" sz="1700" kern="1200" baseline="30000" dirty="0" smtClean="0"/>
            <a:t>5</a:t>
          </a:r>
          <a:endParaRPr lang="en-US" sz="1700" kern="1200" dirty="0"/>
        </a:p>
      </dsp:txBody>
      <dsp:txXfrm>
        <a:off x="1885489" y="3662434"/>
        <a:ext cx="2413492" cy="2413492"/>
      </dsp:txXfrm>
    </dsp:sp>
    <dsp:sp modelId="{605EF332-CBEA-4589-9042-93920BDF6BD1}">
      <dsp:nvSpPr>
        <dsp:cNvPr id="0" name=""/>
        <dsp:cNvSpPr/>
      </dsp:nvSpPr>
      <dsp:spPr>
        <a:xfrm>
          <a:off x="4635285" y="3531870"/>
          <a:ext cx="2674620" cy="2674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 2017 in the United States, infants of non-Hispanic black women had the highest mortality rate, followed by infants of non-Hispanic AIAN, non-Hispanic NHOPI, Hispanic, non-Hispanic white, and non-Hispanic Asian women.</a:t>
          </a:r>
          <a:r>
            <a:rPr lang="en-US" sz="1700" kern="1200" baseline="30000" dirty="0" smtClean="0"/>
            <a:t>6</a:t>
          </a:r>
          <a:endParaRPr lang="en-US" sz="1700" kern="1200" dirty="0"/>
        </a:p>
      </dsp:txBody>
      <dsp:txXfrm>
        <a:off x="4765849" y="3662434"/>
        <a:ext cx="2413492" cy="241349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9F2B456-C019-42D4-A873-AAA9222EE12E}" type="datetimeFigureOut">
              <a:rPr lang="en-US" smtClean="0"/>
              <a:t>5/21/2020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BED46D0-6B82-4917-838B-105AD16B2FBB}" type="slidenum">
              <a:rPr lang="en-US" smtClean="0"/>
              <a:t>‹#›</a:t>
            </a:fld>
            <a:endParaRPr lang="en-US"/>
          </a:p>
        </p:txBody>
      </p:sp>
    </p:spTree>
    <p:extLst>
      <p:ext uri="{BB962C8B-B14F-4D97-AF65-F5344CB8AC3E}">
        <p14:creationId xmlns:p14="http://schemas.microsoft.com/office/powerpoint/2010/main" val="369939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8B5077-A931-4E73-9321-0D1EA016C1DE}" type="datetimeFigureOut">
              <a:rPr lang="en-US" smtClean="0"/>
              <a:t>5/21/2020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EAC25A-0787-4250-9F5D-D1D38B63B3EB}" type="slidenum">
              <a:rPr lang="en-US" smtClean="0"/>
              <a:t>‹#›</a:t>
            </a:fld>
            <a:endParaRPr lang="en-US"/>
          </a:p>
        </p:txBody>
      </p:sp>
    </p:spTree>
    <p:extLst>
      <p:ext uri="{BB962C8B-B14F-4D97-AF65-F5344CB8AC3E}">
        <p14:creationId xmlns:p14="http://schemas.microsoft.com/office/powerpoint/2010/main" val="335722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a:t>
            </a:fld>
            <a:endParaRPr lang="en-US"/>
          </a:p>
        </p:txBody>
      </p:sp>
    </p:spTree>
    <p:extLst>
      <p:ext uri="{BB962C8B-B14F-4D97-AF65-F5344CB8AC3E}">
        <p14:creationId xmlns:p14="http://schemas.microsoft.com/office/powerpoint/2010/main" val="3172592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parting thought</a:t>
            </a:r>
            <a:r>
              <a:rPr lang="en-US" baseline="0" dirty="0" smtClean="0"/>
              <a:t> to wrap up our conversation about disparities and social determinants of health is this one, “Over the years, efforts to eliminate disparities and achieve health equity have focused primarily on diseases or illnesses and on health care services. However, the absence of disease does not automatically equate to good health.”</a:t>
            </a:r>
            <a:r>
              <a:rPr lang="en-US" baseline="30000" dirty="0" smtClean="0"/>
              <a:t>11</a:t>
            </a:r>
            <a:r>
              <a:rPr lang="en-US" baseline="0" dirty="0" smtClean="0"/>
              <a:t> This is a good summary of today’s conversation because while health care services and treating disease is clearly very important, health is intertwined with many other factors that play a role in our patient’s lives. </a:t>
            </a:r>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10</a:t>
            </a:fld>
            <a:endParaRPr lang="en-US"/>
          </a:p>
        </p:txBody>
      </p:sp>
    </p:spTree>
    <p:extLst>
      <p:ext uri="{BB962C8B-B14F-4D97-AF65-F5344CB8AC3E}">
        <p14:creationId xmlns:p14="http://schemas.microsoft.com/office/powerpoint/2010/main" val="251394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resource on this topic that you can consider exploring on your own is the </a:t>
            </a:r>
            <a:r>
              <a:rPr lang="en-US" baseline="0" dirty="0" err="1" smtClean="0"/>
              <a:t>HD</a:t>
            </a:r>
            <a:r>
              <a:rPr lang="en-US" i="1" baseline="0" dirty="0" err="1" smtClean="0"/>
              <a:t>Pulse</a:t>
            </a:r>
            <a:r>
              <a:rPr lang="en-US" baseline="0" dirty="0" smtClean="0"/>
              <a:t> Data Portal from the National Institute on Minority Health and Health Disparities. This is a resource for finding information about minority health and health disparities. </a:t>
            </a:r>
            <a:endParaRPr lang="en-US"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11</a:t>
            </a:fld>
            <a:endParaRPr lang="en-US"/>
          </a:p>
        </p:txBody>
      </p:sp>
    </p:spTree>
    <p:extLst>
      <p:ext uri="{BB962C8B-B14F-4D97-AF65-F5344CB8AC3E}">
        <p14:creationId xmlns:p14="http://schemas.microsoft.com/office/powerpoint/2010/main" val="1100950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MedlinePlus</a:t>
            </a:r>
            <a:r>
              <a:rPr lang="en-US" baseline="0" dirty="0" smtClean="0"/>
              <a:t> also has a topic page on Health Disparities that will link you statistics, clinical trials and journal articles on this topic. I will send you links to these resources after our session today. </a:t>
            </a:r>
            <a:r>
              <a:rPr lang="en-US" b="1" baseline="0" dirty="0" smtClean="0"/>
              <a:t>[NOTE TO FACILITATOR: only say this if you plan to send e-mail follow up #2]</a:t>
            </a:r>
            <a:endParaRPr lang="en-US" b="1"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12</a:t>
            </a:fld>
            <a:endParaRPr lang="en-US"/>
          </a:p>
        </p:txBody>
      </p:sp>
    </p:spTree>
    <p:extLst>
      <p:ext uri="{BB962C8B-B14F-4D97-AF65-F5344CB8AC3E}">
        <p14:creationId xmlns:p14="http://schemas.microsoft.com/office/powerpoint/2010/main" val="3844894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‘Consider’ Examples: </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Consider the connections between SES and education. Does the person have the reading literacy to understand cancer screening recommendation from written material?</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Appropriately inquiring about and being supportive of a patient's sexual orientation and gender identity can enhance the patient-provider interaction and regular use of care</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endParaRPr lang="en-US" sz="1400" dirty="0" smtClean="0"/>
          </a:p>
          <a:p>
            <a:endParaRPr lang="en-US" sz="1400"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13</a:t>
            </a:fld>
            <a:endParaRPr lang="en-US"/>
          </a:p>
        </p:txBody>
      </p:sp>
    </p:spTree>
    <p:extLst>
      <p:ext uri="{BB962C8B-B14F-4D97-AF65-F5344CB8AC3E}">
        <p14:creationId xmlns:p14="http://schemas.microsoft.com/office/powerpoint/2010/main" val="339697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14</a:t>
            </a:fld>
            <a:endParaRPr lang="en-US"/>
          </a:p>
        </p:txBody>
      </p:sp>
    </p:spTree>
    <p:extLst>
      <p:ext uri="{BB962C8B-B14F-4D97-AF65-F5344CB8AC3E}">
        <p14:creationId xmlns:p14="http://schemas.microsoft.com/office/powerpoint/2010/main" val="153549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Discussion question: </a:t>
            </a:r>
            <a:r>
              <a:rPr lang="en-US" sz="1200" dirty="0" smtClean="0"/>
              <a:t>In what ways have you noticed social determinant of health factors influencing the health of the patients you care for? </a:t>
            </a:r>
            <a:endParaRPr lang="en-US" sz="1200" dirty="0"/>
          </a:p>
        </p:txBody>
      </p:sp>
      <p:sp>
        <p:nvSpPr>
          <p:cNvPr id="4" name="Slide Number Placeholder 3"/>
          <p:cNvSpPr>
            <a:spLocks noGrp="1"/>
          </p:cNvSpPr>
          <p:nvPr>
            <p:ph type="sldNum" sz="quarter" idx="10"/>
          </p:nvPr>
        </p:nvSpPr>
        <p:spPr/>
        <p:txBody>
          <a:bodyPr/>
          <a:lstStyle/>
          <a:p>
            <a:fld id="{4A26EF3F-9985-492F-93A6-079BCEA05E17}" type="slidenum">
              <a:rPr lang="en-US" smtClean="0"/>
              <a:t>2</a:t>
            </a:fld>
            <a:endParaRPr lang="en-US"/>
          </a:p>
        </p:txBody>
      </p:sp>
    </p:spTree>
    <p:extLst>
      <p:ext uri="{BB962C8B-B14F-4D97-AF65-F5344CB8AC3E}">
        <p14:creationId xmlns:p14="http://schemas.microsoft.com/office/powerpoint/2010/main" val="53763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9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aseline="0" dirty="0" smtClean="0"/>
              <a:t>We talked about health disparities as they relate to cultural humility and the care of LGBTQ+ patients. They also relate to the social determinants of health. You can see health disparities defined here as, </a:t>
            </a:r>
            <a:r>
              <a:rPr kumimoji="0" lang="en-US" sz="2800" b="0" i="0" u="none" strike="noStrike" kern="1200" cap="none" spc="0" normalizeH="0" baseline="0" noProof="0" dirty="0" smtClean="0">
                <a:ln>
                  <a:noFill/>
                </a:ln>
                <a:solidFill>
                  <a:prstClr val="black"/>
                </a:solidFill>
                <a:effectLst/>
                <a:uLnTx/>
                <a:uFillTx/>
                <a:latin typeface="+mn-lt"/>
                <a:ea typeface="+mn-ea"/>
                <a:cs typeface="+mn-cs"/>
              </a:rPr>
              <a:t>“…differences that exist among specific population groups in the United States in the attainment of full health potential that can be measured by differences in incidence, prevalence, mortality, burden of disease, and other adverse health conditions”</a:t>
            </a:r>
            <a:r>
              <a:rPr kumimoji="0" lang="en-US" sz="2800" b="0" i="0" u="none" strike="noStrike" kern="1200" cap="none" spc="0" normalizeH="0" baseline="30000" noProof="0" dirty="0" smtClean="0">
                <a:ln>
                  <a:noFill/>
                </a:ln>
                <a:solidFill>
                  <a:prstClr val="black"/>
                </a:solidFill>
                <a:effectLst/>
                <a:uLnTx/>
                <a:uFillTx/>
                <a:latin typeface="+mn-lt"/>
                <a:ea typeface="+mn-ea"/>
                <a:cs typeface="+mn-cs"/>
              </a:rPr>
              <a:t>2</a:t>
            </a:r>
            <a:r>
              <a:rPr kumimoji="0" lang="en-US" sz="2800" b="0" i="0" u="none" strike="noStrike" kern="1200" cap="none" spc="0" normalizeH="0" baseline="0" noProof="0" dirty="0" smtClean="0">
                <a:ln>
                  <a:noFill/>
                </a:ln>
                <a:solidFill>
                  <a:prstClr val="black"/>
                </a:solidFill>
                <a:effectLst/>
                <a:uLnTx/>
                <a:uFillTx/>
                <a:latin typeface="+mn-lt"/>
                <a:ea typeface="+mn-ea"/>
                <a:cs typeface="+mn-cs"/>
              </a:rPr>
              <a:t>. </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[NOTE TO FACILITATOR: If you are completing these modules in an order other than suggested in the facilitation guide, you may need to adjust this note.]</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82EAC25A-0787-4250-9F5D-D1D38B63B3EB}" type="slidenum">
              <a:rPr lang="en-US" smtClean="0"/>
              <a:t>4</a:t>
            </a:fld>
            <a:endParaRPr lang="en-US"/>
          </a:p>
        </p:txBody>
      </p:sp>
    </p:spTree>
    <p:extLst>
      <p:ext uri="{BB962C8B-B14F-4D97-AF65-F5344CB8AC3E}">
        <p14:creationId xmlns:p14="http://schemas.microsoft.com/office/powerpoint/2010/main" val="347336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there are four examples of health disparities:</a:t>
            </a:r>
          </a:p>
          <a:p>
            <a:pPr marL="228600" indent="-228600">
              <a:buAutoNum type="arabicPeriod"/>
            </a:pPr>
            <a:r>
              <a:rPr lang="en-US" b="0" i="0" u="none" strike="noStrike" dirty="0" smtClean="0">
                <a:solidFill>
                  <a:srgbClr val="000000"/>
                </a:solidFill>
                <a:effectLst/>
                <a:latin typeface="Calibri" panose="020F0502020204030204" pitchFamily="34" charset="0"/>
              </a:rPr>
              <a:t>People with lower socioeconomic status (SES) have disproportionately higher cancer death rates than those with higher SES, regardless of demographic factors such as race/ethnicity.</a:t>
            </a:r>
            <a:r>
              <a:rPr lang="en-US" b="0" i="0" u="none" strike="noStrike" baseline="30000" dirty="0" smtClean="0">
                <a:solidFill>
                  <a:srgbClr val="000000"/>
                </a:solidFill>
                <a:effectLst/>
                <a:latin typeface="Calibri" panose="020F0502020204030204" pitchFamily="34" charset="0"/>
              </a:rPr>
              <a:t>3</a:t>
            </a:r>
            <a:r>
              <a:rPr lang="en-US" b="0" i="0" baseline="30000" dirty="0" smtClean="0">
                <a:effectLst/>
                <a:latin typeface="Calibri" panose="020F0502020204030204" pitchFamily="34" charset="0"/>
              </a:rPr>
              <a:t>​</a:t>
            </a:r>
          </a:p>
          <a:p>
            <a:pPr marL="228600" indent="-228600">
              <a:buAutoNum type="arabicPeriod"/>
            </a:pPr>
            <a:r>
              <a:rPr lang="en-US" b="0" i="0" u="none" strike="noStrike" dirty="0" smtClean="0">
                <a:solidFill>
                  <a:srgbClr val="000000"/>
                </a:solidFill>
                <a:effectLst/>
                <a:latin typeface="Calibri" panose="020F0502020204030204" pitchFamily="34" charset="0"/>
              </a:rPr>
              <a:t>In Rural America, incidences of heart disease is 56 percent higher than in metropolitan areas. Chronic lower respiratory disease, 75 percent higher.</a:t>
            </a:r>
            <a:r>
              <a:rPr lang="en-US" b="0" i="0" u="none" strike="noStrike" baseline="30000" dirty="0" smtClean="0">
                <a:solidFill>
                  <a:srgbClr val="000000"/>
                </a:solidFill>
                <a:effectLst/>
                <a:latin typeface="Calibri" panose="020F0502020204030204" pitchFamily="34" charset="0"/>
              </a:rPr>
              <a:t>4 </a:t>
            </a:r>
          </a:p>
          <a:p>
            <a:pPr marL="228600" indent="-228600">
              <a:buAutoNum type="arabicPeriod"/>
            </a:pPr>
            <a:r>
              <a:rPr lang="en-US" sz="1200" dirty="0" smtClean="0"/>
              <a:t>Discrimination against LGBT+ persons has been associated with high rates of psychiatric disorders, substance abuse, and suicide.</a:t>
            </a:r>
            <a:r>
              <a:rPr lang="en-US" sz="1200" baseline="30000" dirty="0" smtClean="0"/>
              <a:t>5</a:t>
            </a:r>
          </a:p>
          <a:p>
            <a:pPr marL="228600" indent="-228600">
              <a:buAutoNum type="arabicPeriod"/>
            </a:pPr>
            <a:r>
              <a:rPr lang="en-US" sz="1200" dirty="0" smtClean="0"/>
              <a:t>In 2017 in the United States, infants of non-Hispanic black women had the highest mortality rate (11.7 infant deaths per 1,000 births), followed by infants of non-Hispanic AIAN (9.4), non-Hispanic NHOPI (7.4), Hispanic (5.0), non-Hispanic white (4.9), and non-Hispanic Asian (3.6) women.</a:t>
            </a:r>
            <a:r>
              <a:rPr lang="en-US" sz="1200" baseline="30000" dirty="0" smtClean="0"/>
              <a:t>6</a:t>
            </a:r>
          </a:p>
          <a:p>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5</a:t>
            </a:fld>
            <a:endParaRPr lang="en-US"/>
          </a:p>
        </p:txBody>
      </p:sp>
    </p:spTree>
    <p:extLst>
      <p:ext uri="{BB962C8B-B14F-4D97-AF65-F5344CB8AC3E}">
        <p14:creationId xmlns:p14="http://schemas.microsoft.com/office/powerpoint/2010/main" val="4253151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Ask, “In each of these four examples, what is the health disparity?” It may be helpful to flip back to the previous slide while people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6</a:t>
            </a:fld>
            <a:endParaRPr lang="en-US" dirty="0"/>
          </a:p>
        </p:txBody>
      </p:sp>
    </p:spTree>
    <p:extLst>
      <p:ext uri="{BB962C8B-B14F-4D97-AF65-F5344CB8AC3E}">
        <p14:creationId xmlns:p14="http://schemas.microsoft.com/office/powerpoint/2010/main" val="141703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are those same four examples divided by the disparity, which is the higher rates of disease or mortality. The population that experiences the disparity is the next level in each column. We’re going to talk about what we think fits in the because of [SDOH] section. Please note that, “Because of…” refers to research that has correlated specific population groups experiencing disparities in connection with specific SDOH factors. Causation has been difficult to pin down via the research. Correlation is important, but not the same as causation, which is good to remember as we discuss this.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this in mind, what SDOH factors do you suppose influence the health outcome disparities experienced by the different demographic groups in each column? </a:t>
            </a:r>
            <a:r>
              <a:rPr lang="en-US" b="1" baseline="0" dirty="0" smtClean="0"/>
              <a:t>[Note to Facilitator: allow people to offer their thoughts for as long as you believe time will allow]</a:t>
            </a:r>
          </a:p>
        </p:txBody>
      </p:sp>
      <p:sp>
        <p:nvSpPr>
          <p:cNvPr id="4" name="Slide Number Placeholder 3"/>
          <p:cNvSpPr>
            <a:spLocks noGrp="1"/>
          </p:cNvSpPr>
          <p:nvPr>
            <p:ph type="sldNum" sz="quarter" idx="10"/>
          </p:nvPr>
        </p:nvSpPr>
        <p:spPr/>
        <p:txBody>
          <a:bodyPr/>
          <a:lstStyle/>
          <a:p>
            <a:fld id="{82EAC25A-0787-4250-9F5D-D1D38B63B3EB}" type="slidenum">
              <a:rPr lang="en-US" smtClean="0"/>
              <a:t>7</a:t>
            </a:fld>
            <a:endParaRPr lang="en-US"/>
          </a:p>
        </p:txBody>
      </p:sp>
    </p:spTree>
    <p:extLst>
      <p:ext uri="{BB962C8B-B14F-4D97-AF65-F5344CB8AC3E}">
        <p14:creationId xmlns:p14="http://schemas.microsoft.com/office/powerpoint/2010/main" val="453429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smtClean="0">
                <a:solidFill>
                  <a:schemeClr val="tx1"/>
                </a:solidFill>
                <a:effectLst/>
                <a:latin typeface="+mn-lt"/>
                <a:ea typeface="+mn-ea"/>
                <a:cs typeface="+mn-cs"/>
              </a:rPr>
              <a:t>Here are some suggestions for the SDOH</a:t>
            </a:r>
            <a:r>
              <a:rPr lang="en-US" sz="1200" b="0" i="0" kern="1200" baseline="0" dirty="0" smtClean="0">
                <a:solidFill>
                  <a:schemeClr val="tx1"/>
                </a:solidFill>
                <a:effectLst/>
                <a:latin typeface="+mn-lt"/>
                <a:ea typeface="+mn-ea"/>
                <a:cs typeface="+mn-cs"/>
              </a:rPr>
              <a:t> blanks based on the following research: </a:t>
            </a:r>
          </a:p>
          <a:p>
            <a:pPr marL="0" indent="0">
              <a:buNone/>
            </a:pP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SES appears to play a major role in influencing the prevalence of behavioral risk factors for cancer (for example, tobacco smoking, physical inactivity, obesity, excessive alcohol intake, and health status), as well as in following cancer screening recommendations.</a:t>
            </a:r>
            <a:r>
              <a:rPr lang="en-US" sz="1200" b="0" i="0" kern="1200" baseline="30000" dirty="0" smtClean="0">
                <a:solidFill>
                  <a:schemeClr val="tx1"/>
                </a:solidFill>
                <a:effectLst/>
                <a:latin typeface="+mn-lt"/>
                <a:ea typeface="+mn-ea"/>
                <a:cs typeface="+mn-cs"/>
              </a:rPr>
              <a:t>3</a:t>
            </a:r>
            <a:endParaRPr lang="en-US" sz="1200" b="0" i="0" kern="1200" baseline="0" dirty="0" smtClean="0">
              <a:solidFill>
                <a:schemeClr val="tx1"/>
              </a:solidFill>
              <a:effectLst/>
              <a:latin typeface="+mn-lt"/>
              <a:ea typeface="+mn-ea"/>
              <a:cs typeface="+mn-cs"/>
            </a:endParaRPr>
          </a:p>
          <a:p>
            <a:pPr marL="228600" indent="-228600">
              <a:buAutoNum type="arabicPeriod"/>
            </a:pPr>
            <a:r>
              <a:rPr lang="en-US" sz="1200" b="0" i="0" kern="1200" baseline="0" dirty="0" smtClean="0">
                <a:solidFill>
                  <a:schemeClr val="tx1"/>
                </a:solidFill>
                <a:effectLst/>
                <a:latin typeface="+mn-lt"/>
                <a:ea typeface="+mn-ea"/>
                <a:cs typeface="+mn-cs"/>
              </a:rPr>
              <a:t>Consider this idea for examples 1 and 2: The National Institute of Health noted that i</a:t>
            </a:r>
            <a:r>
              <a:rPr lang="en-US" sz="1200" b="0" i="0" kern="1200" dirty="0" smtClean="0">
                <a:solidFill>
                  <a:schemeClr val="tx1"/>
                </a:solidFill>
                <a:effectLst/>
                <a:latin typeface="+mn-lt"/>
                <a:ea typeface="+mn-ea"/>
                <a:cs typeface="+mn-cs"/>
              </a:rPr>
              <a:t>ndividuals from medically underserved populations are more likely to be diagnosed with late-stage diseases that might have been treated more effectively or cured if diagnosed earlier.</a:t>
            </a:r>
            <a:r>
              <a:rPr lang="en-US" sz="1200" b="0" i="0" kern="1200" baseline="30000" dirty="0" smtClean="0">
                <a:solidFill>
                  <a:schemeClr val="tx1"/>
                </a:solidFill>
                <a:effectLst/>
                <a:latin typeface="+mn-lt"/>
                <a:ea typeface="+mn-ea"/>
                <a:cs typeface="+mn-cs"/>
              </a:rPr>
              <a:t>2</a:t>
            </a:r>
            <a:endParaRPr lang="en-US" baseline="30000" dirty="0" smtClean="0"/>
          </a:p>
          <a:p>
            <a:pPr marL="228600" indent="-228600">
              <a:buFont typeface="+mj-lt"/>
              <a:buAutoNum type="arabicPeriod" startAt="3"/>
            </a:pPr>
            <a:r>
              <a:rPr lang="en-US" sz="1200" b="0" i="0" kern="1200" dirty="0" smtClean="0">
                <a:solidFill>
                  <a:schemeClr val="tx1"/>
                </a:solidFill>
                <a:effectLst/>
                <a:latin typeface="+mn-lt"/>
                <a:ea typeface="+mn-ea"/>
                <a:cs typeface="+mn-cs"/>
              </a:rPr>
              <a:t>Research suggests that LGBT individuals face health disparities linked to societal stigma, discrimination, and denial of their civil and human rights... [and]</a:t>
            </a:r>
            <a:r>
              <a:rPr lang="en-US" sz="1200" b="0" i="0" kern="1200" baseline="0" dirty="0" smtClean="0">
                <a:solidFill>
                  <a:schemeClr val="tx1"/>
                </a:solidFill>
                <a:effectLst/>
                <a:latin typeface="+mn-lt"/>
                <a:ea typeface="+mn-ea"/>
                <a:cs typeface="+mn-cs"/>
              </a:rPr>
              <a:t> e</a:t>
            </a:r>
            <a:r>
              <a:rPr lang="en-US" sz="1200" b="0" i="0" kern="1200" dirty="0" smtClean="0">
                <a:solidFill>
                  <a:schemeClr val="tx1"/>
                </a:solidFill>
                <a:effectLst/>
                <a:latin typeface="+mn-lt"/>
                <a:ea typeface="+mn-ea"/>
                <a:cs typeface="+mn-cs"/>
              </a:rPr>
              <a:t>xperiences of violence and victimization are frequent for LGBT individuals.</a:t>
            </a:r>
            <a:r>
              <a:rPr lang="en-US" sz="1200" b="0" i="0" kern="1200" baseline="30000" dirty="0" smtClean="0">
                <a:solidFill>
                  <a:schemeClr val="tx1"/>
                </a:solidFill>
                <a:effectLst/>
                <a:latin typeface="+mn-lt"/>
                <a:ea typeface="+mn-ea"/>
                <a:cs typeface="+mn-cs"/>
              </a:rPr>
              <a:t>5 </a:t>
            </a:r>
          </a:p>
          <a:p>
            <a:pPr marL="228600" indent="-228600">
              <a:buFont typeface="+mj-lt"/>
              <a:buAutoNum type="arabicPeriod" startAt="3"/>
            </a:pPr>
            <a:r>
              <a:rPr lang="en-US" sz="1200" b="0" i="0" kern="1200" dirty="0" smtClean="0">
                <a:solidFill>
                  <a:schemeClr val="tx1"/>
                </a:solidFill>
                <a:effectLst/>
                <a:latin typeface="+mn-lt"/>
                <a:ea typeface="+mn-ea"/>
                <a:cs typeface="+mn-cs"/>
              </a:rPr>
              <a:t>The infant mortality rate—the ratio of infant deaths to live births—is an important indicator of the overall health of a population. Non-Hispanic Black</a:t>
            </a:r>
            <a:r>
              <a:rPr lang="en-US" sz="1200" b="0" i="0" kern="1200" baseline="0" dirty="0" smtClean="0">
                <a:solidFill>
                  <a:schemeClr val="tx1"/>
                </a:solidFill>
                <a:effectLst/>
                <a:latin typeface="+mn-lt"/>
                <a:ea typeface="+mn-ea"/>
                <a:cs typeface="+mn-cs"/>
              </a:rPr>
              <a:t> mothers are 2.3 times more likely than Non-Hispanic White counterparts to have received late or no prenatal care.</a:t>
            </a:r>
            <a:r>
              <a:rPr lang="en-US" sz="1200" b="0" i="0" kern="1200" baseline="30000" dirty="0" smtClean="0">
                <a:solidFill>
                  <a:schemeClr val="tx1"/>
                </a:solidFill>
                <a:effectLst/>
                <a:latin typeface="+mn-lt"/>
                <a:ea typeface="+mn-ea"/>
                <a:cs typeface="+mn-cs"/>
              </a:rPr>
              <a:t>8</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228600" indent="-228600">
              <a:buFont typeface="+mj-lt"/>
              <a:buAutoNum type="arabicPeriod" startAt="3"/>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doesn’t mean that any other suggestions you made are not contributors- the social determinants of health care complex.</a:t>
            </a:r>
          </a:p>
        </p:txBody>
      </p:sp>
      <p:sp>
        <p:nvSpPr>
          <p:cNvPr id="4" name="Slide Number Placeholder 3"/>
          <p:cNvSpPr>
            <a:spLocks noGrp="1"/>
          </p:cNvSpPr>
          <p:nvPr>
            <p:ph type="sldNum" sz="quarter" idx="10"/>
          </p:nvPr>
        </p:nvSpPr>
        <p:spPr/>
        <p:txBody>
          <a:bodyPr/>
          <a:lstStyle/>
          <a:p>
            <a:fld id="{82EAC25A-0787-4250-9F5D-D1D38B63B3EB}" type="slidenum">
              <a:rPr lang="en-US" smtClean="0"/>
              <a:t>8</a:t>
            </a:fld>
            <a:endParaRPr lang="en-US"/>
          </a:p>
        </p:txBody>
      </p:sp>
    </p:spTree>
    <p:extLst>
      <p:ext uri="{BB962C8B-B14F-4D97-AF65-F5344CB8AC3E}">
        <p14:creationId xmlns:p14="http://schemas.microsoft.com/office/powerpoint/2010/main" val="244223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a:t>
            </a:r>
            <a:r>
              <a:rPr lang="en-US" sz="1200" b="0" i="0" kern="1200" baseline="0" dirty="0" smtClean="0">
                <a:solidFill>
                  <a:schemeClr val="tx1"/>
                </a:solidFill>
                <a:effectLst/>
                <a:latin typeface="+mn-lt"/>
                <a:ea typeface="+mn-ea"/>
                <a:cs typeface="+mn-cs"/>
              </a:rPr>
              <a:t> conversations like these, the terms ‘health disparity’ and ‘health equity’ are often used, and it can be challenging to distinguish the difference. As a point of consideration, let’s think about two scenarios: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smtClean="0">
                <a:solidFill>
                  <a:schemeClr val="tx1"/>
                </a:solidFill>
                <a:effectLst/>
                <a:latin typeface="+mn-lt"/>
                <a:ea typeface="+mn-ea"/>
                <a:cs typeface="+mn-cs"/>
              </a:rPr>
              <a:t>Male babies are generally born at a heavier birth weight than female babies.</a:t>
            </a:r>
            <a:r>
              <a:rPr lang="en-US" sz="1200" b="0" i="0" kern="1200" baseline="30000" dirty="0" smtClean="0">
                <a:solidFill>
                  <a:schemeClr val="tx1"/>
                </a:solidFill>
                <a:effectLst/>
                <a:latin typeface="+mn-lt"/>
                <a:ea typeface="+mn-ea"/>
                <a:cs typeface="+mn-cs"/>
              </a:rPr>
              <a:t>7</a:t>
            </a: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smtClean="0">
                <a:solidFill>
                  <a:schemeClr val="tx1"/>
                </a:solidFill>
                <a:effectLst/>
                <a:latin typeface="+mn-lt"/>
                <a:ea typeface="+mn-ea"/>
                <a:cs typeface="+mn-cs"/>
              </a:rPr>
              <a:t>Babies born to Non-Hispanic Black women are more likely to die in their first year of life than babies born to Non-Hispanic White women.</a:t>
            </a:r>
            <a:r>
              <a:rPr lang="en-US" sz="1200" b="0" i="0" kern="1200" baseline="30000" dirty="0" smtClean="0">
                <a:solidFill>
                  <a:schemeClr val="tx1"/>
                </a:solidFill>
                <a:effectLst/>
                <a:latin typeface="+mn-lt"/>
                <a:ea typeface="+mn-ea"/>
                <a:cs typeface="+mn-cs"/>
              </a:rPr>
              <a:t>7</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Scenario 1 is an example of a health disparity. This difference between males</a:t>
            </a:r>
            <a:r>
              <a:rPr lang="en-US" sz="1200" b="0" i="0" kern="1200" baseline="0" dirty="0" smtClean="0">
                <a:solidFill>
                  <a:schemeClr val="tx1"/>
                </a:solidFill>
                <a:effectLst/>
                <a:latin typeface="+mn-lt"/>
                <a:ea typeface="+mn-ea"/>
                <a:cs typeface="+mn-cs"/>
              </a:rPr>
              <a:t> and females in terms of birthweight</a:t>
            </a:r>
            <a:r>
              <a:rPr lang="en-US" sz="1200" b="0" i="0" kern="1200" dirty="0" smtClean="0">
                <a:solidFill>
                  <a:schemeClr val="tx1"/>
                </a:solidFill>
                <a:effectLst/>
                <a:latin typeface="+mn-lt"/>
                <a:ea typeface="+mn-ea"/>
                <a:cs typeface="+mn-cs"/>
              </a:rPr>
              <a:t> is rooted in genetics.</a:t>
            </a:r>
            <a:r>
              <a:rPr lang="en-US" sz="1200" b="0" i="0" kern="1200" baseline="30000" dirty="0" smtClean="0">
                <a:solidFill>
                  <a:schemeClr val="tx1"/>
                </a:solidFill>
                <a:effectLst/>
                <a:latin typeface="+mn-lt"/>
                <a:ea typeface="+mn-ea"/>
                <a:cs typeface="+mn-cs"/>
              </a:rPr>
              <a:t>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Scenario 2 is an example of a health inequity. A higher percent of Black</a:t>
            </a:r>
            <a:r>
              <a:rPr lang="en-US" sz="1200" b="0" i="0" kern="1200" baseline="0" dirty="0" smtClean="0">
                <a:solidFill>
                  <a:schemeClr val="tx1"/>
                </a:solidFill>
                <a:effectLst/>
                <a:latin typeface="+mn-lt"/>
                <a:ea typeface="+mn-ea"/>
                <a:cs typeface="+mn-cs"/>
              </a:rPr>
              <a:t> women experience poverty when compared with white women, so some of the difference in scenario two could be attributed to this. However, differences still exist when we compare Black and white women with the same income</a:t>
            </a:r>
            <a:r>
              <a:rPr lang="en-US" sz="1200" b="0" i="0" kern="1200" baseline="30000" dirty="0" smtClean="0">
                <a:solidFill>
                  <a:schemeClr val="tx1"/>
                </a:solidFill>
                <a:effectLst/>
                <a:latin typeface="+mn-lt"/>
                <a:ea typeface="+mn-ea"/>
                <a:cs typeface="+mn-cs"/>
              </a:rPr>
              <a:t>7</a:t>
            </a:r>
            <a:r>
              <a:rPr lang="en-US" sz="1200" b="0" i="0" kern="1200" baseline="0" dirty="0" smtClean="0">
                <a:solidFill>
                  <a:schemeClr val="tx1"/>
                </a:solidFill>
                <a:effectLst/>
                <a:latin typeface="+mn-lt"/>
                <a:ea typeface="+mn-ea"/>
                <a:cs typeface="+mn-cs"/>
              </a:rPr>
              <a:t>. Research suggests that this could be due to the stress that Black women experience because of racism. This is a health inequity because the difference between the two populations is “unfair, avoidable, and rooted in social justice”</a:t>
            </a:r>
            <a:r>
              <a:rPr lang="en-US" sz="1200" b="0" i="0" kern="1200" baseline="30000" dirty="0" smtClean="0">
                <a:solidFill>
                  <a:schemeClr val="tx1"/>
                </a:solidFill>
                <a:effectLst/>
                <a:latin typeface="+mn-lt"/>
                <a:ea typeface="+mn-ea"/>
                <a:cs typeface="+mn-cs"/>
              </a:rPr>
              <a:t>7</a:t>
            </a:r>
            <a:r>
              <a:rPr lang="en-US" sz="1200" b="0" i="0" kern="1200" baseline="0" dirty="0" smtClean="0">
                <a:solidFill>
                  <a:schemeClr val="tx1"/>
                </a:solidFill>
                <a:effectLst/>
                <a:latin typeface="+mn-lt"/>
                <a:ea typeface="+mn-ea"/>
                <a:cs typeface="+mn-cs"/>
              </a:rPr>
              <a:t>.</a:t>
            </a:r>
            <a:endParaRPr lang="en-US" sz="1200" b="0" i="0" kern="1200" baseline="300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300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EAC25A-0787-4250-9F5D-D1D38B63B3EB}" type="slidenum">
              <a:rPr lang="en-US" smtClean="0"/>
              <a:t>9</a:t>
            </a:fld>
            <a:endParaRPr lang="en-US"/>
          </a:p>
        </p:txBody>
      </p:sp>
    </p:spTree>
    <p:extLst>
      <p:ext uri="{BB962C8B-B14F-4D97-AF65-F5344CB8AC3E}">
        <p14:creationId xmlns:p14="http://schemas.microsoft.com/office/powerpoint/2010/main" val="3275850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77562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07439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0760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49480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9871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5/21/2020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83415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5/21/2020</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9321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5/21/2020</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98881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5/21/2020</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7566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5/21/2020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15349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5/21/2020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75353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5/21/2020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337358696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hdpulse.nimhd.nih.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hyperlink" Target="https://www.childtrends.org/indicators/late-or-no-prenatal-care/" TargetMode="External"/><Relationship Id="rId3" Type="http://schemas.openxmlformats.org/officeDocument/2006/relationships/hyperlink" Target="https://www.cancer.gov/about-nci/organization/crchd/about-health-disparities/examples" TargetMode="External"/><Relationship Id="rId7" Type="http://schemas.openxmlformats.org/officeDocument/2006/relationships/hyperlink" Target="https://www.bphc.org/whatwedo/health-equity-social-justice/what-is-health-equity/Pages/Health-Disparities-vs.-Health-Inequities.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cdc.gov/reproductivehealth/maternalinfanthealth/infantmortality.htm" TargetMode="External"/><Relationship Id="rId5" Type="http://schemas.openxmlformats.org/officeDocument/2006/relationships/hyperlink" Target="https://www.healthypeople.gov/2020/topics-objectives/topic/lesbian-gay-bisexual-and-transgender-health?topicid=25" TargetMode="External"/><Relationship Id="rId10" Type="http://schemas.openxmlformats.org/officeDocument/2006/relationships/hyperlink" Target="https://www.healthypeople.gov/2020/about/foundation-health-measures/Disparities" TargetMode="External"/><Relationship Id="rId4" Type="http://schemas.openxmlformats.org/officeDocument/2006/relationships/hyperlink" Target="https://doi.org/10.1016/j.amepre.2013.10.017" TargetMode="External"/><Relationship Id="rId9" Type="http://schemas.openxmlformats.org/officeDocument/2006/relationships/hyperlink" Target="https://www.nap.edu/read/24624/chapter/4#5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latin typeface="+mn-lt"/>
              </a:rPr>
              <a:t>SDOH &amp; Health Disparities </a:t>
            </a:r>
            <a:endParaRPr lang="en-US" sz="4400" dirty="0">
              <a:latin typeface="+mn-lt"/>
            </a:endParaRPr>
          </a:p>
        </p:txBody>
      </p:sp>
      <p:sp>
        <p:nvSpPr>
          <p:cNvPr id="2" name="Subtitle 1"/>
          <p:cNvSpPr>
            <a:spLocks noGrp="1"/>
          </p:cNvSpPr>
          <p:nvPr>
            <p:ph type="subTitle" idx="1"/>
          </p:nvPr>
        </p:nvSpPr>
        <p:spPr/>
        <p:txBody>
          <a:bodyPr/>
          <a:lstStyle/>
          <a:p>
            <a:r>
              <a:rPr lang="en-US" i="1" dirty="0" smtClean="0"/>
              <a:t>Social Determinants of Health</a:t>
            </a:r>
            <a:endParaRPr lang="en-US" i="1" dirty="0"/>
          </a:p>
        </p:txBody>
      </p:sp>
    </p:spTree>
    <p:extLst>
      <p:ext uri="{BB962C8B-B14F-4D97-AF65-F5344CB8AC3E}">
        <p14:creationId xmlns:p14="http://schemas.microsoft.com/office/powerpoint/2010/main" val="496183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Parting Thought</a:t>
            </a:r>
            <a:endParaRPr lang="en-US" dirty="0"/>
          </a:p>
        </p:txBody>
      </p:sp>
      <p:sp>
        <p:nvSpPr>
          <p:cNvPr id="4" name="Rounded Rectangle 3"/>
          <p:cNvSpPr/>
          <p:nvPr/>
        </p:nvSpPr>
        <p:spPr>
          <a:xfrm>
            <a:off x="1768839" y="1888760"/>
            <a:ext cx="8769246" cy="349270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“Over the years, efforts to eliminate disparities and achieve health equity have focused primarily on diseases or illnesses and on health care services. However, the absence of disease does not automatically equate to good health.”</a:t>
            </a:r>
            <a:r>
              <a:rPr lang="en-US" sz="3200" baseline="30000" dirty="0"/>
              <a:t> 11</a:t>
            </a:r>
          </a:p>
        </p:txBody>
      </p:sp>
    </p:spTree>
    <p:extLst>
      <p:ext uri="{BB962C8B-B14F-4D97-AF65-F5344CB8AC3E}">
        <p14:creationId xmlns:p14="http://schemas.microsoft.com/office/powerpoint/2010/main" val="837088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49902" y="1434241"/>
            <a:ext cx="3152856" cy="36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US" altLang="en-US" dirty="0" smtClean="0"/>
              <a:t>More Information</a:t>
            </a:r>
          </a:p>
        </p:txBody>
      </p:sp>
      <p:pic>
        <p:nvPicPr>
          <p:cNvPr id="2" name="Picture 1" descr="Screenshot of the HDPulse main page that shows where a user can find data and interventions related to health disparities. ">
            <a:hlinkClick r:id="rId3"/>
          </p:cNvPr>
          <p:cNvPicPr>
            <a:picLocks noChangeAspect="1"/>
          </p:cNvPicPr>
          <p:nvPr/>
        </p:nvPicPr>
        <p:blipFill>
          <a:blip r:embed="rId4"/>
          <a:stretch>
            <a:fillRect/>
          </a:stretch>
        </p:blipFill>
        <p:spPr>
          <a:xfrm>
            <a:off x="3205322" y="829679"/>
            <a:ext cx="8722203" cy="4811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941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49902" y="1434241"/>
            <a:ext cx="3672590" cy="36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US" altLang="en-US" dirty="0" smtClean="0"/>
              <a:t>More </a:t>
            </a:r>
            <a:r>
              <a:rPr lang="en-US" altLang="en-US" dirty="0" smtClean="0"/>
              <a:t>Information (2)</a:t>
            </a:r>
            <a:endParaRPr lang="en-US" altLang="en-US" dirty="0" smtClean="0"/>
          </a:p>
        </p:txBody>
      </p:sp>
      <p:pic>
        <p:nvPicPr>
          <p:cNvPr id="3" name="Picture 2"/>
          <p:cNvPicPr>
            <a:picLocks noChangeAspect="1"/>
          </p:cNvPicPr>
          <p:nvPr/>
        </p:nvPicPr>
        <p:blipFill>
          <a:blip r:embed="rId3"/>
          <a:stretch>
            <a:fillRect/>
          </a:stretch>
        </p:blipFill>
        <p:spPr>
          <a:xfrm>
            <a:off x="4069723" y="509665"/>
            <a:ext cx="7290321" cy="56587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39321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a:xfrm>
            <a:off x="838200" y="1843789"/>
            <a:ext cx="5457669" cy="4111847"/>
          </a:xfrm>
        </p:spPr>
        <p:txBody>
          <a:bodyPr>
            <a:normAutofit/>
          </a:bodyPr>
          <a:lstStyle/>
          <a:p>
            <a:pPr marL="0" indent="0">
              <a:buNone/>
            </a:pPr>
            <a:r>
              <a:rPr lang="en-US" sz="2700" i="1" dirty="0" smtClean="0"/>
              <a:t>Consider: </a:t>
            </a:r>
          </a:p>
          <a:p>
            <a:r>
              <a:rPr lang="en-US" sz="2700" dirty="0" smtClean="0"/>
              <a:t>How can an increased awareness of the connection among SDOH-Health Disparities-Health Outcomes influence your interactions with patients? </a:t>
            </a:r>
          </a:p>
          <a:p>
            <a:pPr marL="0" indent="0">
              <a:buNone/>
            </a:pPr>
            <a:r>
              <a:rPr lang="en-US" sz="2700" i="1" dirty="0" smtClean="0"/>
              <a:t>Remember:</a:t>
            </a:r>
          </a:p>
          <a:p>
            <a:pPr lvl="0"/>
            <a:r>
              <a:rPr lang="en-US" sz="2700" dirty="0" smtClean="0"/>
              <a:t>Health is intimately tied to where we live, learn, work, and play</a:t>
            </a:r>
          </a:p>
          <a:p>
            <a:pPr lvl="0"/>
            <a:endParaRPr lang="en-US" dirty="0" smtClean="0"/>
          </a:p>
          <a:p>
            <a:pPr lvl="0"/>
            <a:endParaRPr lang="en-US" dirty="0"/>
          </a:p>
        </p:txBody>
      </p:sp>
      <p:pic>
        <p:nvPicPr>
          <p:cNvPr id="6" name="Picture 5"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extLst>
      <p:ext uri="{BB962C8B-B14F-4D97-AF65-F5344CB8AC3E}">
        <p14:creationId xmlns:p14="http://schemas.microsoft.com/office/powerpoint/2010/main" val="254753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descr="References list"/>
          <p:cNvSpPr>
            <a:spLocks noGrp="1"/>
          </p:cNvSpPr>
          <p:nvPr>
            <p:ph idx="1"/>
          </p:nvPr>
        </p:nvSpPr>
        <p:spPr>
          <a:xfrm>
            <a:off x="838200" y="1375050"/>
            <a:ext cx="11063990" cy="4681992"/>
          </a:xfrm>
        </p:spPr>
        <p:txBody>
          <a:bodyPr>
            <a:normAutofit fontScale="25000" lnSpcReduction="20000"/>
          </a:bodyPr>
          <a:lstStyle/>
          <a:p>
            <a:pPr marL="514350" indent="-514350">
              <a:buFont typeface="+mj-lt"/>
              <a:buAutoNum type="arabicPeriod"/>
            </a:pPr>
            <a:r>
              <a:rPr lang="en-US" sz="6000" dirty="0" smtClean="0"/>
              <a:t>The </a:t>
            </a:r>
            <a:r>
              <a:rPr lang="en-US" sz="6000" dirty="0"/>
              <a:t>Root Causes of Health Inequity." National Academies of Sciences, Engineering, and Medicine. 2017. </a:t>
            </a:r>
            <a:r>
              <a:rPr lang="en-US" sz="6000" i="1" dirty="0"/>
              <a:t>Communities in Action: Pathways to Health Equity</a:t>
            </a:r>
            <a:r>
              <a:rPr lang="en-US" sz="6000" dirty="0"/>
              <a:t>. Washington, DC: The National Academies Press. </a:t>
            </a:r>
            <a:r>
              <a:rPr lang="en-US" sz="6000" dirty="0" err="1"/>
              <a:t>doi</a:t>
            </a:r>
            <a:r>
              <a:rPr lang="en-US" sz="6000" dirty="0"/>
              <a:t>: 10.17226/24624.</a:t>
            </a:r>
            <a:r>
              <a:rPr lang="en-US" sz="6000" dirty="0" smtClean="0"/>
              <a:t>U.S</a:t>
            </a:r>
            <a:r>
              <a:rPr lang="en-US" sz="6000" dirty="0"/>
              <a:t>. Department of Health and Human Services, </a:t>
            </a:r>
            <a:r>
              <a:rPr lang="en-US" sz="6000" i="1" dirty="0"/>
              <a:t>Healthy People 2020 Draft</a:t>
            </a:r>
            <a:r>
              <a:rPr lang="en-US" sz="6000" dirty="0"/>
              <a:t>. 2009, U.S. Government Printing Office</a:t>
            </a:r>
            <a:r>
              <a:rPr lang="en-US" sz="6000" dirty="0" smtClean="0"/>
              <a:t>.</a:t>
            </a:r>
          </a:p>
          <a:p>
            <a:pPr marL="514350" indent="-514350">
              <a:buFont typeface="+mj-lt"/>
              <a:buAutoNum type="arabicPeriod"/>
            </a:pPr>
            <a:r>
              <a:rPr lang="en-US" sz="6000" dirty="0"/>
              <a:t>National Academies of Sciences, Engineering, and Medicine; Health and Medicine Division; Board on Population Health and Public Health Practice; Committee on Community-Based Solutions to Promote Health Equity in the United States (2017). </a:t>
            </a:r>
            <a:r>
              <a:rPr lang="en-US" sz="6000" dirty="0" err="1"/>
              <a:t>Baciu</a:t>
            </a:r>
            <a:r>
              <a:rPr lang="en-US" sz="6000" dirty="0"/>
              <a:t> </a:t>
            </a:r>
            <a:r>
              <a:rPr lang="en-US" sz="6000" dirty="0" smtClean="0"/>
              <a:t>A., </a:t>
            </a:r>
            <a:r>
              <a:rPr lang="en-US" sz="6000" dirty="0" err="1"/>
              <a:t>Negussie</a:t>
            </a:r>
            <a:r>
              <a:rPr lang="en-US" sz="6000" dirty="0"/>
              <a:t> </a:t>
            </a:r>
            <a:r>
              <a:rPr lang="en-US" sz="6000" dirty="0" smtClean="0"/>
              <a:t>Y., </a:t>
            </a:r>
            <a:r>
              <a:rPr lang="en-US" sz="6000" dirty="0"/>
              <a:t>Geller </a:t>
            </a:r>
            <a:r>
              <a:rPr lang="en-US" sz="6000" dirty="0" smtClean="0"/>
              <a:t>A., </a:t>
            </a:r>
            <a:r>
              <a:rPr lang="en-US" sz="6000" dirty="0"/>
              <a:t>et </a:t>
            </a:r>
            <a:r>
              <a:rPr lang="en-US" sz="6000" dirty="0" smtClean="0"/>
              <a:t>al. </a:t>
            </a:r>
            <a:r>
              <a:rPr lang="en-US" sz="6000" dirty="0"/>
              <a:t>(</a:t>
            </a:r>
            <a:r>
              <a:rPr lang="en-US" sz="6000" dirty="0" err="1" smtClean="0"/>
              <a:t>eds</a:t>
            </a:r>
            <a:r>
              <a:rPr lang="en-US" sz="6000" dirty="0" smtClean="0"/>
              <a:t>). Washington DC: National Academies Press.</a:t>
            </a:r>
          </a:p>
          <a:p>
            <a:pPr marL="514350" indent="-514350">
              <a:buFont typeface="+mj-lt"/>
              <a:buAutoNum type="arabicPeriod"/>
            </a:pPr>
            <a:r>
              <a:rPr lang="en-US" sz="6000" dirty="0" smtClean="0"/>
              <a:t>National Cancer Institute. 2019. </a:t>
            </a:r>
            <a:r>
              <a:rPr lang="en-US" sz="6000" i="1" dirty="0" smtClean="0"/>
              <a:t>Examples of Cancer Health Disparities</a:t>
            </a:r>
            <a:r>
              <a:rPr lang="en-US" sz="6000" dirty="0" smtClean="0"/>
              <a:t>. Available at: </a:t>
            </a:r>
            <a:r>
              <a:rPr lang="en-US" sz="6000" dirty="0" smtClean="0">
                <a:hlinkClick r:id="rId3"/>
              </a:rPr>
              <a:t>URL to Source</a:t>
            </a:r>
            <a:endParaRPr lang="en-US" sz="6000" dirty="0" smtClean="0"/>
          </a:p>
          <a:p>
            <a:pPr marL="514350" indent="-514350">
              <a:buFont typeface="+mj-lt"/>
              <a:buAutoNum type="arabicPeriod"/>
            </a:pPr>
            <a:r>
              <a:rPr lang="en-US" sz="6000" dirty="0" smtClean="0"/>
              <a:t>Singh, GK et al. Widening </a:t>
            </a:r>
            <a:r>
              <a:rPr lang="en-US" sz="6000" dirty="0"/>
              <a:t>Rural–Urban Disparities in Life Expectancy, U.S., </a:t>
            </a:r>
            <a:r>
              <a:rPr lang="en-US" sz="6000" dirty="0" smtClean="0"/>
              <a:t>1969–2009. American </a:t>
            </a:r>
            <a:r>
              <a:rPr lang="en-US" sz="6000" dirty="0"/>
              <a:t>Journal of Preventive Medicine, </a:t>
            </a:r>
            <a:r>
              <a:rPr lang="en-US" sz="6000" dirty="0" smtClean="0"/>
              <a:t>2014;(46)2:19-29. </a:t>
            </a:r>
            <a:r>
              <a:rPr lang="en-US" sz="6000" dirty="0" err="1" smtClean="0"/>
              <a:t>doi</a:t>
            </a:r>
            <a:r>
              <a:rPr lang="en-US" sz="6000" dirty="0" smtClean="0"/>
              <a:t>:</a:t>
            </a:r>
            <a:r>
              <a:rPr lang="en-US" sz="6000" dirty="0"/>
              <a:t> </a:t>
            </a:r>
            <a:r>
              <a:rPr lang="en-US" sz="6000" u="sng" dirty="0" smtClean="0">
                <a:hlinkClick r:id="rId4"/>
              </a:rPr>
              <a:t>URL to Source</a:t>
            </a:r>
            <a:endParaRPr lang="en-US" sz="6000" dirty="0"/>
          </a:p>
          <a:p>
            <a:pPr marL="514350" indent="-514350">
              <a:buFont typeface="+mj-lt"/>
              <a:buAutoNum type="arabicPeriod"/>
            </a:pPr>
            <a:r>
              <a:rPr lang="en-US" sz="6000" dirty="0" smtClean="0"/>
              <a:t>Healthypeople.gov</a:t>
            </a:r>
            <a:r>
              <a:rPr lang="en-US" sz="6000" dirty="0"/>
              <a:t>. </a:t>
            </a:r>
            <a:r>
              <a:rPr lang="en-US" sz="6000" dirty="0" smtClean="0"/>
              <a:t>2019.</a:t>
            </a:r>
            <a:r>
              <a:rPr lang="en-US" sz="6000" dirty="0"/>
              <a:t> </a:t>
            </a:r>
            <a:r>
              <a:rPr lang="en-US" sz="6000" i="1" dirty="0"/>
              <a:t>Lesbian, Gay, Bisexual, and Transgender Health | Healthy People 2020</a:t>
            </a:r>
            <a:r>
              <a:rPr lang="en-US" sz="6000" dirty="0"/>
              <a:t>. [online] Available at: </a:t>
            </a:r>
            <a:r>
              <a:rPr lang="en-US" sz="6000" dirty="0" smtClean="0">
                <a:hlinkClick r:id="rId5"/>
              </a:rPr>
              <a:t>URL to Source</a:t>
            </a:r>
            <a:endParaRPr lang="en-US" sz="6000" dirty="0" smtClean="0"/>
          </a:p>
          <a:p>
            <a:pPr marL="514350" indent="-514350">
              <a:buFont typeface="+mj-lt"/>
              <a:buAutoNum type="arabicPeriod"/>
            </a:pPr>
            <a:r>
              <a:rPr lang="en-US" sz="6000" dirty="0"/>
              <a:t>Centers for Disease Control and Prevention</a:t>
            </a:r>
            <a:r>
              <a:rPr lang="en-US" sz="6000" dirty="0" smtClean="0"/>
              <a:t>. 2019.</a:t>
            </a:r>
            <a:r>
              <a:rPr lang="en-US" sz="6000" dirty="0"/>
              <a:t> </a:t>
            </a:r>
            <a:r>
              <a:rPr lang="en-US" sz="6000" i="1" dirty="0"/>
              <a:t>Infant Mortality | Maternal and Infant Health | Reproductive Health | CDC</a:t>
            </a:r>
            <a:r>
              <a:rPr lang="en-US" sz="6000" dirty="0"/>
              <a:t>. [online] Available at: </a:t>
            </a:r>
            <a:r>
              <a:rPr lang="en-US" sz="6000" dirty="0" smtClean="0">
                <a:hlinkClick r:id="rId6"/>
              </a:rPr>
              <a:t>URL to Source</a:t>
            </a:r>
            <a:endParaRPr lang="en-US" sz="6000" dirty="0" smtClean="0"/>
          </a:p>
          <a:p>
            <a:pPr marL="514350" indent="-514350">
              <a:buFont typeface="+mj-lt"/>
              <a:buAutoNum type="arabicPeriod"/>
            </a:pPr>
            <a:r>
              <a:rPr lang="en-US" sz="6000" dirty="0"/>
              <a:t>Boston Public Health Commission. </a:t>
            </a:r>
            <a:r>
              <a:rPr lang="en-US" sz="6000" dirty="0" smtClean="0"/>
              <a:t>2019. </a:t>
            </a:r>
            <a:r>
              <a:rPr lang="en-US" sz="6000" i="1" dirty="0" smtClean="0"/>
              <a:t>Health Disparities vs. Health Inequities</a:t>
            </a:r>
            <a:r>
              <a:rPr lang="en-US" sz="6000" dirty="0" smtClean="0"/>
              <a:t>. Available at: </a:t>
            </a:r>
            <a:r>
              <a:rPr lang="en-US" sz="6000" dirty="0" smtClean="0">
                <a:hlinkClick r:id="rId7"/>
              </a:rPr>
              <a:t>URL to Source</a:t>
            </a:r>
            <a:endParaRPr lang="en-US" sz="6000" dirty="0" smtClean="0"/>
          </a:p>
          <a:p>
            <a:pPr marL="514350" indent="-514350">
              <a:buFont typeface="+mj-lt"/>
              <a:buAutoNum type="arabicPeriod"/>
            </a:pPr>
            <a:r>
              <a:rPr lang="en-US" sz="6000" dirty="0" smtClean="0"/>
              <a:t>Child Trends Databank. 2015. </a:t>
            </a:r>
            <a:r>
              <a:rPr lang="en-US" sz="6000" i="1" dirty="0" smtClean="0"/>
              <a:t>Key facts about late or no prenatal care. </a:t>
            </a:r>
            <a:r>
              <a:rPr lang="en-US" sz="6000" dirty="0" smtClean="0"/>
              <a:t>Available at: </a:t>
            </a:r>
            <a:r>
              <a:rPr lang="en-US" sz="6000" u="sng" dirty="0" smtClean="0">
                <a:hlinkClick r:id="rId8"/>
              </a:rPr>
              <a:t>URL to Source</a:t>
            </a:r>
            <a:endParaRPr lang="en-US" sz="6000" u="sng" dirty="0" smtClean="0"/>
          </a:p>
          <a:p>
            <a:pPr marL="514350" indent="-514350">
              <a:buFont typeface="+mj-lt"/>
              <a:buAutoNum type="arabicPeriod"/>
            </a:pPr>
            <a:r>
              <a:rPr lang="en-US" sz="6000" dirty="0"/>
              <a:t>National Academies of Sciences, Engineering, and Medicine. </a:t>
            </a:r>
            <a:r>
              <a:rPr lang="en-US" sz="6000" dirty="0" smtClean="0"/>
              <a:t>2017. “The </a:t>
            </a:r>
            <a:r>
              <a:rPr lang="en-US" sz="6000" dirty="0"/>
              <a:t>State of Health Disparities in the United States</a:t>
            </a:r>
            <a:r>
              <a:rPr lang="en-US" sz="6000" dirty="0" smtClean="0"/>
              <a:t>.”</a:t>
            </a:r>
            <a:r>
              <a:rPr lang="en-US" sz="6000" dirty="0"/>
              <a:t> </a:t>
            </a:r>
            <a:r>
              <a:rPr lang="en-US" sz="6000" i="1" dirty="0"/>
              <a:t>Communities in Action: Pathways to Health Equity</a:t>
            </a:r>
            <a:r>
              <a:rPr lang="en-US" sz="6000" dirty="0"/>
              <a:t>. Washington, DC: The National Academies Press. </a:t>
            </a:r>
            <a:r>
              <a:rPr lang="en-US" sz="6000" dirty="0" err="1"/>
              <a:t>doi</a:t>
            </a:r>
            <a:r>
              <a:rPr lang="en-US" sz="6000" dirty="0"/>
              <a:t>: 10.17226/24624</a:t>
            </a:r>
            <a:r>
              <a:rPr lang="en-US" sz="6000" dirty="0" smtClean="0"/>
              <a:t>. Available online at: </a:t>
            </a:r>
            <a:r>
              <a:rPr lang="en-US" sz="6000" dirty="0" smtClean="0">
                <a:hlinkClick r:id="rId9"/>
              </a:rPr>
              <a:t>URL to Source</a:t>
            </a:r>
            <a:endParaRPr lang="en-US" sz="6000" dirty="0" smtClean="0"/>
          </a:p>
          <a:p>
            <a:pPr marL="514350" indent="-514350">
              <a:buFont typeface="+mj-lt"/>
              <a:buAutoNum type="arabicPeriod"/>
            </a:pPr>
            <a:r>
              <a:rPr lang="en-US" sz="6000" dirty="0" err="1"/>
              <a:t>Pauly</a:t>
            </a:r>
            <a:r>
              <a:rPr lang="en-US" sz="6000" dirty="0"/>
              <a:t> BM, </a:t>
            </a:r>
            <a:r>
              <a:rPr lang="en-US" sz="6000" dirty="0" err="1"/>
              <a:t>Shahram</a:t>
            </a:r>
            <a:r>
              <a:rPr lang="en-US" sz="6000" dirty="0"/>
              <a:t> SZ, Dang PTH, Marcellus L, MacDonald M. Health Equity Talk: Understandings of Health Equity among Health Leaders. </a:t>
            </a:r>
            <a:r>
              <a:rPr lang="en-US" sz="6000" i="1" dirty="0"/>
              <a:t>AIMS Public Health</a:t>
            </a:r>
            <a:r>
              <a:rPr lang="en-US" sz="6000" dirty="0"/>
              <a:t>. 2017;4(5):490–512. Published 2017 Nov 15. </a:t>
            </a:r>
            <a:r>
              <a:rPr lang="en-US" sz="6000" dirty="0" smtClean="0"/>
              <a:t>doi:10.3934/publichealth.2017.5.490</a:t>
            </a:r>
          </a:p>
          <a:p>
            <a:pPr marL="514350" indent="-514350">
              <a:buFont typeface="+mj-lt"/>
              <a:buAutoNum type="arabicPeriod"/>
            </a:pPr>
            <a:r>
              <a:rPr lang="en-US" sz="6000" dirty="0" smtClean="0"/>
              <a:t>U.S. Department of Health and Human Services (2019). Disparities. Retrieved from: </a:t>
            </a:r>
            <a:r>
              <a:rPr lang="en-US" sz="6000" dirty="0" smtClean="0">
                <a:hlinkClick r:id="rId10"/>
              </a:rPr>
              <a:t>URL to Source</a:t>
            </a:r>
            <a:endParaRPr lang="en-US" sz="6000"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smtClean="0"/>
          </a:p>
        </p:txBody>
      </p:sp>
    </p:spTree>
    <p:extLst>
      <p:ext uri="{BB962C8B-B14F-4D97-AF65-F5344CB8AC3E}">
        <p14:creationId xmlns:p14="http://schemas.microsoft.com/office/powerpoint/2010/main" val="481522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points from last module</a:t>
            </a:r>
            <a:endParaRPr lang="en-US" dirty="0"/>
          </a:p>
        </p:txBody>
      </p:sp>
      <p:sp>
        <p:nvSpPr>
          <p:cNvPr id="3" name="Content Placeholder 2"/>
          <p:cNvSpPr>
            <a:spLocks noGrp="1"/>
          </p:cNvSpPr>
          <p:nvPr>
            <p:ph idx="1"/>
          </p:nvPr>
        </p:nvSpPr>
        <p:spPr>
          <a:xfrm>
            <a:off x="838200" y="2023671"/>
            <a:ext cx="5036180" cy="3582649"/>
          </a:xfrm>
        </p:spPr>
        <p:txBody>
          <a:bodyPr>
            <a:normAutofit/>
          </a:bodyPr>
          <a:lstStyle/>
          <a:p>
            <a:r>
              <a:rPr lang="en-US" sz="3200" dirty="0"/>
              <a:t>How could attending to SDOH change how you care for your patients</a:t>
            </a:r>
            <a:r>
              <a:rPr lang="en-US" sz="3200" dirty="0" smtClean="0"/>
              <a:t>?</a:t>
            </a:r>
          </a:p>
          <a:p>
            <a:endParaRPr lang="en-US" sz="900" dirty="0"/>
          </a:p>
          <a:p>
            <a:r>
              <a:rPr lang="en-US" sz="3200" dirty="0"/>
              <a:t>What challenges might hinder your ability to attend to SDOH issues</a:t>
            </a:r>
            <a:r>
              <a:rPr lang="en-US" sz="3200" dirty="0" smtClean="0"/>
              <a:t>?</a:t>
            </a:r>
            <a:endParaRPr lang="en-US" sz="3200" dirty="0"/>
          </a:p>
        </p:txBody>
      </p:sp>
      <p:pic>
        <p:nvPicPr>
          <p:cNvPr id="4" name="Picture 3"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1145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838200" y="1825625"/>
            <a:ext cx="6116782" cy="3633479"/>
          </a:xfrm>
        </p:spPr>
        <p:txBody>
          <a:bodyPr/>
          <a:lstStyle/>
          <a:p>
            <a:pPr marL="0" indent="0">
              <a:buNone/>
            </a:pPr>
            <a:r>
              <a:rPr lang="en-US" dirty="0" smtClean="0"/>
              <a:t>By the end of this track, participants will be able to: </a:t>
            </a:r>
          </a:p>
          <a:p>
            <a:r>
              <a:rPr lang="en-US" dirty="0" smtClean="0"/>
              <a:t>Describe the connection between health disparities and the social determinants of health</a:t>
            </a:r>
          </a:p>
          <a:p>
            <a:pPr marL="0" indent="0">
              <a:buNone/>
            </a:pPr>
            <a:endParaRPr lang="en-US" dirty="0" smtClean="0"/>
          </a:p>
          <a:p>
            <a:endParaRPr lang="en-US" dirty="0"/>
          </a:p>
        </p:txBody>
      </p:sp>
      <p:pic>
        <p:nvPicPr>
          <p:cNvPr id="4" name="Picture 3" descr="Representing thinking/ideas" title="Image: Light bul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396" y="1825625"/>
            <a:ext cx="4499702" cy="2734975"/>
          </a:xfrm>
          <a:prstGeom prst="rect">
            <a:avLst/>
          </a:prstGeom>
        </p:spPr>
      </p:pic>
    </p:spTree>
    <p:extLst>
      <p:ext uri="{BB962C8B-B14F-4D97-AF65-F5344CB8AC3E}">
        <p14:creationId xmlns:p14="http://schemas.microsoft.com/office/powerpoint/2010/main" val="1756053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Disparities</a:t>
            </a:r>
            <a:endParaRPr lang="en-US" dirty="0"/>
          </a:p>
        </p:txBody>
      </p:sp>
      <p:sp>
        <p:nvSpPr>
          <p:cNvPr id="3" name="Content Placeholder 2"/>
          <p:cNvSpPr>
            <a:spLocks noGrp="1"/>
          </p:cNvSpPr>
          <p:nvPr>
            <p:ph sz="half" idx="1"/>
          </p:nvPr>
        </p:nvSpPr>
        <p:spPr>
          <a:xfrm>
            <a:off x="838200" y="1923247"/>
            <a:ext cx="5483772" cy="3916444"/>
          </a:xfrm>
        </p:spPr>
        <p:txBody>
          <a:bodyPr>
            <a:noAutofit/>
          </a:bodyPr>
          <a:lstStyle/>
          <a:p>
            <a:pPr marL="0" indent="0">
              <a:buNone/>
            </a:pPr>
            <a:r>
              <a:rPr lang="en-US" dirty="0" smtClean="0"/>
              <a:t>“…</a:t>
            </a:r>
            <a:r>
              <a:rPr lang="en-US" dirty="0"/>
              <a:t>differences that exist among specific population groups in the United States in the attainment of full health potential that can be measured by differences in incidence, prevalence, mortality, burden of disease, and other adverse health </a:t>
            </a:r>
            <a:r>
              <a:rPr lang="en-US" dirty="0" smtClean="0"/>
              <a:t>conditions”</a:t>
            </a:r>
            <a:r>
              <a:rPr lang="en-US" baseline="30000" dirty="0" smtClean="0"/>
              <a:t>2</a:t>
            </a:r>
            <a:endParaRPr lang="en-US" baseline="30000" dirty="0"/>
          </a:p>
        </p:txBody>
      </p:sp>
      <p:pic>
        <p:nvPicPr>
          <p:cNvPr id="4" name="Picture 3" descr="Picture of a scale tipping to one sid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51" y="1213944"/>
            <a:ext cx="5665798" cy="4948721"/>
          </a:xfrm>
          <a:prstGeom prst="rect">
            <a:avLst/>
          </a:prstGeom>
        </p:spPr>
      </p:pic>
    </p:spTree>
    <p:extLst>
      <p:ext uri="{BB962C8B-B14F-4D97-AF65-F5344CB8AC3E}">
        <p14:creationId xmlns:p14="http://schemas.microsoft.com/office/powerpoint/2010/main" val="1134069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2430408"/>
            <a:ext cx="3308131" cy="1325563"/>
          </a:xfrm>
        </p:spPr>
        <p:txBody>
          <a:bodyPr>
            <a:normAutofit fontScale="90000"/>
          </a:bodyPr>
          <a:lstStyle/>
          <a:p>
            <a:r>
              <a:rPr lang="en-US" dirty="0" smtClean="0"/>
              <a:t>Examples of Health Disparities</a:t>
            </a:r>
            <a:endParaRPr lang="en-US" dirty="0"/>
          </a:p>
        </p:txBody>
      </p:sp>
      <p:graphicFrame>
        <p:nvGraphicFramePr>
          <p:cNvPr id="8" name="Content Placeholder 7" descr="Four scenarios: People with lower socioeconomic status (SES) have disproportionately higher cancer death rates than those with higher SES, regardless of demographic factors such as race/ethnicity. In Rural America, incidences of heart disease is 56 percent higher than in metropolitan areas. Chronic lower respiratory disease, 75 percent higher. Discrimination against LGBT+ persons has been associated with high rates of psychiatric disorders, substance abuse, and suicide. In 2017 in the United States, infants of non-Hispanic black women had the highest mortality rate, followed by infants of non-Hispanic AIAN, non-Hispanic NHOPI, Hispanic, non-Hispanic white, and non-Hispanic Asian women.&#10;&#10; &#10;&#10;"/>
          <p:cNvGraphicFramePr>
            <a:graphicFrameLocks noGrp="1"/>
          </p:cNvGraphicFramePr>
          <p:nvPr>
            <p:ph idx="1"/>
            <p:extLst>
              <p:ext uri="{D42A27DB-BD31-4B8C-83A1-F6EECF244321}">
                <p14:modId xmlns:p14="http://schemas.microsoft.com/office/powerpoint/2010/main" val="306184994"/>
              </p:ext>
            </p:extLst>
          </p:nvPr>
        </p:nvGraphicFramePr>
        <p:xfrm>
          <a:off x="3127169" y="1"/>
          <a:ext cx="9064831"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88976" y="4983820"/>
            <a:ext cx="5260848" cy="646331"/>
          </a:xfrm>
          <a:prstGeom prst="rect">
            <a:avLst/>
          </a:prstGeom>
        </p:spPr>
        <p:txBody>
          <a:bodyPr wrap="square">
            <a:spAutoFit/>
          </a:bodyPr>
          <a:lstStyle/>
          <a:p>
            <a:pPr defTabSz="914400">
              <a:defRPr/>
            </a:pPr>
            <a:r>
              <a:rPr lang="en-US" b="1" dirty="0"/>
              <a:t>AIAN</a:t>
            </a:r>
            <a:r>
              <a:rPr lang="en-US" dirty="0"/>
              <a:t> – American Indian/Alaskan Native. </a:t>
            </a:r>
          </a:p>
          <a:p>
            <a:pPr defTabSz="914400">
              <a:defRPr/>
            </a:pPr>
            <a:r>
              <a:rPr lang="en-US" b="1" dirty="0" smtClean="0"/>
              <a:t>NHOPI</a:t>
            </a:r>
            <a:r>
              <a:rPr lang="en-US" dirty="0" smtClean="0"/>
              <a:t> </a:t>
            </a:r>
            <a:r>
              <a:rPr lang="en-US" dirty="0"/>
              <a:t>– Native Hawaiian/Other Pacific Islander</a:t>
            </a:r>
          </a:p>
        </p:txBody>
      </p:sp>
    </p:spTree>
    <p:extLst>
      <p:ext uri="{BB962C8B-B14F-4D97-AF65-F5344CB8AC3E}">
        <p14:creationId xmlns:p14="http://schemas.microsoft.com/office/powerpoint/2010/main" val="3692226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a:t>
            </a:r>
          </a:p>
        </p:txBody>
      </p:sp>
      <p:pic>
        <p:nvPicPr>
          <p:cNvPr id="4" name="Picture 3" descr="Picture of a lightbulb inside a thought bubble. "/>
          <p:cNvPicPr>
            <a:picLocks noChangeAspect="1"/>
          </p:cNvPicPr>
          <p:nvPr/>
        </p:nvPicPr>
        <p:blipFill>
          <a:blip r:embed="rId3"/>
          <a:stretch>
            <a:fillRect/>
          </a:stretch>
        </p:blipFill>
        <p:spPr>
          <a:xfrm>
            <a:off x="838200" y="1690688"/>
            <a:ext cx="5506242" cy="3825692"/>
          </a:xfrm>
          <a:prstGeom prst="rect">
            <a:avLst/>
          </a:prstGeom>
          <a:ln>
            <a:noFill/>
          </a:ln>
          <a:effectLst>
            <a:softEdge rad="112500"/>
          </a:effectLst>
        </p:spPr>
      </p:pic>
      <p:sp>
        <p:nvSpPr>
          <p:cNvPr id="7" name="Content Placeholder 2"/>
          <p:cNvSpPr>
            <a:spLocks noGrp="1"/>
          </p:cNvSpPr>
          <p:nvPr>
            <p:ph sz="half" idx="1"/>
          </p:nvPr>
        </p:nvSpPr>
        <p:spPr>
          <a:xfrm>
            <a:off x="6344442" y="2484469"/>
            <a:ext cx="5546359" cy="2878111"/>
          </a:xfrm>
        </p:spPr>
        <p:txBody>
          <a:bodyPr/>
          <a:lstStyle/>
          <a:p>
            <a:pPr marL="0" indent="0" algn="ctr">
              <a:buNone/>
            </a:pPr>
            <a:r>
              <a:rPr lang="en-US" sz="3600" dirty="0"/>
              <a:t>In each of these four examples, what is the health disparity? </a:t>
            </a:r>
          </a:p>
          <a:p>
            <a:pPr marL="0" indent="0">
              <a:buNone/>
            </a:pPr>
            <a:endParaRPr lang="en-US" sz="3200" dirty="0"/>
          </a:p>
        </p:txBody>
      </p:sp>
    </p:spTree>
    <p:extLst>
      <p:ext uri="{BB962C8B-B14F-4D97-AF65-F5344CB8AC3E}">
        <p14:creationId xmlns:p14="http://schemas.microsoft.com/office/powerpoint/2010/main" val="368033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8200" y="207818"/>
            <a:ext cx="10515600" cy="1325563"/>
          </a:xfrm>
        </p:spPr>
        <p:txBody>
          <a:bodyPr/>
          <a:lstStyle/>
          <a:p>
            <a:r>
              <a:rPr lang="en-US" dirty="0" smtClean="0"/>
              <a:t>Health Disparity Examples</a:t>
            </a:r>
            <a:endParaRPr lang="en-US" dirty="0"/>
          </a:p>
        </p:txBody>
      </p:sp>
      <p:graphicFrame>
        <p:nvGraphicFramePr>
          <p:cNvPr id="7" name="Content Placeholder 6" descr="Four scenarios: People with lower socioeconomic status (SES) have disproportionately higher cancer death rates than those with higher SES, regardless of demographic factors such as race/ethnicity. In Rural America, incidences of heart disease is 56 percent higher than in metropolitan areas. Chronic lower respiratory disease, 75 percent higher. Discrimination against LGBT+ persons has been associated with high rates of psychiatric disorders, substance abuse, and suicide. In 2017 in the United States, infants of non-Hispanic black women had the highest mortality rate, followed by infants of non-Hispanic AIAN, non-Hispanic NHOPI, Hispanic, non-Hispanic white, and non-Hispanic Asian women.&#10;&#10;Here the health disparities from the scenarios are highlighted. &#10;&#10; "/>
          <p:cNvGraphicFramePr>
            <a:graphicFrameLocks noGrp="1"/>
          </p:cNvGraphicFramePr>
          <p:nvPr>
            <p:ph sz="half" idx="1"/>
            <p:extLst>
              <p:ext uri="{D42A27DB-BD31-4B8C-83A1-F6EECF244321}">
                <p14:modId xmlns:p14="http://schemas.microsoft.com/office/powerpoint/2010/main" val="616252288"/>
              </p:ext>
            </p:extLst>
          </p:nvPr>
        </p:nvGraphicFramePr>
        <p:xfrm>
          <a:off x="838200" y="1325563"/>
          <a:ext cx="10868891" cy="4574569"/>
        </p:xfrm>
        <a:graphic>
          <a:graphicData uri="http://schemas.openxmlformats.org/drawingml/2006/table">
            <a:tbl>
              <a:tblPr firstRow="1" bandRow="1">
                <a:tableStyleId>{5C22544A-7EE6-4342-B048-85BDC9FD1C3A}</a:tableStyleId>
              </a:tblPr>
              <a:tblGrid>
                <a:gridCol w="2087880">
                  <a:extLst>
                    <a:ext uri="{9D8B030D-6E8A-4147-A177-3AD203B41FA5}">
                      <a16:colId xmlns:a16="http://schemas.microsoft.com/office/drawing/2014/main" val="2772168569"/>
                    </a:ext>
                  </a:extLst>
                </a:gridCol>
                <a:gridCol w="2087880">
                  <a:extLst>
                    <a:ext uri="{9D8B030D-6E8A-4147-A177-3AD203B41FA5}">
                      <a16:colId xmlns:a16="http://schemas.microsoft.com/office/drawing/2014/main" val="4222894552"/>
                    </a:ext>
                  </a:extLst>
                </a:gridCol>
                <a:gridCol w="2287385">
                  <a:extLst>
                    <a:ext uri="{9D8B030D-6E8A-4147-A177-3AD203B41FA5}">
                      <a16:colId xmlns:a16="http://schemas.microsoft.com/office/drawing/2014/main" val="2680551763"/>
                    </a:ext>
                  </a:extLst>
                </a:gridCol>
                <a:gridCol w="1888375">
                  <a:extLst>
                    <a:ext uri="{9D8B030D-6E8A-4147-A177-3AD203B41FA5}">
                      <a16:colId xmlns:a16="http://schemas.microsoft.com/office/drawing/2014/main" val="3157230351"/>
                    </a:ext>
                  </a:extLst>
                </a:gridCol>
                <a:gridCol w="2517371">
                  <a:extLst>
                    <a:ext uri="{9D8B030D-6E8A-4147-A177-3AD203B41FA5}">
                      <a16:colId xmlns:a16="http://schemas.microsoft.com/office/drawing/2014/main" val="2147568411"/>
                    </a:ext>
                  </a:extLst>
                </a:gridCol>
              </a:tblGrid>
              <a:tr h="1062723">
                <a:tc>
                  <a:txBody>
                    <a:bodyPr/>
                    <a:lstStyle/>
                    <a:p>
                      <a:endParaRPr lang="en-US" dirty="0"/>
                    </a:p>
                  </a:txBody>
                  <a:tcPr/>
                </a:tc>
                <a:tc>
                  <a:txBody>
                    <a:bodyPr/>
                    <a:lstStyle/>
                    <a:p>
                      <a:pPr algn="ctr"/>
                      <a:r>
                        <a:rPr lang="en-US" sz="2000" dirty="0" smtClean="0"/>
                        <a:t>Cancer Death Rate</a:t>
                      </a:r>
                    </a:p>
                    <a:p>
                      <a:pPr algn="ctr"/>
                      <a:r>
                        <a:rPr lang="en-US" sz="2000" dirty="0" smtClean="0"/>
                        <a:t>(1)</a:t>
                      </a:r>
                      <a:endParaRPr lang="en-US" sz="2000" dirty="0"/>
                    </a:p>
                  </a:txBody>
                  <a:tcPr anchor="ctr"/>
                </a:tc>
                <a:tc>
                  <a:txBody>
                    <a:bodyPr/>
                    <a:lstStyle/>
                    <a:p>
                      <a:pPr algn="ctr"/>
                      <a:r>
                        <a:rPr lang="en-US" sz="2000" dirty="0" smtClean="0"/>
                        <a:t>Heart &amp; Respiratory</a:t>
                      </a:r>
                      <a:r>
                        <a:rPr lang="en-US" sz="2000" baseline="0" dirty="0" smtClean="0"/>
                        <a:t> Disease</a:t>
                      </a:r>
                      <a:endParaRPr lang="en-US" sz="2000" dirty="0" smtClean="0"/>
                    </a:p>
                    <a:p>
                      <a:pPr algn="ctr"/>
                      <a:r>
                        <a:rPr lang="en-US" sz="2000" dirty="0" smtClean="0"/>
                        <a:t>(2)</a:t>
                      </a:r>
                      <a:endParaRPr lang="en-US" sz="2000" dirty="0"/>
                    </a:p>
                  </a:txBody>
                  <a:tcPr anchor="ctr"/>
                </a:tc>
                <a:tc>
                  <a:txBody>
                    <a:bodyPr/>
                    <a:lstStyle/>
                    <a:p>
                      <a:pPr algn="ctr"/>
                      <a:r>
                        <a:rPr lang="en-US" sz="2000" dirty="0" smtClean="0"/>
                        <a:t>Mental</a:t>
                      </a:r>
                      <a:r>
                        <a:rPr lang="en-US" sz="2000" baseline="0" dirty="0" smtClean="0"/>
                        <a:t> Health</a:t>
                      </a:r>
                      <a:endParaRPr lang="en-US" sz="2000" dirty="0" smtClean="0"/>
                    </a:p>
                    <a:p>
                      <a:pPr algn="ctr"/>
                      <a:r>
                        <a:rPr lang="en-US" sz="2000" dirty="0" smtClean="0"/>
                        <a:t>(3)</a:t>
                      </a:r>
                      <a:endParaRPr lang="en-US" sz="2000" dirty="0"/>
                    </a:p>
                  </a:txBody>
                  <a:tcPr anchor="ctr"/>
                </a:tc>
                <a:tc>
                  <a:txBody>
                    <a:bodyPr/>
                    <a:lstStyle/>
                    <a:p>
                      <a:pPr algn="ctr"/>
                      <a:r>
                        <a:rPr lang="en-US" sz="2000" baseline="0" dirty="0" smtClean="0"/>
                        <a:t>Infant Mortality</a:t>
                      </a:r>
                    </a:p>
                    <a:p>
                      <a:pPr algn="ctr"/>
                      <a:r>
                        <a:rPr lang="en-US" sz="2000" baseline="0" dirty="0" smtClean="0"/>
                        <a:t> (4)</a:t>
                      </a:r>
                      <a:endParaRPr lang="en-US" sz="2000" dirty="0"/>
                    </a:p>
                  </a:txBody>
                  <a:tcPr anchor="ctr"/>
                </a:tc>
                <a:extLst>
                  <a:ext uri="{0D108BD9-81ED-4DB2-BD59-A6C34878D82A}">
                    <a16:rowId xmlns:a16="http://schemas.microsoft.com/office/drawing/2014/main" val="3286009819"/>
                  </a:ext>
                </a:extLst>
              </a:tr>
              <a:tr h="963865">
                <a:tc>
                  <a:txBody>
                    <a:bodyPr/>
                    <a:lstStyle/>
                    <a:p>
                      <a:r>
                        <a:rPr lang="en-US" b="1" dirty="0" smtClean="0"/>
                        <a:t>Health Disparity:</a:t>
                      </a:r>
                      <a:endParaRPr lang="en-US" b="1" dirty="0"/>
                    </a:p>
                  </a:txBody>
                  <a:tcPr/>
                </a:tc>
                <a:tc>
                  <a:txBody>
                    <a:bodyPr/>
                    <a:lstStyle/>
                    <a:p>
                      <a:r>
                        <a:rPr lang="en-US" dirty="0" smtClean="0"/>
                        <a:t>Higher rates of death from cancer</a:t>
                      </a:r>
                      <a:endParaRPr lang="en-US" dirty="0"/>
                    </a:p>
                  </a:txBody>
                  <a:tcPr/>
                </a:tc>
                <a:tc>
                  <a:txBody>
                    <a:bodyPr/>
                    <a:lstStyle/>
                    <a:p>
                      <a:r>
                        <a:rPr lang="en-US" dirty="0" smtClean="0"/>
                        <a:t>Higher rates</a:t>
                      </a:r>
                      <a:r>
                        <a:rPr lang="en-US" baseline="0" dirty="0" smtClean="0"/>
                        <a:t> of heart and chronic lower respiratory disease</a:t>
                      </a:r>
                      <a:endParaRPr lang="en-US" dirty="0"/>
                    </a:p>
                  </a:txBody>
                  <a:tcPr/>
                </a:tc>
                <a:tc>
                  <a:txBody>
                    <a:bodyPr/>
                    <a:lstStyle/>
                    <a:p>
                      <a:r>
                        <a:rPr lang="en-US" dirty="0" smtClean="0">
                          <a:solidFill>
                            <a:schemeClr val="tx1"/>
                          </a:solidFill>
                        </a:rPr>
                        <a:t>Higher rates of psychiatric disorder, substance</a:t>
                      </a:r>
                      <a:r>
                        <a:rPr lang="en-US" baseline="0" dirty="0" smtClean="0">
                          <a:solidFill>
                            <a:schemeClr val="tx1"/>
                          </a:solidFill>
                        </a:rPr>
                        <a:t> use, and suicide</a:t>
                      </a:r>
                      <a:endParaRPr lang="en-US" dirty="0">
                        <a:solidFill>
                          <a:schemeClr val="tx1"/>
                        </a:solidFill>
                      </a:endParaRPr>
                    </a:p>
                  </a:txBody>
                  <a:tcPr/>
                </a:tc>
                <a:tc>
                  <a:txBody>
                    <a:bodyPr/>
                    <a:lstStyle/>
                    <a:p>
                      <a:r>
                        <a:rPr lang="en-US" dirty="0" smtClean="0"/>
                        <a:t>Higher rates of infant</a:t>
                      </a:r>
                      <a:r>
                        <a:rPr lang="en-US" baseline="0" dirty="0" smtClean="0"/>
                        <a:t> mortality within first year of life</a:t>
                      </a:r>
                      <a:endParaRPr lang="en-US" dirty="0"/>
                    </a:p>
                  </a:txBody>
                  <a:tcPr/>
                </a:tc>
                <a:extLst>
                  <a:ext uri="{0D108BD9-81ED-4DB2-BD59-A6C34878D82A}">
                    <a16:rowId xmlns:a16="http://schemas.microsoft.com/office/drawing/2014/main" val="4141809567"/>
                  </a:ext>
                </a:extLst>
              </a:tr>
              <a:tr h="596359">
                <a:tc>
                  <a:txBody>
                    <a:bodyPr/>
                    <a:lstStyle/>
                    <a:p>
                      <a:r>
                        <a:rPr lang="en-US" b="1" dirty="0" smtClean="0"/>
                        <a:t>Experienced by: </a:t>
                      </a:r>
                      <a:endParaRPr lang="en-US" b="1" dirty="0"/>
                    </a:p>
                  </a:txBody>
                  <a:tcPr/>
                </a:tc>
                <a:tc>
                  <a:txBody>
                    <a:bodyPr/>
                    <a:lstStyle/>
                    <a:p>
                      <a:r>
                        <a:rPr lang="en-US" dirty="0" smtClean="0"/>
                        <a:t>Those Living in Poverty</a:t>
                      </a:r>
                      <a:endParaRPr lang="en-US" dirty="0"/>
                    </a:p>
                  </a:txBody>
                  <a:tcPr/>
                </a:tc>
                <a:tc>
                  <a:txBody>
                    <a:bodyPr/>
                    <a:lstStyle/>
                    <a:p>
                      <a:r>
                        <a:rPr lang="en-US" dirty="0" smtClean="0"/>
                        <a:t>Rural Americans</a:t>
                      </a:r>
                      <a:endParaRPr lang="en-US" dirty="0"/>
                    </a:p>
                  </a:txBody>
                  <a:tcPr/>
                </a:tc>
                <a:tc>
                  <a:txBody>
                    <a:bodyPr/>
                    <a:lstStyle/>
                    <a:p>
                      <a:r>
                        <a:rPr lang="en-US" dirty="0" smtClean="0">
                          <a:solidFill>
                            <a:schemeClr val="tx1"/>
                          </a:solidFill>
                        </a:rPr>
                        <a:t>LBTQ+</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African American</a:t>
                      </a:r>
                      <a:r>
                        <a:rPr lang="en-US" baseline="0" dirty="0" smtClean="0"/>
                        <a:t> Mothers</a:t>
                      </a:r>
                      <a:endParaRPr lang="en-US" dirty="0" smtClean="0"/>
                    </a:p>
                  </a:txBody>
                  <a:tcPr/>
                </a:tc>
                <a:extLst>
                  <a:ext uri="{0D108BD9-81ED-4DB2-BD59-A6C34878D82A}">
                    <a16:rowId xmlns:a16="http://schemas.microsoft.com/office/drawing/2014/main" val="2226763810"/>
                  </a:ext>
                </a:extLst>
              </a:tr>
              <a:tr h="1408726">
                <a:tc>
                  <a:txBody>
                    <a:bodyPr/>
                    <a:lstStyle/>
                    <a:p>
                      <a:r>
                        <a:rPr lang="en-US" b="1" dirty="0" smtClean="0"/>
                        <a:t>Because of [SDOH]: </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solidFill>
                          <a:schemeClr val="tx1"/>
                        </a:solidFill>
                      </a:endParaRPr>
                    </a:p>
                  </a:txBody>
                  <a:tcPr/>
                </a:tc>
                <a:tc>
                  <a:txBody>
                    <a:bodyPr/>
                    <a:lstStyle/>
                    <a:p>
                      <a:endParaRPr lang="en-US" baseline="0" dirty="0" smtClean="0"/>
                    </a:p>
                  </a:txBody>
                  <a:tcPr/>
                </a:tc>
                <a:extLst>
                  <a:ext uri="{0D108BD9-81ED-4DB2-BD59-A6C34878D82A}">
                    <a16:rowId xmlns:a16="http://schemas.microsoft.com/office/drawing/2014/main" val="78542246"/>
                  </a:ext>
                </a:extLst>
              </a:tr>
            </a:tbl>
          </a:graphicData>
        </a:graphic>
      </p:graphicFrame>
      <p:sp>
        <p:nvSpPr>
          <p:cNvPr id="2" name="Rectangle 1" descr="Rectangle around the disparities from the scenarios. "/>
          <p:cNvSpPr/>
          <p:nvPr/>
        </p:nvSpPr>
        <p:spPr>
          <a:xfrm>
            <a:off x="2888673" y="2369127"/>
            <a:ext cx="8818418" cy="1454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254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Four scenarios: People with lower socioeconomic status (SES) have disproportionately higher cancer death rates than those with higher SES, regardless of demographic factors such as race/ethnicity. In Rural America, incidences of heart disease is 56 percent higher than in metropolitan areas. Chronic lower respiratory disease, 75 percent higher. Discrimination against LGBT+ persons has been associated with high rates of psychiatric disorders, substance abuse, and suicide. In 2017 in the United States, infants of non-Hispanic black women had the highest mortality rate, followed by infants of non-Hispanic AIAN, non-Hispanic NHOPI, Hispanic, non-Hispanic white, and non-Hispanic Asian women.&#10;&#10; This is showing the social determinants of health that affect the four scenarios. "/>
          <p:cNvGraphicFramePr>
            <a:graphicFrameLocks noGrp="1"/>
          </p:cNvGraphicFramePr>
          <p:nvPr>
            <p:ph sz="half" idx="1"/>
            <p:extLst>
              <p:ext uri="{D42A27DB-BD31-4B8C-83A1-F6EECF244321}">
                <p14:modId xmlns:p14="http://schemas.microsoft.com/office/powerpoint/2010/main" val="113824860"/>
              </p:ext>
            </p:extLst>
          </p:nvPr>
        </p:nvGraphicFramePr>
        <p:xfrm>
          <a:off x="838200" y="1325563"/>
          <a:ext cx="10868891" cy="4574569"/>
        </p:xfrm>
        <a:graphic>
          <a:graphicData uri="http://schemas.openxmlformats.org/drawingml/2006/table">
            <a:tbl>
              <a:tblPr firstRow="1" bandRow="1">
                <a:tableStyleId>{5C22544A-7EE6-4342-B048-85BDC9FD1C3A}</a:tableStyleId>
              </a:tblPr>
              <a:tblGrid>
                <a:gridCol w="2087880">
                  <a:extLst>
                    <a:ext uri="{9D8B030D-6E8A-4147-A177-3AD203B41FA5}">
                      <a16:colId xmlns:a16="http://schemas.microsoft.com/office/drawing/2014/main" val="2772168569"/>
                    </a:ext>
                  </a:extLst>
                </a:gridCol>
                <a:gridCol w="2087880">
                  <a:extLst>
                    <a:ext uri="{9D8B030D-6E8A-4147-A177-3AD203B41FA5}">
                      <a16:colId xmlns:a16="http://schemas.microsoft.com/office/drawing/2014/main" val="4222894552"/>
                    </a:ext>
                  </a:extLst>
                </a:gridCol>
                <a:gridCol w="2287385">
                  <a:extLst>
                    <a:ext uri="{9D8B030D-6E8A-4147-A177-3AD203B41FA5}">
                      <a16:colId xmlns:a16="http://schemas.microsoft.com/office/drawing/2014/main" val="2680551763"/>
                    </a:ext>
                  </a:extLst>
                </a:gridCol>
                <a:gridCol w="1888375">
                  <a:extLst>
                    <a:ext uri="{9D8B030D-6E8A-4147-A177-3AD203B41FA5}">
                      <a16:colId xmlns:a16="http://schemas.microsoft.com/office/drawing/2014/main" val="3157230351"/>
                    </a:ext>
                  </a:extLst>
                </a:gridCol>
                <a:gridCol w="2517371">
                  <a:extLst>
                    <a:ext uri="{9D8B030D-6E8A-4147-A177-3AD203B41FA5}">
                      <a16:colId xmlns:a16="http://schemas.microsoft.com/office/drawing/2014/main" val="2147568411"/>
                    </a:ext>
                  </a:extLst>
                </a:gridCol>
              </a:tblGrid>
              <a:tr h="1062723">
                <a:tc>
                  <a:txBody>
                    <a:bodyPr/>
                    <a:lstStyle/>
                    <a:p>
                      <a:endParaRPr lang="en-US" dirty="0"/>
                    </a:p>
                  </a:txBody>
                  <a:tcPr/>
                </a:tc>
                <a:tc>
                  <a:txBody>
                    <a:bodyPr/>
                    <a:lstStyle/>
                    <a:p>
                      <a:pPr algn="ctr"/>
                      <a:r>
                        <a:rPr lang="en-US" sz="2000" dirty="0" smtClean="0"/>
                        <a:t>Cancer Death Rate</a:t>
                      </a:r>
                    </a:p>
                    <a:p>
                      <a:pPr algn="ctr"/>
                      <a:r>
                        <a:rPr lang="en-US" sz="2000" dirty="0" smtClean="0"/>
                        <a:t>(1)</a:t>
                      </a:r>
                      <a:endParaRPr lang="en-US" sz="2000" dirty="0"/>
                    </a:p>
                  </a:txBody>
                  <a:tcPr anchor="ctr"/>
                </a:tc>
                <a:tc>
                  <a:txBody>
                    <a:bodyPr/>
                    <a:lstStyle/>
                    <a:p>
                      <a:pPr algn="ctr"/>
                      <a:r>
                        <a:rPr lang="en-US" sz="2000" dirty="0" smtClean="0"/>
                        <a:t>Heart &amp; Respiratory</a:t>
                      </a:r>
                      <a:r>
                        <a:rPr lang="en-US" sz="2000" baseline="0" dirty="0" smtClean="0"/>
                        <a:t> Disease</a:t>
                      </a:r>
                      <a:endParaRPr lang="en-US" sz="2000" dirty="0" smtClean="0"/>
                    </a:p>
                    <a:p>
                      <a:pPr algn="ctr"/>
                      <a:r>
                        <a:rPr lang="en-US" sz="2000" dirty="0" smtClean="0"/>
                        <a:t>(2)</a:t>
                      </a:r>
                      <a:endParaRPr lang="en-US" sz="2000" dirty="0"/>
                    </a:p>
                  </a:txBody>
                  <a:tcPr anchor="ctr"/>
                </a:tc>
                <a:tc>
                  <a:txBody>
                    <a:bodyPr/>
                    <a:lstStyle/>
                    <a:p>
                      <a:pPr algn="ctr"/>
                      <a:r>
                        <a:rPr lang="en-US" sz="2000" dirty="0" smtClean="0"/>
                        <a:t>Mental</a:t>
                      </a:r>
                      <a:r>
                        <a:rPr lang="en-US" sz="2000" baseline="0" dirty="0" smtClean="0"/>
                        <a:t> Health</a:t>
                      </a:r>
                      <a:endParaRPr lang="en-US" sz="2000" dirty="0" smtClean="0"/>
                    </a:p>
                    <a:p>
                      <a:pPr algn="ctr"/>
                      <a:r>
                        <a:rPr lang="en-US" sz="2000" dirty="0" smtClean="0"/>
                        <a:t>(3)</a:t>
                      </a:r>
                      <a:endParaRPr lang="en-US" sz="2000" dirty="0"/>
                    </a:p>
                  </a:txBody>
                  <a:tcPr anchor="ctr"/>
                </a:tc>
                <a:tc>
                  <a:txBody>
                    <a:bodyPr/>
                    <a:lstStyle/>
                    <a:p>
                      <a:pPr algn="ctr"/>
                      <a:r>
                        <a:rPr lang="en-US" sz="2000" baseline="0" dirty="0" smtClean="0"/>
                        <a:t>Infant Mortality</a:t>
                      </a:r>
                    </a:p>
                    <a:p>
                      <a:pPr algn="ctr"/>
                      <a:r>
                        <a:rPr lang="en-US" sz="2000" baseline="0" dirty="0" smtClean="0"/>
                        <a:t> (4)</a:t>
                      </a:r>
                      <a:endParaRPr lang="en-US" sz="2000" dirty="0"/>
                    </a:p>
                  </a:txBody>
                  <a:tcPr anchor="ctr"/>
                </a:tc>
                <a:extLst>
                  <a:ext uri="{0D108BD9-81ED-4DB2-BD59-A6C34878D82A}">
                    <a16:rowId xmlns:a16="http://schemas.microsoft.com/office/drawing/2014/main" val="3286009819"/>
                  </a:ext>
                </a:extLst>
              </a:tr>
              <a:tr h="963865">
                <a:tc>
                  <a:txBody>
                    <a:bodyPr/>
                    <a:lstStyle/>
                    <a:p>
                      <a:r>
                        <a:rPr lang="en-US" b="1" dirty="0" smtClean="0"/>
                        <a:t>Health Disparity:</a:t>
                      </a:r>
                      <a:endParaRPr lang="en-US" b="1" dirty="0"/>
                    </a:p>
                  </a:txBody>
                  <a:tcPr/>
                </a:tc>
                <a:tc>
                  <a:txBody>
                    <a:bodyPr/>
                    <a:lstStyle/>
                    <a:p>
                      <a:r>
                        <a:rPr lang="en-US" dirty="0" smtClean="0"/>
                        <a:t>Higher rates of death from cancer</a:t>
                      </a:r>
                      <a:endParaRPr lang="en-US" dirty="0"/>
                    </a:p>
                  </a:txBody>
                  <a:tcPr/>
                </a:tc>
                <a:tc>
                  <a:txBody>
                    <a:bodyPr/>
                    <a:lstStyle/>
                    <a:p>
                      <a:r>
                        <a:rPr lang="en-US" dirty="0" smtClean="0"/>
                        <a:t>Higher rates</a:t>
                      </a:r>
                      <a:r>
                        <a:rPr lang="en-US" baseline="0" dirty="0" smtClean="0"/>
                        <a:t> of heart and chronic lower respiratory disease</a:t>
                      </a:r>
                      <a:endParaRPr lang="en-US" dirty="0"/>
                    </a:p>
                  </a:txBody>
                  <a:tcPr/>
                </a:tc>
                <a:tc>
                  <a:txBody>
                    <a:bodyPr/>
                    <a:lstStyle/>
                    <a:p>
                      <a:r>
                        <a:rPr lang="en-US" dirty="0" smtClean="0">
                          <a:solidFill>
                            <a:schemeClr val="tx1"/>
                          </a:solidFill>
                        </a:rPr>
                        <a:t>Higher rates of psychiatric disorder, substance</a:t>
                      </a:r>
                      <a:r>
                        <a:rPr lang="en-US" baseline="0" dirty="0" smtClean="0">
                          <a:solidFill>
                            <a:schemeClr val="tx1"/>
                          </a:solidFill>
                        </a:rPr>
                        <a:t> use, and suicide</a:t>
                      </a:r>
                      <a:endParaRPr lang="en-US" dirty="0">
                        <a:solidFill>
                          <a:schemeClr val="tx1"/>
                        </a:solidFill>
                      </a:endParaRPr>
                    </a:p>
                  </a:txBody>
                  <a:tcPr/>
                </a:tc>
                <a:tc>
                  <a:txBody>
                    <a:bodyPr/>
                    <a:lstStyle/>
                    <a:p>
                      <a:r>
                        <a:rPr lang="en-US" dirty="0" smtClean="0"/>
                        <a:t>Higher rates of infant</a:t>
                      </a:r>
                      <a:r>
                        <a:rPr lang="en-US" baseline="0" dirty="0" smtClean="0"/>
                        <a:t> mortality within first year of life</a:t>
                      </a:r>
                      <a:endParaRPr lang="en-US" dirty="0"/>
                    </a:p>
                  </a:txBody>
                  <a:tcPr/>
                </a:tc>
                <a:extLst>
                  <a:ext uri="{0D108BD9-81ED-4DB2-BD59-A6C34878D82A}">
                    <a16:rowId xmlns:a16="http://schemas.microsoft.com/office/drawing/2014/main" val="4141809567"/>
                  </a:ext>
                </a:extLst>
              </a:tr>
              <a:tr h="596359">
                <a:tc>
                  <a:txBody>
                    <a:bodyPr/>
                    <a:lstStyle/>
                    <a:p>
                      <a:r>
                        <a:rPr lang="en-US" b="1" dirty="0" smtClean="0"/>
                        <a:t>Experienced by: </a:t>
                      </a:r>
                      <a:endParaRPr lang="en-US" b="1" dirty="0"/>
                    </a:p>
                  </a:txBody>
                  <a:tcPr/>
                </a:tc>
                <a:tc>
                  <a:txBody>
                    <a:bodyPr/>
                    <a:lstStyle/>
                    <a:p>
                      <a:r>
                        <a:rPr lang="en-US" dirty="0" smtClean="0"/>
                        <a:t>Those Living in Poverty</a:t>
                      </a:r>
                      <a:endParaRPr lang="en-US" dirty="0"/>
                    </a:p>
                  </a:txBody>
                  <a:tcPr/>
                </a:tc>
                <a:tc>
                  <a:txBody>
                    <a:bodyPr/>
                    <a:lstStyle/>
                    <a:p>
                      <a:r>
                        <a:rPr lang="en-US" dirty="0" smtClean="0"/>
                        <a:t>Rural Americans</a:t>
                      </a:r>
                      <a:endParaRPr lang="en-US" dirty="0"/>
                    </a:p>
                  </a:txBody>
                  <a:tcPr/>
                </a:tc>
                <a:tc>
                  <a:txBody>
                    <a:bodyPr/>
                    <a:lstStyle/>
                    <a:p>
                      <a:r>
                        <a:rPr lang="en-US" dirty="0" smtClean="0">
                          <a:solidFill>
                            <a:schemeClr val="tx1"/>
                          </a:solidFill>
                        </a:rPr>
                        <a:t>LBTQ+</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African American</a:t>
                      </a:r>
                      <a:r>
                        <a:rPr lang="en-US" baseline="0" dirty="0" smtClean="0"/>
                        <a:t> Mothers</a:t>
                      </a:r>
                      <a:endParaRPr lang="en-US" dirty="0" smtClean="0"/>
                    </a:p>
                  </a:txBody>
                  <a:tcPr/>
                </a:tc>
                <a:extLst>
                  <a:ext uri="{0D108BD9-81ED-4DB2-BD59-A6C34878D82A}">
                    <a16:rowId xmlns:a16="http://schemas.microsoft.com/office/drawing/2014/main" val="2226763810"/>
                  </a:ext>
                </a:extLst>
              </a:tr>
              <a:tr h="1408726">
                <a:tc>
                  <a:txBody>
                    <a:bodyPr/>
                    <a:lstStyle/>
                    <a:p>
                      <a:r>
                        <a:rPr lang="en-US" b="1" dirty="0" smtClean="0"/>
                        <a:t>Because of [SDOH]: </a:t>
                      </a:r>
                      <a:endParaRPr lang="en-US" b="1" dirty="0"/>
                    </a:p>
                  </a:txBody>
                  <a:tcPr/>
                </a:tc>
                <a:tc>
                  <a:txBody>
                    <a:bodyPr/>
                    <a:lstStyle/>
                    <a:p>
                      <a:r>
                        <a:rPr lang="en-US" dirty="0" smtClean="0"/>
                        <a:t>SES; Education</a:t>
                      </a:r>
                      <a:r>
                        <a:rPr lang="en-US" baseline="30000" dirty="0" smtClean="0"/>
                        <a:t>3</a:t>
                      </a:r>
                      <a:endParaRPr lang="en-US" baseline="30000" dirty="0"/>
                    </a:p>
                  </a:txBody>
                  <a:tcPr/>
                </a:tc>
                <a:tc>
                  <a:txBody>
                    <a:bodyPr/>
                    <a:lstStyle/>
                    <a:p>
                      <a:r>
                        <a:rPr lang="en-US" dirty="0" smtClean="0"/>
                        <a:t>Geographic location;</a:t>
                      </a:r>
                      <a:r>
                        <a:rPr lang="en-US" baseline="0" dirty="0" smtClean="0"/>
                        <a:t> Access to Health Care</a:t>
                      </a:r>
                      <a:r>
                        <a:rPr lang="en-US" baseline="30000" dirty="0" smtClean="0"/>
                        <a:t>2</a:t>
                      </a:r>
                      <a:endParaRPr lang="en-US" baseline="30000" dirty="0"/>
                    </a:p>
                  </a:txBody>
                  <a:tcPr/>
                </a:tc>
                <a:tc>
                  <a:txBody>
                    <a:bodyPr/>
                    <a:lstStyle/>
                    <a:p>
                      <a:r>
                        <a:rPr lang="en-US" dirty="0" smtClean="0">
                          <a:solidFill>
                            <a:schemeClr val="tx1"/>
                          </a:solidFill>
                        </a:rPr>
                        <a:t>Discrimination;</a:t>
                      </a:r>
                      <a:r>
                        <a:rPr lang="en-US" baseline="0" dirty="0" smtClean="0">
                          <a:solidFill>
                            <a:schemeClr val="tx1"/>
                          </a:solidFill>
                        </a:rPr>
                        <a:t> Isolation</a:t>
                      </a:r>
                      <a:r>
                        <a:rPr lang="en-US" baseline="30000" dirty="0" smtClean="0">
                          <a:solidFill>
                            <a:schemeClr val="tx1"/>
                          </a:solidFill>
                        </a:rPr>
                        <a:t>5</a:t>
                      </a:r>
                      <a:endParaRPr lang="en-US" baseline="30000" dirty="0">
                        <a:solidFill>
                          <a:schemeClr val="tx1"/>
                        </a:solidFill>
                      </a:endParaRPr>
                    </a:p>
                  </a:txBody>
                  <a:tcPr/>
                </a:tc>
                <a:tc>
                  <a:txBody>
                    <a:bodyPr/>
                    <a:lstStyle/>
                    <a:p>
                      <a:r>
                        <a:rPr lang="en-US" dirty="0" smtClean="0"/>
                        <a:t>Discrimination; Education; Geographic</a:t>
                      </a:r>
                      <a:r>
                        <a:rPr lang="en-US" baseline="0" dirty="0" smtClean="0"/>
                        <a:t> location; Access; Generational influence</a:t>
                      </a:r>
                      <a:r>
                        <a:rPr lang="en-US" baseline="30000" dirty="0" smtClean="0"/>
                        <a:t>8</a:t>
                      </a:r>
                    </a:p>
                  </a:txBody>
                  <a:tcPr/>
                </a:tc>
                <a:extLst>
                  <a:ext uri="{0D108BD9-81ED-4DB2-BD59-A6C34878D82A}">
                    <a16:rowId xmlns:a16="http://schemas.microsoft.com/office/drawing/2014/main" val="78542246"/>
                  </a:ext>
                </a:extLst>
              </a:tr>
            </a:tbl>
          </a:graphicData>
        </a:graphic>
      </p:graphicFrame>
      <p:sp>
        <p:nvSpPr>
          <p:cNvPr id="3" name="Title 1"/>
          <p:cNvSpPr>
            <a:spLocks noGrp="1"/>
          </p:cNvSpPr>
          <p:nvPr>
            <p:ph type="title"/>
          </p:nvPr>
        </p:nvSpPr>
        <p:spPr>
          <a:xfrm>
            <a:off x="838200" y="207818"/>
            <a:ext cx="10515600" cy="1325563"/>
          </a:xfrm>
        </p:spPr>
        <p:txBody>
          <a:bodyPr/>
          <a:lstStyle/>
          <a:p>
            <a:r>
              <a:rPr lang="en-US" dirty="0" smtClean="0"/>
              <a:t>Health Disparity Examples + SDOH</a:t>
            </a:r>
            <a:endParaRPr lang="en-US" dirty="0"/>
          </a:p>
        </p:txBody>
      </p:sp>
    </p:spTree>
    <p:extLst>
      <p:ext uri="{BB962C8B-B14F-4D97-AF65-F5344CB8AC3E}">
        <p14:creationId xmlns:p14="http://schemas.microsoft.com/office/powerpoint/2010/main" val="1777915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Note on Health Disparity &amp; Health Inequity</a:t>
            </a:r>
            <a:endParaRPr lang="en-US" b="1" dirty="0"/>
          </a:p>
        </p:txBody>
      </p:sp>
      <p:sp>
        <p:nvSpPr>
          <p:cNvPr id="3" name="Content Placeholder 2"/>
          <p:cNvSpPr>
            <a:spLocks noGrp="1"/>
          </p:cNvSpPr>
          <p:nvPr>
            <p:ph sz="half" idx="1"/>
          </p:nvPr>
        </p:nvSpPr>
        <p:spPr>
          <a:xfrm>
            <a:off x="6096000" y="2364079"/>
            <a:ext cx="4565073" cy="2724207"/>
          </a:xfrm>
          <a:solidFill>
            <a:srgbClr val="FFC000"/>
          </a:solidFill>
        </p:spPr>
        <p:txBody>
          <a:bodyPr>
            <a:noAutofit/>
          </a:bodyPr>
          <a:lstStyle/>
          <a:p>
            <a:pPr marL="0" indent="0" algn="ctr">
              <a:buNone/>
            </a:pPr>
            <a:r>
              <a:rPr lang="en-US" sz="3200" b="1" dirty="0" smtClean="0"/>
              <a:t>Inequity</a:t>
            </a:r>
          </a:p>
          <a:p>
            <a:pPr marL="0" indent="0">
              <a:buNone/>
            </a:pPr>
            <a:r>
              <a:rPr lang="en-US" sz="2400" dirty="0" smtClean="0"/>
              <a:t>“…unfair</a:t>
            </a:r>
            <a:r>
              <a:rPr lang="en-US" sz="2400" dirty="0"/>
              <a:t>, systematic and socially produced injustices that are rooted in social arrangements that disadvantage some groups in the population more than </a:t>
            </a:r>
            <a:r>
              <a:rPr lang="en-US" sz="2400" dirty="0" smtClean="0"/>
              <a:t>others”</a:t>
            </a:r>
            <a:r>
              <a:rPr lang="en-US" sz="2400" baseline="30000" dirty="0" smtClean="0"/>
              <a:t>10</a:t>
            </a:r>
            <a:endParaRPr lang="en-US" sz="2400" baseline="30000" dirty="0"/>
          </a:p>
        </p:txBody>
      </p:sp>
      <p:sp>
        <p:nvSpPr>
          <p:cNvPr id="4" name="Content Placeholder 2"/>
          <p:cNvSpPr>
            <a:spLocks noGrp="1"/>
          </p:cNvSpPr>
          <p:nvPr>
            <p:ph sz="half" idx="1"/>
          </p:nvPr>
        </p:nvSpPr>
        <p:spPr>
          <a:xfrm>
            <a:off x="1205345" y="2364079"/>
            <a:ext cx="4514876" cy="2722574"/>
          </a:xfrm>
          <a:solidFill>
            <a:srgbClr val="92D050"/>
          </a:solidFill>
        </p:spPr>
        <p:txBody>
          <a:bodyPr>
            <a:noAutofit/>
          </a:bodyPr>
          <a:lstStyle/>
          <a:p>
            <a:pPr marL="0" indent="0" algn="ctr">
              <a:buNone/>
            </a:pPr>
            <a:r>
              <a:rPr lang="en-US" sz="3200" b="1" dirty="0" smtClean="0"/>
              <a:t>Disparity</a:t>
            </a:r>
            <a:endParaRPr lang="en-US" sz="3200" b="1" dirty="0"/>
          </a:p>
          <a:p>
            <a:pPr marL="0" indent="0">
              <a:buNone/>
            </a:pPr>
            <a:r>
              <a:rPr lang="en-US" sz="2400" dirty="0" smtClean="0"/>
              <a:t>“…differences </a:t>
            </a:r>
            <a:r>
              <a:rPr lang="en-US" sz="2400" dirty="0"/>
              <a:t>in the presence of disease, health outcomes, or access to health care between population </a:t>
            </a:r>
            <a:r>
              <a:rPr lang="en-US" sz="2400" dirty="0" smtClean="0"/>
              <a:t>groups”</a:t>
            </a:r>
            <a:r>
              <a:rPr lang="en-US" sz="2400" baseline="30000" dirty="0" smtClean="0"/>
              <a:t>7</a:t>
            </a:r>
            <a:endParaRPr lang="en-US" sz="2400" baseline="30000" dirty="0"/>
          </a:p>
        </p:txBody>
      </p:sp>
    </p:spTree>
    <p:extLst>
      <p:ext uri="{BB962C8B-B14F-4D97-AF65-F5344CB8AC3E}">
        <p14:creationId xmlns:p14="http://schemas.microsoft.com/office/powerpoint/2010/main" val="416661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54853</TotalTime>
  <Words>2173</Words>
  <Application>Microsoft Office PowerPoint</Application>
  <PresentationFormat>Widescreen</PresentationFormat>
  <Paragraphs>141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SDOH &amp; Health Disparities </vt:lpstr>
      <vt:lpstr>Discussion points from last module</vt:lpstr>
      <vt:lpstr>Objectives</vt:lpstr>
      <vt:lpstr>Health Disparities</vt:lpstr>
      <vt:lpstr>Examples of Health Disparities</vt:lpstr>
      <vt:lpstr>What do you think?</vt:lpstr>
      <vt:lpstr>Health Disparity Examples</vt:lpstr>
      <vt:lpstr>Health Disparity Examples + SDOH</vt:lpstr>
      <vt:lpstr>A Note on Health Disparity &amp; Health Inequity</vt:lpstr>
      <vt:lpstr>Parting Thought</vt:lpstr>
      <vt:lpstr>PowerPoint Presentation</vt:lpstr>
      <vt:lpstr>PowerPoint Presentation</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Windows User</cp:lastModifiedBy>
  <cp:revision>441</cp:revision>
  <cp:lastPrinted>2019-07-12T16:33:52Z</cp:lastPrinted>
  <dcterms:created xsi:type="dcterms:W3CDTF">2018-06-07T18:55:41Z</dcterms:created>
  <dcterms:modified xsi:type="dcterms:W3CDTF">2020-05-21T20:25:46Z</dcterms:modified>
</cp:coreProperties>
</file>