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5" r:id="rId1"/>
  </p:sldMasterIdLst>
  <p:notesMasterIdLst>
    <p:notesMasterId r:id="rId14"/>
  </p:notesMasterIdLst>
  <p:handoutMasterIdLst>
    <p:handoutMasterId r:id="rId15"/>
  </p:handoutMasterIdLst>
  <p:sldIdLst>
    <p:sldId id="310" r:id="rId2"/>
    <p:sldId id="312" r:id="rId3"/>
    <p:sldId id="303" r:id="rId4"/>
    <p:sldId id="311" r:id="rId5"/>
    <p:sldId id="318" r:id="rId6"/>
    <p:sldId id="314" r:id="rId7"/>
    <p:sldId id="317" r:id="rId8"/>
    <p:sldId id="315" r:id="rId9"/>
    <p:sldId id="316" r:id="rId10"/>
    <p:sldId id="320" r:id="rId11"/>
    <p:sldId id="298" r:id="rId12"/>
    <p:sldId id="313" r:id="rId13"/>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63A2"/>
    <a:srgbClr val="4263A4"/>
    <a:srgbClr val="415A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83" autoAdjust="0"/>
    <p:restoredTop sz="52335" autoAdjust="0"/>
  </p:normalViewPr>
  <p:slideViewPr>
    <p:cSldViewPr snapToGrid="0">
      <p:cViewPr varScale="1">
        <p:scale>
          <a:sx n="47" d="100"/>
          <a:sy n="47" d="100"/>
        </p:scale>
        <p:origin x="2028" y="54"/>
      </p:cViewPr>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fld id="{A9D7C9AA-A923-4390-81E1-59B19F420EE6}" type="datetimeFigureOut">
              <a:rPr lang="en-US" smtClean="0"/>
              <a:t>11/21/2019</a:t>
            </a:fld>
            <a:endParaRPr lang="en-US"/>
          </a:p>
        </p:txBody>
      </p:sp>
      <p:sp>
        <p:nvSpPr>
          <p:cNvPr id="4" name="Footer Placeholder 3"/>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72BC37C7-CEF2-483A-8D66-CFEDE9F70DA1}" type="slidenum">
              <a:rPr lang="en-US" smtClean="0"/>
              <a:t>‹#›</a:t>
            </a:fld>
            <a:endParaRPr lang="en-US"/>
          </a:p>
        </p:txBody>
      </p:sp>
    </p:spTree>
    <p:extLst>
      <p:ext uri="{BB962C8B-B14F-4D97-AF65-F5344CB8AC3E}">
        <p14:creationId xmlns:p14="http://schemas.microsoft.com/office/powerpoint/2010/main" val="238426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708B5077-A931-4E73-9321-0D1EA016C1DE}" type="datetimeFigureOut">
              <a:rPr lang="en-US" smtClean="0"/>
              <a:t>11/21/2019</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82EAC25A-0787-4250-9F5D-D1D38B63B3EB}" type="slidenum">
              <a:rPr lang="en-US" smtClean="0"/>
              <a:t>‹#›</a:t>
            </a:fld>
            <a:endParaRPr lang="en-US"/>
          </a:p>
        </p:txBody>
      </p:sp>
    </p:spTree>
    <p:extLst>
      <p:ext uri="{BB962C8B-B14F-4D97-AF65-F5344CB8AC3E}">
        <p14:creationId xmlns:p14="http://schemas.microsoft.com/office/powerpoint/2010/main" val="3357223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2EAC25A-0787-4250-9F5D-D1D38B63B3EB}" type="slidenum">
              <a:rPr lang="en-US" smtClean="0"/>
              <a:t>1</a:t>
            </a:fld>
            <a:endParaRPr lang="en-US"/>
          </a:p>
        </p:txBody>
      </p:sp>
    </p:spTree>
    <p:extLst>
      <p:ext uri="{BB962C8B-B14F-4D97-AF65-F5344CB8AC3E}">
        <p14:creationId xmlns:p14="http://schemas.microsoft.com/office/powerpoint/2010/main" val="458079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does shared decision making</a:t>
            </a:r>
            <a:r>
              <a:rPr lang="en-US" baseline="0" dirty="0" smtClean="0"/>
              <a:t> “look” like when you get into it? This is an image from a 2012 article by </a:t>
            </a:r>
            <a:r>
              <a:rPr lang="en-US" baseline="0" dirty="0" err="1" smtClean="0"/>
              <a:t>Elwyn</a:t>
            </a:r>
            <a:r>
              <a:rPr lang="en-US" baseline="0" dirty="0" smtClean="0"/>
              <a:t>, et al. that focused on breaking the research behind shared decision making down into steps that could be taken in clinical settings</a:t>
            </a:r>
            <a:r>
              <a:rPr lang="en-US" baseline="30000" dirty="0" smtClean="0"/>
              <a:t>4</a:t>
            </a:r>
            <a:r>
              <a:rPr lang="en-US" baseline="0" dirty="0" smtClean="0"/>
              <a:t>. Here, you can see an image that represents their model. Deliberation is what they call the process of a patient being made aware of the need for a choice, their options, and being given time to consider what route they’d like to take</a:t>
            </a:r>
            <a:r>
              <a:rPr lang="en-US" baseline="30000" dirty="0" smtClean="0"/>
              <a:t>4</a:t>
            </a:r>
            <a:r>
              <a:rPr lang="en-US" baseline="0" dirty="0" smtClean="0"/>
              <a:t>. Choice talk is the first step, which is when someone learns that there is a choice to make</a:t>
            </a:r>
            <a:r>
              <a:rPr lang="en-US" baseline="30000" dirty="0" smtClean="0"/>
              <a:t>4</a:t>
            </a:r>
            <a:r>
              <a:rPr lang="en-US" baseline="0" dirty="0" smtClean="0"/>
              <a:t>. This is followed by option talk, which is when patients learn more details about the treatment options that are available to them</a:t>
            </a:r>
            <a:r>
              <a:rPr lang="en-US" baseline="30000" dirty="0" smtClean="0"/>
              <a:t>4</a:t>
            </a:r>
            <a:r>
              <a:rPr lang="en-US" baseline="0" dirty="0" smtClean="0"/>
              <a:t>. Decision talk is third, which is when patients explore their personal values after being informed about their options</a:t>
            </a:r>
            <a:r>
              <a:rPr lang="en-US" baseline="30000" dirty="0" smtClean="0"/>
              <a:t>4</a:t>
            </a:r>
            <a:r>
              <a:rPr lang="en-US" baseline="0" dirty="0" smtClean="0"/>
              <a:t>. You can see that this model spaces the decision talk farther away from the earlier steps</a:t>
            </a:r>
            <a:r>
              <a:rPr lang="en-US" baseline="30000" dirty="0" smtClean="0"/>
              <a:t>4</a:t>
            </a:r>
            <a:r>
              <a:rPr lang="en-US" baseline="0" dirty="0" smtClean="0"/>
              <a:t>. This is because patients likely need time to deliberate and consider options</a:t>
            </a:r>
            <a:r>
              <a:rPr lang="en-US" baseline="30000" dirty="0" smtClean="0"/>
              <a:t>4</a:t>
            </a:r>
            <a:r>
              <a:rPr lang="en-US" baseline="0" dirty="0" smtClean="0"/>
              <a:t>. This is also when decision support can be used, which you see on the bottom of the diagram</a:t>
            </a:r>
            <a:r>
              <a:rPr lang="en-US" baseline="30000" dirty="0" smtClean="0"/>
              <a:t>4</a:t>
            </a:r>
            <a:r>
              <a:rPr lang="en-US" baseline="0" dirty="0" smtClean="0"/>
              <a:t>. This is also a time when a patient may want to discuss the options with others</a:t>
            </a:r>
            <a:r>
              <a:rPr lang="en-US" baseline="30000" dirty="0" smtClean="0"/>
              <a:t>4</a:t>
            </a:r>
            <a:r>
              <a:rPr lang="en-US" baseline="0" dirty="0" smtClean="0"/>
              <a:t>. It’s important to note that while this model provides a simple way to understand SDM, that it is still a process with psychological, social and emotional factors that influence this process, meaning that these need to be managed with dialogue between the clinician and patient</a:t>
            </a:r>
            <a:r>
              <a:rPr lang="en-US" baseline="30000" dirty="0" smtClean="0"/>
              <a:t>4</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10</a:t>
            </a:fld>
            <a:endParaRPr lang="en-US"/>
          </a:p>
        </p:txBody>
      </p:sp>
    </p:spTree>
    <p:extLst>
      <p:ext uri="{BB962C8B-B14F-4D97-AF65-F5344CB8AC3E}">
        <p14:creationId xmlns:p14="http://schemas.microsoft.com/office/powerpoint/2010/main" val="864766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smtClean="0">
                <a:solidFill>
                  <a:schemeClr val="tx1"/>
                </a:solidFill>
              </a:rPr>
              <a:t>As we finish up this discussion today, I ask you to consider what you think the most important communication strategies are when it comes to shared decision making. </a:t>
            </a:r>
          </a:p>
          <a:p>
            <a:endParaRPr lang="en-US" sz="1400" baseline="0" dirty="0" smtClean="0">
              <a:solidFill>
                <a:schemeClr val="tx1"/>
              </a:solidFill>
            </a:endParaRPr>
          </a:p>
          <a:p>
            <a:r>
              <a:rPr lang="en-US" sz="1400" b="1" i="0" kern="1200" dirty="0" smtClean="0">
                <a:solidFill>
                  <a:schemeClr val="tx1"/>
                </a:solidFill>
                <a:effectLst/>
                <a:latin typeface="+mn-lt"/>
                <a:ea typeface="+mn-ea"/>
                <a:cs typeface="+mn-cs"/>
              </a:rPr>
              <a:t>[NOTE TO FACILITATOR: If you want to complete group discussion immediately following this module content, change the title of this slide to ‘Group Discussion’ and delete the slide with corresponding questions in the next module. If you would like to have discussion take place using your internal LMS system, you can include instructions here for how participants can participate. Then, adjust the slide with the corresponding questions in the next module as needed.]</a:t>
            </a:r>
            <a:endParaRPr lang="en-US" sz="1400" b="1" baseline="0" dirty="0" smtClean="0">
              <a:solidFill>
                <a:schemeClr val="tx1"/>
              </a:solidFill>
            </a:endParaRPr>
          </a:p>
        </p:txBody>
      </p:sp>
      <p:sp>
        <p:nvSpPr>
          <p:cNvPr id="4" name="Slide Number Placeholder 3"/>
          <p:cNvSpPr>
            <a:spLocks noGrp="1"/>
          </p:cNvSpPr>
          <p:nvPr>
            <p:ph type="sldNum" sz="quarter" idx="10"/>
          </p:nvPr>
        </p:nvSpPr>
        <p:spPr/>
        <p:txBody>
          <a:bodyPr/>
          <a:lstStyle/>
          <a:p>
            <a:fld id="{82EAC25A-0787-4250-9F5D-D1D38B63B3EB}" type="slidenum">
              <a:rPr lang="en-US" smtClean="0"/>
              <a:t>11</a:t>
            </a:fld>
            <a:endParaRPr lang="en-US"/>
          </a:p>
        </p:txBody>
      </p:sp>
    </p:spTree>
    <p:extLst>
      <p:ext uri="{BB962C8B-B14F-4D97-AF65-F5344CB8AC3E}">
        <p14:creationId xmlns:p14="http://schemas.microsoft.com/office/powerpoint/2010/main" val="2549100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12</a:t>
            </a:fld>
            <a:endParaRPr lang="en-US"/>
          </a:p>
        </p:txBody>
      </p:sp>
    </p:spTree>
    <p:extLst>
      <p:ext uri="{BB962C8B-B14F-4D97-AF65-F5344CB8AC3E}">
        <p14:creationId xmlns:p14="http://schemas.microsoft.com/office/powerpoint/2010/main" val="1293029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TO FACILITATOR: If you are completing these modules in an order other than suggested in the facilitation guide, you may need to adjust these discussion</a:t>
            </a:r>
            <a:r>
              <a:rPr lang="en-US" b="1" baseline="0" dirty="0" smtClean="0"/>
              <a:t> points</a:t>
            </a:r>
            <a:r>
              <a:rPr lang="en-US" b="1" dirty="0" smtClean="0"/>
              <a:t>.]</a:t>
            </a:r>
          </a:p>
          <a:p>
            <a:endParaRPr lang="en-US" dirty="0"/>
          </a:p>
        </p:txBody>
      </p:sp>
      <p:sp>
        <p:nvSpPr>
          <p:cNvPr id="4" name="Slide Number Placeholder 3"/>
          <p:cNvSpPr>
            <a:spLocks noGrp="1"/>
          </p:cNvSpPr>
          <p:nvPr>
            <p:ph type="sldNum" sz="quarter" idx="10"/>
          </p:nvPr>
        </p:nvSpPr>
        <p:spPr/>
        <p:txBody>
          <a:bodyPr/>
          <a:lstStyle/>
          <a:p>
            <a:fld id="{4A26EF3F-9985-492F-93A6-079BCEA05E17}" type="slidenum">
              <a:rPr lang="en-US" smtClean="0"/>
              <a:t>2</a:t>
            </a:fld>
            <a:endParaRPr lang="en-US"/>
          </a:p>
        </p:txBody>
      </p:sp>
    </p:spTree>
    <p:extLst>
      <p:ext uri="{BB962C8B-B14F-4D97-AF65-F5344CB8AC3E}">
        <p14:creationId xmlns:p14="http://schemas.microsoft.com/office/powerpoint/2010/main" val="2568243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The focus of today’s session is to define the responsibilities of the provider when it comes to shared decision making as to discuss the need for using it alongside the other skills we reviewed in previous modules such as clear communication and cultural humility.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[NOTE TO FACILITATOR: If you are completing these sections in an order other than suggested in the facilitation guide, you may need to adjust this note.]</a:t>
            </a:r>
          </a:p>
          <a:p>
            <a:endParaRPr lang="en-US" i="0" baseline="0" dirty="0" smtClean="0"/>
          </a:p>
        </p:txBody>
      </p:sp>
      <p:sp>
        <p:nvSpPr>
          <p:cNvPr id="4" name="Slide Number Placeholder 3"/>
          <p:cNvSpPr>
            <a:spLocks noGrp="1"/>
          </p:cNvSpPr>
          <p:nvPr>
            <p:ph type="sldNum" sz="quarter" idx="10"/>
          </p:nvPr>
        </p:nvSpPr>
        <p:spPr/>
        <p:txBody>
          <a:bodyPr/>
          <a:lstStyle/>
          <a:p>
            <a:fld id="{82EAC25A-0787-4250-9F5D-D1D38B63B3EB}" type="slidenum">
              <a:rPr lang="en-US" smtClean="0"/>
              <a:t>3</a:t>
            </a:fld>
            <a:endParaRPr lang="en-US"/>
          </a:p>
        </p:txBody>
      </p:sp>
    </p:spTree>
    <p:extLst>
      <p:ext uri="{BB962C8B-B14F-4D97-AF65-F5344CB8AC3E}">
        <p14:creationId xmlns:p14="http://schemas.microsoft.com/office/powerpoint/2010/main" val="1525731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also some responsibilities of the patient,</a:t>
            </a:r>
            <a:r>
              <a:rPr lang="en-US" baseline="0" dirty="0" smtClean="0"/>
              <a:t> such as being willing to share concerns and goals and ask questions</a:t>
            </a:r>
            <a:r>
              <a:rPr lang="en-US" baseline="30000" dirty="0" smtClean="0"/>
              <a:t>1</a:t>
            </a:r>
            <a:r>
              <a:rPr lang="en-US" baseline="0" dirty="0" smtClean="0"/>
              <a:t>. The Agency for Healthcare Research and Quality’s Shared Decision Making curriculum, which we will be referring to throughout these modules, suggests that patients should be invited to participate using a conversation starter such as, “</a:t>
            </a:r>
            <a:r>
              <a:rPr lang="en-US" dirty="0" smtClean="0"/>
              <a:t>There is good information about how these treatments differ that I'd like to discuss with you before we decide on an approach that is best for you.”</a:t>
            </a:r>
            <a:r>
              <a:rPr lang="en-US" baseline="30000" dirty="0" smtClean="0"/>
              <a:t>2</a:t>
            </a:r>
            <a:r>
              <a:rPr lang="en-US" dirty="0" smtClean="0"/>
              <a:t> However,</a:t>
            </a:r>
            <a:r>
              <a:rPr lang="en-US" baseline="0" dirty="0" smtClean="0"/>
              <a:t> this curriculum does note that s</a:t>
            </a:r>
            <a:r>
              <a:rPr lang="en-US" dirty="0" smtClean="0"/>
              <a:t>ome patients may not want, or be ready, to participate</a:t>
            </a:r>
            <a:r>
              <a:rPr lang="en-US" baseline="30000" dirty="0" smtClean="0"/>
              <a:t>2</a:t>
            </a:r>
            <a:r>
              <a:rPr lang="en-US" dirty="0" smtClean="0"/>
              <a:t>. They suggest that while it is important</a:t>
            </a:r>
            <a:r>
              <a:rPr lang="en-US" baseline="0" dirty="0" smtClean="0"/>
              <a:t> to attempt to engage them in decisions, that </a:t>
            </a:r>
            <a:r>
              <a:rPr lang="en-US" dirty="0" smtClean="0"/>
              <a:t>the</a:t>
            </a:r>
            <a:r>
              <a:rPr lang="en-US" baseline="0" dirty="0" smtClean="0"/>
              <a:t> choice not to participate </a:t>
            </a:r>
            <a:r>
              <a:rPr lang="en-US" dirty="0" smtClean="0"/>
              <a:t>should be respected</a:t>
            </a:r>
            <a:r>
              <a:rPr lang="en-US" baseline="30000" dirty="0" smtClean="0"/>
              <a:t>2</a:t>
            </a:r>
            <a:r>
              <a:rPr lang="en-US" dirty="0" smtClean="0"/>
              <a:t>.</a:t>
            </a:r>
            <a:r>
              <a:rPr lang="en-US" baseline="0" dirty="0" smtClean="0"/>
              <a:t> While the suggestion is to respect someone’s decision not to participate, it is worth noting that evidence shows that many patients want more information about their conditions and prefer a more active role in discussions about their health</a:t>
            </a:r>
            <a:r>
              <a:rPr lang="en-US" baseline="30000" dirty="0" smtClean="0"/>
              <a:t>2,3</a:t>
            </a:r>
            <a:r>
              <a:rPr lang="en-US" baseline="0" dirty="0" smtClean="0"/>
              <a:t>.</a:t>
            </a:r>
            <a:endParaRPr lang="en-US" baseline="30000" dirty="0" smtClean="0"/>
          </a:p>
        </p:txBody>
      </p:sp>
      <p:sp>
        <p:nvSpPr>
          <p:cNvPr id="4" name="Slide Number Placeholder 3"/>
          <p:cNvSpPr>
            <a:spLocks noGrp="1"/>
          </p:cNvSpPr>
          <p:nvPr>
            <p:ph type="sldNum" sz="quarter" idx="10"/>
          </p:nvPr>
        </p:nvSpPr>
        <p:spPr/>
        <p:txBody>
          <a:bodyPr/>
          <a:lstStyle/>
          <a:p>
            <a:fld id="{82EAC25A-0787-4250-9F5D-D1D38B63B3EB}" type="slidenum">
              <a:rPr lang="en-US" smtClean="0"/>
              <a:t>4</a:t>
            </a:fld>
            <a:endParaRPr lang="en-US"/>
          </a:p>
        </p:txBody>
      </p:sp>
    </p:spTree>
    <p:extLst>
      <p:ext uri="{BB962C8B-B14F-4D97-AF65-F5344CB8AC3E}">
        <p14:creationId xmlns:p14="http://schemas.microsoft.com/office/powerpoint/2010/main" val="3965396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Patients could be initially confused by their</a:t>
            </a:r>
            <a:r>
              <a:rPr lang="en-US" baseline="0" dirty="0" smtClean="0"/>
              <a:t> patient presenting choices</a:t>
            </a:r>
            <a:r>
              <a:rPr lang="en-US" baseline="30000" dirty="0" smtClean="0"/>
              <a:t>4</a:t>
            </a:r>
            <a:r>
              <a:rPr lang="en-US" baseline="0" dirty="0" smtClean="0"/>
              <a:t>. We will discuss communication strategies in the future to help with this, but another good thing to know is that MedlinePlus has an easy to understand page about shared decision making that can also help a patient understand the process.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5</a:t>
            </a:fld>
            <a:endParaRPr lang="en-US"/>
          </a:p>
        </p:txBody>
      </p:sp>
    </p:spTree>
    <p:extLst>
      <p:ext uri="{BB962C8B-B14F-4D97-AF65-F5344CB8AC3E}">
        <p14:creationId xmlns:p14="http://schemas.microsoft.com/office/powerpoint/2010/main" val="1406211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a:t>
            </a:r>
            <a:r>
              <a:rPr lang="en-US" baseline="0" dirty="0" smtClean="0"/>
              <a:t> of course, also responsibilities of a provider engaging in shared decision making. These include accepting the idea of shared decision making as a whole and building a relationship with a patient where they feel supported enough to think over their options</a:t>
            </a:r>
            <a:r>
              <a:rPr lang="en-US" baseline="30000" dirty="0" smtClean="0"/>
              <a:t>4</a:t>
            </a:r>
            <a:r>
              <a:rPr lang="en-US" baseline="0" dirty="0" smtClean="0"/>
              <a:t>. It is also suggested that providers recognize a patients’ ability to participate in decision making</a:t>
            </a:r>
            <a:r>
              <a:rPr lang="en-US" baseline="30000" dirty="0" smtClean="0"/>
              <a:t>1</a:t>
            </a:r>
            <a:r>
              <a:rPr lang="en-US" baseline="0" dirty="0" smtClean="0"/>
              <a:t> and be able to elicit a patients’ preferences and communicate in a meaningful way</a:t>
            </a:r>
            <a:r>
              <a:rPr lang="en-US" baseline="30000" dirty="0" smtClean="0"/>
              <a:t>5</a:t>
            </a:r>
            <a:r>
              <a:rPr lang="en-US" baseline="0" dirty="0" smtClean="0"/>
              <a:t>. This connects with several of the other concepts discussed in Clinical Conversations…</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6</a:t>
            </a:fld>
            <a:endParaRPr lang="en-US"/>
          </a:p>
        </p:txBody>
      </p:sp>
    </p:spTree>
    <p:extLst>
      <p:ext uri="{BB962C8B-B14F-4D97-AF65-F5344CB8AC3E}">
        <p14:creationId xmlns:p14="http://schemas.microsoft.com/office/powerpoint/2010/main" val="3171318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an earlier set of modules, we discussed health literacy and its impact on health and healthcare. It is important</a:t>
            </a:r>
            <a:r>
              <a:rPr lang="en-US" baseline="0" dirty="0" smtClean="0"/>
              <a:t> to note that shared decision making can be impeded by low health literacy and low numeracy, and, for this reason, it is important that shared decision making is built on other clinical communication skills</a:t>
            </a:r>
            <a:r>
              <a:rPr lang="en-US" baseline="30000" dirty="0" smtClean="0"/>
              <a:t>4</a:t>
            </a:r>
            <a:r>
              <a:rPr lang="en-US" baseline="0" dirty="0" smtClean="0"/>
              <a:t>. It can be difficult for a patient to truly understand their treatment options unless they are communicated clearly.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TO FACILITATOR: If you are completing these sections in an order other than suggested in the facilitation guide, you may need to adjust this note.]</a:t>
            </a:r>
          </a:p>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7</a:t>
            </a:fld>
            <a:endParaRPr lang="en-US"/>
          </a:p>
        </p:txBody>
      </p:sp>
    </p:spTree>
    <p:extLst>
      <p:ext uri="{BB962C8B-B14F-4D97-AF65-F5344CB8AC3E}">
        <p14:creationId xmlns:p14="http://schemas.microsoft.com/office/powerpoint/2010/main" val="2123777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all strategies that are suggested in the Agency for Healthcare Research</a:t>
            </a:r>
            <a:r>
              <a:rPr lang="en-US" baseline="0" dirty="0" smtClean="0"/>
              <a:t> and Quality’s curriculum on shared decision making</a:t>
            </a:r>
            <a:r>
              <a:rPr lang="en-US" baseline="30000" dirty="0" smtClean="0"/>
              <a:t>2</a:t>
            </a:r>
            <a:r>
              <a:rPr lang="en-US" baseline="0" dirty="0" smtClean="0"/>
              <a:t>. These were all discussed in some way throughout the previous Clinical Conversations modules. Within the health literacy track, we talked about universal precaution as it relates to health literacy as well as clear communication, teach-back and the communication of numbers. Other communication suggestions align with the principles discussed during the track about motivational interviewing.  </a:t>
            </a:r>
          </a:p>
          <a:p>
            <a:endParaRPr lang="en-US" b="1" baseline="0" dirty="0" smtClean="0"/>
          </a:p>
          <a:p>
            <a:r>
              <a:rPr lang="en-US" b="0" baseline="0" dirty="0" smtClean="0"/>
              <a:t>NOTE TO FACILITAOTR: If time allows, this would be a good time to ask participants to state what they remember about these concepts from the Health Literacy track and how they think these communication points are useful for shared decision making.</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TO FACILITATOR: If you are completing these sections in an order other than suggested in the facilitation guide, you may need to adjust this note.]</a:t>
            </a:r>
          </a:p>
          <a:p>
            <a:endParaRPr lang="en-US" b="0" dirty="0"/>
          </a:p>
        </p:txBody>
      </p:sp>
      <p:sp>
        <p:nvSpPr>
          <p:cNvPr id="4" name="Slide Number Placeholder 3"/>
          <p:cNvSpPr>
            <a:spLocks noGrp="1"/>
          </p:cNvSpPr>
          <p:nvPr>
            <p:ph type="sldNum" sz="quarter" idx="10"/>
          </p:nvPr>
        </p:nvSpPr>
        <p:spPr/>
        <p:txBody>
          <a:bodyPr/>
          <a:lstStyle/>
          <a:p>
            <a:fld id="{82EAC25A-0787-4250-9F5D-D1D38B63B3EB}" type="slidenum">
              <a:rPr lang="en-US" smtClean="0"/>
              <a:t>8</a:t>
            </a:fld>
            <a:endParaRPr lang="en-US"/>
          </a:p>
        </p:txBody>
      </p:sp>
    </p:spTree>
    <p:extLst>
      <p:ext uri="{BB962C8B-B14F-4D97-AF65-F5344CB8AC3E}">
        <p14:creationId xmlns:p14="http://schemas.microsoft.com/office/powerpoint/2010/main" val="2147154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previously</a:t>
            </a:r>
            <a:r>
              <a:rPr lang="en-US" baseline="0" dirty="0" smtClean="0"/>
              <a:t> discussed the importance of cultural humility. It’s important to note that cultural humility it just as important in the context of shared decision making. A patient’s culture can affect their values, opinions, or priorities</a:t>
            </a:r>
            <a:r>
              <a:rPr lang="en-US" baseline="30000" dirty="0" smtClean="0"/>
              <a:t>6</a:t>
            </a:r>
            <a:r>
              <a:rPr lang="en-US" baseline="0" dirty="0" smtClean="0"/>
              <a:t>. This is an important part of a SDM discussion, and a provider should not make assumptions about what they think a patient knows, understands, or prioritizes</a:t>
            </a:r>
            <a:r>
              <a:rPr lang="en-US" baseline="30000" dirty="0" smtClean="0"/>
              <a:t>6</a:t>
            </a:r>
            <a:r>
              <a:rPr lang="en-US" baseline="0" dirty="0" smtClean="0"/>
              <a:t>. This is why cultural humility is especially important in shared decision making - recognizing individual beliefs and values and how they are influenced by culture will ensure providers support well-informed decisions through the process</a:t>
            </a:r>
            <a:r>
              <a:rPr lang="en-US" baseline="30000" dirty="0" smtClean="0"/>
              <a:t>6</a:t>
            </a:r>
            <a:r>
              <a:rPr lang="en-US" baseline="0" dirty="0" smtClean="0"/>
              <a:t>. </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TO FACILITATOR: If you are completing these sections in an order other than suggested in the facilitation guide, you may need to adjust this note.]</a:t>
            </a:r>
          </a:p>
          <a:p>
            <a:endParaRPr lang="en-US" b="0" dirty="0" smtClean="0"/>
          </a:p>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9</a:t>
            </a:fld>
            <a:endParaRPr lang="en-US"/>
          </a:p>
        </p:txBody>
      </p:sp>
    </p:spTree>
    <p:extLst>
      <p:ext uri="{BB962C8B-B14F-4D97-AF65-F5344CB8AC3E}">
        <p14:creationId xmlns:p14="http://schemas.microsoft.com/office/powerpoint/2010/main" val="4670103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080A4DE-6818-475B-875B-F1B097A76FF7}" type="datetime1">
              <a:rPr lang="en-US" smtClean="0"/>
              <a:t>11/21/2019</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277562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1C81C0-A3CD-4853-B4B6-89DA5B4E7560}" type="datetime1">
              <a:rPr lang="en-US" smtClean="0"/>
              <a:t>11/21/2019</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07439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D6AA23-DCCF-4796-8855-B1CAEC5E9727}" type="datetime1">
              <a:rPr lang="en-US" smtClean="0"/>
              <a:t>11/21/2019</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0760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6AB652-D7D3-4BE5-8959-22A79339576C}" type="datetime1">
              <a:rPr lang="en-US" smtClean="0"/>
              <a:t>11/21/2019</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49480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AF63677-35BB-46A6-9FB4-3CB3AD375170}" type="datetime1">
              <a:rPr lang="en-US" smtClean="0"/>
              <a:t>11/21/2019</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98712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CACB96-07DF-4428-A372-9A2D95347F31}" type="datetime1">
              <a:rPr lang="en-US" smtClean="0"/>
              <a:t>11/21/2019</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834158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884E31-53D2-41FB-ACF8-9FCB45513930}" type="datetime1">
              <a:rPr lang="en-US" smtClean="0"/>
              <a:t>11/21/2019</a:t>
            </a:fld>
            <a:endParaRPr lang="en-US"/>
          </a:p>
        </p:txBody>
      </p:sp>
      <p:sp>
        <p:nvSpPr>
          <p:cNvPr id="8" name="Footer Placeholder 7"/>
          <p:cNvSpPr>
            <a:spLocks noGrp="1"/>
          </p:cNvSpPr>
          <p:nvPr>
            <p:ph type="ftr" sz="quarter" idx="11"/>
          </p:nvPr>
        </p:nvSpPr>
        <p:spPr/>
        <p:txBody>
          <a:bodyPr/>
          <a:lstStyle/>
          <a:p>
            <a:r>
              <a:rPr lang="en-US" smtClean="0"/>
              <a:t>#citeNLM2018</a:t>
            </a:r>
            <a:endParaRPr lang="en-US"/>
          </a:p>
        </p:txBody>
      </p:sp>
      <p:sp>
        <p:nvSpPr>
          <p:cNvPr id="9" name="Slide Number Placeholder 8"/>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93212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A64AF7D-6CC6-4473-8654-20CC26F6EABC}" type="datetime1">
              <a:rPr lang="en-US" smtClean="0"/>
              <a:t>11/21/2019</a:t>
            </a:fld>
            <a:endParaRPr lang="en-US"/>
          </a:p>
        </p:txBody>
      </p:sp>
      <p:sp>
        <p:nvSpPr>
          <p:cNvPr id="4" name="Footer Placeholder 3"/>
          <p:cNvSpPr>
            <a:spLocks noGrp="1"/>
          </p:cNvSpPr>
          <p:nvPr>
            <p:ph type="ftr" sz="quarter" idx="11"/>
          </p:nvPr>
        </p:nvSpPr>
        <p:spPr/>
        <p:txBody>
          <a:bodyPr/>
          <a:lstStyle/>
          <a:p>
            <a:r>
              <a:rPr lang="en-US" smtClean="0"/>
              <a:t>#citeNLM2018</a:t>
            </a:r>
            <a:endParaRPr lang="en-US"/>
          </a:p>
        </p:txBody>
      </p:sp>
      <p:sp>
        <p:nvSpPr>
          <p:cNvPr id="5" name="Slide Number Placeholder 4"/>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988817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4C0126-D094-4D08-A8E6-5F270869623A}" type="datetime1">
              <a:rPr lang="en-US" smtClean="0"/>
              <a:t>11/21/2019</a:t>
            </a:fld>
            <a:endParaRPr lang="en-US"/>
          </a:p>
        </p:txBody>
      </p:sp>
      <p:sp>
        <p:nvSpPr>
          <p:cNvPr id="3" name="Footer Placeholder 2"/>
          <p:cNvSpPr>
            <a:spLocks noGrp="1"/>
          </p:cNvSpPr>
          <p:nvPr>
            <p:ph type="ftr" sz="quarter" idx="11"/>
          </p:nvPr>
        </p:nvSpPr>
        <p:spPr/>
        <p:txBody>
          <a:bodyPr/>
          <a:lstStyle/>
          <a:p>
            <a:r>
              <a:rPr lang="en-US" smtClean="0"/>
              <a:t>#citeNLM2018</a:t>
            </a:r>
            <a:endParaRPr lang="en-US"/>
          </a:p>
        </p:txBody>
      </p:sp>
      <p:sp>
        <p:nvSpPr>
          <p:cNvPr id="4" name="Slide Number Placeholder 3"/>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7566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1DF4601-E258-4342-A106-5FE953FCF198}" type="datetime1">
              <a:rPr lang="en-US" smtClean="0"/>
              <a:t>11/21/2019</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153498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F1542A-B01E-4275-9B01-74B67EDB5415}" type="datetime1">
              <a:rPr lang="en-US" smtClean="0"/>
              <a:t>11/21/2019</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75353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6AA23-DCCF-4796-8855-B1CAEC5E9727}" type="datetime1">
              <a:rPr lang="en-US" smtClean="0"/>
              <a:t>11/21/2019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#citeNLM2018</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F92CD-A15F-4D01-A8C0-709E6596AA4B}"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3373586962"/>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hyperlink" Target="https://www.ahrq.gov/cahps/quality-improvement/improvement-guide/improvement-guide.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ahrq.gov/professionals/education/curriculum-tools/shareddecisionmaking/index.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Shared Decision Making</a:t>
            </a:r>
            <a:endParaRPr lang="en-US" dirty="0"/>
          </a:p>
        </p:txBody>
      </p:sp>
      <p:sp>
        <p:nvSpPr>
          <p:cNvPr id="5" name="Subtitle 4"/>
          <p:cNvSpPr>
            <a:spLocks noGrp="1"/>
          </p:cNvSpPr>
          <p:nvPr>
            <p:ph type="subTitle" idx="1"/>
          </p:nvPr>
        </p:nvSpPr>
        <p:spPr/>
        <p:txBody>
          <a:bodyPr/>
          <a:lstStyle/>
          <a:p>
            <a:r>
              <a:rPr lang="en-US" i="1" dirty="0" smtClean="0"/>
              <a:t>The basics</a:t>
            </a:r>
            <a:endParaRPr lang="en-US" i="1" dirty="0"/>
          </a:p>
        </p:txBody>
      </p:sp>
    </p:spTree>
    <p:extLst>
      <p:ext uri="{BB962C8B-B14F-4D97-AF65-F5344CB8AC3E}">
        <p14:creationId xmlns:p14="http://schemas.microsoft.com/office/powerpoint/2010/main" val="2277443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Elwyn</a:t>
            </a:r>
            <a:r>
              <a:rPr lang="en-US" dirty="0" smtClean="0"/>
              <a:t>, et al. (2012) SDM Framework</a:t>
            </a:r>
            <a:endParaRPr lang="en-US" dirty="0"/>
          </a:p>
        </p:txBody>
      </p:sp>
      <p:pic>
        <p:nvPicPr>
          <p:cNvPr id="3" name="Picture 2" descr="Picture of a shared decision making model from a 2012 article by Elwyn"/>
          <p:cNvPicPr>
            <a:picLocks noChangeAspect="1"/>
          </p:cNvPicPr>
          <p:nvPr/>
        </p:nvPicPr>
        <p:blipFill>
          <a:blip r:embed="rId3"/>
          <a:stretch>
            <a:fillRect/>
          </a:stretch>
        </p:blipFill>
        <p:spPr>
          <a:xfrm>
            <a:off x="643289" y="1690688"/>
            <a:ext cx="10905421" cy="3826192"/>
          </a:xfrm>
          <a:prstGeom prst="rect">
            <a:avLst/>
          </a:prstGeom>
        </p:spPr>
      </p:pic>
      <p:sp>
        <p:nvSpPr>
          <p:cNvPr id="22" name="TextBox 21"/>
          <p:cNvSpPr txBox="1"/>
          <p:nvPr/>
        </p:nvSpPr>
        <p:spPr>
          <a:xfrm>
            <a:off x="1285182" y="5516880"/>
            <a:ext cx="10449791" cy="523220"/>
          </a:xfrm>
          <a:prstGeom prst="rect">
            <a:avLst/>
          </a:prstGeom>
          <a:noFill/>
        </p:spPr>
        <p:txBody>
          <a:bodyPr wrap="square" rtlCol="0">
            <a:spAutoFit/>
          </a:bodyPr>
          <a:lstStyle/>
          <a:p>
            <a:r>
              <a:rPr lang="en-US" sz="1400" b="1" dirty="0" smtClean="0"/>
              <a:t>Fig 1. </a:t>
            </a:r>
            <a:r>
              <a:rPr lang="en-US" sz="1400" dirty="0"/>
              <a:t>Elywn,G., </a:t>
            </a:r>
            <a:r>
              <a:rPr lang="en-US" sz="1400" dirty="0" err="1"/>
              <a:t>Frosch</a:t>
            </a:r>
            <a:r>
              <a:rPr lang="en-US" sz="1400" dirty="0"/>
              <a:t>, D., Thomson, R., Joseph-Williams, N., Lloyd, A., </a:t>
            </a:r>
            <a:r>
              <a:rPr lang="en-US" sz="1400" dirty="0" err="1"/>
              <a:t>Kinnersley</a:t>
            </a:r>
            <a:r>
              <a:rPr lang="en-US" sz="1400" dirty="0"/>
              <a:t>, P.,… Barry, M. (2012). Shared Decision Making: A Model for Clinical Practice, Journal of General Internal Medicine, 27(10), 1361-1367. </a:t>
            </a:r>
          </a:p>
        </p:txBody>
      </p:sp>
    </p:spTree>
    <p:extLst>
      <p:ext uri="{BB962C8B-B14F-4D97-AF65-F5344CB8AC3E}">
        <p14:creationId xmlns:p14="http://schemas.microsoft.com/office/powerpoint/2010/main" val="763296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Take home message</a:t>
            </a:r>
            <a:endParaRPr lang="en-US" b="1" dirty="0"/>
          </a:p>
        </p:txBody>
      </p:sp>
      <p:sp>
        <p:nvSpPr>
          <p:cNvPr id="3" name="Content Placeholder 2"/>
          <p:cNvSpPr>
            <a:spLocks noGrp="1"/>
          </p:cNvSpPr>
          <p:nvPr>
            <p:ph idx="1"/>
          </p:nvPr>
        </p:nvSpPr>
        <p:spPr>
          <a:xfrm>
            <a:off x="838200" y="1825625"/>
            <a:ext cx="6563264" cy="4351338"/>
          </a:xfrm>
        </p:spPr>
        <p:txBody>
          <a:bodyPr/>
          <a:lstStyle/>
          <a:p>
            <a:pPr marL="0" indent="0">
              <a:buNone/>
            </a:pPr>
            <a:r>
              <a:rPr lang="en-US" sz="3600" i="1" dirty="0" smtClean="0"/>
              <a:t>Consider:</a:t>
            </a:r>
          </a:p>
          <a:p>
            <a:r>
              <a:rPr lang="en-US" sz="3600" dirty="0" smtClean="0"/>
              <a:t>What do you think the most important communication strategies are when it comes to shared decision making? </a:t>
            </a:r>
          </a:p>
          <a:p>
            <a:endParaRPr lang="en-US" sz="3600" i="1" dirty="0"/>
          </a:p>
        </p:txBody>
      </p:sp>
      <p:pic>
        <p:nvPicPr>
          <p:cNvPr id="4" name="Picture 3" descr="Person writing on a notepad"/>
          <p:cNvPicPr>
            <a:picLocks noChangeAspect="1"/>
          </p:cNvPicPr>
          <p:nvPr/>
        </p:nvPicPr>
        <p:blipFill rotWithShape="1">
          <a:blip r:embed="rId3" cstate="print">
            <a:extLst>
              <a:ext uri="{BEBA8EAE-BF5A-486C-A8C5-ECC9F3942E4B}">
                <a14:imgProps xmlns:a14="http://schemas.microsoft.com/office/drawing/2010/main">
                  <a14:imgLayer r:embed="rId4">
                    <a14:imgEffect>
                      <a14:artisticPaintBrush/>
                    </a14:imgEffect>
                    <a14:imgEffect>
                      <a14:sharpenSoften amount="-17000"/>
                    </a14:imgEffect>
                    <a14:imgEffect>
                      <a14:saturation sat="111000"/>
                    </a14:imgEffect>
                    <a14:imgEffect>
                      <a14:brightnessContrast contrast="1000"/>
                    </a14:imgEffect>
                  </a14:imgLayer>
                </a14:imgProps>
              </a:ext>
              <a:ext uri="{28A0092B-C50C-407E-A947-70E740481C1C}">
                <a14:useLocalDpi xmlns:a14="http://schemas.microsoft.com/office/drawing/2010/main" val="0"/>
              </a:ext>
            </a:extLst>
          </a:blip>
          <a:srcRect r="15640"/>
          <a:stretch/>
        </p:blipFill>
        <p:spPr>
          <a:xfrm>
            <a:off x="7672617" y="2402006"/>
            <a:ext cx="3996217" cy="2755924"/>
          </a:xfrm>
          <a:prstGeom prst="rect">
            <a:avLst/>
          </a:prstGeom>
          <a:effectLst>
            <a:softEdge rad="31750"/>
          </a:effectLst>
        </p:spPr>
      </p:pic>
      <p:sp>
        <p:nvSpPr>
          <p:cNvPr id="5" name="TextBox 4"/>
          <p:cNvSpPr txBox="1"/>
          <p:nvPr/>
        </p:nvSpPr>
        <p:spPr>
          <a:xfrm>
            <a:off x="4227226" y="5801193"/>
            <a:ext cx="7674964" cy="830997"/>
          </a:xfrm>
          <a:prstGeom prst="rect">
            <a:avLst/>
          </a:prstGeom>
          <a:noFill/>
        </p:spPr>
        <p:txBody>
          <a:bodyPr wrap="square" rtlCol="0">
            <a:spAutoFit/>
          </a:bodyPr>
          <a:lstStyle/>
          <a:p>
            <a:r>
              <a:rPr lang="en-US" sz="1200" i="1" dirty="0"/>
              <a:t>Developed resources reported in this presentation are supported by the National Library of Medicine (NLM), National Institutes of Health (NIH) under cooperative agreement number UG4LM012342 with the University of Pittsburgh, Health Sciences Library System. The content is solely the responsibility of the authors and does not necessarily represent the official views of the National Institutes of Health</a:t>
            </a:r>
            <a:r>
              <a:rPr lang="en-US" sz="1200" i="1" dirty="0" smtClean="0"/>
              <a:t>.</a:t>
            </a:r>
            <a:endParaRPr lang="en-US" sz="1200" i="1" dirty="0"/>
          </a:p>
        </p:txBody>
      </p:sp>
    </p:spTree>
    <p:extLst>
      <p:ext uri="{BB962C8B-B14F-4D97-AF65-F5344CB8AC3E}">
        <p14:creationId xmlns:p14="http://schemas.microsoft.com/office/powerpoint/2010/main" val="533670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838200" y="1690688"/>
            <a:ext cx="10515600" cy="4351338"/>
          </a:xfrm>
        </p:spPr>
        <p:txBody>
          <a:bodyPr>
            <a:normAutofit/>
          </a:bodyPr>
          <a:lstStyle/>
          <a:p>
            <a:pPr marL="514350" indent="-514350">
              <a:buFont typeface="+mj-lt"/>
              <a:buAutoNum type="arabicPeriod"/>
            </a:pPr>
            <a:r>
              <a:rPr lang="en-US" sz="2000" dirty="0" smtClean="0"/>
              <a:t>Agency for </a:t>
            </a:r>
            <a:r>
              <a:rPr lang="en-US" sz="2000" dirty="0"/>
              <a:t>Healthcare Research and Quality (2019). </a:t>
            </a:r>
            <a:r>
              <a:rPr lang="en-US" sz="2000" dirty="0" smtClean="0"/>
              <a:t>The </a:t>
            </a:r>
            <a:r>
              <a:rPr lang="en-US" sz="2000" dirty="0"/>
              <a:t>CAHPS Ambulatory Care Improvement Guide: Practical Strategies for Improving Patient </a:t>
            </a:r>
            <a:r>
              <a:rPr lang="en-US" sz="2000" dirty="0" smtClean="0"/>
              <a:t>Experience. </a:t>
            </a:r>
            <a:r>
              <a:rPr lang="en-US" sz="2000" dirty="0">
                <a:hlinkClick r:id="rId3"/>
              </a:rPr>
              <a:t>URL to </a:t>
            </a:r>
            <a:r>
              <a:rPr lang="en-US" sz="2000" dirty="0" smtClean="0">
                <a:hlinkClick r:id="rId3"/>
              </a:rPr>
              <a:t>Source</a:t>
            </a:r>
            <a:endParaRPr lang="en-US" sz="2000" dirty="0" smtClean="0"/>
          </a:p>
          <a:p>
            <a:pPr marL="514350" indent="-514350">
              <a:buFont typeface="+mj-lt"/>
              <a:buAutoNum type="arabicPeriod"/>
            </a:pPr>
            <a:r>
              <a:rPr lang="en-US" sz="2000" dirty="0" smtClean="0"/>
              <a:t>Agency for Healthcare Research and Quality (2018). The </a:t>
            </a:r>
            <a:r>
              <a:rPr lang="en-US" sz="2000" dirty="0"/>
              <a:t>SHARE Approach. </a:t>
            </a:r>
            <a:r>
              <a:rPr lang="en-US" sz="2000" dirty="0" smtClean="0">
                <a:hlinkClick r:id="rId4"/>
              </a:rPr>
              <a:t>URL to Source</a:t>
            </a:r>
            <a:endParaRPr lang="en-US" sz="2000" dirty="0" smtClean="0"/>
          </a:p>
          <a:p>
            <a:pPr marL="514350" indent="-514350">
              <a:buFont typeface="+mj-lt"/>
              <a:buAutoNum type="arabicPeriod"/>
            </a:pPr>
            <a:r>
              <a:rPr lang="en-US" sz="2000" dirty="0" smtClean="0"/>
              <a:t>Legare, F. &amp; Thompson-Leduc, P. (2014). Twelve Myths About Shared Decision Making. Patient Education and Counseling, 96, 281-286.</a:t>
            </a:r>
          </a:p>
          <a:p>
            <a:pPr marL="514350" indent="-514350">
              <a:buFont typeface="+mj-lt"/>
              <a:buAutoNum type="arabicPeriod"/>
            </a:pPr>
            <a:r>
              <a:rPr lang="en-US" sz="2000" dirty="0" smtClean="0"/>
              <a:t>Elywn,G., </a:t>
            </a:r>
            <a:r>
              <a:rPr lang="en-US" sz="2000" dirty="0" err="1" smtClean="0"/>
              <a:t>Frosch</a:t>
            </a:r>
            <a:r>
              <a:rPr lang="en-US" sz="2000" dirty="0" smtClean="0"/>
              <a:t>, D., Thomson, R., Joseph-Williams, N., Lloyd, A., </a:t>
            </a:r>
            <a:r>
              <a:rPr lang="en-US" sz="2000" dirty="0" err="1" smtClean="0"/>
              <a:t>Kinnersley</a:t>
            </a:r>
            <a:r>
              <a:rPr lang="en-US" sz="2000" dirty="0" smtClean="0"/>
              <a:t>, P.,… Barry, M. (2012). Shared Decision Making: A Model for Clinical Practice, Journal of General Internal Medicine, 27(10), 1361-1367. </a:t>
            </a:r>
          </a:p>
          <a:p>
            <a:pPr marL="514350" indent="-514350">
              <a:buFont typeface="+mj-lt"/>
              <a:buAutoNum type="arabicPeriod"/>
            </a:pPr>
            <a:r>
              <a:rPr lang="en-US" sz="2000" dirty="0" smtClean="0"/>
              <a:t>Therialult, G., Bell, N., Grad, R., Singh, H. &amp; </a:t>
            </a:r>
            <a:r>
              <a:rPr lang="en-US" sz="2000" dirty="0" err="1" smtClean="0"/>
              <a:t>Szafran</a:t>
            </a:r>
            <a:r>
              <a:rPr lang="en-US" sz="2000" dirty="0" smtClean="0"/>
              <a:t>, O. (2019). Teaching Shared Decision Making. Canadian Family Physician, 65, 514-516. </a:t>
            </a:r>
          </a:p>
          <a:p>
            <a:pPr marL="514350" indent="-514350">
              <a:buFont typeface="+mj-lt"/>
              <a:buAutoNum type="arabicPeriod"/>
            </a:pPr>
            <a:r>
              <a:rPr lang="en-US" sz="2000" dirty="0" err="1" smtClean="0"/>
              <a:t>Derrington</a:t>
            </a:r>
            <a:r>
              <a:rPr lang="en-US" sz="2000" dirty="0" smtClean="0"/>
              <a:t>, S., Paquette, E., Johnson, K. (2018). Cross-cultural Interactions and Shared Decision-making. Pediatrics, 143(s3), s187-s192. </a:t>
            </a:r>
          </a:p>
        </p:txBody>
      </p:sp>
    </p:spTree>
    <p:extLst>
      <p:ext uri="{BB962C8B-B14F-4D97-AF65-F5344CB8AC3E}">
        <p14:creationId xmlns:p14="http://schemas.microsoft.com/office/powerpoint/2010/main" val="431999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points from last module</a:t>
            </a:r>
          </a:p>
        </p:txBody>
      </p:sp>
      <p:sp>
        <p:nvSpPr>
          <p:cNvPr id="3" name="Content Placeholder 2"/>
          <p:cNvSpPr>
            <a:spLocks noGrp="1"/>
          </p:cNvSpPr>
          <p:nvPr>
            <p:ph idx="1"/>
          </p:nvPr>
        </p:nvSpPr>
        <p:spPr>
          <a:xfrm>
            <a:off x="1198880" y="2011680"/>
            <a:ext cx="4450081" cy="3335557"/>
          </a:xfrm>
        </p:spPr>
        <p:txBody>
          <a:bodyPr>
            <a:normAutofit/>
          </a:bodyPr>
          <a:lstStyle/>
          <a:p>
            <a:pPr marL="0" indent="0">
              <a:buNone/>
            </a:pPr>
            <a:r>
              <a:rPr lang="en-US" sz="3200" dirty="0" smtClean="0"/>
              <a:t>How do you think shared </a:t>
            </a:r>
            <a:r>
              <a:rPr lang="en-US" sz="3200" dirty="0"/>
              <a:t>decision making </a:t>
            </a:r>
            <a:r>
              <a:rPr lang="en-US" sz="3200" dirty="0" smtClean="0"/>
              <a:t>could have </a:t>
            </a:r>
            <a:r>
              <a:rPr lang="en-US" sz="3200" dirty="0"/>
              <a:t>been applied to the case </a:t>
            </a:r>
            <a:r>
              <a:rPr lang="en-US" sz="3200" dirty="0" smtClean="0"/>
              <a:t>examples described in the last module?</a:t>
            </a:r>
            <a:endParaRPr lang="en-US" sz="3200" dirty="0"/>
          </a:p>
          <a:p>
            <a:endParaRPr lang="en-US" sz="3200" b="1" dirty="0"/>
          </a:p>
        </p:txBody>
      </p:sp>
      <p:pic>
        <p:nvPicPr>
          <p:cNvPr id="5" name="Picture 4" descr="Group of doctors talking"/>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5874380" y="1782064"/>
            <a:ext cx="5734102" cy="38242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49378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838200" y="1825625"/>
            <a:ext cx="6080185" cy="3633479"/>
          </a:xfrm>
        </p:spPr>
        <p:txBody>
          <a:bodyPr/>
          <a:lstStyle/>
          <a:p>
            <a:pPr marL="0" indent="0">
              <a:buNone/>
            </a:pPr>
            <a:r>
              <a:rPr lang="en-US" dirty="0"/>
              <a:t>By the end of the program participants will: </a:t>
            </a:r>
          </a:p>
          <a:p>
            <a:r>
              <a:rPr lang="en-US" dirty="0" smtClean="0"/>
              <a:t>Define the responsibilities of the physician as they relate to SDM</a:t>
            </a:r>
          </a:p>
          <a:p>
            <a:r>
              <a:rPr lang="en-US" dirty="0" smtClean="0"/>
              <a:t>Discuss the need for SDM to be used in conjunction with clear communication and cultural humility</a:t>
            </a:r>
            <a:endParaRPr lang="en-US" dirty="0"/>
          </a:p>
        </p:txBody>
      </p:sp>
      <p:pic>
        <p:nvPicPr>
          <p:cNvPr id="4" name="Picture 3" descr="Lightbulb with thought bubbles around i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6396" y="1825625"/>
            <a:ext cx="4499702" cy="2734975"/>
          </a:xfrm>
          <a:prstGeom prst="rect">
            <a:avLst/>
          </a:prstGeom>
        </p:spPr>
      </p:pic>
    </p:spTree>
    <p:extLst>
      <p:ext uri="{BB962C8B-B14F-4D97-AF65-F5344CB8AC3E}">
        <p14:creationId xmlns:p14="http://schemas.microsoft.com/office/powerpoint/2010/main" val="2068287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Responsibility of the Patient</a:t>
            </a:r>
            <a:endParaRPr lang="en-US" dirty="0"/>
          </a:p>
        </p:txBody>
      </p:sp>
      <p:sp>
        <p:nvSpPr>
          <p:cNvPr id="3" name="Content Placeholder 2"/>
          <p:cNvSpPr>
            <a:spLocks noGrp="1"/>
          </p:cNvSpPr>
          <p:nvPr>
            <p:ph idx="1"/>
          </p:nvPr>
        </p:nvSpPr>
        <p:spPr/>
        <p:txBody>
          <a:bodyPr/>
          <a:lstStyle/>
          <a:p>
            <a:r>
              <a:rPr lang="en-US" sz="3600" dirty="0" smtClean="0"/>
              <a:t>A patient must be willing to share their concerns, goals and questions</a:t>
            </a:r>
            <a:r>
              <a:rPr lang="en-US" sz="3600" baseline="30000" dirty="0" smtClean="0"/>
              <a:t>1</a:t>
            </a:r>
          </a:p>
          <a:p>
            <a:r>
              <a:rPr lang="en-US" sz="3600" dirty="0" smtClean="0"/>
              <a:t>Some may not want or be ready to participate</a:t>
            </a:r>
            <a:r>
              <a:rPr lang="en-US" sz="3600" baseline="30000" dirty="0" smtClean="0"/>
              <a:t>2</a:t>
            </a:r>
          </a:p>
          <a:p>
            <a:endParaRPr lang="en-US" dirty="0"/>
          </a:p>
        </p:txBody>
      </p:sp>
    </p:spTree>
    <p:extLst>
      <p:ext uri="{BB962C8B-B14F-4D97-AF65-F5344CB8AC3E}">
        <p14:creationId xmlns:p14="http://schemas.microsoft.com/office/powerpoint/2010/main" val="2335115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48149" y="1542328"/>
            <a:ext cx="4415444" cy="1325563"/>
          </a:xfrm>
        </p:spPr>
        <p:txBody>
          <a:bodyPr>
            <a:normAutofit fontScale="90000"/>
          </a:bodyPr>
          <a:lstStyle/>
          <a:p>
            <a:r>
              <a:rPr lang="en-US" dirty="0" smtClean="0"/>
              <a:t>MedlinePlus – Shared decision making</a:t>
            </a:r>
            <a:endParaRPr lang="en-US" dirty="0"/>
          </a:p>
        </p:txBody>
      </p:sp>
      <p:pic>
        <p:nvPicPr>
          <p:cNvPr id="4" name="Picture 3" descr="Screenshot of a MedlinePlus page on shared decision making"/>
          <p:cNvPicPr>
            <a:picLocks noChangeAspect="1"/>
          </p:cNvPicPr>
          <p:nvPr/>
        </p:nvPicPr>
        <p:blipFill rotWithShape="1">
          <a:blip r:embed="rId3"/>
          <a:srcRect l="184" b="10473"/>
          <a:stretch/>
        </p:blipFill>
        <p:spPr>
          <a:xfrm>
            <a:off x="1414310" y="83128"/>
            <a:ext cx="9464463" cy="5818908"/>
          </a:xfrm>
          <a:prstGeom prst="rect">
            <a:avLst/>
          </a:prstGeom>
        </p:spPr>
      </p:pic>
    </p:spTree>
    <p:extLst>
      <p:ext uri="{BB962C8B-B14F-4D97-AF65-F5344CB8AC3E}">
        <p14:creationId xmlns:p14="http://schemas.microsoft.com/office/powerpoint/2010/main" val="4232846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Responsibility of the Provider</a:t>
            </a:r>
            <a:endParaRPr lang="en-US" dirty="0"/>
          </a:p>
        </p:txBody>
      </p:sp>
      <p:sp>
        <p:nvSpPr>
          <p:cNvPr id="3" name="Content Placeholder 2"/>
          <p:cNvSpPr>
            <a:spLocks noGrp="1"/>
          </p:cNvSpPr>
          <p:nvPr>
            <p:ph idx="1"/>
          </p:nvPr>
        </p:nvSpPr>
        <p:spPr/>
        <p:txBody>
          <a:bodyPr/>
          <a:lstStyle/>
          <a:p>
            <a:pPr>
              <a:lnSpc>
                <a:spcPct val="100000"/>
              </a:lnSpc>
            </a:pPr>
            <a:r>
              <a:rPr lang="en-US" dirty="0" smtClean="0"/>
              <a:t>Agree with the guiding principles of shared decision making</a:t>
            </a:r>
            <a:r>
              <a:rPr lang="en-US" baseline="30000" dirty="0" smtClean="0"/>
              <a:t>4</a:t>
            </a:r>
          </a:p>
          <a:p>
            <a:pPr>
              <a:lnSpc>
                <a:spcPct val="100000"/>
              </a:lnSpc>
            </a:pPr>
            <a:r>
              <a:rPr lang="en-US" dirty="0" smtClean="0"/>
              <a:t>Build a good relationship so that patients feel supported to deliberate</a:t>
            </a:r>
            <a:r>
              <a:rPr lang="en-US" baseline="30000" dirty="0" smtClean="0"/>
              <a:t>4</a:t>
            </a:r>
          </a:p>
          <a:p>
            <a:pPr>
              <a:lnSpc>
                <a:spcPct val="100000"/>
              </a:lnSpc>
            </a:pPr>
            <a:r>
              <a:rPr lang="en-US" dirty="0" smtClean="0"/>
              <a:t>Recognize patients’ ability to participate in decision making</a:t>
            </a:r>
            <a:r>
              <a:rPr lang="en-US" baseline="30000" dirty="0" smtClean="0"/>
              <a:t>1</a:t>
            </a:r>
          </a:p>
          <a:p>
            <a:pPr>
              <a:lnSpc>
                <a:spcPct val="100000"/>
              </a:lnSpc>
            </a:pPr>
            <a:r>
              <a:rPr lang="en-US" dirty="0" smtClean="0"/>
              <a:t>Ability to elicit patients’ preferences and communicate information about health meaningfully</a:t>
            </a:r>
            <a:r>
              <a:rPr lang="en-US" baseline="30000" dirty="0" smtClean="0"/>
              <a:t>5</a:t>
            </a:r>
            <a:r>
              <a:rPr lang="en-US" dirty="0" smtClean="0"/>
              <a:t> </a:t>
            </a:r>
          </a:p>
          <a:p>
            <a:endParaRPr lang="en-US" dirty="0" smtClean="0"/>
          </a:p>
          <a:p>
            <a:endParaRPr lang="en-US" dirty="0"/>
          </a:p>
        </p:txBody>
      </p:sp>
    </p:spTree>
    <p:extLst>
      <p:ext uri="{BB962C8B-B14F-4D97-AF65-F5344CB8AC3E}">
        <p14:creationId xmlns:p14="http://schemas.microsoft.com/office/powerpoint/2010/main" val="3193413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SDM and Health Literacy</a:t>
            </a:r>
            <a:endParaRPr lang="en-US" dirty="0"/>
          </a:p>
        </p:txBody>
      </p:sp>
      <p:sp>
        <p:nvSpPr>
          <p:cNvPr id="3" name="Content Placeholder 2"/>
          <p:cNvSpPr>
            <a:spLocks noGrp="1"/>
          </p:cNvSpPr>
          <p:nvPr>
            <p:ph idx="1"/>
          </p:nvPr>
        </p:nvSpPr>
        <p:spPr/>
        <p:txBody>
          <a:bodyPr>
            <a:normAutofit/>
          </a:bodyPr>
          <a:lstStyle/>
          <a:p>
            <a:pPr>
              <a:lnSpc>
                <a:spcPct val="100000"/>
              </a:lnSpc>
            </a:pPr>
            <a:r>
              <a:rPr lang="en-US" sz="3600" dirty="0" smtClean="0"/>
              <a:t>Low health literacy and struggles with numeracy are barriers to shared decision making</a:t>
            </a:r>
            <a:r>
              <a:rPr lang="en-US" sz="3600" baseline="30000" dirty="0" smtClean="0"/>
              <a:t>4</a:t>
            </a:r>
          </a:p>
          <a:p>
            <a:pPr>
              <a:lnSpc>
                <a:spcPct val="100000"/>
              </a:lnSpc>
            </a:pPr>
            <a:r>
              <a:rPr lang="en-US" sz="3600" dirty="0" smtClean="0"/>
              <a:t>For this reason, it is suggested that shared decision making be built on good clinical communication skills</a:t>
            </a:r>
            <a:r>
              <a:rPr lang="en-US" sz="3600" baseline="30000" dirty="0" smtClean="0"/>
              <a:t>4</a:t>
            </a:r>
            <a:endParaRPr lang="en-US" sz="3600" baseline="30000" dirty="0"/>
          </a:p>
        </p:txBody>
      </p:sp>
    </p:spTree>
    <p:extLst>
      <p:ext uri="{BB962C8B-B14F-4D97-AF65-F5344CB8AC3E}">
        <p14:creationId xmlns:p14="http://schemas.microsoft.com/office/powerpoint/2010/main" val="26532206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SDM and Communication Recommendations</a:t>
            </a:r>
            <a:endParaRPr lang="en-US" dirty="0"/>
          </a:p>
        </p:txBody>
      </p:sp>
      <p:sp>
        <p:nvSpPr>
          <p:cNvPr id="3" name="Content Placeholder 2"/>
          <p:cNvSpPr>
            <a:spLocks noGrp="1"/>
          </p:cNvSpPr>
          <p:nvPr>
            <p:ph idx="1"/>
          </p:nvPr>
        </p:nvSpPr>
        <p:spPr>
          <a:xfrm>
            <a:off x="838200" y="1825625"/>
            <a:ext cx="10515600" cy="1104270"/>
          </a:xfrm>
        </p:spPr>
        <p:txBody>
          <a:bodyPr>
            <a:normAutofit fontScale="92500"/>
          </a:bodyPr>
          <a:lstStyle/>
          <a:p>
            <a:pPr marL="0" indent="0">
              <a:lnSpc>
                <a:spcPct val="100000"/>
              </a:lnSpc>
              <a:buNone/>
            </a:pPr>
            <a:r>
              <a:rPr lang="en-US" sz="3200" dirty="0" smtClean="0"/>
              <a:t>AHRQ’s SHARE curriculum highlights the importance of the following communication strategies within the context of SDM:</a:t>
            </a:r>
          </a:p>
          <a:p>
            <a:endParaRPr lang="en-US" dirty="0"/>
          </a:p>
        </p:txBody>
      </p:sp>
      <p:sp>
        <p:nvSpPr>
          <p:cNvPr id="4" name="TextBox 3"/>
          <p:cNvSpPr txBox="1"/>
          <p:nvPr/>
        </p:nvSpPr>
        <p:spPr>
          <a:xfrm>
            <a:off x="1106337" y="3130757"/>
            <a:ext cx="10384048" cy="3108543"/>
          </a:xfrm>
          <a:prstGeom prst="rect">
            <a:avLst/>
          </a:prstGeom>
          <a:noFill/>
        </p:spPr>
        <p:txBody>
          <a:bodyPr wrap="square" numCol="2" rtlCol="0">
            <a:spAutoFit/>
          </a:bodyPr>
          <a:lstStyle/>
          <a:p>
            <a:pPr marL="285750" indent="-285750">
              <a:buFont typeface="Arial" panose="020B0604020202020204" pitchFamily="34" charset="0"/>
              <a:buChar char="•"/>
            </a:pPr>
            <a:r>
              <a:rPr lang="en-US" sz="2800" dirty="0" smtClean="0"/>
              <a:t>Universal precaution </a:t>
            </a:r>
          </a:p>
          <a:p>
            <a:pPr marL="285750" indent="-285750">
              <a:buFont typeface="Arial" panose="020B0604020202020204" pitchFamily="34" charset="0"/>
              <a:buChar char="•"/>
            </a:pPr>
            <a:r>
              <a:rPr lang="en-US" sz="2800" dirty="0" smtClean="0"/>
              <a:t>Avoiding medical jargon</a:t>
            </a:r>
          </a:p>
          <a:p>
            <a:pPr marL="285750" indent="-285750">
              <a:buFont typeface="Arial" panose="020B0604020202020204" pitchFamily="34" charset="0"/>
              <a:buChar char="•"/>
            </a:pPr>
            <a:r>
              <a:rPr lang="en-US" sz="2800" dirty="0" smtClean="0"/>
              <a:t>Providing information in small segments</a:t>
            </a:r>
          </a:p>
          <a:p>
            <a:pPr marL="285750" indent="-285750">
              <a:buFont typeface="Arial" panose="020B0604020202020204" pitchFamily="34" charset="0"/>
              <a:buChar char="•"/>
            </a:pPr>
            <a:r>
              <a:rPr lang="en-US" sz="2800" dirty="0" smtClean="0"/>
              <a:t>Using teach-back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Communicating numbers clearly</a:t>
            </a:r>
          </a:p>
          <a:p>
            <a:pPr marL="285750" indent="-285750">
              <a:buFont typeface="Arial" panose="020B0604020202020204" pitchFamily="34" charset="0"/>
              <a:buChar char="•"/>
            </a:pPr>
            <a:r>
              <a:rPr lang="en-US" sz="2800" dirty="0" smtClean="0"/>
              <a:t>Summarizing options</a:t>
            </a:r>
          </a:p>
          <a:p>
            <a:pPr marL="285750" indent="-285750">
              <a:buFont typeface="Arial" panose="020B0604020202020204" pitchFamily="34" charset="0"/>
              <a:buChar char="•"/>
            </a:pPr>
            <a:r>
              <a:rPr lang="en-US" sz="2800" dirty="0" smtClean="0"/>
              <a:t>Open-ended questions</a:t>
            </a:r>
          </a:p>
          <a:p>
            <a:pPr marL="285750" indent="-285750">
              <a:buFont typeface="Arial" panose="020B0604020202020204" pitchFamily="34" charset="0"/>
              <a:buChar char="•"/>
            </a:pPr>
            <a:r>
              <a:rPr lang="en-US" sz="2800" dirty="0" smtClean="0"/>
              <a:t>Showing empathy regarding the condition</a:t>
            </a:r>
            <a:r>
              <a:rPr lang="en-US" sz="2800" baseline="30000" dirty="0" smtClean="0"/>
              <a:t>2</a:t>
            </a:r>
            <a:endParaRPr lang="en-US" sz="2800" baseline="30000" dirty="0"/>
          </a:p>
        </p:txBody>
      </p:sp>
    </p:spTree>
    <p:extLst>
      <p:ext uri="{BB962C8B-B14F-4D97-AF65-F5344CB8AC3E}">
        <p14:creationId xmlns:p14="http://schemas.microsoft.com/office/powerpoint/2010/main" val="2778572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SDM and Culture</a:t>
            </a:r>
            <a:endParaRPr lang="en-US" dirty="0"/>
          </a:p>
        </p:txBody>
      </p:sp>
      <p:sp>
        <p:nvSpPr>
          <p:cNvPr id="3" name="Content Placeholder 2"/>
          <p:cNvSpPr>
            <a:spLocks noGrp="1"/>
          </p:cNvSpPr>
          <p:nvPr>
            <p:ph idx="1"/>
          </p:nvPr>
        </p:nvSpPr>
        <p:spPr/>
        <p:txBody>
          <a:bodyPr/>
          <a:lstStyle/>
          <a:p>
            <a:r>
              <a:rPr lang="en-US" dirty="0" smtClean="0"/>
              <a:t>It is important to consider how a patient’s culture could influence shared decision making</a:t>
            </a:r>
            <a:r>
              <a:rPr lang="en-US" baseline="30000" dirty="0" smtClean="0"/>
              <a:t>4,6</a:t>
            </a:r>
          </a:p>
          <a:p>
            <a:r>
              <a:rPr lang="en-US" dirty="0" smtClean="0"/>
              <a:t>Culture may affect a patient’s values or priorities</a:t>
            </a:r>
            <a:r>
              <a:rPr lang="en-US" baseline="30000" dirty="0" smtClean="0"/>
              <a:t>6</a:t>
            </a:r>
          </a:p>
          <a:p>
            <a:r>
              <a:rPr lang="en-US" dirty="0" smtClean="0"/>
              <a:t>The SDM process can be affected when a provider makes assumptions about what they think a patient knows, understands or prioritizes</a:t>
            </a:r>
            <a:r>
              <a:rPr lang="en-US" baseline="30000" dirty="0" smtClean="0"/>
              <a:t>6</a:t>
            </a:r>
          </a:p>
          <a:p>
            <a:r>
              <a:rPr lang="en-US" dirty="0" smtClean="0"/>
              <a:t>Cultural humility is especially important in the context of shared decision making</a:t>
            </a:r>
            <a:r>
              <a:rPr lang="en-US" baseline="30000" dirty="0" smtClean="0"/>
              <a:t>6</a:t>
            </a:r>
            <a:endParaRPr lang="en-US" baseline="30000" dirty="0"/>
          </a:p>
        </p:txBody>
      </p:sp>
    </p:spTree>
    <p:extLst>
      <p:ext uri="{BB962C8B-B14F-4D97-AF65-F5344CB8AC3E}">
        <p14:creationId xmlns:p14="http://schemas.microsoft.com/office/powerpoint/2010/main" val="36860819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5571</TotalTime>
  <Words>1846</Words>
  <Application>Microsoft Office PowerPoint</Application>
  <PresentationFormat>Widescreen</PresentationFormat>
  <Paragraphs>84</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Shared Decision Making</vt:lpstr>
      <vt:lpstr>Discussion points from last module</vt:lpstr>
      <vt:lpstr>Objectives</vt:lpstr>
      <vt:lpstr>Responsibility of the Patient</vt:lpstr>
      <vt:lpstr>MedlinePlus – Shared decision making</vt:lpstr>
      <vt:lpstr>Responsibility of the Provider</vt:lpstr>
      <vt:lpstr>SDM and Health Literacy</vt:lpstr>
      <vt:lpstr>SDM and Communication Recommendations</vt:lpstr>
      <vt:lpstr>SDM and Culture</vt:lpstr>
      <vt:lpstr>Elwyn, et al. (2012) SDM Framework</vt:lpstr>
      <vt:lpstr>Take home message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and Innovation: NNLM’s Nationwide Online Wikipedia Edit-a-Thon</dc:title>
  <dc:creator>Vitale, Elaina J</dc:creator>
  <cp:lastModifiedBy>Seger, Erin</cp:lastModifiedBy>
  <cp:revision>283</cp:revision>
  <cp:lastPrinted>2019-05-28T19:16:55Z</cp:lastPrinted>
  <dcterms:created xsi:type="dcterms:W3CDTF">2018-06-07T18:55:41Z</dcterms:created>
  <dcterms:modified xsi:type="dcterms:W3CDTF">2019-11-21T19:17:52Z</dcterms:modified>
</cp:coreProperties>
</file>