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8"/>
  </p:notesMasterIdLst>
  <p:sldIdLst>
    <p:sldId id="256" r:id="rId2"/>
    <p:sldId id="257" r:id="rId3"/>
    <p:sldId id="724" r:id="rId4"/>
    <p:sldId id="261" r:id="rId5"/>
    <p:sldId id="262" r:id="rId6"/>
    <p:sldId id="263" r:id="rId7"/>
    <p:sldId id="264" r:id="rId8"/>
    <p:sldId id="265" r:id="rId9"/>
    <p:sldId id="266" r:id="rId10"/>
    <p:sldId id="267" r:id="rId11"/>
    <p:sldId id="268" r:id="rId12"/>
    <p:sldId id="725" r:id="rId13"/>
    <p:sldId id="270" r:id="rId14"/>
    <p:sldId id="727" r:id="rId15"/>
    <p:sldId id="272" r:id="rId16"/>
    <p:sldId id="726"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Lst>
  <p:sldSz cx="9144000" cy="5143500" type="screen16x9"/>
  <p:notesSz cx="6858000" cy="9144000"/>
  <p:embeddedFontLst>
    <p:embeddedFont>
      <p:font typeface="Corbel" panose="020B0503020204020204" pitchFamily="34" charset="0"/>
      <p:regular r:id="rId39"/>
      <p:bold r:id="rId40"/>
      <p:italic r:id="rId41"/>
      <p:boldItalic r:id="rId42"/>
    </p:embeddedFont>
    <p:embeddedFont>
      <p:font typeface="Helvetica Neue"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5097" autoAdjust="0"/>
  </p:normalViewPr>
  <p:slideViewPr>
    <p:cSldViewPr snapToGrid="0">
      <p:cViewPr>
        <p:scale>
          <a:sx n="90" d="100"/>
          <a:sy n="90" d="100"/>
        </p:scale>
        <p:origin x="1234" y="312"/>
      </p:cViewPr>
      <p:guideLst>
        <p:guide orient="horz" pos="1620"/>
        <p:guide pos="2880"/>
      </p:guideLst>
    </p:cSldViewPr>
  </p:slideViewPr>
  <p:outlineViewPr>
    <p:cViewPr>
      <p:scale>
        <a:sx n="33" d="100"/>
        <a:sy n="33" d="100"/>
      </p:scale>
      <p:origin x="0" y="-42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10fa315aae_8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10fa315aae_8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10fa315aae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10fa315aae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e3d0b664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1e3d0b664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1e3d0b664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1e3d0b664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10fa315aae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10fa315aae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10fa315aae_1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10fa315aae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10fa315aae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10fa315aae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10fa315aae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10fa315aae_1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0fa315aae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10fa315aae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10fa315aae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10fa315aae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Corbel"/>
              <a:ea typeface="Corbel"/>
              <a:cs typeface="Corbel"/>
              <a:sym typeface="Corbe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2292e730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2292e730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72f527b46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72f527b46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April Wright, Outreach Librarian, NNLM Region 1</a:t>
            </a:r>
            <a:endParaRPr>
              <a:solidFill>
                <a:schemeClr val="dk1"/>
              </a:solidFill>
            </a:endParaRPr>
          </a:p>
          <a:p>
            <a:pPr marL="0" lvl="0" indent="0" algn="l" rtl="0">
              <a:spcBef>
                <a:spcPts val="0"/>
              </a:spcBef>
              <a:spcAft>
                <a:spcPts val="0"/>
              </a:spcAft>
              <a:buNone/>
            </a:pPr>
            <a:r>
              <a:rPr lang="en">
                <a:solidFill>
                  <a:schemeClr val="dk1"/>
                </a:solidFill>
              </a:rPr>
              <a:t>Brandon Kennedy, Health Information Strategist, NNLM Region 3</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10fa315aae_1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10fa315aae_1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solidFill>
                <a:srgbClr val="353432"/>
              </a:solidFill>
              <a:highlight>
                <a:schemeClr val="lt1"/>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72f527b468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72f527b468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5400" lvl="0" indent="0" algn="l" rtl="0">
              <a:lnSpc>
                <a:spcPct val="115000"/>
              </a:lnSpc>
              <a:spcBef>
                <a:spcPts val="0"/>
              </a:spcBef>
              <a:spcAft>
                <a:spcPts val="1500"/>
              </a:spcAft>
              <a:buClr>
                <a:schemeClr val="dk1"/>
              </a:buClr>
              <a:buSzPts val="1100"/>
              <a:buFont typeface="Arial"/>
              <a:buNone/>
            </a:pPr>
            <a:endParaRPr sz="1200" dirty="0">
              <a:solidFill>
                <a:srgbClr val="353432"/>
              </a:solidFill>
              <a:highlight>
                <a:schemeClr val="lt1"/>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1f3315d5c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1f3315d5c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10fa315aae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10fa315aae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10fa315aae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10fa315aae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1f3315d5c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1f3315d5c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5400" marR="25400" lvl="0" indent="0" algn="l" rtl="0">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10fa315aae_1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10fa315aae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rgbClr val="353432"/>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72f527b46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72f527b46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10fa315aae_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10fa315aae_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5400" lvl="0" indent="0" algn="l" rtl="0">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27cb016052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27cb016052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5400" marR="25400" lvl="0" indent="0" algn="l" rtl="0">
              <a:spcBef>
                <a:spcPts val="0"/>
              </a:spcBef>
              <a:spcAft>
                <a:spcPts val="0"/>
              </a:spcAft>
              <a:buClr>
                <a:schemeClr val="dk1"/>
              </a:buClr>
              <a:buSzPts val="1100"/>
              <a:buFont typeface="Arial"/>
              <a:buNone/>
            </a:pPr>
            <a:endParaRPr sz="12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briefly I wanted to introduce the Network of the National Library of Medicine, also known as NNLM. As the name suggests, the NNLM is part of the National Library of Medicine, which is within the National Institutes of Health. We are the education and outreach arm of the National Library of Medicine. We work regionally, getting to know communities on the ground and helping those communities serve the people they know best. </a:t>
            </a:r>
          </a:p>
          <a:p>
            <a:endParaRPr lang="en-US" dirty="0"/>
          </a:p>
          <a:p>
            <a:r>
              <a:rPr lang="en-US" dirty="0"/>
              <a:t>But we are also present across the entire country, and we work to advance the health and well being of everyone through access and understanding of how to use health information. This includes both working with organizations like libraries of all types, schools, health care, and all sorts of community-based organizations. </a:t>
            </a:r>
          </a:p>
          <a:p>
            <a:endParaRPr lang="en-US" dirty="0"/>
          </a:p>
          <a:p>
            <a:r>
              <a:rPr lang="en-US" dirty="0"/>
              <a:t>We do this primarily through three different methods: 1) providing funding to organizations so that they can work within their own communities; 2) other forms of outreach and engagement; ) And then like today, we offer a wide range of training and education opportunities.  </a:t>
            </a:r>
          </a:p>
          <a:p>
            <a:endParaRPr lang="en-US" dirty="0"/>
          </a:p>
          <a:p>
            <a:r>
              <a:rPr lang="en-US" dirty="0"/>
              <a:t>Plus, we recently launched the NNLM Discovery podcast.  Podcasts are available wherever you get your podcasts or on nnlm.gov/podcast</a:t>
            </a:r>
          </a:p>
          <a:p>
            <a:endParaRPr lang="en-US" dirty="0"/>
          </a:p>
          <a:p>
            <a:r>
              <a:rPr lang="en-US" dirty="0"/>
              <a:t>I encourage you all to visit nnlm.gov to learn more.</a:t>
            </a:r>
          </a:p>
        </p:txBody>
      </p:sp>
      <p:sp>
        <p:nvSpPr>
          <p:cNvPr id="4" name="Slide Number Placeholder 3"/>
          <p:cNvSpPr>
            <a:spLocks noGrp="1"/>
          </p:cNvSpPr>
          <p:nvPr>
            <p:ph type="sldNum" sz="quarter" idx="10"/>
          </p:nvPr>
        </p:nvSpPr>
        <p:spPr/>
        <p:txBody>
          <a:bodyPr/>
          <a:lstStyle/>
          <a:p>
            <a:fld id="{F37C1951-B430-4891-8D79-DC3B7319464D}" type="slidenum">
              <a:rPr lang="en-US" smtClean="0"/>
              <a:t>3</a:t>
            </a:fld>
            <a:endParaRPr lang="en-US"/>
          </a:p>
        </p:txBody>
      </p:sp>
    </p:spTree>
    <p:extLst>
      <p:ext uri="{BB962C8B-B14F-4D97-AF65-F5344CB8AC3E}">
        <p14:creationId xmlns:p14="http://schemas.microsoft.com/office/powerpoint/2010/main" val="4206312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730b817cf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730b817cf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540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730b817cf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730b817cf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27cb016052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27cb01605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10fa315aae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10fa315aae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10fa315aae_8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10fa315aae_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10fa315aae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10fa315aae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800d379c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1800d379c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10fa315aa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10fa315aa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1e3d0b66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1e3d0b66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10fa315aae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10fa315aae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832485" y="661782"/>
            <a:ext cx="7475220" cy="2194560"/>
          </a:xfrm>
          <a:prstGeom prst="rect">
            <a:avLst/>
          </a:prstGeom>
          <a:noFill/>
          <a:ln>
            <a:noFill/>
          </a:ln>
        </p:spPr>
        <p:txBody>
          <a:bodyPr spcFirstLastPara="1" wrap="square" lIns="68575" tIns="34275" rIns="68575" bIns="34275" anchor="b" anchorCtr="0">
            <a:normAutofit/>
          </a:bodyPr>
          <a:lstStyle>
            <a:lvl1pPr lvl="0" algn="ctr">
              <a:lnSpc>
                <a:spcPct val="85000"/>
              </a:lnSpc>
              <a:spcBef>
                <a:spcPts val="0"/>
              </a:spcBef>
              <a:spcAft>
                <a:spcPts val="0"/>
              </a:spcAft>
              <a:buClr>
                <a:schemeClr val="dk1"/>
              </a:buClr>
              <a:buSzPts val="5400"/>
              <a:buFont typeface="Corbel"/>
              <a:buNone/>
              <a:defRPr sz="5400" b="1" cap="none">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0" name="Google Shape;60;p14"/>
          <p:cNvSpPr txBox="1">
            <a:spLocks noGrp="1"/>
          </p:cNvSpPr>
          <p:nvPr>
            <p:ph type="subTitle" idx="1"/>
          </p:nvPr>
        </p:nvSpPr>
        <p:spPr>
          <a:xfrm>
            <a:off x="1282147" y="2902226"/>
            <a:ext cx="6575895" cy="1041124"/>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100"/>
              </a:spcBef>
              <a:spcAft>
                <a:spcPts val="0"/>
              </a:spcAft>
              <a:buSzPts val="1300"/>
              <a:buNone/>
              <a:defRPr sz="1700">
                <a:solidFill>
                  <a:schemeClr val="dk1"/>
                </a:solidFill>
              </a:defRPr>
            </a:lvl1pPr>
            <a:lvl2pPr lvl="1" algn="ctr">
              <a:lnSpc>
                <a:spcPct val="90000"/>
              </a:lnSpc>
              <a:spcBef>
                <a:spcPts val="200"/>
              </a:spcBef>
              <a:spcAft>
                <a:spcPts val="0"/>
              </a:spcAft>
              <a:buSzPts val="1300"/>
              <a:buNone/>
              <a:defRPr sz="1700"/>
            </a:lvl2pPr>
            <a:lvl3pPr lvl="2" algn="ctr">
              <a:lnSpc>
                <a:spcPct val="90000"/>
              </a:lnSpc>
              <a:spcBef>
                <a:spcPts val="300"/>
              </a:spcBef>
              <a:spcAft>
                <a:spcPts val="0"/>
              </a:spcAft>
              <a:buSzPts val="1300"/>
              <a:buNone/>
              <a:defRPr sz="1700"/>
            </a:lvl3pPr>
            <a:lvl4pPr lvl="3" algn="ctr">
              <a:lnSpc>
                <a:spcPct val="90000"/>
              </a:lnSpc>
              <a:spcBef>
                <a:spcPts val="300"/>
              </a:spcBef>
              <a:spcAft>
                <a:spcPts val="0"/>
              </a:spcAft>
              <a:buSzPts val="1200"/>
              <a:buNone/>
              <a:defRPr sz="1500"/>
            </a:lvl4pPr>
            <a:lvl5pPr lvl="4" algn="ctr">
              <a:lnSpc>
                <a:spcPct val="90000"/>
              </a:lnSpc>
              <a:spcBef>
                <a:spcPts val="300"/>
              </a:spcBef>
              <a:spcAft>
                <a:spcPts val="0"/>
              </a:spcAft>
              <a:buSzPts val="1200"/>
              <a:buNone/>
              <a:defRPr sz="1500"/>
            </a:lvl5pPr>
            <a:lvl6pPr lvl="5" algn="ctr">
              <a:lnSpc>
                <a:spcPct val="90000"/>
              </a:lnSpc>
              <a:spcBef>
                <a:spcPts val="300"/>
              </a:spcBef>
              <a:spcAft>
                <a:spcPts val="0"/>
              </a:spcAft>
              <a:buSzPts val="1200"/>
              <a:buNone/>
              <a:defRPr sz="1500"/>
            </a:lvl6pPr>
            <a:lvl7pPr lvl="6" algn="ctr">
              <a:lnSpc>
                <a:spcPct val="90000"/>
              </a:lnSpc>
              <a:spcBef>
                <a:spcPts val="300"/>
              </a:spcBef>
              <a:spcAft>
                <a:spcPts val="0"/>
              </a:spcAft>
              <a:buSzPts val="1200"/>
              <a:buNone/>
              <a:defRPr sz="1500"/>
            </a:lvl7pPr>
            <a:lvl8pPr lvl="7" algn="ctr">
              <a:lnSpc>
                <a:spcPct val="90000"/>
              </a:lnSpc>
              <a:spcBef>
                <a:spcPts val="300"/>
              </a:spcBef>
              <a:spcAft>
                <a:spcPts val="0"/>
              </a:spcAft>
              <a:buSzPts val="1200"/>
              <a:buNone/>
              <a:defRPr sz="1500"/>
            </a:lvl8pPr>
            <a:lvl9pPr lvl="8" algn="ctr">
              <a:lnSpc>
                <a:spcPct val="90000"/>
              </a:lnSpc>
              <a:spcBef>
                <a:spcPts val="300"/>
              </a:spcBef>
              <a:spcAft>
                <a:spcPts val="300"/>
              </a:spcAft>
              <a:buSzPts val="1200"/>
              <a:buNone/>
              <a:defRPr sz="1500"/>
            </a:lvl9pPr>
          </a:lstStyle>
          <a:p>
            <a:endParaRPr/>
          </a:p>
        </p:txBody>
      </p:sp>
      <p:sp>
        <p:nvSpPr>
          <p:cNvPr id="61" name="Google Shape;61;p14"/>
          <p:cNvSpPr txBox="1">
            <a:spLocks noGrp="1"/>
          </p:cNvSpPr>
          <p:nvPr>
            <p:ph type="dt" idx="10"/>
          </p:nvPr>
        </p:nvSpPr>
        <p:spPr>
          <a:xfrm>
            <a:off x="857247" y="4667871"/>
            <a:ext cx="1746806"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14"/>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chemeClr val="dk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4"/>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1"/>
                </a:solidFill>
                <a:latin typeface="Corbel"/>
                <a:ea typeface="Corbel"/>
                <a:cs typeface="Corbel"/>
                <a:sym typeface="Corbel"/>
              </a:defRPr>
            </a:lvl1pPr>
            <a:lvl2pPr marL="0" lvl="1" indent="0" algn="r">
              <a:spcBef>
                <a:spcPts val="0"/>
              </a:spcBef>
              <a:buNone/>
              <a:defRPr sz="900" b="0" i="0" u="none" strike="noStrike" cap="none">
                <a:solidFill>
                  <a:schemeClr val="dk1"/>
                </a:solidFill>
                <a:latin typeface="Corbel"/>
                <a:ea typeface="Corbel"/>
                <a:cs typeface="Corbel"/>
                <a:sym typeface="Corbel"/>
              </a:defRPr>
            </a:lvl2pPr>
            <a:lvl3pPr marL="0" lvl="2" indent="0" algn="r">
              <a:spcBef>
                <a:spcPts val="0"/>
              </a:spcBef>
              <a:buNone/>
              <a:defRPr sz="900" b="0" i="0" u="none" strike="noStrike" cap="none">
                <a:solidFill>
                  <a:schemeClr val="dk1"/>
                </a:solidFill>
                <a:latin typeface="Corbel"/>
                <a:ea typeface="Corbel"/>
                <a:cs typeface="Corbel"/>
                <a:sym typeface="Corbel"/>
              </a:defRPr>
            </a:lvl3pPr>
            <a:lvl4pPr marL="0" lvl="3" indent="0" algn="r">
              <a:spcBef>
                <a:spcPts val="0"/>
              </a:spcBef>
              <a:buNone/>
              <a:defRPr sz="900" b="0" i="0" u="none" strike="noStrike" cap="none">
                <a:solidFill>
                  <a:schemeClr val="dk1"/>
                </a:solidFill>
                <a:latin typeface="Corbel"/>
                <a:ea typeface="Corbel"/>
                <a:cs typeface="Corbel"/>
                <a:sym typeface="Corbel"/>
              </a:defRPr>
            </a:lvl4pPr>
            <a:lvl5pPr marL="0" lvl="4" indent="0" algn="r">
              <a:spcBef>
                <a:spcPts val="0"/>
              </a:spcBef>
              <a:buNone/>
              <a:defRPr sz="900" b="0" i="0" u="none" strike="noStrike" cap="none">
                <a:solidFill>
                  <a:schemeClr val="dk1"/>
                </a:solidFill>
                <a:latin typeface="Corbel"/>
                <a:ea typeface="Corbel"/>
                <a:cs typeface="Corbel"/>
                <a:sym typeface="Corbel"/>
              </a:defRPr>
            </a:lvl5pPr>
            <a:lvl6pPr marL="0" lvl="5" indent="0" algn="r">
              <a:spcBef>
                <a:spcPts val="0"/>
              </a:spcBef>
              <a:buNone/>
              <a:defRPr sz="900" b="0" i="0" u="none" strike="noStrike" cap="none">
                <a:solidFill>
                  <a:schemeClr val="dk1"/>
                </a:solidFill>
                <a:latin typeface="Corbel"/>
                <a:ea typeface="Corbel"/>
                <a:cs typeface="Corbel"/>
                <a:sym typeface="Corbel"/>
              </a:defRPr>
            </a:lvl6pPr>
            <a:lvl7pPr marL="0" lvl="6" indent="0" algn="r">
              <a:spcBef>
                <a:spcPts val="0"/>
              </a:spcBef>
              <a:buNone/>
              <a:defRPr sz="900" b="0" i="0" u="none" strike="noStrike" cap="none">
                <a:solidFill>
                  <a:schemeClr val="dk1"/>
                </a:solidFill>
                <a:latin typeface="Corbel"/>
                <a:ea typeface="Corbel"/>
                <a:cs typeface="Corbel"/>
                <a:sym typeface="Corbel"/>
              </a:defRPr>
            </a:lvl7pPr>
            <a:lvl8pPr marL="0" lvl="7" indent="0" algn="r">
              <a:spcBef>
                <a:spcPts val="0"/>
              </a:spcBef>
              <a:buNone/>
              <a:defRPr sz="900" b="0" i="0" u="none" strike="noStrike" cap="none">
                <a:solidFill>
                  <a:schemeClr val="dk1"/>
                </a:solidFill>
                <a:latin typeface="Corbel"/>
                <a:ea typeface="Corbel"/>
                <a:cs typeface="Corbel"/>
                <a:sym typeface="Corbel"/>
              </a:defRPr>
            </a:lvl8pPr>
            <a:lvl9pPr marL="0" lvl="8" indent="0" algn="r">
              <a:spcBef>
                <a:spcPts val="0"/>
              </a:spcBef>
              <a:buNone/>
              <a:defRPr sz="9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14" descr="Logo for NNLM"/>
          <p:cNvPicPr preferRelativeResize="0"/>
          <p:nvPr/>
        </p:nvPicPr>
        <p:blipFill rotWithShape="1">
          <a:blip r:embed="rId2">
            <a:alphaModFix/>
          </a:blip>
          <a:srcRect/>
          <a:stretch/>
        </p:blipFill>
        <p:spPr>
          <a:xfrm>
            <a:off x="120919" y="4741610"/>
            <a:ext cx="1007269" cy="257176"/>
          </a:xfrm>
          <a:prstGeom prst="rect">
            <a:avLst/>
          </a:prstGeom>
          <a:noFill/>
          <a:ln>
            <a:noFill/>
          </a:ln>
        </p:spPr>
      </p:pic>
      <p:sp>
        <p:nvSpPr>
          <p:cNvPr id="65" name="Google Shape;65;p14"/>
          <p:cNvSpPr/>
          <p:nvPr/>
        </p:nvSpPr>
        <p:spPr>
          <a:xfrm>
            <a:off x="0" y="4596021"/>
            <a:ext cx="9144000" cy="544606"/>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pic>
        <p:nvPicPr>
          <p:cNvPr id="66" name="Google Shape;66;p14" descr="Logo for the Network of the National Library of Medicine"/>
          <p:cNvPicPr preferRelativeResize="0"/>
          <p:nvPr/>
        </p:nvPicPr>
        <p:blipFill rotWithShape="1">
          <a:blip r:embed="rId3">
            <a:alphaModFix/>
          </a:blip>
          <a:srcRect/>
          <a:stretch/>
        </p:blipFill>
        <p:spPr>
          <a:xfrm>
            <a:off x="169454" y="4683671"/>
            <a:ext cx="2692889" cy="43205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6" name="Google Shape;116;p23"/>
          <p:cNvSpPr txBox="1">
            <a:spLocks noGrp="1"/>
          </p:cNvSpPr>
          <p:nvPr>
            <p:ph type="body" idx="1"/>
          </p:nvPr>
        </p:nvSpPr>
        <p:spPr>
          <a:xfrm rot="5400000">
            <a:off x="3045102" y="-644802"/>
            <a:ext cx="3028950" cy="7404653"/>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117" name="Google Shape;117;p23"/>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86388" y="1728788"/>
            <a:ext cx="4057650" cy="17430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614488" y="-185738"/>
            <a:ext cx="4057650" cy="5572125"/>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122" name="Google Shape;122;p24"/>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6" name="Google Shape;126;p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11150" rtl="0">
              <a:spcBef>
                <a:spcPts val="1100"/>
              </a:spcBef>
              <a:spcAft>
                <a:spcPts val="0"/>
              </a:spcAft>
              <a:buSzPts val="1300"/>
              <a:buChar char="•"/>
              <a:defRPr/>
            </a:lvl1pPr>
            <a:lvl2pPr marL="914400" lvl="1" indent="-304800" rtl="0">
              <a:spcBef>
                <a:spcPts val="200"/>
              </a:spcBef>
              <a:spcAft>
                <a:spcPts val="0"/>
              </a:spcAft>
              <a:buSzPts val="1200"/>
              <a:buChar char="•"/>
              <a:defRPr/>
            </a:lvl2pPr>
            <a:lvl3pPr marL="1371600" lvl="2" indent="-298450" rtl="0">
              <a:spcBef>
                <a:spcPts val="300"/>
              </a:spcBef>
              <a:spcAft>
                <a:spcPts val="0"/>
              </a:spcAft>
              <a:buSzPts val="1100"/>
              <a:buChar char="•"/>
              <a:defRPr/>
            </a:lvl3pPr>
            <a:lvl4pPr marL="1828800" lvl="3" indent="-292100" rtl="0">
              <a:spcBef>
                <a:spcPts val="300"/>
              </a:spcBef>
              <a:spcAft>
                <a:spcPts val="0"/>
              </a:spcAft>
              <a:buSzPts val="1000"/>
              <a:buChar char="•"/>
              <a:defRPr/>
            </a:lvl4pPr>
            <a:lvl5pPr marL="2286000" lvl="4" indent="-292100" rtl="0">
              <a:spcBef>
                <a:spcPts val="300"/>
              </a:spcBef>
              <a:spcAft>
                <a:spcPts val="0"/>
              </a:spcAft>
              <a:buSzPts val="1000"/>
              <a:buChar char="•"/>
              <a:defRPr/>
            </a:lvl5pPr>
            <a:lvl6pPr marL="2743200" lvl="5" indent="-292100" rtl="0">
              <a:spcBef>
                <a:spcPts val="300"/>
              </a:spcBef>
              <a:spcAft>
                <a:spcPts val="0"/>
              </a:spcAft>
              <a:buSzPts val="1000"/>
              <a:buChar char="•"/>
              <a:defRPr/>
            </a:lvl6pPr>
            <a:lvl7pPr marL="3200400" lvl="6" indent="-292100" rtl="0">
              <a:spcBef>
                <a:spcPts val="300"/>
              </a:spcBef>
              <a:spcAft>
                <a:spcPts val="0"/>
              </a:spcAft>
              <a:buSzPts val="1000"/>
              <a:buChar char="•"/>
              <a:defRPr/>
            </a:lvl7pPr>
            <a:lvl8pPr marL="3657600" lvl="7" indent="-292100" rtl="0">
              <a:spcBef>
                <a:spcPts val="300"/>
              </a:spcBef>
              <a:spcAft>
                <a:spcPts val="0"/>
              </a:spcAft>
              <a:buSzPts val="1000"/>
              <a:buChar char="•"/>
              <a:defRPr/>
            </a:lvl8pPr>
            <a:lvl9pPr marL="4114800" lvl="8" indent="-292100" rtl="0">
              <a:spcBef>
                <a:spcPts val="300"/>
              </a:spcBef>
              <a:spcAft>
                <a:spcPts val="300"/>
              </a:spcAft>
              <a:buSzPts val="1000"/>
              <a:buChar char="•"/>
              <a:defRPr/>
            </a:lvl9pPr>
          </a:lstStyle>
          <a:p>
            <a:endParaRPr/>
          </a:p>
        </p:txBody>
      </p:sp>
      <p:sp>
        <p:nvSpPr>
          <p:cNvPr id="127" name="Google Shape;127;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5DC9-A51C-451D-FE2F-F799836605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6021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5DC9-A51C-451D-FE2F-F799836605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78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Pr>
        <a:solidFill>
          <a:schemeClr val="bg2"/>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5"/>
          <p:cNvSpPr txBox="1">
            <a:spLocks noGrp="1"/>
          </p:cNvSpPr>
          <p:nvPr>
            <p:ph type="body" idx="1"/>
          </p:nvPr>
        </p:nvSpPr>
        <p:spPr>
          <a:xfrm>
            <a:off x="857250" y="1543050"/>
            <a:ext cx="7404653" cy="3028950"/>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70" name="Google Shape;70;p15"/>
          <p:cNvSpPr txBox="1">
            <a:spLocks noGrp="1"/>
          </p:cNvSpPr>
          <p:nvPr>
            <p:ph type="dt" idx="10"/>
          </p:nvPr>
        </p:nvSpPr>
        <p:spPr>
          <a:xfrm>
            <a:off x="857247" y="4667871"/>
            <a:ext cx="1746806"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5"/>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5"/>
          <p:cNvSpPr/>
          <p:nvPr/>
        </p:nvSpPr>
        <p:spPr>
          <a:xfrm>
            <a:off x="0" y="4596021"/>
            <a:ext cx="9144000" cy="544606"/>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pic>
        <p:nvPicPr>
          <p:cNvPr id="74" name="Google Shape;74;p15" descr="Logo for the Network of the National Library of Medicine"/>
          <p:cNvPicPr preferRelativeResize="0"/>
          <p:nvPr/>
        </p:nvPicPr>
        <p:blipFill rotWithShape="1">
          <a:blip r:embed="rId2">
            <a:alphaModFix/>
          </a:blip>
          <a:srcRect/>
          <a:stretch/>
        </p:blipFill>
        <p:spPr>
          <a:xfrm>
            <a:off x="169454" y="4678974"/>
            <a:ext cx="2692889" cy="432054"/>
          </a:xfrm>
          <a:prstGeom prst="rect">
            <a:avLst/>
          </a:prstGeom>
          <a:noFill/>
          <a:ln>
            <a:noFill/>
          </a:ln>
        </p:spPr>
      </p:pic>
    </p:spTree>
    <p:extLst>
      <p:ext uri="{BB962C8B-B14F-4D97-AF65-F5344CB8AC3E}">
        <p14:creationId xmlns:p14="http://schemas.microsoft.com/office/powerpoint/2010/main" val="2268042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reserve="1">
  <p:cSld name="1_Two Content">
    <p:bg>
      <p:bgPr>
        <a:solidFill>
          <a:schemeClr val="bg2"/>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7"/>
          <p:cNvSpPr txBox="1">
            <a:spLocks noGrp="1"/>
          </p:cNvSpPr>
          <p:nvPr>
            <p:ph type="body" idx="1"/>
          </p:nvPr>
        </p:nvSpPr>
        <p:spPr>
          <a:xfrm>
            <a:off x="857250" y="1543049"/>
            <a:ext cx="3566160" cy="301752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84" name="Google Shape;84;p17"/>
          <p:cNvSpPr txBox="1">
            <a:spLocks noGrp="1"/>
          </p:cNvSpPr>
          <p:nvPr>
            <p:ph type="body" idx="2"/>
          </p:nvPr>
        </p:nvSpPr>
        <p:spPr>
          <a:xfrm>
            <a:off x="4700709" y="1543050"/>
            <a:ext cx="3566160" cy="301752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85" name="Google Shape;85;p17"/>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7"/>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6195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5"/>
          <p:cNvSpPr txBox="1">
            <a:spLocks noGrp="1"/>
          </p:cNvSpPr>
          <p:nvPr>
            <p:ph type="body" idx="1"/>
          </p:nvPr>
        </p:nvSpPr>
        <p:spPr>
          <a:xfrm>
            <a:off x="857250" y="1543050"/>
            <a:ext cx="7404653" cy="3028950"/>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70" name="Google Shape;70;p15"/>
          <p:cNvSpPr txBox="1">
            <a:spLocks noGrp="1"/>
          </p:cNvSpPr>
          <p:nvPr>
            <p:ph type="dt" idx="10"/>
          </p:nvPr>
        </p:nvSpPr>
        <p:spPr>
          <a:xfrm>
            <a:off x="857247" y="4667871"/>
            <a:ext cx="1746806"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5"/>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5"/>
          <p:cNvSpPr/>
          <p:nvPr/>
        </p:nvSpPr>
        <p:spPr>
          <a:xfrm>
            <a:off x="0" y="4596021"/>
            <a:ext cx="9144000" cy="544606"/>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pic>
        <p:nvPicPr>
          <p:cNvPr id="74" name="Google Shape;74;p15" descr="Logo for the Network of the National Library of Medicine"/>
          <p:cNvPicPr preferRelativeResize="0"/>
          <p:nvPr/>
        </p:nvPicPr>
        <p:blipFill rotWithShape="1">
          <a:blip r:embed="rId2">
            <a:alphaModFix/>
          </a:blip>
          <a:srcRect/>
          <a:stretch/>
        </p:blipFill>
        <p:spPr>
          <a:xfrm>
            <a:off x="169454" y="4678974"/>
            <a:ext cx="2692889" cy="43205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829818" y="880181"/>
            <a:ext cx="7475220" cy="2194560"/>
          </a:xfrm>
          <a:prstGeom prst="rect">
            <a:avLst/>
          </a:prstGeom>
          <a:noFill/>
          <a:ln>
            <a:noFill/>
          </a:ln>
        </p:spPr>
        <p:txBody>
          <a:bodyPr spcFirstLastPara="1" wrap="square" lIns="68575" tIns="34275" rIns="68575" bIns="34275" anchor="b" anchorCtr="0">
            <a:noAutofit/>
          </a:bodyPr>
          <a:lstStyle>
            <a:lvl1pPr lvl="0" algn="ctr">
              <a:lnSpc>
                <a:spcPct val="85000"/>
              </a:lnSpc>
              <a:spcBef>
                <a:spcPts val="0"/>
              </a:spcBef>
              <a:spcAft>
                <a:spcPts val="0"/>
              </a:spcAft>
              <a:buClr>
                <a:schemeClr val="dk1"/>
              </a:buClr>
              <a:buSzPts val="5400"/>
              <a:buFont typeface="Corbel"/>
              <a:buNone/>
              <a:defRPr sz="5400" b="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6"/>
          <p:cNvSpPr txBox="1">
            <a:spLocks noGrp="1"/>
          </p:cNvSpPr>
          <p:nvPr>
            <p:ph type="body" idx="1"/>
          </p:nvPr>
        </p:nvSpPr>
        <p:spPr>
          <a:xfrm>
            <a:off x="1282446" y="3115890"/>
            <a:ext cx="6576822" cy="1022855"/>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1100"/>
              </a:spcBef>
              <a:spcAft>
                <a:spcPts val="0"/>
              </a:spcAft>
              <a:buSzPts val="1300"/>
              <a:buNone/>
              <a:defRPr sz="1700">
                <a:solidFill>
                  <a:schemeClr val="dk1"/>
                </a:solidFill>
              </a:defRPr>
            </a:lvl1pPr>
            <a:lvl2pPr marL="914400" lvl="1" indent="-228600" algn="l">
              <a:lnSpc>
                <a:spcPct val="90000"/>
              </a:lnSpc>
              <a:spcBef>
                <a:spcPts val="200"/>
              </a:spcBef>
              <a:spcAft>
                <a:spcPts val="0"/>
              </a:spcAft>
              <a:buSzPts val="1100"/>
              <a:buNone/>
              <a:defRPr sz="1400">
                <a:solidFill>
                  <a:srgbClr val="888888"/>
                </a:solidFill>
              </a:defRPr>
            </a:lvl2pPr>
            <a:lvl3pPr marL="1371600" lvl="2" indent="-228600" algn="l">
              <a:lnSpc>
                <a:spcPct val="90000"/>
              </a:lnSpc>
              <a:spcBef>
                <a:spcPts val="300"/>
              </a:spcBef>
              <a:spcAft>
                <a:spcPts val="0"/>
              </a:spcAft>
              <a:buSzPts val="1000"/>
              <a:buNone/>
              <a:defRPr sz="1200">
                <a:solidFill>
                  <a:srgbClr val="888888"/>
                </a:solidFill>
              </a:defRPr>
            </a:lvl3pPr>
            <a:lvl4pPr marL="1828800" lvl="3" indent="-228600" algn="l">
              <a:lnSpc>
                <a:spcPct val="90000"/>
              </a:lnSpc>
              <a:spcBef>
                <a:spcPts val="300"/>
              </a:spcBef>
              <a:spcAft>
                <a:spcPts val="0"/>
              </a:spcAft>
              <a:buSzPts val="800"/>
              <a:buNone/>
              <a:defRPr sz="1100">
                <a:solidFill>
                  <a:srgbClr val="888888"/>
                </a:solidFill>
              </a:defRPr>
            </a:lvl4pPr>
            <a:lvl5pPr marL="2286000" lvl="4" indent="-228600" algn="l">
              <a:lnSpc>
                <a:spcPct val="90000"/>
              </a:lnSpc>
              <a:spcBef>
                <a:spcPts val="300"/>
              </a:spcBef>
              <a:spcAft>
                <a:spcPts val="0"/>
              </a:spcAft>
              <a:buSzPts val="800"/>
              <a:buNone/>
              <a:defRPr sz="1100">
                <a:solidFill>
                  <a:srgbClr val="888888"/>
                </a:solidFill>
              </a:defRPr>
            </a:lvl5pPr>
            <a:lvl6pPr marL="2743200" lvl="5" indent="-228600" algn="l">
              <a:lnSpc>
                <a:spcPct val="90000"/>
              </a:lnSpc>
              <a:spcBef>
                <a:spcPts val="300"/>
              </a:spcBef>
              <a:spcAft>
                <a:spcPts val="0"/>
              </a:spcAft>
              <a:buSzPts val="800"/>
              <a:buNone/>
              <a:defRPr sz="1100">
                <a:solidFill>
                  <a:srgbClr val="888888"/>
                </a:solidFill>
              </a:defRPr>
            </a:lvl6pPr>
            <a:lvl7pPr marL="3200400" lvl="6" indent="-228600" algn="l">
              <a:lnSpc>
                <a:spcPct val="90000"/>
              </a:lnSpc>
              <a:spcBef>
                <a:spcPts val="300"/>
              </a:spcBef>
              <a:spcAft>
                <a:spcPts val="0"/>
              </a:spcAft>
              <a:buSzPts val="800"/>
              <a:buNone/>
              <a:defRPr sz="1100">
                <a:solidFill>
                  <a:srgbClr val="888888"/>
                </a:solidFill>
              </a:defRPr>
            </a:lvl7pPr>
            <a:lvl8pPr marL="3657600" lvl="7" indent="-228600" algn="l">
              <a:lnSpc>
                <a:spcPct val="90000"/>
              </a:lnSpc>
              <a:spcBef>
                <a:spcPts val="300"/>
              </a:spcBef>
              <a:spcAft>
                <a:spcPts val="0"/>
              </a:spcAft>
              <a:buSzPts val="800"/>
              <a:buNone/>
              <a:defRPr sz="1100">
                <a:solidFill>
                  <a:srgbClr val="888888"/>
                </a:solidFill>
              </a:defRPr>
            </a:lvl8pPr>
            <a:lvl9pPr marL="4114800" lvl="8" indent="-228600" algn="l">
              <a:lnSpc>
                <a:spcPct val="90000"/>
              </a:lnSpc>
              <a:spcBef>
                <a:spcPts val="300"/>
              </a:spcBef>
              <a:spcAft>
                <a:spcPts val="300"/>
              </a:spcAft>
              <a:buSzPts val="800"/>
              <a:buNone/>
              <a:defRPr sz="1100">
                <a:solidFill>
                  <a:srgbClr val="888888"/>
                </a:solidFill>
              </a:defRPr>
            </a:lvl9pPr>
          </a:lstStyle>
          <a:p>
            <a:endParaRPr/>
          </a:p>
        </p:txBody>
      </p:sp>
      <p:sp>
        <p:nvSpPr>
          <p:cNvPr id="78" name="Google Shape;78;p16"/>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6"/>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80" name="Google Shape;80;p16"/>
          <p:cNvCxnSpPr/>
          <p:nvPr/>
        </p:nvCxnSpPr>
        <p:spPr>
          <a:xfrm>
            <a:off x="1485900" y="3015306"/>
            <a:ext cx="6172201" cy="0"/>
          </a:xfrm>
          <a:prstGeom prst="straightConnector1">
            <a:avLst/>
          </a:prstGeom>
          <a:noFill/>
          <a:ln w="10000" cap="flat" cmpd="sng">
            <a:solidFill>
              <a:schemeClr val="dk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7"/>
          <p:cNvSpPr txBox="1">
            <a:spLocks noGrp="1"/>
          </p:cNvSpPr>
          <p:nvPr>
            <p:ph type="body" idx="1"/>
          </p:nvPr>
        </p:nvSpPr>
        <p:spPr>
          <a:xfrm>
            <a:off x="857250" y="1543049"/>
            <a:ext cx="3566160" cy="301752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84" name="Google Shape;84;p17"/>
          <p:cNvSpPr txBox="1">
            <a:spLocks noGrp="1"/>
          </p:cNvSpPr>
          <p:nvPr>
            <p:ph type="body" idx="2"/>
          </p:nvPr>
        </p:nvSpPr>
        <p:spPr>
          <a:xfrm>
            <a:off x="4700709" y="1543050"/>
            <a:ext cx="3566160" cy="301752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85" name="Google Shape;85;p17"/>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7"/>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857250" y="1501133"/>
            <a:ext cx="3566160" cy="58293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0"/>
              </a:spcBef>
              <a:spcAft>
                <a:spcPts val="0"/>
              </a:spcAft>
              <a:buSzPts val="1400"/>
              <a:buNone/>
              <a:defRPr sz="1800" b="1"/>
            </a:lvl1pPr>
            <a:lvl2pPr marL="914400" lvl="1" indent="-228600" algn="l">
              <a:lnSpc>
                <a:spcPct val="90000"/>
              </a:lnSpc>
              <a:spcBef>
                <a:spcPts val="200"/>
              </a:spcBef>
              <a:spcAft>
                <a:spcPts val="0"/>
              </a:spcAft>
              <a:buSzPts val="1200"/>
              <a:buNone/>
              <a:defRPr sz="1500" b="1"/>
            </a:lvl2pPr>
            <a:lvl3pPr marL="1371600" lvl="2" indent="-228600" algn="l">
              <a:lnSpc>
                <a:spcPct val="90000"/>
              </a:lnSpc>
              <a:spcBef>
                <a:spcPts val="300"/>
              </a:spcBef>
              <a:spcAft>
                <a:spcPts val="0"/>
              </a:spcAft>
              <a:buSzPts val="1100"/>
              <a:buNone/>
              <a:defRPr sz="1400" b="1"/>
            </a:lvl3pPr>
            <a:lvl4pPr marL="1828800" lvl="3" indent="-228600" algn="l">
              <a:lnSpc>
                <a:spcPct val="90000"/>
              </a:lnSpc>
              <a:spcBef>
                <a:spcPts val="300"/>
              </a:spcBef>
              <a:spcAft>
                <a:spcPts val="0"/>
              </a:spcAft>
              <a:buSzPts val="1000"/>
              <a:buNone/>
              <a:defRPr sz="1200" b="1"/>
            </a:lvl4pPr>
            <a:lvl5pPr marL="2286000" lvl="4" indent="-228600" algn="l">
              <a:lnSpc>
                <a:spcPct val="90000"/>
              </a:lnSpc>
              <a:spcBef>
                <a:spcPts val="300"/>
              </a:spcBef>
              <a:spcAft>
                <a:spcPts val="0"/>
              </a:spcAft>
              <a:buSzPts val="1000"/>
              <a:buNone/>
              <a:defRPr sz="1200" b="1"/>
            </a:lvl5pPr>
            <a:lvl6pPr marL="2743200" lvl="5" indent="-228600" algn="l">
              <a:lnSpc>
                <a:spcPct val="90000"/>
              </a:lnSpc>
              <a:spcBef>
                <a:spcPts val="300"/>
              </a:spcBef>
              <a:spcAft>
                <a:spcPts val="0"/>
              </a:spcAft>
              <a:buSzPts val="1000"/>
              <a:buNone/>
              <a:defRPr sz="1200" b="1"/>
            </a:lvl6pPr>
            <a:lvl7pPr marL="3200400" lvl="6" indent="-228600" algn="l">
              <a:lnSpc>
                <a:spcPct val="90000"/>
              </a:lnSpc>
              <a:spcBef>
                <a:spcPts val="300"/>
              </a:spcBef>
              <a:spcAft>
                <a:spcPts val="0"/>
              </a:spcAft>
              <a:buSzPts val="1000"/>
              <a:buNone/>
              <a:defRPr sz="1200" b="1"/>
            </a:lvl7pPr>
            <a:lvl8pPr marL="3657600" lvl="7" indent="-228600" algn="l">
              <a:lnSpc>
                <a:spcPct val="90000"/>
              </a:lnSpc>
              <a:spcBef>
                <a:spcPts val="300"/>
              </a:spcBef>
              <a:spcAft>
                <a:spcPts val="0"/>
              </a:spcAft>
              <a:buSzPts val="1000"/>
              <a:buNone/>
              <a:defRPr sz="1200" b="1"/>
            </a:lvl8pPr>
            <a:lvl9pPr marL="4114800" lvl="8" indent="-228600" algn="l">
              <a:lnSpc>
                <a:spcPct val="90000"/>
              </a:lnSpc>
              <a:spcBef>
                <a:spcPts val="300"/>
              </a:spcBef>
              <a:spcAft>
                <a:spcPts val="300"/>
              </a:spcAft>
              <a:buSzPts val="1000"/>
              <a:buNone/>
              <a:defRPr sz="1200" b="1"/>
            </a:lvl9pPr>
          </a:lstStyle>
          <a:p>
            <a:endParaRPr/>
          </a:p>
        </p:txBody>
      </p:sp>
      <p:sp>
        <p:nvSpPr>
          <p:cNvPr id="90" name="Google Shape;90;p18"/>
          <p:cNvSpPr txBox="1">
            <a:spLocks noGrp="1"/>
          </p:cNvSpPr>
          <p:nvPr>
            <p:ph type="body" idx="2"/>
          </p:nvPr>
        </p:nvSpPr>
        <p:spPr>
          <a:xfrm>
            <a:off x="857250" y="2041112"/>
            <a:ext cx="3566160" cy="253746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91" name="Google Shape;91;p18"/>
          <p:cNvSpPr txBox="1">
            <a:spLocks noGrp="1"/>
          </p:cNvSpPr>
          <p:nvPr>
            <p:ph type="body" idx="3"/>
          </p:nvPr>
        </p:nvSpPr>
        <p:spPr>
          <a:xfrm>
            <a:off x="4701880" y="1499274"/>
            <a:ext cx="3566160" cy="58293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0"/>
              </a:spcBef>
              <a:spcAft>
                <a:spcPts val="0"/>
              </a:spcAft>
              <a:buSzPts val="1400"/>
              <a:buNone/>
              <a:defRPr sz="1800" b="1"/>
            </a:lvl1pPr>
            <a:lvl2pPr marL="914400" lvl="1" indent="-228600" algn="l">
              <a:lnSpc>
                <a:spcPct val="90000"/>
              </a:lnSpc>
              <a:spcBef>
                <a:spcPts val="200"/>
              </a:spcBef>
              <a:spcAft>
                <a:spcPts val="0"/>
              </a:spcAft>
              <a:buSzPts val="1200"/>
              <a:buNone/>
              <a:defRPr sz="1500" b="1"/>
            </a:lvl2pPr>
            <a:lvl3pPr marL="1371600" lvl="2" indent="-228600" algn="l">
              <a:lnSpc>
                <a:spcPct val="90000"/>
              </a:lnSpc>
              <a:spcBef>
                <a:spcPts val="300"/>
              </a:spcBef>
              <a:spcAft>
                <a:spcPts val="0"/>
              </a:spcAft>
              <a:buSzPts val="1100"/>
              <a:buNone/>
              <a:defRPr sz="1400" b="1"/>
            </a:lvl3pPr>
            <a:lvl4pPr marL="1828800" lvl="3" indent="-228600" algn="l">
              <a:lnSpc>
                <a:spcPct val="90000"/>
              </a:lnSpc>
              <a:spcBef>
                <a:spcPts val="300"/>
              </a:spcBef>
              <a:spcAft>
                <a:spcPts val="0"/>
              </a:spcAft>
              <a:buSzPts val="1000"/>
              <a:buNone/>
              <a:defRPr sz="1200" b="1"/>
            </a:lvl4pPr>
            <a:lvl5pPr marL="2286000" lvl="4" indent="-228600" algn="l">
              <a:lnSpc>
                <a:spcPct val="90000"/>
              </a:lnSpc>
              <a:spcBef>
                <a:spcPts val="300"/>
              </a:spcBef>
              <a:spcAft>
                <a:spcPts val="0"/>
              </a:spcAft>
              <a:buSzPts val="1000"/>
              <a:buNone/>
              <a:defRPr sz="1200" b="1"/>
            </a:lvl5pPr>
            <a:lvl6pPr marL="2743200" lvl="5" indent="-228600" algn="l">
              <a:lnSpc>
                <a:spcPct val="90000"/>
              </a:lnSpc>
              <a:spcBef>
                <a:spcPts val="300"/>
              </a:spcBef>
              <a:spcAft>
                <a:spcPts val="0"/>
              </a:spcAft>
              <a:buSzPts val="1000"/>
              <a:buNone/>
              <a:defRPr sz="1200" b="1"/>
            </a:lvl6pPr>
            <a:lvl7pPr marL="3200400" lvl="6" indent="-228600" algn="l">
              <a:lnSpc>
                <a:spcPct val="90000"/>
              </a:lnSpc>
              <a:spcBef>
                <a:spcPts val="300"/>
              </a:spcBef>
              <a:spcAft>
                <a:spcPts val="0"/>
              </a:spcAft>
              <a:buSzPts val="1000"/>
              <a:buNone/>
              <a:defRPr sz="1200" b="1"/>
            </a:lvl7pPr>
            <a:lvl8pPr marL="3657600" lvl="7" indent="-228600" algn="l">
              <a:lnSpc>
                <a:spcPct val="90000"/>
              </a:lnSpc>
              <a:spcBef>
                <a:spcPts val="300"/>
              </a:spcBef>
              <a:spcAft>
                <a:spcPts val="0"/>
              </a:spcAft>
              <a:buSzPts val="1000"/>
              <a:buNone/>
              <a:defRPr sz="1200" b="1"/>
            </a:lvl8pPr>
            <a:lvl9pPr marL="4114800" lvl="8" indent="-228600" algn="l">
              <a:lnSpc>
                <a:spcPct val="90000"/>
              </a:lnSpc>
              <a:spcBef>
                <a:spcPts val="300"/>
              </a:spcBef>
              <a:spcAft>
                <a:spcPts val="300"/>
              </a:spcAft>
              <a:buSzPts val="1000"/>
              <a:buNone/>
              <a:defRPr sz="1200" b="1"/>
            </a:lvl9pPr>
          </a:lstStyle>
          <a:p>
            <a:endParaRPr/>
          </a:p>
        </p:txBody>
      </p:sp>
      <p:sp>
        <p:nvSpPr>
          <p:cNvPr id="92" name="Google Shape;92;p18"/>
          <p:cNvSpPr txBox="1">
            <a:spLocks noGrp="1"/>
          </p:cNvSpPr>
          <p:nvPr>
            <p:ph type="body" idx="4"/>
          </p:nvPr>
        </p:nvSpPr>
        <p:spPr>
          <a:xfrm>
            <a:off x="4701880" y="2039492"/>
            <a:ext cx="3566160" cy="253746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vl1pPr>
            <a:lvl2pPr marL="914400" lvl="1" indent="-304800" algn="l">
              <a:lnSpc>
                <a:spcPct val="90000"/>
              </a:lnSpc>
              <a:spcBef>
                <a:spcPts val="200"/>
              </a:spcBef>
              <a:spcAft>
                <a:spcPts val="0"/>
              </a:spcAft>
              <a:buSzPts val="1200"/>
              <a:buChar char="•"/>
              <a:defRPr sz="1500"/>
            </a:lvl2pPr>
            <a:lvl3pPr marL="1371600" lvl="2" indent="-298450" algn="l">
              <a:lnSpc>
                <a:spcPct val="90000"/>
              </a:lnSpc>
              <a:spcBef>
                <a:spcPts val="300"/>
              </a:spcBef>
              <a:spcAft>
                <a:spcPts val="0"/>
              </a:spcAft>
              <a:buSzPts val="1100"/>
              <a:buChar char="•"/>
              <a:defRPr sz="1400"/>
            </a:lvl3pPr>
            <a:lvl4pPr marL="1828800" lvl="3" indent="-292100" algn="l">
              <a:lnSpc>
                <a:spcPct val="90000"/>
              </a:lnSpc>
              <a:spcBef>
                <a:spcPts val="300"/>
              </a:spcBef>
              <a:spcAft>
                <a:spcPts val="0"/>
              </a:spcAft>
              <a:buSzPts val="1000"/>
              <a:buChar char="•"/>
              <a:defRPr sz="1200"/>
            </a:lvl4pPr>
            <a:lvl5pPr marL="2286000" lvl="4" indent="-292100" algn="l">
              <a:lnSpc>
                <a:spcPct val="90000"/>
              </a:lnSpc>
              <a:spcBef>
                <a:spcPts val="300"/>
              </a:spcBef>
              <a:spcAft>
                <a:spcPts val="0"/>
              </a:spcAft>
              <a:buSzPts val="1000"/>
              <a:buChar char="•"/>
              <a:defRPr sz="1200"/>
            </a:lvl5pPr>
            <a:lvl6pPr marL="2743200" lvl="5" indent="-292100" algn="l">
              <a:lnSpc>
                <a:spcPct val="90000"/>
              </a:lnSpc>
              <a:spcBef>
                <a:spcPts val="300"/>
              </a:spcBef>
              <a:spcAft>
                <a:spcPts val="0"/>
              </a:spcAft>
              <a:buSzPts val="1000"/>
              <a:buChar char="•"/>
              <a:defRPr sz="1200"/>
            </a:lvl6pPr>
            <a:lvl7pPr marL="3200400" lvl="6" indent="-292100" algn="l">
              <a:lnSpc>
                <a:spcPct val="90000"/>
              </a:lnSpc>
              <a:spcBef>
                <a:spcPts val="300"/>
              </a:spcBef>
              <a:spcAft>
                <a:spcPts val="0"/>
              </a:spcAft>
              <a:buSzPts val="1000"/>
              <a:buChar char="•"/>
              <a:defRPr sz="1200"/>
            </a:lvl7pPr>
            <a:lvl8pPr marL="3657600" lvl="7" indent="-292100" algn="l">
              <a:lnSpc>
                <a:spcPct val="90000"/>
              </a:lnSpc>
              <a:spcBef>
                <a:spcPts val="300"/>
              </a:spcBef>
              <a:spcAft>
                <a:spcPts val="0"/>
              </a:spcAft>
              <a:buSzPts val="1000"/>
              <a:buChar char="•"/>
              <a:defRPr sz="1200"/>
            </a:lvl8pPr>
            <a:lvl9pPr marL="4114800" lvl="8" indent="-292100" algn="l">
              <a:lnSpc>
                <a:spcPct val="90000"/>
              </a:lnSpc>
              <a:spcBef>
                <a:spcPts val="300"/>
              </a:spcBef>
              <a:spcAft>
                <a:spcPts val="300"/>
              </a:spcAft>
              <a:buSzPts val="1000"/>
              <a:buChar char="•"/>
              <a:defRPr sz="1200"/>
            </a:lvl9pPr>
          </a:lstStyle>
          <a:p>
            <a:endParaRPr/>
          </a:p>
        </p:txBody>
      </p:sp>
      <p:sp>
        <p:nvSpPr>
          <p:cNvPr id="93" name="Google Shape;93;p18"/>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8"/>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19"/>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19"/>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0"/>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0"/>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857250" y="822960"/>
            <a:ext cx="2948940" cy="130302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3000"/>
              <a:buFont typeface="Corbel"/>
              <a:buNone/>
              <a:defRPr sz="30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21"/>
          <p:cNvSpPr txBox="1">
            <a:spLocks noGrp="1"/>
          </p:cNvSpPr>
          <p:nvPr>
            <p:ph type="body" idx="1"/>
          </p:nvPr>
        </p:nvSpPr>
        <p:spPr>
          <a:xfrm>
            <a:off x="4389119" y="822960"/>
            <a:ext cx="3909060" cy="3497580"/>
          </a:xfrm>
          <a:prstGeom prst="rect">
            <a:avLst/>
          </a:prstGeom>
          <a:noFill/>
          <a:ln>
            <a:noFill/>
          </a:ln>
        </p:spPr>
        <p:txBody>
          <a:bodyPr spcFirstLastPara="1" wrap="square" lIns="68575" tIns="34275" rIns="68575" bIns="34275" anchor="t" anchorCtr="0">
            <a:normAutofit/>
          </a:bodyPr>
          <a:lstStyle>
            <a:lvl1pPr marL="457200" lvl="0" indent="-349250" algn="l">
              <a:lnSpc>
                <a:spcPct val="90000"/>
              </a:lnSpc>
              <a:spcBef>
                <a:spcPts val="1100"/>
              </a:spcBef>
              <a:spcAft>
                <a:spcPts val="0"/>
              </a:spcAft>
              <a:buSzPts val="1900"/>
              <a:buChar char="•"/>
              <a:defRPr sz="2400"/>
            </a:lvl1pPr>
            <a:lvl2pPr marL="914400" lvl="1" indent="-336550" algn="l">
              <a:lnSpc>
                <a:spcPct val="90000"/>
              </a:lnSpc>
              <a:spcBef>
                <a:spcPts val="200"/>
              </a:spcBef>
              <a:spcAft>
                <a:spcPts val="0"/>
              </a:spcAft>
              <a:buSzPts val="1700"/>
              <a:buChar char="•"/>
              <a:defRPr sz="2100"/>
            </a:lvl2pPr>
            <a:lvl3pPr marL="1371600" lvl="2" indent="-317500" algn="l">
              <a:lnSpc>
                <a:spcPct val="90000"/>
              </a:lnSpc>
              <a:spcBef>
                <a:spcPts val="300"/>
              </a:spcBef>
              <a:spcAft>
                <a:spcPts val="0"/>
              </a:spcAft>
              <a:buSzPts val="1400"/>
              <a:buChar char="•"/>
              <a:defRPr sz="1800"/>
            </a:lvl3pPr>
            <a:lvl4pPr marL="1828800" lvl="3" indent="-304800" algn="l">
              <a:lnSpc>
                <a:spcPct val="90000"/>
              </a:lnSpc>
              <a:spcBef>
                <a:spcPts val="300"/>
              </a:spcBef>
              <a:spcAft>
                <a:spcPts val="0"/>
              </a:spcAft>
              <a:buSzPts val="1200"/>
              <a:buChar char="•"/>
              <a:defRPr sz="1500"/>
            </a:lvl4pPr>
            <a:lvl5pPr marL="2286000" lvl="4" indent="-304800" algn="l">
              <a:lnSpc>
                <a:spcPct val="90000"/>
              </a:lnSpc>
              <a:spcBef>
                <a:spcPts val="300"/>
              </a:spcBef>
              <a:spcAft>
                <a:spcPts val="0"/>
              </a:spcAft>
              <a:buSzPts val="1200"/>
              <a:buChar char="•"/>
              <a:defRPr sz="1500"/>
            </a:lvl5pPr>
            <a:lvl6pPr marL="2743200" lvl="5" indent="-304800" algn="l">
              <a:lnSpc>
                <a:spcPct val="90000"/>
              </a:lnSpc>
              <a:spcBef>
                <a:spcPts val="300"/>
              </a:spcBef>
              <a:spcAft>
                <a:spcPts val="0"/>
              </a:spcAft>
              <a:buSzPts val="1200"/>
              <a:buChar char="•"/>
              <a:defRPr sz="1500"/>
            </a:lvl6pPr>
            <a:lvl7pPr marL="3200400" lvl="6" indent="-304800" algn="l">
              <a:lnSpc>
                <a:spcPct val="90000"/>
              </a:lnSpc>
              <a:spcBef>
                <a:spcPts val="300"/>
              </a:spcBef>
              <a:spcAft>
                <a:spcPts val="0"/>
              </a:spcAft>
              <a:buSzPts val="1200"/>
              <a:buChar char="•"/>
              <a:defRPr sz="1500"/>
            </a:lvl7pPr>
            <a:lvl8pPr marL="3657600" lvl="7" indent="-304800" algn="l">
              <a:lnSpc>
                <a:spcPct val="90000"/>
              </a:lnSpc>
              <a:spcBef>
                <a:spcPts val="300"/>
              </a:spcBef>
              <a:spcAft>
                <a:spcPts val="0"/>
              </a:spcAft>
              <a:buSzPts val="1200"/>
              <a:buChar char="•"/>
              <a:defRPr sz="1500"/>
            </a:lvl8pPr>
            <a:lvl9pPr marL="4114800" lvl="8" indent="-304800" algn="l">
              <a:lnSpc>
                <a:spcPct val="90000"/>
              </a:lnSpc>
              <a:spcBef>
                <a:spcPts val="300"/>
              </a:spcBef>
              <a:spcAft>
                <a:spcPts val="300"/>
              </a:spcAft>
              <a:buSzPts val="1200"/>
              <a:buChar char="•"/>
              <a:defRPr sz="1500"/>
            </a:lvl9pPr>
          </a:lstStyle>
          <a:p>
            <a:endParaRPr/>
          </a:p>
        </p:txBody>
      </p:sp>
      <p:sp>
        <p:nvSpPr>
          <p:cNvPr id="105" name="Google Shape;105;p21"/>
          <p:cNvSpPr txBox="1">
            <a:spLocks noGrp="1"/>
          </p:cNvSpPr>
          <p:nvPr>
            <p:ph type="body" idx="2"/>
          </p:nvPr>
        </p:nvSpPr>
        <p:spPr>
          <a:xfrm>
            <a:off x="857250" y="2125980"/>
            <a:ext cx="2948940" cy="226314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1000"/>
              <a:buNone/>
              <a:defRPr sz="1300"/>
            </a:lvl1pPr>
            <a:lvl2pPr marL="914400" lvl="1" indent="-228600" algn="l">
              <a:lnSpc>
                <a:spcPct val="90000"/>
              </a:lnSpc>
              <a:spcBef>
                <a:spcPts val="200"/>
              </a:spcBef>
              <a:spcAft>
                <a:spcPts val="0"/>
              </a:spcAft>
              <a:buSzPts val="700"/>
              <a:buNone/>
              <a:defRPr sz="900"/>
            </a:lvl2pPr>
            <a:lvl3pPr marL="1371600" lvl="2" indent="-228600" algn="l">
              <a:lnSpc>
                <a:spcPct val="90000"/>
              </a:lnSpc>
              <a:spcBef>
                <a:spcPts val="300"/>
              </a:spcBef>
              <a:spcAft>
                <a:spcPts val="0"/>
              </a:spcAft>
              <a:buSzPts val="600"/>
              <a:buNone/>
              <a:defRPr sz="800"/>
            </a:lvl3pPr>
            <a:lvl4pPr marL="1828800" lvl="3" indent="-228600" algn="l">
              <a:lnSpc>
                <a:spcPct val="90000"/>
              </a:lnSpc>
              <a:spcBef>
                <a:spcPts val="300"/>
              </a:spcBef>
              <a:spcAft>
                <a:spcPts val="0"/>
              </a:spcAft>
              <a:buSzPts val="500"/>
              <a:buNone/>
              <a:defRPr sz="700"/>
            </a:lvl4pPr>
            <a:lvl5pPr marL="2286000" lvl="4" indent="-228600" algn="l">
              <a:lnSpc>
                <a:spcPct val="90000"/>
              </a:lnSpc>
              <a:spcBef>
                <a:spcPts val="300"/>
              </a:spcBef>
              <a:spcAft>
                <a:spcPts val="0"/>
              </a:spcAft>
              <a:buSzPts val="500"/>
              <a:buNone/>
              <a:defRPr sz="700"/>
            </a:lvl5pPr>
            <a:lvl6pPr marL="2743200" lvl="5" indent="-228600" algn="l">
              <a:lnSpc>
                <a:spcPct val="90000"/>
              </a:lnSpc>
              <a:spcBef>
                <a:spcPts val="300"/>
              </a:spcBef>
              <a:spcAft>
                <a:spcPts val="0"/>
              </a:spcAft>
              <a:buSzPts val="500"/>
              <a:buNone/>
              <a:defRPr sz="700"/>
            </a:lvl6pPr>
            <a:lvl7pPr marL="3200400" lvl="6" indent="-228600" algn="l">
              <a:lnSpc>
                <a:spcPct val="90000"/>
              </a:lnSpc>
              <a:spcBef>
                <a:spcPts val="300"/>
              </a:spcBef>
              <a:spcAft>
                <a:spcPts val="0"/>
              </a:spcAft>
              <a:buSzPts val="500"/>
              <a:buNone/>
              <a:defRPr sz="700"/>
            </a:lvl7pPr>
            <a:lvl8pPr marL="3657600" lvl="7" indent="-228600" algn="l">
              <a:lnSpc>
                <a:spcPct val="90000"/>
              </a:lnSpc>
              <a:spcBef>
                <a:spcPts val="300"/>
              </a:spcBef>
              <a:spcAft>
                <a:spcPts val="0"/>
              </a:spcAft>
              <a:buSzPts val="500"/>
              <a:buNone/>
              <a:defRPr sz="700"/>
            </a:lvl8pPr>
            <a:lvl9pPr marL="4114800" lvl="8" indent="-228600" algn="l">
              <a:lnSpc>
                <a:spcPct val="90000"/>
              </a:lnSpc>
              <a:spcBef>
                <a:spcPts val="300"/>
              </a:spcBef>
              <a:spcAft>
                <a:spcPts val="300"/>
              </a:spcAft>
              <a:buSzPts val="500"/>
              <a:buNone/>
              <a:defRPr sz="700"/>
            </a:lvl9pPr>
          </a:lstStyle>
          <a:p>
            <a:endParaRPr/>
          </a:p>
        </p:txBody>
      </p:sp>
      <p:sp>
        <p:nvSpPr>
          <p:cNvPr id="106" name="Google Shape;106;p21"/>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857250" y="822960"/>
            <a:ext cx="2948940" cy="130302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3000"/>
              <a:buFont typeface="Corbel"/>
              <a:buNone/>
              <a:defRPr sz="30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2"/>
          <p:cNvSpPr>
            <a:spLocks noGrp="1"/>
          </p:cNvSpPr>
          <p:nvPr>
            <p:ph type="pic" idx="2"/>
          </p:nvPr>
        </p:nvSpPr>
        <p:spPr>
          <a:xfrm>
            <a:off x="4059936" y="802385"/>
            <a:ext cx="4574286" cy="3600450"/>
          </a:xfrm>
          <a:prstGeom prst="rect">
            <a:avLst/>
          </a:prstGeom>
          <a:noFill/>
          <a:ln>
            <a:noFill/>
          </a:ln>
        </p:spPr>
      </p:sp>
      <p:sp>
        <p:nvSpPr>
          <p:cNvPr id="111" name="Google Shape;111;p22"/>
          <p:cNvSpPr txBox="1">
            <a:spLocks noGrp="1"/>
          </p:cNvSpPr>
          <p:nvPr>
            <p:ph type="body" idx="1"/>
          </p:nvPr>
        </p:nvSpPr>
        <p:spPr>
          <a:xfrm>
            <a:off x="857250" y="2125980"/>
            <a:ext cx="2948940" cy="216027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SzPts val="1000"/>
              <a:buNone/>
              <a:defRPr sz="1300"/>
            </a:lvl1pPr>
            <a:lvl2pPr marL="914400" lvl="1" indent="-228600" algn="l">
              <a:lnSpc>
                <a:spcPct val="90000"/>
              </a:lnSpc>
              <a:spcBef>
                <a:spcPts val="200"/>
              </a:spcBef>
              <a:spcAft>
                <a:spcPts val="0"/>
              </a:spcAft>
              <a:buSzPts val="700"/>
              <a:buNone/>
              <a:defRPr sz="900"/>
            </a:lvl2pPr>
            <a:lvl3pPr marL="1371600" lvl="2" indent="-228600" algn="l">
              <a:lnSpc>
                <a:spcPct val="90000"/>
              </a:lnSpc>
              <a:spcBef>
                <a:spcPts val="300"/>
              </a:spcBef>
              <a:spcAft>
                <a:spcPts val="0"/>
              </a:spcAft>
              <a:buSzPts val="600"/>
              <a:buNone/>
              <a:defRPr sz="800"/>
            </a:lvl3pPr>
            <a:lvl4pPr marL="1828800" lvl="3" indent="-228600" algn="l">
              <a:lnSpc>
                <a:spcPct val="90000"/>
              </a:lnSpc>
              <a:spcBef>
                <a:spcPts val="300"/>
              </a:spcBef>
              <a:spcAft>
                <a:spcPts val="0"/>
              </a:spcAft>
              <a:buSzPts val="500"/>
              <a:buNone/>
              <a:defRPr sz="700"/>
            </a:lvl4pPr>
            <a:lvl5pPr marL="2286000" lvl="4" indent="-228600" algn="l">
              <a:lnSpc>
                <a:spcPct val="90000"/>
              </a:lnSpc>
              <a:spcBef>
                <a:spcPts val="300"/>
              </a:spcBef>
              <a:spcAft>
                <a:spcPts val="0"/>
              </a:spcAft>
              <a:buSzPts val="500"/>
              <a:buNone/>
              <a:defRPr sz="700"/>
            </a:lvl5pPr>
            <a:lvl6pPr marL="2743200" lvl="5" indent="-228600" algn="l">
              <a:lnSpc>
                <a:spcPct val="90000"/>
              </a:lnSpc>
              <a:spcBef>
                <a:spcPts val="300"/>
              </a:spcBef>
              <a:spcAft>
                <a:spcPts val="0"/>
              </a:spcAft>
              <a:buSzPts val="500"/>
              <a:buNone/>
              <a:defRPr sz="700"/>
            </a:lvl6pPr>
            <a:lvl7pPr marL="3200400" lvl="6" indent="-228600" algn="l">
              <a:lnSpc>
                <a:spcPct val="90000"/>
              </a:lnSpc>
              <a:spcBef>
                <a:spcPts val="300"/>
              </a:spcBef>
              <a:spcAft>
                <a:spcPts val="0"/>
              </a:spcAft>
              <a:buSzPts val="500"/>
              <a:buNone/>
              <a:defRPr sz="700"/>
            </a:lvl7pPr>
            <a:lvl8pPr marL="3657600" lvl="7" indent="-228600" algn="l">
              <a:lnSpc>
                <a:spcPct val="90000"/>
              </a:lnSpc>
              <a:spcBef>
                <a:spcPts val="300"/>
              </a:spcBef>
              <a:spcAft>
                <a:spcPts val="0"/>
              </a:spcAft>
              <a:buSzPts val="500"/>
              <a:buNone/>
              <a:defRPr sz="700"/>
            </a:lvl8pPr>
            <a:lvl9pPr marL="4114800" lvl="8" indent="-228600" algn="l">
              <a:lnSpc>
                <a:spcPct val="90000"/>
              </a:lnSpc>
              <a:spcBef>
                <a:spcPts val="300"/>
              </a:spcBef>
              <a:spcAft>
                <a:spcPts val="300"/>
              </a:spcAft>
              <a:buSzPts val="500"/>
              <a:buNone/>
              <a:defRPr sz="700"/>
            </a:lvl9pPr>
          </a:lstStyle>
          <a:p>
            <a:endParaRPr/>
          </a:p>
        </p:txBody>
      </p:sp>
      <p:sp>
        <p:nvSpPr>
          <p:cNvPr id="112" name="Google Shape;112;p22"/>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2"/>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7250" y="457200"/>
            <a:ext cx="7406640" cy="101727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orbel"/>
              <a:buNone/>
              <a:defRPr sz="3300" b="0" i="0" u="none" strike="noStrike" cap="none">
                <a:solidFill>
                  <a:schemeClr val="dk1"/>
                </a:solidFill>
                <a:latin typeface="Corbel"/>
                <a:ea typeface="Corbel"/>
                <a:cs typeface="Corbel"/>
                <a:sym typeface="Corbe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57250" y="1543050"/>
            <a:ext cx="7404653" cy="3028950"/>
          </a:xfrm>
          <a:prstGeom prst="rect">
            <a:avLst/>
          </a:prstGeom>
          <a:noFill/>
          <a:ln>
            <a:noFill/>
          </a:ln>
        </p:spPr>
        <p:txBody>
          <a:bodyPr spcFirstLastPara="1" wrap="square" lIns="68575" tIns="34275" rIns="68575" bIns="34275" anchor="t" anchorCtr="0">
            <a:normAutofit/>
          </a:bodyPr>
          <a:lstStyle>
            <a:lvl1pPr marL="457200" marR="0" lvl="0" indent="-311150" algn="l" rtl="0">
              <a:lnSpc>
                <a:spcPct val="90000"/>
              </a:lnSpc>
              <a:spcBef>
                <a:spcPts val="1100"/>
              </a:spcBef>
              <a:spcAft>
                <a:spcPts val="0"/>
              </a:spcAft>
              <a:buClr>
                <a:schemeClr val="dk1"/>
              </a:buClr>
              <a:buSzPts val="1300"/>
              <a:buFont typeface="Corbel"/>
              <a:buChar char="•"/>
              <a:defRPr sz="1700" b="0" i="0" u="none" strike="noStrike" cap="none">
                <a:solidFill>
                  <a:schemeClr val="dk1"/>
                </a:solidFill>
                <a:latin typeface="Corbel"/>
                <a:ea typeface="Corbel"/>
                <a:cs typeface="Corbel"/>
                <a:sym typeface="Corbel"/>
              </a:defRPr>
            </a:lvl1pPr>
            <a:lvl2pPr marL="914400" marR="0" lvl="1" indent="-304800" algn="l" rtl="0">
              <a:lnSpc>
                <a:spcPct val="90000"/>
              </a:lnSpc>
              <a:spcBef>
                <a:spcPts val="200"/>
              </a:spcBef>
              <a:spcAft>
                <a:spcPts val="0"/>
              </a:spcAft>
              <a:buClr>
                <a:schemeClr val="dk1"/>
              </a:buClr>
              <a:buSzPts val="1200"/>
              <a:buFont typeface="Corbel"/>
              <a:buChar char="•"/>
              <a:defRPr sz="1500" b="0" i="0" u="none" strike="noStrike" cap="none">
                <a:solidFill>
                  <a:schemeClr val="dk1"/>
                </a:solidFill>
                <a:latin typeface="Corbel"/>
                <a:ea typeface="Corbel"/>
                <a:cs typeface="Corbel"/>
                <a:sym typeface="Corbel"/>
              </a:defRPr>
            </a:lvl2pPr>
            <a:lvl3pPr marL="1371600" marR="0" lvl="2" indent="-298450" algn="l" rtl="0">
              <a:lnSpc>
                <a:spcPct val="90000"/>
              </a:lnSpc>
              <a:spcBef>
                <a:spcPts val="300"/>
              </a:spcBef>
              <a:spcAft>
                <a:spcPts val="0"/>
              </a:spcAft>
              <a:buClr>
                <a:schemeClr val="dk1"/>
              </a:buClr>
              <a:buSzPts val="1100"/>
              <a:buFont typeface="Corbel"/>
              <a:buChar char="•"/>
              <a:defRPr sz="1400" b="0" i="0" u="none" strike="noStrike" cap="none">
                <a:solidFill>
                  <a:schemeClr val="dk1"/>
                </a:solidFill>
                <a:latin typeface="Corbel"/>
                <a:ea typeface="Corbel"/>
                <a:cs typeface="Corbel"/>
                <a:sym typeface="Corbel"/>
              </a:defRPr>
            </a:lvl3pPr>
            <a:lvl4pPr marL="1828800" marR="0" lvl="3" indent="-292100" algn="l" rtl="0">
              <a:lnSpc>
                <a:spcPct val="90000"/>
              </a:lnSpc>
              <a:spcBef>
                <a:spcPts val="300"/>
              </a:spcBef>
              <a:spcAft>
                <a:spcPts val="0"/>
              </a:spcAft>
              <a:buClr>
                <a:schemeClr val="dk1"/>
              </a:buClr>
              <a:buSzPts val="1000"/>
              <a:buFont typeface="Corbel"/>
              <a:buChar char="•"/>
              <a:defRPr sz="1200" b="0" i="0" u="none" strike="noStrike" cap="none">
                <a:solidFill>
                  <a:schemeClr val="dk1"/>
                </a:solidFill>
                <a:latin typeface="Corbel"/>
                <a:ea typeface="Corbel"/>
                <a:cs typeface="Corbel"/>
                <a:sym typeface="Corbel"/>
              </a:defRPr>
            </a:lvl4pPr>
            <a:lvl5pPr marL="2286000" marR="0" lvl="4" indent="-292100" algn="l" rtl="0">
              <a:lnSpc>
                <a:spcPct val="90000"/>
              </a:lnSpc>
              <a:spcBef>
                <a:spcPts val="300"/>
              </a:spcBef>
              <a:spcAft>
                <a:spcPts val="0"/>
              </a:spcAft>
              <a:buClr>
                <a:schemeClr val="dk1"/>
              </a:buClr>
              <a:buSzPts val="1000"/>
              <a:buFont typeface="Corbel"/>
              <a:buChar char="•"/>
              <a:defRPr sz="1200" b="0" i="0" u="none" strike="noStrike" cap="none">
                <a:solidFill>
                  <a:schemeClr val="dk1"/>
                </a:solidFill>
                <a:latin typeface="Corbel"/>
                <a:ea typeface="Corbel"/>
                <a:cs typeface="Corbel"/>
                <a:sym typeface="Corbel"/>
              </a:defRPr>
            </a:lvl5pPr>
            <a:lvl6pPr marL="2743200" marR="0" lvl="5" indent="-292100" algn="l" rtl="0">
              <a:lnSpc>
                <a:spcPct val="90000"/>
              </a:lnSpc>
              <a:spcBef>
                <a:spcPts val="300"/>
              </a:spcBef>
              <a:spcAft>
                <a:spcPts val="0"/>
              </a:spcAft>
              <a:buClr>
                <a:schemeClr val="dk1"/>
              </a:buClr>
              <a:buSzPts val="1000"/>
              <a:buFont typeface="Corbel"/>
              <a:buChar char="•"/>
              <a:defRPr sz="1200" b="0" i="0" u="none" strike="noStrike" cap="none">
                <a:solidFill>
                  <a:schemeClr val="dk1"/>
                </a:solidFill>
                <a:latin typeface="Corbel"/>
                <a:ea typeface="Corbel"/>
                <a:cs typeface="Corbel"/>
                <a:sym typeface="Corbel"/>
              </a:defRPr>
            </a:lvl6pPr>
            <a:lvl7pPr marL="3200400" marR="0" lvl="6" indent="-292100" algn="l" rtl="0">
              <a:lnSpc>
                <a:spcPct val="90000"/>
              </a:lnSpc>
              <a:spcBef>
                <a:spcPts val="300"/>
              </a:spcBef>
              <a:spcAft>
                <a:spcPts val="0"/>
              </a:spcAft>
              <a:buClr>
                <a:schemeClr val="dk1"/>
              </a:buClr>
              <a:buSzPts val="1000"/>
              <a:buFont typeface="Corbel"/>
              <a:buChar char="•"/>
              <a:defRPr sz="1200" b="0" i="0" u="none" strike="noStrike" cap="none">
                <a:solidFill>
                  <a:schemeClr val="dk1"/>
                </a:solidFill>
                <a:latin typeface="Corbel"/>
                <a:ea typeface="Corbel"/>
                <a:cs typeface="Corbel"/>
                <a:sym typeface="Corbel"/>
              </a:defRPr>
            </a:lvl7pPr>
            <a:lvl8pPr marL="3657600" marR="0" lvl="7" indent="-292100" algn="l" rtl="0">
              <a:lnSpc>
                <a:spcPct val="90000"/>
              </a:lnSpc>
              <a:spcBef>
                <a:spcPts val="300"/>
              </a:spcBef>
              <a:spcAft>
                <a:spcPts val="0"/>
              </a:spcAft>
              <a:buClr>
                <a:schemeClr val="dk1"/>
              </a:buClr>
              <a:buSzPts val="1000"/>
              <a:buFont typeface="Corbel"/>
              <a:buChar char="•"/>
              <a:defRPr sz="1200" b="0" i="0" u="none" strike="noStrike" cap="none">
                <a:solidFill>
                  <a:schemeClr val="dk1"/>
                </a:solidFill>
                <a:latin typeface="Corbel"/>
                <a:ea typeface="Corbel"/>
                <a:cs typeface="Corbel"/>
                <a:sym typeface="Corbel"/>
              </a:defRPr>
            </a:lvl8pPr>
            <a:lvl9pPr marL="4114800" marR="0" lvl="8" indent="-292100" algn="l" rtl="0">
              <a:lnSpc>
                <a:spcPct val="90000"/>
              </a:lnSpc>
              <a:spcBef>
                <a:spcPts val="300"/>
              </a:spcBef>
              <a:spcAft>
                <a:spcPts val="300"/>
              </a:spcAft>
              <a:buClr>
                <a:schemeClr val="dk1"/>
              </a:buClr>
              <a:buSzPts val="1000"/>
              <a:buFont typeface="Corbel"/>
              <a:buChar char="•"/>
              <a:defRPr sz="1200" b="0" i="0" u="none" strike="noStrike" cap="none">
                <a:solidFill>
                  <a:schemeClr val="dk1"/>
                </a:solidFill>
                <a:latin typeface="Corbel"/>
                <a:ea typeface="Corbel"/>
                <a:cs typeface="Corbel"/>
                <a:sym typeface="Corbel"/>
              </a:defRPr>
            </a:lvl9pPr>
          </a:lstStyle>
          <a:p>
            <a:endParaRPr/>
          </a:p>
        </p:txBody>
      </p:sp>
      <p:sp>
        <p:nvSpPr>
          <p:cNvPr id="53" name="Google Shape;53;p13"/>
          <p:cNvSpPr txBox="1">
            <a:spLocks noGrp="1"/>
          </p:cNvSpPr>
          <p:nvPr>
            <p:ph type="dt" idx="10"/>
          </p:nvPr>
        </p:nvSpPr>
        <p:spPr>
          <a:xfrm>
            <a:off x="857247" y="4667871"/>
            <a:ext cx="1746806"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dk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dk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dk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dk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dk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dk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dk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dk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dk1"/>
                </a:solidFill>
                <a:latin typeface="Corbel"/>
                <a:ea typeface="Corbel"/>
                <a:cs typeface="Corbel"/>
                <a:sym typeface="Corbel"/>
              </a:defRPr>
            </a:lvl9pPr>
          </a:lstStyle>
          <a:p>
            <a:endParaRPr/>
          </a:p>
        </p:txBody>
      </p:sp>
      <p:sp>
        <p:nvSpPr>
          <p:cNvPr id="54" name="Google Shape;54;p13"/>
          <p:cNvSpPr txBox="1">
            <a:spLocks noGrp="1"/>
          </p:cNvSpPr>
          <p:nvPr>
            <p:ph type="ftr" idx="11"/>
          </p:nvPr>
        </p:nvSpPr>
        <p:spPr>
          <a:xfrm>
            <a:off x="2961861" y="4667871"/>
            <a:ext cx="353833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dk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dk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dk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dk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dk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dk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dk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dk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dk1"/>
                </a:solidFill>
                <a:latin typeface="Corbel"/>
                <a:ea typeface="Corbel"/>
                <a:cs typeface="Corbel"/>
                <a:sym typeface="Corbel"/>
              </a:defRPr>
            </a:lvl9pPr>
          </a:lstStyle>
          <a:p>
            <a:endParaRPr/>
          </a:p>
        </p:txBody>
      </p:sp>
      <p:sp>
        <p:nvSpPr>
          <p:cNvPr id="55" name="Google Shape;55;p13"/>
          <p:cNvSpPr txBox="1">
            <a:spLocks noGrp="1"/>
          </p:cNvSpPr>
          <p:nvPr>
            <p:ph type="sldNum" idx="12"/>
          </p:nvPr>
        </p:nvSpPr>
        <p:spPr>
          <a:xfrm>
            <a:off x="6997148" y="4667871"/>
            <a:ext cx="1279663"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dk1"/>
                </a:solidFill>
                <a:latin typeface="Corbel"/>
                <a:ea typeface="Corbel"/>
                <a:cs typeface="Corbel"/>
                <a:sym typeface="Corbel"/>
              </a:defRPr>
            </a:lvl1pPr>
            <a:lvl2pPr marL="0" marR="0" lvl="1" indent="0" algn="r" rtl="0">
              <a:spcBef>
                <a:spcPts val="0"/>
              </a:spcBef>
              <a:buNone/>
              <a:defRPr sz="900" b="0" i="0" u="none" strike="noStrike" cap="none">
                <a:solidFill>
                  <a:schemeClr val="dk1"/>
                </a:solidFill>
                <a:latin typeface="Corbel"/>
                <a:ea typeface="Corbel"/>
                <a:cs typeface="Corbel"/>
                <a:sym typeface="Corbel"/>
              </a:defRPr>
            </a:lvl2pPr>
            <a:lvl3pPr marL="0" marR="0" lvl="2" indent="0" algn="r" rtl="0">
              <a:spcBef>
                <a:spcPts val="0"/>
              </a:spcBef>
              <a:buNone/>
              <a:defRPr sz="900" b="0" i="0" u="none" strike="noStrike" cap="none">
                <a:solidFill>
                  <a:schemeClr val="dk1"/>
                </a:solidFill>
                <a:latin typeface="Corbel"/>
                <a:ea typeface="Corbel"/>
                <a:cs typeface="Corbel"/>
                <a:sym typeface="Corbel"/>
              </a:defRPr>
            </a:lvl3pPr>
            <a:lvl4pPr marL="0" marR="0" lvl="3" indent="0" algn="r" rtl="0">
              <a:spcBef>
                <a:spcPts val="0"/>
              </a:spcBef>
              <a:buNone/>
              <a:defRPr sz="900" b="0" i="0" u="none" strike="noStrike" cap="none">
                <a:solidFill>
                  <a:schemeClr val="dk1"/>
                </a:solidFill>
                <a:latin typeface="Corbel"/>
                <a:ea typeface="Corbel"/>
                <a:cs typeface="Corbel"/>
                <a:sym typeface="Corbel"/>
              </a:defRPr>
            </a:lvl4pPr>
            <a:lvl5pPr marL="0" marR="0" lvl="4" indent="0" algn="r" rtl="0">
              <a:spcBef>
                <a:spcPts val="0"/>
              </a:spcBef>
              <a:buNone/>
              <a:defRPr sz="900" b="0" i="0" u="none" strike="noStrike" cap="none">
                <a:solidFill>
                  <a:schemeClr val="dk1"/>
                </a:solidFill>
                <a:latin typeface="Corbel"/>
                <a:ea typeface="Corbel"/>
                <a:cs typeface="Corbel"/>
                <a:sym typeface="Corbel"/>
              </a:defRPr>
            </a:lvl5pPr>
            <a:lvl6pPr marL="0" marR="0" lvl="5" indent="0" algn="r" rtl="0">
              <a:spcBef>
                <a:spcPts val="0"/>
              </a:spcBef>
              <a:buNone/>
              <a:defRPr sz="900" b="0" i="0" u="none" strike="noStrike" cap="none">
                <a:solidFill>
                  <a:schemeClr val="dk1"/>
                </a:solidFill>
                <a:latin typeface="Corbel"/>
                <a:ea typeface="Corbel"/>
                <a:cs typeface="Corbel"/>
                <a:sym typeface="Corbel"/>
              </a:defRPr>
            </a:lvl6pPr>
            <a:lvl7pPr marL="0" marR="0" lvl="6" indent="0" algn="r" rtl="0">
              <a:spcBef>
                <a:spcPts val="0"/>
              </a:spcBef>
              <a:buNone/>
              <a:defRPr sz="900" b="0" i="0" u="none" strike="noStrike" cap="none">
                <a:solidFill>
                  <a:schemeClr val="dk1"/>
                </a:solidFill>
                <a:latin typeface="Corbel"/>
                <a:ea typeface="Corbel"/>
                <a:cs typeface="Corbel"/>
                <a:sym typeface="Corbel"/>
              </a:defRPr>
            </a:lvl7pPr>
            <a:lvl8pPr marL="0" marR="0" lvl="7" indent="0" algn="r" rtl="0">
              <a:spcBef>
                <a:spcPts val="0"/>
              </a:spcBef>
              <a:buNone/>
              <a:defRPr sz="900" b="0" i="0" u="none" strike="noStrike" cap="none">
                <a:solidFill>
                  <a:schemeClr val="dk1"/>
                </a:solidFill>
                <a:latin typeface="Corbel"/>
                <a:ea typeface="Corbel"/>
                <a:cs typeface="Corbel"/>
                <a:sym typeface="Corbel"/>
              </a:defRPr>
            </a:lvl8pPr>
            <a:lvl9pPr marL="0" marR="0" lvl="8" indent="0" algn="r" rtl="0">
              <a:spcBef>
                <a:spcPts val="0"/>
              </a:spcBef>
              <a:buNone/>
              <a:defRPr sz="9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p:cNvSpPr/>
          <p:nvPr/>
        </p:nvSpPr>
        <p:spPr>
          <a:xfrm>
            <a:off x="0" y="4596021"/>
            <a:ext cx="9144000" cy="544606"/>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pic>
        <p:nvPicPr>
          <p:cNvPr id="57" name="Google Shape;57;p13" descr="Logo for the Network of the National Library of Medicine"/>
          <p:cNvPicPr preferRelativeResize="0"/>
          <p:nvPr/>
        </p:nvPicPr>
        <p:blipFill rotWithShape="1">
          <a:blip r:embed="rId18">
            <a:alphaModFix/>
          </a:blip>
          <a:srcRect/>
          <a:stretch/>
        </p:blipFill>
        <p:spPr>
          <a:xfrm>
            <a:off x="169454" y="4651266"/>
            <a:ext cx="2692889" cy="43205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6" r:id="rId15"/>
    <p:sldLayoutId id="214748367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hyperlink" Target="https://health.gov/healthypeople/objectives-and-data/browse-objectives/lgbt/evidence-based-resource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itgetsbetter.org/education/" TargetMode="External"/><Relationship Id="rId7" Type="http://schemas.openxmlformats.org/officeDocument/2006/relationships/hyperlink" Target="https://thesafezoneproject.com/"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lgbtqia.ucdavis.edu/educated/glossary" TargetMode="External"/><Relationship Id="rId5" Type="http://schemas.openxmlformats.org/officeDocument/2006/relationships/hyperlink" Target="https://www.hrc.org/resources/glossary-of-terms" TargetMode="External"/><Relationship Id="rId4" Type="http://schemas.openxmlformats.org/officeDocument/2006/relationships/hyperlink" Target="https://www.thetrevorproject.or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pronouns.org/"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lgbtqiahealtheducation.org/wp-content/uploads/2017/08/Forms-and-Policy-Brief.pdf"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unmfm.pbworks.com/w/file/fetch/110464234/Making%20Your%20Clinic%20Welcoming%20to%20LGBTQ%20Patient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834460" y="966182"/>
            <a:ext cx="7475100" cy="21945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dirty="0">
                <a:solidFill>
                  <a:srgbClr val="0B5394"/>
                </a:solidFill>
                <a:latin typeface="Helvetica Neue"/>
                <a:ea typeface="Helvetica Neue"/>
                <a:cs typeface="Helvetica Neue"/>
                <a:sym typeface="Helvetica Neue"/>
              </a:rPr>
              <a:t>Beyond the Binary: Understanding </a:t>
            </a:r>
            <a:r>
              <a:rPr lang="en" dirty="0">
                <a:solidFill>
                  <a:srgbClr val="FF0000"/>
                </a:solidFill>
                <a:latin typeface="Helvetica Neue"/>
                <a:ea typeface="Helvetica Neue"/>
                <a:cs typeface="Helvetica Neue"/>
                <a:sym typeface="Helvetica Neue"/>
              </a:rPr>
              <a:t>L</a:t>
            </a:r>
            <a:r>
              <a:rPr lang="en" dirty="0">
                <a:solidFill>
                  <a:srgbClr val="FF9900"/>
                </a:solidFill>
                <a:latin typeface="Helvetica Neue"/>
                <a:ea typeface="Helvetica Neue"/>
                <a:cs typeface="Helvetica Neue"/>
                <a:sym typeface="Helvetica Neue"/>
              </a:rPr>
              <a:t>G</a:t>
            </a:r>
            <a:r>
              <a:rPr lang="en" dirty="0">
                <a:solidFill>
                  <a:srgbClr val="FFFF00"/>
                </a:solidFill>
                <a:latin typeface="Helvetica Neue"/>
                <a:ea typeface="Helvetica Neue"/>
                <a:cs typeface="Helvetica Neue"/>
                <a:sym typeface="Helvetica Neue"/>
              </a:rPr>
              <a:t>B</a:t>
            </a:r>
            <a:r>
              <a:rPr lang="en" dirty="0">
                <a:solidFill>
                  <a:srgbClr val="00FF00"/>
                </a:solidFill>
                <a:latin typeface="Helvetica Neue"/>
                <a:ea typeface="Helvetica Neue"/>
                <a:cs typeface="Helvetica Neue"/>
                <a:sym typeface="Helvetica Neue"/>
              </a:rPr>
              <a:t>T</a:t>
            </a:r>
            <a:r>
              <a:rPr lang="en" dirty="0">
                <a:solidFill>
                  <a:srgbClr val="0000FF"/>
                </a:solidFill>
                <a:latin typeface="Helvetica Neue"/>
                <a:ea typeface="Helvetica Neue"/>
                <a:cs typeface="Helvetica Neue"/>
                <a:sym typeface="Helvetica Neue"/>
              </a:rPr>
              <a:t>Q</a:t>
            </a:r>
            <a:r>
              <a:rPr lang="en" dirty="0">
                <a:solidFill>
                  <a:srgbClr val="9900FF"/>
                </a:solidFill>
                <a:latin typeface="Helvetica Neue"/>
                <a:ea typeface="Helvetica Neue"/>
                <a:cs typeface="Helvetica Neue"/>
                <a:sym typeface="Helvetica Neue"/>
              </a:rPr>
              <a:t>I</a:t>
            </a:r>
            <a:r>
              <a:rPr lang="en" dirty="0">
                <a:latin typeface="Helvetica Neue"/>
                <a:ea typeface="Helvetica Neue"/>
                <a:cs typeface="Helvetica Neue"/>
                <a:sym typeface="Helvetica Neue"/>
              </a:rPr>
              <a:t>A</a:t>
            </a:r>
            <a:r>
              <a:rPr lang="en" dirty="0">
                <a:solidFill>
                  <a:srgbClr val="783F04"/>
                </a:solidFill>
                <a:latin typeface="Helvetica Neue"/>
                <a:ea typeface="Helvetica Neue"/>
                <a:cs typeface="Helvetica Neue"/>
                <a:sym typeface="Helvetica Neue"/>
              </a:rPr>
              <a:t>+</a:t>
            </a:r>
            <a:r>
              <a:rPr lang="en" dirty="0">
                <a:solidFill>
                  <a:srgbClr val="0B5394"/>
                </a:solidFill>
                <a:latin typeface="Helvetica Neue"/>
                <a:ea typeface="Helvetica Neue"/>
                <a:cs typeface="Helvetica Neue"/>
                <a:sym typeface="Helvetica Neue"/>
              </a:rPr>
              <a:t> Health</a:t>
            </a:r>
            <a:endParaRPr dirty="0"/>
          </a:p>
        </p:txBody>
      </p:sp>
      <p:sp>
        <p:nvSpPr>
          <p:cNvPr id="133" name="Google Shape;133;p26"/>
          <p:cNvSpPr txBox="1">
            <a:spLocks noGrp="1"/>
          </p:cNvSpPr>
          <p:nvPr>
            <p:ph type="subTitle" idx="1"/>
          </p:nvPr>
        </p:nvSpPr>
        <p:spPr>
          <a:xfrm>
            <a:off x="1283997" y="3245826"/>
            <a:ext cx="6576000" cy="1041000"/>
          </a:xfrm>
          <a:prstGeom prst="rect">
            <a:avLst/>
          </a:prstGeom>
        </p:spPr>
        <p:txBody>
          <a:bodyPr spcFirstLastPara="1" wrap="square" lIns="68575" tIns="34275" rIns="68575" bIns="34275" anchor="t" anchorCtr="0">
            <a:normAutofit/>
          </a:bodyPr>
          <a:lstStyle/>
          <a:p>
            <a:pPr marL="0" lvl="0" indent="0" algn="ctr" rtl="0">
              <a:spcBef>
                <a:spcPts val="1100"/>
              </a:spcBef>
              <a:spcAft>
                <a:spcPts val="0"/>
              </a:spcAft>
              <a:buNone/>
            </a:pPr>
            <a:r>
              <a:rPr lang="en">
                <a:latin typeface="Helvetica Neue"/>
                <a:ea typeface="Helvetica Neue"/>
                <a:cs typeface="Helvetica Neue"/>
                <a:sym typeface="Helvetica Neue"/>
              </a:rPr>
              <a:t>Presented by April Wright and Brandon Kennedy</a:t>
            </a:r>
            <a:endParaRPr>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300815" y="270854"/>
            <a:ext cx="3603528" cy="549204"/>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chemeClr val="dk2"/>
                </a:solidFill>
                <a:latin typeface="Helvetica Neue"/>
                <a:ea typeface="Helvetica Neue"/>
                <a:cs typeface="Helvetica Neue"/>
                <a:sym typeface="Helvetica Neue"/>
              </a:rPr>
              <a:t>First Resource </a:t>
            </a:r>
            <a:endParaRPr b="1" dirty="0">
              <a:solidFill>
                <a:schemeClr val="dk2"/>
              </a:solidFill>
              <a:latin typeface="Helvetica Neue"/>
              <a:ea typeface="Helvetica Neue"/>
              <a:cs typeface="Helvetica Neue"/>
              <a:sym typeface="Helvetica Neue"/>
            </a:endParaRPr>
          </a:p>
        </p:txBody>
      </p:sp>
      <p:pic>
        <p:nvPicPr>
          <p:cNvPr id="3" name="Picture 2" descr="MedlinePlus logo. 25 years of health information">
            <a:extLst>
              <a:ext uri="{FF2B5EF4-FFF2-40B4-BE49-F238E27FC236}">
                <a16:creationId xmlns:a16="http://schemas.microsoft.com/office/drawing/2014/main" id="{C649B987-FFD6-E861-AF3D-C55FEE6CD067}"/>
              </a:ext>
            </a:extLst>
          </p:cNvPr>
          <p:cNvPicPr>
            <a:picLocks noChangeAspect="1"/>
          </p:cNvPicPr>
          <p:nvPr/>
        </p:nvPicPr>
        <p:blipFill>
          <a:blip r:embed="rId3"/>
          <a:stretch>
            <a:fillRect/>
          </a:stretch>
        </p:blipFill>
        <p:spPr>
          <a:xfrm>
            <a:off x="2301043" y="1687753"/>
            <a:ext cx="4541914" cy="8839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 name="Title 1">
            <a:extLst>
              <a:ext uri="{FF2B5EF4-FFF2-40B4-BE49-F238E27FC236}">
                <a16:creationId xmlns:a16="http://schemas.microsoft.com/office/drawing/2014/main" id="{F42D4AED-FE7E-4758-8ABB-BC2BF436EDC6}"/>
              </a:ext>
            </a:extLst>
          </p:cNvPr>
          <p:cNvSpPr>
            <a:spLocks noGrp="1"/>
          </p:cNvSpPr>
          <p:nvPr>
            <p:ph type="title"/>
          </p:nvPr>
        </p:nvSpPr>
        <p:spPr>
          <a:xfrm>
            <a:off x="3229897" y="275325"/>
            <a:ext cx="5146434" cy="548912"/>
          </a:xfrm>
        </p:spPr>
        <p:txBody>
          <a:bodyPr>
            <a:noAutofit/>
          </a:bodyPr>
          <a:lstStyle/>
          <a:p>
            <a:pPr algn="ctr"/>
            <a:r>
              <a:rPr lang="en-US" sz="3600" b="1" dirty="0">
                <a:solidFill>
                  <a:schemeClr val="accent1"/>
                </a:solidFill>
                <a:latin typeface="Helvetica Neue"/>
                <a:ea typeface="Helvetica Neue"/>
                <a:cs typeface="Helvetica Neue"/>
                <a:sym typeface="Helvetica Neue"/>
              </a:rPr>
              <a:t>What is MedlinePlus?</a:t>
            </a:r>
            <a:endParaRPr lang="en-US" dirty="0"/>
          </a:p>
        </p:txBody>
      </p:sp>
      <p:pic>
        <p:nvPicPr>
          <p:cNvPr id="229" name="Google Shape;229;p38" descr="Drawing of confused woman with arms crossed and question mark near her"/>
          <p:cNvPicPr preferRelativeResize="0"/>
          <p:nvPr/>
        </p:nvPicPr>
        <p:blipFill>
          <a:blip r:embed="rId3">
            <a:alphaModFix/>
          </a:blip>
          <a:stretch>
            <a:fillRect/>
          </a:stretch>
        </p:blipFill>
        <p:spPr>
          <a:xfrm>
            <a:off x="112176" y="978849"/>
            <a:ext cx="2640950" cy="3511901"/>
          </a:xfrm>
          <a:prstGeom prst="rect">
            <a:avLst/>
          </a:prstGeom>
          <a:noFill/>
          <a:ln>
            <a:noFill/>
          </a:ln>
        </p:spPr>
      </p:pic>
      <p:sp>
        <p:nvSpPr>
          <p:cNvPr id="233" name="Google Shape;233;p38"/>
          <p:cNvSpPr txBox="1"/>
          <p:nvPr/>
        </p:nvSpPr>
        <p:spPr>
          <a:xfrm>
            <a:off x="3809131" y="1256700"/>
            <a:ext cx="4567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MedlinePlus is a federally funded resource that presents high-quality, relevant health and wellness information that is trusted and easy to understand, in multiple languages. </a:t>
            </a:r>
            <a:endParaRPr dirty="0"/>
          </a:p>
        </p:txBody>
      </p:sp>
      <p:sp>
        <p:nvSpPr>
          <p:cNvPr id="236" name="Google Shape;236;p38">
            <a:extLst>
              <a:ext uri="{C183D7F6-B498-43B3-948B-1728B52AA6E4}">
                <adec:decorative xmlns:adec="http://schemas.microsoft.com/office/drawing/2017/decorative" val="1"/>
              </a:ext>
            </a:extLst>
          </p:cNvPr>
          <p:cNvSpPr/>
          <p:nvPr/>
        </p:nvSpPr>
        <p:spPr>
          <a:xfrm flipH="1">
            <a:off x="6056743" y="3076600"/>
            <a:ext cx="23700" cy="1414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8"/>
          <p:cNvSpPr txBox="1"/>
          <p:nvPr/>
        </p:nvSpPr>
        <p:spPr>
          <a:xfrm>
            <a:off x="3625300" y="3109175"/>
            <a:ext cx="231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Helvetica Neue"/>
                <a:ea typeface="Helvetica Neue"/>
                <a:cs typeface="Helvetica Neue"/>
                <a:sym typeface="Helvetica Neue"/>
              </a:rPr>
              <a:t>Nationally Recognized</a:t>
            </a:r>
            <a:endParaRPr b="1">
              <a:solidFill>
                <a:schemeClr val="accent1"/>
              </a:solidFill>
              <a:latin typeface="Helvetica Neue"/>
              <a:ea typeface="Helvetica Neue"/>
              <a:cs typeface="Helvetica Neue"/>
              <a:sym typeface="Helvetica Neue"/>
            </a:endParaRPr>
          </a:p>
        </p:txBody>
      </p:sp>
      <p:sp>
        <p:nvSpPr>
          <p:cNvPr id="237" name="Google Shape;237;p38"/>
          <p:cNvSpPr txBox="1"/>
          <p:nvPr/>
        </p:nvSpPr>
        <p:spPr>
          <a:xfrm>
            <a:off x="3614350" y="3382550"/>
            <a:ext cx="2240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It is a service of the National Library of Medicine (NLM), the world's largest medical library, and a part of the National Institutes of Health (NIH).</a:t>
            </a:r>
            <a:endParaRPr sz="1200"/>
          </a:p>
        </p:txBody>
      </p:sp>
      <p:sp>
        <p:nvSpPr>
          <p:cNvPr id="235" name="Google Shape;235;p38"/>
          <p:cNvSpPr txBox="1"/>
          <p:nvPr/>
        </p:nvSpPr>
        <p:spPr>
          <a:xfrm>
            <a:off x="6295775" y="3109175"/>
            <a:ext cx="25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Helvetica Neue"/>
                <a:ea typeface="Helvetica Neue"/>
                <a:cs typeface="Helvetica Neue"/>
                <a:sym typeface="Helvetica Neue"/>
              </a:rPr>
              <a:t>Thousands of Resources</a:t>
            </a:r>
            <a:endParaRPr b="1">
              <a:solidFill>
                <a:schemeClr val="accent1"/>
              </a:solidFill>
              <a:latin typeface="Helvetica Neue"/>
              <a:ea typeface="Helvetica Neue"/>
              <a:cs typeface="Helvetica Neue"/>
              <a:sym typeface="Helvetica Neue"/>
            </a:endParaRPr>
          </a:p>
        </p:txBody>
      </p:sp>
      <p:sp>
        <p:nvSpPr>
          <p:cNvPr id="238" name="Google Shape;238;p38"/>
          <p:cNvSpPr txBox="1"/>
          <p:nvPr/>
        </p:nvSpPr>
        <p:spPr>
          <a:xfrm>
            <a:off x="6390875" y="3382550"/>
            <a:ext cx="2313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Offers almost 22,000 links to authoritative health information in English and more than 13,000 links to information in Spanish.</a:t>
            </a:r>
            <a:endParaRPr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26838F-C789-C997-04EE-440A20637726}"/>
              </a:ext>
            </a:extLst>
          </p:cNvPr>
          <p:cNvSpPr>
            <a:spLocks noGrp="1"/>
          </p:cNvSpPr>
          <p:nvPr>
            <p:ph type="title"/>
          </p:nvPr>
        </p:nvSpPr>
        <p:spPr>
          <a:xfrm>
            <a:off x="152400" y="210457"/>
            <a:ext cx="8839200" cy="827314"/>
          </a:xfrm>
        </p:spPr>
        <p:txBody>
          <a:bodyPr>
            <a:noAutofit/>
          </a:bodyPr>
          <a:lstStyle/>
          <a:p>
            <a:pPr algn="ctr"/>
            <a:r>
              <a:rPr lang="en-US" sz="2800" b="1" dirty="0">
                <a:solidFill>
                  <a:srgbClr val="F0FAFB"/>
                </a:solidFill>
                <a:latin typeface="Helvetica Neue"/>
                <a:ea typeface="Helvetica Neue"/>
                <a:cs typeface="Helvetica Neue"/>
                <a:sym typeface="Helvetica Neue"/>
              </a:rPr>
              <a:t>Relevant Information for all your Health Needs</a:t>
            </a:r>
            <a:endParaRPr lang="en-US" dirty="0"/>
          </a:p>
        </p:txBody>
      </p:sp>
      <p:sp>
        <p:nvSpPr>
          <p:cNvPr id="5" name="Text Placeholder 4">
            <a:extLst>
              <a:ext uri="{FF2B5EF4-FFF2-40B4-BE49-F238E27FC236}">
                <a16:creationId xmlns:a16="http://schemas.microsoft.com/office/drawing/2014/main" id="{3ED50D8F-5999-8711-99E3-A593EFAC2E7C}"/>
              </a:ext>
            </a:extLst>
          </p:cNvPr>
          <p:cNvSpPr>
            <a:spLocks noGrp="1"/>
          </p:cNvSpPr>
          <p:nvPr>
            <p:ph type="body" idx="1"/>
          </p:nvPr>
        </p:nvSpPr>
        <p:spPr>
          <a:xfrm>
            <a:off x="888627" y="1217930"/>
            <a:ext cx="3566160" cy="3017520"/>
          </a:xfrm>
        </p:spPr>
        <p:txBody>
          <a:bodyPr>
            <a:normAutofit fontScale="77500" lnSpcReduction="20000"/>
          </a:bodyPr>
          <a:lstStyle/>
          <a:p>
            <a:pPr marL="0" lvl="0" indent="0" algn="l" rtl="0">
              <a:lnSpc>
                <a:spcPct val="115000"/>
              </a:lnSpc>
              <a:spcBef>
                <a:spcPts val="1200"/>
              </a:spcBef>
              <a:spcAft>
                <a:spcPts val="0"/>
              </a:spcAft>
              <a:buNone/>
            </a:pPr>
            <a:r>
              <a:rPr lang="en-US" dirty="0">
                <a:solidFill>
                  <a:schemeClr val="lt1"/>
                </a:solidFill>
                <a:latin typeface="Helvetica Neue"/>
                <a:ea typeface="Helvetica Neue"/>
                <a:cs typeface="Helvetica Neue"/>
                <a:sym typeface="Helvetica Neue"/>
              </a:rPr>
              <a:t>MedlinePlus offers information on health topics, human genetics, medical tests, medications, drugs &amp; supplements, and healthy recipes.</a:t>
            </a:r>
          </a:p>
          <a:p>
            <a:pPr marL="0" lvl="0" indent="0" algn="l" rtl="0">
              <a:lnSpc>
                <a:spcPct val="115000"/>
              </a:lnSpc>
              <a:spcBef>
                <a:spcPts val="1200"/>
              </a:spcBef>
              <a:spcAft>
                <a:spcPts val="0"/>
              </a:spcAft>
              <a:buNone/>
            </a:pPr>
            <a:endParaRPr lang="en-US" dirty="0">
              <a:solidFill>
                <a:schemeClr val="lt1"/>
              </a:solidFill>
              <a:latin typeface="Helvetica Neue"/>
              <a:ea typeface="Helvetica Neue"/>
              <a:cs typeface="Helvetica Neue"/>
              <a:sym typeface="Helvetica Neue"/>
            </a:endParaRPr>
          </a:p>
          <a:p>
            <a:pPr marL="0" lvl="0" indent="0" algn="l" rtl="0">
              <a:lnSpc>
                <a:spcPct val="115000"/>
              </a:lnSpc>
              <a:spcBef>
                <a:spcPts val="1200"/>
              </a:spcBef>
              <a:spcAft>
                <a:spcPts val="0"/>
              </a:spcAft>
              <a:buNone/>
            </a:pPr>
            <a:r>
              <a:rPr lang="en-US" dirty="0">
                <a:solidFill>
                  <a:schemeClr val="lt1"/>
                </a:solidFill>
                <a:latin typeface="Helvetica Neue"/>
                <a:ea typeface="Helvetica Neue"/>
                <a:cs typeface="Helvetica Neue"/>
                <a:sym typeface="Helvetica Neue"/>
              </a:rPr>
              <a:t>MedlinePlus also sources from more than 500 carefully selected organizations to help bring reliable and carefully studied information to you.</a:t>
            </a:r>
          </a:p>
          <a:p>
            <a:pPr marL="0" lvl="0" indent="0" algn="l" rtl="0">
              <a:lnSpc>
                <a:spcPct val="115000"/>
              </a:lnSpc>
              <a:spcBef>
                <a:spcPts val="1200"/>
              </a:spcBef>
              <a:spcAft>
                <a:spcPts val="1200"/>
              </a:spcAft>
              <a:buNone/>
            </a:pPr>
            <a:r>
              <a:rPr lang="en-US" dirty="0">
                <a:solidFill>
                  <a:schemeClr val="lt1"/>
                </a:solidFill>
                <a:latin typeface="Helvetica Neue"/>
                <a:ea typeface="Helvetica Neue"/>
                <a:cs typeface="Helvetica Neue"/>
                <a:sym typeface="Helvetica Neue"/>
              </a:rPr>
              <a:t>It is a great one-stop shop to find relevant information for all your health needs.</a:t>
            </a:r>
          </a:p>
          <a:p>
            <a:pPr marL="146050" indent="0">
              <a:buNone/>
            </a:pPr>
            <a:endParaRPr lang="en-US" dirty="0"/>
          </a:p>
        </p:txBody>
      </p:sp>
      <p:pic>
        <p:nvPicPr>
          <p:cNvPr id="7" name="Google Shape;244;p39" descr="Image of two woman in their home. One woman massaging the other while they work on their laptop. ">
            <a:extLst>
              <a:ext uri="{FF2B5EF4-FFF2-40B4-BE49-F238E27FC236}">
                <a16:creationId xmlns:a16="http://schemas.microsoft.com/office/drawing/2014/main" id="{F8FF7ADA-F020-52F0-DDAF-10C2980EC670}"/>
              </a:ext>
            </a:extLst>
          </p:cNvPr>
          <p:cNvPicPr preferRelativeResize="0"/>
          <p:nvPr/>
        </p:nvPicPr>
        <p:blipFill>
          <a:blip r:embed="rId2">
            <a:alphaModFix/>
          </a:blip>
          <a:stretch>
            <a:fillRect/>
          </a:stretch>
        </p:blipFill>
        <p:spPr>
          <a:xfrm>
            <a:off x="5942523" y="1118778"/>
            <a:ext cx="1989536" cy="3035664"/>
          </a:xfrm>
          <a:prstGeom prst="rect">
            <a:avLst/>
          </a:prstGeom>
          <a:noFill/>
          <a:ln>
            <a:noFill/>
          </a:ln>
          <a:effectLst>
            <a:outerShdw blurRad="57150" dist="19050" dir="5400000" algn="bl" rotWithShape="0">
              <a:srgbClr val="000000">
                <a:alpha val="50000"/>
              </a:srgbClr>
            </a:outerShdw>
          </a:effectLst>
        </p:spPr>
      </p:pic>
      <p:sp>
        <p:nvSpPr>
          <p:cNvPr id="8" name="Google Shape;248;p39">
            <a:extLst>
              <a:ext uri="{FF2B5EF4-FFF2-40B4-BE49-F238E27FC236}">
                <a16:creationId xmlns:a16="http://schemas.microsoft.com/office/drawing/2014/main" id="{C3AF4473-0629-50CD-76B6-BD029B9ABBDF}"/>
              </a:ext>
            </a:extLst>
          </p:cNvPr>
          <p:cNvSpPr txBox="1">
            <a:spLocks noGrp="1"/>
          </p:cNvSpPr>
          <p:nvPr>
            <p:ph type="body" idx="2"/>
          </p:nvPr>
        </p:nvSpPr>
        <p:spPr>
          <a:xfrm>
            <a:off x="5154528" y="4166234"/>
            <a:ext cx="3565525"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a:solidFill>
                  <a:schemeClr val="bg1"/>
                </a:solidFill>
                <a:latin typeface="Aptos" panose="020B0004020202020204" pitchFamily="34" charset="0"/>
                <a:ea typeface="Corbel"/>
                <a:cs typeface="Corbel"/>
                <a:sym typeface="Corbel"/>
              </a:rPr>
              <a:t>Source: Yan Krukau @ Pexels.com</a:t>
            </a:r>
            <a:endParaRPr sz="1000" dirty="0">
              <a:solidFill>
                <a:schemeClr val="bg1"/>
              </a:solidFill>
              <a:latin typeface="Aptos" panose="020B0004020202020204" pitchFamily="34" charset="0"/>
              <a:ea typeface="Corbel"/>
              <a:cs typeface="Corbel"/>
              <a:sym typeface="Corbel"/>
            </a:endParaRPr>
          </a:p>
        </p:txBody>
      </p:sp>
    </p:spTree>
    <p:extLst>
      <p:ext uri="{BB962C8B-B14F-4D97-AF65-F5344CB8AC3E}">
        <p14:creationId xmlns:p14="http://schemas.microsoft.com/office/powerpoint/2010/main" val="54261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 name="Title 1">
            <a:extLst>
              <a:ext uri="{FF2B5EF4-FFF2-40B4-BE49-F238E27FC236}">
                <a16:creationId xmlns:a16="http://schemas.microsoft.com/office/drawing/2014/main" id="{83A1D8C5-745A-4085-B8E6-7D3A304ACC19}"/>
              </a:ext>
            </a:extLst>
          </p:cNvPr>
          <p:cNvSpPr>
            <a:spLocks noGrp="1"/>
          </p:cNvSpPr>
          <p:nvPr>
            <p:ph type="title"/>
          </p:nvPr>
        </p:nvSpPr>
        <p:spPr>
          <a:xfrm>
            <a:off x="4504267" y="-1298226"/>
            <a:ext cx="2294634" cy="1017270"/>
          </a:xfrm>
        </p:spPr>
        <p:txBody>
          <a:bodyPr/>
          <a:lstStyle/>
          <a:p>
            <a:r>
              <a:rPr lang="en-US" dirty="0">
                <a:solidFill>
                  <a:schemeClr val="tx1"/>
                </a:solidFill>
              </a:rPr>
              <a:t>MedlinePlus</a:t>
            </a:r>
          </a:p>
        </p:txBody>
      </p:sp>
      <p:pic>
        <p:nvPicPr>
          <p:cNvPr id="254" name="Google Shape;254;p4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274107" y="361928"/>
            <a:ext cx="3610172" cy="732972"/>
          </a:xfrm>
          <a:prstGeom prst="rect">
            <a:avLst/>
          </a:prstGeom>
          <a:noFill/>
          <a:ln>
            <a:noFill/>
          </a:ln>
        </p:spPr>
      </p:pic>
      <p:sp>
        <p:nvSpPr>
          <p:cNvPr id="255" name="Google Shape;255;p40"/>
          <p:cNvSpPr txBox="1"/>
          <p:nvPr/>
        </p:nvSpPr>
        <p:spPr>
          <a:xfrm>
            <a:off x="3795593" y="1295486"/>
            <a:ext cx="4567200" cy="144652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1200"/>
              </a:spcBef>
              <a:spcAft>
                <a:spcPts val="0"/>
              </a:spcAft>
              <a:buNone/>
            </a:pPr>
            <a:r>
              <a:rPr lang="en" dirty="0">
                <a:solidFill>
                  <a:schemeClr val="tx1"/>
                </a:solidFill>
                <a:latin typeface="Aptos" panose="020B0004020202020204" pitchFamily="34" charset="0"/>
                <a:ea typeface="Helvetica Neue"/>
                <a:cs typeface="Helvetica Neue"/>
                <a:sym typeface="Helvetica Neue"/>
              </a:rPr>
              <a:t>MedlinePlus is paid for by tax dollars so it is</a:t>
            </a:r>
            <a:endParaRPr dirty="0">
              <a:solidFill>
                <a:schemeClr val="tx1"/>
              </a:solidFill>
              <a:latin typeface="Aptos" panose="020B0004020202020204" pitchFamily="34" charset="0"/>
              <a:ea typeface="Helvetica Neue"/>
              <a:cs typeface="Helvetica Neue"/>
              <a:sym typeface="Helvetica Neue"/>
            </a:endParaRPr>
          </a:p>
          <a:p>
            <a:pPr marL="0" lvl="0" indent="0" algn="ctr" rtl="0">
              <a:lnSpc>
                <a:spcPct val="100000"/>
              </a:lnSpc>
              <a:spcBef>
                <a:spcPts val="1200"/>
              </a:spcBef>
              <a:spcAft>
                <a:spcPts val="0"/>
              </a:spcAft>
              <a:buClr>
                <a:schemeClr val="dk1"/>
              </a:buClr>
              <a:buSzPts val="1100"/>
              <a:buFont typeface="Arial"/>
              <a:buNone/>
            </a:pPr>
            <a:r>
              <a:rPr lang="en" dirty="0">
                <a:solidFill>
                  <a:schemeClr val="tx1"/>
                </a:solidFill>
                <a:latin typeface="Aptos" panose="020B0004020202020204" pitchFamily="34" charset="0"/>
                <a:ea typeface="Helvetica Neue"/>
                <a:cs typeface="Helvetica Neue"/>
                <a:sym typeface="Helvetica Neue"/>
              </a:rPr>
              <a:t>available to anyone, anytime, anywhere!</a:t>
            </a:r>
            <a:endParaRPr dirty="0">
              <a:solidFill>
                <a:schemeClr val="tx1"/>
              </a:solidFill>
              <a:latin typeface="Aptos" panose="020B0004020202020204" pitchFamily="34" charset="0"/>
              <a:ea typeface="Helvetica Neue"/>
              <a:cs typeface="Helvetica Neue"/>
              <a:sym typeface="Helvetica Neue"/>
            </a:endParaRPr>
          </a:p>
          <a:p>
            <a:pPr marL="0" lvl="0" indent="0" algn="ctr" rtl="0">
              <a:lnSpc>
                <a:spcPct val="100000"/>
              </a:lnSpc>
              <a:spcBef>
                <a:spcPts val="1200"/>
              </a:spcBef>
              <a:spcAft>
                <a:spcPts val="1200"/>
              </a:spcAft>
              <a:buNone/>
            </a:pPr>
            <a:r>
              <a:rPr lang="en" dirty="0">
                <a:solidFill>
                  <a:schemeClr val="tx1"/>
                </a:solidFill>
                <a:latin typeface="Aptos" panose="020B0004020202020204" pitchFamily="34" charset="0"/>
                <a:ea typeface="Helvetica Neue"/>
                <a:cs typeface="Helvetica Neue"/>
                <a:sym typeface="Helvetica Neue"/>
              </a:rPr>
              <a:t>No Registration Necessary, EVER!</a:t>
            </a:r>
            <a:endParaRPr dirty="0">
              <a:solidFill>
                <a:schemeClr val="tx1"/>
              </a:solidFill>
              <a:latin typeface="Aptos" panose="020B0004020202020204" pitchFamily="34" charset="0"/>
              <a:ea typeface="Helvetica Neue"/>
              <a:cs typeface="Helvetica Neue"/>
              <a:sym typeface="Helvetica Neue"/>
            </a:endParaRPr>
          </a:p>
        </p:txBody>
      </p:sp>
      <p:pic>
        <p:nvPicPr>
          <p:cNvPr id="263" name="Google Shape;263;p40" descr="Image of two woman working on their laptops."/>
          <p:cNvPicPr preferRelativeResize="0"/>
          <p:nvPr/>
        </p:nvPicPr>
        <p:blipFill>
          <a:blip r:embed="rId4">
            <a:alphaModFix/>
          </a:blip>
          <a:stretch>
            <a:fillRect/>
          </a:stretch>
        </p:blipFill>
        <p:spPr>
          <a:xfrm>
            <a:off x="277218" y="175120"/>
            <a:ext cx="2660051" cy="3991081"/>
          </a:xfrm>
          <a:prstGeom prst="rect">
            <a:avLst/>
          </a:prstGeom>
          <a:noFill/>
          <a:ln>
            <a:noFill/>
          </a:ln>
          <a:effectLst>
            <a:outerShdw blurRad="57150" dist="19050" dir="5400000" algn="bl" rotWithShape="0">
              <a:srgbClr val="000000">
                <a:alpha val="50000"/>
              </a:srgbClr>
            </a:outerShdw>
          </a:effectLst>
        </p:spPr>
      </p:pic>
      <p:sp>
        <p:nvSpPr>
          <p:cNvPr id="264" name="Google Shape;264;p40"/>
          <p:cNvSpPr txBox="1"/>
          <p:nvPr/>
        </p:nvSpPr>
        <p:spPr>
          <a:xfrm>
            <a:off x="378468" y="4213387"/>
            <a:ext cx="2457550" cy="3077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dirty="0">
                <a:solidFill>
                  <a:schemeClr val="tx1"/>
                </a:solidFill>
                <a:latin typeface="Corbel"/>
                <a:ea typeface="Corbel"/>
                <a:cs typeface="Corbel"/>
                <a:sym typeface="Corbel"/>
              </a:rPr>
              <a:t>Source: Ketut Subiyanto @ Pexels.com</a:t>
            </a:r>
            <a:endParaRPr sz="800" dirty="0">
              <a:solidFill>
                <a:schemeClr val="tx1"/>
              </a:solidFill>
              <a:latin typeface="Corbel"/>
              <a:ea typeface="Corbel"/>
              <a:cs typeface="Corbel"/>
              <a:sym typeface="Corbel"/>
            </a:endParaRPr>
          </a:p>
        </p:txBody>
      </p:sp>
      <p:sp>
        <p:nvSpPr>
          <p:cNvPr id="256" name="Google Shape;256;p40"/>
          <p:cNvSpPr txBox="1"/>
          <p:nvPr/>
        </p:nvSpPr>
        <p:spPr>
          <a:xfrm>
            <a:off x="3625300" y="2924425"/>
            <a:ext cx="231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Helvetica Neue"/>
                <a:ea typeface="Helvetica Neue"/>
                <a:cs typeface="Helvetica Neue"/>
                <a:sym typeface="Helvetica Neue"/>
              </a:rPr>
              <a:t>No Advertisements</a:t>
            </a:r>
            <a:endParaRPr b="1">
              <a:solidFill>
                <a:schemeClr val="accent1"/>
              </a:solidFill>
              <a:latin typeface="Helvetica Neue"/>
              <a:ea typeface="Helvetica Neue"/>
              <a:cs typeface="Helvetica Neue"/>
              <a:sym typeface="Helvetica Neue"/>
            </a:endParaRPr>
          </a:p>
        </p:txBody>
      </p:sp>
      <p:sp>
        <p:nvSpPr>
          <p:cNvPr id="259" name="Google Shape;259;p40"/>
          <p:cNvSpPr txBox="1"/>
          <p:nvPr/>
        </p:nvSpPr>
        <p:spPr>
          <a:xfrm>
            <a:off x="3614350" y="3197800"/>
            <a:ext cx="2240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MedlinePlus is federally funded so there are no ads on the website. Links to off-site websites are carefully chosen to ensure nothing is being sold to users.</a:t>
            </a:r>
            <a:endParaRPr sz="1200"/>
          </a:p>
        </p:txBody>
      </p:sp>
      <p:sp>
        <p:nvSpPr>
          <p:cNvPr id="258" name="Google Shape;258;p40">
            <a:extLst>
              <a:ext uri="{C183D7F6-B498-43B3-948B-1728B52AA6E4}">
                <adec:decorative xmlns:adec="http://schemas.microsoft.com/office/drawing/2017/decorative" val="1"/>
              </a:ext>
            </a:extLst>
          </p:cNvPr>
          <p:cNvSpPr/>
          <p:nvPr/>
        </p:nvSpPr>
        <p:spPr>
          <a:xfrm flipH="1">
            <a:off x="6056743" y="3000400"/>
            <a:ext cx="23700" cy="1414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txBox="1"/>
          <p:nvPr/>
        </p:nvSpPr>
        <p:spPr>
          <a:xfrm>
            <a:off x="6295775" y="2924425"/>
            <a:ext cx="255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Helvetica Neue"/>
                <a:ea typeface="Helvetica Neue"/>
                <a:cs typeface="Helvetica Neue"/>
                <a:sym typeface="Helvetica Neue"/>
              </a:rPr>
              <a:t>Inclusive Information</a:t>
            </a:r>
            <a:endParaRPr b="1">
              <a:solidFill>
                <a:schemeClr val="accent1"/>
              </a:solidFill>
              <a:latin typeface="Helvetica Neue"/>
              <a:ea typeface="Helvetica Neue"/>
              <a:cs typeface="Helvetica Neue"/>
              <a:sym typeface="Helvetica Neue"/>
            </a:endParaRPr>
          </a:p>
        </p:txBody>
      </p:sp>
      <p:sp>
        <p:nvSpPr>
          <p:cNvPr id="260" name="Google Shape;260;p40"/>
          <p:cNvSpPr txBox="1"/>
          <p:nvPr/>
        </p:nvSpPr>
        <p:spPr>
          <a:xfrm>
            <a:off x="6282150" y="3197800"/>
            <a:ext cx="2313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Information is provided in a variety of accessible formats and are written in plain language.</a:t>
            </a:r>
            <a:endParaRPr sz="1200"/>
          </a:p>
          <a:p>
            <a:pPr marL="0" lvl="0" indent="0" algn="l" rtl="0">
              <a:spcBef>
                <a:spcPts val="0"/>
              </a:spcBef>
              <a:spcAft>
                <a:spcPts val="0"/>
              </a:spcAft>
              <a:buNone/>
            </a:pP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96CE8-B6BB-D375-4AB1-202A1D0E6CB5}"/>
              </a:ext>
            </a:extLst>
          </p:cNvPr>
          <p:cNvSpPr>
            <a:spLocks noGrp="1"/>
          </p:cNvSpPr>
          <p:nvPr>
            <p:ph type="title"/>
          </p:nvPr>
        </p:nvSpPr>
        <p:spPr>
          <a:xfrm>
            <a:off x="357715" y="1236132"/>
            <a:ext cx="2419351" cy="1854201"/>
          </a:xfrm>
        </p:spPr>
        <p:txBody>
          <a:bodyPr/>
          <a:lstStyle/>
          <a:p>
            <a:r>
              <a:rPr lang="en" b="1" dirty="0">
                <a:solidFill>
                  <a:schemeClr val="lt1"/>
                </a:solidFill>
                <a:latin typeface="Helvetica Neue"/>
                <a:ea typeface="Helvetica Neue"/>
                <a:cs typeface="Helvetica Neue"/>
                <a:sym typeface="Helvetica Neue"/>
              </a:rPr>
              <a:t>LGBTQIA+ Health Topic</a:t>
            </a:r>
            <a:endParaRPr lang="en-US" dirty="0"/>
          </a:p>
        </p:txBody>
      </p:sp>
      <p:pic>
        <p:nvPicPr>
          <p:cNvPr id="6" name="Google Shape;269;p41" descr="MedlinePlus LGBTQIA+ Health Topic Page">
            <a:extLst>
              <a:ext uri="{FF2B5EF4-FFF2-40B4-BE49-F238E27FC236}">
                <a16:creationId xmlns:a16="http://schemas.microsoft.com/office/drawing/2014/main" id="{4A1E7755-B0CB-1ED5-B493-C3302B80067D}"/>
              </a:ext>
              <a:ext uri="{C183D7F6-B498-43B3-948B-1728B52AA6E4}">
                <adec:decorative xmlns:adec="http://schemas.microsoft.com/office/drawing/2017/decorative" val="0"/>
              </a:ext>
            </a:extLst>
          </p:cNvPr>
          <p:cNvPicPr preferRelativeResize="0"/>
          <p:nvPr/>
        </p:nvPicPr>
        <p:blipFill>
          <a:blip r:embed="rId2">
            <a:alphaModFix/>
          </a:blip>
          <a:stretch>
            <a:fillRect/>
          </a:stretch>
        </p:blipFill>
        <p:spPr>
          <a:xfrm>
            <a:off x="3505200" y="1"/>
            <a:ext cx="5638753" cy="4597400"/>
          </a:xfrm>
          <a:prstGeom prst="rect">
            <a:avLst/>
          </a:prstGeom>
          <a:noFill/>
          <a:ln>
            <a:noFill/>
          </a:ln>
        </p:spPr>
      </p:pic>
    </p:spTree>
    <p:extLst>
      <p:ext uri="{BB962C8B-B14F-4D97-AF65-F5344CB8AC3E}">
        <p14:creationId xmlns:p14="http://schemas.microsoft.com/office/powerpoint/2010/main" val="276334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title"/>
          </p:nvPr>
        </p:nvSpPr>
        <p:spPr>
          <a:xfrm>
            <a:off x="311700" y="102983"/>
            <a:ext cx="8520600" cy="5727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1100"/>
              <a:buFont typeface="Arial"/>
              <a:buNone/>
            </a:pPr>
            <a:r>
              <a:rPr lang="en" b="1">
                <a:solidFill>
                  <a:srgbClr val="20558A"/>
                </a:solidFill>
                <a:latin typeface="Helvetica Neue"/>
                <a:ea typeface="Helvetica Neue"/>
                <a:cs typeface="Helvetica Neue"/>
                <a:sym typeface="Helvetica Neue"/>
              </a:rPr>
              <a:t>Centers for Disease Control (CDC)</a:t>
            </a:r>
            <a:endParaRPr b="1">
              <a:solidFill>
                <a:srgbClr val="20558A"/>
              </a:solidFill>
              <a:latin typeface="Helvetica Neue"/>
              <a:ea typeface="Helvetica Neue"/>
              <a:cs typeface="Helvetica Neue"/>
              <a:sym typeface="Helvetica Neue"/>
            </a:endParaRPr>
          </a:p>
        </p:txBody>
      </p:sp>
      <p:pic>
        <p:nvPicPr>
          <p:cNvPr id="277" name="Google Shape;277;p42" descr="The Centers for Disease Control (CDC) Logo. "/>
          <p:cNvPicPr preferRelativeResize="0"/>
          <p:nvPr/>
        </p:nvPicPr>
        <p:blipFill>
          <a:blip r:embed="rId3">
            <a:alphaModFix/>
          </a:blip>
          <a:stretch>
            <a:fillRect/>
          </a:stretch>
        </p:blipFill>
        <p:spPr>
          <a:xfrm>
            <a:off x="2307000" y="861951"/>
            <a:ext cx="4530007" cy="3419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AC8BB6-615B-4F9B-0062-1FE75B38E187}"/>
              </a:ext>
            </a:extLst>
          </p:cNvPr>
          <p:cNvSpPr>
            <a:spLocks noGrp="1"/>
          </p:cNvSpPr>
          <p:nvPr>
            <p:ph type="title"/>
          </p:nvPr>
        </p:nvSpPr>
        <p:spPr>
          <a:xfrm>
            <a:off x="5469468" y="237277"/>
            <a:ext cx="3564466" cy="4046856"/>
          </a:xfrm>
        </p:spPr>
        <p:txBody>
          <a:bodyPr/>
          <a:lstStyle/>
          <a:p>
            <a:pPr algn="ctr"/>
            <a:r>
              <a:rPr lang="en" b="1" dirty="0">
                <a:solidFill>
                  <a:schemeClr val="lt1"/>
                </a:solidFill>
                <a:latin typeface="Helvetica Neue"/>
                <a:ea typeface="Helvetica Neue"/>
                <a:cs typeface="Helvetica Neue"/>
                <a:sym typeface="Helvetica Neue"/>
              </a:rPr>
              <a:t>CDC LGBT Health</a:t>
            </a:r>
            <a:endParaRPr lang="en-US" dirty="0"/>
          </a:p>
        </p:txBody>
      </p:sp>
      <p:pic>
        <p:nvPicPr>
          <p:cNvPr id="6" name="Google Shape;282;p43" descr="CDC LGBT Health Page">
            <a:extLst>
              <a:ext uri="{FF2B5EF4-FFF2-40B4-BE49-F238E27FC236}">
                <a16:creationId xmlns:a16="http://schemas.microsoft.com/office/drawing/2014/main" id="{86B203AA-6D6D-6129-F139-22A37D4D54EC}"/>
              </a:ext>
            </a:extLst>
          </p:cNvPr>
          <p:cNvPicPr preferRelativeResize="0"/>
          <p:nvPr/>
        </p:nvPicPr>
        <p:blipFill>
          <a:blip r:embed="rId2">
            <a:alphaModFix/>
          </a:blip>
          <a:stretch>
            <a:fillRect/>
          </a:stretch>
        </p:blipFill>
        <p:spPr>
          <a:xfrm>
            <a:off x="0" y="1"/>
            <a:ext cx="5283199" cy="4563532"/>
          </a:xfrm>
          <a:prstGeom prst="rect">
            <a:avLst/>
          </a:prstGeom>
          <a:noFill/>
          <a:ln>
            <a:noFill/>
          </a:ln>
        </p:spPr>
      </p:pic>
    </p:spTree>
    <p:extLst>
      <p:ext uri="{BB962C8B-B14F-4D97-AF65-F5344CB8AC3E}">
        <p14:creationId xmlns:p14="http://schemas.microsoft.com/office/powerpoint/2010/main" val="281553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4"/>
          <p:cNvSpPr txBox="1">
            <a:spLocks noGrp="1"/>
          </p:cNvSpPr>
          <p:nvPr>
            <p:ph type="title"/>
          </p:nvPr>
        </p:nvSpPr>
        <p:spPr>
          <a:xfrm>
            <a:off x="311700" y="445025"/>
            <a:ext cx="5047700" cy="528642"/>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rgbClr val="20558A"/>
                </a:solidFill>
                <a:latin typeface="Helvetica Neue"/>
                <a:ea typeface="Helvetica Neue"/>
                <a:cs typeface="Helvetica Neue"/>
                <a:sym typeface="Helvetica Neue"/>
              </a:rPr>
              <a:t>LGBT Health Services</a:t>
            </a:r>
            <a:endParaRPr b="1" dirty="0">
              <a:solidFill>
                <a:srgbClr val="20558A"/>
              </a:solidFill>
              <a:latin typeface="Helvetica Neue"/>
              <a:ea typeface="Helvetica Neue"/>
              <a:cs typeface="Helvetica Neue"/>
              <a:sym typeface="Helvetica Neue"/>
            </a:endParaRPr>
          </a:p>
        </p:txBody>
      </p:sp>
      <p:sp>
        <p:nvSpPr>
          <p:cNvPr id="290" name="Google Shape;290;p44"/>
          <p:cNvSpPr txBox="1">
            <a:spLocks noGrp="1"/>
          </p:cNvSpPr>
          <p:nvPr>
            <p:ph type="body" idx="1"/>
          </p:nvPr>
        </p:nvSpPr>
        <p:spPr>
          <a:xfrm>
            <a:off x="311700" y="1152476"/>
            <a:ext cx="5403300" cy="2572858"/>
          </a:xfrm>
          <a:prstGeom prst="rect">
            <a:avLst/>
          </a:prstGeom>
        </p:spPr>
        <p:txBody>
          <a:bodyPr spcFirstLastPara="1" wrap="square" lIns="68575" tIns="34275" rIns="68575" bIns="34275" anchor="t" anchorCtr="0">
            <a:normAutofit/>
          </a:bodyPr>
          <a:lstStyle/>
          <a:p>
            <a:pPr marL="419100" indent="-342900">
              <a:lnSpc>
                <a:spcPct val="110000"/>
              </a:lnSpc>
              <a:buSzPts val="2400"/>
            </a:pPr>
            <a:r>
              <a:rPr lang="en-US" sz="2400" dirty="0">
                <a:latin typeface="Aptos" panose="020B0004020202020204" pitchFamily="34" charset="0"/>
                <a:ea typeface="Helvetica Neue"/>
                <a:cs typeface="Helvetica Neue"/>
                <a:sym typeface="Helvetica Neue"/>
              </a:rPr>
              <a:t>LGBT Hotlines</a:t>
            </a:r>
          </a:p>
          <a:p>
            <a:pPr marL="419100" indent="-342900">
              <a:lnSpc>
                <a:spcPct val="200000"/>
              </a:lnSpc>
              <a:buSzPts val="2400"/>
            </a:pPr>
            <a:r>
              <a:rPr lang="en-US" sz="2400" dirty="0">
                <a:latin typeface="Aptos" panose="020B0004020202020204" pitchFamily="34" charset="0"/>
                <a:ea typeface="Helvetica Neue"/>
                <a:cs typeface="Helvetica Neue"/>
                <a:sym typeface="Helvetica Neue"/>
              </a:rPr>
              <a:t>Referral Services</a:t>
            </a:r>
          </a:p>
          <a:p>
            <a:pPr marL="419100" indent="-342900">
              <a:lnSpc>
                <a:spcPct val="200000"/>
              </a:lnSpc>
              <a:buSzPts val="2400"/>
            </a:pPr>
            <a:r>
              <a:rPr lang="en-US" sz="2400" dirty="0">
                <a:latin typeface="Aptos" panose="020B0004020202020204" pitchFamily="34" charset="0"/>
                <a:ea typeface="Helvetica Neue"/>
                <a:cs typeface="Helvetica Neue"/>
                <a:sym typeface="Helvetica Neue"/>
              </a:rPr>
              <a:t>LGBT Health Clinics by State &amp; City</a:t>
            </a:r>
            <a:endParaRPr sz="2400" dirty="0">
              <a:latin typeface="Aptos" panose="020B0004020202020204" pitchFamily="34" charset="0"/>
              <a:ea typeface="Helvetica Neue"/>
              <a:cs typeface="Helvetica Neue"/>
              <a:sym typeface="Helvetica Neue"/>
            </a:endParaRPr>
          </a:p>
        </p:txBody>
      </p:sp>
      <p:pic>
        <p:nvPicPr>
          <p:cNvPr id="291" name="Google Shape;291;p44" descr="Yellow Stethoscope with a heart nearby it."/>
          <p:cNvPicPr preferRelativeResize="0"/>
          <p:nvPr/>
        </p:nvPicPr>
        <p:blipFill>
          <a:blip r:embed="rId3">
            <a:alphaModFix/>
          </a:blip>
          <a:stretch>
            <a:fillRect/>
          </a:stretch>
        </p:blipFill>
        <p:spPr>
          <a:xfrm>
            <a:off x="6176883" y="526658"/>
            <a:ext cx="2277045" cy="34164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title"/>
          </p:nvPr>
        </p:nvSpPr>
        <p:spPr>
          <a:xfrm>
            <a:off x="311700" y="182074"/>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a:solidFill>
                  <a:schemeClr val="dk2"/>
                </a:solidFill>
                <a:latin typeface="Helvetica Neue"/>
                <a:ea typeface="Helvetica Neue"/>
                <a:cs typeface="Helvetica Neue"/>
                <a:sym typeface="Helvetica Neue"/>
              </a:rPr>
              <a:t>Protective Factors for LGBTQ Youth</a:t>
            </a:r>
            <a:endParaRPr b="1">
              <a:solidFill>
                <a:schemeClr val="dk2"/>
              </a:solidFill>
              <a:latin typeface="Helvetica Neue"/>
              <a:ea typeface="Helvetica Neue"/>
              <a:cs typeface="Helvetica Neue"/>
              <a:sym typeface="Helvetica Neue"/>
            </a:endParaRPr>
          </a:p>
        </p:txBody>
      </p:sp>
      <p:pic>
        <p:nvPicPr>
          <p:cNvPr id="297" name="Google Shape;297;p45" descr="Female presenting LGBTQ+ Youth holding a pride flag. "/>
          <p:cNvPicPr preferRelativeResize="0"/>
          <p:nvPr/>
        </p:nvPicPr>
        <p:blipFill>
          <a:blip r:embed="rId3">
            <a:alphaModFix/>
          </a:blip>
          <a:stretch>
            <a:fillRect/>
          </a:stretch>
        </p:blipFill>
        <p:spPr>
          <a:xfrm>
            <a:off x="2043140" y="1017725"/>
            <a:ext cx="5057725" cy="33710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311700" y="247789"/>
            <a:ext cx="4836033" cy="556544"/>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rgbClr val="20558A"/>
                </a:solidFill>
                <a:latin typeface="Helvetica Neue"/>
                <a:ea typeface="Helvetica Neue"/>
                <a:cs typeface="Helvetica Neue"/>
                <a:sym typeface="Helvetica Neue"/>
              </a:rPr>
              <a:t>CDC LGBT Resources</a:t>
            </a:r>
            <a:endParaRPr b="1" dirty="0">
              <a:solidFill>
                <a:srgbClr val="20558A"/>
              </a:solidFill>
              <a:latin typeface="Helvetica Neue"/>
              <a:ea typeface="Helvetica Neue"/>
              <a:cs typeface="Helvetica Neue"/>
              <a:sym typeface="Helvetica Neue"/>
            </a:endParaRPr>
          </a:p>
        </p:txBody>
      </p:sp>
      <p:sp>
        <p:nvSpPr>
          <p:cNvPr id="303" name="Google Shape;303;p46"/>
          <p:cNvSpPr txBox="1">
            <a:spLocks noGrp="1"/>
          </p:cNvSpPr>
          <p:nvPr>
            <p:ph type="body" idx="1"/>
          </p:nvPr>
        </p:nvSpPr>
        <p:spPr>
          <a:xfrm>
            <a:off x="184700" y="1036953"/>
            <a:ext cx="4170600" cy="3088800"/>
          </a:xfrm>
          <a:prstGeom prst="rect">
            <a:avLst/>
          </a:prstGeom>
        </p:spPr>
        <p:txBody>
          <a:bodyPr spcFirstLastPara="1" wrap="square" lIns="68575" tIns="34275" rIns="68575" bIns="34275" anchor="t" anchorCtr="0">
            <a:normAutofit fontScale="92500" lnSpcReduction="20000"/>
          </a:bodyPr>
          <a:lstStyle/>
          <a:p>
            <a:pPr marL="457200" lvl="0" indent="-342900" algn="l" rtl="0">
              <a:lnSpc>
                <a:spcPct val="150000"/>
              </a:lnSpc>
              <a:spcBef>
                <a:spcPts val="1100"/>
              </a:spcBef>
              <a:spcAft>
                <a:spcPts val="0"/>
              </a:spcAft>
              <a:buClr>
                <a:schemeClr val="dk2"/>
              </a:buClr>
              <a:buSzPts val="1800"/>
              <a:buFont typeface="Helvetica Neue"/>
              <a:buChar char="•"/>
            </a:pPr>
            <a:r>
              <a:rPr lang="en" sz="1800" b="1">
                <a:solidFill>
                  <a:schemeClr val="dk2"/>
                </a:solidFill>
                <a:latin typeface="Helvetica Neue"/>
                <a:ea typeface="Helvetica Neue"/>
                <a:cs typeface="Helvetica Neue"/>
                <a:sym typeface="Helvetica Neue"/>
              </a:rPr>
              <a:t>Data Resources</a:t>
            </a:r>
            <a:endParaRPr sz="1800" b="1">
              <a:solidFill>
                <a:schemeClr val="dk2"/>
              </a:solidFill>
              <a:latin typeface="Helvetica Neue"/>
              <a:ea typeface="Helvetica Neue"/>
              <a:cs typeface="Helvetica Neue"/>
              <a:sym typeface="Helvetica Neue"/>
            </a:endParaRPr>
          </a:p>
          <a:p>
            <a:pPr marL="914400" lvl="1" indent="-342900" algn="l" rtl="0">
              <a:lnSpc>
                <a:spcPct val="150000"/>
              </a:lnSpc>
              <a:spcBef>
                <a:spcPts val="0"/>
              </a:spcBef>
              <a:spcAft>
                <a:spcPts val="0"/>
              </a:spcAft>
              <a:buSzPts val="1800"/>
              <a:buFont typeface="Helvetica Neue"/>
              <a:buChar char="•"/>
            </a:pPr>
            <a:r>
              <a:rPr lang="en" sz="1800">
                <a:latin typeface="Helvetica Neue"/>
                <a:ea typeface="Helvetica Neue"/>
                <a:cs typeface="Helvetica Neue"/>
                <a:sym typeface="Helvetica Neue"/>
              </a:rPr>
              <a:t>LGBTData.com</a:t>
            </a:r>
            <a:endParaRPr sz="1800">
              <a:latin typeface="Helvetica Neue"/>
              <a:ea typeface="Helvetica Neue"/>
              <a:cs typeface="Helvetica Neue"/>
              <a:sym typeface="Helvetica Neue"/>
            </a:endParaRPr>
          </a:p>
          <a:p>
            <a:pPr marL="457200" lvl="0" indent="-342900" algn="l" rtl="0">
              <a:lnSpc>
                <a:spcPct val="150000"/>
              </a:lnSpc>
              <a:spcBef>
                <a:spcPts val="0"/>
              </a:spcBef>
              <a:spcAft>
                <a:spcPts val="0"/>
              </a:spcAft>
              <a:buClr>
                <a:schemeClr val="dk2"/>
              </a:buClr>
              <a:buSzPts val="1800"/>
              <a:buFont typeface="Helvetica Neue"/>
              <a:buChar char="•"/>
            </a:pPr>
            <a:r>
              <a:rPr lang="en" sz="1800" b="1">
                <a:solidFill>
                  <a:schemeClr val="dk2"/>
                </a:solidFill>
                <a:latin typeface="Helvetica Neue"/>
                <a:ea typeface="Helvetica Neue"/>
                <a:cs typeface="Helvetica Neue"/>
                <a:sym typeface="Helvetica Neue"/>
              </a:rPr>
              <a:t>LGBT Health-Related National Organizations/Coalitions</a:t>
            </a:r>
            <a:endParaRPr sz="1800" b="1">
              <a:solidFill>
                <a:schemeClr val="dk2"/>
              </a:solidFill>
              <a:latin typeface="Helvetica Neue"/>
              <a:ea typeface="Helvetica Neue"/>
              <a:cs typeface="Helvetica Neue"/>
              <a:sym typeface="Helvetica Neue"/>
            </a:endParaRPr>
          </a:p>
          <a:p>
            <a:pPr marL="914400" lvl="1" indent="-342900" algn="l" rtl="0">
              <a:lnSpc>
                <a:spcPct val="150000"/>
              </a:lnSpc>
              <a:spcBef>
                <a:spcPts val="0"/>
              </a:spcBef>
              <a:spcAft>
                <a:spcPts val="0"/>
              </a:spcAft>
              <a:buSzPts val="1800"/>
              <a:buFont typeface="Helvetica Neue"/>
              <a:buChar char="•"/>
            </a:pPr>
            <a:r>
              <a:rPr lang="en" sz="1800">
                <a:latin typeface="Helvetica Neue"/>
                <a:ea typeface="Helvetica Neue"/>
                <a:cs typeface="Helvetica Neue"/>
                <a:sym typeface="Helvetica Neue"/>
              </a:rPr>
              <a:t>GLMA: Health Professionals Advancing LGBT Equality</a:t>
            </a:r>
            <a:endParaRPr sz="1800">
              <a:latin typeface="Helvetica Neue"/>
              <a:ea typeface="Helvetica Neue"/>
              <a:cs typeface="Helvetica Neue"/>
              <a:sym typeface="Helvetica Neue"/>
            </a:endParaRPr>
          </a:p>
          <a:p>
            <a:pPr marL="457200" lvl="0" indent="-342900" algn="l" rtl="0">
              <a:lnSpc>
                <a:spcPct val="150000"/>
              </a:lnSpc>
              <a:spcBef>
                <a:spcPts val="0"/>
              </a:spcBef>
              <a:spcAft>
                <a:spcPts val="0"/>
              </a:spcAft>
              <a:buClr>
                <a:schemeClr val="dk2"/>
              </a:buClr>
              <a:buSzPts val="1800"/>
              <a:buFont typeface="Helvetica Neue"/>
              <a:buChar char="•"/>
            </a:pPr>
            <a:r>
              <a:rPr lang="en" sz="1800" b="1">
                <a:solidFill>
                  <a:schemeClr val="dk2"/>
                </a:solidFill>
                <a:latin typeface="Helvetica Neue"/>
                <a:ea typeface="Helvetica Neue"/>
                <a:cs typeface="Helvetica Neue"/>
                <a:sym typeface="Helvetica Neue"/>
              </a:rPr>
              <a:t>General Information</a:t>
            </a:r>
            <a:endParaRPr sz="1800" b="1">
              <a:solidFill>
                <a:schemeClr val="dk2"/>
              </a:solidFill>
              <a:latin typeface="Helvetica Neue"/>
              <a:ea typeface="Helvetica Neue"/>
              <a:cs typeface="Helvetica Neue"/>
              <a:sym typeface="Helvetica Neue"/>
            </a:endParaRPr>
          </a:p>
          <a:p>
            <a:pPr marL="914400" lvl="1" indent="-342900" algn="l" rtl="0">
              <a:lnSpc>
                <a:spcPct val="150000"/>
              </a:lnSpc>
              <a:spcBef>
                <a:spcPts val="0"/>
              </a:spcBef>
              <a:spcAft>
                <a:spcPts val="0"/>
              </a:spcAft>
              <a:buSzPts val="1800"/>
              <a:buFont typeface="Helvetica Neue"/>
              <a:buChar char="•"/>
            </a:pPr>
            <a:r>
              <a:rPr lang="en" sz="1800">
                <a:latin typeface="Helvetica Neue"/>
                <a:ea typeface="Helvetica Neue"/>
                <a:cs typeface="Helvetica Neue"/>
                <a:sym typeface="Helvetica Neue"/>
              </a:rPr>
              <a:t>Healthy People 2030</a:t>
            </a:r>
            <a:endParaRPr sz="1800">
              <a:latin typeface="Helvetica Neue"/>
              <a:ea typeface="Helvetica Neue"/>
              <a:cs typeface="Helvetica Neue"/>
              <a:sym typeface="Helvetica Neue"/>
            </a:endParaRPr>
          </a:p>
        </p:txBody>
      </p:sp>
      <p:pic>
        <p:nvPicPr>
          <p:cNvPr id="305" name="Google Shape;305;p46" descr="Two women laughing against a white background. "/>
          <p:cNvPicPr preferRelativeResize="0"/>
          <p:nvPr/>
        </p:nvPicPr>
        <p:blipFill>
          <a:blip r:embed="rId3">
            <a:alphaModFix/>
          </a:blip>
          <a:stretch>
            <a:fillRect/>
          </a:stretch>
        </p:blipFill>
        <p:spPr>
          <a:xfrm>
            <a:off x="4482201" y="1122051"/>
            <a:ext cx="4350100" cy="2899376"/>
          </a:xfrm>
          <a:prstGeom prst="rect">
            <a:avLst/>
          </a:prstGeom>
          <a:noFill/>
          <a:ln>
            <a:noFill/>
          </a:ln>
          <a:effectLst>
            <a:outerShdw blurRad="57150" dist="19050" dir="5400000" algn="bl" rotWithShape="0">
              <a:srgbClr val="000000">
                <a:alpha val="50000"/>
              </a:srgbClr>
            </a:outerShdw>
          </a:effectLst>
        </p:spPr>
      </p:pic>
      <p:sp>
        <p:nvSpPr>
          <p:cNvPr id="306" name="Google Shape;306;p46"/>
          <p:cNvSpPr txBox="1"/>
          <p:nvPr/>
        </p:nvSpPr>
        <p:spPr>
          <a:xfrm>
            <a:off x="5279200" y="4125753"/>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dirty="0">
                <a:solidFill>
                  <a:schemeClr val="tx1"/>
                </a:solidFill>
                <a:latin typeface="Corbel"/>
                <a:ea typeface="Corbel"/>
                <a:cs typeface="Corbel"/>
                <a:sym typeface="Corbel"/>
              </a:rPr>
              <a:t>Source: Anna Tarazevich @ Pexels</a:t>
            </a:r>
            <a:endParaRPr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857250" y="457200"/>
            <a:ext cx="7406700" cy="521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chemeClr val="accent1"/>
                </a:solidFill>
                <a:latin typeface="Helvetica Neue"/>
                <a:ea typeface="Helvetica Neue"/>
                <a:cs typeface="Helvetica Neue"/>
                <a:sym typeface="Helvetica Neue"/>
              </a:rPr>
              <a:t>Your Presenters</a:t>
            </a:r>
            <a:endParaRPr dirty="0"/>
          </a:p>
        </p:txBody>
      </p:sp>
      <p:sp>
        <p:nvSpPr>
          <p:cNvPr id="10" name="TextBox 9">
            <a:extLst>
              <a:ext uri="{FF2B5EF4-FFF2-40B4-BE49-F238E27FC236}">
                <a16:creationId xmlns:a16="http://schemas.microsoft.com/office/drawing/2014/main" id="{92C2A1C6-36BD-427B-8D68-8B35BCCC440D}"/>
              </a:ext>
            </a:extLst>
          </p:cNvPr>
          <p:cNvSpPr txBox="1"/>
          <p:nvPr/>
        </p:nvSpPr>
        <p:spPr>
          <a:xfrm>
            <a:off x="857250" y="4077600"/>
            <a:ext cx="1621892" cy="307777"/>
          </a:xfrm>
          <a:prstGeom prst="rect">
            <a:avLst/>
          </a:prstGeom>
          <a:noFill/>
        </p:spPr>
        <p:txBody>
          <a:bodyPr wrap="square" rtlCol="0">
            <a:spAutoFit/>
          </a:bodyPr>
          <a:lstStyle/>
          <a:p>
            <a:r>
              <a:rPr lang="en-US" dirty="0"/>
              <a:t>April Wright</a:t>
            </a:r>
          </a:p>
        </p:txBody>
      </p:sp>
      <p:pic>
        <p:nvPicPr>
          <p:cNvPr id="141" name="Google Shape;141;p2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13050" y="1065900"/>
            <a:ext cx="2952175" cy="2952175"/>
          </a:xfrm>
          <a:prstGeom prst="rect">
            <a:avLst/>
          </a:prstGeom>
          <a:noFill/>
          <a:ln>
            <a:noFill/>
          </a:ln>
        </p:spPr>
      </p:pic>
      <p:sp>
        <p:nvSpPr>
          <p:cNvPr id="16" name="TextBox 15">
            <a:extLst>
              <a:ext uri="{FF2B5EF4-FFF2-40B4-BE49-F238E27FC236}">
                <a16:creationId xmlns:a16="http://schemas.microsoft.com/office/drawing/2014/main" id="{4D50B8F4-3B39-4C6E-8F63-D2D1892DB5CD}"/>
              </a:ext>
            </a:extLst>
          </p:cNvPr>
          <p:cNvSpPr txBox="1"/>
          <p:nvPr/>
        </p:nvSpPr>
        <p:spPr>
          <a:xfrm>
            <a:off x="4479150" y="4077599"/>
            <a:ext cx="1621892" cy="307777"/>
          </a:xfrm>
          <a:prstGeom prst="rect">
            <a:avLst/>
          </a:prstGeom>
          <a:noFill/>
        </p:spPr>
        <p:txBody>
          <a:bodyPr wrap="square" rtlCol="0">
            <a:spAutoFit/>
          </a:bodyPr>
          <a:lstStyle/>
          <a:p>
            <a:r>
              <a:rPr lang="en-US" dirty="0"/>
              <a:t>Brandon Kennedy</a:t>
            </a:r>
          </a:p>
        </p:txBody>
      </p:sp>
      <p:pic>
        <p:nvPicPr>
          <p:cNvPr id="5" name="Picture 4">
            <a:extLst>
              <a:ext uri="{FF2B5EF4-FFF2-40B4-BE49-F238E27FC236}">
                <a16:creationId xmlns:a16="http://schemas.microsoft.com/office/drawing/2014/main" id="{91E3DBBD-B6F7-49CB-92F5-49A1939A3E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79150" y="1065900"/>
            <a:ext cx="2952175" cy="29521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47"/>
          <p:cNvSpPr txBox="1">
            <a:spLocks noGrp="1"/>
          </p:cNvSpPr>
          <p:nvPr>
            <p:ph type="title"/>
          </p:nvPr>
        </p:nvSpPr>
        <p:spPr>
          <a:xfrm>
            <a:off x="1437667" y="-824374"/>
            <a:ext cx="6566178" cy="599225"/>
          </a:xfrm>
          <a:prstGeom prst="rect">
            <a:avLst/>
          </a:prstGeom>
        </p:spPr>
        <p:txBody>
          <a:bodyPr spcFirstLastPara="1" wrap="square" lIns="68575" tIns="34275" rIns="68575" bIns="34275" anchor="ctr" anchorCtr="0">
            <a:normAutofit/>
          </a:bodyPr>
          <a:lstStyle/>
          <a:p>
            <a:pPr marL="0" lvl="0" indent="0" rtl="0">
              <a:spcBef>
                <a:spcPts val="0"/>
              </a:spcBef>
              <a:spcAft>
                <a:spcPts val="0"/>
              </a:spcAft>
              <a:buClr>
                <a:schemeClr val="dk1"/>
              </a:buClr>
              <a:buSzPts val="1100"/>
              <a:buFont typeface="Arial"/>
              <a:buNone/>
            </a:pPr>
            <a:r>
              <a:rPr lang="en" b="1" dirty="0">
                <a:solidFill>
                  <a:schemeClr val="tx1"/>
                </a:solidFill>
                <a:latin typeface="Helvetica Neue"/>
                <a:ea typeface="Helvetica Neue"/>
                <a:cs typeface="Helvetica Neue"/>
                <a:sym typeface="Helvetica Neue"/>
              </a:rPr>
              <a:t>Healthy People 2030</a:t>
            </a:r>
            <a:endParaRPr b="1" dirty="0">
              <a:solidFill>
                <a:schemeClr val="tx1"/>
              </a:solidFill>
              <a:latin typeface="Helvetica Neue"/>
              <a:ea typeface="Helvetica Neue"/>
              <a:cs typeface="Helvetica Neue"/>
              <a:sym typeface="Helvetica Neue"/>
            </a:endParaRPr>
          </a:p>
        </p:txBody>
      </p:sp>
      <p:pic>
        <p:nvPicPr>
          <p:cNvPr id="315" name="Google Shape;315;p4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96980" y="74464"/>
            <a:ext cx="5699687" cy="896267"/>
          </a:xfrm>
          <a:prstGeom prst="rect">
            <a:avLst/>
          </a:prstGeom>
          <a:noFill/>
          <a:ln>
            <a:noFill/>
          </a:ln>
        </p:spPr>
      </p:pic>
      <p:sp>
        <p:nvSpPr>
          <p:cNvPr id="313" name="Google Shape;313;p47"/>
          <p:cNvSpPr txBox="1">
            <a:spLocks noGrp="1"/>
          </p:cNvSpPr>
          <p:nvPr>
            <p:ph type="body" idx="1"/>
          </p:nvPr>
        </p:nvSpPr>
        <p:spPr>
          <a:xfrm>
            <a:off x="4274000" y="1055300"/>
            <a:ext cx="4668900" cy="34164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dirty="0">
                <a:latin typeface="Helvetica Neue"/>
                <a:ea typeface="Helvetica Neue"/>
                <a:cs typeface="Helvetica Neue"/>
                <a:sym typeface="Helvetica Neue"/>
              </a:rPr>
              <a:t>A goal is to improve the health, safety, and well-being of lesbian, gay, bisexual, and transgender people.</a:t>
            </a:r>
            <a:endParaRPr dirty="0">
              <a:latin typeface="Helvetica Neue"/>
              <a:ea typeface="Helvetica Neue"/>
              <a:cs typeface="Helvetica Neue"/>
              <a:sym typeface="Helvetica Neue"/>
            </a:endParaRPr>
          </a:p>
          <a:p>
            <a:pPr marL="0" lvl="0" indent="0" algn="l" rtl="0">
              <a:spcBef>
                <a:spcPts val="1100"/>
              </a:spcBef>
              <a:spcAft>
                <a:spcPts val="0"/>
              </a:spcAft>
              <a:buNone/>
            </a:pPr>
            <a:endParaRPr dirty="0">
              <a:latin typeface="Helvetica Neue"/>
              <a:ea typeface="Helvetica Neue"/>
              <a:cs typeface="Helvetica Neue"/>
              <a:sym typeface="Helvetica Neue"/>
            </a:endParaRPr>
          </a:p>
          <a:p>
            <a:pPr marL="457200" lvl="0" indent="-311150" algn="l" rtl="0">
              <a:lnSpc>
                <a:spcPct val="115000"/>
              </a:lnSpc>
              <a:spcBef>
                <a:spcPts val="1100"/>
              </a:spcBef>
              <a:spcAft>
                <a:spcPts val="0"/>
              </a:spcAft>
              <a:buSzPts val="1300"/>
              <a:buFont typeface="Helvetica Neue"/>
              <a:buChar char="•"/>
            </a:pPr>
            <a:r>
              <a:rPr lang="en" dirty="0">
                <a:latin typeface="Helvetica Neue"/>
                <a:ea typeface="Helvetica Neue"/>
                <a:cs typeface="Helvetica Neue"/>
                <a:sym typeface="Helvetica Neue"/>
              </a:rPr>
              <a:t>Collect population-level data via state and national surveys</a:t>
            </a:r>
            <a:endParaRPr dirty="0">
              <a:latin typeface="Helvetica Neue"/>
              <a:ea typeface="Helvetica Neue"/>
              <a:cs typeface="Helvetica Neue"/>
              <a:sym typeface="Helvetica Neue"/>
            </a:endParaRPr>
          </a:p>
          <a:p>
            <a:pPr marL="457200" lvl="0" indent="-311150" algn="l" rtl="0">
              <a:lnSpc>
                <a:spcPct val="115000"/>
              </a:lnSpc>
              <a:spcBef>
                <a:spcPts val="0"/>
              </a:spcBef>
              <a:spcAft>
                <a:spcPts val="0"/>
              </a:spcAft>
              <a:buSzPts val="1300"/>
              <a:buFont typeface="Helvetica Neue"/>
              <a:buChar char="•"/>
            </a:pPr>
            <a:r>
              <a:rPr lang="en" dirty="0">
                <a:latin typeface="Helvetica Neue"/>
                <a:ea typeface="Helvetica Neue"/>
                <a:cs typeface="Helvetica Neue"/>
                <a:sym typeface="Helvetica Neue"/>
              </a:rPr>
              <a:t>Release data on LGBT Health </a:t>
            </a:r>
            <a:endParaRPr dirty="0">
              <a:latin typeface="Helvetica Neue"/>
              <a:ea typeface="Helvetica Neue"/>
              <a:cs typeface="Helvetica Neue"/>
              <a:sym typeface="Helvetica Neue"/>
            </a:endParaRPr>
          </a:p>
          <a:p>
            <a:pPr marL="457200" lvl="0" indent="-311150" algn="l" rtl="0">
              <a:lnSpc>
                <a:spcPct val="115000"/>
              </a:lnSpc>
              <a:spcBef>
                <a:spcPts val="0"/>
              </a:spcBef>
              <a:spcAft>
                <a:spcPts val="0"/>
              </a:spcAft>
              <a:buSzPts val="1300"/>
              <a:buFont typeface="Helvetica Neue"/>
              <a:buChar char="•"/>
            </a:pPr>
            <a:r>
              <a:rPr lang="en" dirty="0">
                <a:latin typeface="Helvetica Neue"/>
                <a:ea typeface="Helvetica Neue"/>
                <a:cs typeface="Helvetica Neue"/>
                <a:sym typeface="Helvetica Neue"/>
              </a:rPr>
              <a:t>Provide </a:t>
            </a:r>
            <a:r>
              <a:rPr lang="en" u="sng" dirty="0">
                <a:solidFill>
                  <a:srgbClr val="20558A"/>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Evidence-Based Resources</a:t>
            </a:r>
            <a:r>
              <a:rPr lang="en" dirty="0">
                <a:latin typeface="Helvetica Neue"/>
                <a:ea typeface="Helvetica Neue"/>
                <a:cs typeface="Helvetica Neue"/>
                <a:sym typeface="Helvetica Neue"/>
              </a:rPr>
              <a:t> on LGBT Health</a:t>
            </a:r>
            <a:endParaRPr dirty="0">
              <a:latin typeface="Helvetica Neue"/>
              <a:ea typeface="Helvetica Neue"/>
              <a:cs typeface="Helvetica Neue"/>
              <a:sym typeface="Helvetica Neue"/>
            </a:endParaRPr>
          </a:p>
        </p:txBody>
      </p:sp>
      <p:pic>
        <p:nvPicPr>
          <p:cNvPr id="314" name="Google Shape;314;p47" descr="Two men, one with arm over the other, smiling. "/>
          <p:cNvPicPr preferRelativeResize="0"/>
          <p:nvPr/>
        </p:nvPicPr>
        <p:blipFill>
          <a:blip r:embed="rId5">
            <a:alphaModFix/>
          </a:blip>
          <a:stretch>
            <a:fillRect/>
          </a:stretch>
        </p:blipFill>
        <p:spPr>
          <a:xfrm flipH="1">
            <a:off x="457314" y="1352075"/>
            <a:ext cx="3659976" cy="2439374"/>
          </a:xfrm>
          <a:prstGeom prst="rect">
            <a:avLst/>
          </a:prstGeom>
          <a:noFill/>
          <a:ln>
            <a:noFill/>
          </a:ln>
          <a:effectLst>
            <a:outerShdw blurRad="57150" dist="19050" dir="5400000" algn="bl" rotWithShape="0">
              <a:srgbClr val="000000">
                <a:alpha val="50000"/>
              </a:srgbClr>
            </a:outerShdw>
          </a:effectLst>
        </p:spPr>
      </p:pic>
      <p:sp>
        <p:nvSpPr>
          <p:cNvPr id="316" name="Google Shape;316;p47"/>
          <p:cNvSpPr txBox="1"/>
          <p:nvPr/>
        </p:nvSpPr>
        <p:spPr>
          <a:xfrm>
            <a:off x="457325" y="3791450"/>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dirty="0">
                <a:solidFill>
                  <a:schemeClr val="tx1"/>
                </a:solidFill>
                <a:latin typeface="Corbel"/>
                <a:ea typeface="Corbel"/>
                <a:cs typeface="Corbel"/>
                <a:sym typeface="Corbel"/>
              </a:rPr>
              <a:t>Source: Ketut Subiyanto @ Pexels.com</a:t>
            </a:r>
            <a:endParaRPr sz="800" dirty="0">
              <a:solidFill>
                <a:schemeClr val="tx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txBox="1">
            <a:spLocks noGrp="1"/>
          </p:cNvSpPr>
          <p:nvPr>
            <p:ph type="title"/>
          </p:nvPr>
        </p:nvSpPr>
        <p:spPr>
          <a:xfrm>
            <a:off x="117325" y="437550"/>
            <a:ext cx="8520600" cy="5727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b="1">
                <a:solidFill>
                  <a:srgbClr val="20558A"/>
                </a:solidFill>
                <a:latin typeface="Helvetica Neue"/>
                <a:ea typeface="Helvetica Neue"/>
                <a:cs typeface="Helvetica Neue"/>
                <a:sym typeface="Helvetica Neue"/>
              </a:rPr>
              <a:t>Resources</a:t>
            </a:r>
            <a:endParaRPr b="1">
              <a:solidFill>
                <a:srgbClr val="20558A"/>
              </a:solidFill>
              <a:latin typeface="Helvetica Neue"/>
              <a:ea typeface="Helvetica Neue"/>
              <a:cs typeface="Helvetica Neue"/>
              <a:sym typeface="Helvetica Neue"/>
            </a:endParaRPr>
          </a:p>
        </p:txBody>
      </p:sp>
      <p:sp>
        <p:nvSpPr>
          <p:cNvPr id="322" name="Google Shape;322;p48"/>
          <p:cNvSpPr txBox="1">
            <a:spLocks noGrp="1"/>
          </p:cNvSpPr>
          <p:nvPr>
            <p:ph type="body" idx="1"/>
          </p:nvPr>
        </p:nvSpPr>
        <p:spPr>
          <a:xfrm>
            <a:off x="311700" y="1152475"/>
            <a:ext cx="8520600" cy="33108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None/>
            </a:pPr>
            <a:r>
              <a:rPr lang="en" u="sng">
                <a:solidFill>
                  <a:srgbClr val="20558A"/>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It Gets Better Project</a:t>
            </a:r>
            <a:endParaRPr>
              <a:solidFill>
                <a:srgbClr val="20558A"/>
              </a:solidFill>
              <a:latin typeface="Helvetica Neue"/>
              <a:ea typeface="Helvetica Neue"/>
              <a:cs typeface="Helvetica Neue"/>
              <a:sym typeface="Helvetica Neue"/>
            </a:endParaRPr>
          </a:p>
          <a:p>
            <a:pPr marL="0" lvl="0" indent="0" algn="l" rtl="0">
              <a:spcBef>
                <a:spcPts val="1100"/>
              </a:spcBef>
              <a:spcAft>
                <a:spcPts val="0"/>
              </a:spcAft>
              <a:buNone/>
            </a:pPr>
            <a:r>
              <a:rPr lang="en" sz="1200">
                <a:latin typeface="Helvetica Neue"/>
                <a:ea typeface="Helvetica Neue"/>
                <a:cs typeface="Helvetica Neue"/>
                <a:sym typeface="Helvetica Neue"/>
              </a:rPr>
              <a:t>Provides glossary of terms, some of which include videos of people who identify with the term defined.</a:t>
            </a:r>
            <a:endParaRPr>
              <a:latin typeface="Helvetica Neue"/>
              <a:ea typeface="Helvetica Neue"/>
              <a:cs typeface="Helvetica Neue"/>
              <a:sym typeface="Helvetica Neue"/>
            </a:endParaRPr>
          </a:p>
          <a:p>
            <a:pPr marL="0" lvl="0" indent="0" algn="l" rtl="0">
              <a:spcBef>
                <a:spcPts val="1100"/>
              </a:spcBef>
              <a:spcAft>
                <a:spcPts val="0"/>
              </a:spcAft>
              <a:buNone/>
            </a:pPr>
            <a:r>
              <a:rPr lang="en" u="sng">
                <a:solidFill>
                  <a:srgbClr val="20558A"/>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The Trevor Project</a:t>
            </a:r>
            <a:endParaRPr sz="1200">
              <a:solidFill>
                <a:srgbClr val="20558A"/>
              </a:solidFill>
              <a:latin typeface="Helvetica Neue"/>
              <a:ea typeface="Helvetica Neue"/>
              <a:cs typeface="Helvetica Neue"/>
              <a:sym typeface="Helvetica Neue"/>
            </a:endParaRPr>
          </a:p>
          <a:p>
            <a:pPr marL="0" lvl="0" indent="0" algn="l" rtl="0">
              <a:spcBef>
                <a:spcPts val="1100"/>
              </a:spcBef>
              <a:spcAft>
                <a:spcPts val="0"/>
              </a:spcAft>
              <a:buNone/>
            </a:pPr>
            <a:r>
              <a:rPr lang="en" sz="1200">
                <a:latin typeface="Helvetica Neue"/>
                <a:ea typeface="Helvetica Neue"/>
                <a:cs typeface="Helvetica Neue"/>
                <a:sym typeface="Helvetica Neue"/>
              </a:rPr>
              <a:t>Provides education, support and suicide prevention services and educational resources for and about LGBTQIA+ youth.</a:t>
            </a:r>
            <a:r>
              <a:rPr lang="en">
                <a:latin typeface="Helvetica Neue"/>
                <a:ea typeface="Helvetica Neue"/>
                <a:cs typeface="Helvetica Neue"/>
                <a:sym typeface="Helvetica Neue"/>
              </a:rPr>
              <a:t>  </a:t>
            </a:r>
            <a:endParaRPr>
              <a:latin typeface="Helvetica Neue"/>
              <a:ea typeface="Helvetica Neue"/>
              <a:cs typeface="Helvetica Neue"/>
              <a:sym typeface="Helvetica Neue"/>
            </a:endParaRPr>
          </a:p>
          <a:p>
            <a:pPr marL="0" lvl="0" indent="0" algn="l" rtl="0">
              <a:spcBef>
                <a:spcPts val="1100"/>
              </a:spcBef>
              <a:spcAft>
                <a:spcPts val="0"/>
              </a:spcAft>
              <a:buNone/>
            </a:pPr>
            <a:r>
              <a:rPr lang="en" u="sng">
                <a:solidFill>
                  <a:srgbClr val="20558A"/>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Human Rights Campaign Glossary of Terms</a:t>
            </a:r>
            <a:endParaRPr>
              <a:solidFill>
                <a:srgbClr val="20558A"/>
              </a:solidFill>
              <a:latin typeface="Helvetica Neue"/>
              <a:ea typeface="Helvetica Neue"/>
              <a:cs typeface="Helvetica Neue"/>
              <a:sym typeface="Helvetica Neue"/>
            </a:endParaRPr>
          </a:p>
          <a:p>
            <a:pPr marL="0" lvl="0" indent="0" algn="l" rtl="0">
              <a:spcBef>
                <a:spcPts val="1100"/>
              </a:spcBef>
              <a:spcAft>
                <a:spcPts val="0"/>
              </a:spcAft>
              <a:buNone/>
            </a:pPr>
            <a:r>
              <a:rPr lang="en" u="sng">
                <a:solidFill>
                  <a:srgbClr val="20558A"/>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UC Davis LGBTQIA Center Glossary </a:t>
            </a:r>
            <a:endParaRPr>
              <a:latin typeface="Helvetica Neue"/>
              <a:ea typeface="Helvetica Neue"/>
              <a:cs typeface="Helvetica Neue"/>
              <a:sym typeface="Helvetica Neue"/>
            </a:endParaRPr>
          </a:p>
          <a:p>
            <a:pPr marL="0" lvl="0" indent="0" algn="l" rtl="0">
              <a:spcBef>
                <a:spcPts val="1100"/>
              </a:spcBef>
              <a:spcAft>
                <a:spcPts val="0"/>
              </a:spcAft>
              <a:buClr>
                <a:schemeClr val="dk1"/>
              </a:buClr>
              <a:buSzPts val="1100"/>
              <a:buFont typeface="Arial"/>
              <a:buNone/>
            </a:pPr>
            <a:r>
              <a:rPr lang="en" u="sng">
                <a:solidFill>
                  <a:srgbClr val="20558A"/>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SafeZone Project</a:t>
            </a:r>
            <a:endParaRPr>
              <a:solidFill>
                <a:srgbClr val="20558A"/>
              </a:solidFill>
              <a:latin typeface="Helvetica Neue"/>
              <a:ea typeface="Helvetica Neue"/>
              <a:cs typeface="Helvetica Neue"/>
              <a:sym typeface="Helvetica Neue"/>
            </a:endParaRPr>
          </a:p>
          <a:p>
            <a:pPr marL="0" lvl="0" indent="0" algn="l" rtl="0">
              <a:spcBef>
                <a:spcPts val="1100"/>
              </a:spcBef>
              <a:spcAft>
                <a:spcPts val="0"/>
              </a:spcAft>
              <a:buNone/>
            </a:pPr>
            <a:r>
              <a:rPr lang="en" sz="1200">
                <a:latin typeface="Helvetica Neue"/>
                <a:ea typeface="Helvetica Neue"/>
                <a:cs typeface="Helvetica Neue"/>
                <a:sym typeface="Helvetica Neue"/>
              </a:rPr>
              <a:t>Provides free downloadable training materials for anyone who wants to offer an LGBTQIA+ training and awareness in their school, library or any group.</a:t>
            </a:r>
            <a:endParaRPr sz="1200">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9"/>
          <p:cNvSpPr txBox="1">
            <a:spLocks noGrp="1"/>
          </p:cNvSpPr>
          <p:nvPr>
            <p:ph type="ctrTitle"/>
          </p:nvPr>
        </p:nvSpPr>
        <p:spPr>
          <a:xfrm>
            <a:off x="734250" y="1137300"/>
            <a:ext cx="7675500" cy="28689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a:solidFill>
                  <a:schemeClr val="accent1"/>
                </a:solidFill>
                <a:latin typeface="Helvetica Neue"/>
                <a:ea typeface="Helvetica Neue"/>
                <a:cs typeface="Helvetica Neue"/>
                <a:sym typeface="Helvetica Neue"/>
              </a:rPr>
              <a:t>Providing a Welcoming Environment for LGBTQIA+ Communities</a:t>
            </a:r>
            <a:endParaRPr>
              <a:solidFill>
                <a:schemeClr val="accent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4" name="Title 3">
            <a:extLst>
              <a:ext uri="{FF2B5EF4-FFF2-40B4-BE49-F238E27FC236}">
                <a16:creationId xmlns:a16="http://schemas.microsoft.com/office/drawing/2014/main" id="{AD398EE6-33F0-44FD-AD65-0625DB72A34D}"/>
              </a:ext>
            </a:extLst>
          </p:cNvPr>
          <p:cNvSpPr>
            <a:spLocks noGrp="1"/>
          </p:cNvSpPr>
          <p:nvPr>
            <p:ph type="title"/>
          </p:nvPr>
        </p:nvSpPr>
        <p:spPr>
          <a:xfrm>
            <a:off x="287267" y="139759"/>
            <a:ext cx="8569466" cy="1017270"/>
          </a:xfrm>
        </p:spPr>
        <p:txBody>
          <a:bodyPr>
            <a:noAutofit/>
          </a:bodyPr>
          <a:lstStyle/>
          <a:p>
            <a:r>
              <a:rPr lang="en-US" sz="2800" b="1" dirty="0">
                <a:solidFill>
                  <a:schemeClr val="tx1"/>
                </a:solidFill>
                <a:latin typeface="Helvetica Neue" panose="020B0604020202020204" charset="0"/>
              </a:rPr>
              <a:t>Welcoming Environment: Why is this important?</a:t>
            </a:r>
            <a:endParaRPr lang="en-US" sz="2800" dirty="0">
              <a:solidFill>
                <a:schemeClr val="tx1"/>
              </a:solidFill>
              <a:latin typeface="Helvetica Neue" panose="020B0604020202020204" charset="0"/>
            </a:endParaRPr>
          </a:p>
        </p:txBody>
      </p:sp>
      <p:pic>
        <p:nvPicPr>
          <p:cNvPr id="333" name="Google Shape;333;p50" descr="Welcome Mat with a small French bulldog holding the pride flag"/>
          <p:cNvPicPr preferRelativeResize="0"/>
          <p:nvPr/>
        </p:nvPicPr>
        <p:blipFill>
          <a:blip r:embed="rId3">
            <a:alphaModFix/>
          </a:blip>
          <a:stretch>
            <a:fillRect/>
          </a:stretch>
        </p:blipFill>
        <p:spPr>
          <a:xfrm>
            <a:off x="2301658" y="1394096"/>
            <a:ext cx="4337051" cy="28103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1"/>
          <p:cNvSpPr txBox="1">
            <a:spLocks noGrp="1"/>
          </p:cNvSpPr>
          <p:nvPr>
            <p:ph type="title"/>
          </p:nvPr>
        </p:nvSpPr>
        <p:spPr>
          <a:xfrm>
            <a:off x="311700" y="2672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000" b="1" dirty="0">
                <a:solidFill>
                  <a:schemeClr val="tx1"/>
                </a:solidFill>
                <a:latin typeface="Helvetica Neue"/>
                <a:ea typeface="Helvetica Neue"/>
                <a:cs typeface="Helvetica Neue"/>
                <a:sym typeface="Helvetica Neue"/>
              </a:rPr>
              <a:t>Elements of a Welcoming Environment</a:t>
            </a:r>
            <a:endParaRPr sz="3000" b="1" dirty="0">
              <a:solidFill>
                <a:schemeClr val="tx1"/>
              </a:solidFill>
              <a:latin typeface="Helvetica Neue"/>
              <a:ea typeface="Helvetica Neue"/>
              <a:cs typeface="Helvetica Neue"/>
              <a:sym typeface="Helvetica Neue"/>
            </a:endParaRPr>
          </a:p>
        </p:txBody>
      </p:sp>
      <p:pic>
        <p:nvPicPr>
          <p:cNvPr id="340" name="Google Shape;340;p51" descr="Photo of a building with 3 windows displaying pride colors"/>
          <p:cNvPicPr preferRelativeResize="0"/>
          <p:nvPr/>
        </p:nvPicPr>
        <p:blipFill>
          <a:blip r:embed="rId3">
            <a:alphaModFix/>
          </a:blip>
          <a:stretch>
            <a:fillRect/>
          </a:stretch>
        </p:blipFill>
        <p:spPr>
          <a:xfrm>
            <a:off x="252100" y="1275609"/>
            <a:ext cx="3448800" cy="2309079"/>
          </a:xfrm>
          <a:prstGeom prst="rect">
            <a:avLst/>
          </a:prstGeom>
          <a:noFill/>
          <a:ln>
            <a:noFill/>
          </a:ln>
        </p:spPr>
      </p:pic>
      <p:sp>
        <p:nvSpPr>
          <p:cNvPr id="339" name="Google Shape;339;p51"/>
          <p:cNvSpPr txBox="1">
            <a:spLocks noGrp="1"/>
          </p:cNvSpPr>
          <p:nvPr>
            <p:ph type="body" idx="1"/>
          </p:nvPr>
        </p:nvSpPr>
        <p:spPr>
          <a:xfrm>
            <a:off x="4194000" y="1174008"/>
            <a:ext cx="4213400" cy="2906925"/>
          </a:xfrm>
          <a:prstGeom prst="rect">
            <a:avLst/>
          </a:prstGeom>
        </p:spPr>
        <p:txBody>
          <a:bodyPr spcFirstLastPara="1" wrap="square" lIns="68575" tIns="34275" rIns="68575" bIns="34275" anchor="t" anchorCtr="0">
            <a:normAutofit/>
          </a:bodyPr>
          <a:lstStyle/>
          <a:p>
            <a:pPr marL="457200" lvl="0" indent="-406400" algn="l" rtl="0">
              <a:lnSpc>
                <a:spcPct val="115000"/>
              </a:lnSpc>
              <a:spcBef>
                <a:spcPts val="0"/>
              </a:spcBef>
              <a:spcAft>
                <a:spcPts val="0"/>
              </a:spcAft>
              <a:buSzPts val="2800"/>
              <a:buFont typeface="Arial"/>
              <a:buChar char="•"/>
            </a:pPr>
            <a:r>
              <a:rPr lang="en" sz="2800" dirty="0">
                <a:latin typeface="Arial"/>
                <a:ea typeface="Arial"/>
                <a:cs typeface="Arial"/>
                <a:sym typeface="Arial"/>
              </a:rPr>
              <a:t>Physical Environment</a:t>
            </a:r>
            <a:endParaRPr sz="2800" dirty="0">
              <a:latin typeface="Arial"/>
              <a:ea typeface="Arial"/>
              <a:cs typeface="Arial"/>
              <a:sym typeface="Arial"/>
            </a:endParaRPr>
          </a:p>
          <a:p>
            <a:pPr marL="457200" lvl="0" indent="-406400" algn="l" rtl="0">
              <a:lnSpc>
                <a:spcPct val="115000"/>
              </a:lnSpc>
              <a:spcBef>
                <a:spcPts val="0"/>
              </a:spcBef>
              <a:spcAft>
                <a:spcPts val="0"/>
              </a:spcAft>
              <a:buSzPts val="2800"/>
              <a:buFont typeface="Arial"/>
              <a:buChar char="•"/>
            </a:pPr>
            <a:r>
              <a:rPr lang="en" sz="2800" dirty="0">
                <a:latin typeface="Arial"/>
                <a:ea typeface="Arial"/>
                <a:cs typeface="Arial"/>
                <a:sym typeface="Arial"/>
              </a:rPr>
              <a:t>Staff Communication</a:t>
            </a:r>
            <a:endParaRPr sz="2800" dirty="0">
              <a:latin typeface="Arial"/>
              <a:ea typeface="Arial"/>
              <a:cs typeface="Arial"/>
              <a:sym typeface="Arial"/>
            </a:endParaRPr>
          </a:p>
          <a:p>
            <a:pPr marL="457200" lvl="0" indent="-406400" algn="l" rtl="0">
              <a:lnSpc>
                <a:spcPct val="115000"/>
              </a:lnSpc>
              <a:spcBef>
                <a:spcPts val="0"/>
              </a:spcBef>
              <a:spcAft>
                <a:spcPts val="0"/>
              </a:spcAft>
              <a:buSzPts val="2800"/>
              <a:buFont typeface="Arial"/>
              <a:buChar char="•"/>
            </a:pPr>
            <a:r>
              <a:rPr lang="en" sz="2800" dirty="0">
                <a:latin typeface="Arial"/>
                <a:ea typeface="Arial"/>
                <a:cs typeface="Arial"/>
                <a:sym typeface="Arial"/>
              </a:rPr>
              <a:t>Programming</a:t>
            </a:r>
            <a:endParaRPr sz="2800" dirty="0">
              <a:latin typeface="Arial"/>
              <a:ea typeface="Arial"/>
              <a:cs typeface="Arial"/>
              <a:sym typeface="Arial"/>
            </a:endParaRPr>
          </a:p>
          <a:p>
            <a:pPr marL="457200" lvl="0" indent="-406400" algn="l" rtl="0">
              <a:lnSpc>
                <a:spcPct val="115000"/>
              </a:lnSpc>
              <a:spcBef>
                <a:spcPts val="0"/>
              </a:spcBef>
              <a:spcAft>
                <a:spcPts val="0"/>
              </a:spcAft>
              <a:buSzPts val="2800"/>
              <a:buFont typeface="Arial"/>
              <a:buChar char="•"/>
            </a:pPr>
            <a:r>
              <a:rPr lang="en" sz="2800" dirty="0">
                <a:latin typeface="Arial"/>
                <a:ea typeface="Arial"/>
                <a:cs typeface="Arial"/>
                <a:sym typeface="Arial"/>
              </a:rPr>
              <a:t>Policies</a:t>
            </a:r>
            <a:endParaRPr sz="2800" dirty="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2"/>
          <p:cNvSpPr txBox="1">
            <a:spLocks noGrp="1"/>
          </p:cNvSpPr>
          <p:nvPr>
            <p:ph type="title"/>
          </p:nvPr>
        </p:nvSpPr>
        <p:spPr>
          <a:xfrm>
            <a:off x="311700" y="445024"/>
            <a:ext cx="5411767" cy="596309"/>
          </a:xfrm>
          <a:prstGeom prst="rect">
            <a:avLst/>
          </a:prstGeom>
          <a:ln>
            <a:noFill/>
          </a:ln>
        </p:spPr>
        <p:txBody>
          <a:bodyPr spcFirstLastPara="1" wrap="square" lIns="68575" tIns="34275" rIns="68575" bIns="34275" anchor="ctr" anchorCtr="0">
            <a:normAutofit/>
          </a:bodyPr>
          <a:lstStyle/>
          <a:p>
            <a:pPr marL="0" lvl="0" indent="0" algn="l" rtl="0">
              <a:spcBef>
                <a:spcPts val="0"/>
              </a:spcBef>
              <a:spcAft>
                <a:spcPts val="0"/>
              </a:spcAft>
              <a:buNone/>
            </a:pPr>
            <a:r>
              <a:rPr lang="en" b="1" dirty="0">
                <a:solidFill>
                  <a:schemeClr val="tx1"/>
                </a:solidFill>
                <a:latin typeface="Helvetica Neue"/>
                <a:ea typeface="Helvetica Neue"/>
                <a:cs typeface="Helvetica Neue"/>
                <a:sym typeface="Helvetica Neue"/>
              </a:rPr>
              <a:t>Physical Environment</a:t>
            </a:r>
            <a:endParaRPr b="1" dirty="0">
              <a:solidFill>
                <a:schemeClr val="tx1"/>
              </a:solidFill>
              <a:latin typeface="Helvetica Neue"/>
              <a:ea typeface="Helvetica Neue"/>
              <a:cs typeface="Helvetica Neue"/>
              <a:sym typeface="Helvetica Neue"/>
            </a:endParaRPr>
          </a:p>
        </p:txBody>
      </p:sp>
      <p:sp>
        <p:nvSpPr>
          <p:cNvPr id="346" name="Google Shape;346;p52"/>
          <p:cNvSpPr txBox="1">
            <a:spLocks noGrp="1"/>
          </p:cNvSpPr>
          <p:nvPr>
            <p:ph type="body" idx="1"/>
          </p:nvPr>
        </p:nvSpPr>
        <p:spPr>
          <a:xfrm>
            <a:off x="311700" y="1449934"/>
            <a:ext cx="6017900" cy="2906399"/>
          </a:xfrm>
          <a:prstGeom prst="rect">
            <a:avLst/>
          </a:prstGeom>
        </p:spPr>
        <p:txBody>
          <a:bodyPr spcFirstLastPara="1" wrap="square" lIns="68575" tIns="34275" rIns="68575" bIns="34275" anchor="t" anchorCtr="0">
            <a:normAutofit/>
          </a:bodyPr>
          <a:lstStyle/>
          <a:p>
            <a:pPr marL="457200" lvl="0" indent="-381000" algn="l" rtl="0">
              <a:lnSpc>
                <a:spcPct val="115000"/>
              </a:lnSpc>
              <a:spcBef>
                <a:spcPts val="0"/>
              </a:spcBef>
              <a:spcAft>
                <a:spcPts val="0"/>
              </a:spcAft>
              <a:buClr>
                <a:schemeClr val="accent1"/>
              </a:buClr>
              <a:buSzPts val="2400"/>
              <a:buFont typeface="Arial"/>
              <a:buChar char="•"/>
            </a:pPr>
            <a:r>
              <a:rPr lang="en" sz="2400" dirty="0">
                <a:solidFill>
                  <a:schemeClr val="tx1"/>
                </a:solidFill>
                <a:latin typeface="Arial"/>
                <a:ea typeface="Arial"/>
                <a:cs typeface="Arial"/>
                <a:sym typeface="Arial"/>
              </a:rPr>
              <a:t>Diverse displays </a:t>
            </a:r>
            <a:endParaRPr sz="2400" dirty="0">
              <a:solidFill>
                <a:schemeClr val="tx1"/>
              </a:solidFill>
              <a:latin typeface="Arial"/>
              <a:ea typeface="Arial"/>
              <a:cs typeface="Arial"/>
              <a:sym typeface="Arial"/>
            </a:endParaRPr>
          </a:p>
          <a:p>
            <a:pPr marL="457200" lvl="0" indent="-381000" algn="l" rtl="0">
              <a:lnSpc>
                <a:spcPct val="115000"/>
              </a:lnSpc>
              <a:spcBef>
                <a:spcPts val="0"/>
              </a:spcBef>
              <a:spcAft>
                <a:spcPts val="0"/>
              </a:spcAft>
              <a:buClr>
                <a:schemeClr val="accent1"/>
              </a:buClr>
              <a:buSzPts val="2400"/>
              <a:buFont typeface="Arial"/>
              <a:buChar char="•"/>
            </a:pPr>
            <a:r>
              <a:rPr lang="en" sz="2400" dirty="0">
                <a:solidFill>
                  <a:schemeClr val="tx1"/>
                </a:solidFill>
                <a:latin typeface="Arial"/>
                <a:ea typeface="Arial"/>
                <a:cs typeface="Arial"/>
                <a:sym typeface="Arial"/>
              </a:rPr>
              <a:t>Diverse Staff</a:t>
            </a:r>
            <a:endParaRPr sz="2400" dirty="0">
              <a:solidFill>
                <a:schemeClr val="tx1"/>
              </a:solidFill>
              <a:latin typeface="Arial"/>
              <a:ea typeface="Arial"/>
              <a:cs typeface="Arial"/>
              <a:sym typeface="Arial"/>
            </a:endParaRPr>
          </a:p>
          <a:p>
            <a:pPr marL="457200" lvl="0" indent="-381000" algn="l" rtl="0">
              <a:lnSpc>
                <a:spcPct val="115000"/>
              </a:lnSpc>
              <a:spcBef>
                <a:spcPts val="0"/>
              </a:spcBef>
              <a:spcAft>
                <a:spcPts val="0"/>
              </a:spcAft>
              <a:buClr>
                <a:schemeClr val="accent1"/>
              </a:buClr>
              <a:buSzPts val="2400"/>
              <a:buFont typeface="Arial"/>
              <a:buChar char="•"/>
            </a:pPr>
            <a:r>
              <a:rPr lang="en" sz="2400" dirty="0">
                <a:solidFill>
                  <a:schemeClr val="tx1"/>
                </a:solidFill>
                <a:latin typeface="Arial"/>
                <a:ea typeface="Arial"/>
                <a:cs typeface="Arial"/>
                <a:sym typeface="Arial"/>
              </a:rPr>
              <a:t>Access and clear signage to to gender neutral bathrooms</a:t>
            </a:r>
            <a:endParaRPr sz="2400" dirty="0">
              <a:solidFill>
                <a:schemeClr val="tx1"/>
              </a:solidFill>
              <a:latin typeface="Arial"/>
              <a:ea typeface="Arial"/>
              <a:cs typeface="Arial"/>
              <a:sym typeface="Arial"/>
            </a:endParaRPr>
          </a:p>
        </p:txBody>
      </p:sp>
      <p:pic>
        <p:nvPicPr>
          <p:cNvPr id="347" name="Google Shape;347;p52" descr="All Gender Restroom Placard."/>
          <p:cNvPicPr preferRelativeResize="0"/>
          <p:nvPr/>
        </p:nvPicPr>
        <p:blipFill rotWithShape="1">
          <a:blip r:embed="rId3">
            <a:alphaModFix/>
          </a:blip>
          <a:srcRect l="29599" t="9086" r="35670" b="8683"/>
          <a:stretch/>
        </p:blipFill>
        <p:spPr>
          <a:xfrm>
            <a:off x="6471150" y="0"/>
            <a:ext cx="2594299" cy="2906399"/>
          </a:xfrm>
          <a:prstGeom prst="rect">
            <a:avLst/>
          </a:prstGeom>
          <a:noFill/>
          <a:ln>
            <a:noFill/>
          </a:ln>
        </p:spPr>
      </p:pic>
      <p:pic>
        <p:nvPicPr>
          <p:cNvPr id="348" name="Google Shape;348;p52" descr="Pride Lanyard"/>
          <p:cNvPicPr preferRelativeResize="0"/>
          <p:nvPr/>
        </p:nvPicPr>
        <p:blipFill>
          <a:blip r:embed="rId4">
            <a:alphaModFix/>
          </a:blip>
          <a:stretch>
            <a:fillRect/>
          </a:stretch>
        </p:blipFill>
        <p:spPr>
          <a:xfrm flipH="1">
            <a:off x="6471149" y="2906399"/>
            <a:ext cx="1436717" cy="159786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3"/>
          <p:cNvSpPr txBox="1">
            <a:spLocks noGrp="1"/>
          </p:cNvSpPr>
          <p:nvPr>
            <p:ph type="title"/>
          </p:nvPr>
        </p:nvSpPr>
        <p:spPr>
          <a:xfrm>
            <a:off x="311700" y="2418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chemeClr val="tx1"/>
                </a:solidFill>
                <a:latin typeface="Helvetica Neue"/>
                <a:ea typeface="Helvetica Neue"/>
                <a:cs typeface="Helvetica Neue"/>
                <a:sym typeface="Helvetica Neue"/>
              </a:rPr>
              <a:t>Staff Communication: Behavior </a:t>
            </a:r>
            <a:endParaRPr b="1" dirty="0">
              <a:solidFill>
                <a:schemeClr val="tx1"/>
              </a:solidFill>
              <a:latin typeface="Helvetica Neue"/>
              <a:ea typeface="Helvetica Neue"/>
              <a:cs typeface="Helvetica Neue"/>
              <a:sym typeface="Helvetica Neue"/>
            </a:endParaRPr>
          </a:p>
        </p:txBody>
      </p:sp>
      <p:pic>
        <p:nvPicPr>
          <p:cNvPr id="355" name="Google Shape;355;p53" descr="An image of an African American man holding both of his hands together in a welcoming posture. "/>
          <p:cNvPicPr preferRelativeResize="0"/>
          <p:nvPr/>
        </p:nvPicPr>
        <p:blipFill rotWithShape="1">
          <a:blip r:embed="rId3">
            <a:alphaModFix/>
          </a:blip>
          <a:srcRect l="41327" t="28285" r="42548" b="27367"/>
          <a:stretch/>
        </p:blipFill>
        <p:spPr>
          <a:xfrm>
            <a:off x="746609" y="1236191"/>
            <a:ext cx="1845674" cy="2854149"/>
          </a:xfrm>
          <a:prstGeom prst="rect">
            <a:avLst/>
          </a:prstGeom>
          <a:noFill/>
          <a:ln>
            <a:noFill/>
          </a:ln>
        </p:spPr>
      </p:pic>
      <p:sp>
        <p:nvSpPr>
          <p:cNvPr id="354" name="Google Shape;354;p53"/>
          <p:cNvSpPr txBox="1">
            <a:spLocks noGrp="1"/>
          </p:cNvSpPr>
          <p:nvPr>
            <p:ph type="body" idx="1"/>
          </p:nvPr>
        </p:nvSpPr>
        <p:spPr>
          <a:xfrm>
            <a:off x="3217333" y="1419466"/>
            <a:ext cx="5180058" cy="2487600"/>
          </a:xfrm>
          <a:prstGeom prst="rect">
            <a:avLst/>
          </a:prstGeom>
        </p:spPr>
        <p:txBody>
          <a:bodyPr spcFirstLastPara="1" wrap="square" lIns="68575" tIns="34275" rIns="68575" bIns="34275" anchor="t" anchorCtr="0">
            <a:normAutofit lnSpcReduction="10000"/>
          </a:bodyPr>
          <a:lstStyle/>
          <a:p>
            <a:pPr marL="457200" lvl="0" indent="-358140" algn="l" rtl="0">
              <a:lnSpc>
                <a:spcPct val="115000"/>
              </a:lnSpc>
              <a:spcBef>
                <a:spcPts val="0"/>
              </a:spcBef>
              <a:spcAft>
                <a:spcPts val="0"/>
              </a:spcAft>
              <a:buClr>
                <a:schemeClr val="accent1"/>
              </a:buClr>
              <a:buSzPct val="100000"/>
              <a:buFont typeface="Arial"/>
              <a:buChar char="●"/>
            </a:pPr>
            <a:r>
              <a:rPr lang="en" sz="2400" dirty="0">
                <a:solidFill>
                  <a:schemeClr val="accent1"/>
                </a:solidFill>
                <a:highlight>
                  <a:srgbClr val="FFFFFF"/>
                </a:highlight>
                <a:latin typeface="Arial"/>
                <a:ea typeface="Arial"/>
                <a:cs typeface="Arial"/>
                <a:sym typeface="Arial"/>
              </a:rPr>
              <a:t>Open body language</a:t>
            </a:r>
            <a:endParaRPr sz="2400" dirty="0">
              <a:solidFill>
                <a:schemeClr val="accent1"/>
              </a:solidFill>
              <a:highlight>
                <a:srgbClr val="FFFFFF"/>
              </a:highlight>
              <a:latin typeface="Arial"/>
              <a:ea typeface="Arial"/>
              <a:cs typeface="Arial"/>
              <a:sym typeface="Arial"/>
            </a:endParaRPr>
          </a:p>
          <a:p>
            <a:pPr marL="457200" lvl="0" indent="-358140" algn="l" rtl="0">
              <a:lnSpc>
                <a:spcPct val="115000"/>
              </a:lnSpc>
              <a:spcBef>
                <a:spcPts val="0"/>
              </a:spcBef>
              <a:spcAft>
                <a:spcPts val="0"/>
              </a:spcAft>
              <a:buSzPct val="100000"/>
              <a:buFont typeface="Arial"/>
              <a:buChar char="●"/>
            </a:pPr>
            <a:r>
              <a:rPr lang="en" sz="2400" dirty="0">
                <a:highlight>
                  <a:schemeClr val="lt1"/>
                </a:highlight>
                <a:latin typeface="Arial"/>
                <a:ea typeface="Arial"/>
                <a:cs typeface="Arial"/>
                <a:sym typeface="Arial"/>
              </a:rPr>
              <a:t>Be mindful of bias</a:t>
            </a:r>
            <a:endParaRPr sz="2400" dirty="0">
              <a:highlight>
                <a:srgbClr val="FFFFFF"/>
              </a:highlight>
              <a:latin typeface="Arial"/>
              <a:ea typeface="Arial"/>
              <a:cs typeface="Arial"/>
              <a:sym typeface="Arial"/>
            </a:endParaRPr>
          </a:p>
          <a:p>
            <a:pPr marL="457200" lvl="0" indent="-358140" algn="l" rtl="0">
              <a:lnSpc>
                <a:spcPct val="115000"/>
              </a:lnSpc>
              <a:spcBef>
                <a:spcPts val="0"/>
              </a:spcBef>
              <a:spcAft>
                <a:spcPts val="0"/>
              </a:spcAft>
              <a:buClr>
                <a:schemeClr val="accent1"/>
              </a:buClr>
              <a:buSzPct val="100000"/>
              <a:buFont typeface="Arial"/>
              <a:buChar char="●"/>
            </a:pPr>
            <a:r>
              <a:rPr lang="en" sz="2400" dirty="0">
                <a:solidFill>
                  <a:schemeClr val="accent1"/>
                </a:solidFill>
                <a:highlight>
                  <a:srgbClr val="FFFFFF"/>
                </a:highlight>
                <a:latin typeface="Arial"/>
                <a:ea typeface="Arial"/>
                <a:cs typeface="Arial"/>
                <a:sym typeface="Arial"/>
              </a:rPr>
              <a:t>Practice active listening</a:t>
            </a:r>
            <a:endParaRPr sz="2400" dirty="0">
              <a:solidFill>
                <a:schemeClr val="accent1"/>
              </a:solidFill>
              <a:highlight>
                <a:srgbClr val="FFFFFF"/>
              </a:highlight>
              <a:latin typeface="Arial"/>
              <a:ea typeface="Arial"/>
              <a:cs typeface="Arial"/>
              <a:sym typeface="Arial"/>
            </a:endParaRPr>
          </a:p>
          <a:p>
            <a:pPr marL="457200" lvl="0" indent="-358140" algn="l" rtl="0">
              <a:lnSpc>
                <a:spcPct val="115000"/>
              </a:lnSpc>
              <a:spcBef>
                <a:spcPts val="0"/>
              </a:spcBef>
              <a:spcAft>
                <a:spcPts val="0"/>
              </a:spcAft>
              <a:buClr>
                <a:schemeClr val="accent1"/>
              </a:buClr>
              <a:buSzPct val="100000"/>
              <a:buFont typeface="Arial"/>
              <a:buChar char="●"/>
            </a:pPr>
            <a:r>
              <a:rPr lang="en" sz="2400" dirty="0">
                <a:solidFill>
                  <a:schemeClr val="accent1"/>
                </a:solidFill>
                <a:highlight>
                  <a:srgbClr val="FFFFFF"/>
                </a:highlight>
                <a:latin typeface="Arial"/>
                <a:ea typeface="Arial"/>
                <a:cs typeface="Arial"/>
                <a:sym typeface="Arial"/>
              </a:rPr>
              <a:t>Trauma-Informed Communication Skills(Brown et al., 2021)</a:t>
            </a:r>
            <a:endParaRPr sz="2400" dirty="0">
              <a:solidFill>
                <a:schemeClr val="accent1"/>
              </a:solidFill>
              <a:highlight>
                <a:srgbClr val="FFFFFF"/>
              </a:highlight>
              <a:latin typeface="Arial"/>
              <a:ea typeface="Arial"/>
              <a:cs typeface="Arial"/>
              <a:sym typeface="Arial"/>
            </a:endParaRPr>
          </a:p>
          <a:p>
            <a:pPr marL="457200" lvl="0" indent="-358140" algn="l" rtl="0">
              <a:lnSpc>
                <a:spcPct val="115000"/>
              </a:lnSpc>
              <a:spcBef>
                <a:spcPts val="0"/>
              </a:spcBef>
              <a:spcAft>
                <a:spcPts val="0"/>
              </a:spcAft>
              <a:buClr>
                <a:schemeClr val="accent1"/>
              </a:buClr>
              <a:buSzPct val="100000"/>
              <a:buFont typeface="Arial"/>
              <a:buChar char="●"/>
            </a:pPr>
            <a:r>
              <a:rPr lang="en" sz="2400" dirty="0">
                <a:solidFill>
                  <a:schemeClr val="accent1"/>
                </a:solidFill>
                <a:highlight>
                  <a:srgbClr val="FFFFFF"/>
                </a:highlight>
                <a:latin typeface="Arial"/>
                <a:ea typeface="Arial"/>
                <a:cs typeface="Arial"/>
                <a:sym typeface="Arial"/>
              </a:rPr>
              <a:t>Gender Inclusive Language</a:t>
            </a:r>
            <a:endParaRPr sz="2400" dirty="0">
              <a:solidFill>
                <a:schemeClr val="accent1"/>
              </a:solidFill>
              <a:highlight>
                <a:srgbClr val="FFFFFF"/>
              </a:highlight>
              <a:latin typeface="Arial"/>
              <a:ea typeface="Arial"/>
              <a:cs typeface="Arial"/>
              <a:sym typeface="Arial"/>
            </a:endParaRPr>
          </a:p>
          <a:p>
            <a:pPr marL="0" lvl="0" indent="0" algn="l" rtl="0">
              <a:lnSpc>
                <a:spcPct val="120000"/>
              </a:lnSpc>
              <a:spcBef>
                <a:spcPts val="1500"/>
              </a:spcBef>
              <a:spcAft>
                <a:spcPts val="400"/>
              </a:spcAft>
              <a:buNone/>
            </a:pPr>
            <a:endParaRPr sz="1200" dirty="0">
              <a:solidFill>
                <a:srgbClr val="353432"/>
              </a:solidFill>
              <a:highlight>
                <a:srgbClr val="FFFFFF"/>
              </a:highlight>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4"/>
          <p:cNvSpPr txBox="1">
            <a:spLocks noGrp="1"/>
          </p:cNvSpPr>
          <p:nvPr>
            <p:ph type="title"/>
          </p:nvPr>
        </p:nvSpPr>
        <p:spPr>
          <a:xfrm>
            <a:off x="311700" y="222688"/>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chemeClr val="tx1"/>
                </a:solidFill>
                <a:latin typeface="Helvetica Neue"/>
                <a:ea typeface="Helvetica Neue"/>
                <a:cs typeface="Helvetica Neue"/>
                <a:sym typeface="Helvetica Neue"/>
              </a:rPr>
              <a:t>Staff Communication: Language</a:t>
            </a:r>
            <a:endParaRPr b="1" dirty="0">
              <a:solidFill>
                <a:schemeClr val="tx1"/>
              </a:solidFill>
              <a:latin typeface="Helvetica Neue"/>
              <a:ea typeface="Helvetica Neue"/>
              <a:cs typeface="Helvetica Neue"/>
              <a:sym typeface="Helvetica Neue"/>
            </a:endParaRPr>
          </a:p>
        </p:txBody>
      </p:sp>
      <p:sp>
        <p:nvSpPr>
          <p:cNvPr id="361" name="Google Shape;361;p54"/>
          <p:cNvSpPr txBox="1">
            <a:spLocks noGrp="1"/>
          </p:cNvSpPr>
          <p:nvPr>
            <p:ph type="body" idx="1"/>
          </p:nvPr>
        </p:nvSpPr>
        <p:spPr>
          <a:xfrm>
            <a:off x="230675" y="884725"/>
            <a:ext cx="6486900" cy="1402800"/>
          </a:xfrm>
          <a:prstGeom prst="rect">
            <a:avLst/>
          </a:prstGeom>
        </p:spPr>
        <p:txBody>
          <a:bodyPr spcFirstLastPara="1" wrap="square" lIns="68575" tIns="34275" rIns="68575" bIns="34275" anchor="t" anchorCtr="0">
            <a:normAutofit/>
          </a:bodyPr>
          <a:lstStyle/>
          <a:p>
            <a:pPr marL="457200" lvl="0" indent="-342900" algn="l" rtl="0">
              <a:lnSpc>
                <a:spcPct val="115000"/>
              </a:lnSpc>
              <a:spcBef>
                <a:spcPts val="0"/>
              </a:spcBef>
              <a:spcAft>
                <a:spcPts val="0"/>
              </a:spcAft>
              <a:buClr>
                <a:schemeClr val="accent1"/>
              </a:buClr>
              <a:buSzPts val="1800"/>
              <a:buFont typeface="Helvetica Neue"/>
              <a:buChar char="•"/>
            </a:pPr>
            <a:r>
              <a:rPr lang="en" sz="1800" dirty="0">
                <a:solidFill>
                  <a:schemeClr val="tx1"/>
                </a:solidFill>
                <a:latin typeface="Helvetica Neue"/>
                <a:ea typeface="Helvetica Neue"/>
                <a:cs typeface="Helvetica Neue"/>
                <a:sym typeface="Helvetica Neue"/>
              </a:rPr>
              <a:t>Importance of sharing pronouns</a:t>
            </a:r>
            <a:endParaRPr sz="1800" dirty="0">
              <a:solidFill>
                <a:schemeClr val="tx1"/>
              </a:solidFill>
              <a:latin typeface="Helvetica Neue"/>
              <a:ea typeface="Helvetica Neue"/>
              <a:cs typeface="Helvetica Neue"/>
              <a:sym typeface="Helvetica Neue"/>
            </a:endParaRPr>
          </a:p>
          <a:p>
            <a:pPr marL="457200" lvl="0" indent="-342900" algn="l" rtl="0">
              <a:lnSpc>
                <a:spcPct val="115000"/>
              </a:lnSpc>
              <a:spcBef>
                <a:spcPts val="0"/>
              </a:spcBef>
              <a:spcAft>
                <a:spcPts val="0"/>
              </a:spcAft>
              <a:buClr>
                <a:schemeClr val="accent1"/>
              </a:buClr>
              <a:buSzPts val="1800"/>
              <a:buFont typeface="Helvetica Neue"/>
              <a:buChar char="•"/>
            </a:pPr>
            <a:r>
              <a:rPr lang="en" sz="1800" dirty="0">
                <a:solidFill>
                  <a:schemeClr val="tx1"/>
                </a:solidFill>
                <a:latin typeface="Helvetica Neue"/>
                <a:ea typeface="Helvetica Neue"/>
                <a:cs typeface="Helvetica Neue"/>
                <a:sym typeface="Helvetica Neue"/>
              </a:rPr>
              <a:t>Using gender neutral pronouns in general conversation</a:t>
            </a:r>
            <a:endParaRPr sz="1800" dirty="0">
              <a:solidFill>
                <a:schemeClr val="tx1"/>
              </a:solidFill>
              <a:highlight>
                <a:srgbClr val="FFFFFF"/>
              </a:highlight>
              <a:latin typeface="Helvetica Neue"/>
              <a:ea typeface="Helvetica Neue"/>
              <a:cs typeface="Helvetica Neue"/>
              <a:sym typeface="Helvetica Neue"/>
            </a:endParaRPr>
          </a:p>
          <a:p>
            <a:pPr marL="457200" lvl="0" indent="-342900" algn="l" rtl="0">
              <a:lnSpc>
                <a:spcPct val="115000"/>
              </a:lnSpc>
              <a:spcBef>
                <a:spcPts val="0"/>
              </a:spcBef>
              <a:spcAft>
                <a:spcPts val="0"/>
              </a:spcAft>
              <a:buClr>
                <a:schemeClr val="accent1"/>
              </a:buClr>
              <a:buSzPts val="1800"/>
              <a:buFont typeface="Helvetica Neue"/>
              <a:buChar char="•"/>
            </a:pPr>
            <a:r>
              <a:rPr lang="en" sz="1800" dirty="0">
                <a:solidFill>
                  <a:schemeClr val="tx1"/>
                </a:solidFill>
                <a:latin typeface="Helvetica Neue"/>
                <a:ea typeface="Helvetica Neue"/>
                <a:cs typeface="Helvetica Neue"/>
                <a:sym typeface="Helvetica Neue"/>
              </a:rPr>
              <a:t>Resource: </a:t>
            </a:r>
            <a:r>
              <a:rPr lang="en" sz="1800" u="sng" dirty="0">
                <a:solidFill>
                  <a:schemeClr val="tx1"/>
                </a:solidFill>
                <a:latin typeface="Helvetica Neue"/>
                <a:ea typeface="Helvetica Neue"/>
                <a:cs typeface="Helvetica Neue"/>
                <a:sym typeface="Helvetica Neue"/>
                <a:hlinkClick r:id="rId3"/>
              </a:rPr>
              <a:t>Pronouns.org</a:t>
            </a:r>
            <a:r>
              <a:rPr lang="en" sz="1800" dirty="0">
                <a:solidFill>
                  <a:schemeClr val="tx1"/>
                </a:solidFill>
                <a:uFill>
                  <a:noFill/>
                </a:uFill>
                <a:latin typeface="Helvetica Neue"/>
                <a:ea typeface="Helvetica Neue"/>
                <a:cs typeface="Helvetica Neue"/>
                <a:sym typeface="Helvetica Neue"/>
                <a:hlinkClick r:id="rId3"/>
              </a:rPr>
              <a:t> </a:t>
            </a:r>
            <a:endParaRPr sz="1800" dirty="0">
              <a:solidFill>
                <a:schemeClr val="tx1"/>
              </a:solidFill>
              <a:highlight>
                <a:srgbClr val="FFFFFF"/>
              </a:highlight>
              <a:latin typeface="Arial"/>
              <a:ea typeface="Arial"/>
              <a:cs typeface="Arial"/>
              <a:sym typeface="Arial"/>
            </a:endParaRPr>
          </a:p>
        </p:txBody>
      </p:sp>
      <p:pic>
        <p:nvPicPr>
          <p:cNvPr id="363" name="Google Shape;363;p54" descr="Pronouns.org webpage"/>
          <p:cNvPicPr preferRelativeResize="0"/>
          <p:nvPr/>
        </p:nvPicPr>
        <p:blipFill>
          <a:blip r:embed="rId4">
            <a:alphaModFix/>
          </a:blip>
          <a:stretch>
            <a:fillRect/>
          </a:stretch>
        </p:blipFill>
        <p:spPr>
          <a:xfrm>
            <a:off x="2252134" y="2298701"/>
            <a:ext cx="3979332" cy="2083483"/>
          </a:xfrm>
          <a:prstGeom prst="rect">
            <a:avLst/>
          </a:prstGeom>
          <a:noFill/>
          <a:ln>
            <a:noFill/>
          </a:ln>
        </p:spPr>
      </p:pic>
      <p:pic>
        <p:nvPicPr>
          <p:cNvPr id="362" name="Google Shape;362;p54" descr="Image with someone holding a sign saying &quot;My pronouns are They/Them&quot;"/>
          <p:cNvPicPr preferRelativeResize="0"/>
          <p:nvPr/>
        </p:nvPicPr>
        <p:blipFill rotWithShape="1">
          <a:blip r:embed="rId5">
            <a:alphaModFix/>
          </a:blip>
          <a:srcRect l="10879" t="4691" r="16106" b="7296"/>
          <a:stretch/>
        </p:blipFill>
        <p:spPr>
          <a:xfrm>
            <a:off x="6798600" y="795388"/>
            <a:ext cx="2114725" cy="32988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solidFill>
                  <a:schemeClr val="dk2"/>
                </a:solidFill>
                <a:latin typeface="Helvetica Neue"/>
                <a:ea typeface="Helvetica Neue"/>
                <a:cs typeface="Helvetica Neue"/>
                <a:sym typeface="Helvetica Neue"/>
              </a:rPr>
              <a:t>Forms and Policies</a:t>
            </a:r>
            <a:endParaRPr b="1">
              <a:solidFill>
                <a:schemeClr val="dk2"/>
              </a:solidFill>
              <a:latin typeface="Helvetica Neue"/>
              <a:ea typeface="Helvetica Neue"/>
              <a:cs typeface="Helvetica Neue"/>
              <a:sym typeface="Helvetica Neue"/>
            </a:endParaRPr>
          </a:p>
        </p:txBody>
      </p:sp>
      <p:sp>
        <p:nvSpPr>
          <p:cNvPr id="369" name="Google Shape;369;p55"/>
          <p:cNvSpPr txBox="1">
            <a:spLocks noGrp="1"/>
          </p:cNvSpPr>
          <p:nvPr>
            <p:ph type="body" idx="1"/>
          </p:nvPr>
        </p:nvSpPr>
        <p:spPr>
          <a:xfrm>
            <a:off x="311700" y="1315625"/>
            <a:ext cx="5532300" cy="3416400"/>
          </a:xfrm>
          <a:prstGeom prst="rect">
            <a:avLst/>
          </a:prstGeom>
        </p:spPr>
        <p:txBody>
          <a:bodyPr spcFirstLastPara="1" wrap="square" lIns="68575" tIns="34275" rIns="68575" bIns="34275" anchor="t" anchorCtr="0">
            <a:normAutofit/>
          </a:bodyPr>
          <a:lstStyle/>
          <a:p>
            <a:pPr marL="457200" lvl="0" indent="-381000" algn="l" rtl="0">
              <a:spcBef>
                <a:spcPts val="1100"/>
              </a:spcBef>
              <a:spcAft>
                <a:spcPts val="0"/>
              </a:spcAft>
              <a:buClr>
                <a:schemeClr val="accent1"/>
              </a:buClr>
              <a:buSzPts val="2400"/>
              <a:buFont typeface="Helvetica Neue"/>
              <a:buChar char="•"/>
            </a:pPr>
            <a:r>
              <a:rPr lang="en" sz="2400">
                <a:solidFill>
                  <a:schemeClr val="accent1"/>
                </a:solidFill>
                <a:latin typeface="Helvetica Neue"/>
                <a:ea typeface="Helvetica Neue"/>
                <a:cs typeface="Helvetica Neue"/>
                <a:sym typeface="Helvetica Neue"/>
              </a:rPr>
              <a:t>Respectful language</a:t>
            </a:r>
            <a:endParaRPr sz="2400">
              <a:solidFill>
                <a:schemeClr val="accent1"/>
              </a:solidFill>
              <a:latin typeface="Helvetica Neue"/>
              <a:ea typeface="Helvetica Neue"/>
              <a:cs typeface="Helvetica Neue"/>
              <a:sym typeface="Helvetica Neue"/>
            </a:endParaRPr>
          </a:p>
          <a:p>
            <a:pPr marL="457200" lvl="0" indent="-381000" algn="l" rtl="0">
              <a:spcBef>
                <a:spcPts val="0"/>
              </a:spcBef>
              <a:spcAft>
                <a:spcPts val="0"/>
              </a:spcAft>
              <a:buClr>
                <a:schemeClr val="dk2"/>
              </a:buClr>
              <a:buSzPts val="2400"/>
              <a:buFont typeface="Helvetica Neue"/>
              <a:buChar char="•"/>
            </a:pPr>
            <a:r>
              <a:rPr lang="en" sz="2400">
                <a:solidFill>
                  <a:schemeClr val="dk2"/>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Focus on Forms and Policy: Creating an Inclusive Environment for LGBT Patients </a:t>
            </a:r>
            <a:endParaRPr sz="2400">
              <a:solidFill>
                <a:schemeClr val="dk2"/>
              </a:solidFill>
              <a:latin typeface="Helvetica Neue"/>
              <a:ea typeface="Helvetica Neue"/>
              <a:cs typeface="Helvetica Neue"/>
              <a:sym typeface="Helvetica Neue"/>
            </a:endParaRPr>
          </a:p>
          <a:p>
            <a:pPr marL="457200" lvl="0" indent="-381000" algn="l" rtl="0">
              <a:spcBef>
                <a:spcPts val="0"/>
              </a:spcBef>
              <a:spcAft>
                <a:spcPts val="0"/>
              </a:spcAft>
              <a:buClr>
                <a:schemeClr val="accent1"/>
              </a:buClr>
              <a:buSzPts val="2400"/>
              <a:buFont typeface="Helvetica Neue"/>
              <a:buChar char="•"/>
            </a:pPr>
            <a:r>
              <a:rPr lang="en" sz="2400">
                <a:solidFill>
                  <a:schemeClr val="accent1"/>
                </a:solidFill>
                <a:highlight>
                  <a:srgbClr val="FFFFFF"/>
                </a:highlight>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Making Your Clinic Welcoming to LGBTQ Patients </a:t>
            </a:r>
            <a:endParaRPr sz="1400">
              <a:solidFill>
                <a:srgbClr val="353432"/>
              </a:solidFill>
              <a:highlight>
                <a:srgbClr val="FFFFFF"/>
              </a:highlight>
              <a:latin typeface="Helvetica Neue"/>
              <a:ea typeface="Helvetica Neue"/>
              <a:cs typeface="Helvetica Neue"/>
              <a:sym typeface="Helvetica Neue"/>
            </a:endParaRPr>
          </a:p>
        </p:txBody>
      </p:sp>
      <p:pic>
        <p:nvPicPr>
          <p:cNvPr id="370" name="Google Shape;370;p55" descr="Image for the forms and policy of Creating an Inclusive Environment for LGBT patients from the National LGBT Health Education Center. "/>
          <p:cNvPicPr preferRelativeResize="0"/>
          <p:nvPr/>
        </p:nvPicPr>
        <p:blipFill>
          <a:blip r:embed="rId5">
            <a:alphaModFix/>
          </a:blip>
          <a:stretch>
            <a:fillRect/>
          </a:stretch>
        </p:blipFill>
        <p:spPr>
          <a:xfrm>
            <a:off x="5782648" y="908652"/>
            <a:ext cx="3049650" cy="33261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6"/>
          <p:cNvSpPr txBox="1">
            <a:spLocks noGrp="1"/>
          </p:cNvSpPr>
          <p:nvPr>
            <p:ph type="title"/>
          </p:nvPr>
        </p:nvSpPr>
        <p:spPr>
          <a:xfrm>
            <a:off x="311700" y="234875"/>
            <a:ext cx="3185033" cy="637192"/>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chemeClr val="tx1"/>
                </a:solidFill>
                <a:latin typeface="Aptos" panose="020B0004020202020204" pitchFamily="34" charset="0"/>
              </a:rPr>
              <a:t>Representation</a:t>
            </a:r>
            <a:endParaRPr b="1" dirty="0">
              <a:solidFill>
                <a:schemeClr val="tx1"/>
              </a:solidFill>
              <a:latin typeface="Aptos" panose="020B0004020202020204" pitchFamily="34" charset="0"/>
            </a:endParaRPr>
          </a:p>
        </p:txBody>
      </p:sp>
      <p:pic>
        <p:nvPicPr>
          <p:cNvPr id="378" name="Google Shape;378;p56" descr="An African American man against a rainbow wall. "/>
          <p:cNvPicPr preferRelativeResize="0"/>
          <p:nvPr/>
        </p:nvPicPr>
        <p:blipFill>
          <a:blip r:embed="rId3">
            <a:alphaModFix/>
          </a:blip>
          <a:stretch>
            <a:fillRect/>
          </a:stretch>
        </p:blipFill>
        <p:spPr>
          <a:xfrm>
            <a:off x="275080" y="1170125"/>
            <a:ext cx="3360445" cy="2239750"/>
          </a:xfrm>
          <a:prstGeom prst="rect">
            <a:avLst/>
          </a:prstGeom>
          <a:noFill/>
          <a:ln>
            <a:noFill/>
          </a:ln>
        </p:spPr>
      </p:pic>
      <p:sp>
        <p:nvSpPr>
          <p:cNvPr id="377" name="Google Shape;377;p56"/>
          <p:cNvSpPr txBox="1"/>
          <p:nvPr/>
        </p:nvSpPr>
        <p:spPr>
          <a:xfrm>
            <a:off x="362172" y="3450185"/>
            <a:ext cx="3000000" cy="5231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dirty="0">
                <a:solidFill>
                  <a:schemeClr val="dk1"/>
                </a:solidFill>
              </a:rPr>
              <a:t>The Gender Spectrum Collection</a:t>
            </a:r>
            <a:endParaRPr sz="1050" dirty="0">
              <a:solidFill>
                <a:schemeClr val="dk1"/>
              </a:solidFill>
            </a:endParaRPr>
          </a:p>
          <a:p>
            <a:pPr marL="0" lvl="0" indent="0" algn="ctr" rtl="0">
              <a:spcBef>
                <a:spcPts val="0"/>
              </a:spcBef>
              <a:spcAft>
                <a:spcPts val="0"/>
              </a:spcAft>
              <a:buNone/>
            </a:pPr>
            <a:r>
              <a:rPr lang="en" sz="1050" dirty="0"/>
              <a:t>https://genderspectrum.vice.com/</a:t>
            </a:r>
            <a:endParaRPr sz="1100" dirty="0"/>
          </a:p>
        </p:txBody>
      </p:sp>
      <p:sp>
        <p:nvSpPr>
          <p:cNvPr id="376" name="Google Shape;376;p56"/>
          <p:cNvSpPr txBox="1">
            <a:spLocks noGrp="1"/>
          </p:cNvSpPr>
          <p:nvPr>
            <p:ph type="body" idx="1"/>
          </p:nvPr>
        </p:nvSpPr>
        <p:spPr>
          <a:xfrm>
            <a:off x="3786300" y="406400"/>
            <a:ext cx="5210700" cy="4027725"/>
          </a:xfrm>
          <a:prstGeom prst="rect">
            <a:avLst/>
          </a:prstGeom>
        </p:spPr>
        <p:txBody>
          <a:bodyPr spcFirstLastPara="1" wrap="square" lIns="68575" tIns="34275" rIns="68575" bIns="34275" anchor="t" anchorCtr="0">
            <a:normAutofit/>
          </a:bodyPr>
          <a:lstStyle/>
          <a:p>
            <a:pPr marL="457200" marR="25400" lvl="0" indent="-381000" algn="l" rtl="0">
              <a:lnSpc>
                <a:spcPct val="100000"/>
              </a:lnSpc>
              <a:spcBef>
                <a:spcPts val="0"/>
              </a:spcBef>
              <a:spcAft>
                <a:spcPts val="0"/>
              </a:spcAft>
              <a:buClr>
                <a:schemeClr val="accent1"/>
              </a:buClr>
              <a:buSzPts val="2400"/>
              <a:buFont typeface="Helvetica Neue"/>
              <a:buChar char="•"/>
            </a:pPr>
            <a:r>
              <a:rPr lang="en" sz="2400" dirty="0">
                <a:solidFill>
                  <a:schemeClr val="tx1"/>
                </a:solidFill>
                <a:highlight>
                  <a:schemeClr val="lt1"/>
                </a:highlight>
                <a:latin typeface="Helvetica Neue"/>
                <a:ea typeface="Helvetica Neue"/>
                <a:cs typeface="Helvetica Neue"/>
                <a:sym typeface="Helvetica Neue"/>
              </a:rPr>
              <a:t>Clinicians, librarians, staff, program participants, volunteers, etc.</a:t>
            </a:r>
            <a:br>
              <a:rPr lang="en" sz="2400" dirty="0">
                <a:solidFill>
                  <a:schemeClr val="tx1"/>
                </a:solidFill>
                <a:highlight>
                  <a:schemeClr val="lt1"/>
                </a:highlight>
                <a:latin typeface="Helvetica Neue"/>
                <a:ea typeface="Helvetica Neue"/>
                <a:cs typeface="Helvetica Neue"/>
                <a:sym typeface="Helvetica Neue"/>
              </a:rPr>
            </a:br>
            <a:endParaRPr sz="2400" dirty="0">
              <a:solidFill>
                <a:schemeClr val="tx1"/>
              </a:solidFill>
              <a:highlight>
                <a:schemeClr val="lt1"/>
              </a:highlight>
              <a:latin typeface="Helvetica Neue"/>
              <a:ea typeface="Helvetica Neue"/>
              <a:cs typeface="Helvetica Neue"/>
              <a:sym typeface="Helvetica Neue"/>
            </a:endParaRPr>
          </a:p>
          <a:p>
            <a:pPr marL="457200" marR="25400" lvl="0" indent="-381000" algn="l" rtl="0">
              <a:lnSpc>
                <a:spcPct val="100000"/>
              </a:lnSpc>
              <a:spcBef>
                <a:spcPts val="0"/>
              </a:spcBef>
              <a:spcAft>
                <a:spcPts val="0"/>
              </a:spcAft>
              <a:buClr>
                <a:schemeClr val="accent1"/>
              </a:buClr>
              <a:buSzPts val="2400"/>
              <a:buFont typeface="Helvetica Neue"/>
              <a:buChar char="•"/>
            </a:pPr>
            <a:r>
              <a:rPr lang="en" sz="2400" dirty="0">
                <a:solidFill>
                  <a:schemeClr val="tx1"/>
                </a:solidFill>
                <a:highlight>
                  <a:schemeClr val="lt1"/>
                </a:highlight>
                <a:latin typeface="Helvetica Neue"/>
                <a:ea typeface="Helvetica Neue"/>
                <a:cs typeface="Helvetica Neue"/>
                <a:sym typeface="Helvetica Neue"/>
              </a:rPr>
              <a:t>Are you reflecting the community you intend to support?</a:t>
            </a:r>
            <a:br>
              <a:rPr lang="en" sz="2400" dirty="0">
                <a:solidFill>
                  <a:schemeClr val="tx1"/>
                </a:solidFill>
                <a:highlight>
                  <a:schemeClr val="lt1"/>
                </a:highlight>
                <a:latin typeface="Helvetica Neue"/>
                <a:ea typeface="Helvetica Neue"/>
                <a:cs typeface="Helvetica Neue"/>
                <a:sym typeface="Helvetica Neue"/>
              </a:rPr>
            </a:br>
            <a:endParaRPr sz="2400" dirty="0">
              <a:solidFill>
                <a:schemeClr val="tx1"/>
              </a:solidFill>
              <a:highlight>
                <a:schemeClr val="lt1"/>
              </a:highlight>
              <a:latin typeface="Helvetica Neue"/>
              <a:ea typeface="Helvetica Neue"/>
              <a:cs typeface="Helvetica Neue"/>
              <a:sym typeface="Helvetica Neue"/>
            </a:endParaRPr>
          </a:p>
          <a:p>
            <a:pPr marL="457200" marR="25400" lvl="0" indent="-381000" algn="l" rtl="0">
              <a:lnSpc>
                <a:spcPct val="100000"/>
              </a:lnSpc>
              <a:spcBef>
                <a:spcPts val="0"/>
              </a:spcBef>
              <a:spcAft>
                <a:spcPts val="0"/>
              </a:spcAft>
              <a:buClr>
                <a:schemeClr val="accent1"/>
              </a:buClr>
              <a:buSzPts val="2400"/>
              <a:buFont typeface="Helvetica Neue"/>
              <a:buChar char="•"/>
            </a:pPr>
            <a:r>
              <a:rPr lang="en" sz="2400" dirty="0">
                <a:solidFill>
                  <a:schemeClr val="tx1"/>
                </a:solidFill>
                <a:highlight>
                  <a:schemeClr val="lt1"/>
                </a:highlight>
                <a:latin typeface="Helvetica Neue"/>
                <a:ea typeface="Helvetica Neue"/>
                <a:cs typeface="Helvetica Neue"/>
                <a:sym typeface="Helvetica Neue"/>
              </a:rPr>
              <a:t>How can you include LGBTQIA+ voices and experiences in material creation?</a:t>
            </a:r>
            <a:endParaRPr sz="2400" dirty="0">
              <a:solidFill>
                <a:schemeClr val="tx1"/>
              </a:solidFill>
              <a:highlight>
                <a:schemeClr val="lt1"/>
              </a:highlight>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6CE-D5E3-7A3E-5559-C413D985BC58}"/>
              </a:ext>
            </a:extLst>
          </p:cNvPr>
          <p:cNvSpPr>
            <a:spLocks noGrp="1"/>
          </p:cNvSpPr>
          <p:nvPr>
            <p:ph type="title"/>
          </p:nvPr>
        </p:nvSpPr>
        <p:spPr>
          <a:xfrm>
            <a:off x="262693" y="291657"/>
            <a:ext cx="1775657" cy="994172"/>
          </a:xfrm>
        </p:spPr>
        <p:txBody>
          <a:bodyPr/>
          <a:lstStyle/>
          <a:p>
            <a:pPr>
              <a:lnSpc>
                <a:spcPct val="100000"/>
              </a:lnSpc>
              <a:spcAft>
                <a:spcPts val="450"/>
              </a:spcAft>
            </a:pPr>
            <a:r>
              <a:rPr lang="en-US" sz="4050" b="1" dirty="0">
                <a:solidFill>
                  <a:schemeClr val="accent1">
                    <a:lumMod val="50000"/>
                  </a:schemeClr>
                </a:solidFill>
              </a:rPr>
              <a:t>NNLM</a:t>
            </a:r>
            <a:endParaRPr lang="en-US" sz="4050" dirty="0"/>
          </a:p>
        </p:txBody>
      </p:sp>
      <p:pic>
        <p:nvPicPr>
          <p:cNvPr id="5" name="Content Placeholder 5" descr="Map of the United States that shows the 7 regions of the Network of the National Library of Medicine.">
            <a:extLst>
              <a:ext uri="{FF2B5EF4-FFF2-40B4-BE49-F238E27FC236}">
                <a16:creationId xmlns:a16="http://schemas.microsoft.com/office/drawing/2014/main" id="{93BF469A-BC33-763E-FEA6-58FCC15230A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038351" y="469646"/>
            <a:ext cx="6138107" cy="4247010"/>
          </a:xfrm>
        </p:spPr>
      </p:pic>
    </p:spTree>
    <p:extLst>
      <p:ext uri="{BB962C8B-B14F-4D97-AF65-F5344CB8AC3E}">
        <p14:creationId xmlns:p14="http://schemas.microsoft.com/office/powerpoint/2010/main" val="2423646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2" name="Title 1">
            <a:extLst>
              <a:ext uri="{FF2B5EF4-FFF2-40B4-BE49-F238E27FC236}">
                <a16:creationId xmlns:a16="http://schemas.microsoft.com/office/drawing/2014/main" id="{B8CF400A-D0B2-4FB0-B0DB-F1D16EDADFD3}"/>
              </a:ext>
            </a:extLst>
          </p:cNvPr>
          <p:cNvSpPr>
            <a:spLocks noGrp="1"/>
          </p:cNvSpPr>
          <p:nvPr>
            <p:ph type="ctrTitle"/>
          </p:nvPr>
        </p:nvSpPr>
        <p:spPr>
          <a:xfrm>
            <a:off x="834390" y="1474470"/>
            <a:ext cx="7475220" cy="2194560"/>
          </a:xfrm>
        </p:spPr>
        <p:txBody>
          <a:bodyPr>
            <a:normAutofit/>
          </a:bodyPr>
          <a:lstStyle/>
          <a:p>
            <a:r>
              <a:rPr lang="en-US" dirty="0">
                <a:solidFill>
                  <a:schemeClr val="dk2"/>
                </a:solidFill>
                <a:latin typeface="Helvetica Neue" panose="020B0604020202020204" charset="0"/>
              </a:rPr>
              <a:t>Supplemental LGBTQIA+ Health Training</a:t>
            </a:r>
            <a:endParaRPr lang="en-US" dirty="0">
              <a:latin typeface="Helvetica Neue" panose="020B060402020202020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8"/>
          <p:cNvSpPr txBox="1">
            <a:spLocks noGrp="1"/>
          </p:cNvSpPr>
          <p:nvPr>
            <p:ph type="title"/>
          </p:nvPr>
        </p:nvSpPr>
        <p:spPr>
          <a:xfrm>
            <a:off x="152400" y="256242"/>
            <a:ext cx="4607434" cy="632758"/>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chemeClr val="tx1"/>
                </a:solidFill>
                <a:latin typeface="Helvetica Neue"/>
                <a:ea typeface="Helvetica Neue"/>
                <a:cs typeface="Helvetica Neue"/>
                <a:sym typeface="Helvetica Neue"/>
              </a:rPr>
              <a:t>The Safe Zone Project</a:t>
            </a:r>
            <a:endParaRPr b="1" dirty="0">
              <a:solidFill>
                <a:schemeClr val="tx1"/>
              </a:solidFill>
              <a:latin typeface="Helvetica Neue"/>
              <a:ea typeface="Helvetica Neue"/>
              <a:cs typeface="Helvetica Neue"/>
              <a:sym typeface="Helvetica Neue"/>
            </a:endParaRPr>
          </a:p>
        </p:txBody>
      </p:sp>
      <p:pic>
        <p:nvPicPr>
          <p:cNvPr id="389" name="Google Shape;389;p58" descr="The Safe Zone Webpage"/>
          <p:cNvPicPr preferRelativeResize="0"/>
          <p:nvPr/>
        </p:nvPicPr>
        <p:blipFill>
          <a:blip r:embed="rId3">
            <a:alphaModFix/>
          </a:blip>
          <a:stretch>
            <a:fillRect/>
          </a:stretch>
        </p:blipFill>
        <p:spPr>
          <a:xfrm>
            <a:off x="152400" y="1291174"/>
            <a:ext cx="8627533" cy="3178897"/>
          </a:xfrm>
          <a:prstGeom prst="rect">
            <a:avLst/>
          </a:prstGeom>
          <a:noFill/>
          <a:ln>
            <a:noFill/>
          </a:ln>
        </p:spPr>
      </p:pic>
      <p:pic>
        <p:nvPicPr>
          <p:cNvPr id="390" name="Google Shape;390;p58" descr="The Safe Zone &quot;Trained&quot; sticker"/>
          <p:cNvPicPr preferRelativeResize="0"/>
          <p:nvPr/>
        </p:nvPicPr>
        <p:blipFill>
          <a:blip r:embed="rId4">
            <a:alphaModFix/>
          </a:blip>
          <a:stretch>
            <a:fillRect/>
          </a:stretch>
        </p:blipFill>
        <p:spPr>
          <a:xfrm>
            <a:off x="5014575" y="171575"/>
            <a:ext cx="1119600" cy="111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9"/>
          <p:cNvSpPr txBox="1">
            <a:spLocks noGrp="1"/>
          </p:cNvSpPr>
          <p:nvPr>
            <p:ph type="title"/>
          </p:nvPr>
        </p:nvSpPr>
        <p:spPr>
          <a:xfrm>
            <a:off x="311700" y="250291"/>
            <a:ext cx="8520600" cy="5727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1100"/>
              <a:buFont typeface="Arial"/>
              <a:buNone/>
            </a:pPr>
            <a:r>
              <a:rPr lang="en" sz="3000" b="1" dirty="0">
                <a:solidFill>
                  <a:schemeClr val="tx1"/>
                </a:solidFill>
                <a:latin typeface="Helvetica Neue"/>
                <a:ea typeface="Helvetica Neue"/>
                <a:cs typeface="Helvetica Neue"/>
                <a:sym typeface="Helvetica Neue"/>
              </a:rPr>
              <a:t>GLMA Cultural Competence Webinar Series</a:t>
            </a:r>
            <a:endParaRPr sz="3000" b="1" dirty="0">
              <a:solidFill>
                <a:schemeClr val="tx1"/>
              </a:solidFill>
              <a:latin typeface="Helvetica Neue"/>
              <a:ea typeface="Helvetica Neue"/>
              <a:cs typeface="Helvetica Neue"/>
              <a:sym typeface="Helvetica Neue"/>
            </a:endParaRPr>
          </a:p>
        </p:txBody>
      </p:sp>
      <p:pic>
        <p:nvPicPr>
          <p:cNvPr id="396" name="Google Shape;396;p59" descr="The GLMA main webpage"/>
          <p:cNvPicPr preferRelativeResize="0"/>
          <p:nvPr/>
        </p:nvPicPr>
        <p:blipFill>
          <a:blip r:embed="rId3"/>
          <a:srcRect/>
          <a:stretch/>
        </p:blipFill>
        <p:spPr>
          <a:xfrm>
            <a:off x="651933" y="1066800"/>
            <a:ext cx="7706506" cy="312507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0"/>
          <p:cNvSpPr txBox="1">
            <a:spLocks noGrp="1"/>
          </p:cNvSpPr>
          <p:nvPr>
            <p:ph type="title"/>
          </p:nvPr>
        </p:nvSpPr>
        <p:spPr>
          <a:xfrm>
            <a:off x="218566" y="216821"/>
            <a:ext cx="8520600" cy="941525"/>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3000" b="1" dirty="0">
                <a:solidFill>
                  <a:schemeClr val="tx1"/>
                </a:solidFill>
                <a:latin typeface="Helvetica Neue"/>
                <a:ea typeface="Helvetica Neue"/>
                <a:cs typeface="Helvetica Neue"/>
                <a:sym typeface="Helvetica Neue"/>
              </a:rPr>
              <a:t>The eQuality Toolkit: Practical Skills for LGBTQ and DSD-Affected Patient Care</a:t>
            </a:r>
            <a:endParaRPr sz="3000" b="1" dirty="0">
              <a:solidFill>
                <a:schemeClr val="tx1"/>
              </a:solidFill>
              <a:latin typeface="Helvetica Neue"/>
              <a:ea typeface="Helvetica Neue"/>
              <a:cs typeface="Helvetica Neue"/>
              <a:sym typeface="Helvetica Neue"/>
            </a:endParaRPr>
          </a:p>
        </p:txBody>
      </p:sp>
      <p:pic>
        <p:nvPicPr>
          <p:cNvPr id="402" name="Google Shape;402;p60" descr="The webpage for the eQuality Toolkit. "/>
          <p:cNvPicPr preferRelativeResize="0"/>
          <p:nvPr/>
        </p:nvPicPr>
        <p:blipFill rotWithShape="1">
          <a:blip r:embed="rId3">
            <a:alphaModFix/>
          </a:blip>
          <a:srcRect t="6463"/>
          <a:stretch/>
        </p:blipFill>
        <p:spPr>
          <a:xfrm>
            <a:off x="409499" y="1667380"/>
            <a:ext cx="7918600" cy="23939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1"/>
          <p:cNvSpPr txBox="1">
            <a:spLocks noGrp="1"/>
          </p:cNvSpPr>
          <p:nvPr>
            <p:ph type="title"/>
          </p:nvPr>
        </p:nvSpPr>
        <p:spPr>
          <a:xfrm>
            <a:off x="159300" y="1325558"/>
            <a:ext cx="1813434" cy="1773242"/>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4000" b="1" dirty="0">
                <a:solidFill>
                  <a:schemeClr val="tx1"/>
                </a:solidFill>
                <a:latin typeface="Aptos" panose="020B0004020202020204" pitchFamily="34" charset="0"/>
                <a:ea typeface="Helvetica Neue"/>
                <a:cs typeface="Helvetica Neue"/>
                <a:sym typeface="Helvetica Neue"/>
              </a:rPr>
              <a:t>NNLM Moodle Course</a:t>
            </a:r>
            <a:endParaRPr sz="4000" b="1" dirty="0">
              <a:solidFill>
                <a:schemeClr val="tx1"/>
              </a:solidFill>
              <a:latin typeface="Aptos" panose="020B0004020202020204" pitchFamily="34" charset="0"/>
              <a:ea typeface="Helvetica Neue"/>
              <a:cs typeface="Helvetica Neue"/>
              <a:sym typeface="Helvetica Neue"/>
            </a:endParaRPr>
          </a:p>
        </p:txBody>
      </p:sp>
      <p:pic>
        <p:nvPicPr>
          <p:cNvPr id="408" name="Google Shape;408;p61" descr="Infographic for the LGBTQIA+ Health Information &amp; Resources Moodle Course."/>
          <p:cNvPicPr preferRelativeResize="0"/>
          <p:nvPr/>
        </p:nvPicPr>
        <p:blipFill>
          <a:blip r:embed="rId3">
            <a:alphaModFix/>
          </a:blip>
          <a:stretch>
            <a:fillRect/>
          </a:stretch>
        </p:blipFill>
        <p:spPr>
          <a:xfrm>
            <a:off x="2358726" y="431800"/>
            <a:ext cx="6455074" cy="37833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62"/>
          <p:cNvSpPr txBox="1">
            <a:spLocks noGrp="1"/>
          </p:cNvSpPr>
          <p:nvPr>
            <p:ph type="title"/>
          </p:nvPr>
        </p:nvSpPr>
        <p:spPr>
          <a:xfrm>
            <a:off x="149394" y="1029310"/>
            <a:ext cx="2524634" cy="244935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1100"/>
              <a:buFont typeface="Arial"/>
              <a:buNone/>
            </a:pPr>
            <a:r>
              <a:rPr lang="en" sz="4000" b="1" dirty="0">
                <a:solidFill>
                  <a:schemeClr val="tx1"/>
                </a:solidFill>
                <a:latin typeface="Aptos" panose="020B0004020202020204" pitchFamily="34" charset="0"/>
              </a:rPr>
              <a:t>Questions &amp; Contact</a:t>
            </a:r>
            <a:endParaRPr sz="4000" b="1" dirty="0">
              <a:solidFill>
                <a:schemeClr val="tx1"/>
              </a:solidFill>
              <a:latin typeface="Aptos" panose="020B0004020202020204" pitchFamily="34" charset="0"/>
            </a:endParaRPr>
          </a:p>
        </p:txBody>
      </p:sp>
      <p:pic>
        <p:nvPicPr>
          <p:cNvPr id="417" name="Google Shape;417;p6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254708" y="734245"/>
            <a:ext cx="1221548" cy="1288152"/>
          </a:xfrm>
          <a:prstGeom prst="rect">
            <a:avLst/>
          </a:prstGeom>
          <a:noFill/>
          <a:ln>
            <a:noFill/>
          </a:ln>
        </p:spPr>
      </p:pic>
      <p:sp>
        <p:nvSpPr>
          <p:cNvPr id="415" name="Google Shape;415;p62"/>
          <p:cNvSpPr txBox="1">
            <a:spLocks noGrp="1"/>
          </p:cNvSpPr>
          <p:nvPr>
            <p:ph type="body" idx="1"/>
          </p:nvPr>
        </p:nvSpPr>
        <p:spPr>
          <a:xfrm>
            <a:off x="4811952" y="990504"/>
            <a:ext cx="4021800" cy="1070423"/>
          </a:xfrm>
          <a:prstGeom prst="rect">
            <a:avLst/>
          </a:prstGeom>
        </p:spPr>
        <p:txBody>
          <a:bodyPr spcFirstLastPara="1" wrap="square" lIns="68575" tIns="34275" rIns="68575" bIns="34275" anchor="t" anchorCtr="0">
            <a:normAutofit fontScale="92500" lnSpcReduction="20000"/>
          </a:bodyPr>
          <a:lstStyle/>
          <a:p>
            <a:pPr marL="0" lvl="0" indent="0" algn="l" rtl="0">
              <a:spcBef>
                <a:spcPts val="1100"/>
              </a:spcBef>
              <a:spcAft>
                <a:spcPts val="0"/>
              </a:spcAft>
              <a:buNone/>
            </a:pPr>
            <a:r>
              <a:rPr lang="en" sz="2000" b="1" dirty="0">
                <a:latin typeface="Aptos" panose="020B0004020202020204" pitchFamily="34" charset="0"/>
                <a:ea typeface="Helvetica Neue"/>
                <a:cs typeface="Helvetica Neue"/>
                <a:sym typeface="Helvetica Neue"/>
              </a:rPr>
              <a:t>April Wright</a:t>
            </a:r>
            <a:endParaRPr sz="2000" b="1" dirty="0">
              <a:latin typeface="Aptos" panose="020B0004020202020204" pitchFamily="34" charset="0"/>
              <a:ea typeface="Helvetica Neue"/>
              <a:cs typeface="Helvetica Neue"/>
              <a:sym typeface="Helvetica Neue"/>
            </a:endParaRPr>
          </a:p>
          <a:p>
            <a:pPr marL="0" lvl="0" indent="0" algn="l" rtl="0">
              <a:lnSpc>
                <a:spcPct val="100000"/>
              </a:lnSpc>
              <a:spcBef>
                <a:spcPts val="1100"/>
              </a:spcBef>
              <a:spcAft>
                <a:spcPts val="0"/>
              </a:spcAft>
              <a:buNone/>
            </a:pPr>
            <a:r>
              <a:rPr lang="en" sz="1600" dirty="0">
                <a:latin typeface="Aptos" panose="020B0004020202020204" pitchFamily="34" charset="0"/>
                <a:ea typeface="Helvetica Neue"/>
                <a:cs typeface="Helvetica Neue"/>
                <a:sym typeface="Helvetica Neue"/>
              </a:rPr>
              <a:t>Outreach and Education Librarian</a:t>
            </a:r>
            <a:endParaRPr sz="1600" dirty="0">
              <a:latin typeface="Aptos" panose="020B0004020202020204" pitchFamily="34" charset="0"/>
              <a:ea typeface="Helvetica Neue"/>
              <a:cs typeface="Helvetica Neue"/>
              <a:sym typeface="Helvetica Neue"/>
            </a:endParaRPr>
          </a:p>
          <a:p>
            <a:pPr marL="0" lvl="0" indent="0" algn="l" rtl="0">
              <a:lnSpc>
                <a:spcPct val="100000"/>
              </a:lnSpc>
              <a:spcBef>
                <a:spcPts val="1100"/>
              </a:spcBef>
              <a:spcAft>
                <a:spcPts val="0"/>
              </a:spcAft>
              <a:buNone/>
            </a:pPr>
            <a:r>
              <a:rPr lang="en" sz="1600" dirty="0">
                <a:solidFill>
                  <a:srgbClr val="294668"/>
                </a:solidFill>
                <a:highlight>
                  <a:srgbClr val="FFFFFF"/>
                </a:highlight>
                <a:latin typeface="Aptos" panose="020B0004020202020204" pitchFamily="34" charset="0"/>
                <a:ea typeface="Helvetica Neue"/>
                <a:cs typeface="Helvetica Neue"/>
                <a:sym typeface="Helvetica Neue"/>
              </a:rPr>
              <a:t>adwright@hshsl.umaryland.edu</a:t>
            </a:r>
            <a:endParaRPr sz="1200" dirty="0">
              <a:latin typeface="Aptos" panose="020B0004020202020204" pitchFamily="34" charset="0"/>
              <a:ea typeface="Helvetica Neue"/>
              <a:cs typeface="Helvetica Neue"/>
              <a:sym typeface="Helvetica Neue"/>
            </a:endParaRPr>
          </a:p>
        </p:txBody>
      </p:sp>
      <p:pic>
        <p:nvPicPr>
          <p:cNvPr id="8" name="Picture 7">
            <a:extLst>
              <a:ext uri="{FF2B5EF4-FFF2-40B4-BE49-F238E27FC236}">
                <a16:creationId xmlns:a16="http://schemas.microsoft.com/office/drawing/2014/main" id="{16E5FBE8-E96C-4B69-9C72-0CE0443262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54699" y="2448892"/>
            <a:ext cx="1221548" cy="1221548"/>
          </a:xfrm>
          <a:prstGeom prst="rect">
            <a:avLst/>
          </a:prstGeom>
        </p:spPr>
      </p:pic>
      <p:sp>
        <p:nvSpPr>
          <p:cNvPr id="418" name="Google Shape;418;p62"/>
          <p:cNvSpPr txBox="1">
            <a:spLocks noGrp="1"/>
          </p:cNvSpPr>
          <p:nvPr>
            <p:ph type="body" idx="1"/>
          </p:nvPr>
        </p:nvSpPr>
        <p:spPr>
          <a:xfrm>
            <a:off x="4811952" y="2547902"/>
            <a:ext cx="3588000" cy="1122538"/>
          </a:xfrm>
          <a:prstGeom prst="rect">
            <a:avLst/>
          </a:prstGeom>
        </p:spPr>
        <p:txBody>
          <a:bodyPr spcFirstLastPara="1" wrap="square" lIns="68575" tIns="34275" rIns="68575" bIns="34275" anchor="t" anchorCtr="0">
            <a:normAutofit fontScale="92500" lnSpcReduction="20000"/>
          </a:bodyPr>
          <a:lstStyle/>
          <a:p>
            <a:pPr marL="0" lvl="0" indent="0" algn="l" rtl="0">
              <a:spcBef>
                <a:spcPts val="1100"/>
              </a:spcBef>
              <a:spcAft>
                <a:spcPts val="0"/>
              </a:spcAft>
              <a:buNone/>
            </a:pPr>
            <a:r>
              <a:rPr lang="en" sz="2000" b="1" dirty="0">
                <a:latin typeface="Aptos" panose="020B0004020202020204" pitchFamily="34" charset="0"/>
                <a:ea typeface="Helvetica Neue"/>
                <a:cs typeface="Helvetica Neue"/>
                <a:sym typeface="Helvetica Neue"/>
              </a:rPr>
              <a:t>Brandon Kennedy</a:t>
            </a:r>
            <a:endParaRPr sz="2000" b="1" dirty="0">
              <a:latin typeface="Aptos" panose="020B0004020202020204" pitchFamily="34" charset="0"/>
              <a:ea typeface="Helvetica Neue"/>
              <a:cs typeface="Helvetica Neue"/>
              <a:sym typeface="Helvetica Neue"/>
            </a:endParaRPr>
          </a:p>
          <a:p>
            <a:pPr marL="0" lvl="0" indent="0" algn="l" rtl="0">
              <a:lnSpc>
                <a:spcPct val="100000"/>
              </a:lnSpc>
              <a:spcBef>
                <a:spcPts val="1100"/>
              </a:spcBef>
              <a:spcAft>
                <a:spcPts val="0"/>
              </a:spcAft>
              <a:buNone/>
            </a:pPr>
            <a:r>
              <a:rPr lang="en" sz="1600" dirty="0">
                <a:latin typeface="Aptos" panose="020B0004020202020204" pitchFamily="34" charset="0"/>
                <a:ea typeface="Helvetica Neue"/>
                <a:cs typeface="Helvetica Neue"/>
                <a:sym typeface="Helvetica Neue"/>
              </a:rPr>
              <a:t>Health Information Strategist</a:t>
            </a:r>
            <a:endParaRPr sz="1600" dirty="0">
              <a:latin typeface="Aptos" panose="020B0004020202020204" pitchFamily="34" charset="0"/>
              <a:ea typeface="Helvetica Neue"/>
              <a:cs typeface="Helvetica Neue"/>
              <a:sym typeface="Helvetica Neue"/>
            </a:endParaRPr>
          </a:p>
          <a:p>
            <a:pPr marL="0" lvl="0" indent="0" algn="l" rtl="0">
              <a:lnSpc>
                <a:spcPct val="100000"/>
              </a:lnSpc>
              <a:spcBef>
                <a:spcPts val="1100"/>
              </a:spcBef>
              <a:spcAft>
                <a:spcPts val="0"/>
              </a:spcAft>
              <a:buNone/>
            </a:pPr>
            <a:r>
              <a:rPr lang="en" sz="1600" dirty="0">
                <a:solidFill>
                  <a:srgbClr val="2E4E74"/>
                </a:solidFill>
                <a:highlight>
                  <a:srgbClr val="FFFFFF"/>
                </a:highlight>
                <a:latin typeface="Aptos" panose="020B0004020202020204" pitchFamily="34" charset="0"/>
                <a:ea typeface="Helvetica Neue"/>
                <a:cs typeface="Helvetica Neue"/>
                <a:sym typeface="Helvetica Neue"/>
              </a:rPr>
              <a:t>brandon.kennedy@unthsc.edu</a:t>
            </a:r>
            <a:endParaRPr sz="1600" dirty="0">
              <a:latin typeface="Aptos" panose="020B0004020202020204" pitchFamily="34" charset="0"/>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3" descr="Rainbow Image with Thank You underneath.&#10;"/>
          <p:cNvPicPr preferRelativeResize="0"/>
          <p:nvPr/>
        </p:nvPicPr>
        <p:blipFill>
          <a:blip r:embed="rId3">
            <a:alphaModFix/>
          </a:blip>
          <a:stretch>
            <a:fillRect/>
          </a:stretch>
        </p:blipFill>
        <p:spPr>
          <a:xfrm>
            <a:off x="1511062" y="199525"/>
            <a:ext cx="6121876" cy="4113125"/>
          </a:xfrm>
          <a:prstGeom prst="rect">
            <a:avLst/>
          </a:prstGeom>
          <a:noFill/>
          <a:ln>
            <a:noFill/>
          </a:ln>
        </p:spPr>
      </p:pic>
      <p:sp>
        <p:nvSpPr>
          <p:cNvPr id="2" name="Title 1">
            <a:extLst>
              <a:ext uri="{FF2B5EF4-FFF2-40B4-BE49-F238E27FC236}">
                <a16:creationId xmlns:a16="http://schemas.microsoft.com/office/drawing/2014/main" id="{F7BC6491-EF88-4A14-936A-6BECEFF35CE1}"/>
              </a:ext>
            </a:extLst>
          </p:cNvPr>
          <p:cNvSpPr>
            <a:spLocks noGrp="1"/>
          </p:cNvSpPr>
          <p:nvPr>
            <p:ph type="title"/>
          </p:nvPr>
        </p:nvSpPr>
        <p:spPr>
          <a:xfrm>
            <a:off x="557845" y="322215"/>
            <a:ext cx="7406640" cy="1017270"/>
          </a:xfrm>
        </p:spPr>
        <p:txBody>
          <a:bodyPr/>
          <a:lstStyle/>
          <a:p>
            <a:r>
              <a:rPr lang="en-US" dirty="0">
                <a:solidFill>
                  <a:schemeClr val="bg1"/>
                </a:solidFill>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115757" y="154739"/>
            <a:ext cx="8520600" cy="572700"/>
          </a:xfrm>
          <a:prstGeom prst="rect">
            <a:avLst/>
          </a:prstGeom>
        </p:spPr>
        <p:txBody>
          <a:bodyPr spcFirstLastPara="1" wrap="square" lIns="68575" tIns="34275" rIns="68575" bIns="34275" anchor="ctr" anchorCtr="0">
            <a:normAutofit fontScale="90000"/>
          </a:bodyPr>
          <a:lstStyle/>
          <a:p>
            <a:pPr marL="0" lvl="0" indent="0" algn="l" rtl="0">
              <a:lnSpc>
                <a:spcPct val="115000"/>
              </a:lnSpc>
              <a:spcBef>
                <a:spcPts val="0"/>
              </a:spcBef>
              <a:spcAft>
                <a:spcPts val="0"/>
              </a:spcAft>
              <a:buClr>
                <a:schemeClr val="dk1"/>
              </a:buClr>
              <a:buSzPts val="1100"/>
              <a:buFont typeface="Arial"/>
              <a:buNone/>
            </a:pPr>
            <a:r>
              <a:rPr lang="en" dirty="0">
                <a:solidFill>
                  <a:schemeClr val="tx1"/>
                </a:solidFill>
                <a:latin typeface="Helvetica Neue"/>
                <a:ea typeface="Helvetica Neue"/>
                <a:cs typeface="Helvetica Neue"/>
                <a:sym typeface="Helvetica Neue"/>
              </a:rPr>
              <a:t> </a:t>
            </a:r>
            <a:r>
              <a:rPr lang="en" b="1" dirty="0">
                <a:solidFill>
                  <a:schemeClr val="tx1"/>
                </a:solidFill>
                <a:latin typeface="Aptos" panose="020B0004020202020204" pitchFamily="34" charset="0"/>
                <a:ea typeface="Helvetica Neue"/>
                <a:cs typeface="Helvetica Neue"/>
                <a:sym typeface="Helvetica Neue"/>
              </a:rPr>
              <a:t>Webinar Description</a:t>
            </a:r>
            <a:endParaRPr b="1" dirty="0">
              <a:solidFill>
                <a:schemeClr val="tx1"/>
              </a:solidFill>
              <a:latin typeface="Aptos" panose="020B0004020202020204" pitchFamily="34" charset="0"/>
              <a:ea typeface="Helvetica Neue"/>
              <a:cs typeface="Helvetica Neue"/>
              <a:sym typeface="Helvetica Neue"/>
            </a:endParaRPr>
          </a:p>
        </p:txBody>
      </p:sp>
      <p:sp>
        <p:nvSpPr>
          <p:cNvPr id="186" name="Google Shape;186;p31"/>
          <p:cNvSpPr txBox="1">
            <a:spLocks noGrp="1"/>
          </p:cNvSpPr>
          <p:nvPr>
            <p:ph type="body" idx="1"/>
          </p:nvPr>
        </p:nvSpPr>
        <p:spPr>
          <a:xfrm>
            <a:off x="239129" y="863550"/>
            <a:ext cx="8520600" cy="3416400"/>
          </a:xfrm>
          <a:prstGeom prst="rect">
            <a:avLst/>
          </a:prstGeom>
        </p:spPr>
        <p:txBody>
          <a:bodyPr spcFirstLastPara="1" wrap="square" lIns="68575" tIns="34275" rIns="68575" bIns="34275" anchor="t" anchorCtr="0">
            <a:normAutofit/>
          </a:bodyPr>
          <a:lstStyle/>
          <a:p>
            <a:pPr marL="0" lvl="0" indent="0" algn="l" rtl="0">
              <a:spcBef>
                <a:spcPts val="1100"/>
              </a:spcBef>
              <a:spcAft>
                <a:spcPts val="0"/>
              </a:spcAft>
              <a:buClr>
                <a:schemeClr val="dk1"/>
              </a:buClr>
              <a:buSzPts val="1100"/>
              <a:buFont typeface="Arial"/>
              <a:buNone/>
            </a:pPr>
            <a:r>
              <a:rPr lang="en" sz="1800" dirty="0">
                <a:solidFill>
                  <a:schemeClr val="dk1"/>
                </a:solidFill>
                <a:latin typeface="Aptos" panose="020B0004020202020204" pitchFamily="34" charset="0"/>
                <a:ea typeface="Helvetica Neue"/>
                <a:cs typeface="Helvetica Neue"/>
                <a:sym typeface="Helvetica Neue"/>
              </a:rPr>
              <a:t>The purpose of the class is to provide culturally appropriate health information resources for the LGBTQIA+ community and the librarians and health care practitioners who support them. </a:t>
            </a:r>
            <a:endParaRPr lang="en" sz="1800" dirty="0">
              <a:latin typeface="Aptos" panose="020B0004020202020204" pitchFamily="34" charset="0"/>
              <a:ea typeface="Helvetica Neue"/>
              <a:cs typeface="Helvetica Neue"/>
              <a:sym typeface="Helvetica Neue"/>
            </a:endParaRPr>
          </a:p>
          <a:p>
            <a:pPr marL="0" lvl="0" indent="0" algn="l" rtl="0">
              <a:spcBef>
                <a:spcPts val="1100"/>
              </a:spcBef>
              <a:spcAft>
                <a:spcPts val="0"/>
              </a:spcAft>
              <a:buClr>
                <a:schemeClr val="dk1"/>
              </a:buClr>
              <a:buSzPts val="1100"/>
              <a:buFont typeface="Arial"/>
              <a:buNone/>
            </a:pPr>
            <a:endParaRPr sz="1800" dirty="0">
              <a:solidFill>
                <a:schemeClr val="dk1"/>
              </a:solidFill>
              <a:latin typeface="Aptos" panose="020B0004020202020204" pitchFamily="34" charset="0"/>
              <a:ea typeface="Calibri"/>
              <a:cs typeface="Calibri"/>
              <a:sym typeface="Calibri"/>
            </a:endParaRPr>
          </a:p>
          <a:p>
            <a:pPr marL="0" lvl="0" indent="0" algn="l" rtl="0">
              <a:spcBef>
                <a:spcPts val="1100"/>
              </a:spcBef>
              <a:spcAft>
                <a:spcPts val="0"/>
              </a:spcAft>
              <a:buClr>
                <a:schemeClr val="dk1"/>
              </a:buClr>
              <a:buSzPts val="1100"/>
              <a:buFont typeface="Arial"/>
              <a:buNone/>
            </a:pPr>
            <a:r>
              <a:rPr lang="en" sz="1800" b="1" dirty="0">
                <a:solidFill>
                  <a:srgbClr val="20558A"/>
                </a:solidFill>
                <a:latin typeface="Aptos" panose="020B0004020202020204" pitchFamily="34" charset="0"/>
                <a:ea typeface="Helvetica Neue"/>
                <a:cs typeface="Helvetica Neue"/>
                <a:sym typeface="Helvetica Neue"/>
              </a:rPr>
              <a:t>Learning Objectives</a:t>
            </a:r>
            <a:endParaRPr sz="1800" b="1" dirty="0">
              <a:solidFill>
                <a:srgbClr val="20558A"/>
              </a:solidFill>
              <a:latin typeface="Aptos" panose="020B0004020202020204" pitchFamily="34" charset="0"/>
              <a:ea typeface="Helvetica Neue"/>
              <a:cs typeface="Helvetica Neue"/>
              <a:sym typeface="Helvetica Neue"/>
            </a:endParaRPr>
          </a:p>
          <a:p>
            <a:pPr marL="457200" lvl="0" indent="-323850" algn="l" rtl="0">
              <a:spcBef>
                <a:spcPts val="1100"/>
              </a:spcBef>
              <a:spcAft>
                <a:spcPts val="0"/>
              </a:spcAft>
              <a:buClr>
                <a:schemeClr val="dk1"/>
              </a:buClr>
              <a:buSzPts val="1500"/>
              <a:buFont typeface="Helvetica Neue"/>
              <a:buChar char="•"/>
            </a:pPr>
            <a:r>
              <a:rPr lang="en" sz="1800" dirty="0">
                <a:solidFill>
                  <a:schemeClr val="dk1"/>
                </a:solidFill>
                <a:latin typeface="Aptos" panose="020B0004020202020204" pitchFamily="34" charset="0"/>
                <a:ea typeface="Helvetica Neue"/>
                <a:cs typeface="Helvetica Neue"/>
                <a:sym typeface="Helvetica Neue"/>
              </a:rPr>
              <a:t>List 2 resources for LGBTQIA+ terminology</a:t>
            </a:r>
            <a:endParaRPr sz="1800" dirty="0">
              <a:solidFill>
                <a:schemeClr val="dk1"/>
              </a:solidFill>
              <a:latin typeface="Aptos" panose="020B0004020202020204" pitchFamily="34" charset="0"/>
              <a:ea typeface="Helvetica Neue"/>
              <a:cs typeface="Helvetica Neue"/>
              <a:sym typeface="Helvetica Neue"/>
            </a:endParaRPr>
          </a:p>
          <a:p>
            <a:pPr marL="457200" lvl="0" indent="-323850" algn="l" rtl="0">
              <a:spcBef>
                <a:spcPts val="1100"/>
              </a:spcBef>
              <a:spcAft>
                <a:spcPts val="0"/>
              </a:spcAft>
              <a:buClr>
                <a:schemeClr val="dk1"/>
              </a:buClr>
              <a:buSzPts val="1500"/>
              <a:buFont typeface="Helvetica Neue"/>
              <a:buChar char="•"/>
            </a:pPr>
            <a:r>
              <a:rPr lang="en" sz="1800" dirty="0">
                <a:solidFill>
                  <a:schemeClr val="dk1"/>
                </a:solidFill>
                <a:latin typeface="Aptos" panose="020B0004020202020204" pitchFamily="34" charset="0"/>
                <a:ea typeface="Helvetica Neue"/>
                <a:cs typeface="Helvetica Neue"/>
                <a:sym typeface="Helvetica Neue"/>
              </a:rPr>
              <a:t>Identify 2 sources of LGBTQIA+ inclusive health information</a:t>
            </a:r>
            <a:endParaRPr sz="1800" dirty="0">
              <a:solidFill>
                <a:schemeClr val="dk1"/>
              </a:solidFill>
              <a:latin typeface="Aptos" panose="020B0004020202020204" pitchFamily="34" charset="0"/>
              <a:ea typeface="Helvetica Neue"/>
              <a:cs typeface="Helvetica Neue"/>
              <a:sym typeface="Helvetica Neue"/>
            </a:endParaRPr>
          </a:p>
          <a:p>
            <a:pPr marL="457200" lvl="0" indent="-323850" algn="l" rtl="0">
              <a:spcBef>
                <a:spcPts val="1100"/>
              </a:spcBef>
              <a:spcAft>
                <a:spcPts val="0"/>
              </a:spcAft>
              <a:buClr>
                <a:schemeClr val="dk1"/>
              </a:buClr>
              <a:buSzPts val="1500"/>
              <a:buFont typeface="Helvetica Neue"/>
              <a:buChar char="•"/>
            </a:pPr>
            <a:r>
              <a:rPr lang="en" sz="1800" dirty="0">
                <a:solidFill>
                  <a:schemeClr val="dk1"/>
                </a:solidFill>
                <a:latin typeface="Aptos" panose="020B0004020202020204" pitchFamily="34" charset="0"/>
                <a:ea typeface="Helvetica Neue"/>
                <a:cs typeface="Helvetica Neue"/>
                <a:sym typeface="Helvetica Neue"/>
              </a:rPr>
              <a:t>Discuss strategies for providing a welcoming environment for the LGBTQIA+ community</a:t>
            </a:r>
            <a:endParaRPr sz="2400" dirty="0">
              <a:latin typeface="Aptos" panose="020B0004020202020204" pitchFamily="34" charset="0"/>
              <a:ea typeface="Helvetica Neue"/>
              <a:cs typeface="Helvetica Neue"/>
              <a:sym typeface="Helvetica Neue"/>
            </a:endParaRPr>
          </a:p>
          <a:p>
            <a:pPr marL="0" lvl="0" indent="0" algn="l" rtl="0">
              <a:spcBef>
                <a:spcPts val="1100"/>
              </a:spcBef>
              <a:spcAft>
                <a:spcPts val="0"/>
              </a:spcAft>
              <a:buClr>
                <a:schemeClr val="dk1"/>
              </a:buClr>
              <a:buSzPts val="1100"/>
              <a:buFont typeface="Arial"/>
              <a:buNone/>
            </a:pPr>
            <a:endParaRPr sz="1200" b="1"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idx="4294967295"/>
          </p:nvPr>
        </p:nvSpPr>
        <p:spPr>
          <a:xfrm>
            <a:off x="311698" y="67654"/>
            <a:ext cx="8520600" cy="5727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b="1" dirty="0">
                <a:solidFill>
                  <a:schemeClr val="tx1"/>
                </a:solidFill>
                <a:latin typeface="Helvetica Neue"/>
                <a:ea typeface="Helvetica Neue"/>
                <a:cs typeface="Helvetica Neue"/>
                <a:sym typeface="Helvetica Neue"/>
              </a:rPr>
              <a:t>Terminology</a:t>
            </a:r>
            <a:endParaRPr b="1" dirty="0">
              <a:solidFill>
                <a:schemeClr val="tx1"/>
              </a:solidFill>
              <a:latin typeface="Helvetica Neue"/>
              <a:ea typeface="Helvetica Neue"/>
              <a:cs typeface="Helvetica Neue"/>
              <a:sym typeface="Helvetica Neue"/>
            </a:endParaRPr>
          </a:p>
        </p:txBody>
      </p:sp>
      <p:pic>
        <p:nvPicPr>
          <p:cNvPr id="192" name="Google Shape;192;p32" descr="Image of the Progress Pride Flag. "/>
          <p:cNvPicPr preferRelativeResize="0"/>
          <p:nvPr/>
        </p:nvPicPr>
        <p:blipFill>
          <a:blip r:embed="rId3">
            <a:alphaModFix/>
          </a:blip>
          <a:stretch>
            <a:fillRect/>
          </a:stretch>
        </p:blipFill>
        <p:spPr>
          <a:xfrm>
            <a:off x="2041200" y="963849"/>
            <a:ext cx="5061596" cy="3215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4" name="Title 3">
            <a:extLst>
              <a:ext uri="{FF2B5EF4-FFF2-40B4-BE49-F238E27FC236}">
                <a16:creationId xmlns:a16="http://schemas.microsoft.com/office/drawing/2014/main" id="{D4BA1168-4B61-4FCE-A8B4-D296EB86F575}"/>
              </a:ext>
            </a:extLst>
          </p:cNvPr>
          <p:cNvSpPr>
            <a:spLocks noGrp="1"/>
          </p:cNvSpPr>
          <p:nvPr>
            <p:ph type="ctrTitle"/>
          </p:nvPr>
        </p:nvSpPr>
        <p:spPr>
          <a:xfrm>
            <a:off x="296977" y="920149"/>
            <a:ext cx="3434949" cy="2194560"/>
          </a:xfrm>
        </p:spPr>
        <p:txBody>
          <a:bodyPr/>
          <a:lstStyle/>
          <a:p>
            <a:r>
              <a:rPr lang="en-US" dirty="0">
                <a:solidFill>
                  <a:schemeClr val="tx1"/>
                </a:solidFill>
                <a:latin typeface="Helvetica Neue" panose="020B0604020202020204" charset="0"/>
              </a:rPr>
              <a:t>LGBTQ+ Umbrella</a:t>
            </a:r>
          </a:p>
        </p:txBody>
      </p:sp>
      <p:pic>
        <p:nvPicPr>
          <p:cNvPr id="197" name="Google Shape;197;p33" descr="Image showing that the LGBTQ is an acronym. Queer Umbrella."/>
          <p:cNvPicPr preferRelativeResize="0"/>
          <p:nvPr/>
        </p:nvPicPr>
        <p:blipFill>
          <a:blip r:embed="rId3">
            <a:alphaModFix/>
          </a:blip>
          <a:stretch>
            <a:fillRect/>
          </a:stretch>
        </p:blipFill>
        <p:spPr>
          <a:xfrm>
            <a:off x="4507399" y="0"/>
            <a:ext cx="3434949" cy="44457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4" name="Title 3">
            <a:extLst>
              <a:ext uri="{FF2B5EF4-FFF2-40B4-BE49-F238E27FC236}">
                <a16:creationId xmlns:a16="http://schemas.microsoft.com/office/drawing/2014/main" id="{00AAE0B5-0DB5-73C2-DA33-A587A76921A1}"/>
              </a:ext>
            </a:extLst>
          </p:cNvPr>
          <p:cNvSpPr>
            <a:spLocks noGrp="1"/>
          </p:cNvSpPr>
          <p:nvPr>
            <p:ph type="title"/>
          </p:nvPr>
        </p:nvSpPr>
        <p:spPr>
          <a:xfrm>
            <a:off x="237809" y="1405606"/>
            <a:ext cx="1918693" cy="1494611"/>
          </a:xfrm>
        </p:spPr>
        <p:txBody>
          <a:bodyPr/>
          <a:lstStyle/>
          <a:p>
            <a:r>
              <a:rPr lang="en-US" b="1" dirty="0"/>
              <a:t>Sex</a:t>
            </a:r>
            <a:r>
              <a:rPr lang="en-US" b="1" baseline="0" dirty="0"/>
              <a:t> Gender Spectrum</a:t>
            </a:r>
            <a:endParaRPr lang="en-US" b="1" dirty="0"/>
          </a:p>
        </p:txBody>
      </p:sp>
      <p:pic>
        <p:nvPicPr>
          <p:cNvPr id="204" name="Google Shape;204;p34" descr="Graphic of the Gender Unicorn by the Trans Student Educational Resources."/>
          <p:cNvPicPr preferRelativeResize="0"/>
          <p:nvPr/>
        </p:nvPicPr>
        <p:blipFill>
          <a:blip r:embed="rId3">
            <a:alphaModFix/>
          </a:blip>
          <a:stretch>
            <a:fillRect/>
          </a:stretch>
        </p:blipFill>
        <p:spPr>
          <a:xfrm>
            <a:off x="2673738" y="147539"/>
            <a:ext cx="5420549" cy="4331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ctrTitle"/>
          </p:nvPr>
        </p:nvSpPr>
        <p:spPr>
          <a:xfrm>
            <a:off x="834460" y="1474507"/>
            <a:ext cx="7475100" cy="2194500"/>
          </a:xfrm>
          <a:prstGeom prst="rect">
            <a:avLst/>
          </a:prstGeom>
        </p:spPr>
        <p:txBody>
          <a:bodyPr spcFirstLastPara="1" wrap="square" lIns="68575" tIns="34275" rIns="68575" bIns="34275" anchor="b" anchorCtr="0">
            <a:normAutofit/>
          </a:bodyPr>
          <a:lstStyle/>
          <a:p>
            <a:pPr marL="0" lvl="0" indent="0" algn="ctr" rtl="0">
              <a:spcBef>
                <a:spcPts val="0"/>
              </a:spcBef>
              <a:spcAft>
                <a:spcPts val="0"/>
              </a:spcAft>
              <a:buNone/>
            </a:pPr>
            <a:r>
              <a:rPr lang="en" dirty="0">
                <a:solidFill>
                  <a:schemeClr val="tx1"/>
                </a:solidFill>
                <a:latin typeface="Aptos" panose="020B0004020202020204" pitchFamily="34" charset="0"/>
                <a:ea typeface="Helvetica Neue"/>
                <a:cs typeface="Helvetica Neue"/>
                <a:sym typeface="Helvetica Neue"/>
              </a:rPr>
              <a:t>Sources of LGBTQIA+ Inclusive Health Information</a:t>
            </a:r>
            <a:endParaRPr dirty="0">
              <a:solidFill>
                <a:schemeClr val="tx1"/>
              </a:solidFill>
              <a:latin typeface="Aptos" panose="020B0004020202020204" pitchFamily="34" charset="0"/>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36"/>
          <p:cNvSpPr txBox="1">
            <a:spLocks noGrp="1"/>
          </p:cNvSpPr>
          <p:nvPr>
            <p:ph type="title"/>
          </p:nvPr>
        </p:nvSpPr>
        <p:spPr>
          <a:xfrm>
            <a:off x="311700" y="198282"/>
            <a:ext cx="6306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b="1" dirty="0">
                <a:solidFill>
                  <a:schemeClr val="tx1"/>
                </a:solidFill>
                <a:latin typeface="Helvetica Neue"/>
                <a:ea typeface="Helvetica Neue"/>
                <a:cs typeface="Helvetica Neue"/>
                <a:sym typeface="Helvetica Neue"/>
              </a:rPr>
              <a:t>Online Resources</a:t>
            </a:r>
            <a:endParaRPr b="1" dirty="0">
              <a:solidFill>
                <a:schemeClr val="tx1"/>
              </a:solidFill>
              <a:latin typeface="Helvetica Neue"/>
              <a:ea typeface="Helvetica Neue"/>
              <a:cs typeface="Helvetica Neue"/>
              <a:sym typeface="Helvetica Neue"/>
            </a:endParaRPr>
          </a:p>
        </p:txBody>
      </p:sp>
      <p:sp>
        <p:nvSpPr>
          <p:cNvPr id="216" name="Google Shape;216;p36"/>
          <p:cNvSpPr txBox="1">
            <a:spLocks noGrp="1"/>
          </p:cNvSpPr>
          <p:nvPr>
            <p:ph type="body" idx="1"/>
          </p:nvPr>
        </p:nvSpPr>
        <p:spPr>
          <a:xfrm>
            <a:off x="311700" y="1226543"/>
            <a:ext cx="7366358" cy="2960829"/>
          </a:xfrm>
          <a:prstGeom prst="rect">
            <a:avLst/>
          </a:prstGeom>
        </p:spPr>
        <p:txBody>
          <a:bodyPr spcFirstLastPara="1" wrap="square" lIns="68575" tIns="34275" rIns="68575" bIns="34275" anchor="t" anchorCtr="0">
            <a:normAutofit/>
          </a:bodyPr>
          <a:lstStyle/>
          <a:p>
            <a:pPr marL="457200" lvl="0" indent="-355600" algn="l" rtl="0">
              <a:lnSpc>
                <a:spcPct val="100000"/>
              </a:lnSpc>
              <a:spcBef>
                <a:spcPts val="1100"/>
              </a:spcBef>
              <a:spcAft>
                <a:spcPts val="0"/>
              </a:spcAft>
              <a:buSzPts val="2000"/>
              <a:buFont typeface="Helvetica Neue"/>
              <a:buChar char="•"/>
            </a:pPr>
            <a:r>
              <a:rPr lang="en" sz="2000" dirty="0">
                <a:latin typeface="Helvetica Neue"/>
                <a:ea typeface="Helvetica Neue"/>
                <a:cs typeface="Helvetica Neue"/>
                <a:sym typeface="Helvetica Neue"/>
              </a:rPr>
              <a:t>LGBTQIA+ Health Information Resources can come in a variety of formats</a:t>
            </a:r>
            <a:endParaRPr sz="2000" dirty="0">
              <a:latin typeface="Helvetica Neue"/>
              <a:ea typeface="Helvetica Neue"/>
              <a:cs typeface="Helvetica Neue"/>
              <a:sym typeface="Helvetica Neue"/>
            </a:endParaRPr>
          </a:p>
          <a:p>
            <a:pPr marL="0" lvl="0" indent="0" algn="l" rtl="0">
              <a:spcBef>
                <a:spcPts val="1100"/>
              </a:spcBef>
              <a:spcAft>
                <a:spcPts val="0"/>
              </a:spcAft>
              <a:buNone/>
            </a:pPr>
            <a:endParaRPr sz="2000" dirty="0">
              <a:latin typeface="Helvetica Neue"/>
              <a:ea typeface="Helvetica Neue"/>
              <a:cs typeface="Helvetica Neue"/>
              <a:sym typeface="Helvetica Neue"/>
            </a:endParaRPr>
          </a:p>
          <a:p>
            <a:pPr marL="457200" lvl="0" indent="-355600" algn="l" rtl="0">
              <a:spcBef>
                <a:spcPts val="1100"/>
              </a:spcBef>
              <a:spcAft>
                <a:spcPts val="0"/>
              </a:spcAft>
              <a:buSzPts val="2000"/>
              <a:buFont typeface="Helvetica Neue"/>
              <a:buChar char="•"/>
            </a:pPr>
            <a:r>
              <a:rPr lang="en" sz="2000" dirty="0">
                <a:latin typeface="Helvetica Neue"/>
                <a:ea typeface="Helvetica Neue"/>
                <a:cs typeface="Helvetica Neue"/>
                <a:sym typeface="Helvetica Neue"/>
              </a:rPr>
              <a:t>It can be difficult to review and vet credible sources. </a:t>
            </a:r>
            <a:endParaRPr sz="2000" dirty="0">
              <a:latin typeface="Helvetica Neue"/>
              <a:ea typeface="Helvetica Neue"/>
              <a:cs typeface="Helvetica Neue"/>
              <a:sym typeface="Helvetica Neue"/>
            </a:endParaRPr>
          </a:p>
          <a:p>
            <a:pPr marL="457200" lvl="0" indent="0" algn="l" rtl="0">
              <a:spcBef>
                <a:spcPts val="1100"/>
              </a:spcBef>
              <a:spcAft>
                <a:spcPts val="0"/>
              </a:spcAft>
              <a:buNone/>
            </a:pPr>
            <a:endParaRPr sz="2000" dirty="0">
              <a:latin typeface="Helvetica Neue"/>
              <a:ea typeface="Helvetica Neue"/>
              <a:cs typeface="Helvetica Neue"/>
              <a:sym typeface="Helvetica Neue"/>
            </a:endParaRPr>
          </a:p>
          <a:p>
            <a:pPr marL="457200" lvl="0" indent="-355600" algn="l" rtl="0">
              <a:spcBef>
                <a:spcPts val="1100"/>
              </a:spcBef>
              <a:spcAft>
                <a:spcPts val="0"/>
              </a:spcAft>
              <a:buSzPts val="2000"/>
              <a:buFont typeface="Helvetica Neue"/>
              <a:buChar char="•"/>
            </a:pPr>
            <a:r>
              <a:rPr lang="en" sz="2000" dirty="0">
                <a:latin typeface="Helvetica Neue"/>
                <a:ea typeface="Helvetica Neue"/>
                <a:cs typeface="Helvetica Neue"/>
                <a:sym typeface="Helvetica Neue"/>
              </a:rPr>
              <a:t>This section will focus on federal resources from the NLM and Centers for Disease Control and Prevention (CDC)</a:t>
            </a:r>
            <a:endParaRPr sz="2000" dirty="0">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1062</Words>
  <Application>Microsoft Office PowerPoint</Application>
  <PresentationFormat>On-screen Show (16:9)</PresentationFormat>
  <Paragraphs>133</Paragraphs>
  <Slides>36</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Corbel</vt:lpstr>
      <vt:lpstr>Arial</vt:lpstr>
      <vt:lpstr>Calibri</vt:lpstr>
      <vt:lpstr>Helvetica Neue</vt:lpstr>
      <vt:lpstr>Aptos</vt:lpstr>
      <vt:lpstr>Basis</vt:lpstr>
      <vt:lpstr>Beyond the Binary: Understanding LGBTQIA+ Health</vt:lpstr>
      <vt:lpstr>Your Presenters</vt:lpstr>
      <vt:lpstr>NNLM</vt:lpstr>
      <vt:lpstr> Webinar Description</vt:lpstr>
      <vt:lpstr>Terminology</vt:lpstr>
      <vt:lpstr>LGBTQ+ Umbrella</vt:lpstr>
      <vt:lpstr>Sex Gender Spectrum</vt:lpstr>
      <vt:lpstr>Sources of LGBTQIA+ Inclusive Health Information</vt:lpstr>
      <vt:lpstr>Online Resources</vt:lpstr>
      <vt:lpstr>First Resource </vt:lpstr>
      <vt:lpstr>What is MedlinePlus?</vt:lpstr>
      <vt:lpstr>Relevant Information for all your Health Needs</vt:lpstr>
      <vt:lpstr>MedlinePlus</vt:lpstr>
      <vt:lpstr>LGBTQIA+ Health Topic</vt:lpstr>
      <vt:lpstr>Centers for Disease Control (CDC)</vt:lpstr>
      <vt:lpstr>CDC LGBT Health</vt:lpstr>
      <vt:lpstr>LGBT Health Services</vt:lpstr>
      <vt:lpstr>Protective Factors for LGBTQ Youth</vt:lpstr>
      <vt:lpstr>CDC LGBT Resources</vt:lpstr>
      <vt:lpstr>Healthy People 2030</vt:lpstr>
      <vt:lpstr>Resources</vt:lpstr>
      <vt:lpstr>Providing a Welcoming Environment for LGBTQIA+ Communities</vt:lpstr>
      <vt:lpstr>Welcoming Environment: Why is this important?</vt:lpstr>
      <vt:lpstr>Elements of a Welcoming Environment</vt:lpstr>
      <vt:lpstr>Physical Environment</vt:lpstr>
      <vt:lpstr>Staff Communication: Behavior </vt:lpstr>
      <vt:lpstr>Staff Communication: Language</vt:lpstr>
      <vt:lpstr>Forms and Policies</vt:lpstr>
      <vt:lpstr>Representation</vt:lpstr>
      <vt:lpstr>Supplemental LGBTQIA+ Health Training</vt:lpstr>
      <vt:lpstr>The Safe Zone Project</vt:lpstr>
      <vt:lpstr>GLMA Cultural Competence Webinar Series</vt:lpstr>
      <vt:lpstr>The eQuality Toolkit: Practical Skills for LGBTQ and DSD-Affected Patient Care</vt:lpstr>
      <vt:lpstr>NNLM Moodle Course</vt:lpstr>
      <vt:lpstr>Questions &amp; Contact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Binary: Understanding LGBTQIA+ Health</dc:title>
  <dc:creator>RBrown</dc:creator>
  <cp:lastModifiedBy>Rebecca Brown</cp:lastModifiedBy>
  <cp:revision>59</cp:revision>
  <dcterms:modified xsi:type="dcterms:W3CDTF">2024-06-12T15:27:35Z</dcterms:modified>
</cp:coreProperties>
</file>