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61" r:id="rId3"/>
    <p:sldId id="256" r:id="rId4"/>
    <p:sldId id="258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C2797E-07E2-EBC6-F852-764B95FF97EE}" name="Han, Sharon" initials="HS" userId="S::shahan@uiowa.edu::a5471376-b9e9-47a9-b7c2-0b92be1a6f29" providerId="AD"/>
  <p188:author id="{3D54CD91-0317-D564-B153-272EA81B0CBD}" name="Loi, Linda" initials="LL" userId="S::lloi@uiowa.edu::72831aea-1d8f-410c-94f8-ee4a0075b2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163"/>
    <a:srgbClr val="5D676F"/>
    <a:srgbClr val="F3F2F1"/>
    <a:srgbClr val="38B54A"/>
    <a:srgbClr val="C9E265"/>
    <a:srgbClr val="F78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B39AFB-8193-8B49-AB3F-3326B2BBDE02}" v="964" dt="2023-09-25T18:32:37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75578" autoAdjust="0"/>
  </p:normalViewPr>
  <p:slideViewPr>
    <p:cSldViewPr snapToGrid="0">
      <p:cViewPr varScale="1">
        <p:scale>
          <a:sx n="95" d="100"/>
          <a:sy n="95" d="100"/>
        </p:scale>
        <p:origin x="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01CA4-83BF-4408-8BA2-D0C7DA9579F9}" type="datetimeFigureOut">
              <a:rPr lang="en-US" smtClean="0"/>
              <a:t>9/25/23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1531A-E4E8-4A24-B1C4-4157EF0FB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1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Last updated: September 25,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1531A-E4E8-4A24-B1C4-4157EF0FB2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01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1290"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1531A-E4E8-4A24-B1C4-4157EF0FB2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28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1531A-E4E8-4A24-B1C4-4157EF0FB2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20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8FF98-5832-444E-97FE-DBE8A59B5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0F0811-7BC7-41B7-AC72-9B60A4C0D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0D9CD-07C8-4966-9E2F-FF053BD5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A03E-0718-48BF-9BCE-AF583B6C5181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EC47C-A13F-4CCC-B93A-831225400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00D55-4907-4084-9F0F-790C152A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7822-42E8-4980-8E23-BAF3C403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4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E2B55-7205-4340-974D-C84410981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6CB206-BF0F-4776-A7FE-E19224DF28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158E2-27AE-469A-B933-CF0431F2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A03E-0718-48BF-9BCE-AF583B6C5181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810D3-6C13-4878-9905-15AE26B4D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38D37-D21C-430D-9FDC-6C9122E34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7822-42E8-4980-8E23-BAF3C403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2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3C1911-33B6-44C1-B5B4-7514C49512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47EF0-5A0C-4EEF-A446-D378825A7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9373D-A1EF-4BE8-9B2D-D03488C2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A03E-0718-48BF-9BCE-AF583B6C5181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64AE8-9A59-49C6-AC5C-0F86E33F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9C46-03AF-4A55-8E88-C8378AB0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7822-42E8-4980-8E23-BAF3C403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5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32FEA-DC0B-43C3-B0FC-99AF6EE8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F66E7-80B6-4D81-9B30-559EC5187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A3A87-FD43-47F5-B7CC-843CA2E6A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A03E-0718-48BF-9BCE-AF583B6C5181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C59CD-0639-48D6-8FF3-E3D19950C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E98E9-852D-40D3-A181-0DD9FEB2D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7822-42E8-4980-8E23-BAF3C403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6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56368-DBE6-4E5F-81D0-ADB9E0272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92D61-7D6B-4450-8C83-5F67D7FBE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7D47D-E460-490E-B6E9-DD40C97BD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A03E-0718-48BF-9BCE-AF583B6C5181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92462-F3C4-43F2-B13E-E70ECFB4F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8A8FB-1D5D-44A6-80B4-2A61E7F60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7822-42E8-4980-8E23-BAF3C403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6606-317F-4D5C-A39D-F2ACE3230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65B70-86A4-45CF-A5BE-93FD15698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D005E-2C41-412D-BC8F-4187E3DC9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5DB60-2A03-4B01-AE97-43C391189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A03E-0718-48BF-9BCE-AF583B6C5181}" type="datetimeFigureOut">
              <a:rPr lang="en-US" smtClean="0"/>
              <a:t>9/25/23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3CB7D-B4CB-45D1-8369-CD554C960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E8C671-9F8D-49E7-AE99-DBF743C67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7822-42E8-4980-8E23-BAF3C403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8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F1E4A-E0D0-4222-A793-BE90F0015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6CCA8-3849-447B-B04D-151CD0209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AB2B5-1AD7-467C-A7E0-DE5CE5E02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D4F1E6-A232-4109-8306-EA5FAE088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A3F38E-618E-4540-AE27-F0C8B528EE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B90658-B192-4592-A59A-FF40FC1EA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A03E-0718-48BF-9BCE-AF583B6C5181}" type="datetimeFigureOut">
              <a:rPr lang="en-US" smtClean="0"/>
              <a:t>9/25/23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96CE50-CF05-4A67-94C7-F51A9AD33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D0B7DB-D70C-4DDD-9E6B-78AE0274C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7822-42E8-4980-8E23-BAF3C403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C45B8-8EAB-4403-80F1-AAFCFFA24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CFEAE2-7174-41EA-A2EB-1A4151F2E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A03E-0718-48BF-9BCE-AF583B6C5181}" type="datetimeFigureOut">
              <a:rPr lang="en-US" smtClean="0"/>
              <a:t>9/25/23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FEC80-1CE4-4FA1-A79C-7DA1CA814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45F4A-231D-4A7D-8420-C7EDE8694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7822-42E8-4980-8E23-BAF3C403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85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F38945-5232-4CF8-A388-5050783A8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A03E-0718-48BF-9BCE-AF583B6C5181}" type="datetimeFigureOut">
              <a:rPr lang="en-US" smtClean="0"/>
              <a:t>9/25/23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5A4837-00BB-4F1B-A12E-A5DFBF271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B08B4-B903-4D3A-8AAB-96E8FC81C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7822-42E8-4980-8E23-BAF3C403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6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579F0-E8EE-4B3B-B819-D953F1BCA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6E99D-EE09-4462-83D4-955C67A56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96F8A7-7C16-48ED-8E14-A0089BA90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217B8-2BEB-42AB-983D-830754DC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A03E-0718-48BF-9BCE-AF583B6C5181}" type="datetimeFigureOut">
              <a:rPr lang="en-US" smtClean="0"/>
              <a:t>9/25/23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4227B-232B-439C-B100-853D712A7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6534A-0876-4E56-B9E2-0A34A1CC2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7822-42E8-4980-8E23-BAF3C403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4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044F2-F7F8-42FE-852D-6AC1CD962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D5EF79-7C60-427C-83A3-7302A54D3A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A8742-3C59-45A0-947C-A2F914B03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EF11B-4888-404F-93E0-3F680849A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A03E-0718-48BF-9BCE-AF583B6C5181}" type="datetimeFigureOut">
              <a:rPr lang="en-US" smtClean="0"/>
              <a:t>9/25/23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8679F-DFE8-4F8B-835E-EB79E48A1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EA333D-229B-419B-A074-F723ED4EB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7822-42E8-4980-8E23-BAF3C403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8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0768D2-54A1-4847-A341-21CFA56BC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602CC-0DFA-4F35-B8DA-6ECE02DC2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8766E-1DC7-47E3-9F2A-E9E74ECC8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1A03E-0718-48BF-9BCE-AF583B6C5181}" type="datetimeFigureOut">
              <a:rPr lang="en-US" smtClean="0"/>
              <a:t>9/25/23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D1C3B-1B51-4EB7-BD32-81355F48D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B7896-068D-424E-BF8F-9974F39A2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D7822-42E8-4980-8E23-BAF3C403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medlineplus.gov/languages/arabic.html" TargetMode="External"/><Relationship Id="rId3" Type="http://schemas.openxmlformats.org/officeDocument/2006/relationships/hyperlink" Target="medlineplus.gov" TargetMode="External"/><Relationship Id="rId7" Type="http://schemas.openxmlformats.org/officeDocument/2006/relationships/hyperlink" Target="https://medlineplus.gov/spanish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hyperlink" Target="https://medlineplus.gov/languages/vietnamese.html" TargetMode="External"/><Relationship Id="rId5" Type="http://schemas.openxmlformats.org/officeDocument/2006/relationships/image" Target="../media/image2.svg"/><Relationship Id="rId10" Type="http://schemas.openxmlformats.org/officeDocument/2006/relationships/hyperlink" Target="https://medlineplus.gov/languages/korean.html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s://medlineplus.gov/languages/chinesesimplifiedmandarindialect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edlineplus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AE6D6-65D2-4BD3-AF73-C72958997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646" y="2044473"/>
            <a:ext cx="5028728" cy="34015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Health Topic Articles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Medical Encyclopedia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Drugs and Supplements Database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Healthy Recipes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Genetic Information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And more!</a:t>
            </a:r>
            <a:endParaRPr lang="en-US" sz="2400" dirty="0">
              <a:cs typeface="Calibri"/>
            </a:endParaRPr>
          </a:p>
        </p:txBody>
      </p:sp>
      <p:grpSp>
        <p:nvGrpSpPr>
          <p:cNvPr id="12" name="Group 11" descr="Green magnifying glass next to the words Check it out today: Medlineplus.gov">
            <a:extLst>
              <a:ext uri="{FF2B5EF4-FFF2-40B4-BE49-F238E27FC236}">
                <a16:creationId xmlns:a16="http://schemas.microsoft.com/office/drawing/2014/main" id="{F89EBFDF-0E37-4AF8-A8C2-B19FABFF47DD}"/>
              </a:ext>
            </a:extLst>
          </p:cNvPr>
          <p:cNvGrpSpPr/>
          <p:nvPr/>
        </p:nvGrpSpPr>
        <p:grpSpPr>
          <a:xfrm>
            <a:off x="2514707" y="5675648"/>
            <a:ext cx="7162585" cy="914400"/>
            <a:chOff x="2799045" y="5863539"/>
            <a:chExt cx="7162585" cy="9144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0A155E6-DC20-4BC0-A1B0-78119BF28621}"/>
                </a:ext>
              </a:extLst>
            </p:cNvPr>
            <p:cNvSpPr txBox="1"/>
            <p:nvPr/>
          </p:nvSpPr>
          <p:spPr>
            <a:xfrm>
              <a:off x="3713445" y="5997574"/>
              <a:ext cx="62481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/>
                <a:t>Check it </a:t>
              </a:r>
              <a:r>
                <a:rPr lang="en-US" sz="3600"/>
                <a:t>out</a:t>
              </a:r>
              <a:r>
                <a:rPr lang="en-US" sz="3200"/>
                <a:t> today: </a:t>
              </a:r>
              <a:r>
                <a:rPr lang="en-US" sz="3200">
                  <a:hlinkClick r:id="rId3"/>
                </a:rPr>
                <a:t>Medlineplus.gov</a:t>
              </a:r>
              <a:endParaRPr lang="en-US" sz="3200"/>
            </a:p>
          </p:txBody>
        </p:sp>
        <p:pic>
          <p:nvPicPr>
            <p:cNvPr id="6" name="Graphic 5" descr="Research with solid fill">
              <a:extLst>
                <a:ext uri="{FF2B5EF4-FFF2-40B4-BE49-F238E27FC236}">
                  <a16:creationId xmlns:a16="http://schemas.microsoft.com/office/drawing/2014/main" id="{739918E7-95D5-4B8B-A430-2361220DA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99045" y="5863539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29ED975B-FD7F-4CB7-BCBE-61E774C95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86" y="165554"/>
            <a:ext cx="10515600" cy="1325563"/>
          </a:xfrm>
        </p:spPr>
        <p:txBody>
          <a:bodyPr/>
          <a:lstStyle/>
          <a:p>
            <a:r>
              <a:rPr lang="en-US">
                <a:solidFill>
                  <a:srgbClr val="F3F2F1"/>
                </a:solidFill>
              </a:rPr>
              <a:t>MedlinePlus.gov</a:t>
            </a:r>
          </a:p>
        </p:txBody>
      </p:sp>
      <p:pic>
        <p:nvPicPr>
          <p:cNvPr id="1026" name="Picture 2" descr="Blue and green logo that says MedlinePlus Trusted Health Information for You">
            <a:extLst>
              <a:ext uri="{FF2B5EF4-FFF2-40B4-BE49-F238E27FC236}">
                <a16:creationId xmlns:a16="http://schemas.microsoft.com/office/drawing/2014/main" id="{4B0E2B1F-D26B-4FAE-96ED-C57268227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7" y="385653"/>
            <a:ext cx="4307415" cy="88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7DFC5F-CBC8-4B8C-AE85-ECFEBCEAD4AA}"/>
              </a:ext>
            </a:extLst>
          </p:cNvPr>
          <p:cNvSpPr txBox="1"/>
          <p:nvPr/>
        </p:nvSpPr>
        <p:spPr>
          <a:xfrm>
            <a:off x="6004897" y="537260"/>
            <a:ext cx="5709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>
                <a:solidFill>
                  <a:srgbClr val="5D676F"/>
                </a:solidFill>
              </a:rPr>
              <a:t>Free, reliable health information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8524E67-FAA5-4BA1-B967-8E91F2D1D9B7}"/>
              </a:ext>
            </a:extLst>
          </p:cNvPr>
          <p:cNvSpPr txBox="1">
            <a:spLocks/>
          </p:cNvSpPr>
          <p:nvPr/>
        </p:nvSpPr>
        <p:spPr>
          <a:xfrm>
            <a:off x="6387677" y="1427617"/>
            <a:ext cx="5527805" cy="432683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5000000000000000000" pitchFamily="2" charset="2"/>
              <a:buChar char="•"/>
            </a:pPr>
            <a:r>
              <a:rPr lang="en-US" dirty="0"/>
              <a:t>Easy to Read</a:t>
            </a:r>
          </a:p>
          <a:p>
            <a:pPr>
              <a:buFont typeface="Arial" panose="05000000000000000000" pitchFamily="2" charset="2"/>
              <a:buChar char="•"/>
            </a:pPr>
            <a:r>
              <a:rPr lang="en-US" dirty="0"/>
              <a:t>Printer Friendly</a:t>
            </a:r>
            <a:endParaRPr lang="en-US" dirty="0">
              <a:cs typeface="Calibri" panose="020F0502020204030204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en-US" dirty="0"/>
              <a:t>MedlinePlus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Español</a:t>
            </a:r>
            <a:r>
              <a:rPr lang="en-US" dirty="0"/>
              <a:t>: </a:t>
            </a:r>
            <a:r>
              <a:rPr lang="en-US" dirty="0">
                <a:hlinkClick r:id="rId7"/>
              </a:rPr>
              <a:t>medlineplus.gov/spanish/</a:t>
            </a:r>
            <a:endParaRPr lang="en-US" dirty="0">
              <a:cs typeface="Calibri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en-US" dirty="0"/>
              <a:t>Some resources in multiple languages</a:t>
            </a:r>
            <a:endParaRPr lang="en-US" dirty="0">
              <a:cs typeface="Calibri" panose="020F0502020204030204"/>
            </a:endParaRPr>
          </a:p>
          <a:p>
            <a:pPr marL="685800">
              <a:spcBef>
                <a:spcPts val="500"/>
              </a:spcBef>
              <a:buFont typeface="Arial" panose="05000000000000000000" pitchFamily="2" charset="2"/>
              <a:buChar char="•"/>
            </a:pPr>
            <a:r>
              <a:rPr lang="en-US" sz="2400" dirty="0">
                <a:ea typeface="+mn-lt"/>
                <a:cs typeface="+mn-lt"/>
                <a:hlinkClick r:id="rId8"/>
              </a:rPr>
              <a:t>Arabic</a:t>
            </a:r>
            <a:r>
              <a:rPr lang="en-US" sz="2400" dirty="0">
                <a:ea typeface="+mn-lt"/>
                <a:cs typeface="+mn-lt"/>
              </a:rPr>
              <a:t> (</a:t>
            </a:r>
            <a:r>
              <a:rPr lang="en-US" sz="2400" dirty="0" err="1">
                <a:ea typeface="+mn-lt"/>
                <a:cs typeface="+mn-lt"/>
              </a:rPr>
              <a:t>العربية</a:t>
            </a:r>
            <a:r>
              <a:rPr lang="en-US" sz="2400" dirty="0">
                <a:ea typeface="+mn-lt"/>
                <a:cs typeface="+mn-lt"/>
              </a:rPr>
              <a:t>)</a:t>
            </a:r>
            <a:endParaRPr lang="en-US" sz="2400" dirty="0">
              <a:cs typeface="Calibri"/>
            </a:endParaRPr>
          </a:p>
          <a:p>
            <a:pPr lvl="1">
              <a:buFont typeface="Arial" panose="05000000000000000000" pitchFamily="2" charset="2"/>
              <a:buChar char="•"/>
            </a:pPr>
            <a:r>
              <a:rPr lang="en-US" dirty="0">
                <a:ea typeface="+mn-lt"/>
                <a:cs typeface="+mn-lt"/>
                <a:hlinkClick r:id="rId9"/>
              </a:rPr>
              <a:t>Chinese, Simplified</a:t>
            </a:r>
            <a:r>
              <a:rPr lang="en-US" dirty="0">
                <a:ea typeface="+mn-lt"/>
                <a:cs typeface="+mn-lt"/>
              </a:rPr>
              <a:t>(</a:t>
            </a:r>
            <a:r>
              <a:rPr lang="ja-JP" altLang="en-US">
                <a:ea typeface="+mn-lt"/>
                <a:cs typeface="+mn-lt"/>
              </a:rPr>
              <a:t>简体中文</a:t>
            </a:r>
            <a:r>
              <a:rPr lang="en-US" dirty="0">
                <a:ea typeface="+mn-lt"/>
                <a:cs typeface="+mn-lt"/>
              </a:rPr>
              <a:t>)</a:t>
            </a:r>
            <a:endParaRPr lang="en-US" dirty="0">
              <a:cs typeface="Calibri"/>
            </a:endParaRPr>
          </a:p>
          <a:p>
            <a:pPr lvl="1">
              <a:buFont typeface="Arial" panose="05000000000000000000" pitchFamily="2" charset="2"/>
              <a:buChar char="•"/>
            </a:pPr>
            <a:r>
              <a:rPr lang="en-US" dirty="0">
                <a:ea typeface="+mn-lt"/>
                <a:cs typeface="+mn-lt"/>
                <a:hlinkClick r:id="rId10"/>
              </a:rPr>
              <a:t>Korean</a:t>
            </a:r>
            <a:r>
              <a:rPr lang="en-US" dirty="0">
                <a:ea typeface="+mn-lt"/>
                <a:cs typeface="+mn-lt"/>
              </a:rPr>
              <a:t> (</a:t>
            </a:r>
            <a:r>
              <a:rPr lang="ko-KR" altLang="en-US" dirty="0">
                <a:ea typeface="+mn-lt"/>
                <a:cs typeface="+mn-lt"/>
              </a:rPr>
              <a:t>한국어</a:t>
            </a:r>
            <a:r>
              <a:rPr lang="en-US" dirty="0">
                <a:ea typeface="+mn-lt"/>
                <a:cs typeface="+mn-lt"/>
              </a:rPr>
              <a:t>)</a:t>
            </a:r>
            <a:endParaRPr lang="en-US" dirty="0">
              <a:cs typeface="Calibri"/>
            </a:endParaRPr>
          </a:p>
          <a:p>
            <a:pPr lvl="1">
              <a:buFont typeface="Arial" panose="05000000000000000000" pitchFamily="2" charset="2"/>
              <a:buChar char="•"/>
            </a:pPr>
            <a:r>
              <a:rPr lang="en-US" dirty="0">
                <a:ea typeface="+mn-lt"/>
                <a:cs typeface="+mn-lt"/>
                <a:hlinkClick r:id="rId11"/>
              </a:rPr>
              <a:t>Vietnamese</a:t>
            </a:r>
            <a:r>
              <a:rPr lang="en-US" dirty="0">
                <a:ea typeface="+mn-lt"/>
                <a:cs typeface="+mn-lt"/>
              </a:rPr>
              <a:t> (</a:t>
            </a:r>
            <a:r>
              <a:rPr lang="en-US" dirty="0" err="1">
                <a:ea typeface="+mn-lt"/>
                <a:cs typeface="+mn-lt"/>
              </a:rPr>
              <a:t>Tiếng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Việt</a:t>
            </a:r>
            <a:r>
              <a:rPr lang="en-US" dirty="0">
                <a:ea typeface="+mn-lt"/>
                <a:cs typeface="+mn-lt"/>
              </a:rPr>
              <a:t>)</a:t>
            </a:r>
            <a:endParaRPr lang="en-US" dirty="0">
              <a:cs typeface="Calibri"/>
            </a:endParaRPr>
          </a:p>
          <a:p>
            <a:pPr lvl="1">
              <a:buFont typeface="Arial" panose="05000000000000000000" pitchFamily="2" charset="2"/>
              <a:buChar char="•"/>
            </a:pPr>
            <a:r>
              <a:rPr lang="en-US" dirty="0">
                <a:cs typeface="Calibri"/>
              </a:rPr>
              <a:t>And more!</a:t>
            </a:r>
          </a:p>
          <a:p>
            <a:pPr lvl="1">
              <a:buFont typeface="Arial" panose="05000000000000000000" pitchFamily="2" charset="2"/>
              <a:buChar char="•"/>
            </a:pPr>
            <a:endParaRPr lang="en-US" dirty="0">
              <a:cs typeface="Calibri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dirty="0">
              <a:cs typeface="Calibri"/>
            </a:endParaRPr>
          </a:p>
          <a:p>
            <a:pPr marL="920750" lvl="1" indent="-463550">
              <a:buFont typeface="Wingdings" panose="05000000000000000000" pitchFamily="2" charset="2"/>
              <a:buChar char="v"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156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AE6D6-65D2-4BD3-AF73-C72958997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646" y="2044473"/>
            <a:ext cx="5028728" cy="340154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s-US" sz="3200" dirty="0"/>
              <a:t>Artículos con Temas de Salud</a:t>
            </a:r>
            <a:endParaRPr lang="es-US" sz="3200" dirty="0">
              <a:cs typeface="Calibri"/>
            </a:endParaRPr>
          </a:p>
          <a:p>
            <a:r>
              <a:rPr lang="es-US" sz="3200" dirty="0"/>
              <a:t>Enciclopedia médica</a:t>
            </a:r>
            <a:endParaRPr lang="es-US" sz="3200" dirty="0">
              <a:cs typeface="Calibri"/>
            </a:endParaRPr>
          </a:p>
          <a:p>
            <a:r>
              <a:rPr lang="es-US" sz="3200" dirty="0"/>
              <a:t>Base de datos de medicinas, hierbas, y suplementos. </a:t>
            </a:r>
            <a:endParaRPr lang="es-US" sz="3200" dirty="0">
              <a:cs typeface="Calibri"/>
            </a:endParaRPr>
          </a:p>
          <a:p>
            <a:r>
              <a:rPr lang="es-US" sz="3200" dirty="0"/>
              <a:t>Información Genética.</a:t>
            </a:r>
            <a:endParaRPr lang="es-US" sz="3200" dirty="0">
              <a:cs typeface="Calibri"/>
            </a:endParaRPr>
          </a:p>
          <a:p>
            <a:r>
              <a:rPr lang="es-US" sz="3200" dirty="0"/>
              <a:t>¡Y mucho más!</a:t>
            </a:r>
            <a:endParaRPr lang="es-US" sz="3200" dirty="0">
              <a:cs typeface="Calibri"/>
            </a:endParaRPr>
          </a:p>
        </p:txBody>
      </p:sp>
      <p:grpSp>
        <p:nvGrpSpPr>
          <p:cNvPr id="12" name="Group 11" descr="Green magnifying glass next to the words Revisalo hoy aqua: Medlineplus.gov/spanish/">
            <a:extLst>
              <a:ext uri="{FF2B5EF4-FFF2-40B4-BE49-F238E27FC236}">
                <a16:creationId xmlns:a16="http://schemas.microsoft.com/office/drawing/2014/main" id="{F89EBFDF-0E37-4AF8-A8C2-B19FABFF47DD}"/>
              </a:ext>
            </a:extLst>
          </p:cNvPr>
          <p:cNvGrpSpPr/>
          <p:nvPr/>
        </p:nvGrpSpPr>
        <p:grpSpPr>
          <a:xfrm>
            <a:off x="1897850" y="5721005"/>
            <a:ext cx="8535204" cy="914400"/>
            <a:chOff x="2799045" y="5863539"/>
            <a:chExt cx="8535204" cy="9144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0A155E6-DC20-4BC0-A1B0-78119BF28621}"/>
                </a:ext>
              </a:extLst>
            </p:cNvPr>
            <p:cNvSpPr txBox="1"/>
            <p:nvPr/>
          </p:nvSpPr>
          <p:spPr>
            <a:xfrm>
              <a:off x="3713445" y="5997574"/>
              <a:ext cx="7620804" cy="58477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3200" dirty="0" err="1"/>
                <a:t>Revísalo</a:t>
              </a:r>
              <a:r>
                <a:rPr lang="en-US" sz="3200" dirty="0"/>
                <a:t> hoy </a:t>
              </a:r>
              <a:r>
                <a:rPr lang="en-US" sz="3200" dirty="0" err="1"/>
                <a:t>aquí</a:t>
              </a:r>
              <a:r>
                <a:rPr lang="en-US" sz="3200" dirty="0"/>
                <a:t>: </a:t>
              </a:r>
              <a:r>
                <a:rPr lang="en-US" sz="3200" dirty="0">
                  <a:hlinkClick r:id="rId3"/>
                </a:rPr>
                <a:t>Medlineplus.gov/spanish/</a:t>
              </a:r>
              <a:endParaRPr lang="en-US" sz="3200" dirty="0"/>
            </a:p>
          </p:txBody>
        </p:sp>
        <p:pic>
          <p:nvPicPr>
            <p:cNvPr id="6" name="Graphic 5" descr="Research with solid fill">
              <a:extLst>
                <a:ext uri="{FF2B5EF4-FFF2-40B4-BE49-F238E27FC236}">
                  <a16:creationId xmlns:a16="http://schemas.microsoft.com/office/drawing/2014/main" id="{739918E7-95D5-4B8B-A430-2361220DA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99045" y="5863539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29ED975B-FD7F-4CB7-BCBE-61E774C95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86" y="165554"/>
            <a:ext cx="10515600" cy="1325563"/>
          </a:xfrm>
        </p:spPr>
        <p:txBody>
          <a:bodyPr/>
          <a:lstStyle/>
          <a:p>
            <a:r>
              <a:rPr lang="en-US">
                <a:solidFill>
                  <a:srgbClr val="F3F2F1"/>
                </a:solidFill>
              </a:rPr>
              <a:t>MedlinePlus.gov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7DFC5F-CBC8-4B8C-AE85-ECFEBCEAD4AA}"/>
              </a:ext>
            </a:extLst>
          </p:cNvPr>
          <p:cNvSpPr txBox="1"/>
          <p:nvPr/>
        </p:nvSpPr>
        <p:spPr>
          <a:xfrm>
            <a:off x="6004897" y="53726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en-US" sz="3200" b="1" i="1">
              <a:solidFill>
                <a:srgbClr val="5D676F"/>
              </a:solidFill>
              <a:cs typeface="Calibri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8524E67-FAA5-4BA1-B967-8E91F2D1D9B7}"/>
              </a:ext>
            </a:extLst>
          </p:cNvPr>
          <p:cNvSpPr txBox="1">
            <a:spLocks/>
          </p:cNvSpPr>
          <p:nvPr/>
        </p:nvSpPr>
        <p:spPr>
          <a:xfrm>
            <a:off x="6387677" y="2164443"/>
            <a:ext cx="5527805" cy="23857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5000000000000000000" pitchFamily="2" charset="2"/>
              <a:buChar char="•"/>
            </a:pPr>
            <a:r>
              <a:rPr lang="en-US" sz="3200" dirty="0" err="1">
                <a:ea typeface="+mn-lt"/>
                <a:cs typeface="+mn-lt"/>
              </a:rPr>
              <a:t>Información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en</a:t>
            </a:r>
            <a:r>
              <a:rPr lang="en-US" sz="3200" dirty="0">
                <a:ea typeface="+mn-lt"/>
                <a:cs typeface="+mn-lt"/>
              </a:rPr>
              <a:t> Salud, Gratis y </a:t>
            </a:r>
            <a:r>
              <a:rPr lang="en-US" sz="3200" dirty="0" err="1">
                <a:ea typeface="+mn-lt"/>
                <a:cs typeface="+mn-lt"/>
              </a:rPr>
              <a:t>Confiable</a:t>
            </a:r>
            <a:r>
              <a:rPr lang="en-US" sz="3200" dirty="0">
                <a:ea typeface="+mn-lt"/>
                <a:cs typeface="+mn-lt"/>
              </a:rPr>
              <a:t> </a:t>
            </a:r>
            <a:endParaRPr lang="en-US" sz="3200" dirty="0">
              <a:cs typeface="Calibri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en-US" sz="3200" dirty="0" err="1"/>
              <a:t>Documentos</a:t>
            </a:r>
            <a:r>
              <a:rPr lang="en-US" sz="3200" dirty="0"/>
              <a:t> de </a:t>
            </a:r>
            <a:r>
              <a:rPr lang="en-US" sz="3200" dirty="0" err="1"/>
              <a:t>lectura</a:t>
            </a:r>
            <a:r>
              <a:rPr lang="en-US" sz="3200" dirty="0"/>
              <a:t> </a:t>
            </a:r>
            <a:r>
              <a:rPr lang="en-US" sz="3200" dirty="0" err="1"/>
              <a:t>fácil</a:t>
            </a:r>
            <a:r>
              <a:rPr lang="en-US" sz="3200" dirty="0"/>
              <a:t> </a:t>
            </a:r>
            <a:endParaRPr lang="en-US" sz="3200" dirty="0">
              <a:cs typeface="Calibri"/>
            </a:endParaRPr>
          </a:p>
          <a:p>
            <a:pPr>
              <a:buFont typeface="Arial" panose="05000000000000000000" pitchFamily="2" charset="2"/>
              <a:buChar char="•"/>
            </a:pPr>
            <a:r>
              <a:rPr lang="en-US" sz="3200" dirty="0"/>
              <a:t>Disponible para </a:t>
            </a:r>
            <a:r>
              <a:rPr lang="en-US" sz="3200" dirty="0" err="1"/>
              <a:t>Imprimir</a:t>
            </a:r>
            <a:endParaRPr lang="en-US" sz="3200" dirty="0" err="1">
              <a:cs typeface="Calibri"/>
            </a:endParaRPr>
          </a:p>
          <a:p>
            <a:pPr lvl="1">
              <a:buFont typeface="Arial" panose="05000000000000000000" pitchFamily="2" charset="2"/>
              <a:buChar char="•"/>
            </a:pPr>
            <a:endParaRPr lang="en-US" dirty="0">
              <a:cs typeface="Calibri"/>
            </a:endParaRPr>
          </a:p>
          <a:p>
            <a:pPr marL="920750" lvl="1" indent="-463550">
              <a:buFont typeface="Wingdings" panose="05000000000000000000" pitchFamily="2" charset="2"/>
              <a:buChar char="v"/>
            </a:pPr>
            <a:endParaRPr lang="en-US" dirty="0">
              <a:cs typeface="Calibri"/>
            </a:endParaRPr>
          </a:p>
        </p:txBody>
      </p:sp>
      <p:pic>
        <p:nvPicPr>
          <p:cNvPr id="2" name="Picture 2" descr="Blue and orange logo that says MedlinePlus Información de salud para usted">
            <a:extLst>
              <a:ext uri="{FF2B5EF4-FFF2-40B4-BE49-F238E27FC236}">
                <a16:creationId xmlns:a16="http://schemas.microsoft.com/office/drawing/2014/main" id="{D01F43B4-74AD-4D8B-98D2-B06088DD6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4" y="401986"/>
            <a:ext cx="4974587" cy="100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25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edlinePlus social media graphic says MedlinePlus has health information in multiple languages with MedlinePlus logo">
            <a:extLst>
              <a:ext uri="{FF2B5EF4-FFF2-40B4-BE49-F238E27FC236}">
                <a16:creationId xmlns:a16="http://schemas.microsoft.com/office/drawing/2014/main" id="{D39AF637-C057-46AE-A468-2D6B6FAB6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9333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3AAD4A-9699-4B32-B626-61FB3A188CAE}"/>
              </a:ext>
            </a:extLst>
          </p:cNvPr>
          <p:cNvSpPr txBox="1"/>
          <p:nvPr/>
        </p:nvSpPr>
        <p:spPr>
          <a:xfrm>
            <a:off x="8193332" y="431309"/>
            <a:ext cx="40191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Check out </a:t>
            </a:r>
            <a:r>
              <a:rPr lang="en-US" sz="4000" b="1"/>
              <a:t>MedlinePlus</a:t>
            </a:r>
            <a:r>
              <a:rPr lang="en-US" sz="4000"/>
              <a:t> today!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E6E9E2-E147-41AD-BA6F-701E943549FD}"/>
              </a:ext>
            </a:extLst>
          </p:cNvPr>
          <p:cNvSpPr txBox="1"/>
          <p:nvPr/>
        </p:nvSpPr>
        <p:spPr>
          <a:xfrm>
            <a:off x="8193332" y="5472584"/>
            <a:ext cx="40191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/>
              <a:t>medlineplus.gov</a:t>
            </a:r>
            <a:endParaRPr lang="en-US" sz="2800" dirty="0"/>
          </a:p>
          <a:p>
            <a:pPr algn="ctr"/>
            <a:r>
              <a:rPr lang="en-US" sz="2800" dirty="0" err="1"/>
              <a:t>medlineplus.gov</a:t>
            </a:r>
            <a:r>
              <a:rPr lang="en-US" sz="2800" dirty="0"/>
              <a:t>/</a:t>
            </a:r>
            <a:r>
              <a:rPr lang="en-US" sz="2800" dirty="0" err="1"/>
              <a:t>spanish</a:t>
            </a:r>
            <a:r>
              <a:rPr lang="en-US" sz="2800" dirty="0"/>
              <a:t>/</a:t>
            </a:r>
          </a:p>
        </p:txBody>
      </p:sp>
      <p:pic>
        <p:nvPicPr>
          <p:cNvPr id="3" name="Picture 2" descr="A computer and phone with orange outline&#10;&#10;Description automatically generated">
            <a:extLst>
              <a:ext uri="{FF2B5EF4-FFF2-40B4-BE49-F238E27FC236}">
                <a16:creationId xmlns:a16="http://schemas.microsoft.com/office/drawing/2014/main" id="{FDEB774D-6411-36F6-F1CD-63AC0BBBE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687" y="2341909"/>
            <a:ext cx="3768429" cy="315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71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edlinePlus health recipes graphic of food with a rectangle overlay that says MedlinePlus has Healthy Recipes! With MedlinPlus logo">
            <a:extLst>
              <a:ext uri="{FF2B5EF4-FFF2-40B4-BE49-F238E27FC236}">
                <a16:creationId xmlns:a16="http://schemas.microsoft.com/office/drawing/2014/main" id="{18138787-CB5D-4859-A31A-094E7D492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289" y="0"/>
            <a:ext cx="806571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BD6374-59C7-4554-9176-17E92FFD73BE}"/>
              </a:ext>
            </a:extLst>
          </p:cNvPr>
          <p:cNvSpPr txBox="1"/>
          <p:nvPr/>
        </p:nvSpPr>
        <p:spPr>
          <a:xfrm>
            <a:off x="-1" y="749443"/>
            <a:ext cx="40191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Check out </a:t>
            </a:r>
            <a:r>
              <a:rPr lang="en-US" sz="4000" b="1"/>
              <a:t>MedlinePlus</a:t>
            </a:r>
            <a:r>
              <a:rPr lang="en-US" sz="4000"/>
              <a:t> today!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A76543-C91A-4511-95AD-3AACDF559B4E}"/>
              </a:ext>
            </a:extLst>
          </p:cNvPr>
          <p:cNvSpPr txBox="1"/>
          <p:nvPr/>
        </p:nvSpPr>
        <p:spPr>
          <a:xfrm>
            <a:off x="107149" y="5100701"/>
            <a:ext cx="40191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/>
              <a:t>medlineplus.gov</a:t>
            </a:r>
            <a:endParaRPr lang="en-US" sz="2800" dirty="0"/>
          </a:p>
          <a:p>
            <a:pPr algn="ctr"/>
            <a:r>
              <a:rPr lang="en-US" sz="2800" dirty="0" err="1"/>
              <a:t>medlineplus.gov</a:t>
            </a:r>
            <a:r>
              <a:rPr lang="en-US" sz="2800" dirty="0"/>
              <a:t>/</a:t>
            </a:r>
            <a:r>
              <a:rPr lang="en-US" sz="2800" dirty="0" err="1"/>
              <a:t>spanish</a:t>
            </a:r>
            <a:r>
              <a:rPr lang="en-US" sz="2800" dirty="0"/>
              <a:t>/</a:t>
            </a:r>
          </a:p>
        </p:txBody>
      </p:sp>
      <p:pic>
        <p:nvPicPr>
          <p:cNvPr id="3" name="Graphic 2" descr="Whisk with solid fill">
            <a:extLst>
              <a:ext uri="{FF2B5EF4-FFF2-40B4-BE49-F238E27FC236}">
                <a16:creationId xmlns:a16="http://schemas.microsoft.com/office/drawing/2014/main" id="{2E9A0CBC-1FA5-4536-AB5B-493BF8456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9289" y="3005726"/>
            <a:ext cx="1777684" cy="177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41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32A7F8-6657-4E06-92FC-FDBC21666CBE}"/>
              </a:ext>
            </a:extLst>
          </p:cNvPr>
          <p:cNvSpPr txBox="1"/>
          <p:nvPr/>
        </p:nvSpPr>
        <p:spPr>
          <a:xfrm>
            <a:off x="8193332" y="431309"/>
            <a:ext cx="40191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Check out </a:t>
            </a:r>
            <a:r>
              <a:rPr lang="en-US" sz="4000" b="1"/>
              <a:t>MedlinePlus</a:t>
            </a:r>
            <a:r>
              <a:rPr lang="en-US" sz="4000"/>
              <a:t> today!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B46A55-10A8-4CE5-AFCA-B71FF531AEE0}"/>
              </a:ext>
            </a:extLst>
          </p:cNvPr>
          <p:cNvSpPr txBox="1"/>
          <p:nvPr/>
        </p:nvSpPr>
        <p:spPr>
          <a:xfrm>
            <a:off x="8193332" y="5472584"/>
            <a:ext cx="40191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/>
              <a:t>medlineplus.gov</a:t>
            </a:r>
            <a:endParaRPr lang="en-US" sz="2800" dirty="0"/>
          </a:p>
          <a:p>
            <a:pPr algn="ctr"/>
            <a:r>
              <a:rPr lang="en-US" sz="2800" dirty="0" err="1"/>
              <a:t>medlineplus.gov</a:t>
            </a:r>
            <a:r>
              <a:rPr lang="en-US" sz="2800" dirty="0"/>
              <a:t>/</a:t>
            </a:r>
            <a:r>
              <a:rPr lang="en-US" sz="2800" dirty="0" err="1"/>
              <a:t>spanish</a:t>
            </a:r>
            <a:r>
              <a:rPr lang="en-US" sz="2800" dirty="0"/>
              <a:t>/</a:t>
            </a:r>
          </a:p>
        </p:txBody>
      </p:sp>
      <p:pic>
        <p:nvPicPr>
          <p:cNvPr id="11" name="Picture 10" descr="A group of people with their arms around each other&#10;">
            <a:extLst>
              <a:ext uri="{FF2B5EF4-FFF2-40B4-BE49-F238E27FC236}">
                <a16:creationId xmlns:a16="http://schemas.microsoft.com/office/drawing/2014/main" id="{FFA6BAA4-635E-0E3F-EBAD-5C70C741C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8" y="279970"/>
            <a:ext cx="7332382" cy="6146721"/>
          </a:xfrm>
          <a:prstGeom prst="rect">
            <a:avLst/>
          </a:prstGeom>
        </p:spPr>
      </p:pic>
      <p:pic>
        <p:nvPicPr>
          <p:cNvPr id="15" name="Picture 14" descr="A blue and white logo of a computer and a phone&#10;&#10;Description automatically generated">
            <a:extLst>
              <a:ext uri="{FF2B5EF4-FFF2-40B4-BE49-F238E27FC236}">
                <a16:creationId xmlns:a16="http://schemas.microsoft.com/office/drawing/2014/main" id="{660E803D-635A-2341-254C-C1ECCE9EF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139" y="2370301"/>
            <a:ext cx="3647525" cy="305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47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182</Words>
  <Application>Microsoft Macintosh PowerPoint</Application>
  <PresentationFormat>Widescreen</PresentationFormat>
  <Paragraphs>42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MedlinePlus.gov</vt:lpstr>
      <vt:lpstr>MedlinePlus.gov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MedlinePlus.gov</dc:title>
  <dc:creator>Han, Sharon</dc:creator>
  <cp:lastModifiedBy>Giffin, Jennifer</cp:lastModifiedBy>
  <cp:revision>10</cp:revision>
  <dcterms:created xsi:type="dcterms:W3CDTF">2022-01-31T15:00:15Z</dcterms:created>
  <dcterms:modified xsi:type="dcterms:W3CDTF">2023-09-25T18:32:37Z</dcterms:modified>
</cp:coreProperties>
</file>