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6"/>
  </p:notesMasterIdLst>
  <p:sldIdLst>
    <p:sldId id="371" r:id="rId5"/>
    <p:sldId id="321" r:id="rId6"/>
    <p:sldId id="372" r:id="rId7"/>
    <p:sldId id="336" r:id="rId8"/>
    <p:sldId id="335" r:id="rId9"/>
    <p:sldId id="373" r:id="rId10"/>
    <p:sldId id="374" r:id="rId11"/>
    <p:sldId id="375" r:id="rId12"/>
    <p:sldId id="338" r:id="rId13"/>
    <p:sldId id="337" r:id="rId14"/>
    <p:sldId id="339" r:id="rId15"/>
    <p:sldId id="340" r:id="rId16"/>
    <p:sldId id="271" r:id="rId17"/>
    <p:sldId id="341" r:id="rId18"/>
    <p:sldId id="298" r:id="rId19"/>
    <p:sldId id="297" r:id="rId20"/>
    <p:sldId id="331" r:id="rId21"/>
    <p:sldId id="299" r:id="rId22"/>
    <p:sldId id="300" r:id="rId23"/>
    <p:sldId id="344" r:id="rId24"/>
    <p:sldId id="342" r:id="rId25"/>
    <p:sldId id="346" r:id="rId26"/>
    <p:sldId id="351" r:id="rId27"/>
    <p:sldId id="347" r:id="rId28"/>
    <p:sldId id="348" r:id="rId29"/>
    <p:sldId id="354" r:id="rId30"/>
    <p:sldId id="320" r:id="rId31"/>
    <p:sldId id="319" r:id="rId32"/>
    <p:sldId id="323" r:id="rId33"/>
    <p:sldId id="325" r:id="rId34"/>
    <p:sldId id="326" r:id="rId35"/>
    <p:sldId id="352" r:id="rId36"/>
    <p:sldId id="353" r:id="rId37"/>
    <p:sldId id="327" r:id="rId38"/>
    <p:sldId id="355" r:id="rId39"/>
    <p:sldId id="303" r:id="rId40"/>
    <p:sldId id="305" r:id="rId41"/>
    <p:sldId id="330" r:id="rId42"/>
    <p:sldId id="329" r:id="rId43"/>
    <p:sldId id="360" r:id="rId44"/>
    <p:sldId id="357" r:id="rId45"/>
    <p:sldId id="307" r:id="rId46"/>
    <p:sldId id="306" r:id="rId47"/>
    <p:sldId id="332" r:id="rId48"/>
    <p:sldId id="308" r:id="rId49"/>
    <p:sldId id="361" r:id="rId50"/>
    <p:sldId id="362" r:id="rId51"/>
    <p:sldId id="363" r:id="rId52"/>
    <p:sldId id="358" r:id="rId53"/>
    <p:sldId id="309" r:id="rId54"/>
    <p:sldId id="310" r:id="rId55"/>
    <p:sldId id="311" r:id="rId56"/>
    <p:sldId id="312" r:id="rId57"/>
    <p:sldId id="364" r:id="rId58"/>
    <p:sldId id="365" r:id="rId59"/>
    <p:sldId id="366" r:id="rId60"/>
    <p:sldId id="313" r:id="rId61"/>
    <p:sldId id="333" r:id="rId62"/>
    <p:sldId id="359" r:id="rId63"/>
    <p:sldId id="314" r:id="rId64"/>
    <p:sldId id="334" r:id="rId65"/>
    <p:sldId id="367" r:id="rId66"/>
    <p:sldId id="368" r:id="rId67"/>
    <p:sldId id="315" r:id="rId68"/>
    <p:sldId id="369" r:id="rId69"/>
    <p:sldId id="316" r:id="rId70"/>
    <p:sldId id="370" r:id="rId71"/>
    <p:sldId id="317" r:id="rId72"/>
    <p:sldId id="291" r:id="rId73"/>
    <p:sldId id="377" r:id="rId74"/>
    <p:sldId id="37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102" autoAdjust="0"/>
    <p:restoredTop sz="64716" autoAdjust="0"/>
  </p:normalViewPr>
  <p:slideViewPr>
    <p:cSldViewPr snapToGrid="0">
      <p:cViewPr varScale="1">
        <p:scale>
          <a:sx n="49" d="100"/>
          <a:sy n="49" d="100"/>
        </p:scale>
        <p:origin x="62" y="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01C-4D9C-A8F0-D902AD5CA9F6}"/>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01C-4D9C-A8F0-D902AD5CA9F6}"/>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01C-4D9C-A8F0-D902AD5CA9F6}"/>
            </c:ext>
          </c:extLst>
        </c:ser>
        <c:dLbls>
          <c:showLegendKey val="0"/>
          <c:showVal val="0"/>
          <c:showCatName val="0"/>
          <c:showSerName val="0"/>
          <c:showPercent val="0"/>
          <c:showBubbleSize val="0"/>
        </c:dLbls>
        <c:gapWidth val="219"/>
        <c:overlap val="-27"/>
        <c:axId val="1318730208"/>
        <c:axId val="1318728128"/>
      </c:barChart>
      <c:catAx>
        <c:axId val="1318730208"/>
        <c:scaling>
          <c:orientation val="minMax"/>
        </c:scaling>
        <c:delete val="1"/>
        <c:axPos val="b"/>
        <c:numFmt formatCode="General" sourceLinked="1"/>
        <c:majorTickMark val="none"/>
        <c:minorTickMark val="none"/>
        <c:tickLblPos val="nextTo"/>
        <c:crossAx val="1318728128"/>
        <c:crosses val="autoZero"/>
        <c:auto val="1"/>
        <c:lblAlgn val="ctr"/>
        <c:lblOffset val="100"/>
        <c:noMultiLvlLbl val="0"/>
      </c:catAx>
      <c:valAx>
        <c:axId val="1318728128"/>
        <c:scaling>
          <c:orientation val="minMax"/>
        </c:scaling>
        <c:delete val="1"/>
        <c:axPos val="l"/>
        <c:numFmt formatCode="General" sourceLinked="1"/>
        <c:majorTickMark val="none"/>
        <c:minorTickMark val="none"/>
        <c:tickLblPos val="nextTo"/>
        <c:crossAx val="131873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8CF0C-C92B-407D-BEBA-9BB77F76BC63}" type="doc">
      <dgm:prSet loTypeId="urn:microsoft.com/office/officeart/2016/7/layout/AccentHomeChevronProcess" loCatId="process" qsTypeId="urn:microsoft.com/office/officeart/2005/8/quickstyle/simple1" qsCatId="simple" csTypeId="urn:microsoft.com/office/officeart/2005/8/colors/colorful3" csCatId="colorful" phldr="1"/>
      <dgm:spPr/>
      <dgm:t>
        <a:bodyPr/>
        <a:lstStyle/>
        <a:p>
          <a:endParaRPr lang="en-US"/>
        </a:p>
      </dgm:t>
    </dgm:pt>
    <dgm:pt modelId="{36FD0EEF-2971-42EA-AC6A-2034054279BE}">
      <dgm:prSet/>
      <dgm:spPr>
        <a:solidFill>
          <a:schemeClr val="bg1">
            <a:lumMod val="65000"/>
          </a:schemeClr>
        </a:solidFill>
        <a:ln>
          <a:solidFill>
            <a:schemeClr val="bg1">
              <a:lumMod val="65000"/>
            </a:schemeClr>
          </a:solidFill>
        </a:ln>
      </dgm:spPr>
      <dgm:t>
        <a:bodyPr/>
        <a:lstStyle/>
        <a:p>
          <a:r>
            <a:rPr lang="en-US"/>
            <a:t>Step 1</a:t>
          </a:r>
        </a:p>
      </dgm:t>
    </dgm:pt>
    <dgm:pt modelId="{02176504-74AE-484E-B68A-81254B718F79}" type="parTrans" cxnId="{06398176-5BC5-4FB4-B996-27945EC84A7D}">
      <dgm:prSet/>
      <dgm:spPr/>
      <dgm:t>
        <a:bodyPr/>
        <a:lstStyle/>
        <a:p>
          <a:endParaRPr lang="en-US"/>
        </a:p>
      </dgm:t>
    </dgm:pt>
    <dgm:pt modelId="{437B273C-ADC0-46BD-8343-66E4CF95759E}" type="sibTrans" cxnId="{06398176-5BC5-4FB4-B996-27945EC84A7D}">
      <dgm:prSet/>
      <dgm:spPr/>
      <dgm:t>
        <a:bodyPr/>
        <a:lstStyle/>
        <a:p>
          <a:endParaRPr lang="en-US"/>
        </a:p>
      </dgm:t>
    </dgm:pt>
    <dgm:pt modelId="{71CF38CA-017F-45E4-83E8-FA27DFB5A68F}">
      <dgm:prSet/>
      <dgm:spPr/>
      <dgm:t>
        <a:bodyPr/>
        <a:lstStyle/>
        <a:p>
          <a:r>
            <a:rPr lang="en-US" dirty="0">
              <a:solidFill>
                <a:schemeClr val="bg1">
                  <a:lumMod val="50000"/>
                </a:schemeClr>
              </a:solidFill>
            </a:rPr>
            <a:t>Document Review &amp; Planning</a:t>
          </a:r>
        </a:p>
      </dgm:t>
    </dgm:pt>
    <dgm:pt modelId="{FA0B382B-3AC3-4074-B148-E8FEDBC32DAB}" type="parTrans" cxnId="{6F190FDD-6B4A-44F8-AA35-11FCD22F4FC6}">
      <dgm:prSet/>
      <dgm:spPr/>
      <dgm:t>
        <a:bodyPr/>
        <a:lstStyle/>
        <a:p>
          <a:endParaRPr lang="en-US"/>
        </a:p>
      </dgm:t>
    </dgm:pt>
    <dgm:pt modelId="{B61E18E3-2B94-454A-8F44-6B5224890168}" type="sibTrans" cxnId="{6F190FDD-6B4A-44F8-AA35-11FCD22F4FC6}">
      <dgm:prSet/>
      <dgm:spPr/>
      <dgm:t>
        <a:bodyPr/>
        <a:lstStyle/>
        <a:p>
          <a:endParaRPr lang="en-US"/>
        </a:p>
      </dgm:t>
    </dgm:pt>
    <dgm:pt modelId="{1B4FEF74-754A-43C0-8798-8D00E827785F}">
      <dgm:prSet/>
      <dgm:spPr>
        <a:solidFill>
          <a:schemeClr val="bg1">
            <a:lumMod val="65000"/>
          </a:schemeClr>
        </a:solidFill>
        <a:ln>
          <a:solidFill>
            <a:schemeClr val="bg1">
              <a:lumMod val="65000"/>
            </a:schemeClr>
          </a:solidFill>
        </a:ln>
      </dgm:spPr>
      <dgm:t>
        <a:bodyPr/>
        <a:lstStyle/>
        <a:p>
          <a:r>
            <a:rPr lang="en-US"/>
            <a:t>Step 2</a:t>
          </a:r>
        </a:p>
      </dgm:t>
    </dgm:pt>
    <dgm:pt modelId="{8373BFB4-E1A4-4F78-884B-B64377F38794}" type="parTrans" cxnId="{8233512C-FF75-46D4-A903-5221B540C647}">
      <dgm:prSet/>
      <dgm:spPr/>
      <dgm:t>
        <a:bodyPr/>
        <a:lstStyle/>
        <a:p>
          <a:endParaRPr lang="en-US"/>
        </a:p>
      </dgm:t>
    </dgm:pt>
    <dgm:pt modelId="{A896CF65-6B85-4B46-B4CA-9703EDC9569F}" type="sibTrans" cxnId="{8233512C-FF75-46D4-A903-5221B540C647}">
      <dgm:prSet/>
      <dgm:spPr/>
      <dgm:t>
        <a:bodyPr/>
        <a:lstStyle/>
        <a:p>
          <a:endParaRPr lang="en-US"/>
        </a:p>
      </dgm:t>
    </dgm:pt>
    <dgm:pt modelId="{3A42E419-1872-4456-9045-3338FD6DB4F2}">
      <dgm:prSet/>
      <dgm:spPr/>
      <dgm:t>
        <a:bodyPr/>
        <a:lstStyle/>
        <a:p>
          <a:r>
            <a:rPr lang="en-US" dirty="0">
              <a:solidFill>
                <a:schemeClr val="bg1">
                  <a:lumMod val="50000"/>
                </a:schemeClr>
              </a:solidFill>
            </a:rPr>
            <a:t>Pathway Design</a:t>
          </a:r>
        </a:p>
      </dgm:t>
    </dgm:pt>
    <dgm:pt modelId="{F84F190B-A7B5-4C0E-9A3B-B8712084F49E}" type="parTrans" cxnId="{9FFD7A7A-6299-434C-B172-317A2A85E3EB}">
      <dgm:prSet/>
      <dgm:spPr/>
      <dgm:t>
        <a:bodyPr/>
        <a:lstStyle/>
        <a:p>
          <a:endParaRPr lang="en-US"/>
        </a:p>
      </dgm:t>
    </dgm:pt>
    <dgm:pt modelId="{F21DC176-A825-46EE-A716-DB7C06E43FCE}" type="sibTrans" cxnId="{9FFD7A7A-6299-434C-B172-317A2A85E3EB}">
      <dgm:prSet/>
      <dgm:spPr/>
      <dgm:t>
        <a:bodyPr/>
        <a:lstStyle/>
        <a:p>
          <a:endParaRPr lang="en-US"/>
        </a:p>
      </dgm:t>
    </dgm:pt>
    <dgm:pt modelId="{0855DC30-5397-45E3-B6C7-9549E1FCD0FE}">
      <dgm:prSet/>
      <dgm:spPr>
        <a:solidFill>
          <a:schemeClr val="bg1">
            <a:lumMod val="65000"/>
          </a:schemeClr>
        </a:solidFill>
        <a:ln>
          <a:solidFill>
            <a:schemeClr val="bg1">
              <a:lumMod val="65000"/>
            </a:schemeClr>
          </a:solidFill>
        </a:ln>
      </dgm:spPr>
      <dgm:t>
        <a:bodyPr/>
        <a:lstStyle/>
        <a:p>
          <a:r>
            <a:rPr lang="en-US"/>
            <a:t>Step 3</a:t>
          </a:r>
        </a:p>
      </dgm:t>
    </dgm:pt>
    <dgm:pt modelId="{6BBB938A-164B-412B-B84F-3A40E9A8F318}" type="parTrans" cxnId="{E3F182F0-95F1-4A02-937A-44DBAF59A716}">
      <dgm:prSet/>
      <dgm:spPr/>
      <dgm:t>
        <a:bodyPr/>
        <a:lstStyle/>
        <a:p>
          <a:endParaRPr lang="en-US"/>
        </a:p>
      </dgm:t>
    </dgm:pt>
    <dgm:pt modelId="{F2083BDE-3FA9-4F38-945D-D76378F78525}" type="sibTrans" cxnId="{E3F182F0-95F1-4A02-937A-44DBAF59A716}">
      <dgm:prSet/>
      <dgm:spPr/>
      <dgm:t>
        <a:bodyPr/>
        <a:lstStyle/>
        <a:p>
          <a:endParaRPr lang="en-US"/>
        </a:p>
      </dgm:t>
    </dgm:pt>
    <dgm:pt modelId="{C0C857D9-978A-4249-BBBA-16BF161B000A}">
      <dgm:prSet/>
      <dgm:spPr/>
      <dgm:t>
        <a:bodyPr/>
        <a:lstStyle/>
        <a:p>
          <a:r>
            <a:rPr lang="en-US" dirty="0">
              <a:solidFill>
                <a:schemeClr val="bg1">
                  <a:lumMod val="50000"/>
                </a:schemeClr>
              </a:solidFill>
            </a:rPr>
            <a:t>Website Integration</a:t>
          </a:r>
        </a:p>
      </dgm:t>
    </dgm:pt>
    <dgm:pt modelId="{BCE963D5-6D6A-427E-9E1E-B799D9829BC1}" type="parTrans" cxnId="{4F858C91-25B4-49EA-A0AB-E1F4A70C24BC}">
      <dgm:prSet/>
      <dgm:spPr/>
      <dgm:t>
        <a:bodyPr/>
        <a:lstStyle/>
        <a:p>
          <a:endParaRPr lang="en-US"/>
        </a:p>
      </dgm:t>
    </dgm:pt>
    <dgm:pt modelId="{B27EC8DC-0F50-4B16-98D6-EFE9EEFF9D28}" type="sibTrans" cxnId="{4F858C91-25B4-49EA-A0AB-E1F4A70C24BC}">
      <dgm:prSet/>
      <dgm:spPr/>
      <dgm:t>
        <a:bodyPr/>
        <a:lstStyle/>
        <a:p>
          <a:endParaRPr lang="en-US"/>
        </a:p>
      </dgm:t>
    </dgm:pt>
    <dgm:pt modelId="{5C98BDEF-A481-4E86-8E06-428A6F297DC6}">
      <dgm:prSet/>
      <dgm:spPr/>
      <dgm:t>
        <a:bodyPr/>
        <a:lstStyle/>
        <a:p>
          <a:r>
            <a:rPr lang="en-US"/>
            <a:t>Step 4</a:t>
          </a:r>
        </a:p>
      </dgm:t>
    </dgm:pt>
    <dgm:pt modelId="{E4DF16A1-81BE-4C77-8459-57C4B48344A1}" type="parTrans" cxnId="{06D02CDF-A0E7-42DF-A6D7-C1B130169615}">
      <dgm:prSet/>
      <dgm:spPr/>
      <dgm:t>
        <a:bodyPr/>
        <a:lstStyle/>
        <a:p>
          <a:endParaRPr lang="en-US"/>
        </a:p>
      </dgm:t>
    </dgm:pt>
    <dgm:pt modelId="{FF99ADA3-BC0F-40CB-ACCA-EDD3C2668B33}" type="sibTrans" cxnId="{06D02CDF-A0E7-42DF-A6D7-C1B130169615}">
      <dgm:prSet/>
      <dgm:spPr/>
      <dgm:t>
        <a:bodyPr/>
        <a:lstStyle/>
        <a:p>
          <a:endParaRPr lang="en-US"/>
        </a:p>
      </dgm:t>
    </dgm:pt>
    <dgm:pt modelId="{D58D16BF-1BBA-4205-BB8E-3CBF3FB7B663}">
      <dgm:prSet/>
      <dgm:spPr/>
      <dgm:t>
        <a:bodyPr/>
        <a:lstStyle/>
        <a:p>
          <a:r>
            <a:rPr lang="en-US"/>
            <a:t>Step 5</a:t>
          </a:r>
        </a:p>
      </dgm:t>
    </dgm:pt>
    <dgm:pt modelId="{7F24E072-ED75-4668-8F10-579A823CA099}" type="parTrans" cxnId="{CC441061-0CD7-444E-9EAB-58F4CF3D2AE4}">
      <dgm:prSet/>
      <dgm:spPr/>
      <dgm:t>
        <a:bodyPr/>
        <a:lstStyle/>
        <a:p>
          <a:endParaRPr lang="en-US"/>
        </a:p>
      </dgm:t>
    </dgm:pt>
    <dgm:pt modelId="{F44F0AED-F237-4431-8DBE-7310DDDBFB9F}" type="sibTrans" cxnId="{CC441061-0CD7-444E-9EAB-58F4CF3D2AE4}">
      <dgm:prSet/>
      <dgm:spPr/>
      <dgm:t>
        <a:bodyPr/>
        <a:lstStyle/>
        <a:p>
          <a:endParaRPr lang="en-US"/>
        </a:p>
      </dgm:t>
    </dgm:pt>
    <dgm:pt modelId="{1C8D8DCA-944B-4E79-BFE4-191B4A75A99A}">
      <dgm:prSet/>
      <dgm:spPr/>
      <dgm:t>
        <a:bodyPr/>
        <a:lstStyle/>
        <a:p>
          <a:r>
            <a:rPr lang="en-US" dirty="0"/>
            <a:t>Training &amp; Marketing</a:t>
          </a:r>
        </a:p>
        <a:p>
          <a:r>
            <a:rPr lang="en-US" i="1" dirty="0"/>
            <a:t>5 In-Depth Webinars</a:t>
          </a:r>
        </a:p>
        <a:p>
          <a:r>
            <a:rPr lang="en-US" i="1" dirty="0"/>
            <a:t>December 18</a:t>
          </a:r>
        </a:p>
        <a:p>
          <a:r>
            <a:rPr lang="en-US" i="1" dirty="0"/>
            <a:t>January 8, 15, 22, 29</a:t>
          </a:r>
        </a:p>
      </dgm:t>
    </dgm:pt>
    <dgm:pt modelId="{05C6CB80-572D-4A14-A3F0-9E4C6C3C381D}" type="parTrans" cxnId="{41CF4B14-8BB7-4A5F-89DC-AC6A5281A519}">
      <dgm:prSet/>
      <dgm:spPr/>
      <dgm:t>
        <a:bodyPr/>
        <a:lstStyle/>
        <a:p>
          <a:endParaRPr lang="en-US"/>
        </a:p>
      </dgm:t>
    </dgm:pt>
    <dgm:pt modelId="{CD72D8C5-A975-46D7-A39C-ED16AB62D0F5}" type="sibTrans" cxnId="{41CF4B14-8BB7-4A5F-89DC-AC6A5281A519}">
      <dgm:prSet/>
      <dgm:spPr/>
      <dgm:t>
        <a:bodyPr/>
        <a:lstStyle/>
        <a:p>
          <a:endParaRPr lang="en-US"/>
        </a:p>
      </dgm:t>
    </dgm:pt>
    <dgm:pt modelId="{C5D59447-6654-4BF3-A6AF-CFCAE0E41D14}">
      <dgm:prSet/>
      <dgm:spPr/>
      <dgm:t>
        <a:bodyPr/>
        <a:lstStyle/>
        <a:p>
          <a:r>
            <a:rPr lang="en-US" dirty="0"/>
            <a:t>Finalization &amp; Handover</a:t>
          </a:r>
        </a:p>
        <a:p>
          <a:r>
            <a:rPr lang="en-US" i="1" dirty="0"/>
            <a:t>March 2021</a:t>
          </a:r>
        </a:p>
      </dgm:t>
    </dgm:pt>
    <dgm:pt modelId="{FBE34FF1-6711-4B10-BA30-FA2B26B44AC3}" type="parTrans" cxnId="{1086A37D-4E4D-4657-9AF8-4F0B3F5D0970}">
      <dgm:prSet/>
      <dgm:spPr/>
      <dgm:t>
        <a:bodyPr/>
        <a:lstStyle/>
        <a:p>
          <a:endParaRPr lang="en-US"/>
        </a:p>
      </dgm:t>
    </dgm:pt>
    <dgm:pt modelId="{C7768F2B-A6AA-40B2-9F87-EB685F2CEBE4}" type="sibTrans" cxnId="{1086A37D-4E4D-4657-9AF8-4F0B3F5D0970}">
      <dgm:prSet/>
      <dgm:spPr/>
      <dgm:t>
        <a:bodyPr/>
        <a:lstStyle/>
        <a:p>
          <a:endParaRPr lang="en-US"/>
        </a:p>
      </dgm:t>
    </dgm:pt>
    <dgm:pt modelId="{5257F5C8-7CE8-49D2-8970-A9780E9F9A77}" type="pres">
      <dgm:prSet presAssocID="{0D58CF0C-C92B-407D-BEBA-9BB77F76BC63}" presName="Name0" presStyleCnt="0">
        <dgm:presLayoutVars>
          <dgm:animLvl val="lvl"/>
          <dgm:resizeHandles val="exact"/>
        </dgm:presLayoutVars>
      </dgm:prSet>
      <dgm:spPr/>
    </dgm:pt>
    <dgm:pt modelId="{1279216A-BEAD-4C98-A82D-E40FE3174822}" type="pres">
      <dgm:prSet presAssocID="{36FD0EEF-2971-42EA-AC6A-2034054279BE}" presName="composite" presStyleCnt="0"/>
      <dgm:spPr/>
    </dgm:pt>
    <dgm:pt modelId="{C809EA71-DEF2-4742-B40C-E48DA11342D1}" type="pres">
      <dgm:prSet presAssocID="{36FD0EEF-2971-42EA-AC6A-2034054279BE}" presName="L" presStyleLbl="solidFgAcc1" presStyleIdx="0" presStyleCnt="5">
        <dgm:presLayoutVars>
          <dgm:chMax val="0"/>
          <dgm:chPref val="0"/>
        </dgm:presLayoutVars>
      </dgm:prSet>
      <dgm:spPr>
        <a:solidFill>
          <a:schemeClr val="bg1">
            <a:lumMod val="65000"/>
          </a:schemeClr>
        </a:solidFill>
        <a:ln>
          <a:solidFill>
            <a:schemeClr val="bg1">
              <a:lumMod val="65000"/>
            </a:schemeClr>
          </a:solidFill>
        </a:ln>
      </dgm:spPr>
    </dgm:pt>
    <dgm:pt modelId="{3EF2685A-46BF-4958-ADF2-5A1EB1C4CA83}" type="pres">
      <dgm:prSet presAssocID="{36FD0EEF-2971-42EA-AC6A-2034054279BE}" presName="parTx" presStyleLbl="alignNode1" presStyleIdx="0" presStyleCnt="5">
        <dgm:presLayoutVars>
          <dgm:chMax val="0"/>
          <dgm:chPref val="0"/>
          <dgm:bulletEnabled val="1"/>
        </dgm:presLayoutVars>
      </dgm:prSet>
      <dgm:spPr/>
    </dgm:pt>
    <dgm:pt modelId="{27532300-6FC9-4FEB-AB12-4DBC18ED1852}" type="pres">
      <dgm:prSet presAssocID="{36FD0EEF-2971-42EA-AC6A-2034054279BE}" presName="desTx" presStyleLbl="revTx" presStyleIdx="0" presStyleCnt="5">
        <dgm:presLayoutVars>
          <dgm:chMax val="0"/>
          <dgm:chPref val="0"/>
          <dgm:bulletEnabled val="1"/>
        </dgm:presLayoutVars>
      </dgm:prSet>
      <dgm:spPr/>
    </dgm:pt>
    <dgm:pt modelId="{C2DE72BE-520B-427B-8DD8-8E5714BAD033}" type="pres">
      <dgm:prSet presAssocID="{36FD0EEF-2971-42EA-AC6A-2034054279BE}" presName="EmptyPlaceHolder" presStyleCnt="0"/>
      <dgm:spPr/>
    </dgm:pt>
    <dgm:pt modelId="{1AF78912-39E5-488A-ACA2-7BCFF6E8DD68}" type="pres">
      <dgm:prSet presAssocID="{437B273C-ADC0-46BD-8343-66E4CF95759E}" presName="space" presStyleCnt="0"/>
      <dgm:spPr/>
    </dgm:pt>
    <dgm:pt modelId="{A639EA82-A5FB-480C-8A93-AE3390441463}" type="pres">
      <dgm:prSet presAssocID="{1B4FEF74-754A-43C0-8798-8D00E827785F}" presName="composite" presStyleCnt="0"/>
      <dgm:spPr/>
    </dgm:pt>
    <dgm:pt modelId="{658130F8-99EA-42DD-B7B2-AC3E8CF6FA28}" type="pres">
      <dgm:prSet presAssocID="{1B4FEF74-754A-43C0-8798-8D00E827785F}" presName="L" presStyleLbl="solidFgAcc1" presStyleIdx="1" presStyleCnt="5">
        <dgm:presLayoutVars>
          <dgm:chMax val="0"/>
          <dgm:chPref val="0"/>
        </dgm:presLayoutVars>
      </dgm:prSet>
      <dgm:spPr>
        <a:solidFill>
          <a:schemeClr val="bg1">
            <a:lumMod val="65000"/>
          </a:schemeClr>
        </a:solidFill>
        <a:ln>
          <a:solidFill>
            <a:schemeClr val="bg1">
              <a:lumMod val="65000"/>
            </a:schemeClr>
          </a:solidFill>
        </a:ln>
      </dgm:spPr>
    </dgm:pt>
    <dgm:pt modelId="{7A4EEB59-F542-484D-88D4-BF108AEA4065}" type="pres">
      <dgm:prSet presAssocID="{1B4FEF74-754A-43C0-8798-8D00E827785F}" presName="parTx" presStyleLbl="alignNode1" presStyleIdx="1" presStyleCnt="5">
        <dgm:presLayoutVars>
          <dgm:chMax val="0"/>
          <dgm:chPref val="0"/>
          <dgm:bulletEnabled val="1"/>
        </dgm:presLayoutVars>
      </dgm:prSet>
      <dgm:spPr/>
    </dgm:pt>
    <dgm:pt modelId="{F847CDE7-F64F-474C-BFAD-ACE59AAECA70}" type="pres">
      <dgm:prSet presAssocID="{1B4FEF74-754A-43C0-8798-8D00E827785F}" presName="desTx" presStyleLbl="revTx" presStyleIdx="1" presStyleCnt="5">
        <dgm:presLayoutVars>
          <dgm:chMax val="0"/>
          <dgm:chPref val="0"/>
          <dgm:bulletEnabled val="1"/>
        </dgm:presLayoutVars>
      </dgm:prSet>
      <dgm:spPr/>
    </dgm:pt>
    <dgm:pt modelId="{EEA56173-650C-45ED-AB91-BA27306B4EB6}" type="pres">
      <dgm:prSet presAssocID="{1B4FEF74-754A-43C0-8798-8D00E827785F}" presName="EmptyPlaceHolder" presStyleCnt="0"/>
      <dgm:spPr/>
    </dgm:pt>
    <dgm:pt modelId="{27F31C5B-2EEB-42E4-8F27-EE1AAA22108D}" type="pres">
      <dgm:prSet presAssocID="{A896CF65-6B85-4B46-B4CA-9703EDC9569F}" presName="space" presStyleCnt="0"/>
      <dgm:spPr/>
    </dgm:pt>
    <dgm:pt modelId="{1A767034-9E70-4DD7-A0A5-FAA534EACA08}" type="pres">
      <dgm:prSet presAssocID="{0855DC30-5397-45E3-B6C7-9549E1FCD0FE}" presName="composite" presStyleCnt="0"/>
      <dgm:spPr/>
    </dgm:pt>
    <dgm:pt modelId="{88FD5374-4B13-4FCA-BC46-B069001EF601}" type="pres">
      <dgm:prSet presAssocID="{0855DC30-5397-45E3-B6C7-9549E1FCD0FE}" presName="L" presStyleLbl="solidFgAcc1" presStyleIdx="2" presStyleCnt="5">
        <dgm:presLayoutVars>
          <dgm:chMax val="0"/>
          <dgm:chPref val="0"/>
        </dgm:presLayoutVars>
      </dgm:prSet>
      <dgm:spPr>
        <a:solidFill>
          <a:schemeClr val="bg1">
            <a:lumMod val="65000"/>
          </a:schemeClr>
        </a:solidFill>
        <a:ln>
          <a:solidFill>
            <a:schemeClr val="bg1">
              <a:lumMod val="65000"/>
            </a:schemeClr>
          </a:solidFill>
        </a:ln>
      </dgm:spPr>
    </dgm:pt>
    <dgm:pt modelId="{A5279FAF-1736-4F5F-9D92-A979A0A3C7C4}" type="pres">
      <dgm:prSet presAssocID="{0855DC30-5397-45E3-B6C7-9549E1FCD0FE}" presName="parTx" presStyleLbl="alignNode1" presStyleIdx="2" presStyleCnt="5">
        <dgm:presLayoutVars>
          <dgm:chMax val="0"/>
          <dgm:chPref val="0"/>
          <dgm:bulletEnabled val="1"/>
        </dgm:presLayoutVars>
      </dgm:prSet>
      <dgm:spPr/>
    </dgm:pt>
    <dgm:pt modelId="{B64C9DD6-5C95-4EF5-BD6E-D707B4B772A6}" type="pres">
      <dgm:prSet presAssocID="{0855DC30-5397-45E3-B6C7-9549E1FCD0FE}" presName="desTx" presStyleLbl="revTx" presStyleIdx="2" presStyleCnt="5">
        <dgm:presLayoutVars>
          <dgm:chMax val="0"/>
          <dgm:chPref val="0"/>
          <dgm:bulletEnabled val="1"/>
        </dgm:presLayoutVars>
      </dgm:prSet>
      <dgm:spPr/>
    </dgm:pt>
    <dgm:pt modelId="{9A18B7A2-78CA-4A59-BEE6-766BF8C9DC37}" type="pres">
      <dgm:prSet presAssocID="{0855DC30-5397-45E3-B6C7-9549E1FCD0FE}" presName="EmptyPlaceHolder" presStyleCnt="0"/>
      <dgm:spPr/>
    </dgm:pt>
    <dgm:pt modelId="{B4143155-09DB-454D-BF97-50C946EC9CB8}" type="pres">
      <dgm:prSet presAssocID="{F2083BDE-3FA9-4F38-945D-D76378F78525}" presName="space" presStyleCnt="0"/>
      <dgm:spPr/>
    </dgm:pt>
    <dgm:pt modelId="{9DB9BE8D-E54A-4585-A6EF-6A4808A07C28}" type="pres">
      <dgm:prSet presAssocID="{5C98BDEF-A481-4E86-8E06-428A6F297DC6}" presName="composite" presStyleCnt="0"/>
      <dgm:spPr/>
    </dgm:pt>
    <dgm:pt modelId="{25D763DD-29B6-48FA-94F7-350B471416A6}" type="pres">
      <dgm:prSet presAssocID="{5C98BDEF-A481-4E86-8E06-428A6F297DC6}" presName="L" presStyleLbl="solidFgAcc1" presStyleIdx="3" presStyleCnt="5">
        <dgm:presLayoutVars>
          <dgm:chMax val="0"/>
          <dgm:chPref val="0"/>
        </dgm:presLayoutVars>
      </dgm:prSet>
      <dgm:spPr/>
    </dgm:pt>
    <dgm:pt modelId="{CF4A2C4D-F017-4721-8011-2C6877BAF616}" type="pres">
      <dgm:prSet presAssocID="{5C98BDEF-A481-4E86-8E06-428A6F297DC6}" presName="parTx" presStyleLbl="alignNode1" presStyleIdx="3" presStyleCnt="5">
        <dgm:presLayoutVars>
          <dgm:chMax val="0"/>
          <dgm:chPref val="0"/>
          <dgm:bulletEnabled val="1"/>
        </dgm:presLayoutVars>
      </dgm:prSet>
      <dgm:spPr/>
    </dgm:pt>
    <dgm:pt modelId="{B038E545-10FD-468E-A144-3ECBAEF8BC34}" type="pres">
      <dgm:prSet presAssocID="{5C98BDEF-A481-4E86-8E06-428A6F297DC6}" presName="desTx" presStyleLbl="revTx" presStyleIdx="3" presStyleCnt="5">
        <dgm:presLayoutVars>
          <dgm:chMax val="0"/>
          <dgm:chPref val="0"/>
          <dgm:bulletEnabled val="1"/>
        </dgm:presLayoutVars>
      </dgm:prSet>
      <dgm:spPr/>
    </dgm:pt>
    <dgm:pt modelId="{596E7629-157D-40A2-9667-1938345B372B}" type="pres">
      <dgm:prSet presAssocID="{5C98BDEF-A481-4E86-8E06-428A6F297DC6}" presName="EmptyPlaceHolder" presStyleCnt="0"/>
      <dgm:spPr/>
    </dgm:pt>
    <dgm:pt modelId="{DCBE9A3A-4631-45AB-976F-9327164BB25D}" type="pres">
      <dgm:prSet presAssocID="{FF99ADA3-BC0F-40CB-ACCA-EDD3C2668B33}" presName="space" presStyleCnt="0"/>
      <dgm:spPr/>
    </dgm:pt>
    <dgm:pt modelId="{C4C65F05-80D0-4CE2-8601-1DBB473051C1}" type="pres">
      <dgm:prSet presAssocID="{D58D16BF-1BBA-4205-BB8E-3CBF3FB7B663}" presName="composite" presStyleCnt="0"/>
      <dgm:spPr/>
    </dgm:pt>
    <dgm:pt modelId="{65EE7BDE-D232-49AC-A1A3-50A72314E491}" type="pres">
      <dgm:prSet presAssocID="{D58D16BF-1BBA-4205-BB8E-3CBF3FB7B663}" presName="L" presStyleLbl="solidFgAcc1" presStyleIdx="4" presStyleCnt="5">
        <dgm:presLayoutVars>
          <dgm:chMax val="0"/>
          <dgm:chPref val="0"/>
        </dgm:presLayoutVars>
      </dgm:prSet>
      <dgm:spPr/>
    </dgm:pt>
    <dgm:pt modelId="{F3B65532-1793-4767-8EC0-5D4220E6C6F1}" type="pres">
      <dgm:prSet presAssocID="{D58D16BF-1BBA-4205-BB8E-3CBF3FB7B663}" presName="parTx" presStyleLbl="alignNode1" presStyleIdx="4" presStyleCnt="5">
        <dgm:presLayoutVars>
          <dgm:chMax val="0"/>
          <dgm:chPref val="0"/>
          <dgm:bulletEnabled val="1"/>
        </dgm:presLayoutVars>
      </dgm:prSet>
      <dgm:spPr/>
    </dgm:pt>
    <dgm:pt modelId="{C69C18EB-74CB-4E83-895F-3003D6A5229A}" type="pres">
      <dgm:prSet presAssocID="{D58D16BF-1BBA-4205-BB8E-3CBF3FB7B663}" presName="desTx" presStyleLbl="revTx" presStyleIdx="4" presStyleCnt="5">
        <dgm:presLayoutVars>
          <dgm:chMax val="0"/>
          <dgm:chPref val="0"/>
          <dgm:bulletEnabled val="1"/>
        </dgm:presLayoutVars>
      </dgm:prSet>
      <dgm:spPr/>
    </dgm:pt>
    <dgm:pt modelId="{C2662CB8-8D90-42E4-A834-C4C0F5810442}" type="pres">
      <dgm:prSet presAssocID="{D58D16BF-1BBA-4205-BB8E-3CBF3FB7B663}" presName="EmptyPlaceHolder" presStyleCnt="0"/>
      <dgm:spPr/>
    </dgm:pt>
  </dgm:ptLst>
  <dgm:cxnLst>
    <dgm:cxn modelId="{41CF4B14-8BB7-4A5F-89DC-AC6A5281A519}" srcId="{5C98BDEF-A481-4E86-8E06-428A6F297DC6}" destId="{1C8D8DCA-944B-4E79-BFE4-191B4A75A99A}" srcOrd="0" destOrd="0" parTransId="{05C6CB80-572D-4A14-A3F0-9E4C6C3C381D}" sibTransId="{CD72D8C5-A975-46D7-A39C-ED16AB62D0F5}"/>
    <dgm:cxn modelId="{1FC0D21A-4450-4DDE-8A25-661F0D374C63}" type="presOf" srcId="{36FD0EEF-2971-42EA-AC6A-2034054279BE}" destId="{3EF2685A-46BF-4958-ADF2-5A1EB1C4CA83}" srcOrd="0" destOrd="0" presId="urn:microsoft.com/office/officeart/2016/7/layout/AccentHomeChevronProcess"/>
    <dgm:cxn modelId="{1CF81A1B-3557-426F-B47E-2309F35551F8}" type="presOf" srcId="{D58D16BF-1BBA-4205-BB8E-3CBF3FB7B663}" destId="{F3B65532-1793-4767-8EC0-5D4220E6C6F1}" srcOrd="0" destOrd="0" presId="urn:microsoft.com/office/officeart/2016/7/layout/AccentHomeChevronProcess"/>
    <dgm:cxn modelId="{D515BD20-EDD3-4207-91EF-F2FC606955A0}" type="presOf" srcId="{0855DC30-5397-45E3-B6C7-9549E1FCD0FE}" destId="{A5279FAF-1736-4F5F-9D92-A979A0A3C7C4}" srcOrd="0" destOrd="0" presId="urn:microsoft.com/office/officeart/2016/7/layout/AccentHomeChevronProcess"/>
    <dgm:cxn modelId="{05BD3B28-5D95-48D6-8CB2-D9FFE8B1201D}" type="presOf" srcId="{C0C857D9-978A-4249-BBBA-16BF161B000A}" destId="{B64C9DD6-5C95-4EF5-BD6E-D707B4B772A6}" srcOrd="0" destOrd="0" presId="urn:microsoft.com/office/officeart/2016/7/layout/AccentHomeChevronProcess"/>
    <dgm:cxn modelId="{8233512C-FF75-46D4-A903-5221B540C647}" srcId="{0D58CF0C-C92B-407D-BEBA-9BB77F76BC63}" destId="{1B4FEF74-754A-43C0-8798-8D00E827785F}" srcOrd="1" destOrd="0" parTransId="{8373BFB4-E1A4-4F78-884B-B64377F38794}" sibTransId="{A896CF65-6B85-4B46-B4CA-9703EDC9569F}"/>
    <dgm:cxn modelId="{CC441061-0CD7-444E-9EAB-58F4CF3D2AE4}" srcId="{0D58CF0C-C92B-407D-BEBA-9BB77F76BC63}" destId="{D58D16BF-1BBA-4205-BB8E-3CBF3FB7B663}" srcOrd="4" destOrd="0" parTransId="{7F24E072-ED75-4668-8F10-579A823CA099}" sibTransId="{F44F0AED-F237-4431-8DBE-7310DDDBFB9F}"/>
    <dgm:cxn modelId="{3C345667-4045-4475-98CF-B6A10C7F9524}" type="presOf" srcId="{3A42E419-1872-4456-9045-3338FD6DB4F2}" destId="{F847CDE7-F64F-474C-BFAD-ACE59AAECA70}" srcOrd="0" destOrd="0" presId="urn:microsoft.com/office/officeart/2016/7/layout/AccentHomeChevronProcess"/>
    <dgm:cxn modelId="{06398176-5BC5-4FB4-B996-27945EC84A7D}" srcId="{0D58CF0C-C92B-407D-BEBA-9BB77F76BC63}" destId="{36FD0EEF-2971-42EA-AC6A-2034054279BE}" srcOrd="0" destOrd="0" parTransId="{02176504-74AE-484E-B68A-81254B718F79}" sibTransId="{437B273C-ADC0-46BD-8343-66E4CF95759E}"/>
    <dgm:cxn modelId="{4D85F578-191D-43C4-9B66-3BCE7707C7B3}" type="presOf" srcId="{C5D59447-6654-4BF3-A6AF-CFCAE0E41D14}" destId="{C69C18EB-74CB-4E83-895F-3003D6A5229A}" srcOrd="0" destOrd="0" presId="urn:microsoft.com/office/officeart/2016/7/layout/AccentHomeChevronProcess"/>
    <dgm:cxn modelId="{9FFD7A7A-6299-434C-B172-317A2A85E3EB}" srcId="{1B4FEF74-754A-43C0-8798-8D00E827785F}" destId="{3A42E419-1872-4456-9045-3338FD6DB4F2}" srcOrd="0" destOrd="0" parTransId="{F84F190B-A7B5-4C0E-9A3B-B8712084F49E}" sibTransId="{F21DC176-A825-46EE-A716-DB7C06E43FCE}"/>
    <dgm:cxn modelId="{1086A37D-4E4D-4657-9AF8-4F0B3F5D0970}" srcId="{D58D16BF-1BBA-4205-BB8E-3CBF3FB7B663}" destId="{C5D59447-6654-4BF3-A6AF-CFCAE0E41D14}" srcOrd="0" destOrd="0" parTransId="{FBE34FF1-6711-4B10-BA30-FA2B26B44AC3}" sibTransId="{C7768F2B-A6AA-40B2-9F87-EB685F2CEBE4}"/>
    <dgm:cxn modelId="{4F858C91-25B4-49EA-A0AB-E1F4A70C24BC}" srcId="{0855DC30-5397-45E3-B6C7-9549E1FCD0FE}" destId="{C0C857D9-978A-4249-BBBA-16BF161B000A}" srcOrd="0" destOrd="0" parTransId="{BCE963D5-6D6A-427E-9E1E-B799D9829BC1}" sibTransId="{B27EC8DC-0F50-4B16-98D6-EFE9EEFF9D28}"/>
    <dgm:cxn modelId="{2F761799-1214-4202-AD9C-6F3445C902EC}" type="presOf" srcId="{0D58CF0C-C92B-407D-BEBA-9BB77F76BC63}" destId="{5257F5C8-7CE8-49D2-8970-A9780E9F9A77}" srcOrd="0" destOrd="0" presId="urn:microsoft.com/office/officeart/2016/7/layout/AccentHomeChevronProcess"/>
    <dgm:cxn modelId="{EEBD93CE-F6A7-4BBC-89E9-8CEEE4401CC3}" type="presOf" srcId="{71CF38CA-017F-45E4-83E8-FA27DFB5A68F}" destId="{27532300-6FC9-4FEB-AB12-4DBC18ED1852}" srcOrd="0" destOrd="0" presId="urn:microsoft.com/office/officeart/2016/7/layout/AccentHomeChevronProcess"/>
    <dgm:cxn modelId="{C55BB1D2-EEF3-4AD7-9E7D-9719EF6DEBB0}" type="presOf" srcId="{5C98BDEF-A481-4E86-8E06-428A6F297DC6}" destId="{CF4A2C4D-F017-4721-8011-2C6877BAF616}" srcOrd="0" destOrd="0" presId="urn:microsoft.com/office/officeart/2016/7/layout/AccentHomeChevronProcess"/>
    <dgm:cxn modelId="{8B2BDAD2-19DF-4F7C-B541-ECDFA28B6896}" type="presOf" srcId="{1B4FEF74-754A-43C0-8798-8D00E827785F}" destId="{7A4EEB59-F542-484D-88D4-BF108AEA4065}" srcOrd="0" destOrd="0" presId="urn:microsoft.com/office/officeart/2016/7/layout/AccentHomeChevronProcess"/>
    <dgm:cxn modelId="{6F190FDD-6B4A-44F8-AA35-11FCD22F4FC6}" srcId="{36FD0EEF-2971-42EA-AC6A-2034054279BE}" destId="{71CF38CA-017F-45E4-83E8-FA27DFB5A68F}" srcOrd="0" destOrd="0" parTransId="{FA0B382B-3AC3-4074-B148-E8FEDBC32DAB}" sibTransId="{B61E18E3-2B94-454A-8F44-6B5224890168}"/>
    <dgm:cxn modelId="{06D02CDF-A0E7-42DF-A6D7-C1B130169615}" srcId="{0D58CF0C-C92B-407D-BEBA-9BB77F76BC63}" destId="{5C98BDEF-A481-4E86-8E06-428A6F297DC6}" srcOrd="3" destOrd="0" parTransId="{E4DF16A1-81BE-4C77-8459-57C4B48344A1}" sibTransId="{FF99ADA3-BC0F-40CB-ACCA-EDD3C2668B33}"/>
    <dgm:cxn modelId="{11D0BAEF-AFFF-48C8-A36A-7F35AFBD5FFE}" type="presOf" srcId="{1C8D8DCA-944B-4E79-BFE4-191B4A75A99A}" destId="{B038E545-10FD-468E-A144-3ECBAEF8BC34}" srcOrd="0" destOrd="0" presId="urn:microsoft.com/office/officeart/2016/7/layout/AccentHomeChevronProcess"/>
    <dgm:cxn modelId="{E3F182F0-95F1-4A02-937A-44DBAF59A716}" srcId="{0D58CF0C-C92B-407D-BEBA-9BB77F76BC63}" destId="{0855DC30-5397-45E3-B6C7-9549E1FCD0FE}" srcOrd="2" destOrd="0" parTransId="{6BBB938A-164B-412B-B84F-3A40E9A8F318}" sibTransId="{F2083BDE-3FA9-4F38-945D-D76378F78525}"/>
    <dgm:cxn modelId="{C0964DB1-FAEB-4203-AA9D-FA85B73EF771}" type="presParOf" srcId="{5257F5C8-7CE8-49D2-8970-A9780E9F9A77}" destId="{1279216A-BEAD-4C98-A82D-E40FE3174822}" srcOrd="0" destOrd="0" presId="urn:microsoft.com/office/officeart/2016/7/layout/AccentHomeChevronProcess"/>
    <dgm:cxn modelId="{CC36FC03-5F54-49EE-AF69-32FC2CF89ED7}" type="presParOf" srcId="{1279216A-BEAD-4C98-A82D-E40FE3174822}" destId="{C809EA71-DEF2-4742-B40C-E48DA11342D1}" srcOrd="0" destOrd="0" presId="urn:microsoft.com/office/officeart/2016/7/layout/AccentHomeChevronProcess"/>
    <dgm:cxn modelId="{7F902E08-EF2D-4B21-96D9-88725EAFDE4A}" type="presParOf" srcId="{1279216A-BEAD-4C98-A82D-E40FE3174822}" destId="{3EF2685A-46BF-4958-ADF2-5A1EB1C4CA83}" srcOrd="1" destOrd="0" presId="urn:microsoft.com/office/officeart/2016/7/layout/AccentHomeChevronProcess"/>
    <dgm:cxn modelId="{11C0F50B-C3AD-4EE1-A0F0-05C90EF9638A}" type="presParOf" srcId="{1279216A-BEAD-4C98-A82D-E40FE3174822}" destId="{27532300-6FC9-4FEB-AB12-4DBC18ED1852}" srcOrd="2" destOrd="0" presId="urn:microsoft.com/office/officeart/2016/7/layout/AccentHomeChevronProcess"/>
    <dgm:cxn modelId="{DEC128DD-40D8-403C-AE08-EB17CC4D1EA9}" type="presParOf" srcId="{1279216A-BEAD-4C98-A82D-E40FE3174822}" destId="{C2DE72BE-520B-427B-8DD8-8E5714BAD033}" srcOrd="3" destOrd="0" presId="urn:microsoft.com/office/officeart/2016/7/layout/AccentHomeChevronProcess"/>
    <dgm:cxn modelId="{F48D41EB-E846-41C9-B14F-5C5E852287BE}" type="presParOf" srcId="{5257F5C8-7CE8-49D2-8970-A9780E9F9A77}" destId="{1AF78912-39E5-488A-ACA2-7BCFF6E8DD68}" srcOrd="1" destOrd="0" presId="urn:microsoft.com/office/officeart/2016/7/layout/AccentHomeChevronProcess"/>
    <dgm:cxn modelId="{34DA9305-495A-4D42-80AD-DAD415E85CFB}" type="presParOf" srcId="{5257F5C8-7CE8-49D2-8970-A9780E9F9A77}" destId="{A639EA82-A5FB-480C-8A93-AE3390441463}" srcOrd="2" destOrd="0" presId="urn:microsoft.com/office/officeart/2016/7/layout/AccentHomeChevronProcess"/>
    <dgm:cxn modelId="{07FC12B4-E535-4E6E-A4E2-2F0DA0D3A596}" type="presParOf" srcId="{A639EA82-A5FB-480C-8A93-AE3390441463}" destId="{658130F8-99EA-42DD-B7B2-AC3E8CF6FA28}" srcOrd="0" destOrd="0" presId="urn:microsoft.com/office/officeart/2016/7/layout/AccentHomeChevronProcess"/>
    <dgm:cxn modelId="{1E7825B2-9FBC-425F-95C2-74BE9AEFB523}" type="presParOf" srcId="{A639EA82-A5FB-480C-8A93-AE3390441463}" destId="{7A4EEB59-F542-484D-88D4-BF108AEA4065}" srcOrd="1" destOrd="0" presId="urn:microsoft.com/office/officeart/2016/7/layout/AccentHomeChevronProcess"/>
    <dgm:cxn modelId="{D62E4388-2615-47A2-A3AA-31095D5905D6}" type="presParOf" srcId="{A639EA82-A5FB-480C-8A93-AE3390441463}" destId="{F847CDE7-F64F-474C-BFAD-ACE59AAECA70}" srcOrd="2" destOrd="0" presId="urn:microsoft.com/office/officeart/2016/7/layout/AccentHomeChevronProcess"/>
    <dgm:cxn modelId="{F7577A7F-AB90-47D2-9333-27DD72E294A4}" type="presParOf" srcId="{A639EA82-A5FB-480C-8A93-AE3390441463}" destId="{EEA56173-650C-45ED-AB91-BA27306B4EB6}" srcOrd="3" destOrd="0" presId="urn:microsoft.com/office/officeart/2016/7/layout/AccentHomeChevronProcess"/>
    <dgm:cxn modelId="{F74D254B-D3C5-4FCB-BFE2-F4C68B34DB94}" type="presParOf" srcId="{5257F5C8-7CE8-49D2-8970-A9780E9F9A77}" destId="{27F31C5B-2EEB-42E4-8F27-EE1AAA22108D}" srcOrd="3" destOrd="0" presId="urn:microsoft.com/office/officeart/2016/7/layout/AccentHomeChevronProcess"/>
    <dgm:cxn modelId="{A12137CD-DD2C-4DB2-84B8-6089173E0BEE}" type="presParOf" srcId="{5257F5C8-7CE8-49D2-8970-A9780E9F9A77}" destId="{1A767034-9E70-4DD7-A0A5-FAA534EACA08}" srcOrd="4" destOrd="0" presId="urn:microsoft.com/office/officeart/2016/7/layout/AccentHomeChevronProcess"/>
    <dgm:cxn modelId="{8DD63794-988E-45DF-B483-855A304F77F3}" type="presParOf" srcId="{1A767034-9E70-4DD7-A0A5-FAA534EACA08}" destId="{88FD5374-4B13-4FCA-BC46-B069001EF601}" srcOrd="0" destOrd="0" presId="urn:microsoft.com/office/officeart/2016/7/layout/AccentHomeChevronProcess"/>
    <dgm:cxn modelId="{2E255E04-59EF-474B-9D64-2D75128045DE}" type="presParOf" srcId="{1A767034-9E70-4DD7-A0A5-FAA534EACA08}" destId="{A5279FAF-1736-4F5F-9D92-A979A0A3C7C4}" srcOrd="1" destOrd="0" presId="urn:microsoft.com/office/officeart/2016/7/layout/AccentHomeChevronProcess"/>
    <dgm:cxn modelId="{2519388B-3EE4-4C8B-A7DE-C898ADC080DA}" type="presParOf" srcId="{1A767034-9E70-4DD7-A0A5-FAA534EACA08}" destId="{B64C9DD6-5C95-4EF5-BD6E-D707B4B772A6}" srcOrd="2" destOrd="0" presId="urn:microsoft.com/office/officeart/2016/7/layout/AccentHomeChevronProcess"/>
    <dgm:cxn modelId="{EBCBE1AA-04DD-4B67-BA21-962FC6361743}" type="presParOf" srcId="{1A767034-9E70-4DD7-A0A5-FAA534EACA08}" destId="{9A18B7A2-78CA-4A59-BEE6-766BF8C9DC37}" srcOrd="3" destOrd="0" presId="urn:microsoft.com/office/officeart/2016/7/layout/AccentHomeChevronProcess"/>
    <dgm:cxn modelId="{751BB11D-65DE-4B48-AD2B-C35DEB458AE0}" type="presParOf" srcId="{5257F5C8-7CE8-49D2-8970-A9780E9F9A77}" destId="{B4143155-09DB-454D-BF97-50C946EC9CB8}" srcOrd="5" destOrd="0" presId="urn:microsoft.com/office/officeart/2016/7/layout/AccentHomeChevronProcess"/>
    <dgm:cxn modelId="{69930AF8-63B7-42C3-BB50-09096D613498}" type="presParOf" srcId="{5257F5C8-7CE8-49D2-8970-A9780E9F9A77}" destId="{9DB9BE8D-E54A-4585-A6EF-6A4808A07C28}" srcOrd="6" destOrd="0" presId="urn:microsoft.com/office/officeart/2016/7/layout/AccentHomeChevronProcess"/>
    <dgm:cxn modelId="{57F7BE51-C2D6-4742-B10F-DC83CC7A08C4}" type="presParOf" srcId="{9DB9BE8D-E54A-4585-A6EF-6A4808A07C28}" destId="{25D763DD-29B6-48FA-94F7-350B471416A6}" srcOrd="0" destOrd="0" presId="urn:microsoft.com/office/officeart/2016/7/layout/AccentHomeChevronProcess"/>
    <dgm:cxn modelId="{07EB14AA-4E64-4F72-B7E7-14039EB3B9B6}" type="presParOf" srcId="{9DB9BE8D-E54A-4585-A6EF-6A4808A07C28}" destId="{CF4A2C4D-F017-4721-8011-2C6877BAF616}" srcOrd="1" destOrd="0" presId="urn:microsoft.com/office/officeart/2016/7/layout/AccentHomeChevronProcess"/>
    <dgm:cxn modelId="{11551A21-2785-447B-913C-7238FB118492}" type="presParOf" srcId="{9DB9BE8D-E54A-4585-A6EF-6A4808A07C28}" destId="{B038E545-10FD-468E-A144-3ECBAEF8BC34}" srcOrd="2" destOrd="0" presId="urn:microsoft.com/office/officeart/2016/7/layout/AccentHomeChevronProcess"/>
    <dgm:cxn modelId="{2A817632-33B8-4590-A0D6-D4EBF97AC6D7}" type="presParOf" srcId="{9DB9BE8D-E54A-4585-A6EF-6A4808A07C28}" destId="{596E7629-157D-40A2-9667-1938345B372B}" srcOrd="3" destOrd="0" presId="urn:microsoft.com/office/officeart/2016/7/layout/AccentHomeChevronProcess"/>
    <dgm:cxn modelId="{0EFC09EC-CEB4-4CFF-8A5C-022A6F72B911}" type="presParOf" srcId="{5257F5C8-7CE8-49D2-8970-A9780E9F9A77}" destId="{DCBE9A3A-4631-45AB-976F-9327164BB25D}" srcOrd="7" destOrd="0" presId="urn:microsoft.com/office/officeart/2016/7/layout/AccentHomeChevronProcess"/>
    <dgm:cxn modelId="{B4074396-1B4E-4D02-BE33-DE84875F81F5}" type="presParOf" srcId="{5257F5C8-7CE8-49D2-8970-A9780E9F9A77}" destId="{C4C65F05-80D0-4CE2-8601-1DBB473051C1}" srcOrd="8" destOrd="0" presId="urn:microsoft.com/office/officeart/2016/7/layout/AccentHomeChevronProcess"/>
    <dgm:cxn modelId="{E09D9313-E4FC-4B2D-89E2-7AA3301D168B}" type="presParOf" srcId="{C4C65F05-80D0-4CE2-8601-1DBB473051C1}" destId="{65EE7BDE-D232-49AC-A1A3-50A72314E491}" srcOrd="0" destOrd="0" presId="urn:microsoft.com/office/officeart/2016/7/layout/AccentHomeChevronProcess"/>
    <dgm:cxn modelId="{6F5C8154-10BF-4067-8973-387A93B38D32}" type="presParOf" srcId="{C4C65F05-80D0-4CE2-8601-1DBB473051C1}" destId="{F3B65532-1793-4767-8EC0-5D4220E6C6F1}" srcOrd="1" destOrd="0" presId="urn:microsoft.com/office/officeart/2016/7/layout/AccentHomeChevronProcess"/>
    <dgm:cxn modelId="{62227990-E271-4EAE-82D9-A48C5E22B34B}" type="presParOf" srcId="{C4C65F05-80D0-4CE2-8601-1DBB473051C1}" destId="{C69C18EB-74CB-4E83-895F-3003D6A5229A}" srcOrd="2" destOrd="0" presId="urn:microsoft.com/office/officeart/2016/7/layout/AccentHomeChevronProcess"/>
    <dgm:cxn modelId="{530538F2-48E8-460A-880B-4EAE9095454D}" type="presParOf" srcId="{C4C65F05-80D0-4CE2-8601-1DBB473051C1}" destId="{C2662CB8-8D90-42E4-A834-C4C0F5810442}"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9EA71-DEF2-4742-B40C-E48DA11342D1}">
      <dsp:nvSpPr>
        <dsp:cNvPr id="0" name=""/>
        <dsp:cNvSpPr/>
      </dsp:nvSpPr>
      <dsp:spPr>
        <a:xfrm rot="5400000">
          <a:off x="-764178" y="1529189"/>
          <a:ext cx="1716426" cy="183760"/>
        </a:xfrm>
        <a:prstGeom prst="corner">
          <a:avLst>
            <a:gd name="adj1" fmla="val 1000"/>
            <a:gd name="adj2" fmla="val 1000"/>
          </a:avLst>
        </a:prstGeom>
        <a:solidFill>
          <a:schemeClr val="bg1">
            <a:lumMod val="65000"/>
          </a:schemeClr>
        </a:solidFill>
        <a:ln w="22225"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dsp:style>
    </dsp:sp>
    <dsp:sp modelId="{3EF2685A-46BF-4958-ADF2-5A1EB1C4CA83}">
      <dsp:nvSpPr>
        <dsp:cNvPr id="0" name=""/>
        <dsp:cNvSpPr/>
      </dsp:nvSpPr>
      <dsp:spPr>
        <a:xfrm>
          <a:off x="2154" y="2479282"/>
          <a:ext cx="2297008" cy="572142"/>
        </a:xfrm>
        <a:prstGeom prst="homePlate">
          <a:avLst>
            <a:gd name="adj" fmla="val 25000"/>
          </a:avLst>
        </a:prstGeom>
        <a:solidFill>
          <a:schemeClr val="bg1">
            <a:lumMod val="65000"/>
          </a:schemeClr>
        </a:solidFill>
        <a:ln w="22225"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a:t>Step 1</a:t>
          </a:r>
        </a:p>
      </dsp:txBody>
      <dsp:txXfrm>
        <a:off x="2154" y="2479282"/>
        <a:ext cx="2225490" cy="572142"/>
      </dsp:txXfrm>
    </dsp:sp>
    <dsp:sp modelId="{27532300-6FC9-4FEB-AB12-4DBC18ED1852}">
      <dsp:nvSpPr>
        <dsp:cNvPr id="0" name=""/>
        <dsp:cNvSpPr/>
      </dsp:nvSpPr>
      <dsp:spPr>
        <a:xfrm>
          <a:off x="185914" y="873112"/>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solidFill>
                <a:schemeClr val="bg1">
                  <a:lumMod val="50000"/>
                </a:schemeClr>
              </a:solidFill>
            </a:rPr>
            <a:t>Document Review &amp; Planning</a:t>
          </a:r>
        </a:p>
      </dsp:txBody>
      <dsp:txXfrm>
        <a:off x="185914" y="873112"/>
        <a:ext cx="1865171" cy="1076732"/>
      </dsp:txXfrm>
    </dsp:sp>
    <dsp:sp modelId="{658130F8-99EA-42DD-B7B2-AC3E8CF6FA28}">
      <dsp:nvSpPr>
        <dsp:cNvPr id="0" name=""/>
        <dsp:cNvSpPr/>
      </dsp:nvSpPr>
      <dsp:spPr>
        <a:xfrm rot="5400000">
          <a:off x="1417979" y="1529189"/>
          <a:ext cx="1716426" cy="183760"/>
        </a:xfrm>
        <a:prstGeom prst="corner">
          <a:avLst>
            <a:gd name="adj1" fmla="val 1000"/>
            <a:gd name="adj2" fmla="val 1000"/>
          </a:avLst>
        </a:prstGeom>
        <a:solidFill>
          <a:schemeClr val="bg1">
            <a:lumMod val="65000"/>
          </a:schemeClr>
        </a:solidFill>
        <a:ln w="22225"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dsp:style>
    </dsp:sp>
    <dsp:sp modelId="{7A4EEB59-F542-484D-88D4-BF108AEA4065}">
      <dsp:nvSpPr>
        <dsp:cNvPr id="0" name=""/>
        <dsp:cNvSpPr/>
      </dsp:nvSpPr>
      <dsp:spPr>
        <a:xfrm>
          <a:off x="2184312" y="2479282"/>
          <a:ext cx="2297008" cy="572142"/>
        </a:xfrm>
        <a:prstGeom prst="chevron">
          <a:avLst>
            <a:gd name="adj" fmla="val 25000"/>
          </a:avLst>
        </a:prstGeom>
        <a:solidFill>
          <a:schemeClr val="bg1">
            <a:lumMod val="65000"/>
          </a:schemeClr>
        </a:solidFill>
        <a:ln w="22225"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a:t>Step 2</a:t>
          </a:r>
        </a:p>
      </dsp:txBody>
      <dsp:txXfrm>
        <a:off x="2327348" y="2479282"/>
        <a:ext cx="2010937" cy="572142"/>
      </dsp:txXfrm>
    </dsp:sp>
    <dsp:sp modelId="{F847CDE7-F64F-474C-BFAD-ACE59AAECA70}">
      <dsp:nvSpPr>
        <dsp:cNvPr id="0" name=""/>
        <dsp:cNvSpPr/>
      </dsp:nvSpPr>
      <dsp:spPr>
        <a:xfrm>
          <a:off x="2368073" y="873112"/>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solidFill>
                <a:schemeClr val="bg1">
                  <a:lumMod val="50000"/>
                </a:schemeClr>
              </a:solidFill>
            </a:rPr>
            <a:t>Pathway Design</a:t>
          </a:r>
        </a:p>
      </dsp:txBody>
      <dsp:txXfrm>
        <a:off x="2368073" y="873112"/>
        <a:ext cx="1865171" cy="1076732"/>
      </dsp:txXfrm>
    </dsp:sp>
    <dsp:sp modelId="{88FD5374-4B13-4FCA-BC46-B069001EF601}">
      <dsp:nvSpPr>
        <dsp:cNvPr id="0" name=""/>
        <dsp:cNvSpPr/>
      </dsp:nvSpPr>
      <dsp:spPr>
        <a:xfrm rot="5400000">
          <a:off x="3600137" y="1529189"/>
          <a:ext cx="1716426" cy="183760"/>
        </a:xfrm>
        <a:prstGeom prst="corner">
          <a:avLst>
            <a:gd name="adj1" fmla="val 1000"/>
            <a:gd name="adj2" fmla="val 1000"/>
          </a:avLst>
        </a:prstGeom>
        <a:solidFill>
          <a:schemeClr val="bg1">
            <a:lumMod val="65000"/>
          </a:schemeClr>
        </a:solidFill>
        <a:ln w="22225"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dsp:style>
    </dsp:sp>
    <dsp:sp modelId="{A5279FAF-1736-4F5F-9D92-A979A0A3C7C4}">
      <dsp:nvSpPr>
        <dsp:cNvPr id="0" name=""/>
        <dsp:cNvSpPr/>
      </dsp:nvSpPr>
      <dsp:spPr>
        <a:xfrm>
          <a:off x="4366470" y="2479282"/>
          <a:ext cx="2297008" cy="572142"/>
        </a:xfrm>
        <a:prstGeom prst="chevron">
          <a:avLst>
            <a:gd name="adj" fmla="val 25000"/>
          </a:avLst>
        </a:prstGeom>
        <a:solidFill>
          <a:schemeClr val="bg1">
            <a:lumMod val="65000"/>
          </a:schemeClr>
        </a:solidFill>
        <a:ln w="22225" cap="rnd"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a:t>Step 3</a:t>
          </a:r>
        </a:p>
      </dsp:txBody>
      <dsp:txXfrm>
        <a:off x="4509506" y="2479282"/>
        <a:ext cx="2010937" cy="572142"/>
      </dsp:txXfrm>
    </dsp:sp>
    <dsp:sp modelId="{B64C9DD6-5C95-4EF5-BD6E-D707B4B772A6}">
      <dsp:nvSpPr>
        <dsp:cNvPr id="0" name=""/>
        <dsp:cNvSpPr/>
      </dsp:nvSpPr>
      <dsp:spPr>
        <a:xfrm>
          <a:off x="4550231" y="873112"/>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solidFill>
                <a:schemeClr val="bg1">
                  <a:lumMod val="50000"/>
                </a:schemeClr>
              </a:solidFill>
            </a:rPr>
            <a:t>Website Integration</a:t>
          </a:r>
        </a:p>
      </dsp:txBody>
      <dsp:txXfrm>
        <a:off x="4550231" y="873112"/>
        <a:ext cx="1865171" cy="1076732"/>
      </dsp:txXfrm>
    </dsp:sp>
    <dsp:sp modelId="{25D763DD-29B6-48FA-94F7-350B471416A6}">
      <dsp:nvSpPr>
        <dsp:cNvPr id="0" name=""/>
        <dsp:cNvSpPr/>
      </dsp:nvSpPr>
      <dsp:spPr>
        <a:xfrm rot="5400000">
          <a:off x="5782296" y="1529189"/>
          <a:ext cx="1716426" cy="183760"/>
        </a:xfrm>
        <a:prstGeom prst="corner">
          <a:avLst>
            <a:gd name="adj1" fmla="val 1000"/>
            <a:gd name="adj2" fmla="val 1000"/>
          </a:avLst>
        </a:prstGeom>
        <a:solidFill>
          <a:schemeClr val="lt1">
            <a:hueOff val="0"/>
            <a:satOff val="0"/>
            <a:lumOff val="0"/>
            <a:alphaOff val="0"/>
          </a:schemeClr>
        </a:solidFill>
        <a:ln w="22225" cap="rnd" cmpd="sng" algn="ctr">
          <a:solidFill>
            <a:schemeClr val="accent3">
              <a:hueOff val="-5803263"/>
              <a:satOff val="-7990"/>
              <a:lumOff val="15443"/>
              <a:alphaOff val="0"/>
            </a:schemeClr>
          </a:solidFill>
          <a:prstDash val="solid"/>
        </a:ln>
        <a:effectLst/>
      </dsp:spPr>
      <dsp:style>
        <a:lnRef idx="2">
          <a:scrgbClr r="0" g="0" b="0"/>
        </a:lnRef>
        <a:fillRef idx="1">
          <a:scrgbClr r="0" g="0" b="0"/>
        </a:fillRef>
        <a:effectRef idx="0">
          <a:scrgbClr r="0" g="0" b="0"/>
        </a:effectRef>
        <a:fontRef idx="minor"/>
      </dsp:style>
    </dsp:sp>
    <dsp:sp modelId="{CF4A2C4D-F017-4721-8011-2C6877BAF616}">
      <dsp:nvSpPr>
        <dsp:cNvPr id="0" name=""/>
        <dsp:cNvSpPr/>
      </dsp:nvSpPr>
      <dsp:spPr>
        <a:xfrm>
          <a:off x="6548628" y="2479282"/>
          <a:ext cx="2297008" cy="572142"/>
        </a:xfrm>
        <a:prstGeom prst="chevron">
          <a:avLst>
            <a:gd name="adj" fmla="val 25000"/>
          </a:avLst>
        </a:prstGeom>
        <a:solidFill>
          <a:schemeClr val="accent3">
            <a:hueOff val="-5803263"/>
            <a:satOff val="-7990"/>
            <a:lumOff val="15443"/>
            <a:alphaOff val="0"/>
          </a:schemeClr>
        </a:solidFill>
        <a:ln w="22225" cap="rnd" cmpd="sng" algn="ctr">
          <a:solidFill>
            <a:schemeClr val="accent3">
              <a:hueOff val="-5803263"/>
              <a:satOff val="-7990"/>
              <a:lumOff val="154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a:t>Step 4</a:t>
          </a:r>
        </a:p>
      </dsp:txBody>
      <dsp:txXfrm>
        <a:off x="6691664" y="2479282"/>
        <a:ext cx="2010937" cy="572142"/>
      </dsp:txXfrm>
    </dsp:sp>
    <dsp:sp modelId="{B038E545-10FD-468E-A144-3ECBAEF8BC34}">
      <dsp:nvSpPr>
        <dsp:cNvPr id="0" name=""/>
        <dsp:cNvSpPr/>
      </dsp:nvSpPr>
      <dsp:spPr>
        <a:xfrm>
          <a:off x="6732389" y="873112"/>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Training &amp; Marketing</a:t>
          </a:r>
        </a:p>
        <a:p>
          <a:pPr marL="0" lvl="0" indent="0" algn="l" defTabSz="488950">
            <a:lnSpc>
              <a:spcPct val="90000"/>
            </a:lnSpc>
            <a:spcBef>
              <a:spcPct val="0"/>
            </a:spcBef>
            <a:spcAft>
              <a:spcPct val="35000"/>
            </a:spcAft>
            <a:buNone/>
          </a:pPr>
          <a:r>
            <a:rPr lang="en-US" sz="1100" i="1" kern="1200" dirty="0"/>
            <a:t>5 In-Depth Webinars</a:t>
          </a:r>
        </a:p>
        <a:p>
          <a:pPr marL="0" lvl="0" indent="0" algn="l" defTabSz="488950">
            <a:lnSpc>
              <a:spcPct val="90000"/>
            </a:lnSpc>
            <a:spcBef>
              <a:spcPct val="0"/>
            </a:spcBef>
            <a:spcAft>
              <a:spcPct val="35000"/>
            </a:spcAft>
            <a:buNone/>
          </a:pPr>
          <a:r>
            <a:rPr lang="en-US" sz="1100" i="1" kern="1200" dirty="0"/>
            <a:t>December 18</a:t>
          </a:r>
        </a:p>
        <a:p>
          <a:pPr marL="0" lvl="0" indent="0" algn="l" defTabSz="488950">
            <a:lnSpc>
              <a:spcPct val="90000"/>
            </a:lnSpc>
            <a:spcBef>
              <a:spcPct val="0"/>
            </a:spcBef>
            <a:spcAft>
              <a:spcPct val="35000"/>
            </a:spcAft>
            <a:buNone/>
          </a:pPr>
          <a:r>
            <a:rPr lang="en-US" sz="1100" i="1" kern="1200" dirty="0"/>
            <a:t>January 8, 15, 22, 29</a:t>
          </a:r>
        </a:p>
      </dsp:txBody>
      <dsp:txXfrm>
        <a:off x="6732389" y="873112"/>
        <a:ext cx="1865171" cy="1076732"/>
      </dsp:txXfrm>
    </dsp:sp>
    <dsp:sp modelId="{65EE7BDE-D232-49AC-A1A3-50A72314E491}">
      <dsp:nvSpPr>
        <dsp:cNvPr id="0" name=""/>
        <dsp:cNvSpPr/>
      </dsp:nvSpPr>
      <dsp:spPr>
        <a:xfrm rot="5400000">
          <a:off x="7964454" y="1529189"/>
          <a:ext cx="1716426" cy="183760"/>
        </a:xfrm>
        <a:prstGeom prst="corner">
          <a:avLst>
            <a:gd name="adj1" fmla="val 1000"/>
            <a:gd name="adj2" fmla="val 1000"/>
          </a:avLst>
        </a:prstGeom>
        <a:solidFill>
          <a:schemeClr val="lt1">
            <a:hueOff val="0"/>
            <a:satOff val="0"/>
            <a:lumOff val="0"/>
            <a:alphaOff val="0"/>
          </a:schemeClr>
        </a:solidFill>
        <a:ln w="22225" cap="rnd" cmpd="sng" algn="ctr">
          <a:solidFill>
            <a:schemeClr val="accent3">
              <a:hueOff val="-7737684"/>
              <a:satOff val="-10653"/>
              <a:lumOff val="20590"/>
              <a:alphaOff val="0"/>
            </a:schemeClr>
          </a:solidFill>
          <a:prstDash val="solid"/>
        </a:ln>
        <a:effectLst/>
      </dsp:spPr>
      <dsp:style>
        <a:lnRef idx="2">
          <a:scrgbClr r="0" g="0" b="0"/>
        </a:lnRef>
        <a:fillRef idx="1">
          <a:scrgbClr r="0" g="0" b="0"/>
        </a:fillRef>
        <a:effectRef idx="0">
          <a:scrgbClr r="0" g="0" b="0"/>
        </a:effectRef>
        <a:fontRef idx="minor"/>
      </dsp:style>
    </dsp:sp>
    <dsp:sp modelId="{F3B65532-1793-4767-8EC0-5D4220E6C6F1}">
      <dsp:nvSpPr>
        <dsp:cNvPr id="0" name=""/>
        <dsp:cNvSpPr/>
      </dsp:nvSpPr>
      <dsp:spPr>
        <a:xfrm>
          <a:off x="8730787" y="2479282"/>
          <a:ext cx="2297008" cy="572142"/>
        </a:xfrm>
        <a:prstGeom prst="chevron">
          <a:avLst>
            <a:gd name="adj" fmla="val 25000"/>
          </a:avLst>
        </a:prstGeom>
        <a:solidFill>
          <a:schemeClr val="accent3">
            <a:hueOff val="-7737684"/>
            <a:satOff val="-10653"/>
            <a:lumOff val="20590"/>
            <a:alphaOff val="0"/>
          </a:schemeClr>
        </a:solidFill>
        <a:ln w="22225" cap="rnd" cmpd="sng" algn="ctr">
          <a:solidFill>
            <a:schemeClr val="accent3">
              <a:hueOff val="-7737684"/>
              <a:satOff val="-10653"/>
              <a:lumOff val="205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anchor="ctr" anchorCtr="0">
          <a:noAutofit/>
        </a:bodyPr>
        <a:lstStyle/>
        <a:p>
          <a:pPr marL="0" lvl="0" indent="0" algn="ctr" defTabSz="622300">
            <a:lnSpc>
              <a:spcPct val="90000"/>
            </a:lnSpc>
            <a:spcBef>
              <a:spcPct val="0"/>
            </a:spcBef>
            <a:spcAft>
              <a:spcPct val="35000"/>
            </a:spcAft>
            <a:buNone/>
          </a:pPr>
          <a:r>
            <a:rPr lang="en-US" sz="1400" kern="1200"/>
            <a:t>Step 5</a:t>
          </a:r>
        </a:p>
      </dsp:txBody>
      <dsp:txXfrm>
        <a:off x="8873823" y="2479282"/>
        <a:ext cx="2010937" cy="572142"/>
      </dsp:txXfrm>
    </dsp:sp>
    <dsp:sp modelId="{C69C18EB-74CB-4E83-895F-3003D6A5229A}">
      <dsp:nvSpPr>
        <dsp:cNvPr id="0" name=""/>
        <dsp:cNvSpPr/>
      </dsp:nvSpPr>
      <dsp:spPr>
        <a:xfrm>
          <a:off x="8914547" y="873112"/>
          <a:ext cx="1865171" cy="107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Finalization &amp; Handover</a:t>
          </a:r>
        </a:p>
        <a:p>
          <a:pPr marL="0" lvl="0" indent="0" algn="l" defTabSz="488950">
            <a:lnSpc>
              <a:spcPct val="90000"/>
            </a:lnSpc>
            <a:spcBef>
              <a:spcPct val="0"/>
            </a:spcBef>
            <a:spcAft>
              <a:spcPct val="35000"/>
            </a:spcAft>
            <a:buNone/>
          </a:pPr>
          <a:r>
            <a:rPr lang="en-US" sz="1100" i="1" kern="1200" dirty="0"/>
            <a:t>March 2021</a:t>
          </a:r>
        </a:p>
      </dsp:txBody>
      <dsp:txXfrm>
        <a:off x="8914547" y="873112"/>
        <a:ext cx="1865171" cy="1076732"/>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B43A3-7D47-4B9A-9B1A-FF9CBC18B640}" type="datetimeFigureOut">
              <a:rPr lang="en-US" smtClean="0"/>
              <a:t>1/19/2021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D98FD-36E9-4F9D-B45C-F2F9363327B4}" type="slidenum">
              <a:rPr lang="en-US" smtClean="0"/>
              <a:t>‹#›</a:t>
            </a:fld>
            <a:endParaRPr lang="en-US" dirty="0"/>
          </a:p>
        </p:txBody>
      </p:sp>
    </p:spTree>
    <p:extLst>
      <p:ext uri="{BB962C8B-B14F-4D97-AF65-F5344CB8AC3E}">
        <p14:creationId xmlns:p14="http://schemas.microsoft.com/office/powerpoint/2010/main" val="2412576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nlm.gov/evaluation/guides.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ecf.org/blog/racial-justice-definition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nnlm.gov/sites/default/files/nto/Ally%20Handouts-Microaggressions%20Table-1.pdf"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apf.org/kimberle-crenshaw"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philpapers.org/archive/CREDTI.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afp.org/fpm/2019/0700/p29.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implicit.harvard.edu/implicit/iatdetails.html"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nlm.gov/neo/guides/race-ethnicity-pathway/step-4#section4"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nlm.gov/evaluation/guides.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betterevaluation.org/en/plan/approach/positive_devianc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nnlm.gov/sites/default/files/neo/files/Pathways/Positive%20Deviance%20Approach.pdf"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nlm.gov/neo/guides/race-ethnicity-pathway/step-5#section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nnlm.gov/evaluation/guides.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nnlm.gov/sites/default/files/neo/files/Pathways/Logic%20Model.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nnlm.gov/neo/guides/race-ethnicity-pathway/example-evaluation-plan#section3"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nnlm.gov/evaluation/guides.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nnlm.gov/sites/default/files/neo/files/Pathways/rockefellerfoundation_socialchange.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nnlm.gov/evaluation/guides.htm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nnlm.gov/sites/default/files/neo/files/Pathways/CDA%20Do%20No%20Harm%20Approach.pdf"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dismantlingracism.org/internalizations.html"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nnlm.gov/sites/default/files/neo/files/Pathways/CDA%20Do%20No%20Harm%20Approach.pdf"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dismantlingracism.org/internalizations.html"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nnlm.gov/sites/default/files/neo/files/Pathways/Zukowski%202002%20Participatory%20Evaluation.pdf"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hhs.gov/ohrp/regulations-and-policy/belmont-report/index.html"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childtrends.org/publications/racial-equity-considerations-and-the-institutional-review-board"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research-compliance.umich.edu/human-subjects/irb-health-sciences-and-behavioral-sciences-hsbs/irb-review-proces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nnlm.gov/evaluation/guides.html"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nnlm.gov/sites/default/files/neo/files/Pathways/CDC%20Quantitative%20Analysis.pdf"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nnlm.gov/sites/default/files/neo/files/Pathways/CDC%20Qualitative%20Analysis.pdf"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nnlm.gov/sites/default/files/neo/files/Pathways/Data%20Viz.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D98FD-36E9-4F9D-B45C-F2F9363327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44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What is evaluation? Can mean different things to different people, but it is essentially a “systematic process to judge quality, combining evidence and values” </a:t>
            </a:r>
          </a:p>
        </p:txBody>
      </p:sp>
      <p:sp>
        <p:nvSpPr>
          <p:cNvPr id="4" name="Slide Number Placeholder 3"/>
          <p:cNvSpPr>
            <a:spLocks noGrp="1"/>
          </p:cNvSpPr>
          <p:nvPr>
            <p:ph type="sldNum" sz="quarter" idx="5"/>
          </p:nvPr>
        </p:nvSpPr>
        <p:spPr/>
        <p:txBody>
          <a:bodyPr/>
          <a:lstStyle/>
          <a:p>
            <a:fld id="{133D98FD-36E9-4F9D-B45C-F2F9363327B4}" type="slidenum">
              <a:rPr lang="en-US" smtClean="0"/>
              <a:t>11</a:t>
            </a:fld>
            <a:endParaRPr lang="en-US"/>
          </a:p>
        </p:txBody>
      </p:sp>
    </p:spTree>
    <p:extLst>
      <p:ext uri="{BB962C8B-B14F-4D97-AF65-F5344CB8AC3E}">
        <p14:creationId xmlns:p14="http://schemas.microsoft.com/office/powerpoint/2010/main" val="3015135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I like to think of evaluation like a train station. Take in information and data, the evaluation is organized and processes are completed at the station, and out come the evaluation results</a:t>
            </a:r>
          </a:p>
        </p:txBody>
      </p:sp>
      <p:sp>
        <p:nvSpPr>
          <p:cNvPr id="4" name="Slide Number Placeholder 3"/>
          <p:cNvSpPr>
            <a:spLocks noGrp="1"/>
          </p:cNvSpPr>
          <p:nvPr>
            <p:ph type="sldNum" sz="quarter" idx="5"/>
          </p:nvPr>
        </p:nvSpPr>
        <p:spPr/>
        <p:txBody>
          <a:bodyPr/>
          <a:lstStyle/>
          <a:p>
            <a:fld id="{133D98FD-36E9-4F9D-B45C-F2F9363327B4}" type="slidenum">
              <a:rPr lang="en-US" smtClean="0"/>
              <a:t>12</a:t>
            </a:fld>
            <a:endParaRPr lang="en-US"/>
          </a:p>
        </p:txBody>
      </p:sp>
    </p:spTree>
    <p:extLst>
      <p:ext uri="{BB962C8B-B14F-4D97-AF65-F5344CB8AC3E}">
        <p14:creationId xmlns:p14="http://schemas.microsoft.com/office/powerpoint/2010/main" val="1199648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lang="en-US" dirty="0">
                <a:latin typeface="Arial"/>
                <a:ea typeface="+mn-ea"/>
                <a:cs typeface="Arial"/>
              </a:rPr>
              <a:t>What happens at the station? There are different ways of approaching evaluation, but in this case, we developed 5 steps- things that happen in the station. </a:t>
            </a:r>
          </a:p>
          <a:p>
            <a:pPr algn="l" hangingPunct="0">
              <a:lnSpc>
                <a:spcPct val="100000"/>
              </a:lnSpc>
            </a:pPr>
            <a:endParaRPr lang="en-US" dirty="0">
              <a:latin typeface="Arial"/>
              <a:ea typeface="+mn-ea"/>
              <a:cs typeface="Arial"/>
            </a:endParaRPr>
          </a:p>
          <a:p>
            <a:pPr algn="l" hangingPunct="0">
              <a:lnSpc>
                <a:spcPct val="100000"/>
              </a:lnSpc>
            </a:pPr>
            <a:r>
              <a:rPr lang="en-US" dirty="0">
                <a:latin typeface="Arial"/>
                <a:ea typeface="+mn-ea"/>
                <a:cs typeface="Arial"/>
              </a:rPr>
              <a:t>In our review of existing resources, we found NNLM’s 4 steps to evaluation. We wanted to build the pathways along these 4 steps to ensure that we are building upon the strong evaluation foundation that has already been built by NNLM and NEO. However, the 4 steps presented on the NEO website ended with an evaluation plan. After discussing with Serene, we added a 5</a:t>
            </a:r>
            <a:r>
              <a:rPr lang="en-US" baseline="30000" dirty="0">
                <a:latin typeface="Arial"/>
                <a:ea typeface="+mn-ea"/>
                <a:cs typeface="Arial"/>
              </a:rPr>
              <a:t>th</a:t>
            </a:r>
            <a:r>
              <a:rPr lang="en-US" dirty="0">
                <a:latin typeface="Arial"/>
                <a:ea typeface="+mn-ea"/>
                <a:cs typeface="Arial"/>
              </a:rPr>
              <a:t> step: Collect data, analyze, and act. Then you’ll see the pathways along the steps. Each pathway, which focuses on the unique evaluation needs/considerations for a population, follows the 5 steps.</a:t>
            </a:r>
          </a:p>
        </p:txBody>
      </p:sp>
      <p:sp>
        <p:nvSpPr>
          <p:cNvPr id="4" name="Slide Number Placeholder 3"/>
          <p:cNvSpPr>
            <a:spLocks noGrp="1"/>
          </p:cNvSpPr>
          <p:nvPr>
            <p:ph type="sldNum" sz="quarter" idx="5"/>
          </p:nvPr>
        </p:nvSpPr>
        <p:spPr/>
        <p:txBody>
          <a:bodyPr/>
          <a:lstStyle/>
          <a:p>
            <a:fld id="{4F38AFD9-D5DB-4A47-A4BE-251B4DF1413A}" type="slidenum">
              <a:rPr lang="en-US"/>
              <a:t>13</a:t>
            </a:fld>
            <a:endParaRPr lang="en-US"/>
          </a:p>
        </p:txBody>
      </p:sp>
    </p:spTree>
    <p:extLst>
      <p:ext uri="{BB962C8B-B14F-4D97-AF65-F5344CB8AC3E}">
        <p14:creationId xmlns:p14="http://schemas.microsoft.com/office/powerpoint/2010/main" val="292656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FF0000"/>
              </a:solidFill>
            </a:endParaRPr>
          </a:p>
        </p:txBody>
      </p:sp>
      <p:sp>
        <p:nvSpPr>
          <p:cNvPr id="4" name="Slide Number Placeholder 3"/>
          <p:cNvSpPr>
            <a:spLocks noGrp="1"/>
          </p:cNvSpPr>
          <p:nvPr>
            <p:ph type="sldNum" sz="quarter" idx="5"/>
          </p:nvPr>
        </p:nvSpPr>
        <p:spPr/>
        <p:txBody>
          <a:bodyPr/>
          <a:lstStyle/>
          <a:p>
            <a:fld id="{133D98FD-36E9-4F9D-B45C-F2F9363327B4}" type="slidenum">
              <a:rPr lang="en-US" smtClean="0"/>
              <a:t>14</a:t>
            </a:fld>
            <a:endParaRPr lang="en-US"/>
          </a:p>
        </p:txBody>
      </p:sp>
    </p:spTree>
    <p:extLst>
      <p:ext uri="{BB962C8B-B14F-4D97-AF65-F5344CB8AC3E}">
        <p14:creationId xmlns:p14="http://schemas.microsoft.com/office/powerpoint/2010/main" val="1512225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15</a:t>
            </a:fld>
            <a:endParaRPr lang="en-US" dirty="0"/>
          </a:p>
        </p:txBody>
      </p:sp>
    </p:spTree>
    <p:extLst>
      <p:ext uri="{BB962C8B-B14F-4D97-AF65-F5344CB8AC3E}">
        <p14:creationId xmlns:p14="http://schemas.microsoft.com/office/powerpoint/2010/main" val="1703663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pathways includes topic-specific information, so I will highlight those elements before moving to the website. If you’d prefer to follow along on the site, Billi will share the link in the chat.</a:t>
            </a:r>
          </a:p>
        </p:txBody>
      </p:sp>
      <p:sp>
        <p:nvSpPr>
          <p:cNvPr id="4" name="Slide Number Placeholder 3"/>
          <p:cNvSpPr>
            <a:spLocks noGrp="1"/>
          </p:cNvSpPr>
          <p:nvPr>
            <p:ph type="sldNum" sz="quarter" idx="5"/>
          </p:nvPr>
        </p:nvSpPr>
        <p:spPr/>
        <p:txBody>
          <a:bodyPr/>
          <a:lstStyle/>
          <a:p>
            <a:fld id="{133D98FD-36E9-4F9D-B45C-F2F9363327B4}" type="slidenum">
              <a:rPr lang="en-US" smtClean="0"/>
              <a:t>17</a:t>
            </a:fld>
            <a:endParaRPr lang="en-US" dirty="0"/>
          </a:p>
        </p:txBody>
      </p:sp>
    </p:spTree>
    <p:extLst>
      <p:ext uri="{BB962C8B-B14F-4D97-AF65-F5344CB8AC3E}">
        <p14:creationId xmlns:p14="http://schemas.microsoft.com/office/powerpoint/2010/main" val="1791679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pple-system"/>
              </a:rPr>
              <a:t>Evaluation design is broken down into 5 steps, which you can explore in detail using </a:t>
            </a:r>
            <a:r>
              <a:rPr lang="en-US" b="0" i="0" u="sng" dirty="0">
                <a:solidFill>
                  <a:srgbClr val="2E4E74"/>
                </a:solidFill>
                <a:effectLst/>
                <a:latin typeface="-apple-system"/>
                <a:hlinkClick r:id="rId3"/>
              </a:rPr>
              <a:t>NEO’s Evaluation Booklets</a:t>
            </a:r>
            <a:r>
              <a:rPr lang="en-US" b="0" i="0" dirty="0">
                <a:solidFill>
                  <a:srgbClr val="666666"/>
                </a:solidFill>
                <a:effectLst/>
                <a:latin typeface="-apple-system"/>
              </a:rPr>
              <a:t>. Basic steps and worksheets are presented in the tabs above. While you are developing your evaluation plan, it is important to consider the context of your program. The context can change how your evaluation is designed and implemented, because different settings and populations have different needs and abilities to participate in evaluations. Considering this, the 5 steps are applied across 4 common populations (K-12 Health, Rural Health, Race &amp; Ethnicity, and LGBTQIA+ Health) in </a:t>
            </a:r>
            <a:r>
              <a:rPr lang="en-US" b="1" i="0" dirty="0">
                <a:solidFill>
                  <a:srgbClr val="666666"/>
                </a:solidFill>
                <a:effectLst/>
                <a:latin typeface="-apple-system"/>
              </a:rPr>
              <a:t>pathways</a:t>
            </a:r>
            <a:r>
              <a:rPr lang="en-US" b="0" i="0" dirty="0">
                <a:solidFill>
                  <a:srgbClr val="666666"/>
                </a:solidFill>
                <a:effectLst/>
                <a:latin typeface="-apple-system"/>
              </a:rPr>
              <a:t>.</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18</a:t>
            </a:fld>
            <a:endParaRPr lang="en-US" dirty="0"/>
          </a:p>
        </p:txBody>
      </p:sp>
    </p:spTree>
    <p:extLst>
      <p:ext uri="{BB962C8B-B14F-4D97-AF65-F5344CB8AC3E}">
        <p14:creationId xmlns:p14="http://schemas.microsoft.com/office/powerpoint/2010/main" val="2417680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err="1">
                <a:solidFill>
                  <a:srgbClr val="666666"/>
                </a:solidFill>
                <a:effectLst/>
                <a:latin typeface="-apple-system"/>
              </a:rPr>
              <a:t>nderstand</a:t>
            </a:r>
            <a:r>
              <a:rPr lang="en-US" b="1" i="0" dirty="0">
                <a:solidFill>
                  <a:srgbClr val="666666"/>
                </a:solidFill>
                <a:effectLst/>
                <a:latin typeface="-apple-system"/>
              </a:rPr>
              <a:t> how racism can change the context of your evaluation. </a:t>
            </a:r>
            <a:r>
              <a:rPr lang="en-US" b="0" i="0" dirty="0">
                <a:solidFill>
                  <a:srgbClr val="666666"/>
                </a:solidFill>
                <a:effectLst/>
                <a:latin typeface="-apple-system"/>
              </a:rPr>
              <a:t>Racism in the United States has a complex, and often controversial, history. As the </a:t>
            </a:r>
            <a:r>
              <a:rPr lang="en-US" b="0" i="0" u="sng" dirty="0">
                <a:solidFill>
                  <a:srgbClr val="2E4E74"/>
                </a:solidFill>
                <a:effectLst/>
                <a:latin typeface="-apple-system"/>
                <a:hlinkClick r:id="rId3"/>
              </a:rPr>
              <a:t>Annie E. Casey Foundation</a:t>
            </a:r>
            <a:r>
              <a:rPr lang="en-US" b="0" i="0" u="none" strike="noStrike" dirty="0">
                <a:solidFill>
                  <a:srgbClr val="2E4E74"/>
                </a:solidFill>
                <a:effectLst/>
                <a:latin typeface="-apple-system"/>
                <a:hlinkClick r:id="rId3"/>
              </a:rPr>
              <a:t>(link is external)</a:t>
            </a:r>
            <a:r>
              <a:rPr lang="en-US" b="0" i="0" dirty="0">
                <a:solidFill>
                  <a:srgbClr val="666666"/>
                </a:solidFill>
                <a:effectLst/>
                <a:latin typeface="-apple-system"/>
              </a:rPr>
              <a:t> states, “the concept of racism is widely thought of as simply personal prejudice, but in fact, it is a complex system of racial hierarchies and inequities."</a:t>
            </a:r>
          </a:p>
          <a:p>
            <a:pPr algn="l">
              <a:buFont typeface="Arial" panose="020B0604020202020204" pitchFamily="34" charset="0"/>
              <a:buChar char="•"/>
            </a:pPr>
            <a:r>
              <a:rPr lang="en-US" b="0" i="0" dirty="0">
                <a:solidFill>
                  <a:srgbClr val="666666"/>
                </a:solidFill>
                <a:effectLst/>
                <a:latin typeface="-apple-system"/>
              </a:rPr>
              <a:t>NNLM has compiled common microaggressions, organized by themes that can be reinforced or minimized by the methodology and conclusions of your evaluation.</a:t>
            </a:r>
          </a:p>
          <a:p>
            <a:pPr marL="742950" lvl="1" indent="-285750" algn="l">
              <a:buFont typeface="Arial" panose="020B0604020202020204" pitchFamily="34" charset="0"/>
              <a:buChar char="•"/>
            </a:pPr>
            <a:r>
              <a:rPr lang="en-US" b="0" i="0" u="sng" dirty="0">
                <a:solidFill>
                  <a:srgbClr val="2E4E74"/>
                </a:solidFill>
                <a:effectLst/>
                <a:latin typeface="-apple-system"/>
                <a:hlinkClick r:id="rId4"/>
              </a:rPr>
              <a:t>NNLM </a:t>
            </a:r>
            <a:r>
              <a:rPr lang="en-US" b="0" i="0" u="sng" dirty="0" err="1">
                <a:solidFill>
                  <a:srgbClr val="2E4E74"/>
                </a:solidFill>
                <a:effectLst/>
                <a:latin typeface="-apple-system"/>
                <a:hlinkClick r:id="rId4"/>
              </a:rPr>
              <a:t>Microagressions</a:t>
            </a:r>
            <a:r>
              <a:rPr lang="en-US" b="0" i="0" u="sng" dirty="0">
                <a:solidFill>
                  <a:srgbClr val="2E4E74"/>
                </a:solidFill>
                <a:effectLst/>
                <a:latin typeface="-apple-system"/>
                <a:hlinkClick r:id="rId4"/>
              </a:rPr>
              <a:t> Table</a:t>
            </a:r>
            <a:endParaRPr lang="en-US" b="0" i="0" dirty="0">
              <a:solidFill>
                <a:srgbClr val="666666"/>
              </a:solidFill>
              <a:effectLst/>
              <a:latin typeface="-apple-system"/>
            </a:endParaRPr>
          </a:p>
          <a:p>
            <a:pPr algn="l">
              <a:buFont typeface="Arial" panose="020B0604020202020204" pitchFamily="34" charset="0"/>
              <a:buChar char="•"/>
            </a:pPr>
            <a:r>
              <a:rPr lang="en-US" b="1" i="0" dirty="0">
                <a:solidFill>
                  <a:srgbClr val="666666"/>
                </a:solidFill>
                <a:effectLst/>
                <a:latin typeface="-apple-system"/>
              </a:rPr>
              <a:t>Take a stance of anti-racism.</a:t>
            </a:r>
            <a:r>
              <a:rPr lang="en-US" b="0" i="0" dirty="0">
                <a:solidFill>
                  <a:srgbClr val="666666"/>
                </a:solidFill>
                <a:effectLst/>
                <a:latin typeface="-apple-system"/>
              </a:rPr>
              <a:t> A stance of anti-racism actively opposes racism, in all forms at all levels. It includes working against racism on a personal level and working against racism on a structural or institutional level.</a:t>
            </a:r>
          </a:p>
          <a:p>
            <a:pPr marL="742950" lvl="1" indent="-285750" algn="l">
              <a:buFont typeface="Arial" panose="020B0604020202020204" pitchFamily="34" charset="0"/>
              <a:buChar char="•"/>
            </a:pPr>
            <a:r>
              <a:rPr lang="en-US" b="0" i="0" dirty="0">
                <a:solidFill>
                  <a:srgbClr val="666666"/>
                </a:solidFill>
                <a:effectLst/>
                <a:latin typeface="-apple-system"/>
              </a:rPr>
              <a:t>In program evaluation, this includes </a:t>
            </a:r>
            <a:r>
              <a:rPr lang="en-US" b="1" i="0" dirty="0">
                <a:solidFill>
                  <a:srgbClr val="666666"/>
                </a:solidFill>
                <a:effectLst/>
                <a:latin typeface="-apple-system"/>
              </a:rPr>
              <a:t>designing evaluations to accurately capture the lives of the program participants, and clearly calling out and communicating racism when it is encountered.</a:t>
            </a:r>
            <a:endParaRPr lang="en-US" b="0" i="0" dirty="0">
              <a:solidFill>
                <a:srgbClr val="666666"/>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19</a:t>
            </a:fld>
            <a:endParaRPr lang="en-US" dirty="0"/>
          </a:p>
        </p:txBody>
      </p:sp>
    </p:spTree>
    <p:extLst>
      <p:ext uri="{BB962C8B-B14F-4D97-AF65-F5344CB8AC3E}">
        <p14:creationId xmlns:p14="http://schemas.microsoft.com/office/powerpoint/2010/main" val="918283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666666"/>
                </a:solidFill>
                <a:effectLst/>
                <a:latin typeface="-apple-system"/>
              </a:rPr>
              <a:t>Clarify the definition of success.</a:t>
            </a:r>
            <a:r>
              <a:rPr lang="en-US" b="0" i="0" dirty="0">
                <a:solidFill>
                  <a:srgbClr val="666666"/>
                </a:solidFill>
                <a:effectLst/>
                <a:latin typeface="-apple-system"/>
              </a:rPr>
              <a:t> Programs (and evaluations) can define activities and outcomes from an equity and/or an equality perspective. It is important to understand the differences between equity and equality, as they are often used interchangeably but are defined by different concepts and have correspondingly different criteria for success.</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20</a:t>
            </a:fld>
            <a:endParaRPr lang="en-US" dirty="0"/>
          </a:p>
        </p:txBody>
      </p:sp>
    </p:spTree>
    <p:extLst>
      <p:ext uri="{BB962C8B-B14F-4D97-AF65-F5344CB8AC3E}">
        <p14:creationId xmlns:p14="http://schemas.microsoft.com/office/powerpoint/2010/main" val="3269756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Equity and equality diagram from the website seen here. </a:t>
            </a:r>
          </a:p>
        </p:txBody>
      </p:sp>
      <p:sp>
        <p:nvSpPr>
          <p:cNvPr id="4" name="Slide Number Placeholder 3"/>
          <p:cNvSpPr>
            <a:spLocks noGrp="1"/>
          </p:cNvSpPr>
          <p:nvPr>
            <p:ph type="sldNum" sz="quarter" idx="5"/>
          </p:nvPr>
        </p:nvSpPr>
        <p:spPr/>
        <p:txBody>
          <a:bodyPr/>
          <a:lstStyle/>
          <a:p>
            <a:fld id="{133D98FD-36E9-4F9D-B45C-F2F9363327B4}" type="slidenum">
              <a:rPr lang="en-US" smtClean="0"/>
              <a:t>21</a:t>
            </a:fld>
            <a:endParaRPr lang="en-US" dirty="0"/>
          </a:p>
        </p:txBody>
      </p:sp>
    </p:spTree>
    <p:extLst>
      <p:ext uri="{BB962C8B-B14F-4D97-AF65-F5344CB8AC3E}">
        <p14:creationId xmlns:p14="http://schemas.microsoft.com/office/powerpoint/2010/main" val="210218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D98FD-36E9-4F9D-B45C-F2F9363327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415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666666"/>
                </a:solidFill>
                <a:effectLst/>
                <a:latin typeface="-apple-system"/>
              </a:rPr>
              <a:t>Measure multiple dimensions of discrimination. </a:t>
            </a:r>
            <a:r>
              <a:rPr lang="en-US" b="0" i="0" u="sng" dirty="0" err="1">
                <a:solidFill>
                  <a:srgbClr val="2E4E74"/>
                </a:solidFill>
                <a:effectLst/>
                <a:latin typeface="-apple-system"/>
                <a:hlinkClick r:id="rId3"/>
              </a:rPr>
              <a:t>Kimberlé</a:t>
            </a:r>
            <a:r>
              <a:rPr lang="en-US" b="0" i="0" u="sng" dirty="0">
                <a:solidFill>
                  <a:srgbClr val="2E4E74"/>
                </a:solidFill>
                <a:effectLst/>
                <a:latin typeface="-apple-system"/>
                <a:hlinkClick r:id="rId3"/>
              </a:rPr>
              <a:t> Crenshaw's Intersectionality framework</a:t>
            </a:r>
            <a:r>
              <a:rPr lang="en-US" b="0" i="0" u="none" strike="noStrike" dirty="0">
                <a:solidFill>
                  <a:srgbClr val="2E4E74"/>
                </a:solidFill>
                <a:effectLst/>
                <a:latin typeface="-apple-system"/>
                <a:hlinkClick r:id="rId3"/>
              </a:rPr>
              <a:t>(link is external)</a:t>
            </a:r>
            <a:r>
              <a:rPr lang="en-US" b="0" i="0" dirty="0">
                <a:solidFill>
                  <a:srgbClr val="666666"/>
                </a:solidFill>
                <a:effectLst/>
                <a:latin typeface="-apple-system"/>
              </a:rPr>
              <a:t> states that </a:t>
            </a:r>
            <a:r>
              <a:rPr lang="en-US" b="1" i="0" dirty="0">
                <a:solidFill>
                  <a:srgbClr val="666666"/>
                </a:solidFill>
                <a:effectLst/>
                <a:latin typeface="-apple-system"/>
              </a:rPr>
              <a:t>people experience multiple, overlapping, and cumulative forms of discrimination</a:t>
            </a:r>
            <a:r>
              <a:rPr lang="en-US" b="0" i="0" dirty="0">
                <a:solidFill>
                  <a:srgbClr val="666666"/>
                </a:solidFill>
                <a:effectLst/>
                <a:latin typeface="-apple-system"/>
              </a:rPr>
              <a:t>, such as racism, sexism, classism, and ableism.</a:t>
            </a:r>
          </a:p>
          <a:p>
            <a:pPr marL="742950" lvl="1" indent="-285750" algn="l">
              <a:buFont typeface="Arial" panose="020B0604020202020204" pitchFamily="34" charset="0"/>
              <a:buChar char="•"/>
            </a:pPr>
            <a:r>
              <a:rPr lang="en-US" b="0" i="0" dirty="0">
                <a:solidFill>
                  <a:srgbClr val="666666"/>
                </a:solidFill>
                <a:effectLst/>
                <a:latin typeface="-apple-system"/>
              </a:rPr>
              <a:t>Crenshaw recognized that programs have failed to address the experiences of Black women by focusing on only one dimension of their identity - either being Black or being female - rather than the intersection of those dimensions.</a:t>
            </a:r>
          </a:p>
          <a:p>
            <a:pPr marL="742950" lvl="1" indent="-285750" algn="l">
              <a:buFont typeface="Arial" panose="020B0604020202020204" pitchFamily="34" charset="0"/>
              <a:buChar char="•"/>
            </a:pPr>
            <a:r>
              <a:rPr lang="en-US" b="0" i="0" dirty="0">
                <a:solidFill>
                  <a:srgbClr val="666666"/>
                </a:solidFill>
                <a:effectLst/>
                <a:latin typeface="-apple-system"/>
              </a:rPr>
              <a:t>These different forms, or dimensions, of oppression intersect in complex ways, so that individuals who identify with multiple dimensions of oppression experience discrimination in different ways.</a:t>
            </a:r>
          </a:p>
          <a:p>
            <a:pPr algn="l">
              <a:buFont typeface="Arial" panose="020B0604020202020204" pitchFamily="34" charset="0"/>
              <a:buChar char="•"/>
            </a:pPr>
            <a:r>
              <a:rPr lang="en-US" b="0" i="0" dirty="0">
                <a:solidFill>
                  <a:srgbClr val="666666"/>
                </a:solidFill>
                <a:effectLst/>
                <a:latin typeface="-apple-system"/>
              </a:rPr>
              <a:t>This may justify the collection of additional data related to the needs of specific communities within your group of program participants.</a:t>
            </a:r>
          </a:p>
          <a:p>
            <a:pPr algn="l">
              <a:buFont typeface="Arial" panose="020B0604020202020204" pitchFamily="34" charset="0"/>
              <a:buChar char="•"/>
            </a:pPr>
            <a:r>
              <a:rPr lang="en-US" b="0" i="0" u="sng" dirty="0">
                <a:solidFill>
                  <a:srgbClr val="2E4E74"/>
                </a:solidFill>
                <a:effectLst/>
                <a:latin typeface="-apple-system"/>
                <a:hlinkClick r:id="rId4"/>
              </a:rPr>
              <a:t>More information on intersectionality</a:t>
            </a:r>
            <a:r>
              <a:rPr lang="en-US" b="0" i="0" u="none" strike="noStrike" dirty="0">
                <a:solidFill>
                  <a:srgbClr val="2E4E74"/>
                </a:solidFill>
                <a:effectLst/>
                <a:latin typeface="-apple-system"/>
                <a:hlinkClick r:id="rId4"/>
              </a:rPr>
              <a:t>(link is external)</a:t>
            </a:r>
            <a:endParaRPr lang="en-US" b="0" i="0" dirty="0">
              <a:solidFill>
                <a:srgbClr val="666666"/>
              </a:solidFill>
              <a:effectLst/>
              <a:latin typeface="-apple-system"/>
            </a:endParaRPr>
          </a:p>
          <a:p>
            <a:pPr algn="l">
              <a:buFont typeface="Arial" panose="020B0604020202020204" pitchFamily="34" charset="0"/>
              <a:buChar char="•"/>
            </a:pPr>
            <a:r>
              <a:rPr lang="en-US" b="1" i="0" dirty="0">
                <a:solidFill>
                  <a:srgbClr val="666666"/>
                </a:solidFill>
                <a:effectLst/>
                <a:latin typeface="-apple-system"/>
              </a:rPr>
              <a:t>Consult an intersectionality chart.</a:t>
            </a:r>
            <a:r>
              <a:rPr lang="en-US" b="0" i="0" dirty="0">
                <a:solidFill>
                  <a:srgbClr val="666666"/>
                </a:solidFill>
                <a:effectLst/>
                <a:latin typeface="-apple-system"/>
              </a:rPr>
              <a:t> When thinking through your evaluation, it may be beneficial to consult an intersectionality chart, like the one below, to think through how different groups may experience your program differently, and effective ways of measuring the experiences of all groups.</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22</a:t>
            </a:fld>
            <a:endParaRPr lang="en-US" dirty="0"/>
          </a:p>
        </p:txBody>
      </p:sp>
    </p:spTree>
    <p:extLst>
      <p:ext uri="{BB962C8B-B14F-4D97-AF65-F5344CB8AC3E}">
        <p14:creationId xmlns:p14="http://schemas.microsoft.com/office/powerpoint/2010/main" val="3160340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include an example of an intersectionality chart- a screen shot seen here- to help you think through the different ways privilege and oppression may exist in your program</a:t>
            </a:r>
          </a:p>
        </p:txBody>
      </p:sp>
      <p:sp>
        <p:nvSpPr>
          <p:cNvPr id="4" name="Slide Number Placeholder 3"/>
          <p:cNvSpPr>
            <a:spLocks noGrp="1"/>
          </p:cNvSpPr>
          <p:nvPr>
            <p:ph type="sldNum" sz="quarter" idx="5"/>
          </p:nvPr>
        </p:nvSpPr>
        <p:spPr/>
        <p:txBody>
          <a:bodyPr/>
          <a:lstStyle/>
          <a:p>
            <a:fld id="{133D98FD-36E9-4F9D-B45C-F2F9363327B4}" type="slidenum">
              <a:rPr lang="en-US" smtClean="0"/>
              <a:t>23</a:t>
            </a:fld>
            <a:endParaRPr lang="en-US" dirty="0"/>
          </a:p>
        </p:txBody>
      </p:sp>
    </p:spTree>
    <p:extLst>
      <p:ext uri="{BB962C8B-B14F-4D97-AF65-F5344CB8AC3E}">
        <p14:creationId xmlns:p14="http://schemas.microsoft.com/office/powerpoint/2010/main" val="4102400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666666"/>
                </a:solidFill>
                <a:effectLst/>
                <a:latin typeface="-apple-system"/>
              </a:rPr>
              <a:t>Consider how your unconscious behavior can change how you approach the evaluation. </a:t>
            </a:r>
            <a:r>
              <a:rPr lang="en-US" b="0" i="0" u="sng" dirty="0">
                <a:solidFill>
                  <a:srgbClr val="2E4E74"/>
                </a:solidFill>
                <a:effectLst/>
                <a:latin typeface="-apple-system"/>
                <a:hlinkClick r:id="rId3"/>
              </a:rPr>
              <a:t>Implicit biases</a:t>
            </a:r>
            <a:r>
              <a:rPr lang="en-US" b="0" i="0" u="none" strike="noStrike" dirty="0">
                <a:solidFill>
                  <a:srgbClr val="2E4E74"/>
                </a:solidFill>
                <a:effectLst/>
                <a:latin typeface="-apple-system"/>
                <a:hlinkClick r:id="rId3"/>
              </a:rPr>
              <a:t>(link is external)</a:t>
            </a:r>
            <a:r>
              <a:rPr lang="en-US" b="0" i="0" dirty="0">
                <a:solidFill>
                  <a:srgbClr val="666666"/>
                </a:solidFill>
                <a:effectLst/>
                <a:latin typeface="-apple-system"/>
              </a:rPr>
              <a:t>, unconscious associations between groups of people and certain characteristics or behaviors, affect how we view other races, ethnicities, genders, abilities, etc.</a:t>
            </a:r>
          </a:p>
          <a:p>
            <a:pPr marL="742950" lvl="1" indent="-285750" algn="l">
              <a:buFont typeface="Arial" panose="020B0604020202020204" pitchFamily="34" charset="0"/>
              <a:buChar char="•"/>
            </a:pPr>
            <a:r>
              <a:rPr lang="en-US" b="0" i="0" dirty="0">
                <a:solidFill>
                  <a:srgbClr val="666666"/>
                </a:solidFill>
                <a:effectLst/>
                <a:latin typeface="-apple-system"/>
              </a:rPr>
              <a:t>In evaluation implicit biases can change how we perceive the success of outcomes, how we collect and share information, how we form conclusions, and can also inform decision making processes.</a:t>
            </a:r>
          </a:p>
          <a:p>
            <a:pPr algn="l">
              <a:buFont typeface="Arial" panose="020B0604020202020204" pitchFamily="34" charset="0"/>
              <a:buChar char="•"/>
            </a:pPr>
            <a:r>
              <a:rPr lang="en-US" b="1" i="0" dirty="0">
                <a:solidFill>
                  <a:srgbClr val="666666"/>
                </a:solidFill>
                <a:effectLst/>
                <a:latin typeface="-apple-system"/>
              </a:rPr>
              <a:t>Test for your biases.</a:t>
            </a:r>
            <a:r>
              <a:rPr lang="en-US" b="0" i="0" dirty="0">
                <a:solidFill>
                  <a:srgbClr val="666666"/>
                </a:solidFill>
                <a:effectLst/>
                <a:latin typeface="-apple-system"/>
              </a:rPr>
              <a:t> Project Implicit has a free and publicly available </a:t>
            </a:r>
            <a:r>
              <a:rPr lang="en-US" b="0" i="0" u="sng" dirty="0">
                <a:solidFill>
                  <a:srgbClr val="2E4E74"/>
                </a:solidFill>
                <a:effectLst/>
                <a:latin typeface="-apple-system"/>
                <a:hlinkClick r:id="rId4"/>
              </a:rPr>
              <a:t>Implicit Association Test</a:t>
            </a:r>
            <a:r>
              <a:rPr lang="en-US" b="0" i="0" u="none" strike="noStrike" dirty="0">
                <a:solidFill>
                  <a:srgbClr val="2E4E74"/>
                </a:solidFill>
                <a:effectLst/>
                <a:latin typeface="-apple-system"/>
                <a:hlinkClick r:id="rId4"/>
              </a:rPr>
              <a:t>(link is external)</a:t>
            </a:r>
            <a:r>
              <a:rPr lang="en-US" b="0" i="0" dirty="0">
                <a:solidFill>
                  <a:srgbClr val="666666"/>
                </a:solidFill>
                <a:effectLst/>
                <a:latin typeface="-apple-system"/>
              </a:rPr>
              <a:t> that can assist in identifying unconscious biases so they can be more easily recognized and addressed.</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24</a:t>
            </a:fld>
            <a:endParaRPr lang="en-US" dirty="0"/>
          </a:p>
        </p:txBody>
      </p:sp>
    </p:spTree>
    <p:extLst>
      <p:ext uri="{BB962C8B-B14F-4D97-AF65-F5344CB8AC3E}">
        <p14:creationId xmlns:p14="http://schemas.microsoft.com/office/powerpoint/2010/main" val="1315021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666666"/>
                </a:solidFill>
                <a:effectLst/>
                <a:latin typeface="-apple-system"/>
              </a:rPr>
              <a:t>Know why there may be resistance to evaluation.</a:t>
            </a:r>
            <a:r>
              <a:rPr lang="en-US" b="0" i="0" dirty="0">
                <a:solidFill>
                  <a:srgbClr val="666666"/>
                </a:solidFill>
                <a:effectLst/>
                <a:latin typeface="-apple-system"/>
              </a:rPr>
              <a:t> Scientific and academic institutions have not always approached research ethically and equitably.</a:t>
            </a:r>
          </a:p>
          <a:p>
            <a:pPr marL="742950" lvl="1" indent="-285750" algn="l">
              <a:buFont typeface="Arial" panose="020B0604020202020204" pitchFamily="34" charset="0"/>
              <a:buChar char="•"/>
            </a:pPr>
            <a:r>
              <a:rPr lang="en-US" b="0" i="0" dirty="0">
                <a:solidFill>
                  <a:srgbClr val="666666"/>
                </a:solidFill>
                <a:effectLst/>
                <a:latin typeface="-apple-system"/>
              </a:rPr>
              <a:t>Some research has targeted Black, Indigenous and People of Color as research subjects or models, without considering the wellbeing or harm the study could cause.</a:t>
            </a:r>
          </a:p>
          <a:p>
            <a:pPr marL="742950" lvl="1" indent="-285750" algn="l">
              <a:buFont typeface="Arial" panose="020B0604020202020204" pitchFamily="34" charset="0"/>
              <a:buChar char="•"/>
            </a:pPr>
            <a:r>
              <a:rPr lang="en-US" b="0" i="0" dirty="0">
                <a:solidFill>
                  <a:srgbClr val="666666"/>
                </a:solidFill>
                <a:effectLst/>
                <a:latin typeface="-apple-system"/>
              </a:rPr>
              <a:t>The findings of research have been used to incorrectly declare the superiority of Caucasians, and the results have caused significant and lasting damage to communities.</a:t>
            </a:r>
          </a:p>
          <a:p>
            <a:pPr marL="742950" lvl="1" indent="-285750" algn="l">
              <a:buFont typeface="Arial" panose="020B0604020202020204" pitchFamily="34" charset="0"/>
              <a:buChar char="•"/>
            </a:pPr>
            <a:r>
              <a:rPr lang="en-US" b="0" i="0" dirty="0">
                <a:solidFill>
                  <a:srgbClr val="666666"/>
                </a:solidFill>
                <a:effectLst/>
                <a:latin typeface="-apple-system"/>
              </a:rPr>
              <a:t>Despite the progress the field of research ethics has made, the wide variety of research failures have, rightfully, led to the distrust of research by many communities, races, and ethnicities.</a:t>
            </a:r>
          </a:p>
          <a:p>
            <a:pPr algn="l">
              <a:buFont typeface="Arial" panose="020B0604020202020204" pitchFamily="34" charset="0"/>
              <a:buChar char="•"/>
            </a:pPr>
            <a:r>
              <a:rPr lang="en-US" b="1" i="0" dirty="0">
                <a:solidFill>
                  <a:srgbClr val="666666"/>
                </a:solidFill>
                <a:effectLst/>
                <a:latin typeface="-apple-system"/>
              </a:rPr>
              <a:t>Ensure the safety and security of the community.</a:t>
            </a:r>
            <a:r>
              <a:rPr lang="en-US" b="0" i="0" dirty="0">
                <a:solidFill>
                  <a:srgbClr val="666666"/>
                </a:solidFill>
                <a:effectLst/>
                <a:latin typeface="-apple-system"/>
              </a:rPr>
              <a:t> Your evaluation should consider the distrust of research by clearly defining the </a:t>
            </a:r>
            <a:r>
              <a:rPr lang="en-US" b="0" i="0" u="sng" dirty="0">
                <a:solidFill>
                  <a:srgbClr val="2E4E74"/>
                </a:solidFill>
                <a:effectLst/>
                <a:latin typeface="-apple-system"/>
                <a:hlinkClick r:id="rId3"/>
              </a:rPr>
              <a:t>ethics and ethical processes</a:t>
            </a:r>
            <a:r>
              <a:rPr lang="en-US" b="0" i="0" dirty="0">
                <a:solidFill>
                  <a:srgbClr val="666666"/>
                </a:solidFill>
                <a:effectLst/>
                <a:latin typeface="-apple-system"/>
              </a:rPr>
              <a:t> your evaluation will take</a:t>
            </a:r>
            <a:r>
              <a:rPr lang="en-US" b="1" i="0" dirty="0">
                <a:solidFill>
                  <a:srgbClr val="666666"/>
                </a:solidFill>
                <a:effectLst/>
                <a:latin typeface="-apple-system"/>
              </a:rPr>
              <a:t>.</a:t>
            </a:r>
            <a:endParaRPr lang="en-US" b="0" i="0" dirty="0">
              <a:solidFill>
                <a:srgbClr val="666666"/>
              </a:solidFill>
              <a:effectLst/>
              <a:latin typeface="-apple-system"/>
            </a:endParaRPr>
          </a:p>
          <a:p>
            <a:pPr marL="742950" lvl="1" indent="-285750" algn="l">
              <a:buFont typeface="Arial" panose="020B0604020202020204" pitchFamily="34" charset="0"/>
              <a:buChar char="•"/>
            </a:pPr>
            <a:r>
              <a:rPr lang="en-US" b="0" i="0" dirty="0">
                <a:solidFill>
                  <a:srgbClr val="666666"/>
                </a:solidFill>
                <a:effectLst/>
                <a:latin typeface="-apple-system"/>
              </a:rPr>
              <a:t>Actively developing relationships will build the trust of the community you are working with.</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25</a:t>
            </a:fld>
            <a:endParaRPr lang="en-US" dirty="0"/>
          </a:p>
        </p:txBody>
      </p:sp>
    </p:spTree>
    <p:extLst>
      <p:ext uri="{BB962C8B-B14F-4D97-AF65-F5344CB8AC3E}">
        <p14:creationId xmlns:p14="http://schemas.microsoft.com/office/powerpoint/2010/main" val="940897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pple-system"/>
              </a:rPr>
              <a:t>Evaluation design is broken down into 5 steps, which you can explore in detail using </a:t>
            </a:r>
            <a:r>
              <a:rPr lang="en-US" b="0" i="0" u="sng" dirty="0">
                <a:solidFill>
                  <a:srgbClr val="2E4E74"/>
                </a:solidFill>
                <a:effectLst/>
                <a:latin typeface="-apple-system"/>
                <a:hlinkClick r:id="rId3"/>
              </a:rPr>
              <a:t>NEO’s Evaluation Booklets</a:t>
            </a:r>
            <a:r>
              <a:rPr lang="en-US" b="0" i="0" dirty="0">
                <a:solidFill>
                  <a:srgbClr val="666666"/>
                </a:solidFill>
                <a:effectLst/>
                <a:latin typeface="-apple-system"/>
              </a:rPr>
              <a:t>. Basic steps and worksheets are presented in the tabs above. While you are developing your evaluation plan, it is important to consider the context of your program. The context can change how your evaluation is designed and implemented, because different settings and populations have different needs and abilities to participate in evaluations. Considering this, the 5 steps are applied across 4 common populations (K-12 Health, Rural Health, Race &amp; Ethnicity, and LGBTQIA+ Health) in </a:t>
            </a:r>
            <a:r>
              <a:rPr lang="en-US" b="1" i="0" dirty="0">
                <a:solidFill>
                  <a:srgbClr val="666666"/>
                </a:solidFill>
                <a:effectLst/>
                <a:latin typeface="-apple-system"/>
              </a:rPr>
              <a:t>pathways</a:t>
            </a:r>
            <a:r>
              <a:rPr lang="en-US" b="0" i="0" dirty="0">
                <a:solidFill>
                  <a:srgbClr val="666666"/>
                </a:solidFill>
                <a:effectLst/>
                <a:latin typeface="-apple-system"/>
              </a:rPr>
              <a:t>.</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26</a:t>
            </a:fld>
            <a:endParaRPr lang="en-US" dirty="0"/>
          </a:p>
        </p:txBody>
      </p:sp>
    </p:spTree>
    <p:extLst>
      <p:ext uri="{BB962C8B-B14F-4D97-AF65-F5344CB8AC3E}">
        <p14:creationId xmlns:p14="http://schemas.microsoft.com/office/powerpoint/2010/main" val="506681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Get Organized</a:t>
            </a:r>
          </a:p>
          <a:p>
            <a:pPr>
              <a:buFont typeface="Arial" panose="020B0604020202020204" pitchFamily="34" charset="0"/>
              <a:buChar char="•"/>
            </a:pPr>
            <a:r>
              <a:rPr lang="en-US" dirty="0"/>
              <a:t>This phase includes outreach, background research, networking, reflecting on the evaluation and program goals, and formulating evaluation questions.</a:t>
            </a:r>
          </a:p>
          <a:p>
            <a:pPr>
              <a:buFont typeface="Arial" panose="020B0604020202020204" pitchFamily="34" charset="0"/>
              <a:buChar char="•"/>
            </a:pPr>
            <a:r>
              <a:rPr lang="en-US" dirty="0"/>
              <a:t>Conduct a stakeholder analysis to identify individuals or groups who are particularly proactive or involved in the community. Find out why they are involved, what is going well in their community, and what they would like to see improved.</a:t>
            </a:r>
          </a:p>
          <a:p>
            <a:endParaRPr lang="en-US" dirty="0"/>
          </a:p>
          <a:p>
            <a:pPr>
              <a:buFont typeface="Arial" panose="020B0604020202020204" pitchFamily="34" charset="0"/>
              <a:buChar char="•"/>
            </a:pPr>
            <a:r>
              <a:rPr lang="en-US" b="1" dirty="0"/>
              <a:t>Community</a:t>
            </a:r>
            <a:r>
              <a:rPr lang="en-US" dirty="0"/>
              <a:t> - Organizations providing enrichment activities, workplaces for youth, places of worship, libraries, etc.</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27</a:t>
            </a:fld>
            <a:endParaRPr lang="en-US" dirty="0"/>
          </a:p>
        </p:txBody>
      </p:sp>
    </p:spTree>
    <p:extLst>
      <p:ext uri="{BB962C8B-B14F-4D97-AF65-F5344CB8AC3E}">
        <p14:creationId xmlns:p14="http://schemas.microsoft.com/office/powerpoint/2010/main" val="2177999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Get Organized</a:t>
            </a:r>
          </a:p>
          <a:p>
            <a:pPr>
              <a:buFont typeface="Arial" panose="020B0604020202020204" pitchFamily="34" charset="0"/>
              <a:buChar char="•"/>
            </a:pPr>
            <a:r>
              <a:rPr lang="en-US" dirty="0"/>
              <a:t>This phase includes outreach, background research, networking, reflecting on the evaluation and program goals, and formulating evaluation questions.</a:t>
            </a:r>
          </a:p>
          <a:p>
            <a:pPr>
              <a:buFont typeface="Arial" panose="020B0604020202020204" pitchFamily="34" charset="0"/>
              <a:buChar char="•"/>
            </a:pPr>
            <a:r>
              <a:rPr lang="en-US" dirty="0"/>
              <a:t>Conduct a stakeholder analysis to identify individuals or groups who are particularly proactive or involved in the community. Find out why they are involved, what is going well in their community, and what they would like to see improved.</a:t>
            </a:r>
          </a:p>
          <a:p>
            <a:endParaRPr lang="en-US" dirty="0"/>
          </a:p>
          <a:p>
            <a:pPr>
              <a:buFont typeface="Arial" panose="020B0604020202020204" pitchFamily="34" charset="0"/>
              <a:buChar char="•"/>
            </a:pPr>
            <a:r>
              <a:rPr lang="en-US" b="1" dirty="0"/>
              <a:t>Community</a:t>
            </a:r>
            <a:r>
              <a:rPr lang="en-US" dirty="0"/>
              <a:t> - Organizations providing enrichment activities, workplaces for youth, places of worship, libraries, etc.</a:t>
            </a:r>
          </a:p>
        </p:txBody>
      </p:sp>
      <p:sp>
        <p:nvSpPr>
          <p:cNvPr id="4" name="Slide Number Placeholder 3"/>
          <p:cNvSpPr>
            <a:spLocks noGrp="1"/>
          </p:cNvSpPr>
          <p:nvPr>
            <p:ph type="sldNum" sz="quarter" idx="5"/>
          </p:nvPr>
        </p:nvSpPr>
        <p:spPr/>
        <p:txBody>
          <a:bodyPr/>
          <a:lstStyle/>
          <a:p>
            <a:fld id="{133D98FD-36E9-4F9D-B45C-F2F9363327B4}" type="slidenum">
              <a:rPr lang="en-US" smtClean="0"/>
              <a:t>28</a:t>
            </a:fld>
            <a:endParaRPr lang="en-US" dirty="0"/>
          </a:p>
        </p:txBody>
      </p:sp>
    </p:spTree>
    <p:extLst>
      <p:ext uri="{BB962C8B-B14F-4D97-AF65-F5344CB8AC3E}">
        <p14:creationId xmlns:p14="http://schemas.microsoft.com/office/powerpoint/2010/main" val="902177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Use the </a:t>
            </a:r>
            <a:r>
              <a:rPr lang="en-US" b="1" dirty="0">
                <a:hlinkClick r:id="rId3"/>
              </a:rPr>
              <a:t>Positive Deviance (PD) (link is external)</a:t>
            </a:r>
            <a:r>
              <a:rPr lang="en-US" b="1" dirty="0"/>
              <a:t> approach to identify these early adopters.</a:t>
            </a:r>
            <a:r>
              <a:rPr lang="en-US" dirty="0"/>
              <a:t> </a:t>
            </a:r>
          </a:p>
          <a:p>
            <a:pPr marL="742950" lvl="1" indent="-285750">
              <a:buFont typeface="Arial" panose="020B0604020202020204" pitchFamily="34" charset="0"/>
              <a:buChar char="•"/>
            </a:pPr>
            <a:r>
              <a:rPr lang="en-US" dirty="0">
                <a:hlinkClick r:id="rId4"/>
              </a:rPr>
              <a:t>More information on Positive Deviance</a:t>
            </a:r>
            <a:endParaRPr lang="en-US" dirty="0"/>
          </a:p>
          <a:p>
            <a:pPr>
              <a:buFont typeface="Arial" panose="020B0604020202020204" pitchFamily="34" charset="0"/>
              <a:buChar char="•"/>
            </a:pPr>
            <a:r>
              <a:rPr lang="en-US" b="1" dirty="0"/>
              <a:t>Please note this process is time and labor intensive and requires a skilled facilitator</a:t>
            </a:r>
            <a:r>
              <a:rPr lang="en-US" dirty="0"/>
              <a:t> comfortable with ambiguity and uncertainty. This process may not be feasible within the time constraints of the typical NNLM-funded project.</a:t>
            </a:r>
          </a:p>
        </p:txBody>
      </p:sp>
      <p:sp>
        <p:nvSpPr>
          <p:cNvPr id="4" name="Slide Number Placeholder 3"/>
          <p:cNvSpPr>
            <a:spLocks noGrp="1"/>
          </p:cNvSpPr>
          <p:nvPr>
            <p:ph type="sldNum" sz="quarter" idx="5"/>
          </p:nvPr>
        </p:nvSpPr>
        <p:spPr/>
        <p:txBody>
          <a:bodyPr/>
          <a:lstStyle/>
          <a:p>
            <a:fld id="{133D98FD-36E9-4F9D-B45C-F2F9363327B4}" type="slidenum">
              <a:rPr lang="en-US" smtClean="0"/>
              <a:t>29</a:t>
            </a:fld>
            <a:endParaRPr lang="en-US" dirty="0"/>
          </a:p>
        </p:txBody>
      </p:sp>
    </p:spTree>
    <p:extLst>
      <p:ext uri="{BB962C8B-B14F-4D97-AF65-F5344CB8AC3E}">
        <p14:creationId xmlns:p14="http://schemas.microsoft.com/office/powerpoint/2010/main" val="1696049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666666"/>
                </a:solidFill>
                <a:effectLst/>
                <a:latin typeface="-apple-system"/>
              </a:rPr>
              <a:t>Listening Sessions</a:t>
            </a:r>
            <a:r>
              <a:rPr lang="en-US" b="0" i="0" dirty="0">
                <a:solidFill>
                  <a:srgbClr val="666666"/>
                </a:solidFill>
                <a:effectLst/>
                <a:latin typeface="-apple-system"/>
              </a:rPr>
              <a:t>. Community listening sessions are semi-structured group gatherings that prompt discussion on a wide variety of topics.</a:t>
            </a:r>
          </a:p>
          <a:p>
            <a:pPr algn="l">
              <a:buFont typeface="Arial" panose="020B0604020202020204" pitchFamily="34" charset="0"/>
              <a:buChar char="•"/>
            </a:pPr>
            <a:r>
              <a:rPr lang="en-US" b="0" i="0" dirty="0">
                <a:solidFill>
                  <a:srgbClr val="666666"/>
                </a:solidFill>
                <a:effectLst/>
                <a:latin typeface="-apple-system"/>
              </a:rPr>
              <a:t>Listening sessions </a:t>
            </a:r>
            <a:r>
              <a:rPr lang="en-US" b="1" i="0" dirty="0">
                <a:solidFill>
                  <a:srgbClr val="666666"/>
                </a:solidFill>
                <a:effectLst/>
                <a:latin typeface="-apple-system"/>
              </a:rPr>
              <a:t>can begin an ongoing dialogue between the evaluation team, program team and members of the community the program works with.</a:t>
            </a:r>
            <a:endParaRPr lang="en-US" b="0" i="0" dirty="0">
              <a:solidFill>
                <a:srgbClr val="666666"/>
              </a:solidFill>
              <a:effectLst/>
              <a:latin typeface="-apple-system"/>
            </a:endParaRPr>
          </a:p>
          <a:p>
            <a:pPr algn="l">
              <a:buFont typeface="Arial" panose="020B0604020202020204" pitchFamily="34" charset="0"/>
              <a:buChar char="•"/>
            </a:pPr>
            <a:r>
              <a:rPr lang="en-US" b="0" i="0" dirty="0">
                <a:solidFill>
                  <a:srgbClr val="666666"/>
                </a:solidFill>
                <a:effectLst/>
                <a:latin typeface="-apple-system"/>
              </a:rPr>
              <a:t>Facilitators of the listening sessions can use </a:t>
            </a:r>
            <a:r>
              <a:rPr lang="en-US" b="1" i="0" dirty="0">
                <a:solidFill>
                  <a:srgbClr val="666666"/>
                </a:solidFill>
                <a:effectLst/>
                <a:latin typeface="-apple-system"/>
              </a:rPr>
              <a:t>a facilitation guide to drive discussion</a:t>
            </a:r>
            <a:r>
              <a:rPr lang="en-US" b="0" i="0" dirty="0">
                <a:solidFill>
                  <a:srgbClr val="666666"/>
                </a:solidFill>
                <a:effectLst/>
                <a:latin typeface="-apple-system"/>
              </a:rPr>
              <a:t>, with key questions and topics to discuss.</a:t>
            </a:r>
          </a:p>
          <a:p>
            <a:pPr algn="l">
              <a:buFont typeface="Arial" panose="020B0604020202020204" pitchFamily="34" charset="0"/>
              <a:buChar char="•"/>
            </a:pPr>
            <a:r>
              <a:rPr lang="en-US" b="0" i="0" dirty="0">
                <a:solidFill>
                  <a:srgbClr val="666666"/>
                </a:solidFill>
                <a:effectLst/>
                <a:latin typeface="-apple-system"/>
              </a:rPr>
              <a:t>Participants in the listening session </a:t>
            </a:r>
            <a:r>
              <a:rPr lang="en-US" b="1" i="0" dirty="0">
                <a:solidFill>
                  <a:srgbClr val="666666"/>
                </a:solidFill>
                <a:effectLst/>
                <a:latin typeface="-apple-system"/>
              </a:rPr>
              <a:t>should be allowed the space and time to freely discuss topics without judgement or fear of retribution</a:t>
            </a:r>
            <a:r>
              <a:rPr lang="en-US" b="0" i="0" dirty="0">
                <a:solidFill>
                  <a:srgbClr val="666666"/>
                </a:solidFill>
                <a:effectLst/>
                <a:latin typeface="-apple-system"/>
              </a:rPr>
              <a:t>. An important role of the facilitator </a:t>
            </a:r>
            <a:r>
              <a:rPr lang="en-US" b="1" i="0" dirty="0">
                <a:solidFill>
                  <a:srgbClr val="666666"/>
                </a:solidFill>
                <a:effectLst/>
                <a:latin typeface="-apple-system"/>
              </a:rPr>
              <a:t>is to monitor group dynamics</a:t>
            </a:r>
            <a:r>
              <a:rPr lang="en-US" b="0" i="0" dirty="0">
                <a:solidFill>
                  <a:srgbClr val="666666"/>
                </a:solidFill>
                <a:effectLst/>
                <a:latin typeface="-apple-system"/>
              </a:rPr>
              <a:t>, to ensure that all individuals who have thoughts are heard, and to moderate any unsafe situations.</a:t>
            </a:r>
          </a:p>
          <a:p>
            <a:pPr algn="l">
              <a:buFont typeface="Arial" panose="020B0604020202020204" pitchFamily="34" charset="0"/>
              <a:buChar char="•"/>
            </a:pPr>
            <a:r>
              <a:rPr lang="en-US" b="0" i="0" dirty="0">
                <a:solidFill>
                  <a:srgbClr val="666666"/>
                </a:solidFill>
                <a:effectLst/>
                <a:latin typeface="-apple-system"/>
              </a:rPr>
              <a:t>Analysis of qualitative methods, including listening sessions, should </a:t>
            </a:r>
            <a:r>
              <a:rPr lang="en-US" b="1" i="0" u="sng" dirty="0">
                <a:solidFill>
                  <a:srgbClr val="2E4E74"/>
                </a:solidFill>
                <a:effectLst/>
                <a:latin typeface="-apple-system"/>
                <a:hlinkClick r:id="rId3"/>
              </a:rPr>
              <a:t>include member checking</a:t>
            </a:r>
            <a:r>
              <a:rPr lang="en-US" b="0" i="0" dirty="0">
                <a:solidFill>
                  <a:srgbClr val="666666"/>
                </a:solidFill>
                <a:effectLst/>
                <a:latin typeface="-apple-system"/>
              </a:rPr>
              <a:t>, whereby a member of the participants reviews the interpretations and results of the data collector, to </a:t>
            </a:r>
            <a:r>
              <a:rPr lang="en-US" b="1" i="0" dirty="0">
                <a:solidFill>
                  <a:srgbClr val="666666"/>
                </a:solidFill>
                <a:effectLst/>
                <a:latin typeface="-apple-system"/>
              </a:rPr>
              <a:t>ensure that the data collector does not negatively influence the findings or miss the priorities and voices</a:t>
            </a:r>
            <a:r>
              <a:rPr lang="en-US" b="0" i="0" dirty="0">
                <a:solidFill>
                  <a:srgbClr val="666666"/>
                </a:solidFill>
                <a:effectLst/>
                <a:latin typeface="-apple-system"/>
              </a:rPr>
              <a:t> of the listening session participants.</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30</a:t>
            </a:fld>
            <a:endParaRPr lang="en-US" dirty="0"/>
          </a:p>
        </p:txBody>
      </p:sp>
    </p:spTree>
    <p:extLst>
      <p:ext uri="{BB962C8B-B14F-4D97-AF65-F5344CB8AC3E}">
        <p14:creationId xmlns:p14="http://schemas.microsoft.com/office/powerpoint/2010/main" val="993698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data, where available, can be a helpful resource for developing your evaluation plan. </a:t>
            </a:r>
          </a:p>
          <a:p>
            <a:r>
              <a:rPr lang="en-US" b="1" dirty="0"/>
              <a:t>The following data sources CANNOT be used to report against program outcomes, but they may be helpful during a needs assessment or program design phase</a:t>
            </a:r>
            <a:r>
              <a:rPr lang="en-US" dirty="0"/>
              <a:t> in understanding the context in which the program will be placed: </a:t>
            </a:r>
          </a:p>
          <a:p>
            <a:endParaRPr lang="en-US" dirty="0"/>
          </a:p>
          <a:p>
            <a:r>
              <a:rPr lang="en-US" dirty="0"/>
              <a:t>You can see here we have several listed, but say we are working on a community assessment for a program in Seattle, and we wanted to learn more about the races &amp; ethnicities of people living in </a:t>
            </a:r>
            <a:r>
              <a:rPr lang="en-US" dirty="0" err="1"/>
              <a:t>seattle</a:t>
            </a:r>
            <a:r>
              <a:rPr lang="en-US" dirty="0"/>
              <a:t>, we could use the city health dashboard</a:t>
            </a:r>
          </a:p>
        </p:txBody>
      </p:sp>
      <p:sp>
        <p:nvSpPr>
          <p:cNvPr id="4" name="Slide Number Placeholder 3"/>
          <p:cNvSpPr>
            <a:spLocks noGrp="1"/>
          </p:cNvSpPr>
          <p:nvPr>
            <p:ph type="sldNum" sz="quarter" idx="5"/>
          </p:nvPr>
        </p:nvSpPr>
        <p:spPr/>
        <p:txBody>
          <a:bodyPr/>
          <a:lstStyle/>
          <a:p>
            <a:fld id="{133D98FD-36E9-4F9D-B45C-F2F9363327B4}" type="slidenum">
              <a:rPr lang="en-US" smtClean="0"/>
              <a:t>31</a:t>
            </a:fld>
            <a:endParaRPr lang="en-US" dirty="0"/>
          </a:p>
        </p:txBody>
      </p:sp>
    </p:spTree>
    <p:extLst>
      <p:ext uri="{BB962C8B-B14F-4D97-AF65-F5344CB8AC3E}">
        <p14:creationId xmlns:p14="http://schemas.microsoft.com/office/powerpoint/2010/main" val="4117443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Want to know more about you</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3</a:t>
            </a:fld>
            <a:endParaRPr lang="en-US" dirty="0"/>
          </a:p>
        </p:txBody>
      </p:sp>
    </p:spTree>
    <p:extLst>
      <p:ext uri="{BB962C8B-B14F-4D97-AF65-F5344CB8AC3E}">
        <p14:creationId xmlns:p14="http://schemas.microsoft.com/office/powerpoint/2010/main" val="3076174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will look like this when we pull it up. We would type in Seattle, WA</a:t>
            </a:r>
          </a:p>
        </p:txBody>
      </p:sp>
      <p:sp>
        <p:nvSpPr>
          <p:cNvPr id="4" name="Slide Number Placeholder 3"/>
          <p:cNvSpPr>
            <a:spLocks noGrp="1"/>
          </p:cNvSpPr>
          <p:nvPr>
            <p:ph type="sldNum" sz="quarter" idx="5"/>
          </p:nvPr>
        </p:nvSpPr>
        <p:spPr/>
        <p:txBody>
          <a:bodyPr/>
          <a:lstStyle/>
          <a:p>
            <a:fld id="{133D98FD-36E9-4F9D-B45C-F2F9363327B4}" type="slidenum">
              <a:rPr lang="en-US" smtClean="0"/>
              <a:t>32</a:t>
            </a:fld>
            <a:endParaRPr lang="en-US" dirty="0"/>
          </a:p>
        </p:txBody>
      </p:sp>
    </p:spTree>
    <p:extLst>
      <p:ext uri="{BB962C8B-B14F-4D97-AF65-F5344CB8AC3E}">
        <p14:creationId xmlns:p14="http://schemas.microsoft.com/office/powerpoint/2010/main" val="3575696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look for information about the different races and ethnicities of people living in Seattle. Knowing this information can help us be more sensitive to the unique needs a program may have that takes place in Seattle</a:t>
            </a:r>
          </a:p>
        </p:txBody>
      </p:sp>
      <p:sp>
        <p:nvSpPr>
          <p:cNvPr id="4" name="Slide Number Placeholder 3"/>
          <p:cNvSpPr>
            <a:spLocks noGrp="1"/>
          </p:cNvSpPr>
          <p:nvPr>
            <p:ph type="sldNum" sz="quarter" idx="5"/>
          </p:nvPr>
        </p:nvSpPr>
        <p:spPr/>
        <p:txBody>
          <a:bodyPr/>
          <a:lstStyle/>
          <a:p>
            <a:fld id="{133D98FD-36E9-4F9D-B45C-F2F9363327B4}" type="slidenum">
              <a:rPr lang="en-US" smtClean="0"/>
              <a:t>33</a:t>
            </a:fld>
            <a:endParaRPr lang="en-US" dirty="0"/>
          </a:p>
        </p:txBody>
      </p:sp>
    </p:spTree>
    <p:extLst>
      <p:ext uri="{BB962C8B-B14F-4D97-AF65-F5344CB8AC3E}">
        <p14:creationId xmlns:p14="http://schemas.microsoft.com/office/powerpoint/2010/main" val="2276711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66666"/>
                </a:solidFill>
                <a:effectLst/>
                <a:latin typeface="-apple-system"/>
              </a:rPr>
              <a:t>This phase includes processing the information gathered into understandable takeaways that can be used for the program and the evaluation.</a:t>
            </a:r>
          </a:p>
          <a:p>
            <a:pPr algn="l">
              <a:buFont typeface="Arial" panose="020B0604020202020204" pitchFamily="34" charset="0"/>
              <a:buChar char="•"/>
            </a:pPr>
            <a:r>
              <a:rPr lang="en-US" b="0" i="0" dirty="0">
                <a:solidFill>
                  <a:srgbClr val="666666"/>
                </a:solidFill>
                <a:effectLst/>
                <a:latin typeface="-apple-system"/>
              </a:rPr>
              <a:t>When working on community assessments as part of a larger evaluation to advance racial equity and/or equality, the results of the assessment can help to </a:t>
            </a:r>
            <a:r>
              <a:rPr lang="en-US" b="1" i="0" dirty="0">
                <a:solidFill>
                  <a:srgbClr val="666666"/>
                </a:solidFill>
                <a:effectLst/>
                <a:latin typeface="-apple-system"/>
              </a:rPr>
              <a:t>determine the potential benefits for and burdens of the program.</a:t>
            </a:r>
            <a:r>
              <a:rPr lang="en-US" b="0" i="0" dirty="0">
                <a:solidFill>
                  <a:srgbClr val="666666"/>
                </a:solidFill>
                <a:effectLst/>
                <a:latin typeface="-apple-system"/>
              </a:rPr>
              <a:t> After assembling the findings, check for ways that the program will harm or help the community you are working with.</a:t>
            </a:r>
          </a:p>
          <a:p>
            <a:pPr algn="l">
              <a:buFont typeface="Arial" panose="020B0604020202020204" pitchFamily="34" charset="0"/>
              <a:buChar char="•"/>
            </a:pPr>
            <a:r>
              <a:rPr lang="en-US" b="0" i="0" dirty="0">
                <a:solidFill>
                  <a:srgbClr val="666666"/>
                </a:solidFill>
                <a:effectLst/>
                <a:latin typeface="-apple-system"/>
              </a:rPr>
              <a:t>Defining </a:t>
            </a:r>
            <a:r>
              <a:rPr lang="en-US" b="1" i="0" dirty="0">
                <a:solidFill>
                  <a:srgbClr val="666666"/>
                </a:solidFill>
                <a:effectLst/>
                <a:latin typeface="-apple-system"/>
              </a:rPr>
              <a:t>concrete ways that the program will advance equity or equality</a:t>
            </a:r>
            <a:r>
              <a:rPr lang="en-US" b="0" i="0" dirty="0">
                <a:solidFill>
                  <a:srgbClr val="666666"/>
                </a:solidFill>
                <a:effectLst/>
                <a:latin typeface="-apple-system"/>
              </a:rPr>
              <a:t> clarifies how your program approaches issues of racism.</a:t>
            </a:r>
          </a:p>
          <a:p>
            <a:pPr algn="l">
              <a:buFont typeface="Arial" panose="020B0604020202020204" pitchFamily="34" charset="0"/>
              <a:buChar char="•"/>
            </a:pPr>
            <a:r>
              <a:rPr lang="en-US" b="0" i="0" dirty="0">
                <a:solidFill>
                  <a:srgbClr val="666666"/>
                </a:solidFill>
                <a:effectLst/>
                <a:latin typeface="-apple-system"/>
              </a:rPr>
              <a:t>The interpretation and </a:t>
            </a:r>
            <a:r>
              <a:rPr lang="en-US" b="1" i="0" dirty="0">
                <a:solidFill>
                  <a:srgbClr val="666666"/>
                </a:solidFill>
                <a:effectLst/>
                <a:latin typeface="-apple-system"/>
              </a:rPr>
              <a:t>representation of findings should be completed collaboratively with members of the community</a:t>
            </a:r>
            <a:r>
              <a:rPr lang="en-US" b="0" i="0" dirty="0">
                <a:solidFill>
                  <a:srgbClr val="666666"/>
                </a:solidFill>
                <a:effectLst/>
                <a:latin typeface="-apple-system"/>
              </a:rPr>
              <a:t> you are working with, so that </a:t>
            </a:r>
            <a:r>
              <a:rPr lang="en-US" b="1" i="0" dirty="0">
                <a:solidFill>
                  <a:srgbClr val="666666"/>
                </a:solidFill>
                <a:effectLst/>
                <a:latin typeface="-apple-system"/>
              </a:rPr>
              <a:t>decision-making authority and engagement are not siloed to only program and evaluation staff</a:t>
            </a:r>
            <a:r>
              <a:rPr lang="en-US" b="0" i="0" dirty="0">
                <a:solidFill>
                  <a:srgbClr val="666666"/>
                </a:solidFill>
                <a:effectLst/>
                <a:latin typeface="-apple-system"/>
              </a:rPr>
              <a:t>.</a:t>
            </a:r>
          </a:p>
          <a:p>
            <a:pPr algn="l">
              <a:buFont typeface="Arial" panose="020B0604020202020204" pitchFamily="34" charset="0"/>
              <a:buChar char="•"/>
            </a:pPr>
            <a:r>
              <a:rPr lang="en-US" b="0" i="0" dirty="0">
                <a:solidFill>
                  <a:srgbClr val="666666"/>
                </a:solidFill>
                <a:effectLst/>
                <a:latin typeface="-apple-system"/>
              </a:rPr>
              <a:t>Reporting the findings and interpretations from the community assessment back to the community you are working with </a:t>
            </a:r>
            <a:r>
              <a:rPr lang="en-US" b="1" i="0" dirty="0">
                <a:solidFill>
                  <a:srgbClr val="666666"/>
                </a:solidFill>
                <a:effectLst/>
                <a:latin typeface="-apple-system"/>
              </a:rPr>
              <a:t>ensures transparency and accountability</a:t>
            </a:r>
            <a:r>
              <a:rPr lang="en-US" b="0" i="0" dirty="0">
                <a:solidFill>
                  <a:srgbClr val="666666"/>
                </a:solidFill>
                <a:effectLst/>
                <a:latin typeface="-apple-system"/>
              </a:rPr>
              <a:t> from the very start of your evaluation.</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34</a:t>
            </a:fld>
            <a:endParaRPr lang="en-US" dirty="0"/>
          </a:p>
        </p:txBody>
      </p:sp>
    </p:spTree>
    <p:extLst>
      <p:ext uri="{BB962C8B-B14F-4D97-AF65-F5344CB8AC3E}">
        <p14:creationId xmlns:p14="http://schemas.microsoft.com/office/powerpoint/2010/main" val="1740108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pple-system"/>
              </a:rPr>
              <a:t>Evaluation design is broken down into 5 steps, which you can explore in detail using </a:t>
            </a:r>
            <a:r>
              <a:rPr lang="en-US" b="0" i="0" u="sng" dirty="0">
                <a:solidFill>
                  <a:srgbClr val="2E4E74"/>
                </a:solidFill>
                <a:effectLst/>
                <a:latin typeface="-apple-system"/>
                <a:hlinkClick r:id="rId3"/>
              </a:rPr>
              <a:t>NEO’s Evaluation Booklets</a:t>
            </a:r>
            <a:r>
              <a:rPr lang="en-US" b="0" i="0" dirty="0">
                <a:solidFill>
                  <a:srgbClr val="666666"/>
                </a:solidFill>
                <a:effectLst/>
                <a:latin typeface="-apple-system"/>
              </a:rPr>
              <a:t>. Basic steps and worksheets are presented in the tabs above. While you are developing your evaluation plan, it is important to consider the context of your program. The context can change how your evaluation is designed and implemented, because different settings and populations have different needs and abilities to participate in evaluations. Considering this, the 5 steps are applied across 4 common populations (K-12 Health, Rural Health, Race &amp; Ethnicity, and LGBTQIA+ Health) in </a:t>
            </a:r>
            <a:r>
              <a:rPr lang="en-US" b="1" i="0" dirty="0">
                <a:solidFill>
                  <a:srgbClr val="666666"/>
                </a:solidFill>
                <a:effectLst/>
                <a:latin typeface="-apple-system"/>
              </a:rPr>
              <a:t>pathways</a:t>
            </a:r>
            <a:r>
              <a:rPr lang="en-US" b="0" i="0" dirty="0">
                <a:solidFill>
                  <a:srgbClr val="666666"/>
                </a:solidFill>
                <a:effectLst/>
                <a:latin typeface="-apple-system"/>
              </a:rPr>
              <a:t>.</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35</a:t>
            </a:fld>
            <a:endParaRPr lang="en-US" dirty="0"/>
          </a:p>
        </p:txBody>
      </p:sp>
    </p:spTree>
    <p:extLst>
      <p:ext uri="{BB962C8B-B14F-4D97-AF65-F5344CB8AC3E}">
        <p14:creationId xmlns:p14="http://schemas.microsoft.com/office/powerpoint/2010/main" val="2817853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66666"/>
                </a:solidFill>
                <a:effectLst/>
                <a:latin typeface="-apple-system"/>
              </a:rPr>
              <a:t>Consider how the program's logic model will assist in determining what is, or is not, working in the program's design to achieve the desired results.</a:t>
            </a:r>
          </a:p>
          <a:p>
            <a:pPr algn="l">
              <a:buFont typeface="Arial" panose="020B0604020202020204" pitchFamily="34" charset="0"/>
              <a:buChar char="•"/>
            </a:pPr>
            <a:r>
              <a:rPr lang="en-US" b="0" i="0" dirty="0">
                <a:solidFill>
                  <a:srgbClr val="666666"/>
                </a:solidFill>
                <a:effectLst/>
                <a:latin typeface="-apple-system"/>
              </a:rPr>
              <a:t>Be </a:t>
            </a:r>
            <a:r>
              <a:rPr lang="en-US" b="1" i="0" dirty="0">
                <a:solidFill>
                  <a:srgbClr val="666666"/>
                </a:solidFill>
                <a:effectLst/>
                <a:latin typeface="-apple-system"/>
              </a:rPr>
              <a:t>open to new and alternative patterns in your logic model</a:t>
            </a:r>
            <a:r>
              <a:rPr lang="en-US" b="0" i="0" dirty="0">
                <a:solidFill>
                  <a:srgbClr val="666666"/>
                </a:solidFill>
                <a:effectLst/>
                <a:latin typeface="-apple-system"/>
              </a:rPr>
              <a:t>. Have stakeholders and community members review your logic model, paying particular care to how change occurs across the logic model. </a:t>
            </a:r>
            <a:r>
              <a:rPr lang="en-US" b="1" i="0" dirty="0">
                <a:solidFill>
                  <a:srgbClr val="666666"/>
                </a:solidFill>
                <a:effectLst/>
                <a:latin typeface="-apple-system"/>
              </a:rPr>
              <a:t>Listen to voices who can say whether the strategies are beneficial, and whether strategies could be successful</a:t>
            </a:r>
            <a:r>
              <a:rPr lang="en-US" b="0" i="0" dirty="0">
                <a:solidFill>
                  <a:srgbClr val="666666"/>
                </a:solidFill>
                <a:effectLst/>
                <a:latin typeface="-apple-system"/>
              </a:rPr>
              <a:t>.</a:t>
            </a:r>
          </a:p>
          <a:p>
            <a:pPr algn="l">
              <a:buFont typeface="Arial" panose="020B0604020202020204" pitchFamily="34" charset="0"/>
              <a:buChar char="•"/>
            </a:pPr>
            <a:r>
              <a:rPr lang="en-US" b="0" i="0" dirty="0">
                <a:solidFill>
                  <a:srgbClr val="666666"/>
                </a:solidFill>
                <a:effectLst/>
                <a:latin typeface="-apple-system"/>
              </a:rPr>
              <a:t>When using available </a:t>
            </a:r>
            <a:r>
              <a:rPr lang="en-US" b="1" i="0" dirty="0">
                <a:solidFill>
                  <a:srgbClr val="666666"/>
                </a:solidFill>
                <a:effectLst/>
                <a:latin typeface="-apple-system"/>
              </a:rPr>
              <a:t>evidence about how change happens, consider who the study included</a:t>
            </a:r>
            <a:r>
              <a:rPr lang="en-US" b="0" i="0" dirty="0">
                <a:solidFill>
                  <a:srgbClr val="666666"/>
                </a:solidFill>
                <a:effectLst/>
                <a:latin typeface="-apple-system"/>
              </a:rPr>
              <a:t>. Evidence that </a:t>
            </a:r>
            <a:r>
              <a:rPr lang="en-US" b="1" i="0" dirty="0">
                <a:solidFill>
                  <a:srgbClr val="666666"/>
                </a:solidFill>
                <a:effectLst/>
                <a:latin typeface="-apple-system"/>
              </a:rPr>
              <a:t>focuses on one race or ethnicity may not apply to another race or ethnicity</a:t>
            </a:r>
            <a:r>
              <a:rPr lang="en-US" b="0" i="0" dirty="0">
                <a:solidFill>
                  <a:srgbClr val="666666"/>
                </a:solidFill>
                <a:effectLst/>
                <a:latin typeface="-apple-system"/>
              </a:rPr>
              <a:t>, and evidence may not capture the complete diversity of experiences within race or ethnicity.</a:t>
            </a:r>
          </a:p>
          <a:p>
            <a:pPr algn="l">
              <a:buFont typeface="Arial" panose="020B0604020202020204" pitchFamily="34" charset="0"/>
              <a:buChar char="•"/>
            </a:pPr>
            <a:r>
              <a:rPr lang="en-US" b="0" i="0" dirty="0">
                <a:solidFill>
                  <a:srgbClr val="666666"/>
                </a:solidFill>
                <a:effectLst/>
                <a:latin typeface="-apple-system"/>
              </a:rPr>
              <a:t>For cultures that face oppression and discrimination, be careful of biases that interpret program participants as responsible for issues in their community (</a:t>
            </a:r>
            <a:r>
              <a:rPr lang="en-US" b="1" i="0" dirty="0">
                <a:solidFill>
                  <a:srgbClr val="666666"/>
                </a:solidFill>
                <a:effectLst/>
                <a:latin typeface="-apple-system"/>
              </a:rPr>
              <a:t>victim blaming</a:t>
            </a:r>
            <a:r>
              <a:rPr lang="en-US" b="0" i="0" dirty="0">
                <a:solidFill>
                  <a:srgbClr val="666666"/>
                </a:solidFill>
                <a:effectLst/>
                <a:latin typeface="-apple-system"/>
              </a:rPr>
              <a:t>), and not </a:t>
            </a:r>
            <a:r>
              <a:rPr lang="en-US" b="1" i="0" dirty="0">
                <a:solidFill>
                  <a:srgbClr val="666666"/>
                </a:solidFill>
                <a:effectLst/>
                <a:latin typeface="-apple-system"/>
              </a:rPr>
              <a:t>structural or systemic explanations for the issues</a:t>
            </a:r>
            <a:r>
              <a:rPr lang="en-US" b="0" i="0" dirty="0">
                <a:solidFill>
                  <a:srgbClr val="666666"/>
                </a:solidFill>
                <a:effectLst/>
                <a:latin typeface="-apple-system"/>
              </a:rPr>
              <a:t>.</a:t>
            </a:r>
          </a:p>
          <a:p>
            <a:pPr algn="l">
              <a:buFont typeface="Arial" panose="020B0604020202020204" pitchFamily="34" charset="0"/>
              <a:buChar char="•"/>
            </a:pPr>
            <a:r>
              <a:rPr lang="en-US" b="0" i="0" u="sng" dirty="0">
                <a:solidFill>
                  <a:srgbClr val="2E4E74"/>
                </a:solidFill>
                <a:effectLst/>
                <a:latin typeface="-apple-system"/>
                <a:hlinkClick r:id="rId3"/>
              </a:rPr>
              <a:t>More information on Logic Models</a:t>
            </a:r>
            <a:endParaRPr lang="en-US" b="0" i="0" dirty="0">
              <a:solidFill>
                <a:srgbClr val="666666"/>
              </a:solidFill>
              <a:effectLst/>
              <a:latin typeface="-apple-system"/>
            </a:endParaRPr>
          </a:p>
          <a:p>
            <a:pPr algn="l">
              <a:buFont typeface="Arial" panose="020B0604020202020204" pitchFamily="34" charset="0"/>
              <a:buChar char="•"/>
            </a:pPr>
            <a:r>
              <a:rPr lang="en-US" b="0" i="0" u="sng" dirty="0">
                <a:solidFill>
                  <a:srgbClr val="2E4E74"/>
                </a:solidFill>
                <a:effectLst/>
                <a:latin typeface="-apple-system"/>
                <a:hlinkClick r:id="rId4"/>
              </a:rPr>
              <a:t>Example Logic Model</a:t>
            </a:r>
            <a:r>
              <a:rPr lang="en-US" b="0" i="0" dirty="0">
                <a:solidFill>
                  <a:srgbClr val="666666"/>
                </a:solidFill>
                <a:effectLst/>
                <a:latin typeface="-apple-system"/>
              </a:rPr>
              <a:t> for program working with underrepresented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36</a:t>
            </a:fld>
            <a:endParaRPr lang="en-US" dirty="0"/>
          </a:p>
        </p:txBody>
      </p:sp>
    </p:spTree>
    <p:extLst>
      <p:ext uri="{BB962C8B-B14F-4D97-AF65-F5344CB8AC3E}">
        <p14:creationId xmlns:p14="http://schemas.microsoft.com/office/powerpoint/2010/main" val="1782346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Programming should consider improvement in the </a:t>
            </a:r>
            <a:r>
              <a:rPr lang="en-US" b="1" i="0" u="sng" dirty="0">
                <a:solidFill>
                  <a:srgbClr val="2E4E74"/>
                </a:solidFill>
                <a:effectLst/>
                <a:latin typeface="-apple-system"/>
              </a:rPr>
              <a:t>knowledge-attitude-behavior continuum </a:t>
            </a:r>
            <a:r>
              <a:rPr lang="en-US" b="0" i="0" dirty="0">
                <a:solidFill>
                  <a:srgbClr val="666666"/>
                </a:solidFill>
                <a:effectLst/>
                <a:latin typeface="-apple-system"/>
              </a:rPr>
              <a:t>among program participants as a measure of success. The process of influencing health behavior through information, followed by attitude changes and subsequent behavior change, should be documented in the logic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Knowledge acquisition: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666666"/>
                </a:solidFill>
                <a:effectLst/>
                <a:latin typeface="-apple-system"/>
              </a:rPr>
              <a:t>Be sure to examine not only what is learned, but where, when, and how program participants will learn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666666"/>
                </a:solidFill>
                <a:effectLst/>
                <a:latin typeface="-apple-system"/>
              </a:rPr>
              <a:t>Attitude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666666"/>
                </a:solidFill>
                <a:effectLst/>
                <a:latin typeface="-apple-system"/>
              </a:rPr>
              <a:t>To what extent do participants agree with statement related to the new material presented?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666666"/>
                </a:solidFill>
                <a:effectLst/>
                <a:latin typeface="-apple-system"/>
              </a:rPr>
              <a:t>Behavior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666666"/>
                </a:solidFill>
                <a:effectLst/>
                <a:latin typeface="-apple-system"/>
              </a:rPr>
              <a:t>Are the new behaviors in alignment with the expectations of the program?</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37</a:t>
            </a:fld>
            <a:endParaRPr lang="en-US" dirty="0"/>
          </a:p>
        </p:txBody>
      </p:sp>
    </p:spTree>
    <p:extLst>
      <p:ext uri="{BB962C8B-B14F-4D97-AF65-F5344CB8AC3E}">
        <p14:creationId xmlns:p14="http://schemas.microsoft.com/office/powerpoint/2010/main" val="2604651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Programming should consider improvement in the </a:t>
            </a:r>
            <a:r>
              <a:rPr lang="en-US" b="1" i="0" u="sng" dirty="0">
                <a:solidFill>
                  <a:srgbClr val="2E4E74"/>
                </a:solidFill>
                <a:effectLst/>
                <a:latin typeface="-apple-system"/>
              </a:rPr>
              <a:t>knowledge-attitude-behavior continuum </a:t>
            </a:r>
            <a:r>
              <a:rPr lang="en-US" b="0" i="0" dirty="0">
                <a:solidFill>
                  <a:srgbClr val="666666"/>
                </a:solidFill>
                <a:effectLst/>
                <a:latin typeface="-apple-system"/>
              </a:rPr>
              <a:t>among program participants as a measure of success. The process of influencing health behavior through information, followed by attitude changes and subsequent behavior change, should be documented in the logic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Knowledge acquisition: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666666"/>
                </a:solidFill>
                <a:effectLst/>
                <a:latin typeface="-apple-system"/>
              </a:rPr>
              <a:t>Be sure to examine not only what is learned, but where, when, and how program participants will learn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666666"/>
                </a:solidFill>
                <a:effectLst/>
                <a:latin typeface="-apple-system"/>
              </a:rPr>
              <a:t>Attitude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666666"/>
                </a:solidFill>
                <a:effectLst/>
                <a:latin typeface="-apple-system"/>
              </a:rPr>
              <a:t>To what extent do participants agree with statement related to the new material presented?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666666"/>
                </a:solidFill>
                <a:effectLst/>
                <a:latin typeface="-apple-system"/>
              </a:rPr>
              <a:t>Behavior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666666"/>
                </a:solidFill>
                <a:effectLst/>
                <a:latin typeface="-apple-system"/>
              </a:rPr>
              <a:t>Are the new behaviors in alignment with the expectations of the program?</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38</a:t>
            </a:fld>
            <a:endParaRPr lang="en-US" dirty="0"/>
          </a:p>
        </p:txBody>
      </p:sp>
    </p:spTree>
    <p:extLst>
      <p:ext uri="{BB962C8B-B14F-4D97-AF65-F5344CB8AC3E}">
        <p14:creationId xmlns:p14="http://schemas.microsoft.com/office/powerpoint/2010/main" val="672032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Example: in a program seeks to present health information in a series of seminars, and attendance in the seminars is low, it could be caused by disinterest or it could be caused by limited transportation options for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Programming should consider improvement in the </a:t>
            </a:r>
            <a:r>
              <a:rPr lang="en-US" b="1" i="0" u="sng" dirty="0">
                <a:solidFill>
                  <a:srgbClr val="2E4E74"/>
                </a:solidFill>
                <a:effectLst/>
                <a:latin typeface="-apple-system"/>
              </a:rPr>
              <a:t>knowledge-attitude-behavior continuum </a:t>
            </a:r>
            <a:r>
              <a:rPr lang="en-US" b="0" i="0" dirty="0">
                <a:solidFill>
                  <a:srgbClr val="666666"/>
                </a:solidFill>
                <a:effectLst/>
                <a:latin typeface="-apple-system"/>
              </a:rPr>
              <a:t>among program participants as a measure of success. The process of influencing health behavior through information, followed by attitude changes and subsequent behavior change, should be documented in the logic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Knowledge acquisition: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666666"/>
                </a:solidFill>
                <a:effectLst/>
                <a:latin typeface="-apple-system"/>
              </a:rPr>
              <a:t>Be sure to examine not only what is learned, but where, when, and how program participants will learn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666666"/>
                </a:solidFill>
                <a:effectLst/>
                <a:latin typeface="-apple-system"/>
              </a:rPr>
              <a:t>Attitude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666666"/>
                </a:solidFill>
                <a:effectLst/>
                <a:latin typeface="-apple-system"/>
              </a:rPr>
              <a:t>To what extent do participants agree with statement related to the new material presented?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666666"/>
                </a:solidFill>
                <a:effectLst/>
                <a:latin typeface="-apple-system"/>
              </a:rPr>
              <a:t>Behavior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666666"/>
                </a:solidFill>
                <a:effectLst/>
                <a:latin typeface="-apple-system"/>
              </a:rPr>
              <a:t>Are the new behaviors in alignment with the expectations of the program?</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39</a:t>
            </a:fld>
            <a:endParaRPr lang="en-US" dirty="0"/>
          </a:p>
        </p:txBody>
      </p:sp>
    </p:spTree>
    <p:extLst>
      <p:ext uri="{BB962C8B-B14F-4D97-AF65-F5344CB8AC3E}">
        <p14:creationId xmlns:p14="http://schemas.microsoft.com/office/powerpoint/2010/main" val="405586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effectLst/>
              </a:rPr>
              <a:t>Contextual factors are the</a:t>
            </a:r>
            <a:r>
              <a:rPr lang="en-US" dirty="0"/>
              <a:t> </a:t>
            </a:r>
            <a:r>
              <a:rPr lang="en-US" b="1" dirty="0">
                <a:effectLst/>
              </a:rPr>
              <a:t>influences that underlie your logic model</a:t>
            </a:r>
            <a:r>
              <a:rPr lang="en-US" dirty="0"/>
              <a:t> and could act on or change the model </a:t>
            </a:r>
            <a:r>
              <a:rPr lang="en-US" dirty="0" err="1"/>
              <a:t>described.By</a:t>
            </a:r>
            <a:r>
              <a:rPr lang="en-US" dirty="0"/>
              <a:t> noting the contextual factors, </a:t>
            </a:r>
            <a:r>
              <a:rPr lang="en-US" b="1" dirty="0">
                <a:effectLst/>
              </a:rPr>
              <a:t>the program can plan for ways to reduce external factors that could negatively alter the desired </a:t>
            </a:r>
            <a:r>
              <a:rPr lang="en-US" b="1" dirty="0" err="1">
                <a:effectLst/>
              </a:rPr>
              <a:t>outcomes</a:t>
            </a:r>
            <a:r>
              <a:rPr lang="en-US" dirty="0" err="1"/>
              <a:t>.</a:t>
            </a:r>
            <a:r>
              <a:rPr lang="en-US" b="1" dirty="0" err="1">
                <a:effectLst/>
              </a:rPr>
              <a:t>Clarifying</a:t>
            </a:r>
            <a:r>
              <a:rPr lang="en-US" b="1" dirty="0">
                <a:effectLst/>
              </a:rPr>
              <a:t> assumptions</a:t>
            </a:r>
            <a:r>
              <a:rPr lang="en-US" dirty="0"/>
              <a:t> allows for evaluators </a:t>
            </a:r>
            <a:r>
              <a:rPr lang="en-US" b="1" dirty="0">
                <a:effectLst/>
              </a:rPr>
              <a:t>to reflect on their influence, biases, and connections to the communities in which they work</a:t>
            </a:r>
            <a:r>
              <a:rPr lang="en-US" dirty="0"/>
              <a:t>. By making assumptions explicit, you can identify and discuss the assumptions made, allowing for open dialogue and </a:t>
            </a:r>
            <a:r>
              <a:rPr lang="en-US" dirty="0" err="1"/>
              <a:t>review.Assumptions</a:t>
            </a:r>
            <a:r>
              <a:rPr lang="en-US" dirty="0"/>
              <a:t> could also </a:t>
            </a:r>
            <a:r>
              <a:rPr lang="en-US" b="1" dirty="0">
                <a:effectLst/>
              </a:rPr>
              <a:t>underlie how you expect certain groups behave or act</a:t>
            </a:r>
            <a:r>
              <a:rPr lang="en-US" dirty="0"/>
              <a:t>. It is important to </a:t>
            </a:r>
            <a:r>
              <a:rPr lang="en-US" b="1" dirty="0">
                <a:effectLst/>
              </a:rPr>
              <a:t>define, discuss, check, and correct</a:t>
            </a:r>
            <a:r>
              <a:rPr lang="en-US" dirty="0"/>
              <a:t> these assumptions before deciding evaluation and program design.</a:t>
            </a:r>
            <a:br>
              <a:rPr lang="en-US" dirty="0"/>
            </a:br>
            <a:r>
              <a:rPr lang="en-US" b="0" dirty="0">
                <a:effectLst/>
              </a:rPr>
              <a:t>Example: If a program is seeking to improve a low-resource community’s health behaviors, one might assume that currently individuals have no knowledge of health information or that individuals currently do not have access to health information.</a:t>
            </a:r>
          </a:p>
          <a:p>
            <a:br>
              <a:rPr lang="en-US" dirty="0"/>
            </a:b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40</a:t>
            </a:fld>
            <a:endParaRPr lang="en-US" dirty="0"/>
          </a:p>
        </p:txBody>
      </p:sp>
    </p:spTree>
    <p:extLst>
      <p:ext uri="{BB962C8B-B14F-4D97-AF65-F5344CB8AC3E}">
        <p14:creationId xmlns:p14="http://schemas.microsoft.com/office/powerpoint/2010/main" val="1759345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pple-system"/>
              </a:rPr>
              <a:t>Evaluation design is broken down into 5 steps, which you can explore in detail using </a:t>
            </a:r>
            <a:r>
              <a:rPr lang="en-US" b="0" i="0" u="sng" dirty="0">
                <a:solidFill>
                  <a:srgbClr val="2E4E74"/>
                </a:solidFill>
                <a:effectLst/>
                <a:latin typeface="-apple-system"/>
                <a:hlinkClick r:id="rId3"/>
              </a:rPr>
              <a:t>NEO’s Evaluation Booklets</a:t>
            </a:r>
            <a:r>
              <a:rPr lang="en-US" b="0" i="0" dirty="0">
                <a:solidFill>
                  <a:srgbClr val="666666"/>
                </a:solidFill>
                <a:effectLst/>
                <a:latin typeface="-apple-system"/>
              </a:rPr>
              <a:t>. Basic steps and worksheets are presented in the tabs above. While you are developing your evaluation plan, it is important to consider the context of your program. The context can change how your evaluation is designed and implemented, because different settings and populations have different needs and abilities to participate in evaluations. Considering this, the 5 steps are applied across 4 common populations (K-12 Health, Rural Health, Race &amp; Ethnicity, and LGBTQIA+ Health) in </a:t>
            </a:r>
            <a:r>
              <a:rPr lang="en-US" b="1" i="0" dirty="0">
                <a:solidFill>
                  <a:srgbClr val="666666"/>
                </a:solidFill>
                <a:effectLst/>
                <a:latin typeface="-apple-system"/>
              </a:rPr>
              <a:t>pathways</a:t>
            </a:r>
            <a:r>
              <a:rPr lang="en-US" b="0" i="0" dirty="0">
                <a:solidFill>
                  <a:srgbClr val="666666"/>
                </a:solidFill>
                <a:effectLst/>
                <a:latin typeface="-apple-system"/>
              </a:rPr>
              <a:t>.</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41</a:t>
            </a:fld>
            <a:endParaRPr lang="en-US" dirty="0"/>
          </a:p>
        </p:txBody>
      </p:sp>
    </p:spTree>
    <p:extLst>
      <p:ext uri="{BB962C8B-B14F-4D97-AF65-F5344CB8AC3E}">
        <p14:creationId xmlns:p14="http://schemas.microsoft.com/office/powerpoint/2010/main" val="21901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p:txBody>
      </p:sp>
      <p:sp>
        <p:nvSpPr>
          <p:cNvPr id="4" name="Slide Number Placeholder 3"/>
          <p:cNvSpPr>
            <a:spLocks noGrp="1"/>
          </p:cNvSpPr>
          <p:nvPr>
            <p:ph type="sldNum" sz="quarter" idx="5"/>
          </p:nvPr>
        </p:nvSpPr>
        <p:spPr/>
        <p:txBody>
          <a:bodyPr/>
          <a:lstStyle/>
          <a:p>
            <a:fld id="{133D98FD-36E9-4F9D-B45C-F2F9363327B4}" type="slidenum">
              <a:rPr lang="en-US" smtClean="0"/>
              <a:t>4</a:t>
            </a:fld>
            <a:endParaRPr lang="en-US"/>
          </a:p>
        </p:txBody>
      </p:sp>
    </p:spTree>
    <p:extLst>
      <p:ext uri="{BB962C8B-B14F-4D97-AF65-F5344CB8AC3E}">
        <p14:creationId xmlns:p14="http://schemas.microsoft.com/office/powerpoint/2010/main" val="1742293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indicators</a:t>
            </a:r>
          </a:p>
        </p:txBody>
      </p:sp>
      <p:sp>
        <p:nvSpPr>
          <p:cNvPr id="4" name="Slide Number Placeholder 3"/>
          <p:cNvSpPr>
            <a:spLocks noGrp="1"/>
          </p:cNvSpPr>
          <p:nvPr>
            <p:ph type="sldNum" sz="quarter" idx="5"/>
          </p:nvPr>
        </p:nvSpPr>
        <p:spPr/>
        <p:txBody>
          <a:bodyPr/>
          <a:lstStyle/>
          <a:p>
            <a:fld id="{133D98FD-36E9-4F9D-B45C-F2F9363327B4}" type="slidenum">
              <a:rPr lang="en-US" smtClean="0"/>
              <a:t>42</a:t>
            </a:fld>
            <a:endParaRPr lang="en-US" dirty="0"/>
          </a:p>
        </p:txBody>
      </p:sp>
    </p:spTree>
    <p:extLst>
      <p:ext uri="{BB962C8B-B14F-4D97-AF65-F5344CB8AC3E}">
        <p14:creationId xmlns:p14="http://schemas.microsoft.com/office/powerpoint/2010/main" val="20666370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66666"/>
                </a:solidFill>
                <a:effectLst/>
                <a:latin typeface="-apple-system"/>
              </a:rPr>
              <a:t>When developing indicators, seek to </a:t>
            </a:r>
            <a:r>
              <a:rPr lang="en-US" b="1" i="0" dirty="0">
                <a:solidFill>
                  <a:srgbClr val="666666"/>
                </a:solidFill>
                <a:effectLst/>
                <a:latin typeface="-apple-system"/>
              </a:rPr>
              <a:t>accurately capture the experiences</a:t>
            </a:r>
            <a:r>
              <a:rPr lang="en-US" b="0" i="0" dirty="0">
                <a:solidFill>
                  <a:srgbClr val="666666"/>
                </a:solidFill>
                <a:effectLst/>
                <a:latin typeface="-apple-system"/>
              </a:rPr>
              <a:t> of the people that you are working with. Consider the </a:t>
            </a:r>
            <a:r>
              <a:rPr lang="en-US" b="1" i="0" dirty="0">
                <a:solidFill>
                  <a:srgbClr val="666666"/>
                </a:solidFill>
                <a:effectLst/>
                <a:latin typeface="-apple-system"/>
              </a:rPr>
              <a:t>applicability</a:t>
            </a:r>
            <a:r>
              <a:rPr lang="en-US" b="0" i="0" dirty="0">
                <a:solidFill>
                  <a:srgbClr val="666666"/>
                </a:solidFill>
                <a:effectLst/>
                <a:latin typeface="-apple-system"/>
              </a:rPr>
              <a:t> of the indicators, and the way </a:t>
            </a:r>
            <a:r>
              <a:rPr lang="en-US" b="1" i="0" dirty="0">
                <a:solidFill>
                  <a:srgbClr val="666666"/>
                </a:solidFill>
                <a:effectLst/>
                <a:latin typeface="-apple-system"/>
              </a:rPr>
              <a:t>biases, assumptions, and discrimination</a:t>
            </a:r>
            <a:r>
              <a:rPr lang="en-US" b="0" i="0" dirty="0">
                <a:solidFill>
                  <a:srgbClr val="666666"/>
                </a:solidFill>
                <a:effectLst/>
                <a:latin typeface="-apple-system"/>
              </a:rPr>
              <a:t> may alter how they reflect reality.</a:t>
            </a:r>
          </a:p>
          <a:p>
            <a:pPr algn="l">
              <a:buFont typeface="Arial" panose="020B0604020202020204" pitchFamily="34" charset="0"/>
              <a:buChar char="•"/>
            </a:pPr>
            <a:r>
              <a:rPr lang="en-US" b="0" i="0" dirty="0">
                <a:solidFill>
                  <a:srgbClr val="666666"/>
                </a:solidFill>
                <a:effectLst/>
                <a:latin typeface="-apple-system"/>
              </a:rPr>
              <a:t>Indicators examining changes from programs working with specific races or ethnicities should consider that </a:t>
            </a:r>
            <a:r>
              <a:rPr lang="en-US" b="1" i="0" dirty="0">
                <a:solidFill>
                  <a:srgbClr val="666666"/>
                </a:solidFill>
                <a:effectLst/>
                <a:latin typeface="-apple-system"/>
              </a:rPr>
              <a:t>an individual’s perception of race can change how they report on specific indicators</a:t>
            </a:r>
            <a:r>
              <a:rPr lang="en-US" b="0" i="0" dirty="0">
                <a:solidFill>
                  <a:srgbClr val="666666"/>
                </a:solidFill>
                <a:effectLst/>
                <a:latin typeface="-apple-system"/>
              </a:rPr>
              <a:t>.</a:t>
            </a:r>
            <a:br>
              <a:rPr lang="en-US" b="0" i="0" dirty="0">
                <a:solidFill>
                  <a:srgbClr val="666666"/>
                </a:solidFill>
                <a:effectLst/>
                <a:latin typeface="-apple-system"/>
              </a:rPr>
            </a:br>
            <a:endParaRPr lang="en-US" b="0" i="0" dirty="0">
              <a:solidFill>
                <a:srgbClr val="666666"/>
              </a:solidFill>
              <a:effectLst/>
              <a:latin typeface="-apple-system"/>
            </a:endParaRPr>
          </a:p>
          <a:p>
            <a:pPr marL="742950" lvl="1" indent="-285750" algn="l">
              <a:buFont typeface="Arial" panose="020B0604020202020204" pitchFamily="34" charset="0"/>
              <a:buChar char="•"/>
            </a:pPr>
            <a:r>
              <a:rPr lang="en-US" b="0" i="0" dirty="0">
                <a:solidFill>
                  <a:srgbClr val="666666"/>
                </a:solidFill>
                <a:effectLst/>
                <a:latin typeface="-apple-system"/>
              </a:rPr>
              <a:t>When developing indicators, try to </a:t>
            </a:r>
            <a:r>
              <a:rPr lang="en-US" b="1" i="0" dirty="0">
                <a:solidFill>
                  <a:srgbClr val="666666"/>
                </a:solidFill>
                <a:effectLst/>
                <a:latin typeface="-apple-system"/>
              </a:rPr>
              <a:t>avoid wording indicators in a way that prompts implicit biases</a:t>
            </a:r>
            <a:r>
              <a:rPr lang="en-US" b="0" i="0" dirty="0">
                <a:solidFill>
                  <a:srgbClr val="666666"/>
                </a:solidFill>
                <a:effectLst/>
                <a:latin typeface="-apple-system"/>
              </a:rPr>
              <a:t>.</a:t>
            </a:r>
          </a:p>
          <a:p>
            <a:pPr marL="742950" lvl="1" indent="-285750" algn="l">
              <a:buFont typeface="Arial" panose="020B0604020202020204" pitchFamily="34" charset="0"/>
              <a:buChar char="•"/>
            </a:pPr>
            <a:r>
              <a:rPr lang="en-US" b="1" i="0" dirty="0">
                <a:solidFill>
                  <a:srgbClr val="666666"/>
                </a:solidFill>
                <a:effectLst/>
                <a:latin typeface="-apple-system"/>
              </a:rPr>
              <a:t>Think through if there are multiple ways to measure the indicator</a:t>
            </a:r>
            <a:r>
              <a:rPr lang="en-US" b="0" i="0" dirty="0">
                <a:solidFill>
                  <a:srgbClr val="666666"/>
                </a:solidFill>
                <a:effectLst/>
                <a:latin typeface="-apple-system"/>
              </a:rPr>
              <a:t>, and avoid indicators that require people to rate or describe other people, including their intelligence or abilities.</a:t>
            </a:r>
          </a:p>
          <a:p>
            <a:pPr marL="742950" lvl="1" indent="-285750" algn="l">
              <a:buFont typeface="Arial" panose="020B0604020202020204" pitchFamily="34" charset="0"/>
              <a:buChar char="•"/>
            </a:pPr>
            <a:r>
              <a:rPr lang="en-US" b="0" i="0" dirty="0">
                <a:solidFill>
                  <a:srgbClr val="666666"/>
                </a:solidFill>
                <a:effectLst/>
                <a:latin typeface="-apple-system"/>
              </a:rPr>
              <a:t>Use lessons learned from the community assessment to make </a:t>
            </a:r>
            <a:r>
              <a:rPr lang="en-US" b="1" i="0" dirty="0">
                <a:solidFill>
                  <a:srgbClr val="666666"/>
                </a:solidFill>
                <a:effectLst/>
                <a:latin typeface="-apple-system"/>
              </a:rPr>
              <a:t>indicators respectful and mindful</a:t>
            </a:r>
            <a:r>
              <a:rPr lang="en-US" b="0" i="0" dirty="0">
                <a:solidFill>
                  <a:srgbClr val="666666"/>
                </a:solidFill>
                <a:effectLst/>
                <a:latin typeface="-apple-system"/>
              </a:rPr>
              <a:t> of the dynamics of race and ethnicity.</a:t>
            </a:r>
          </a:p>
          <a:p>
            <a:pPr algn="l">
              <a:buFont typeface="Arial" panose="020B0604020202020204" pitchFamily="34" charset="0"/>
              <a:buChar char="•"/>
            </a:pPr>
            <a:r>
              <a:rPr lang="en-US" b="0" i="0" dirty="0">
                <a:solidFill>
                  <a:srgbClr val="666666"/>
                </a:solidFill>
                <a:effectLst/>
                <a:latin typeface="-apple-system"/>
              </a:rPr>
              <a:t>Standard assessments of mental or physiological state may not accurately reflect the experiences of Black, Indigenous and People of Color. Do not assume </a:t>
            </a:r>
            <a:r>
              <a:rPr lang="en-US" b="1" i="0" dirty="0">
                <a:solidFill>
                  <a:srgbClr val="666666"/>
                </a:solidFill>
                <a:effectLst/>
                <a:latin typeface="-apple-system"/>
              </a:rPr>
              <a:t>cross-cultural relevance of indicators</a:t>
            </a:r>
            <a:r>
              <a:rPr lang="en-US" b="0" i="0" dirty="0">
                <a:solidFill>
                  <a:srgbClr val="666666"/>
                </a:solidFill>
                <a:effectLst/>
                <a:latin typeface="-apple-system"/>
              </a:rPr>
              <a:t>, without checking the research or discussing your indicators with the community you are working with.</a:t>
            </a:r>
          </a:p>
          <a:p>
            <a:pPr algn="l">
              <a:buFont typeface="Arial" panose="020B0604020202020204" pitchFamily="34" charset="0"/>
              <a:buChar char="•"/>
            </a:pPr>
            <a:r>
              <a:rPr lang="en-US" b="0" i="0" dirty="0">
                <a:solidFill>
                  <a:srgbClr val="666666"/>
                </a:solidFill>
                <a:effectLst/>
                <a:latin typeface="-apple-system"/>
              </a:rPr>
              <a:t>Programs seeking to cause social change should consider that changes to norms, structures, and systems takes considerable time. Consider how to </a:t>
            </a:r>
            <a:r>
              <a:rPr lang="en-US" b="1" i="0" dirty="0">
                <a:solidFill>
                  <a:srgbClr val="666666"/>
                </a:solidFill>
                <a:effectLst/>
                <a:latin typeface="-apple-system"/>
              </a:rPr>
              <a:t>measure incremental change</a:t>
            </a:r>
            <a:r>
              <a:rPr lang="en-US" b="0" i="0" dirty="0">
                <a:solidFill>
                  <a:srgbClr val="666666"/>
                </a:solidFill>
                <a:effectLst/>
                <a:latin typeface="-apple-system"/>
              </a:rPr>
              <a:t>, capturing a step towards a more wide-spread outcome.</a:t>
            </a:r>
          </a:p>
        </p:txBody>
      </p:sp>
      <p:sp>
        <p:nvSpPr>
          <p:cNvPr id="4" name="Slide Number Placeholder 3"/>
          <p:cNvSpPr>
            <a:spLocks noGrp="1"/>
          </p:cNvSpPr>
          <p:nvPr>
            <p:ph type="sldNum" sz="quarter" idx="5"/>
          </p:nvPr>
        </p:nvSpPr>
        <p:spPr/>
        <p:txBody>
          <a:bodyPr/>
          <a:lstStyle/>
          <a:p>
            <a:fld id="{133D98FD-36E9-4F9D-B45C-F2F9363327B4}" type="slidenum">
              <a:rPr lang="en-US" smtClean="0"/>
              <a:t>43</a:t>
            </a:fld>
            <a:endParaRPr lang="en-US" dirty="0"/>
          </a:p>
        </p:txBody>
      </p:sp>
    </p:spTree>
    <p:extLst>
      <p:ext uri="{BB962C8B-B14F-4D97-AF65-F5344CB8AC3E}">
        <p14:creationId xmlns:p14="http://schemas.microsoft.com/office/powerpoint/2010/main" val="88508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The </a:t>
            </a:r>
            <a:r>
              <a:rPr lang="en-US" b="0" i="0" u="sng" dirty="0">
                <a:solidFill>
                  <a:srgbClr val="2E4E74"/>
                </a:solidFill>
                <a:effectLst/>
                <a:latin typeface="-apple-system"/>
                <a:hlinkClick r:id="rId3"/>
              </a:rPr>
              <a:t>Rockefeller Foundation</a:t>
            </a:r>
            <a:r>
              <a:rPr lang="en-US" b="0" i="0" dirty="0">
                <a:solidFill>
                  <a:srgbClr val="666666"/>
                </a:solidFill>
                <a:effectLst/>
                <a:latin typeface="-apple-system"/>
              </a:rPr>
              <a:t> suggests measuring indicators of different social change outcomes. Screen shot of how the indicators appear on the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Indicators on: leadership, degree and equity of participation, information equity, collective self-efficacy, sense of ownership, social cohesion, and social norms.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apple-system"/>
            </a:endParaRPr>
          </a:p>
          <a:p>
            <a:r>
              <a:rPr lang="en-US" b="0" i="0" dirty="0">
                <a:solidFill>
                  <a:srgbClr val="666666"/>
                </a:solidFill>
                <a:effectLst/>
                <a:latin typeface="-apple-system"/>
              </a:rPr>
              <a:t>The dimensions listed are the ways in which the indicator could be operationally defined or measured, and included in your evaluation plans.</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44</a:t>
            </a:fld>
            <a:endParaRPr lang="en-US" dirty="0"/>
          </a:p>
        </p:txBody>
      </p:sp>
    </p:spTree>
    <p:extLst>
      <p:ext uri="{BB962C8B-B14F-4D97-AF65-F5344CB8AC3E}">
        <p14:creationId xmlns:p14="http://schemas.microsoft.com/office/powerpoint/2010/main" val="923237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Collect data on demographics as part of your survey process.</a:t>
            </a:r>
            <a:r>
              <a:rPr lang="en-US" dirty="0"/>
              <a:t> It is important to understand your participants' backgrounds and how that may affect their engagement with your program. </a:t>
            </a:r>
          </a:p>
          <a:p>
            <a:endParaRPr lang="en-US" dirty="0"/>
          </a:p>
          <a:p>
            <a:r>
              <a:rPr lang="en-US" b="1" dirty="0"/>
              <a:t>During analysis, compare differences in backgrounds against outcome results. </a:t>
            </a:r>
            <a:r>
              <a:rPr lang="en-US" dirty="0"/>
              <a:t>If there are gaps identified in reaching certain populations, consider adjustments to program implementation to serve all participants equitably.</a:t>
            </a:r>
          </a:p>
          <a:p>
            <a:endParaRPr lang="en-US" dirty="0"/>
          </a:p>
          <a:p>
            <a:r>
              <a:rPr lang="en-US" dirty="0"/>
              <a:t>For example, we can look at the city health dashboard for the % of people who are uninsured in </a:t>
            </a:r>
            <a:r>
              <a:rPr lang="en-US" dirty="0" err="1"/>
              <a:t>seattle</a:t>
            </a:r>
            <a:r>
              <a:rPr lang="en-US" dirty="0"/>
              <a:t>. Here we see it is about 5.2%</a:t>
            </a:r>
          </a:p>
        </p:txBody>
      </p:sp>
      <p:sp>
        <p:nvSpPr>
          <p:cNvPr id="4" name="Slide Number Placeholder 3"/>
          <p:cNvSpPr>
            <a:spLocks noGrp="1"/>
          </p:cNvSpPr>
          <p:nvPr>
            <p:ph type="sldNum" sz="quarter" idx="5"/>
          </p:nvPr>
        </p:nvSpPr>
        <p:spPr/>
        <p:txBody>
          <a:bodyPr/>
          <a:lstStyle/>
          <a:p>
            <a:fld id="{133D98FD-36E9-4F9D-B45C-F2F9363327B4}" type="slidenum">
              <a:rPr lang="en-US" smtClean="0"/>
              <a:t>45</a:t>
            </a:fld>
            <a:endParaRPr lang="en-US" dirty="0"/>
          </a:p>
        </p:txBody>
      </p:sp>
    </p:spTree>
    <p:extLst>
      <p:ext uri="{BB962C8B-B14F-4D97-AF65-F5344CB8AC3E}">
        <p14:creationId xmlns:p14="http://schemas.microsoft.com/office/powerpoint/2010/main" val="189440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if we look at the % uninsured by race/ethnicity, we see a very different picture. We see that white individuals have a lower uninsured rate, while Asian individuals have around the same rate at the overall city rate, while Black and Hispanic individuals have a higher rate, and “other” (which I recommend further breaking down other into the races or ethnicities that it represents) is even higher. </a:t>
            </a:r>
          </a:p>
        </p:txBody>
      </p:sp>
      <p:sp>
        <p:nvSpPr>
          <p:cNvPr id="4" name="Slide Number Placeholder 3"/>
          <p:cNvSpPr>
            <a:spLocks noGrp="1"/>
          </p:cNvSpPr>
          <p:nvPr>
            <p:ph type="sldNum" sz="quarter" idx="5"/>
          </p:nvPr>
        </p:nvSpPr>
        <p:spPr/>
        <p:txBody>
          <a:bodyPr/>
          <a:lstStyle/>
          <a:p>
            <a:fld id="{133D98FD-36E9-4F9D-B45C-F2F9363327B4}" type="slidenum">
              <a:rPr lang="en-US" smtClean="0"/>
              <a:t>46</a:t>
            </a:fld>
            <a:endParaRPr lang="en-US" dirty="0"/>
          </a:p>
        </p:txBody>
      </p:sp>
    </p:spTree>
    <p:extLst>
      <p:ext uri="{BB962C8B-B14F-4D97-AF65-F5344CB8AC3E}">
        <p14:creationId xmlns:p14="http://schemas.microsoft.com/office/powerpoint/2010/main" val="2734300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see differences if we look at uninsured by gender, here defined as female and male (female lower, male higher)</a:t>
            </a:r>
          </a:p>
        </p:txBody>
      </p:sp>
      <p:sp>
        <p:nvSpPr>
          <p:cNvPr id="4" name="Slide Number Placeholder 3"/>
          <p:cNvSpPr>
            <a:spLocks noGrp="1"/>
          </p:cNvSpPr>
          <p:nvPr>
            <p:ph type="sldNum" sz="quarter" idx="5"/>
          </p:nvPr>
        </p:nvSpPr>
        <p:spPr/>
        <p:txBody>
          <a:bodyPr/>
          <a:lstStyle/>
          <a:p>
            <a:fld id="{133D98FD-36E9-4F9D-B45C-F2F9363327B4}" type="slidenum">
              <a:rPr lang="en-US" smtClean="0"/>
              <a:t>47</a:t>
            </a:fld>
            <a:endParaRPr lang="en-US" dirty="0"/>
          </a:p>
        </p:txBody>
      </p:sp>
    </p:spTree>
    <p:extLst>
      <p:ext uri="{BB962C8B-B14F-4D97-AF65-F5344CB8AC3E}">
        <p14:creationId xmlns:p14="http://schemas.microsoft.com/office/powerpoint/2010/main" val="3640772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even differences when looking at different age groups</a:t>
            </a:r>
          </a:p>
        </p:txBody>
      </p:sp>
      <p:sp>
        <p:nvSpPr>
          <p:cNvPr id="4" name="Slide Number Placeholder 3"/>
          <p:cNvSpPr>
            <a:spLocks noGrp="1"/>
          </p:cNvSpPr>
          <p:nvPr>
            <p:ph type="sldNum" sz="quarter" idx="5"/>
          </p:nvPr>
        </p:nvSpPr>
        <p:spPr/>
        <p:txBody>
          <a:bodyPr/>
          <a:lstStyle/>
          <a:p>
            <a:fld id="{133D98FD-36E9-4F9D-B45C-F2F9363327B4}" type="slidenum">
              <a:rPr lang="en-US" smtClean="0"/>
              <a:t>48</a:t>
            </a:fld>
            <a:endParaRPr lang="en-US" dirty="0"/>
          </a:p>
        </p:txBody>
      </p:sp>
    </p:spTree>
    <p:extLst>
      <p:ext uri="{BB962C8B-B14F-4D97-AF65-F5344CB8AC3E}">
        <p14:creationId xmlns:p14="http://schemas.microsoft.com/office/powerpoint/2010/main" val="19562960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pple-system"/>
              </a:rPr>
              <a:t>Evaluation design is broken down into 5 steps, which you can explore in detail using </a:t>
            </a:r>
            <a:r>
              <a:rPr lang="en-US" b="0" i="0" u="sng" dirty="0">
                <a:solidFill>
                  <a:srgbClr val="2E4E74"/>
                </a:solidFill>
                <a:effectLst/>
                <a:latin typeface="-apple-system"/>
                <a:hlinkClick r:id="rId3"/>
              </a:rPr>
              <a:t>NEO’s Evaluation Booklets</a:t>
            </a:r>
            <a:r>
              <a:rPr lang="en-US" b="0" i="0" dirty="0">
                <a:solidFill>
                  <a:srgbClr val="666666"/>
                </a:solidFill>
                <a:effectLst/>
                <a:latin typeface="-apple-system"/>
              </a:rPr>
              <a:t>. Basic steps and worksheets are presented in the tabs above. While you are developing your evaluation plan, it is important to consider the context of your program. The context can change how your evaluation is designed and implemented, because different settings and populations have different needs and abilities to participate in evaluations. Considering this, the 5 steps are applied across 4 common populations (K-12 Health, Rural Health, Race &amp; Ethnicity, and LGBTQIA+ Health) in </a:t>
            </a:r>
            <a:r>
              <a:rPr lang="en-US" b="1" i="0" dirty="0">
                <a:solidFill>
                  <a:srgbClr val="666666"/>
                </a:solidFill>
                <a:effectLst/>
                <a:latin typeface="-apple-system"/>
              </a:rPr>
              <a:t>pathways</a:t>
            </a:r>
            <a:r>
              <a:rPr lang="en-US" b="0" i="0" dirty="0">
                <a:solidFill>
                  <a:srgbClr val="666666"/>
                </a:solidFill>
                <a:effectLst/>
                <a:latin typeface="-apple-system"/>
              </a:rPr>
              <a:t>.</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49</a:t>
            </a:fld>
            <a:endParaRPr lang="en-US" dirty="0"/>
          </a:p>
        </p:txBody>
      </p:sp>
    </p:spTree>
    <p:extLst>
      <p:ext uri="{BB962C8B-B14F-4D97-AF65-F5344CB8AC3E}">
        <p14:creationId xmlns:p14="http://schemas.microsoft.com/office/powerpoint/2010/main" val="5708652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50</a:t>
            </a:fld>
            <a:endParaRPr lang="en-US" dirty="0"/>
          </a:p>
        </p:txBody>
      </p:sp>
    </p:spTree>
    <p:extLst>
      <p:ext uri="{BB962C8B-B14F-4D97-AF65-F5344CB8AC3E}">
        <p14:creationId xmlns:p14="http://schemas.microsoft.com/office/powerpoint/2010/main" val="1685998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Evaluation questions help </a:t>
            </a:r>
            <a:r>
              <a:rPr lang="en-US" b="1" dirty="0"/>
              <a:t>define what to measure and provide clarity and direction to the project</a:t>
            </a:r>
            <a:r>
              <a:rPr lang="en-US" dirty="0"/>
              <a:t>.</a:t>
            </a:r>
          </a:p>
          <a:p>
            <a:pPr>
              <a:buFont typeface="Arial" panose="020B0604020202020204" pitchFamily="34" charset="0"/>
              <a:buChar char="•"/>
            </a:pPr>
            <a:r>
              <a:rPr lang="en-US" b="1" i="0" dirty="0">
                <a:solidFill>
                  <a:srgbClr val="666666"/>
                </a:solidFill>
                <a:effectLst/>
                <a:latin typeface="-apple-system"/>
              </a:rPr>
              <a:t>Process questions relate to the implementation of the program</a:t>
            </a:r>
            <a:r>
              <a:rPr lang="en-US" b="0" i="0" dirty="0">
                <a:solidFill>
                  <a:srgbClr val="666666"/>
                </a:solidFill>
                <a:effectLst/>
                <a:latin typeface="-apple-system"/>
              </a:rPr>
              <a:t> and ask questions about the input, activities, and outputs columns of the logic mode</a:t>
            </a:r>
          </a:p>
          <a:p>
            <a:pPr>
              <a:buFont typeface="Arial" panose="020B0604020202020204" pitchFamily="34" charset="0"/>
              <a:buChar char="•"/>
            </a:pPr>
            <a:r>
              <a:rPr lang="en-US" b="1" i="0" dirty="0">
                <a:solidFill>
                  <a:srgbClr val="666666"/>
                </a:solidFill>
                <a:effectLst/>
                <a:latin typeface="-apple-system"/>
              </a:rPr>
              <a:t>Outcome questions relate to the effects of the program</a:t>
            </a:r>
            <a:r>
              <a:rPr lang="en-US" b="0" i="0" dirty="0">
                <a:solidFill>
                  <a:srgbClr val="666666"/>
                </a:solidFill>
                <a:effectLst/>
                <a:latin typeface="-apple-system"/>
              </a:rPr>
              <a:t> and relate to the short, intermediate, and long-term columns of the logic model.</a:t>
            </a:r>
          </a:p>
          <a:p>
            <a:pPr>
              <a:buFont typeface="Arial" panose="020B0604020202020204" pitchFamily="34" charset="0"/>
              <a:buNone/>
            </a:pPr>
            <a:endParaRPr lang="en-US" b="0" i="0" dirty="0">
              <a:solidFill>
                <a:srgbClr val="666666"/>
              </a:solidFill>
              <a:effectLst/>
              <a:latin typeface="-apple-system"/>
            </a:endParaRPr>
          </a:p>
          <a:p>
            <a:pPr algn="l">
              <a:buFont typeface="Arial" panose="020B0604020202020204" pitchFamily="34" charset="0"/>
              <a:buChar char="•"/>
            </a:pPr>
            <a:r>
              <a:rPr lang="en-US" b="0" i="0" dirty="0">
                <a:solidFill>
                  <a:srgbClr val="666666"/>
                </a:solidFill>
                <a:effectLst/>
                <a:latin typeface="-apple-system"/>
              </a:rPr>
              <a:t>Culturally responsive evaluation questions </a:t>
            </a:r>
            <a:r>
              <a:rPr lang="en-US" b="1" i="0" dirty="0">
                <a:solidFill>
                  <a:srgbClr val="666666"/>
                </a:solidFill>
                <a:effectLst/>
                <a:latin typeface="-apple-system"/>
              </a:rPr>
              <a:t>value a diversity of perspectives</a:t>
            </a:r>
            <a:r>
              <a:rPr lang="en-US" b="0" i="0" dirty="0">
                <a:solidFill>
                  <a:srgbClr val="666666"/>
                </a:solidFill>
                <a:effectLst/>
                <a:latin typeface="-apple-system"/>
              </a:rPr>
              <a:t>. Inclusion of a diversity of perspectives in your evaluation questions help to drive your evaluation towards a fair assessment of the program.</a:t>
            </a:r>
          </a:p>
          <a:p>
            <a:pPr algn="l">
              <a:buFont typeface="Arial" panose="020B0604020202020204" pitchFamily="34" charset="0"/>
              <a:buChar char="•"/>
            </a:pPr>
            <a:r>
              <a:rPr lang="en-US" b="0" i="0" dirty="0">
                <a:solidFill>
                  <a:srgbClr val="666666"/>
                </a:solidFill>
                <a:effectLst/>
                <a:latin typeface="-apple-system"/>
              </a:rPr>
              <a:t>Try to anticipate how the answers to your questions will be utilized and interpreted, and whether </a:t>
            </a:r>
            <a:r>
              <a:rPr lang="en-US" b="1" i="0" dirty="0">
                <a:solidFill>
                  <a:srgbClr val="666666"/>
                </a:solidFill>
                <a:effectLst/>
                <a:latin typeface="-apple-system"/>
              </a:rPr>
              <a:t>the answers to your questions will best reflect the lives of the participants in your program</a:t>
            </a:r>
            <a:r>
              <a:rPr lang="en-US" b="0" i="0" dirty="0">
                <a:solidFill>
                  <a:srgbClr val="666666"/>
                </a:solidFill>
                <a:effectLst/>
                <a:latin typeface="-apple-system"/>
              </a:rPr>
              <a:t>. Avoid phrasing questions in a way that compares groups to a single cultural standard.</a:t>
            </a:r>
          </a:p>
          <a:p>
            <a:pPr algn="l">
              <a:buFont typeface="Arial" panose="020B0604020202020204" pitchFamily="34" charset="0"/>
              <a:buChar char="•"/>
            </a:pPr>
            <a:r>
              <a:rPr lang="en-US" b="0" i="0" dirty="0">
                <a:solidFill>
                  <a:srgbClr val="666666"/>
                </a:solidFill>
                <a:effectLst/>
                <a:latin typeface="-apple-system"/>
              </a:rPr>
              <a:t>Since culture is responsible for interpreting what is “normal,” a question that seeks to measure and normalize a pattern or behavior </a:t>
            </a:r>
            <a:r>
              <a:rPr lang="en-US" b="1" i="0" dirty="0">
                <a:solidFill>
                  <a:srgbClr val="666666"/>
                </a:solidFill>
                <a:effectLst/>
                <a:latin typeface="-apple-system"/>
              </a:rPr>
              <a:t>should include the racial and/or ethnic perspectives of your program participants</a:t>
            </a:r>
            <a:r>
              <a:rPr lang="en-US" b="0" i="0" dirty="0">
                <a:solidFill>
                  <a:srgbClr val="666666"/>
                </a:solidFill>
                <a:effectLst/>
                <a:latin typeface="-apple-system"/>
              </a:rPr>
              <a:t>.</a:t>
            </a:r>
          </a:p>
          <a:p>
            <a:pP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51</a:t>
            </a:fld>
            <a:endParaRPr lang="en-US" dirty="0"/>
          </a:p>
        </p:txBody>
      </p:sp>
    </p:spTree>
    <p:extLst>
      <p:ext uri="{BB962C8B-B14F-4D97-AF65-F5344CB8AC3E}">
        <p14:creationId xmlns:p14="http://schemas.microsoft.com/office/powerpoint/2010/main" val="41597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a:t>
            </a:r>
          </a:p>
        </p:txBody>
      </p:sp>
      <p:sp>
        <p:nvSpPr>
          <p:cNvPr id="4" name="Slide Number Placeholder 3"/>
          <p:cNvSpPr>
            <a:spLocks noGrp="1"/>
          </p:cNvSpPr>
          <p:nvPr>
            <p:ph type="sldNum" sz="quarter" idx="5"/>
          </p:nvPr>
        </p:nvSpPr>
        <p:spPr/>
        <p:txBody>
          <a:bodyPr/>
          <a:lstStyle/>
          <a:p>
            <a:fld id="{133D98FD-36E9-4F9D-B45C-F2F9363327B4}" type="slidenum">
              <a:rPr lang="en-US" smtClean="0"/>
              <a:t>5</a:t>
            </a:fld>
            <a:endParaRPr lang="en-US"/>
          </a:p>
        </p:txBody>
      </p:sp>
    </p:spTree>
    <p:extLst>
      <p:ext uri="{BB962C8B-B14F-4D97-AF65-F5344CB8AC3E}">
        <p14:creationId xmlns:p14="http://schemas.microsoft.com/office/powerpoint/2010/main" val="2067906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Evaluation design influences the validity of the results</a:t>
            </a:r>
            <a:r>
              <a:rPr lang="en-US" dirty="0"/>
              <a:t>. </a:t>
            </a:r>
            <a:r>
              <a:rPr lang="en-US" b="1" dirty="0"/>
              <a:t>Most NNLM grant projects will use a non-experimental or quasi-experimental design</a:t>
            </a:r>
            <a:r>
              <a:rPr lang="en-US" dirty="0"/>
              <a:t>. </a:t>
            </a:r>
            <a:r>
              <a:rPr lang="en-US" b="1" dirty="0"/>
              <a:t>Quasi-experimental evaluations</a:t>
            </a:r>
            <a:r>
              <a:rPr lang="en-US" dirty="0"/>
              <a:t> include surveys of a comparison group - individuals not participating in the program but with similar characteristics to the participants - to isolate the impact of the program from other external factors that may change attitudes or behaviors.</a:t>
            </a:r>
          </a:p>
          <a:p>
            <a:pPr>
              <a:buFont typeface="Arial" panose="020B0604020202020204" pitchFamily="34" charset="0"/>
              <a:buChar char="•"/>
            </a:pPr>
            <a:r>
              <a:rPr lang="en-US" b="1" dirty="0"/>
              <a:t>Non-experimental evaluations</a:t>
            </a:r>
            <a:r>
              <a:rPr lang="en-US" dirty="0"/>
              <a:t> only survey program participants.</a:t>
            </a:r>
          </a:p>
          <a:p>
            <a:pPr>
              <a:buFont typeface="Arial" panose="020B0604020202020204" pitchFamily="34" charset="0"/>
              <a:buChar char="•"/>
            </a:pPr>
            <a:r>
              <a:rPr lang="en-US" b="1" dirty="0"/>
              <a:t>If comparison groups are part of your quasi-experimental design, use a </a:t>
            </a:r>
            <a:r>
              <a:rPr lang="en-US" b="1" dirty="0">
                <a:hlinkClick r:id="rId3"/>
              </a:rPr>
              <a:t>'do no harm' approach</a:t>
            </a:r>
            <a:r>
              <a:rPr lang="en-US" dirty="0"/>
              <a:t> that makes the program available to those in the comparison group after the evaluation period has ended.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Our </a:t>
            </a:r>
            <a:r>
              <a:rPr lang="en-US" b="1" i="0" dirty="0">
                <a:solidFill>
                  <a:srgbClr val="666666"/>
                </a:solidFill>
                <a:effectLst/>
                <a:latin typeface="-apple-system"/>
              </a:rPr>
              <a:t>implicit biases</a:t>
            </a:r>
            <a:r>
              <a:rPr lang="en-US" b="0" i="0" dirty="0">
                <a:solidFill>
                  <a:srgbClr val="666666"/>
                </a:solidFill>
                <a:effectLst/>
                <a:latin typeface="-apple-system"/>
              </a:rPr>
              <a:t> can change how we design evaluations because they influence our fundamental beliefs of society and what is of value. </a:t>
            </a:r>
            <a:r>
              <a:rPr lang="en-US" b="0" i="0" u="sng" dirty="0">
                <a:solidFill>
                  <a:srgbClr val="2E4E74"/>
                </a:solidFill>
                <a:effectLst/>
                <a:latin typeface="-apple-system"/>
                <a:hlinkClick r:id="rId4"/>
              </a:rPr>
              <a:t>Examining our internalized biases</a:t>
            </a:r>
            <a:r>
              <a:rPr lang="en-US" b="0" i="0" u="none" strike="noStrike" dirty="0">
                <a:solidFill>
                  <a:srgbClr val="2E4E74"/>
                </a:solidFill>
                <a:effectLst/>
                <a:latin typeface="-apple-system"/>
                <a:hlinkClick r:id="rId4"/>
              </a:rPr>
              <a:t>(link is external)</a:t>
            </a:r>
            <a:r>
              <a:rPr lang="en-US" b="0" i="0" dirty="0">
                <a:solidFill>
                  <a:srgbClr val="666666"/>
                </a:solidFill>
                <a:effectLst/>
                <a:latin typeface="-apple-system"/>
              </a:rPr>
              <a:t> can help clarify evaluation goals, indicators of change, and put into sharper focus what we perceive to be the dominance or inferiority of the communities we are working with.</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52</a:t>
            </a:fld>
            <a:endParaRPr lang="en-US" dirty="0"/>
          </a:p>
        </p:txBody>
      </p:sp>
    </p:spTree>
    <p:extLst>
      <p:ext uri="{BB962C8B-B14F-4D97-AF65-F5344CB8AC3E}">
        <p14:creationId xmlns:p14="http://schemas.microsoft.com/office/powerpoint/2010/main" val="3188637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Evaluation design influences the validity of the results</a:t>
            </a:r>
            <a:r>
              <a:rPr lang="en-US" dirty="0"/>
              <a:t>. </a:t>
            </a:r>
            <a:r>
              <a:rPr lang="en-US" b="1" dirty="0"/>
              <a:t>Most NNLM grant projects will use a non-experimental or quasi-experimental design</a:t>
            </a:r>
            <a:r>
              <a:rPr lang="en-US" dirty="0"/>
              <a:t>. </a:t>
            </a:r>
            <a:r>
              <a:rPr lang="en-US" b="1" dirty="0"/>
              <a:t>Quasi-experimental evaluations</a:t>
            </a:r>
            <a:r>
              <a:rPr lang="en-US" dirty="0"/>
              <a:t> include surveys of a comparison group - individuals not participating in the program but with similar characteristics to the participants - to isolate the impact of the program from other external factors that may change attitudes or behaviors.</a:t>
            </a:r>
          </a:p>
          <a:p>
            <a:pPr>
              <a:buFont typeface="Arial" panose="020B0604020202020204" pitchFamily="34" charset="0"/>
              <a:buChar char="•"/>
            </a:pPr>
            <a:r>
              <a:rPr lang="en-US" b="1" dirty="0"/>
              <a:t>Non-experimental evaluations</a:t>
            </a:r>
            <a:r>
              <a:rPr lang="en-US" dirty="0"/>
              <a:t> only survey program participants.</a:t>
            </a:r>
          </a:p>
          <a:p>
            <a:pPr>
              <a:buFont typeface="Arial" panose="020B0604020202020204" pitchFamily="34" charset="0"/>
              <a:buChar char="•"/>
            </a:pPr>
            <a:r>
              <a:rPr lang="en-US" b="1" dirty="0"/>
              <a:t>If comparison groups are part of your quasi-experimental design, use a </a:t>
            </a:r>
            <a:r>
              <a:rPr lang="en-US" b="1" dirty="0">
                <a:hlinkClick r:id="rId3"/>
              </a:rPr>
              <a:t>'do no harm' approach</a:t>
            </a:r>
            <a:r>
              <a:rPr lang="en-US" dirty="0"/>
              <a:t> that makes the program available to those in the comparison group after the evaluation period has ended.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apple-system"/>
              </a:rPr>
              <a:t>Our </a:t>
            </a:r>
            <a:r>
              <a:rPr lang="en-US" b="1" i="0" dirty="0">
                <a:solidFill>
                  <a:srgbClr val="666666"/>
                </a:solidFill>
                <a:effectLst/>
                <a:latin typeface="-apple-system"/>
              </a:rPr>
              <a:t>implicit biases</a:t>
            </a:r>
            <a:r>
              <a:rPr lang="en-US" b="0" i="0" dirty="0">
                <a:solidFill>
                  <a:srgbClr val="666666"/>
                </a:solidFill>
                <a:effectLst/>
                <a:latin typeface="-apple-system"/>
              </a:rPr>
              <a:t> can change how we design evaluations because they influence our fundamental beliefs of society and what is of value. </a:t>
            </a:r>
            <a:r>
              <a:rPr lang="en-US" b="0" i="0" u="sng" dirty="0">
                <a:solidFill>
                  <a:srgbClr val="2E4E74"/>
                </a:solidFill>
                <a:effectLst/>
                <a:latin typeface="-apple-system"/>
                <a:hlinkClick r:id="rId4"/>
              </a:rPr>
              <a:t>Examining our internalized biases</a:t>
            </a:r>
            <a:r>
              <a:rPr lang="en-US" b="0" i="0" u="none" strike="noStrike" dirty="0">
                <a:solidFill>
                  <a:srgbClr val="2E4E74"/>
                </a:solidFill>
                <a:effectLst/>
                <a:latin typeface="-apple-system"/>
                <a:hlinkClick r:id="rId4"/>
              </a:rPr>
              <a:t>(link is external)</a:t>
            </a:r>
            <a:r>
              <a:rPr lang="en-US" b="0" i="0" dirty="0">
                <a:solidFill>
                  <a:srgbClr val="666666"/>
                </a:solidFill>
                <a:effectLst/>
                <a:latin typeface="-apple-system"/>
              </a:rPr>
              <a:t> can help clarify evaluation goals, indicators of change, and put into sharper focus what we perceive to be the dominance or inferiority of the communities we are working with.</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53</a:t>
            </a:fld>
            <a:endParaRPr lang="en-US" dirty="0"/>
          </a:p>
        </p:txBody>
      </p:sp>
    </p:spTree>
    <p:extLst>
      <p:ext uri="{BB962C8B-B14F-4D97-AF65-F5344CB8AC3E}">
        <p14:creationId xmlns:p14="http://schemas.microsoft.com/office/powerpoint/2010/main" val="2910757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opportunity to talk about another feature we have worked into the website. Throughout the pathways you will see the red pdf icons next to underlined text. This is where we have linked to pdfs that help to further explain concepts, like here for evaluation design. </a:t>
            </a:r>
          </a:p>
        </p:txBody>
      </p:sp>
      <p:sp>
        <p:nvSpPr>
          <p:cNvPr id="4" name="Slide Number Placeholder 3"/>
          <p:cNvSpPr>
            <a:spLocks noGrp="1"/>
          </p:cNvSpPr>
          <p:nvPr>
            <p:ph type="sldNum" sz="quarter" idx="5"/>
          </p:nvPr>
        </p:nvSpPr>
        <p:spPr/>
        <p:txBody>
          <a:bodyPr/>
          <a:lstStyle/>
          <a:p>
            <a:fld id="{133D98FD-36E9-4F9D-B45C-F2F9363327B4}" type="slidenum">
              <a:rPr lang="en-US" smtClean="0"/>
              <a:t>54</a:t>
            </a:fld>
            <a:endParaRPr lang="en-US" dirty="0"/>
          </a:p>
        </p:txBody>
      </p:sp>
    </p:spTree>
    <p:extLst>
      <p:ext uri="{BB962C8B-B14F-4D97-AF65-F5344CB8AC3E}">
        <p14:creationId xmlns:p14="http://schemas.microsoft.com/office/powerpoint/2010/main" val="3375108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great opportunity to talk about another feature we have worked into the website. Throughout the pathways you will see the red pdf icons next to underlined text. This is where we have linked to pdfs that help to further explain concepts, like here for evaluation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created a series of briefs on evaluation planning, like the one seen sere on evaluation design. It covers in more detail the information we just covered here on the presentation- you don’t have to read the content of the brief, this is more to note that they are available to you</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55</a:t>
            </a:fld>
            <a:endParaRPr lang="en-US" dirty="0"/>
          </a:p>
        </p:txBody>
      </p:sp>
    </p:spTree>
    <p:extLst>
      <p:ext uri="{BB962C8B-B14F-4D97-AF65-F5344CB8AC3E}">
        <p14:creationId xmlns:p14="http://schemas.microsoft.com/office/powerpoint/2010/main" val="35515871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66666"/>
                </a:solidFill>
                <a:effectLst/>
                <a:latin typeface="-apple-system"/>
              </a:rPr>
              <a:t>The </a:t>
            </a:r>
            <a:r>
              <a:rPr lang="en-US" b="1" i="0" dirty="0">
                <a:solidFill>
                  <a:srgbClr val="666666"/>
                </a:solidFill>
                <a:effectLst/>
                <a:latin typeface="-apple-system"/>
              </a:rPr>
              <a:t>approach or framework of an evaluation can help to clarify the process and design.</a:t>
            </a:r>
            <a:r>
              <a:rPr lang="en-US" b="0" i="0" dirty="0">
                <a:solidFill>
                  <a:srgbClr val="666666"/>
                </a:solidFill>
                <a:effectLst/>
                <a:latin typeface="-apple-system"/>
              </a:rPr>
              <a:t> Using an approach </a:t>
            </a:r>
            <a:r>
              <a:rPr lang="en-US" b="1" i="0" dirty="0">
                <a:solidFill>
                  <a:srgbClr val="666666"/>
                </a:solidFill>
                <a:effectLst/>
                <a:latin typeface="-apple-system"/>
              </a:rPr>
              <a:t>grounds your evaluation in underlying principles and theories,</a:t>
            </a:r>
            <a:r>
              <a:rPr lang="en-US" b="0" i="0" dirty="0">
                <a:solidFill>
                  <a:srgbClr val="666666"/>
                </a:solidFill>
                <a:effectLst/>
                <a:latin typeface="-apple-system"/>
              </a:rPr>
              <a:t> which can be used as an internal check and guide for decision making.</a:t>
            </a:r>
          </a:p>
          <a:p>
            <a:pPr algn="l">
              <a:buFont typeface="Arial" panose="020B0604020202020204" pitchFamily="34" charset="0"/>
              <a:buChar char="•"/>
            </a:pPr>
            <a:r>
              <a:rPr lang="en-US" b="1" i="0" u="sng" dirty="0">
                <a:solidFill>
                  <a:srgbClr val="2E4E74"/>
                </a:solidFill>
                <a:effectLst/>
                <a:latin typeface="-apple-system"/>
                <a:hlinkClick r:id="rId3"/>
              </a:rPr>
              <a:t>Participatory evaluation</a:t>
            </a:r>
            <a:r>
              <a:rPr lang="en-US" b="1" i="0" dirty="0">
                <a:solidFill>
                  <a:srgbClr val="666666"/>
                </a:solidFill>
                <a:effectLst/>
                <a:latin typeface="-apple-system"/>
              </a:rPr>
              <a:t> shifts the typical power dynamics of evaluations so that program participants have a stake in decision making and planning processes.</a:t>
            </a:r>
            <a:r>
              <a:rPr lang="en-US" b="0" i="0" dirty="0">
                <a:solidFill>
                  <a:srgbClr val="666666"/>
                </a:solidFill>
                <a:effectLst/>
                <a:latin typeface="-apple-system"/>
              </a:rPr>
              <a:t> Participatory approaches should be used in all NEO-member programs.</a:t>
            </a:r>
          </a:p>
          <a:p>
            <a:pPr algn="l">
              <a:buFont typeface="Arial" panose="020B0604020202020204" pitchFamily="34" charset="0"/>
              <a:buChar char="•"/>
            </a:pPr>
            <a:r>
              <a:rPr lang="en-US" b="0" i="0" dirty="0">
                <a:solidFill>
                  <a:srgbClr val="666666"/>
                </a:solidFill>
                <a:effectLst/>
                <a:latin typeface="-apple-system"/>
              </a:rPr>
              <a:t>Participatory approaches focus on </a:t>
            </a:r>
            <a:r>
              <a:rPr lang="en-US" b="1" i="0" dirty="0">
                <a:solidFill>
                  <a:srgbClr val="666666"/>
                </a:solidFill>
                <a:effectLst/>
                <a:latin typeface="-apple-system"/>
              </a:rPr>
              <a:t>involvement of program participants in all stages of planning and decision making, including the evaluation.</a:t>
            </a:r>
            <a:endParaRPr lang="en-US" b="0" i="0" dirty="0">
              <a:solidFill>
                <a:srgbClr val="666666"/>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56</a:t>
            </a:fld>
            <a:endParaRPr lang="en-US" dirty="0"/>
          </a:p>
        </p:txBody>
      </p:sp>
    </p:spTree>
    <p:extLst>
      <p:ext uri="{BB962C8B-B14F-4D97-AF65-F5344CB8AC3E}">
        <p14:creationId xmlns:p14="http://schemas.microsoft.com/office/powerpoint/2010/main" val="1707604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the </a:t>
            </a:r>
            <a:r>
              <a:rPr lang="en-US" dirty="0">
                <a:hlinkClick r:id="rId3"/>
              </a:rPr>
              <a:t>Belmont Report principles (link is external)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buFont typeface="Arial" panose="020B0604020202020204" pitchFamily="34" charset="0"/>
              <a:buChar char="•"/>
            </a:pPr>
            <a:r>
              <a:rPr lang="en-US" b="0" i="0" dirty="0">
                <a:solidFill>
                  <a:srgbClr val="666666"/>
                </a:solidFill>
                <a:effectLst/>
                <a:latin typeface="-apple-system"/>
              </a:rPr>
              <a:t>Respect for Persons:</a:t>
            </a:r>
          </a:p>
          <a:p>
            <a:pPr marL="742950" lvl="1" indent="-285750" algn="l">
              <a:buFont typeface="Arial" panose="020B0604020202020204" pitchFamily="34" charset="0"/>
              <a:buChar char="•"/>
            </a:pPr>
            <a:r>
              <a:rPr lang="en-US" b="0" i="0" dirty="0">
                <a:solidFill>
                  <a:srgbClr val="666666"/>
                </a:solidFill>
                <a:effectLst/>
                <a:latin typeface="-apple-system"/>
              </a:rPr>
              <a:t>When evaluating programs with participants who are facing racism, discrimination, or oppression, </a:t>
            </a:r>
            <a:r>
              <a:rPr lang="en-US" b="1" i="0" dirty="0">
                <a:solidFill>
                  <a:srgbClr val="666666"/>
                </a:solidFill>
                <a:effectLst/>
                <a:latin typeface="-apple-system"/>
              </a:rPr>
              <a:t>consider the effect that power can have on a person’s ability to make decision for themselves</a:t>
            </a:r>
            <a:r>
              <a:rPr lang="en-US" b="0" i="0" dirty="0">
                <a:solidFill>
                  <a:srgbClr val="666666"/>
                </a:solidFill>
                <a:effectLst/>
                <a:latin typeface="-apple-system"/>
              </a:rPr>
              <a:t>.</a:t>
            </a:r>
          </a:p>
          <a:p>
            <a:pPr marL="742950" lvl="1" indent="-285750" algn="l">
              <a:buFont typeface="Arial" panose="020B0604020202020204" pitchFamily="34" charset="0"/>
              <a:buChar char="•"/>
            </a:pPr>
            <a:r>
              <a:rPr lang="en-US" b="0" i="0" dirty="0">
                <a:solidFill>
                  <a:srgbClr val="666666"/>
                </a:solidFill>
                <a:effectLst/>
                <a:latin typeface="-apple-system"/>
              </a:rPr>
              <a:t>If a person does not have relative power or feels as though they do </a:t>
            </a:r>
            <a:r>
              <a:rPr lang="en-US" b="1" i="0" dirty="0">
                <a:solidFill>
                  <a:srgbClr val="666666"/>
                </a:solidFill>
                <a:effectLst/>
                <a:latin typeface="-apple-system"/>
              </a:rPr>
              <a:t>not have relative power, they can be coerced into making decisions that they would not have otherwise made for themselves</a:t>
            </a:r>
            <a:r>
              <a:rPr lang="en-US" b="0" i="0" dirty="0">
                <a:solidFill>
                  <a:srgbClr val="666666"/>
                </a:solidFill>
                <a:effectLst/>
                <a:latin typeface="-apple-system"/>
              </a:rPr>
              <a:t>.</a:t>
            </a:r>
          </a:p>
          <a:p>
            <a:pPr marL="742950" lvl="1" indent="-285750" algn="l">
              <a:buFont typeface="Arial" panose="020B0604020202020204" pitchFamily="34" charset="0"/>
              <a:buChar char="•"/>
            </a:pPr>
            <a:r>
              <a:rPr lang="en-US" b="0" i="0" dirty="0">
                <a:solidFill>
                  <a:srgbClr val="666666"/>
                </a:solidFill>
                <a:effectLst/>
                <a:latin typeface="-apple-system"/>
              </a:rPr>
              <a:t>When involving community members in the evaluation or obtaining consent for your evaluation, </a:t>
            </a:r>
            <a:r>
              <a:rPr lang="en-US" b="1" i="0" dirty="0">
                <a:solidFill>
                  <a:srgbClr val="666666"/>
                </a:solidFill>
                <a:effectLst/>
                <a:latin typeface="-apple-system"/>
              </a:rPr>
              <a:t>try to minimize the pressures individuals feel to act one way or another</a:t>
            </a:r>
            <a:r>
              <a:rPr lang="en-US" b="0" i="0" dirty="0">
                <a:solidFill>
                  <a:srgbClr val="666666"/>
                </a:solidFill>
                <a:effectLst/>
                <a:latin typeface="-apple-system"/>
              </a:rPr>
              <a:t>.</a:t>
            </a:r>
          </a:p>
          <a:p>
            <a:pPr marL="742950" lvl="1" indent="-285750" algn="l">
              <a:buFont typeface="Arial" panose="020B0604020202020204" pitchFamily="34" charset="0"/>
              <a:buChar char="•"/>
            </a:pPr>
            <a:r>
              <a:rPr lang="en-US" b="1" i="0" dirty="0">
                <a:solidFill>
                  <a:srgbClr val="666666"/>
                </a:solidFill>
                <a:effectLst/>
                <a:latin typeface="-apple-system"/>
              </a:rPr>
              <a:t>Allowing anonymous decision making and feedback</a:t>
            </a:r>
            <a:r>
              <a:rPr lang="en-US" b="0" i="0" dirty="0">
                <a:solidFill>
                  <a:srgbClr val="666666"/>
                </a:solidFill>
                <a:effectLst/>
                <a:latin typeface="-apple-system"/>
              </a:rPr>
              <a:t>, when possible, can reduce the pressures individuals feel to behave in one way or another.</a:t>
            </a:r>
          </a:p>
          <a:p>
            <a:pPr algn="l">
              <a:buFont typeface="Arial" panose="020B0604020202020204" pitchFamily="34" charset="0"/>
              <a:buChar char="•"/>
            </a:pPr>
            <a:r>
              <a:rPr lang="en-US" b="0" i="0" dirty="0">
                <a:solidFill>
                  <a:srgbClr val="666666"/>
                </a:solidFill>
                <a:effectLst/>
                <a:latin typeface="-apple-system"/>
              </a:rPr>
              <a:t>Beneficence</a:t>
            </a:r>
          </a:p>
          <a:p>
            <a:pPr marL="742950" lvl="1" indent="-285750" algn="l">
              <a:buFont typeface="Arial" panose="020B0604020202020204" pitchFamily="34" charset="0"/>
              <a:buChar char="•"/>
            </a:pPr>
            <a:r>
              <a:rPr lang="en-US" b="0" i="0" dirty="0">
                <a:solidFill>
                  <a:srgbClr val="666666"/>
                </a:solidFill>
                <a:effectLst/>
                <a:latin typeface="-apple-system"/>
              </a:rPr>
              <a:t>How will your evaluation </a:t>
            </a:r>
            <a:r>
              <a:rPr lang="en-US" b="1" i="0" dirty="0">
                <a:solidFill>
                  <a:srgbClr val="666666"/>
                </a:solidFill>
                <a:effectLst/>
                <a:latin typeface="-apple-system"/>
              </a:rPr>
              <a:t>balance the burden that participants take to complete the evaluation, with the benefits of completing the evaluation</a:t>
            </a:r>
            <a:r>
              <a:rPr lang="en-US" b="0" i="0" dirty="0">
                <a:solidFill>
                  <a:srgbClr val="666666"/>
                </a:solidFill>
                <a:effectLst/>
                <a:latin typeface="-apple-system"/>
              </a:rPr>
              <a:t>? In the process of completing the evaluation, are you asking your participants to do things or use resources that they might not have easy access to?</a:t>
            </a:r>
          </a:p>
          <a:p>
            <a:pPr marL="742950" lvl="1" indent="-285750" algn="l">
              <a:buFont typeface="Arial" panose="020B0604020202020204" pitchFamily="34" charset="0"/>
              <a:buChar char="•"/>
            </a:pPr>
            <a:r>
              <a:rPr lang="en-US" b="1" i="0" dirty="0">
                <a:solidFill>
                  <a:srgbClr val="666666"/>
                </a:solidFill>
                <a:effectLst/>
                <a:latin typeface="-apple-system"/>
              </a:rPr>
              <a:t>Black, Indigenous and People of Color have felt a disproportionate burden of research</a:t>
            </a:r>
            <a:r>
              <a:rPr lang="en-US" b="0" i="0" dirty="0">
                <a:solidFill>
                  <a:srgbClr val="666666"/>
                </a:solidFill>
                <a:effectLst/>
                <a:latin typeface="-apple-system"/>
              </a:rPr>
              <a:t>; they are more commonly researched than other populations.</a:t>
            </a:r>
          </a:p>
          <a:p>
            <a:pPr marL="742950" lvl="1" indent="-285750" algn="l">
              <a:buFont typeface="Arial" panose="020B0604020202020204" pitchFamily="34" charset="0"/>
              <a:buChar char="•"/>
            </a:pPr>
            <a:r>
              <a:rPr lang="en-US" b="0" i="0" dirty="0">
                <a:solidFill>
                  <a:srgbClr val="666666"/>
                </a:solidFill>
                <a:effectLst/>
                <a:latin typeface="-apple-system"/>
              </a:rPr>
              <a:t>The more frequent research leads to </a:t>
            </a:r>
            <a:r>
              <a:rPr lang="en-US" b="1" i="0" dirty="0">
                <a:solidFill>
                  <a:srgbClr val="666666"/>
                </a:solidFill>
                <a:effectLst/>
                <a:latin typeface="-apple-system"/>
              </a:rPr>
              <a:t>research fatigue</a:t>
            </a:r>
            <a:r>
              <a:rPr lang="en-US" b="0" i="0" dirty="0">
                <a:solidFill>
                  <a:srgbClr val="666666"/>
                </a:solidFill>
                <a:effectLst/>
                <a:latin typeface="-apple-system"/>
              </a:rPr>
              <a:t>, where a population, community, or individual tires of engaging in research. Research fatigue </a:t>
            </a:r>
            <a:r>
              <a:rPr lang="en-US" b="1" i="0" dirty="0">
                <a:solidFill>
                  <a:srgbClr val="666666"/>
                </a:solidFill>
                <a:effectLst/>
                <a:latin typeface="-apple-system"/>
              </a:rPr>
              <a:t>can make it challenging to participate in evaluation or research, meaning that the burden of your evaluation is greater</a:t>
            </a:r>
            <a:r>
              <a:rPr lang="en-US" b="0" i="0" dirty="0">
                <a:solidFill>
                  <a:srgbClr val="666666"/>
                </a:solidFill>
                <a:effectLst/>
                <a:latin typeface="-apple-system"/>
              </a:rPr>
              <a:t>.</a:t>
            </a:r>
          </a:p>
          <a:p>
            <a:pPr marL="742950" lvl="1" indent="-285750" algn="l">
              <a:buFont typeface="Arial" panose="020B0604020202020204" pitchFamily="34" charset="0"/>
              <a:buChar char="•"/>
            </a:pPr>
            <a:r>
              <a:rPr lang="en-US" b="0" i="0" dirty="0">
                <a:solidFill>
                  <a:srgbClr val="666666"/>
                </a:solidFill>
                <a:effectLst/>
                <a:latin typeface="-apple-system"/>
              </a:rPr>
              <a:t>To better balance the burdens, </a:t>
            </a:r>
            <a:r>
              <a:rPr lang="en-US" b="1" i="0" dirty="0">
                <a:solidFill>
                  <a:srgbClr val="666666"/>
                </a:solidFill>
                <a:effectLst/>
                <a:latin typeface="-apple-system"/>
              </a:rPr>
              <a:t>consider how to increase the benefits individuals receive from participating in the evaluation</a:t>
            </a:r>
            <a:r>
              <a:rPr lang="en-US" b="0" i="0" dirty="0">
                <a:solidFill>
                  <a:srgbClr val="666666"/>
                </a:solidFill>
                <a:effectLst/>
                <a:latin typeface="-apple-system"/>
              </a:rPr>
              <a:t>. Benefits can include improved programming, or gifts or stipends for participating in the evaluation.</a:t>
            </a:r>
          </a:p>
          <a:p>
            <a:pPr algn="l">
              <a:buFont typeface="Arial" panose="020B0604020202020204" pitchFamily="34" charset="0"/>
              <a:buChar char="•"/>
            </a:pPr>
            <a:r>
              <a:rPr lang="en-US" b="0" i="0" dirty="0">
                <a:solidFill>
                  <a:srgbClr val="666666"/>
                </a:solidFill>
                <a:effectLst/>
                <a:latin typeface="-apple-system"/>
              </a:rPr>
              <a:t>Justice</a:t>
            </a:r>
          </a:p>
          <a:p>
            <a:pPr marL="742950" lvl="1" indent="-285750" algn="l">
              <a:buFont typeface="Arial" panose="020B0604020202020204" pitchFamily="34" charset="0"/>
              <a:buChar char="•"/>
            </a:pPr>
            <a:r>
              <a:rPr lang="en-US" b="0" i="0" dirty="0">
                <a:solidFill>
                  <a:srgbClr val="666666"/>
                </a:solidFill>
                <a:effectLst/>
                <a:latin typeface="-apple-system"/>
              </a:rPr>
              <a:t>Consider how your </a:t>
            </a:r>
            <a:r>
              <a:rPr lang="en-US" b="1" i="0" dirty="0">
                <a:solidFill>
                  <a:srgbClr val="666666"/>
                </a:solidFill>
                <a:effectLst/>
                <a:latin typeface="-apple-system"/>
              </a:rPr>
              <a:t>evaluation would exacerbate or improve the distribution of benefits</a:t>
            </a:r>
            <a:r>
              <a:rPr lang="en-US" b="0" i="0" dirty="0">
                <a:solidFill>
                  <a:srgbClr val="666666"/>
                </a:solidFill>
                <a:effectLst/>
                <a:latin typeface="-apple-system"/>
              </a:rPr>
              <a:t>.</a:t>
            </a:r>
          </a:p>
          <a:p>
            <a:pPr marL="742950" lvl="1" indent="-285750" algn="l">
              <a:buFont typeface="Arial" panose="020B0604020202020204" pitchFamily="34" charset="0"/>
              <a:buChar char="•"/>
            </a:pPr>
            <a:r>
              <a:rPr lang="en-US" b="0" i="0" dirty="0">
                <a:solidFill>
                  <a:srgbClr val="666666"/>
                </a:solidFill>
                <a:effectLst/>
                <a:latin typeface="-apple-system"/>
              </a:rPr>
              <a:t>In a society with racism, discrimination and oppression, </a:t>
            </a:r>
            <a:r>
              <a:rPr lang="en-US" b="1" i="0" dirty="0">
                <a:solidFill>
                  <a:srgbClr val="666666"/>
                </a:solidFill>
                <a:effectLst/>
                <a:latin typeface="-apple-system"/>
              </a:rPr>
              <a:t>justice can be difficult to assess as it is entrenched in the systems, structures, and norms of the society</a:t>
            </a:r>
            <a:r>
              <a:rPr lang="en-US" b="0" i="0" dirty="0">
                <a:solidFill>
                  <a:srgbClr val="666666"/>
                </a:solidFill>
                <a:effectLst/>
                <a:latin typeface="-apple-system"/>
              </a:rPr>
              <a:t>.</a:t>
            </a:r>
          </a:p>
          <a:p>
            <a:pPr marL="742950" lvl="1" indent="-285750" algn="l">
              <a:buFont typeface="Arial" panose="020B0604020202020204" pitchFamily="34" charset="0"/>
              <a:buChar char="•"/>
            </a:pPr>
            <a:r>
              <a:rPr lang="en-US" b="0" i="0" dirty="0">
                <a:solidFill>
                  <a:srgbClr val="666666"/>
                </a:solidFill>
                <a:effectLst/>
                <a:latin typeface="-apple-system"/>
              </a:rPr>
              <a:t>Try to </a:t>
            </a:r>
            <a:r>
              <a:rPr lang="en-US" b="1" i="0" dirty="0">
                <a:solidFill>
                  <a:srgbClr val="666666"/>
                </a:solidFill>
                <a:effectLst/>
                <a:latin typeface="-apple-system"/>
              </a:rPr>
              <a:t>assess how the program affects different groups of people withing your program</a:t>
            </a:r>
            <a:r>
              <a:rPr lang="en-US" b="0" i="0" dirty="0">
                <a:solidFill>
                  <a:srgbClr val="666666"/>
                </a:solidFill>
                <a:effectLst/>
                <a:latin typeface="-apple-system"/>
              </a:rPr>
              <a:t>.</a:t>
            </a:r>
          </a:p>
          <a:p>
            <a:pPr marL="742950" lvl="1" indent="-285750" algn="l">
              <a:buFont typeface="Arial" panose="020B0604020202020204" pitchFamily="34" charset="0"/>
              <a:buChar char="•"/>
            </a:pPr>
            <a:r>
              <a:rPr lang="en-US" b="0" i="0" dirty="0">
                <a:solidFill>
                  <a:srgbClr val="666666"/>
                </a:solidFill>
                <a:effectLst/>
                <a:latin typeface="-apple-system"/>
              </a:rPr>
              <a:t>Consider that there may be </a:t>
            </a:r>
            <a:r>
              <a:rPr lang="en-US" b="1" i="0" dirty="0">
                <a:solidFill>
                  <a:srgbClr val="666666"/>
                </a:solidFill>
                <a:effectLst/>
                <a:latin typeface="-apple-system"/>
              </a:rPr>
              <a:t>groups that are less visible in a community</a:t>
            </a:r>
            <a:r>
              <a:rPr lang="en-US" b="0" i="0" dirty="0">
                <a:solidFill>
                  <a:srgbClr val="666666"/>
                </a:solidFill>
                <a:effectLst/>
                <a:latin typeface="-apple-system"/>
              </a:rPr>
              <a:t> than others, including those who do not speak English, older adults, disabled individuals, low-income households, and medically vulnerable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dirty="0">
                <a:solidFill>
                  <a:srgbClr val="2E4E74"/>
                </a:solidFill>
                <a:effectLst/>
                <a:latin typeface="-apple-system"/>
                <a:hlinkClick r:id="rId4"/>
              </a:rPr>
              <a:t>Understanding how the Belmont report applies to racial equity</a:t>
            </a:r>
            <a:r>
              <a:rPr lang="en-US" b="0" i="0" u="none" strike="noStrike" dirty="0">
                <a:solidFill>
                  <a:srgbClr val="2E4E74"/>
                </a:solidFill>
                <a:effectLst/>
                <a:latin typeface="-apple-system"/>
                <a:hlinkClick r:id="rId4"/>
              </a:rPr>
              <a:t>(link is external)</a:t>
            </a:r>
            <a:r>
              <a:rPr lang="en-US" b="0" i="0" dirty="0">
                <a:solidFill>
                  <a:srgbClr val="666666"/>
                </a:solidFill>
                <a:effectLst/>
                <a:latin typeface="-apple-system"/>
              </a:rPr>
              <a:t> can help you to analyze how to improve the ethical standings and considerations your program takes and can improve the accessibility of the program.</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57</a:t>
            </a:fld>
            <a:endParaRPr lang="en-US" dirty="0"/>
          </a:p>
        </p:txBody>
      </p:sp>
    </p:spTree>
    <p:extLst>
      <p:ext uri="{BB962C8B-B14F-4D97-AF65-F5344CB8AC3E}">
        <p14:creationId xmlns:p14="http://schemas.microsoft.com/office/powerpoint/2010/main" val="1482057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Asking someone about trauma is asking that person to recall potentially difficult events from their past.</a:t>
            </a:r>
          </a:p>
          <a:p>
            <a:pPr>
              <a:buFont typeface="Arial" panose="020B0604020202020204" pitchFamily="34" charset="0"/>
              <a:buChar char="•"/>
            </a:pPr>
            <a:r>
              <a:rPr lang="en-US" b="1" dirty="0"/>
              <a:t>If absolutely necessary for the evaluation to ask questions about potentially traumatic events, incorporate a trauma-informed approach to collect data in a sensitive way.</a:t>
            </a:r>
            <a:endParaRPr lang="en-US" dirty="0"/>
          </a:p>
          <a:p>
            <a:endParaRPr lang="en-US" dirty="0"/>
          </a:p>
          <a:p>
            <a:pPr>
              <a:buFont typeface="Arial" panose="020B0604020202020204" pitchFamily="34" charset="0"/>
              <a:buChar char="•"/>
            </a:pPr>
            <a:r>
              <a:rPr lang="en-US" dirty="0"/>
              <a:t>The </a:t>
            </a:r>
            <a:r>
              <a:rPr lang="en-US" dirty="0">
                <a:hlinkClick r:id="rId3"/>
              </a:rPr>
              <a:t>Institutional Review Board (IRB) (link is external)</a:t>
            </a:r>
            <a:r>
              <a:rPr lang="en-US" dirty="0"/>
              <a:t> is an administrative body established to protect the rights and welfare of human research subjects recruited to participate in research activities. The IRB is charged with the responsibility of reviewing all research, prior to its initiation (whether funded or not), involving human participants.</a:t>
            </a:r>
          </a:p>
          <a:p>
            <a:pPr>
              <a:buFont typeface="Arial" panose="020B0604020202020204" pitchFamily="34" charset="0"/>
              <a:buChar char="•"/>
            </a:pPr>
            <a:r>
              <a:rPr lang="en-US" dirty="0"/>
              <a:t>The IRB is </a:t>
            </a:r>
            <a:r>
              <a:rPr lang="en-US" b="1" dirty="0"/>
              <a:t>concerned with protecting the welfare, rights, and privacy of human subjects.</a:t>
            </a:r>
            <a:endParaRPr lang="en-US" dirty="0"/>
          </a:p>
          <a:p>
            <a:pPr>
              <a:buFont typeface="Arial" panose="020B0604020202020204" pitchFamily="34" charset="0"/>
              <a:buChar char="•"/>
            </a:pPr>
            <a:r>
              <a:rPr lang="en-US" dirty="0"/>
              <a:t>The IRB has </a:t>
            </a:r>
            <a:r>
              <a:rPr lang="en-US" b="1" dirty="0"/>
              <a:t>authority to approve, disapprove, monitor, and require modifications in all research activities that fall within its jurisdiction as specified by both the federal regulations and institutional policy.</a:t>
            </a:r>
            <a:endParaRPr lang="en-US" dirty="0"/>
          </a:p>
          <a:p>
            <a:r>
              <a:rPr lang="en-US" dirty="0"/>
              <a:t>Contact information to locate local IRB on website</a:t>
            </a:r>
          </a:p>
        </p:txBody>
      </p:sp>
      <p:sp>
        <p:nvSpPr>
          <p:cNvPr id="4" name="Slide Number Placeholder 3"/>
          <p:cNvSpPr>
            <a:spLocks noGrp="1"/>
          </p:cNvSpPr>
          <p:nvPr>
            <p:ph type="sldNum" sz="quarter" idx="5"/>
          </p:nvPr>
        </p:nvSpPr>
        <p:spPr/>
        <p:txBody>
          <a:bodyPr/>
          <a:lstStyle/>
          <a:p>
            <a:fld id="{133D98FD-36E9-4F9D-B45C-F2F9363327B4}" type="slidenum">
              <a:rPr lang="en-US" smtClean="0"/>
              <a:t>58</a:t>
            </a:fld>
            <a:endParaRPr lang="en-US" dirty="0"/>
          </a:p>
        </p:txBody>
      </p:sp>
    </p:spTree>
    <p:extLst>
      <p:ext uri="{BB962C8B-B14F-4D97-AF65-F5344CB8AC3E}">
        <p14:creationId xmlns:p14="http://schemas.microsoft.com/office/powerpoint/2010/main" val="36789902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pple-system"/>
              </a:rPr>
              <a:t>Evaluation design is broken down into 5 steps, which you can explore in detail using </a:t>
            </a:r>
            <a:r>
              <a:rPr lang="en-US" b="0" i="0" u="sng" dirty="0">
                <a:solidFill>
                  <a:srgbClr val="2E4E74"/>
                </a:solidFill>
                <a:effectLst/>
                <a:latin typeface="-apple-system"/>
                <a:hlinkClick r:id="rId3"/>
              </a:rPr>
              <a:t>NEO’s Evaluation Booklets</a:t>
            </a:r>
            <a:r>
              <a:rPr lang="en-US" b="0" i="0" dirty="0">
                <a:solidFill>
                  <a:srgbClr val="666666"/>
                </a:solidFill>
                <a:effectLst/>
                <a:latin typeface="-apple-system"/>
              </a:rPr>
              <a:t>. Basic steps and worksheets are presented in the tabs above. While you are developing your evaluation plan, it is important to consider the context of your program. The context can change how your evaluation is designed and implemented, because different settings and populations have different needs and abilities to participate in evaluations. Considering this, the 5 steps are applied across 4 common populations (K-12 Health, Rural Health, Race &amp; Ethnicity, and LGBTQIA+ Health) in </a:t>
            </a:r>
            <a:r>
              <a:rPr lang="en-US" b="1" i="0" dirty="0">
                <a:solidFill>
                  <a:srgbClr val="666666"/>
                </a:solidFill>
                <a:effectLst/>
                <a:latin typeface="-apple-system"/>
              </a:rPr>
              <a:t>pathways</a:t>
            </a:r>
            <a:r>
              <a:rPr lang="en-US" b="0" i="0" dirty="0">
                <a:solidFill>
                  <a:srgbClr val="666666"/>
                </a:solidFill>
                <a:effectLst/>
                <a:latin typeface="-apple-system"/>
              </a:rPr>
              <a:t>.</a:t>
            </a:r>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59</a:t>
            </a:fld>
            <a:endParaRPr lang="en-US" dirty="0"/>
          </a:p>
        </p:txBody>
      </p:sp>
    </p:spTree>
    <p:extLst>
      <p:ext uri="{BB962C8B-B14F-4D97-AF65-F5344CB8AC3E}">
        <p14:creationId xmlns:p14="http://schemas.microsoft.com/office/powerpoint/2010/main" val="30903344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60</a:t>
            </a:fld>
            <a:endParaRPr lang="en-US" dirty="0"/>
          </a:p>
        </p:txBody>
      </p:sp>
    </p:spTree>
    <p:extLst>
      <p:ext uri="{BB962C8B-B14F-4D97-AF65-F5344CB8AC3E}">
        <p14:creationId xmlns:p14="http://schemas.microsoft.com/office/powerpoint/2010/main" val="7966756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Ensure the privacy and confidentiality of all participants.</a:t>
            </a:r>
            <a:r>
              <a:rPr lang="en-US" dirty="0"/>
              <a:t> For</a:t>
            </a:r>
          </a:p>
          <a:p>
            <a:pPr>
              <a:buFont typeface="Arial" panose="020B0604020202020204" pitchFamily="34" charset="0"/>
              <a:buChar char="•"/>
            </a:pPr>
            <a:r>
              <a:rPr lang="en-US" dirty="0"/>
              <a:t>Select a </a:t>
            </a:r>
            <a:r>
              <a:rPr lang="en-US" b="1" dirty="0"/>
              <a:t>sampling strategy</a:t>
            </a:r>
            <a:r>
              <a:rPr lang="en-US" dirty="0"/>
              <a:t> that will allow for reporting on program outcomes.</a:t>
            </a:r>
          </a:p>
          <a:p>
            <a:pPr>
              <a:buFont typeface="Arial" panose="020B0604020202020204" pitchFamily="34" charset="0"/>
              <a:buChar char="•"/>
            </a:pPr>
            <a:r>
              <a:rPr lang="en-US" dirty="0"/>
              <a:t>Consider whether </a:t>
            </a:r>
            <a:r>
              <a:rPr lang="en-US" b="1" dirty="0"/>
              <a:t>quantitative and/or qualitative data collection methods</a:t>
            </a:r>
            <a:r>
              <a:rPr lang="en-US" dirty="0"/>
              <a:t> are appropriate for reporting on program outcomes.</a:t>
            </a:r>
          </a:p>
          <a:p>
            <a:pPr>
              <a:buFont typeface="Arial" panose="020B0604020202020204" pitchFamily="34" charset="0"/>
              <a:buChar char="•"/>
            </a:pPr>
            <a:endParaRPr lang="en-US" dirty="0"/>
          </a:p>
          <a:p>
            <a:pPr algn="l">
              <a:buFont typeface="Arial" panose="020B0604020202020204" pitchFamily="34" charset="0"/>
              <a:buChar char="•"/>
            </a:pPr>
            <a:r>
              <a:rPr lang="en-US" b="0" i="0" dirty="0">
                <a:solidFill>
                  <a:srgbClr val="666666"/>
                </a:solidFill>
                <a:effectLst/>
                <a:latin typeface="-apple-system"/>
              </a:rPr>
              <a:t>Privacy and confidentiality of collected data should be ensured.</a:t>
            </a:r>
          </a:p>
          <a:p>
            <a:pPr algn="l">
              <a:buFont typeface="Arial" panose="020B0604020202020204" pitchFamily="34" charset="0"/>
              <a:buChar char="•"/>
            </a:pPr>
            <a:r>
              <a:rPr lang="en-US" b="1" i="0" dirty="0">
                <a:solidFill>
                  <a:srgbClr val="666666"/>
                </a:solidFill>
                <a:effectLst/>
                <a:latin typeface="-apple-system"/>
              </a:rPr>
              <a:t>Seek consent</a:t>
            </a:r>
            <a:r>
              <a:rPr lang="en-US" b="0" i="0" dirty="0">
                <a:solidFill>
                  <a:srgbClr val="666666"/>
                </a:solidFill>
                <a:effectLst/>
                <a:latin typeface="-apple-system"/>
              </a:rPr>
              <a:t> from all participants, or the guardians of participants, in your evaluation.</a:t>
            </a:r>
          </a:p>
          <a:p>
            <a:pPr algn="l">
              <a:buFont typeface="Arial" panose="020B0604020202020204" pitchFamily="34" charset="0"/>
              <a:buChar char="•"/>
            </a:pPr>
            <a:r>
              <a:rPr lang="en-US" b="0" i="0" dirty="0">
                <a:solidFill>
                  <a:srgbClr val="666666"/>
                </a:solidFill>
                <a:effectLst/>
                <a:latin typeface="-apple-system"/>
              </a:rPr>
              <a:t>Consider how you will </a:t>
            </a:r>
            <a:r>
              <a:rPr lang="en-US" b="1" i="0" dirty="0">
                <a:solidFill>
                  <a:srgbClr val="666666"/>
                </a:solidFill>
                <a:effectLst/>
                <a:latin typeface="-apple-system"/>
              </a:rPr>
              <a:t>secure data collected to protect sensitive information.</a:t>
            </a:r>
            <a:endParaRPr lang="en-US" b="0" i="0" dirty="0">
              <a:solidFill>
                <a:srgbClr val="666666"/>
              </a:solidFill>
              <a:effectLst/>
              <a:latin typeface="-apple-system"/>
            </a:endParaRPr>
          </a:p>
          <a:p>
            <a:pPr marL="742950" lvl="1" indent="-285750" algn="l">
              <a:buFont typeface="Arial" panose="020B0604020202020204" pitchFamily="34" charset="0"/>
              <a:buChar char="•"/>
            </a:pPr>
            <a:r>
              <a:rPr lang="en-US" b="0" i="0" dirty="0">
                <a:solidFill>
                  <a:srgbClr val="666666"/>
                </a:solidFill>
                <a:effectLst/>
                <a:latin typeface="-apple-system"/>
              </a:rPr>
              <a:t>Data stored electronically should, at minimum, be password-protected.</a:t>
            </a:r>
          </a:p>
          <a:p>
            <a:pPr algn="l">
              <a:buFont typeface="Arial" panose="020B0604020202020204" pitchFamily="34" charset="0"/>
              <a:buChar char="•"/>
            </a:pPr>
            <a:r>
              <a:rPr lang="en-US" b="0" i="0" dirty="0">
                <a:solidFill>
                  <a:srgbClr val="666666"/>
                </a:solidFill>
                <a:effectLst/>
                <a:latin typeface="-apple-system"/>
              </a:rPr>
              <a:t>In systems of inequality, </a:t>
            </a:r>
            <a:r>
              <a:rPr lang="en-US" b="1" i="0" dirty="0">
                <a:solidFill>
                  <a:srgbClr val="666666"/>
                </a:solidFill>
                <a:effectLst/>
                <a:latin typeface="-apple-system"/>
              </a:rPr>
              <a:t>confidentiality is important to ensure because the data collected could be used in a harmful manner</a:t>
            </a:r>
            <a:r>
              <a:rPr lang="en-US" b="0" i="0" dirty="0">
                <a:solidFill>
                  <a:srgbClr val="666666"/>
                </a:solidFill>
                <a:effectLst/>
                <a:latin typeface="-apple-system"/>
              </a:rPr>
              <a:t> to perpetuate stigmas against individuals or groups of people.</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61</a:t>
            </a:fld>
            <a:endParaRPr lang="en-US" dirty="0"/>
          </a:p>
        </p:txBody>
      </p:sp>
    </p:spTree>
    <p:extLst>
      <p:ext uri="{BB962C8B-B14F-4D97-AF65-F5344CB8AC3E}">
        <p14:creationId xmlns:p14="http://schemas.microsoft.com/office/powerpoint/2010/main" val="86383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Evaluation Pathways project was initiated to ‘enable grant recipients to pursue a particular interest and to develop evaluation plans and evaluation skills specifically tailored to their project’. 4 populations were identified, each of which had a pathway developed for it. </a:t>
            </a:r>
          </a:p>
          <a:p>
            <a:endParaRPr lang="en-US" dirty="0"/>
          </a:p>
          <a:p>
            <a:r>
              <a:rPr lang="en-US" dirty="0"/>
              <a:t>You may be wondering: why topic specific pathways? When developing the pathways we had the goal of highlighting resources, methods, and approaches that enable one to effectively and sensitively carry out evaluations of common programs funded by NNLM-grants. So, based on this, NNLM selected pathways for K-12 health, rural health, and programs sensitive to race &amp; ethnicity, and LGBTQIA+ populations. </a:t>
            </a:r>
          </a:p>
          <a:p>
            <a:endParaRPr lang="en-US" dirty="0"/>
          </a:p>
          <a:p>
            <a:r>
              <a:rPr lang="en-US" dirty="0"/>
              <a:t>Each pathway covers evaluation that is responsive to the needs of programs in that topic area. </a:t>
            </a:r>
          </a:p>
        </p:txBody>
      </p:sp>
      <p:sp>
        <p:nvSpPr>
          <p:cNvPr id="4" name="Slide Number Placeholder 3"/>
          <p:cNvSpPr>
            <a:spLocks noGrp="1"/>
          </p:cNvSpPr>
          <p:nvPr>
            <p:ph type="sldNum" sz="quarter" idx="5"/>
          </p:nvPr>
        </p:nvSpPr>
        <p:spPr/>
        <p:txBody>
          <a:bodyPr/>
          <a:lstStyle/>
          <a:p>
            <a:fld id="{133D98FD-36E9-4F9D-B45C-F2F9363327B4}" type="slidenum">
              <a:rPr lang="en-US" smtClean="0"/>
              <a:t>7</a:t>
            </a:fld>
            <a:endParaRPr lang="en-US"/>
          </a:p>
        </p:txBody>
      </p:sp>
    </p:spTree>
    <p:extLst>
      <p:ext uri="{BB962C8B-B14F-4D97-AF65-F5344CB8AC3E}">
        <p14:creationId xmlns:p14="http://schemas.microsoft.com/office/powerpoint/2010/main" val="31714861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66666"/>
                </a:solidFill>
                <a:effectLst/>
                <a:latin typeface="-apple-system"/>
              </a:rPr>
              <a:t>It can be helpful to have </a:t>
            </a:r>
            <a:r>
              <a:rPr lang="en-US" b="1" i="0" dirty="0">
                <a:solidFill>
                  <a:srgbClr val="666666"/>
                </a:solidFill>
                <a:effectLst/>
                <a:latin typeface="-apple-system"/>
              </a:rPr>
              <a:t>a community representative, who moderates and works with the evaluation team,</a:t>
            </a:r>
            <a:r>
              <a:rPr lang="en-US" b="0" i="0" dirty="0">
                <a:solidFill>
                  <a:srgbClr val="666666"/>
                </a:solidFill>
                <a:effectLst/>
                <a:latin typeface="-apple-system"/>
              </a:rPr>
              <a:t> that is able to assess and communicate the community’s history and concerns when choosing a sampling strategy.</a:t>
            </a:r>
          </a:p>
          <a:p>
            <a:pPr algn="l">
              <a:buFont typeface="Arial" panose="020B0604020202020204" pitchFamily="34" charset="0"/>
              <a:buChar char="•"/>
            </a:pPr>
            <a:r>
              <a:rPr lang="en-US" b="0" i="0" dirty="0">
                <a:solidFill>
                  <a:srgbClr val="666666"/>
                </a:solidFill>
                <a:effectLst/>
                <a:latin typeface="-apple-system"/>
              </a:rPr>
              <a:t>Care should be given to ensure that the individuals located through sampling are </a:t>
            </a:r>
            <a:r>
              <a:rPr lang="en-US" b="1" i="0" dirty="0">
                <a:solidFill>
                  <a:srgbClr val="666666"/>
                </a:solidFill>
                <a:effectLst/>
                <a:latin typeface="-apple-system"/>
              </a:rPr>
              <a:t>safe and secure,</a:t>
            </a:r>
            <a:r>
              <a:rPr lang="en-US" b="0" i="0" dirty="0">
                <a:solidFill>
                  <a:srgbClr val="666666"/>
                </a:solidFill>
                <a:effectLst/>
                <a:latin typeface="-apple-system"/>
              </a:rPr>
              <a:t> and that </a:t>
            </a:r>
            <a:r>
              <a:rPr lang="en-US" b="1" i="0" dirty="0">
                <a:solidFill>
                  <a:srgbClr val="666666"/>
                </a:solidFill>
                <a:effectLst/>
                <a:latin typeface="-apple-system"/>
              </a:rPr>
              <a:t>power structures are recognized.</a:t>
            </a:r>
            <a:endParaRPr lang="en-US" b="0" i="0" dirty="0">
              <a:solidFill>
                <a:srgbClr val="666666"/>
              </a:solidFill>
              <a:effectLst/>
              <a:latin typeface="-apple-system"/>
            </a:endParaRPr>
          </a:p>
        </p:txBody>
      </p:sp>
      <p:sp>
        <p:nvSpPr>
          <p:cNvPr id="4" name="Slide Number Placeholder 3"/>
          <p:cNvSpPr>
            <a:spLocks noGrp="1"/>
          </p:cNvSpPr>
          <p:nvPr>
            <p:ph type="sldNum" sz="quarter" idx="5"/>
          </p:nvPr>
        </p:nvSpPr>
        <p:spPr/>
        <p:txBody>
          <a:bodyPr/>
          <a:lstStyle/>
          <a:p>
            <a:fld id="{133D98FD-36E9-4F9D-B45C-F2F9363327B4}" type="slidenum">
              <a:rPr lang="en-US" smtClean="0"/>
              <a:t>62</a:t>
            </a:fld>
            <a:endParaRPr lang="en-US" dirty="0"/>
          </a:p>
        </p:txBody>
      </p:sp>
    </p:spTree>
    <p:extLst>
      <p:ext uri="{BB962C8B-B14F-4D97-AF65-F5344CB8AC3E}">
        <p14:creationId xmlns:p14="http://schemas.microsoft.com/office/powerpoint/2010/main" val="38606891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use of different sampling strategies, along with overview document on sampling, available on website</a:t>
            </a:r>
          </a:p>
        </p:txBody>
      </p:sp>
      <p:sp>
        <p:nvSpPr>
          <p:cNvPr id="4" name="Slide Number Placeholder 3"/>
          <p:cNvSpPr>
            <a:spLocks noGrp="1"/>
          </p:cNvSpPr>
          <p:nvPr>
            <p:ph type="sldNum" sz="quarter" idx="5"/>
          </p:nvPr>
        </p:nvSpPr>
        <p:spPr/>
        <p:txBody>
          <a:bodyPr/>
          <a:lstStyle/>
          <a:p>
            <a:fld id="{133D98FD-36E9-4F9D-B45C-F2F9363327B4}" type="slidenum">
              <a:rPr lang="en-US" smtClean="0"/>
              <a:t>63</a:t>
            </a:fld>
            <a:endParaRPr lang="en-US" dirty="0"/>
          </a:p>
        </p:txBody>
      </p:sp>
    </p:spTree>
    <p:extLst>
      <p:ext uri="{BB962C8B-B14F-4D97-AF65-F5344CB8AC3E}">
        <p14:creationId xmlns:p14="http://schemas.microsoft.com/office/powerpoint/2010/main" val="7134077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66666"/>
                </a:solidFill>
                <a:effectLst/>
                <a:latin typeface="-apple-system"/>
              </a:rPr>
              <a:t>Data that reflect cultural humility can </a:t>
            </a:r>
            <a:r>
              <a:rPr lang="en-US" b="1" i="0" dirty="0">
                <a:solidFill>
                  <a:srgbClr val="666666"/>
                </a:solidFill>
                <a:effectLst/>
                <a:latin typeface="-apple-system"/>
              </a:rPr>
              <a:t>accurately collect information on the real-life experiences of the program participants</a:t>
            </a:r>
            <a:r>
              <a:rPr lang="en-US" b="0" i="0" dirty="0">
                <a:solidFill>
                  <a:srgbClr val="666666"/>
                </a:solidFill>
                <a:effectLst/>
                <a:latin typeface="-apple-system"/>
              </a:rPr>
              <a:t>.</a:t>
            </a:r>
          </a:p>
          <a:p>
            <a:pPr algn="l">
              <a:buFont typeface="Arial" panose="020B0604020202020204" pitchFamily="34" charset="0"/>
              <a:buChar char="•"/>
            </a:pPr>
            <a:r>
              <a:rPr lang="en-US" b="0" i="0" dirty="0">
                <a:solidFill>
                  <a:srgbClr val="666666"/>
                </a:solidFill>
                <a:effectLst/>
                <a:latin typeface="-apple-system"/>
              </a:rPr>
              <a:t>Using pre-designed data collection instruments can save time and provide results that are more generalizable to the population. However, </a:t>
            </a:r>
            <a:r>
              <a:rPr lang="en-US" b="1" i="0" dirty="0">
                <a:solidFill>
                  <a:srgbClr val="666666"/>
                </a:solidFill>
                <a:effectLst/>
                <a:latin typeface="-apple-system"/>
              </a:rPr>
              <a:t>pre-designed instruments may not work the same way and measure the same things across different populations </a:t>
            </a:r>
            <a:r>
              <a:rPr lang="en-US" b="0" i="0" dirty="0">
                <a:solidFill>
                  <a:srgbClr val="666666"/>
                </a:solidFill>
                <a:effectLst/>
                <a:latin typeface="-apple-system"/>
              </a:rPr>
              <a:t>- a design element named cross-cultural equivalence.</a:t>
            </a:r>
          </a:p>
          <a:p>
            <a:pPr marL="742950" lvl="1" indent="-285750" algn="l">
              <a:buFont typeface="Arial" panose="020B0604020202020204" pitchFamily="34" charset="0"/>
              <a:buChar char="•"/>
            </a:pPr>
            <a:r>
              <a:rPr lang="en-US" b="0" i="0" dirty="0">
                <a:solidFill>
                  <a:srgbClr val="666666"/>
                </a:solidFill>
                <a:effectLst/>
                <a:latin typeface="-apple-system"/>
              </a:rPr>
              <a:t>To determine cross-cultural equivalence, find studies using and validating the data collection instruments for </a:t>
            </a:r>
            <a:r>
              <a:rPr lang="en-US" b="1" i="0" dirty="0">
                <a:solidFill>
                  <a:srgbClr val="666666"/>
                </a:solidFill>
                <a:effectLst/>
                <a:latin typeface="-apple-system"/>
              </a:rPr>
              <a:t>cross-cultural equivalence</a:t>
            </a:r>
            <a:r>
              <a:rPr lang="en-US" b="0" i="0" dirty="0">
                <a:solidFill>
                  <a:srgbClr val="666666"/>
                </a:solidFill>
                <a:effectLst/>
                <a:latin typeface="-apple-system"/>
              </a:rPr>
              <a:t>, or studies that have the same or similar population context as your evaluation.</a:t>
            </a:r>
          </a:p>
          <a:p>
            <a:pPr algn="l">
              <a:buFont typeface="Arial" panose="020B0604020202020204" pitchFamily="34" charset="0"/>
              <a:buChar char="•"/>
            </a:pPr>
            <a:r>
              <a:rPr lang="en-US" b="1" i="0" dirty="0">
                <a:solidFill>
                  <a:srgbClr val="666666"/>
                </a:solidFill>
                <a:effectLst/>
                <a:latin typeface="-apple-system"/>
              </a:rPr>
              <a:t>Field testing</a:t>
            </a:r>
            <a:r>
              <a:rPr lang="en-US" b="0" i="0" dirty="0">
                <a:solidFill>
                  <a:srgbClr val="666666"/>
                </a:solidFill>
                <a:effectLst/>
                <a:latin typeface="-apple-system"/>
              </a:rPr>
              <a:t> all data collection instruments- that is practicing using the instrument in a real-life setting, and altering the instrument based on feedback and preliminary analysis- can help to improve the information collected.</a:t>
            </a:r>
          </a:p>
        </p:txBody>
      </p:sp>
      <p:sp>
        <p:nvSpPr>
          <p:cNvPr id="4" name="Slide Number Placeholder 3"/>
          <p:cNvSpPr>
            <a:spLocks noGrp="1"/>
          </p:cNvSpPr>
          <p:nvPr>
            <p:ph type="sldNum" sz="quarter" idx="5"/>
          </p:nvPr>
        </p:nvSpPr>
        <p:spPr/>
        <p:txBody>
          <a:bodyPr/>
          <a:lstStyle/>
          <a:p>
            <a:fld id="{133D98FD-36E9-4F9D-B45C-F2F9363327B4}" type="slidenum">
              <a:rPr lang="en-US" smtClean="0"/>
              <a:t>64</a:t>
            </a:fld>
            <a:endParaRPr lang="en-US" dirty="0"/>
          </a:p>
        </p:txBody>
      </p:sp>
    </p:spTree>
    <p:extLst>
      <p:ext uri="{BB962C8B-B14F-4D97-AF65-F5344CB8AC3E}">
        <p14:creationId xmlns:p14="http://schemas.microsoft.com/office/powerpoint/2010/main" val="42912268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Briefs from CDC explaining each data collection method in greater detail are available on the website</a:t>
            </a:r>
          </a:p>
        </p:txBody>
      </p:sp>
      <p:sp>
        <p:nvSpPr>
          <p:cNvPr id="4" name="Slide Number Placeholder 3"/>
          <p:cNvSpPr>
            <a:spLocks noGrp="1"/>
          </p:cNvSpPr>
          <p:nvPr>
            <p:ph type="sldNum" sz="quarter" idx="5"/>
          </p:nvPr>
        </p:nvSpPr>
        <p:spPr/>
        <p:txBody>
          <a:bodyPr/>
          <a:lstStyle/>
          <a:p>
            <a:fld id="{133D98FD-36E9-4F9D-B45C-F2F9363327B4}" type="slidenum">
              <a:rPr lang="en-US" smtClean="0"/>
              <a:t>65</a:t>
            </a:fld>
            <a:endParaRPr lang="en-US" dirty="0"/>
          </a:p>
        </p:txBody>
      </p:sp>
    </p:spTree>
    <p:extLst>
      <p:ext uri="{BB962C8B-B14F-4D97-AF65-F5344CB8AC3E}">
        <p14:creationId xmlns:p14="http://schemas.microsoft.com/office/powerpoint/2010/main" val="25570009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Quantitative data are</a:t>
            </a:r>
            <a:r>
              <a:rPr lang="en-US" b="1" dirty="0"/>
              <a:t> information gathered in numeric form</a:t>
            </a:r>
            <a:r>
              <a:rPr lang="en-US" dirty="0"/>
              <a:t>. </a:t>
            </a:r>
          </a:p>
          <a:p>
            <a:r>
              <a:rPr lang="en-US" dirty="0"/>
              <a:t>Analysis of quantitative data requires </a:t>
            </a:r>
            <a:r>
              <a:rPr lang="en-US" b="1" dirty="0"/>
              <a:t>statistical methods</a:t>
            </a:r>
            <a:r>
              <a:rPr lang="en-US" dirty="0"/>
              <a:t>. </a:t>
            </a:r>
          </a:p>
          <a:p>
            <a:r>
              <a:rPr lang="en-US" dirty="0"/>
              <a:t>Results are typically summarized in </a:t>
            </a:r>
            <a:r>
              <a:rPr lang="en-US" b="1" dirty="0"/>
              <a:t>graphs, tables, or charts</a:t>
            </a:r>
            <a:r>
              <a:rPr lang="en-US" dirty="0"/>
              <a:t>. </a:t>
            </a:r>
          </a:p>
          <a:p>
            <a:r>
              <a:rPr lang="en-US" dirty="0">
                <a:hlinkClick r:id="rId3"/>
              </a:rPr>
              <a:t>More information on quantitative analysis</a:t>
            </a:r>
            <a:endParaRPr lang="en-US" dirty="0"/>
          </a:p>
          <a:p>
            <a:endParaRPr lang="en-US" dirty="0"/>
          </a:p>
          <a:p>
            <a:pPr>
              <a:buFont typeface="Arial" panose="020B0604020202020204" pitchFamily="34" charset="0"/>
              <a:buChar char="•"/>
            </a:pPr>
            <a:r>
              <a:rPr lang="en-US" dirty="0"/>
              <a:t>Qualitative data are</a:t>
            </a:r>
            <a:r>
              <a:rPr lang="en-US" b="1" dirty="0"/>
              <a:t> information gathered in non-numeric form, usually in text or narrative form</a:t>
            </a:r>
            <a:r>
              <a:rPr lang="en-US" dirty="0"/>
              <a:t>.</a:t>
            </a:r>
          </a:p>
          <a:p>
            <a:pPr>
              <a:buFont typeface="Arial" panose="020B0604020202020204" pitchFamily="34" charset="0"/>
              <a:buChar char="•"/>
            </a:pPr>
            <a:r>
              <a:rPr lang="en-US" dirty="0"/>
              <a:t>Analysis of qualitative data </a:t>
            </a:r>
            <a:r>
              <a:rPr lang="en-US" b="1" dirty="0"/>
              <a:t>relies heavily on interpretation</a:t>
            </a:r>
            <a:r>
              <a:rPr lang="en-US" dirty="0"/>
              <a:t>.</a:t>
            </a:r>
          </a:p>
          <a:p>
            <a:pPr>
              <a:buFont typeface="Arial" panose="020B0604020202020204" pitchFamily="34" charset="0"/>
              <a:buChar char="•"/>
            </a:pPr>
            <a:r>
              <a:rPr lang="en-US" dirty="0"/>
              <a:t>Qualitative data analysis can </a:t>
            </a:r>
            <a:r>
              <a:rPr lang="en-US" b="1" dirty="0"/>
              <a:t>often answer the 'why' or 'how' of evaluation questions</a:t>
            </a:r>
            <a:r>
              <a:rPr lang="en-US" dirty="0"/>
              <a:t>.</a:t>
            </a:r>
          </a:p>
          <a:p>
            <a:pPr>
              <a:buFont typeface="Arial" panose="020B0604020202020204" pitchFamily="34" charset="0"/>
              <a:buChar char="•"/>
            </a:pPr>
            <a:r>
              <a:rPr lang="en-US" dirty="0">
                <a:hlinkClick r:id="rId4"/>
              </a:rPr>
              <a:t>More information on qualitative analysis</a:t>
            </a:r>
            <a:r>
              <a:rPr lang="en-US" dirty="0"/>
              <a:t>.</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66</a:t>
            </a:fld>
            <a:endParaRPr lang="en-US" dirty="0"/>
          </a:p>
        </p:txBody>
      </p:sp>
    </p:spTree>
    <p:extLst>
      <p:ext uri="{BB962C8B-B14F-4D97-AF65-F5344CB8AC3E}">
        <p14:creationId xmlns:p14="http://schemas.microsoft.com/office/powerpoint/2010/main" val="7261884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we talk about on the race and ethnicity pathway in particular is the practice of reflexivity when analyzing qualitative data- it allows an analyst to minimize their influence over the data </a:t>
            </a:r>
          </a:p>
          <a:p>
            <a:endParaRPr lang="en-US" dirty="0"/>
          </a:p>
          <a:p>
            <a:pPr algn="l">
              <a:buFont typeface="Arial" panose="020B0604020202020204" pitchFamily="34" charset="0"/>
              <a:buChar char="•"/>
            </a:pPr>
            <a:r>
              <a:rPr lang="en-US" b="0" i="0" dirty="0">
                <a:solidFill>
                  <a:srgbClr val="666666"/>
                </a:solidFill>
                <a:effectLst/>
                <a:latin typeface="-apple-system"/>
              </a:rPr>
              <a:t>Qualitative analysis is inherently more subject to the influences of the participants and the evaluator.</a:t>
            </a:r>
          </a:p>
          <a:p>
            <a:pPr algn="l">
              <a:buFont typeface="Arial" panose="020B0604020202020204" pitchFamily="34" charset="0"/>
              <a:buChar char="•"/>
            </a:pPr>
            <a:r>
              <a:rPr lang="en-US" b="0" i="0" dirty="0">
                <a:solidFill>
                  <a:srgbClr val="666666"/>
                </a:solidFill>
                <a:effectLst/>
                <a:latin typeface="-apple-system"/>
              </a:rPr>
              <a:t>Reflexivity, the self-awareness of the degree of influence an evaluator exerts over findings, is particularly important for evaluating programs that take place within </a:t>
            </a:r>
            <a:r>
              <a:rPr lang="en-US" b="1" i="0" dirty="0">
                <a:solidFill>
                  <a:srgbClr val="666666"/>
                </a:solidFill>
                <a:effectLst/>
                <a:latin typeface="-apple-system"/>
              </a:rPr>
              <a:t>power structures</a:t>
            </a:r>
            <a:r>
              <a:rPr lang="en-US" b="0" i="0" dirty="0">
                <a:solidFill>
                  <a:srgbClr val="666666"/>
                </a:solidFill>
                <a:effectLst/>
                <a:latin typeface="-apple-system"/>
              </a:rPr>
              <a:t>, where </a:t>
            </a:r>
            <a:r>
              <a:rPr lang="en-US" b="1" i="0" dirty="0">
                <a:solidFill>
                  <a:srgbClr val="666666"/>
                </a:solidFill>
                <a:effectLst/>
                <a:latin typeface="-apple-system"/>
              </a:rPr>
              <a:t>racism can consciously or subconsciously influence an evaluator’s findings.</a:t>
            </a:r>
            <a:endParaRPr lang="en-US" b="0" i="0" dirty="0">
              <a:solidFill>
                <a:srgbClr val="666666"/>
              </a:solidFill>
              <a:effectLst/>
              <a:latin typeface="-apple-system"/>
            </a:endParaRPr>
          </a:p>
          <a:p>
            <a:pPr algn="l">
              <a:buFont typeface="Arial" panose="020B0604020202020204" pitchFamily="34" charset="0"/>
              <a:buChar char="•"/>
            </a:pPr>
            <a:r>
              <a:rPr lang="en-US" b="0" i="0" dirty="0">
                <a:solidFill>
                  <a:srgbClr val="666666"/>
                </a:solidFill>
                <a:effectLst/>
                <a:latin typeface="-apple-system"/>
              </a:rPr>
              <a:t>Member checking, where a participant in the qualitative data collection process reviews notes and findings, helps to ensure conclusions are fair representations of the situation.</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67</a:t>
            </a:fld>
            <a:endParaRPr lang="en-US" dirty="0"/>
          </a:p>
        </p:txBody>
      </p:sp>
    </p:spTree>
    <p:extLst>
      <p:ext uri="{BB962C8B-B14F-4D97-AF65-F5344CB8AC3E}">
        <p14:creationId xmlns:p14="http://schemas.microsoft.com/office/powerpoint/2010/main" val="39722719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Share information gathered in your evaluation with stakeholders to ensure they understand your program successes and challenges.</a:t>
            </a:r>
          </a:p>
          <a:p>
            <a:pPr>
              <a:buFont typeface="Arial" panose="020B0604020202020204" pitchFamily="34" charset="0"/>
              <a:buChar char="•"/>
            </a:pPr>
            <a:r>
              <a:rPr lang="en-US" dirty="0"/>
              <a:t>Align stakeholders around the program and </a:t>
            </a:r>
            <a:r>
              <a:rPr lang="en-US" b="1" dirty="0"/>
              <a:t>allow for planning for future iterations or versions of the program</a:t>
            </a:r>
            <a:r>
              <a:rPr lang="en-US" dirty="0"/>
              <a:t>.</a:t>
            </a:r>
          </a:p>
          <a:p>
            <a:pPr>
              <a:buFont typeface="Arial" panose="020B0604020202020204" pitchFamily="34" charset="0"/>
              <a:buChar char="•"/>
            </a:pPr>
            <a:r>
              <a:rPr lang="en-US" dirty="0"/>
              <a:t>Evaluations can be summarized as </a:t>
            </a:r>
            <a:r>
              <a:rPr lang="en-US" b="1" dirty="0"/>
              <a:t>evaluation reports, Power Point Presentations, dashboards, static infographics, and/or 2-page briefs</a:t>
            </a:r>
            <a:r>
              <a:rPr lang="en-US" dirty="0"/>
              <a:t> depending on the needs of stakeholders. </a:t>
            </a:r>
          </a:p>
          <a:p>
            <a:pPr marL="742950" lvl="1" indent="-285750">
              <a:buFont typeface="Arial" panose="020B0604020202020204" pitchFamily="34" charset="0"/>
              <a:buChar char="•"/>
            </a:pPr>
            <a:r>
              <a:rPr lang="en-US" dirty="0">
                <a:hlinkClick r:id="rId3"/>
              </a:rPr>
              <a:t>More information on data visualization and communication strategies</a:t>
            </a:r>
            <a:endParaRPr lang="en-US" dirty="0"/>
          </a:p>
          <a:p>
            <a:endParaRPr lang="en-US" dirty="0"/>
          </a:p>
          <a:p>
            <a:pPr algn="l">
              <a:buFont typeface="Arial" panose="020B0604020202020204" pitchFamily="34" charset="0"/>
              <a:buChar char="•"/>
            </a:pPr>
            <a:r>
              <a:rPr lang="en-US" b="0" i="0" dirty="0">
                <a:solidFill>
                  <a:srgbClr val="666666"/>
                </a:solidFill>
                <a:effectLst/>
                <a:latin typeface="-apple-system"/>
              </a:rPr>
              <a:t>Evaluations that are working to reduce disparities between one racial/ethnic group and another group or dominant cultural norms, </a:t>
            </a:r>
            <a:r>
              <a:rPr lang="en-US" b="1" i="0" dirty="0">
                <a:solidFill>
                  <a:srgbClr val="666666"/>
                </a:solidFill>
                <a:effectLst/>
                <a:latin typeface="-apple-system"/>
              </a:rPr>
              <a:t>need to be transparent and fully detail their process from start to finish.</a:t>
            </a:r>
            <a:endParaRPr lang="en-US" b="0" i="0" dirty="0">
              <a:solidFill>
                <a:srgbClr val="666666"/>
              </a:solidFill>
              <a:effectLst/>
              <a:latin typeface="-apple-system"/>
            </a:endParaRPr>
          </a:p>
          <a:p>
            <a:pPr algn="l">
              <a:buFont typeface="Arial" panose="020B0604020202020204" pitchFamily="34" charset="0"/>
              <a:buChar char="•"/>
            </a:pPr>
            <a:r>
              <a:rPr lang="en-US" b="0" i="0" dirty="0">
                <a:solidFill>
                  <a:srgbClr val="666666"/>
                </a:solidFill>
                <a:effectLst/>
                <a:latin typeface="-apple-system"/>
              </a:rPr>
              <a:t>All outcomes found should be </a:t>
            </a:r>
            <a:r>
              <a:rPr lang="en-US" b="1" i="0" dirty="0">
                <a:solidFill>
                  <a:srgbClr val="666666"/>
                </a:solidFill>
                <a:effectLst/>
                <a:latin typeface="-apple-system"/>
              </a:rPr>
              <a:t>placed in a larger context, including the influence of structural and systemic issues like government policies, resource allocation, intergenerational wealth and education, and racism.</a:t>
            </a:r>
            <a:endParaRPr lang="en-US" b="0" i="0" dirty="0">
              <a:solidFill>
                <a:srgbClr val="666666"/>
              </a:solidFill>
              <a:effectLst/>
              <a:latin typeface="-apple-system"/>
            </a:endParaRPr>
          </a:p>
          <a:p>
            <a:pPr algn="l">
              <a:buFont typeface="Arial" panose="020B0604020202020204" pitchFamily="34" charset="0"/>
              <a:buChar char="•"/>
            </a:pPr>
            <a:r>
              <a:rPr lang="en-US" b="1" i="0" dirty="0">
                <a:solidFill>
                  <a:srgbClr val="666666"/>
                </a:solidFill>
                <a:effectLst/>
                <a:latin typeface="-apple-system"/>
              </a:rPr>
              <a:t>Creation and review of findings with community members and stakeholders</a:t>
            </a:r>
            <a:r>
              <a:rPr lang="en-US" b="0" i="0" dirty="0">
                <a:solidFill>
                  <a:srgbClr val="666666"/>
                </a:solidFill>
                <a:effectLst/>
                <a:latin typeface="-apple-system"/>
              </a:rPr>
              <a:t> can help ensure that information is presented in a respectful way.</a:t>
            </a:r>
          </a:p>
          <a:p>
            <a:pPr algn="l">
              <a:buFont typeface="Arial" panose="020B0604020202020204" pitchFamily="34" charset="0"/>
              <a:buChar char="•"/>
            </a:pPr>
            <a:r>
              <a:rPr lang="en-US" b="0" i="0" dirty="0">
                <a:solidFill>
                  <a:srgbClr val="666666"/>
                </a:solidFill>
                <a:effectLst/>
                <a:latin typeface="-apple-system"/>
              </a:rPr>
              <a:t>Responses to the outcomes found in the evaluation should include the </a:t>
            </a:r>
            <a:r>
              <a:rPr lang="en-US" b="1" i="0" dirty="0">
                <a:solidFill>
                  <a:srgbClr val="666666"/>
                </a:solidFill>
                <a:effectLst/>
                <a:latin typeface="-apple-system"/>
              </a:rPr>
              <a:t>direct involvement and decision making of multiple stakeholder groups and community members.</a:t>
            </a:r>
            <a:endParaRPr lang="en-US" b="0" i="0" dirty="0">
              <a:solidFill>
                <a:srgbClr val="666666"/>
              </a:solidFill>
              <a:effectLst/>
              <a:latin typeface="-apple-system"/>
            </a:endParaRPr>
          </a:p>
          <a:p>
            <a:pPr algn="l">
              <a:buFont typeface="Arial" panose="020B0604020202020204" pitchFamily="34" charset="0"/>
              <a:buChar char="•"/>
            </a:pPr>
            <a:r>
              <a:rPr lang="en-US" b="1" i="0" dirty="0">
                <a:solidFill>
                  <a:srgbClr val="666666"/>
                </a:solidFill>
                <a:effectLst/>
                <a:latin typeface="-apple-system"/>
              </a:rPr>
              <a:t>Be open to other interpretations or responses</a:t>
            </a:r>
            <a:r>
              <a:rPr lang="en-US" b="0" i="0" dirty="0">
                <a:solidFill>
                  <a:srgbClr val="666666"/>
                </a:solidFill>
                <a:effectLst/>
                <a:latin typeface="-apple-system"/>
              </a:rPr>
              <a:t> to your evaluation findings.</a:t>
            </a:r>
          </a:p>
          <a:p>
            <a:pPr marL="742950" lvl="1" indent="-285750" algn="l">
              <a:buFont typeface="Arial" panose="020B0604020202020204" pitchFamily="34" charset="0"/>
              <a:buChar char="•"/>
            </a:pPr>
            <a:r>
              <a:rPr lang="en-US" b="0" i="0" dirty="0">
                <a:solidFill>
                  <a:srgbClr val="666666"/>
                </a:solidFill>
                <a:effectLst/>
                <a:latin typeface="-apple-system"/>
              </a:rPr>
              <a:t>If a program is renewed for subsequent program cycles, then using the findings of the evaluation can improve how responsive the program is to the needs of program participants.</a:t>
            </a:r>
          </a:p>
          <a:p>
            <a:pPr algn="l">
              <a:buFont typeface="Arial" panose="020B0604020202020204" pitchFamily="34" charset="0"/>
              <a:buChar char="•"/>
            </a:pPr>
            <a:r>
              <a:rPr lang="en-US" b="1" i="0" dirty="0">
                <a:solidFill>
                  <a:srgbClr val="666666"/>
                </a:solidFill>
                <a:effectLst/>
                <a:latin typeface="-apple-system"/>
              </a:rPr>
              <a:t>Disseminating information from the evaluation back to the community that you worked with</a:t>
            </a:r>
            <a:r>
              <a:rPr lang="en-US" b="0" i="0" dirty="0">
                <a:solidFill>
                  <a:srgbClr val="666666"/>
                </a:solidFill>
                <a:effectLst/>
                <a:latin typeface="-apple-system"/>
              </a:rPr>
              <a:t> can help ensure accountability and clarify subsequent actions.</a:t>
            </a:r>
          </a:p>
          <a:p>
            <a:pPr marL="742950" lvl="1" indent="-285750" algn="l">
              <a:buFont typeface="Arial" panose="020B0604020202020204" pitchFamily="34" charset="0"/>
              <a:buChar char="•"/>
            </a:pPr>
            <a:r>
              <a:rPr lang="en-US" b="0" i="0" dirty="0">
                <a:solidFill>
                  <a:srgbClr val="666666"/>
                </a:solidFill>
                <a:effectLst/>
                <a:latin typeface="-apple-system"/>
              </a:rPr>
              <a:t>It is a </a:t>
            </a:r>
            <a:r>
              <a:rPr lang="en-US" b="1" i="0" dirty="0">
                <a:solidFill>
                  <a:srgbClr val="666666"/>
                </a:solidFill>
                <a:effectLst/>
                <a:latin typeface="-apple-system"/>
              </a:rPr>
              <a:t>sign of respect</a:t>
            </a:r>
            <a:r>
              <a:rPr lang="en-US" b="0" i="0" dirty="0">
                <a:solidFill>
                  <a:srgbClr val="666666"/>
                </a:solidFill>
                <a:effectLst/>
                <a:latin typeface="-apple-system"/>
              </a:rPr>
              <a:t> to include the community that you worked with, and an all too often forgotten piece of evaluation.</a:t>
            </a:r>
          </a:p>
          <a:p>
            <a:pPr marL="742950" lvl="1" indent="-285750" algn="l">
              <a:buFont typeface="Arial" panose="020B0604020202020204" pitchFamily="34" charset="0"/>
              <a:buChar char="•"/>
            </a:pPr>
            <a:r>
              <a:rPr lang="en-US" b="0" i="0" dirty="0">
                <a:solidFill>
                  <a:srgbClr val="666666"/>
                </a:solidFill>
                <a:effectLst/>
                <a:latin typeface="-apple-system"/>
              </a:rPr>
              <a:t>One method of sharing findings is to </a:t>
            </a:r>
            <a:r>
              <a:rPr lang="en-US" b="1" i="0" dirty="0">
                <a:solidFill>
                  <a:srgbClr val="666666"/>
                </a:solidFill>
                <a:effectLst/>
                <a:latin typeface="-apple-system"/>
              </a:rPr>
              <a:t>hold a seminar with community members</a:t>
            </a:r>
            <a:r>
              <a:rPr lang="en-US" b="0" i="0" dirty="0">
                <a:solidFill>
                  <a:srgbClr val="666666"/>
                </a:solidFill>
                <a:effectLst/>
                <a:latin typeface="-apple-system"/>
              </a:rPr>
              <a:t> where you go over findings and hand out paper copies of the evaluation report to community members.</a:t>
            </a:r>
          </a:p>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68</a:t>
            </a:fld>
            <a:endParaRPr lang="en-US" dirty="0"/>
          </a:p>
        </p:txBody>
      </p:sp>
    </p:spTree>
    <p:extLst>
      <p:ext uri="{BB962C8B-B14F-4D97-AF65-F5344CB8AC3E}">
        <p14:creationId xmlns:p14="http://schemas.microsoft.com/office/powerpoint/2010/main" val="25684843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Becky to share screen and demonstrate the resources available on the Race and Ethnicity Pathway page</a:t>
            </a:r>
          </a:p>
        </p:txBody>
      </p:sp>
      <p:sp>
        <p:nvSpPr>
          <p:cNvPr id="4" name="Slide Number Placeholder 3"/>
          <p:cNvSpPr>
            <a:spLocks noGrp="1"/>
          </p:cNvSpPr>
          <p:nvPr>
            <p:ph type="sldNum" sz="quarter" idx="5"/>
          </p:nvPr>
        </p:nvSpPr>
        <p:spPr/>
        <p:txBody>
          <a:bodyPr/>
          <a:lstStyle/>
          <a:p>
            <a:fld id="{133D98FD-36E9-4F9D-B45C-F2F9363327B4}" type="slidenum">
              <a:rPr lang="en-US" smtClean="0"/>
              <a:t>69</a:t>
            </a:fld>
            <a:endParaRPr lang="en-US"/>
          </a:p>
        </p:txBody>
      </p:sp>
    </p:spTree>
    <p:extLst>
      <p:ext uri="{BB962C8B-B14F-4D97-AF65-F5344CB8AC3E}">
        <p14:creationId xmlns:p14="http://schemas.microsoft.com/office/powerpoint/2010/main" val="28836901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At this time we will take any questions that the attendees have.</a:t>
            </a:r>
          </a:p>
        </p:txBody>
      </p:sp>
      <p:sp>
        <p:nvSpPr>
          <p:cNvPr id="4" name="Slide Number Placeholder 3"/>
          <p:cNvSpPr>
            <a:spLocks noGrp="1"/>
          </p:cNvSpPr>
          <p:nvPr>
            <p:ph type="sldNum" sz="quarter" idx="5"/>
          </p:nvPr>
        </p:nvSpPr>
        <p:spPr/>
        <p:txBody>
          <a:bodyPr/>
          <a:lstStyle/>
          <a:p>
            <a:fld id="{133D98FD-36E9-4F9D-B45C-F2F9363327B4}" type="slidenum">
              <a:rPr lang="en-US" smtClean="0"/>
              <a:t>70</a:t>
            </a:fld>
            <a:endParaRPr lang="en-US" dirty="0"/>
          </a:p>
        </p:txBody>
      </p:sp>
    </p:spTree>
    <p:extLst>
      <p:ext uri="{BB962C8B-B14F-4D97-AF65-F5344CB8AC3E}">
        <p14:creationId xmlns:p14="http://schemas.microsoft.com/office/powerpoint/2010/main" val="35623530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To better support the socialization and use of these pathways, we have organized 5 webinars which will be recorded. </a:t>
            </a:r>
          </a:p>
          <a:p>
            <a:endParaRPr lang="en-US" i="0" dirty="0"/>
          </a:p>
        </p:txBody>
      </p:sp>
      <p:sp>
        <p:nvSpPr>
          <p:cNvPr id="4" name="Slide Number Placeholder 3"/>
          <p:cNvSpPr>
            <a:spLocks noGrp="1"/>
          </p:cNvSpPr>
          <p:nvPr>
            <p:ph type="sldNum" sz="quarter" idx="5"/>
          </p:nvPr>
        </p:nvSpPr>
        <p:spPr/>
        <p:txBody>
          <a:bodyPr/>
          <a:lstStyle/>
          <a:p>
            <a:fld id="{133D98FD-36E9-4F9D-B45C-F2F9363327B4}" type="slidenum">
              <a:rPr lang="en-US" smtClean="0"/>
              <a:t>71</a:t>
            </a:fld>
            <a:endParaRPr lang="en-US" dirty="0"/>
          </a:p>
        </p:txBody>
      </p:sp>
    </p:spTree>
    <p:extLst>
      <p:ext uri="{BB962C8B-B14F-4D97-AF65-F5344CB8AC3E}">
        <p14:creationId xmlns:p14="http://schemas.microsoft.com/office/powerpoint/2010/main" val="364612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We carried out a document review and planning process, developed the pathways, and are in the process of integrating with the website. At this point, many parties have reviewed the pathways including: EWG members, CHAT, HSL members at UW, reviewers at PSR region, and other volunteers.</a:t>
            </a:r>
          </a:p>
          <a:p>
            <a:endParaRPr lang="en-US" b="0" dirty="0">
              <a:solidFill>
                <a:srgbClr val="FF0000"/>
              </a:solidFill>
            </a:endParaRPr>
          </a:p>
          <a:p>
            <a:r>
              <a:rPr lang="en-US" b="0" dirty="0">
                <a:solidFill>
                  <a:srgbClr val="FF0000"/>
                </a:solidFill>
              </a:rPr>
              <a:t>We are currently in the training and marketing phase which is meant to socialize the pathways – to ensure that everyone is oriented to the pathways and knows that they are available. </a:t>
            </a:r>
          </a:p>
        </p:txBody>
      </p:sp>
      <p:sp>
        <p:nvSpPr>
          <p:cNvPr id="4" name="Slide Number Placeholder 3"/>
          <p:cNvSpPr>
            <a:spLocks noGrp="1"/>
          </p:cNvSpPr>
          <p:nvPr>
            <p:ph type="sldNum" sz="quarter" idx="5"/>
          </p:nvPr>
        </p:nvSpPr>
        <p:spPr/>
        <p:txBody>
          <a:bodyPr/>
          <a:lstStyle/>
          <a:p>
            <a:fld id="{133D98FD-36E9-4F9D-B45C-F2F9363327B4}" type="slidenum">
              <a:rPr lang="en-US" smtClean="0"/>
              <a:t>8</a:t>
            </a:fld>
            <a:endParaRPr lang="en-US"/>
          </a:p>
        </p:txBody>
      </p:sp>
    </p:spTree>
    <p:extLst>
      <p:ext uri="{BB962C8B-B14F-4D97-AF65-F5344CB8AC3E}">
        <p14:creationId xmlns:p14="http://schemas.microsoft.com/office/powerpoint/2010/main" val="1447280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Previous webinars can be found under the classes section of the NNLM website- the URL address listed here</a:t>
            </a:r>
          </a:p>
        </p:txBody>
      </p:sp>
      <p:sp>
        <p:nvSpPr>
          <p:cNvPr id="4" name="Slide Number Placeholder 3"/>
          <p:cNvSpPr>
            <a:spLocks noGrp="1"/>
          </p:cNvSpPr>
          <p:nvPr>
            <p:ph type="sldNum" sz="quarter" idx="5"/>
          </p:nvPr>
        </p:nvSpPr>
        <p:spPr/>
        <p:txBody>
          <a:bodyPr/>
          <a:lstStyle/>
          <a:p>
            <a:fld id="{133D98FD-36E9-4F9D-B45C-F2F9363327B4}" type="slidenum">
              <a:rPr lang="en-US" smtClean="0"/>
              <a:t>9</a:t>
            </a:fld>
            <a:endParaRPr lang="en-US"/>
          </a:p>
        </p:txBody>
      </p:sp>
    </p:spTree>
    <p:extLst>
      <p:ext uri="{BB962C8B-B14F-4D97-AF65-F5344CB8AC3E}">
        <p14:creationId xmlns:p14="http://schemas.microsoft.com/office/powerpoint/2010/main" val="361587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D98FD-36E9-4F9D-B45C-F2F9363327B4}" type="slidenum">
              <a:rPr lang="en-US" smtClean="0"/>
              <a:t>10</a:t>
            </a:fld>
            <a:endParaRPr lang="en-US" dirty="0"/>
          </a:p>
        </p:txBody>
      </p:sp>
    </p:spTree>
    <p:extLst>
      <p:ext uri="{BB962C8B-B14F-4D97-AF65-F5344CB8AC3E}">
        <p14:creationId xmlns:p14="http://schemas.microsoft.com/office/powerpoint/2010/main" val="1191747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1/19/2021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913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D4963-E985-44C4-B8C4-FDD613B7C2F8}" type="datetime1">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3977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1/19/2021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368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1/19/2021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511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1/19/2021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1938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4599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1/19/2021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7174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1/19/2021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814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7817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1/19/2021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28855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1/19/2021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19146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1/19/2021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9789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nnlm.gov/neo/guides/pathway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geograph.org.uk/photo/1483860" TargetMode="External"/><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hidden="1">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0" name="Rectangle 29" hidden="1">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8109235" y="863695"/>
            <a:ext cx="3511233" cy="3779995"/>
          </a:xfrm>
        </p:spPr>
        <p:txBody>
          <a:bodyPr anchor="ctr">
            <a:normAutofit/>
          </a:bodyPr>
          <a:lstStyle/>
          <a:p>
            <a:r>
              <a:rPr lang="en-US" dirty="0">
                <a:solidFill>
                  <a:schemeClr val="tx1"/>
                </a:solidFill>
                <a:latin typeface="+mn-lt"/>
              </a:rPr>
              <a:t>Race &amp; Ethnicity</a:t>
            </a:r>
            <a:br>
              <a:rPr lang="en-US" dirty="0">
                <a:solidFill>
                  <a:schemeClr val="tx1"/>
                </a:solidFill>
                <a:latin typeface="+mn-lt"/>
              </a:rPr>
            </a:br>
            <a:r>
              <a:rPr lang="en-US" dirty="0">
                <a:solidFill>
                  <a:schemeClr val="tx1"/>
                </a:solidFill>
                <a:latin typeface="+mn-lt"/>
              </a:rPr>
              <a:t>Pathway</a:t>
            </a:r>
          </a:p>
        </p:txBody>
      </p:sp>
      <p:sp>
        <p:nvSpPr>
          <p:cNvPr id="3" name="Subtitle 2">
            <a:extLst>
              <a:ext uri="{FF2B5EF4-FFF2-40B4-BE49-F238E27FC236}">
                <a16:creationId xmlns:a16="http://schemas.microsoft.com/office/drawing/2014/main" id="{07730D41-D3A4-4CFC-91DC-62E6A5AE503B}"/>
              </a:ext>
            </a:extLst>
          </p:cNvPr>
          <p:cNvSpPr>
            <a:spLocks noGrp="1"/>
          </p:cNvSpPr>
          <p:nvPr>
            <p:ph type="subTitle" idx="1"/>
          </p:nvPr>
        </p:nvSpPr>
        <p:spPr>
          <a:xfrm>
            <a:off x="8165219" y="5094344"/>
            <a:ext cx="3511233" cy="1147054"/>
          </a:xfrm>
        </p:spPr>
        <p:txBody>
          <a:bodyPr anchor="t">
            <a:normAutofit/>
          </a:bodyPr>
          <a:lstStyle/>
          <a:p>
            <a:r>
              <a:rPr lang="en-US" sz="2000" dirty="0"/>
              <a:t>22 January 2021</a:t>
            </a:r>
          </a:p>
          <a:p>
            <a:endParaRPr lang="en-US" sz="2000" dirty="0"/>
          </a:p>
          <a:p>
            <a:endParaRPr lang="en-US" sz="2000" dirty="0"/>
          </a:p>
        </p:txBody>
      </p:sp>
      <p:sp>
        <p:nvSpPr>
          <p:cNvPr id="32" name="Rectangle 3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8" name="Picture 7" descr="A picture containing book, shelf, library, room&#10;&#10;Description automatically generated">
            <a:extLst>
              <a:ext uri="{FF2B5EF4-FFF2-40B4-BE49-F238E27FC236}">
                <a16:creationId xmlns:a16="http://schemas.microsoft.com/office/drawing/2014/main" id="{369A61AC-669F-4356-A464-985EF6186FAC}"/>
              </a:ext>
            </a:extLst>
          </p:cNvPr>
          <p:cNvPicPr>
            <a:picLocks noChangeAspect="1"/>
          </p:cNvPicPr>
          <p:nvPr/>
        </p:nvPicPr>
        <p:blipFill>
          <a:blip r:embed="rId3"/>
          <a:stretch>
            <a:fillRect/>
          </a:stretch>
        </p:blipFill>
        <p:spPr>
          <a:xfrm>
            <a:off x="0" y="0"/>
            <a:ext cx="7418894" cy="6858000"/>
          </a:xfrm>
          <a:prstGeom prst="rect">
            <a:avLst/>
          </a:prstGeom>
        </p:spPr>
      </p:pic>
    </p:spTree>
    <p:extLst>
      <p:ext uri="{BB962C8B-B14F-4D97-AF65-F5344CB8AC3E}">
        <p14:creationId xmlns:p14="http://schemas.microsoft.com/office/powerpoint/2010/main" val="351338664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hidden="1">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hidden="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hidden="1">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hidden="1">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hidden="1">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2" name="Rectangle 21" hidden="1">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3" name="Rectangle 22" hidden="1">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DD1EE38F-2664-490B-8D22-A4FCB935C20A}"/>
              </a:ext>
            </a:extLst>
          </p:cNvPr>
          <p:cNvSpPr>
            <a:spLocks noGrp="1"/>
          </p:cNvSpPr>
          <p:nvPr>
            <p:ph type="title"/>
          </p:nvPr>
        </p:nvSpPr>
        <p:spPr>
          <a:xfrm>
            <a:off x="592160" y="2196534"/>
            <a:ext cx="3412067" cy="3478384"/>
          </a:xfrm>
        </p:spPr>
        <p:txBody>
          <a:bodyPr vert="horz" lIns="91440" tIns="45720" rIns="91440" bIns="45720" rtlCol="0" anchor="b">
            <a:normAutofit/>
          </a:bodyPr>
          <a:lstStyle/>
          <a:p>
            <a:r>
              <a:rPr lang="en-US" sz="3600" dirty="0">
                <a:latin typeface="+mn-lt"/>
              </a:rPr>
              <a:t>Evaluation Background</a:t>
            </a:r>
          </a:p>
        </p:txBody>
      </p:sp>
      <p:pic>
        <p:nvPicPr>
          <p:cNvPr id="6" name="Content Placeholder 5" descr="Railroad tracks intersecting">
            <a:extLst>
              <a:ext uri="{FF2B5EF4-FFF2-40B4-BE49-F238E27FC236}">
                <a16:creationId xmlns:a16="http://schemas.microsoft.com/office/drawing/2014/main" id="{1F1A4521-AC86-4C4D-9BEE-0811CCE5460C}"/>
              </a:ext>
            </a:extLst>
          </p:cNvPr>
          <p:cNvPicPr>
            <a:picLocks noGrp="1" noChangeAspect="1"/>
          </p:cNvPicPr>
          <p:nvPr>
            <p:ph idx="1"/>
          </p:nvPr>
        </p:nvPicPr>
        <p:blipFill>
          <a:blip r:embed="rId3"/>
          <a:srcRect/>
          <a:stretch/>
        </p:blipFill>
        <p:spPr>
          <a:xfrm>
            <a:off x="5889712" y="1159372"/>
            <a:ext cx="4515546" cy="4515546"/>
          </a:xfrm>
          <a:prstGeom prst="rect">
            <a:avLst/>
          </a:prstGeom>
        </p:spPr>
      </p:pic>
    </p:spTree>
    <p:extLst>
      <p:ext uri="{BB962C8B-B14F-4D97-AF65-F5344CB8AC3E}">
        <p14:creationId xmlns:p14="http://schemas.microsoft.com/office/powerpoint/2010/main" val="364433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0EC9-7E7D-4648-AC38-2A7BCBFB2EF6}"/>
              </a:ext>
            </a:extLst>
          </p:cNvPr>
          <p:cNvSpPr>
            <a:spLocks noGrp="1"/>
          </p:cNvSpPr>
          <p:nvPr>
            <p:ph type="title"/>
          </p:nvPr>
        </p:nvSpPr>
        <p:spPr>
          <a:xfrm>
            <a:off x="581192" y="702156"/>
            <a:ext cx="11029616" cy="697766"/>
          </a:xfrm>
        </p:spPr>
        <p:txBody>
          <a:bodyPr>
            <a:normAutofit/>
          </a:bodyPr>
          <a:lstStyle/>
          <a:p>
            <a:r>
              <a:rPr lang="en-US" b="1" dirty="0">
                <a:latin typeface="+mn-lt"/>
              </a:rPr>
              <a:t>What is Evaluation?</a:t>
            </a:r>
          </a:p>
        </p:txBody>
      </p:sp>
      <p:sp>
        <p:nvSpPr>
          <p:cNvPr id="4" name="TextBox 3">
            <a:extLst>
              <a:ext uri="{FF2B5EF4-FFF2-40B4-BE49-F238E27FC236}">
                <a16:creationId xmlns:a16="http://schemas.microsoft.com/office/drawing/2014/main" id="{2620A12E-5D34-48A5-A981-9D60813A2459}"/>
              </a:ext>
            </a:extLst>
          </p:cNvPr>
          <p:cNvSpPr txBox="1"/>
          <p:nvPr/>
        </p:nvSpPr>
        <p:spPr>
          <a:xfrm>
            <a:off x="2943478" y="2132139"/>
            <a:ext cx="6097348" cy="2585323"/>
          </a:xfrm>
          <a:prstGeom prst="rect">
            <a:avLst/>
          </a:prstGeom>
          <a:noFill/>
        </p:spPr>
        <p:txBody>
          <a:bodyPr wrap="square">
            <a:spAutoFit/>
          </a:bodyPr>
          <a:lstStyle/>
          <a:p>
            <a:r>
              <a:rPr lang="en-US" b="0" i="0" dirty="0">
                <a:solidFill>
                  <a:srgbClr val="000000"/>
                </a:solidFill>
                <a:effectLst/>
                <a:latin typeface="Verdana" panose="020B0604030504040204" pitchFamily="34" charset="0"/>
              </a:rPr>
              <a:t>Evaluation uses a </a:t>
            </a:r>
            <a:r>
              <a:rPr lang="en-US" b="1" i="0" dirty="0">
                <a:solidFill>
                  <a:srgbClr val="000000"/>
                </a:solidFill>
                <a:effectLst/>
                <a:latin typeface="Verdana" panose="020B0604030504040204" pitchFamily="34" charset="0"/>
              </a:rPr>
              <a:t>systematic process to judge quality, combining evidence and values</a:t>
            </a:r>
            <a:r>
              <a:rPr lang="en-US" b="0" i="0" dirty="0">
                <a:solidFill>
                  <a:srgbClr val="000000"/>
                </a:solidFill>
                <a:effectLst/>
                <a:latin typeface="Verdana" panose="020B0604030504040204" pitchFamily="34" charset="0"/>
              </a:rPr>
              <a:t>. Good evaluation helps people make better decisions for better outcomes. Different types of evaluation can be done throughout a program or policy cycle, before implementation, during implementation, or after implementation.</a:t>
            </a:r>
          </a:p>
          <a:p>
            <a:endParaRPr lang="en-US" b="0" i="0" dirty="0">
              <a:solidFill>
                <a:srgbClr val="000000"/>
              </a:solidFill>
              <a:effectLst/>
              <a:latin typeface="Verdana" panose="020B0604030504040204" pitchFamily="34" charset="0"/>
            </a:endParaRPr>
          </a:p>
          <a:p>
            <a:r>
              <a:rPr lang="en-US" dirty="0">
                <a:solidFill>
                  <a:srgbClr val="000000"/>
                </a:solidFill>
                <a:latin typeface="Verdana" panose="020B0604030504040204" pitchFamily="34" charset="0"/>
              </a:rPr>
              <a:t>	-</a:t>
            </a:r>
            <a:r>
              <a:rPr lang="en-US" i="1" dirty="0">
                <a:solidFill>
                  <a:srgbClr val="000000"/>
                </a:solidFill>
                <a:latin typeface="Verdana" panose="020B0604030504040204" pitchFamily="34" charset="0"/>
              </a:rPr>
              <a:t>Better Evaluation</a:t>
            </a:r>
            <a:endParaRPr lang="en-US" i="1" dirty="0"/>
          </a:p>
        </p:txBody>
      </p:sp>
    </p:spTree>
    <p:extLst>
      <p:ext uri="{BB962C8B-B14F-4D97-AF65-F5344CB8AC3E}">
        <p14:creationId xmlns:p14="http://schemas.microsoft.com/office/powerpoint/2010/main" val="3515142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0EC9-7E7D-4648-AC38-2A7BCBFB2EF6}"/>
              </a:ext>
            </a:extLst>
          </p:cNvPr>
          <p:cNvSpPr>
            <a:spLocks noGrp="1"/>
          </p:cNvSpPr>
          <p:nvPr>
            <p:ph type="title"/>
          </p:nvPr>
        </p:nvSpPr>
        <p:spPr>
          <a:xfrm>
            <a:off x="581192" y="702156"/>
            <a:ext cx="11029616" cy="697766"/>
          </a:xfrm>
        </p:spPr>
        <p:txBody>
          <a:bodyPr>
            <a:normAutofit/>
          </a:bodyPr>
          <a:lstStyle/>
          <a:p>
            <a:r>
              <a:rPr lang="en-US" b="1" dirty="0">
                <a:latin typeface="+mn-lt"/>
              </a:rPr>
              <a:t>Evaluation Station</a:t>
            </a:r>
          </a:p>
        </p:txBody>
      </p:sp>
      <p:pic>
        <p:nvPicPr>
          <p:cNvPr id="9" name="Picture 8" descr="Arrow says Information and Data">
            <a:extLst>
              <a:ext uri="{FF2B5EF4-FFF2-40B4-BE49-F238E27FC236}">
                <a16:creationId xmlns:a16="http://schemas.microsoft.com/office/drawing/2014/main" id="{1BE9B480-6541-47A0-B1BE-6248DE5127CA}"/>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10000" b="90000" l="10000" r="90000">
                        <a14:foregroundMark x1="41167" y1="12875" x2="41167" y2="12875"/>
                        <a14:foregroundMark x1="39667" y1="22625" x2="40000" y2="22125"/>
                        <a14:foregroundMark x1="46083" y1="12000" x2="46083" y2="12000"/>
                      </a14:backgroundRemoval>
                    </a14:imgEffect>
                  </a14:imgLayer>
                </a14:imgProps>
              </a:ext>
            </a:extLst>
          </a:blip>
          <a:stretch>
            <a:fillRect/>
          </a:stretch>
        </p:blipFill>
        <p:spPr>
          <a:xfrm flipH="1">
            <a:off x="-424992" y="1381715"/>
            <a:ext cx="5287695" cy="3525130"/>
          </a:xfrm>
          <a:prstGeom prst="rect">
            <a:avLst/>
          </a:prstGeom>
        </p:spPr>
      </p:pic>
      <p:pic>
        <p:nvPicPr>
          <p:cNvPr id="10" name="Picture 9" descr="Arrow says Resutls">
            <a:extLst>
              <a:ext uri="{FF2B5EF4-FFF2-40B4-BE49-F238E27FC236}">
                <a16:creationId xmlns:a16="http://schemas.microsoft.com/office/drawing/2014/main" id="{CA65F363-5B1A-4355-A0E0-3E7CE0D105E3}"/>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10000" b="90000" l="10000" r="90000">
                        <a14:foregroundMark x1="41167" y1="12875" x2="41167" y2="12875"/>
                        <a14:foregroundMark x1="39667" y1="22625" x2="40000" y2="22125"/>
                        <a14:foregroundMark x1="46083" y1="12000" x2="46083" y2="12000"/>
                      </a14:backgroundRemoval>
                    </a14:imgEffect>
                  </a14:imgLayer>
                </a14:imgProps>
              </a:ext>
            </a:extLst>
          </a:blip>
          <a:stretch>
            <a:fillRect/>
          </a:stretch>
        </p:blipFill>
        <p:spPr>
          <a:xfrm flipH="1">
            <a:off x="7041869" y="1399922"/>
            <a:ext cx="5287695" cy="3525130"/>
          </a:xfrm>
          <a:prstGeom prst="rect">
            <a:avLst/>
          </a:prstGeom>
        </p:spPr>
      </p:pic>
      <p:sp>
        <p:nvSpPr>
          <p:cNvPr id="3" name="Arrow: Right 2">
            <a:extLst>
              <a:ext uri="{FF2B5EF4-FFF2-40B4-BE49-F238E27FC236}">
                <a16:creationId xmlns:a16="http://schemas.microsoft.com/office/drawing/2014/main" id="{F3489394-111C-4DCD-AE6D-57444D7A2A94}"/>
              </a:ext>
            </a:extLst>
          </p:cNvPr>
          <p:cNvSpPr/>
          <p:nvPr/>
        </p:nvSpPr>
        <p:spPr>
          <a:xfrm>
            <a:off x="1226797" y="2565174"/>
            <a:ext cx="2589451" cy="1594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agona ExtraLight" panose="02020303050505020204" pitchFamily="18" charset="0"/>
              </a:rPr>
              <a:t>Information &amp; Data</a:t>
            </a:r>
          </a:p>
        </p:txBody>
      </p:sp>
      <p:pic>
        <p:nvPicPr>
          <p:cNvPr id="5" name="Picture 4" descr="Evaluation (Train) station">
            <a:extLst>
              <a:ext uri="{FF2B5EF4-FFF2-40B4-BE49-F238E27FC236}">
                <a16:creationId xmlns:a16="http://schemas.microsoft.com/office/drawing/2014/main" id="{F4E1A551-C2F3-401B-AB2D-C6061C421774}"/>
              </a:ext>
              <a:ext uri="{C183D7F6-B498-43B3-948B-1728B52AA6E4}">
                <adec:decorative xmlns:adec="http://schemas.microsoft.com/office/drawing/2017/decorative" val="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6034" t="24268" r="6659" b="22490"/>
          <a:stretch/>
        </p:blipFill>
        <p:spPr>
          <a:xfrm>
            <a:off x="4314172" y="2273041"/>
            <a:ext cx="3276227" cy="2043238"/>
          </a:xfrm>
          <a:prstGeom prst="rect">
            <a:avLst/>
          </a:prstGeom>
        </p:spPr>
      </p:pic>
      <p:sp>
        <p:nvSpPr>
          <p:cNvPr id="6" name="Arrow: Right 5">
            <a:extLst>
              <a:ext uri="{FF2B5EF4-FFF2-40B4-BE49-F238E27FC236}">
                <a16:creationId xmlns:a16="http://schemas.microsoft.com/office/drawing/2014/main" id="{FDBC3ED6-4456-4F76-B1F5-2E6150BC2D2E}"/>
              </a:ext>
            </a:extLst>
          </p:cNvPr>
          <p:cNvSpPr/>
          <p:nvPr/>
        </p:nvSpPr>
        <p:spPr>
          <a:xfrm>
            <a:off x="7949930" y="2565174"/>
            <a:ext cx="2589451" cy="1594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agona ExtraLight" panose="02020303050505020204" pitchFamily="18" charset="0"/>
              </a:rPr>
              <a:t>Results</a:t>
            </a:r>
          </a:p>
        </p:txBody>
      </p:sp>
      <p:sp>
        <p:nvSpPr>
          <p:cNvPr id="7" name="TextBox 6">
            <a:extLst>
              <a:ext uri="{FF2B5EF4-FFF2-40B4-BE49-F238E27FC236}">
                <a16:creationId xmlns:a16="http://schemas.microsoft.com/office/drawing/2014/main" id="{59E9B83F-25FB-4CA6-A59A-785C0F1B94F2}"/>
              </a:ext>
            </a:extLst>
          </p:cNvPr>
          <p:cNvSpPr txBox="1"/>
          <p:nvPr/>
        </p:nvSpPr>
        <p:spPr>
          <a:xfrm>
            <a:off x="1034871" y="4263018"/>
            <a:ext cx="2775568" cy="2308324"/>
          </a:xfrm>
          <a:prstGeom prst="rect">
            <a:avLst/>
          </a:prstGeom>
          <a:noFill/>
        </p:spPr>
        <p:txBody>
          <a:bodyPr wrap="square" rtlCol="0">
            <a:spAutoFit/>
          </a:bodyPr>
          <a:lstStyle/>
          <a:p>
            <a:pPr marL="285750" indent="-285750">
              <a:buFont typeface="Arial" panose="020B0604020202020204" pitchFamily="34" charset="0"/>
              <a:buChar char="•"/>
            </a:pPr>
            <a:r>
              <a:rPr lang="en-US" dirty="0"/>
              <a:t>Surveys</a:t>
            </a:r>
          </a:p>
          <a:p>
            <a:pPr marL="285750" indent="-285750">
              <a:buFont typeface="Arial" panose="020B0604020202020204" pitchFamily="34" charset="0"/>
              <a:buChar char="•"/>
            </a:pPr>
            <a:r>
              <a:rPr lang="en-US" dirty="0"/>
              <a:t>Interviews</a:t>
            </a:r>
          </a:p>
          <a:p>
            <a:pPr marL="285750" indent="-285750">
              <a:buFont typeface="Arial" panose="020B0604020202020204" pitchFamily="34" charset="0"/>
              <a:buChar char="•"/>
            </a:pPr>
            <a:r>
              <a:rPr lang="en-US" dirty="0"/>
              <a:t>Program documents</a:t>
            </a:r>
          </a:p>
          <a:p>
            <a:pPr marL="285750" indent="-285750">
              <a:buFont typeface="Arial" panose="020B0604020202020204" pitchFamily="34" charset="0"/>
              <a:buChar char="•"/>
            </a:pPr>
            <a:r>
              <a:rPr lang="en-US" dirty="0"/>
              <a:t>Budget/Expense reports</a:t>
            </a:r>
          </a:p>
          <a:p>
            <a:pPr marL="285750" indent="-285750">
              <a:buFont typeface="Arial" panose="020B0604020202020204" pitchFamily="34" charset="0"/>
              <a:buChar char="•"/>
            </a:pPr>
            <a:r>
              <a:rPr lang="en-US" dirty="0"/>
              <a:t>Monitoring data</a:t>
            </a:r>
          </a:p>
          <a:p>
            <a:pPr marL="285750" indent="-285750">
              <a:buFont typeface="Arial" panose="020B0604020202020204" pitchFamily="34" charset="0"/>
              <a:buChar char="•"/>
            </a:pPr>
            <a:r>
              <a:rPr lang="en-US" dirty="0"/>
              <a:t>Previously collected data </a:t>
            </a:r>
          </a:p>
        </p:txBody>
      </p:sp>
      <p:sp>
        <p:nvSpPr>
          <p:cNvPr id="8" name="TextBox 7">
            <a:extLst>
              <a:ext uri="{FF2B5EF4-FFF2-40B4-BE49-F238E27FC236}">
                <a16:creationId xmlns:a16="http://schemas.microsoft.com/office/drawing/2014/main" id="{53AEEC0B-C684-45B0-98BD-BA4E71EC6219}"/>
              </a:ext>
            </a:extLst>
          </p:cNvPr>
          <p:cNvSpPr txBox="1"/>
          <p:nvPr/>
        </p:nvSpPr>
        <p:spPr>
          <a:xfrm>
            <a:off x="7949930" y="4678516"/>
            <a:ext cx="277556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Reports</a:t>
            </a:r>
          </a:p>
          <a:p>
            <a:pPr marL="285750" indent="-285750">
              <a:buFont typeface="Arial" panose="020B0604020202020204" pitchFamily="34" charset="0"/>
              <a:buChar char="•"/>
            </a:pPr>
            <a:r>
              <a:rPr lang="en-US" dirty="0"/>
              <a:t>Graphs</a:t>
            </a:r>
          </a:p>
          <a:p>
            <a:pPr marL="285750" indent="-285750">
              <a:buFont typeface="Arial" panose="020B0604020202020204" pitchFamily="34" charset="0"/>
              <a:buChar char="•"/>
            </a:pPr>
            <a:r>
              <a:rPr lang="en-US" dirty="0"/>
              <a:t>Briefs</a:t>
            </a:r>
          </a:p>
          <a:p>
            <a:pPr marL="285750" indent="-285750">
              <a:buFont typeface="Arial" panose="020B0604020202020204" pitchFamily="34" charset="0"/>
              <a:buChar char="•"/>
            </a:pPr>
            <a:r>
              <a:rPr lang="en-US" dirty="0"/>
              <a:t>Presentations</a:t>
            </a:r>
          </a:p>
          <a:p>
            <a:pPr marL="285750" indent="-285750">
              <a:buFont typeface="Arial" panose="020B0604020202020204" pitchFamily="34" charset="0"/>
              <a:buChar char="•"/>
            </a:pPr>
            <a:r>
              <a:rPr lang="en-US" dirty="0"/>
              <a:t>Decisions</a:t>
            </a:r>
          </a:p>
        </p:txBody>
      </p:sp>
      <p:sp>
        <p:nvSpPr>
          <p:cNvPr id="13" name="TextBox 12">
            <a:extLst>
              <a:ext uri="{FF2B5EF4-FFF2-40B4-BE49-F238E27FC236}">
                <a16:creationId xmlns:a16="http://schemas.microsoft.com/office/drawing/2014/main" id="{64A2C913-B42E-4E57-BC1E-7AE0E6F2D4B1}"/>
              </a:ext>
            </a:extLst>
          </p:cNvPr>
          <p:cNvSpPr txBox="1"/>
          <p:nvPr/>
        </p:nvSpPr>
        <p:spPr>
          <a:xfrm>
            <a:off x="4271044" y="1895888"/>
            <a:ext cx="2179166" cy="523220"/>
          </a:xfrm>
          <a:prstGeom prst="rect">
            <a:avLst/>
          </a:prstGeom>
          <a:noFill/>
        </p:spPr>
        <p:txBody>
          <a:bodyPr wrap="square" rtlCol="0">
            <a:spAutoFit/>
          </a:bodyPr>
          <a:lstStyle/>
          <a:p>
            <a:pPr algn="ctr"/>
            <a:r>
              <a:rPr lang="en-US" sz="2800" b="1" dirty="0">
                <a:latin typeface="Sagona ExtraLight" panose="02020303050505020204" pitchFamily="18" charset="0"/>
              </a:rPr>
              <a:t>Evaluation</a:t>
            </a:r>
          </a:p>
        </p:txBody>
      </p:sp>
      <p:cxnSp>
        <p:nvCxnSpPr>
          <p:cNvPr id="15" name="Straight Connector 14">
            <a:extLst>
              <a:ext uri="{FF2B5EF4-FFF2-40B4-BE49-F238E27FC236}">
                <a16:creationId xmlns:a16="http://schemas.microsoft.com/office/drawing/2014/main" id="{B65C7442-8210-4799-839D-3E81643A3C64}"/>
              </a:ext>
              <a:ext uri="{C183D7F6-B498-43B3-948B-1728B52AA6E4}">
                <adec:decorative xmlns:adec="http://schemas.microsoft.com/office/drawing/2017/decorative" val="1"/>
              </a:ext>
            </a:extLst>
          </p:cNvPr>
          <p:cNvCxnSpPr/>
          <p:nvPr/>
        </p:nvCxnSpPr>
        <p:spPr>
          <a:xfrm>
            <a:off x="4862702" y="2565174"/>
            <a:ext cx="8988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420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Pricing Table copy 1"/>
        <p:cNvGrpSpPr/>
        <p:nvPr/>
      </p:nvGrpSpPr>
      <p:grpSpPr>
        <a:xfrm>
          <a:off x="0" y="0"/>
          <a:ext cx="0" cy="0"/>
          <a:chOff x="0" y="0"/>
          <a:chExt cx="0" cy="0"/>
        </a:xfrm>
      </p:grpSpPr>
      <p:sp>
        <p:nvSpPr>
          <p:cNvPr id="3" name="Title 2" hidden="1">
            <a:extLst>
              <a:ext uri="{FF2B5EF4-FFF2-40B4-BE49-F238E27FC236}">
                <a16:creationId xmlns:a16="http://schemas.microsoft.com/office/drawing/2014/main" id="{154CEF08-6C7B-4DDC-9A70-FB9896B6A736}"/>
              </a:ext>
            </a:extLst>
          </p:cNvPr>
          <p:cNvSpPr>
            <a:spLocks noGrp="1"/>
          </p:cNvSpPr>
          <p:nvPr>
            <p:ph type="title"/>
          </p:nvPr>
        </p:nvSpPr>
        <p:spPr/>
        <p:txBody>
          <a:bodyPr>
            <a:normAutofit fontScale="90000"/>
          </a:bodyPr>
          <a:lstStyle/>
          <a:p>
            <a:r>
              <a:rPr lang="en-US" sz="5400" dirty="0">
                <a:latin typeface="Arial"/>
                <a:cs typeface="Arial"/>
              </a:rPr>
              <a:t>What happens at the station? </a:t>
            </a:r>
            <a:endParaRPr lang="en-US" dirty="0"/>
          </a:p>
        </p:txBody>
      </p:sp>
      <p:pic>
        <p:nvPicPr>
          <p:cNvPr id="4" name="Picture 3" descr="Timeline&#10;&#10;Description automatically generated">
            <a:extLst>
              <a:ext uri="{FF2B5EF4-FFF2-40B4-BE49-F238E27FC236}">
                <a16:creationId xmlns:a16="http://schemas.microsoft.com/office/drawing/2014/main" id="{C6DD9AEA-99B8-4E48-8AAD-DCEA8410DAE3}"/>
              </a:ext>
            </a:extLst>
          </p:cNvPr>
          <p:cNvPicPr>
            <a:picLocks noChangeAspect="1"/>
          </p:cNvPicPr>
          <p:nvPr/>
        </p:nvPicPr>
        <p:blipFill>
          <a:blip r:embed="rId3"/>
          <a:stretch>
            <a:fillRect/>
          </a:stretch>
        </p:blipFill>
        <p:spPr>
          <a:xfrm>
            <a:off x="99060" y="759923"/>
            <a:ext cx="11993880" cy="5715000"/>
          </a:xfrm>
          <a:prstGeom prst="rect">
            <a:avLst/>
          </a:prstGeom>
        </p:spPr>
      </p:pic>
      <p:sp>
        <p:nvSpPr>
          <p:cNvPr id="2" name="TextBox 1">
            <a:extLst>
              <a:ext uri="{FF2B5EF4-FFF2-40B4-BE49-F238E27FC236}">
                <a16:creationId xmlns:a16="http://schemas.microsoft.com/office/drawing/2014/main" id="{97A81348-7464-46F4-AC56-D89269242C79}"/>
              </a:ext>
            </a:extLst>
          </p:cNvPr>
          <p:cNvSpPr txBox="1"/>
          <p:nvPr/>
        </p:nvSpPr>
        <p:spPr>
          <a:xfrm>
            <a:off x="370114" y="759923"/>
            <a:ext cx="5725886" cy="461665"/>
          </a:xfrm>
          <a:prstGeom prst="rect">
            <a:avLst/>
          </a:prstGeom>
          <a:noFill/>
        </p:spPr>
        <p:txBody>
          <a:bodyPr wrap="square" rtlCol="0">
            <a:spAutoFit/>
          </a:bodyPr>
          <a:lstStyle/>
          <a:p>
            <a:r>
              <a:rPr lang="en-US" sz="2400" dirty="0">
                <a:solidFill>
                  <a:schemeClr val="accent5">
                    <a:lumMod val="75000"/>
                  </a:schemeClr>
                </a:solidFill>
                <a:hlinkClick r:id="rId4">
                  <a:extLst>
                    <a:ext uri="{A12FA001-AC4F-418D-AE19-62706E023703}">
                      <ahyp:hlinkClr xmlns:ahyp="http://schemas.microsoft.com/office/drawing/2018/hyperlinkcolor" val="tx"/>
                    </a:ext>
                  </a:extLst>
                </a:hlinkClick>
              </a:rPr>
              <a:t>https://nnlm.gov/neo/guides/pathways</a:t>
            </a:r>
            <a:r>
              <a:rPr lang="en-US" sz="2400" dirty="0">
                <a:solidFill>
                  <a:schemeClr val="accent5">
                    <a:lumMod val="75000"/>
                  </a:schemeClr>
                </a:solidFill>
              </a:rPr>
              <a:t> </a:t>
            </a:r>
          </a:p>
        </p:txBody>
      </p:sp>
    </p:spTree>
    <p:extLst>
      <p:ext uri="{BB962C8B-B14F-4D97-AF65-F5344CB8AC3E}">
        <p14:creationId xmlns:p14="http://schemas.microsoft.com/office/powerpoint/2010/main" val="2503183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89C1D19-F5EF-4E9A-8E9C-91FDA4AD3291}"/>
              </a:ext>
            </a:extLst>
          </p:cNvPr>
          <p:cNvSpPr>
            <a:spLocks noGrp="1"/>
          </p:cNvSpPr>
          <p:nvPr>
            <p:ph type="title"/>
          </p:nvPr>
        </p:nvSpPr>
        <p:spPr/>
        <p:txBody>
          <a:bodyPr/>
          <a:lstStyle/>
          <a:p>
            <a:r>
              <a:rPr lang="en-US" dirty="0"/>
              <a:t>Build your station</a:t>
            </a:r>
          </a:p>
        </p:txBody>
      </p:sp>
      <p:pic>
        <p:nvPicPr>
          <p:cNvPr id="4" name="Picture 3">
            <a:extLst>
              <a:ext uri="{FF2B5EF4-FFF2-40B4-BE49-F238E27FC236}">
                <a16:creationId xmlns:a16="http://schemas.microsoft.com/office/drawing/2014/main" id="{B3BA0BE1-639B-423E-99EA-4F7965ECE49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27243" y="2424742"/>
            <a:ext cx="2859235" cy="1783694"/>
          </a:xfrm>
          <a:prstGeom prst="rect">
            <a:avLst/>
          </a:prstGeom>
          <a:ln>
            <a:noFill/>
          </a:ln>
        </p:spPr>
      </p:pic>
      <p:sp>
        <p:nvSpPr>
          <p:cNvPr id="12" name="TextBox 11">
            <a:extLst>
              <a:ext uri="{FF2B5EF4-FFF2-40B4-BE49-F238E27FC236}">
                <a16:creationId xmlns:a16="http://schemas.microsoft.com/office/drawing/2014/main" id="{3920B96F-D1BE-40C0-AC1E-BFA50AD94740}"/>
              </a:ext>
            </a:extLst>
          </p:cNvPr>
          <p:cNvSpPr txBox="1"/>
          <p:nvPr/>
        </p:nvSpPr>
        <p:spPr>
          <a:xfrm>
            <a:off x="5111974" y="1021675"/>
            <a:ext cx="5552215" cy="4985980"/>
          </a:xfrm>
          <a:prstGeom prst="rect">
            <a:avLst/>
          </a:prstGeom>
          <a:noFill/>
        </p:spPr>
        <p:txBody>
          <a:bodyPr wrap="square" rtlCol="0">
            <a:spAutoFit/>
          </a:bodyPr>
          <a:lstStyle/>
          <a:p>
            <a:pPr marL="285750" indent="-285750">
              <a:buFont typeface="Arial" panose="020B0604020202020204" pitchFamily="34" charset="0"/>
              <a:buChar char="•"/>
            </a:pPr>
            <a:r>
              <a:rPr lang="en-US" sz="2000" dirty="0"/>
              <a:t>Everyone builds their “Station” differently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What we cover here are some of the many techniques one can use to evaluate a program.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Evaluation techniques used can depend on:</a:t>
            </a:r>
          </a:p>
          <a:p>
            <a:pPr marL="742950" lvl="1" indent="-285750">
              <a:buFont typeface="Arial" panose="020B0604020202020204" pitchFamily="34" charset="0"/>
              <a:buChar char="•"/>
            </a:pPr>
            <a:r>
              <a:rPr lang="en-US" sz="2000" dirty="0"/>
              <a:t>Length of program</a:t>
            </a:r>
          </a:p>
          <a:p>
            <a:pPr marL="742950" lvl="1" indent="-285750">
              <a:buFont typeface="Arial" panose="020B0604020202020204" pitchFamily="34" charset="0"/>
              <a:buChar char="•"/>
            </a:pPr>
            <a:r>
              <a:rPr lang="en-US" sz="2000" dirty="0"/>
              <a:t>Number of program participants</a:t>
            </a:r>
          </a:p>
          <a:p>
            <a:pPr marL="742950" lvl="1" indent="-285750">
              <a:buFont typeface="Arial" panose="020B0604020202020204" pitchFamily="34" charset="0"/>
              <a:buChar char="•"/>
            </a:pPr>
            <a:r>
              <a:rPr lang="en-US" sz="2000" dirty="0"/>
              <a:t>Funding</a:t>
            </a:r>
          </a:p>
          <a:p>
            <a:pPr marL="742950" lvl="1" indent="-285750">
              <a:buFont typeface="Arial" panose="020B0604020202020204" pitchFamily="34" charset="0"/>
              <a:buChar char="•"/>
            </a:pPr>
            <a:r>
              <a:rPr lang="en-US" sz="2000" dirty="0"/>
              <a:t>Resources available</a:t>
            </a:r>
          </a:p>
          <a:p>
            <a:pPr marL="742950" lvl="1" indent="-285750">
              <a:buFont typeface="Arial" panose="020B0604020202020204" pitchFamily="34" charset="0"/>
              <a:buChar char="•"/>
            </a:pPr>
            <a:r>
              <a:rPr lang="en-US" sz="2000" dirty="0"/>
              <a:t>Generalizable results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Creating a toolkit of recommended evaluation practices for small grants</a:t>
            </a:r>
          </a:p>
          <a:p>
            <a:pPr marL="285750" indent="-285750">
              <a:buFont typeface="Arial" panose="020B0604020202020204" pitchFamily="34" charset="0"/>
              <a:buChar char="•"/>
            </a:pPr>
            <a:endParaRPr lang="en-US" dirty="0"/>
          </a:p>
        </p:txBody>
      </p:sp>
      <p:cxnSp>
        <p:nvCxnSpPr>
          <p:cNvPr id="16" name="Straight Connector 15">
            <a:extLst>
              <a:ext uri="{FF2B5EF4-FFF2-40B4-BE49-F238E27FC236}">
                <a16:creationId xmlns:a16="http://schemas.microsoft.com/office/drawing/2014/main" id="{2D39A823-8410-471F-8FB5-133413B1658F}"/>
              </a:ext>
              <a:ext uri="{C183D7F6-B498-43B3-948B-1728B52AA6E4}">
                <adec:decorative xmlns:adec="http://schemas.microsoft.com/office/drawing/2017/decorative" val="1"/>
              </a:ext>
            </a:extLst>
          </p:cNvPr>
          <p:cNvCxnSpPr/>
          <p:nvPr/>
        </p:nvCxnSpPr>
        <p:spPr>
          <a:xfrm>
            <a:off x="1650164" y="2670371"/>
            <a:ext cx="8988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892DE0-81ED-4575-BDB6-A5266D4EDFBF}"/>
              </a:ext>
            </a:extLst>
          </p:cNvPr>
          <p:cNvSpPr txBox="1"/>
          <p:nvPr/>
        </p:nvSpPr>
        <p:spPr>
          <a:xfrm>
            <a:off x="581192" y="2024337"/>
            <a:ext cx="2179166" cy="523220"/>
          </a:xfrm>
          <a:prstGeom prst="rect">
            <a:avLst/>
          </a:prstGeom>
          <a:noFill/>
        </p:spPr>
        <p:txBody>
          <a:bodyPr wrap="square" rtlCol="0">
            <a:spAutoFit/>
          </a:bodyPr>
          <a:lstStyle/>
          <a:p>
            <a:pPr algn="ctr"/>
            <a:r>
              <a:rPr lang="en-US" sz="2800" b="1" dirty="0">
                <a:latin typeface="Sagona ExtraLight" panose="02020303050505020204" pitchFamily="18" charset="0"/>
              </a:rPr>
              <a:t>Evaluation</a:t>
            </a:r>
          </a:p>
        </p:txBody>
      </p:sp>
    </p:spTree>
    <p:extLst>
      <p:ext uri="{BB962C8B-B14F-4D97-AF65-F5344CB8AC3E}">
        <p14:creationId xmlns:p14="http://schemas.microsoft.com/office/powerpoint/2010/main" val="2041709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p:txBody>
          <a:bodyPr/>
          <a:lstStyle/>
          <a:p>
            <a:r>
              <a:rPr lang="en-US" b="1" dirty="0">
                <a:latin typeface="+mn-lt"/>
              </a:rPr>
              <a:t>Why should we evaluate?</a:t>
            </a:r>
          </a:p>
        </p:txBody>
      </p:sp>
      <p:sp>
        <p:nvSpPr>
          <p:cNvPr id="3" name="Content Placeholder 2">
            <a:extLst>
              <a:ext uri="{FF2B5EF4-FFF2-40B4-BE49-F238E27FC236}">
                <a16:creationId xmlns:a16="http://schemas.microsoft.com/office/drawing/2014/main" id="{0920DBC0-584F-439A-91BE-8480E27C46F4}"/>
              </a:ext>
            </a:extLst>
          </p:cNvPr>
          <p:cNvSpPr>
            <a:spLocks noGrp="1"/>
          </p:cNvSpPr>
          <p:nvPr>
            <p:ph idx="1"/>
          </p:nvPr>
        </p:nvSpPr>
        <p:spPr>
          <a:xfrm>
            <a:off x="581192" y="2151142"/>
            <a:ext cx="10904725" cy="3824208"/>
          </a:xfrm>
        </p:spPr>
        <p:txBody>
          <a:bodyPr>
            <a:normAutofit/>
          </a:bodyPr>
          <a:lstStyle/>
          <a:p>
            <a:pPr marL="0" indent="0">
              <a:buNone/>
            </a:pPr>
            <a:r>
              <a:rPr lang="en-US" sz="1800" b="0" i="1" dirty="0">
                <a:solidFill>
                  <a:srgbClr val="666666"/>
                </a:solidFill>
                <a:effectLst/>
              </a:rPr>
              <a:t>Are you writing a </a:t>
            </a:r>
            <a:r>
              <a:rPr lang="en-US" sz="1800" b="1" i="1" dirty="0">
                <a:solidFill>
                  <a:schemeClr val="accent2"/>
                </a:solidFill>
                <a:effectLst/>
              </a:rPr>
              <a:t>proposal</a:t>
            </a:r>
            <a:r>
              <a:rPr lang="en-US" sz="1800" b="0" i="1" dirty="0">
                <a:solidFill>
                  <a:srgbClr val="666666"/>
                </a:solidFill>
                <a:effectLst/>
              </a:rPr>
              <a:t> or </a:t>
            </a:r>
            <a:r>
              <a:rPr lang="en-US" sz="1800" b="1" i="1" dirty="0">
                <a:solidFill>
                  <a:schemeClr val="accent2"/>
                </a:solidFill>
                <a:effectLst/>
              </a:rPr>
              <a:t>working on a project</a:t>
            </a:r>
            <a:r>
              <a:rPr lang="en-US" sz="1800" b="0" i="1" dirty="0">
                <a:solidFill>
                  <a:srgbClr val="666666"/>
                </a:solidFill>
                <a:effectLst/>
              </a:rPr>
              <a:t>? Incorporating an evaluation into project design and implementation is essential for understanding how well the project achieves its goals.</a:t>
            </a:r>
          </a:p>
          <a:p>
            <a:pPr marL="0" indent="0">
              <a:buNone/>
            </a:pPr>
            <a:r>
              <a:rPr lang="en-US" sz="1800" b="1" dirty="0">
                <a:solidFill>
                  <a:schemeClr val="accent2"/>
                </a:solidFill>
              </a:rPr>
              <a:t>Why</a:t>
            </a:r>
            <a:r>
              <a:rPr lang="en-US" sz="1800" dirty="0">
                <a:solidFill>
                  <a:srgbClr val="666666"/>
                </a:solidFill>
              </a:rPr>
              <a:t> </a:t>
            </a:r>
            <a:r>
              <a:rPr lang="en-US" sz="1800" dirty="0">
                <a:solidFill>
                  <a:schemeClr val="bg1">
                    <a:lumMod val="50000"/>
                  </a:schemeClr>
                </a:solidFill>
              </a:rPr>
              <a:t>evaluate?</a:t>
            </a:r>
            <a:r>
              <a:rPr lang="en-US" sz="2000" b="0" i="0" dirty="0">
                <a:solidFill>
                  <a:schemeClr val="bg1">
                    <a:lumMod val="50000"/>
                  </a:schemeClr>
                </a:solidFill>
                <a:effectLst/>
                <a:latin typeface="Roboto" panose="02000000000000000000" pitchFamily="2" charset="0"/>
              </a:rPr>
              <a:t> </a:t>
            </a:r>
          </a:p>
          <a:p>
            <a:r>
              <a:rPr lang="en-US" sz="1800" i="0" dirty="0">
                <a:solidFill>
                  <a:schemeClr val="bg1">
                    <a:lumMod val="50000"/>
                  </a:schemeClr>
                </a:solidFill>
                <a:effectLst/>
              </a:rPr>
              <a:t>Data gathered through evaluation ensures that we are creating the </a:t>
            </a:r>
            <a:r>
              <a:rPr lang="en-US" sz="1800" b="1" i="0" dirty="0">
                <a:solidFill>
                  <a:schemeClr val="accent2"/>
                </a:solidFill>
                <a:effectLst/>
              </a:rPr>
              <a:t>best possible programs</a:t>
            </a:r>
          </a:p>
          <a:p>
            <a:pPr lvl="1"/>
            <a:r>
              <a:rPr lang="en-US" sz="1500" dirty="0">
                <a:solidFill>
                  <a:schemeClr val="bg1">
                    <a:lumMod val="50000"/>
                  </a:schemeClr>
                </a:solidFill>
              </a:rPr>
              <a:t>Learn from mistakes</a:t>
            </a:r>
          </a:p>
          <a:p>
            <a:pPr lvl="1"/>
            <a:r>
              <a:rPr lang="en-US" sz="1500" i="0" dirty="0">
                <a:solidFill>
                  <a:schemeClr val="bg1">
                    <a:lumMod val="50000"/>
                  </a:schemeClr>
                </a:solidFill>
                <a:effectLst/>
              </a:rPr>
              <a:t>Identify ways to improve</a:t>
            </a:r>
          </a:p>
          <a:p>
            <a:pPr lvl="1"/>
            <a:r>
              <a:rPr lang="en-US" sz="1500" i="0" dirty="0">
                <a:solidFill>
                  <a:schemeClr val="bg1">
                    <a:lumMod val="50000"/>
                  </a:schemeClr>
                </a:solidFill>
                <a:effectLst/>
              </a:rPr>
              <a:t>Inform changes/modifications</a:t>
            </a:r>
          </a:p>
          <a:p>
            <a:pPr lvl="1"/>
            <a:r>
              <a:rPr lang="en-US" sz="1500" i="0" dirty="0">
                <a:solidFill>
                  <a:schemeClr val="bg1">
                    <a:lumMod val="50000"/>
                  </a:schemeClr>
                </a:solidFill>
                <a:effectLst/>
              </a:rPr>
              <a:t>Monitor progress toward goals</a:t>
            </a:r>
          </a:p>
          <a:p>
            <a:r>
              <a:rPr lang="en-US" sz="1800" dirty="0">
                <a:solidFill>
                  <a:schemeClr val="bg1">
                    <a:lumMod val="50000"/>
                  </a:schemeClr>
                </a:solidFill>
              </a:rPr>
              <a:t>Allows us to reflect upon the success of a program as defined by short-term, intermediate, and long-term outcomes.</a:t>
            </a:r>
            <a:endParaRPr lang="en-US" sz="1800" i="0" dirty="0">
              <a:solidFill>
                <a:schemeClr val="bg1">
                  <a:lumMod val="50000"/>
                </a:schemeClr>
              </a:solidFill>
              <a:effectLst/>
            </a:endParaRPr>
          </a:p>
          <a:p>
            <a:pPr marL="0" indent="0">
              <a:buNone/>
            </a:pPr>
            <a:endParaRPr lang="en-US" sz="2000" dirty="0"/>
          </a:p>
        </p:txBody>
      </p:sp>
    </p:spTree>
    <p:extLst>
      <p:ext uri="{BB962C8B-B14F-4D97-AF65-F5344CB8AC3E}">
        <p14:creationId xmlns:p14="http://schemas.microsoft.com/office/powerpoint/2010/main" val="2092834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30" hidden="1">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2" hidden="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4" hidden="1">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36">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40">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44">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D1EE38F-2664-490B-8D22-A4FCB935C20A}"/>
              </a:ext>
            </a:extLst>
          </p:cNvPr>
          <p:cNvSpPr>
            <a:spLocks noGrp="1"/>
          </p:cNvSpPr>
          <p:nvPr>
            <p:ph type="title"/>
          </p:nvPr>
        </p:nvSpPr>
        <p:spPr>
          <a:xfrm>
            <a:off x="591223" y="4391403"/>
            <a:ext cx="3409783" cy="1300365"/>
          </a:xfrm>
        </p:spPr>
        <p:txBody>
          <a:bodyPr vert="horz" lIns="91440" tIns="45720" rIns="91440" bIns="45720" rtlCol="0" anchor="b">
            <a:normAutofit/>
          </a:bodyPr>
          <a:lstStyle/>
          <a:p>
            <a:r>
              <a:rPr lang="en-US" sz="2600" dirty="0">
                <a:latin typeface="+mn-lt"/>
              </a:rPr>
              <a:t>Race and Ethnicity Pathway</a:t>
            </a:r>
          </a:p>
        </p:txBody>
      </p:sp>
      <p:pic>
        <p:nvPicPr>
          <p:cNvPr id="20" name="Content Placeholder 19" descr="A picture containing tree, grass, outdoor, plant&#10;&#10;Description automatically generated">
            <a:extLst>
              <a:ext uri="{FF2B5EF4-FFF2-40B4-BE49-F238E27FC236}">
                <a16:creationId xmlns:a16="http://schemas.microsoft.com/office/drawing/2014/main" id="{2E05D62D-1D3F-4466-A811-AD0318BF7D1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92231" y="1148819"/>
            <a:ext cx="6831503" cy="4542949"/>
          </a:xfrm>
          <a:prstGeom prst="rect">
            <a:avLst/>
          </a:prstGeom>
        </p:spPr>
      </p:pic>
    </p:spTree>
    <p:extLst>
      <p:ext uri="{BB962C8B-B14F-4D97-AF65-F5344CB8AC3E}">
        <p14:creationId xmlns:p14="http://schemas.microsoft.com/office/powerpoint/2010/main" val="8020412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p:txBody>
          <a:bodyPr/>
          <a:lstStyle/>
          <a:p>
            <a:r>
              <a:rPr lang="en-US" b="1" dirty="0">
                <a:latin typeface="+mn-lt"/>
              </a:rPr>
              <a:t>Website</a:t>
            </a:r>
          </a:p>
        </p:txBody>
      </p:sp>
      <p:sp>
        <p:nvSpPr>
          <p:cNvPr id="6" name="TextBox 5">
            <a:extLst>
              <a:ext uri="{FF2B5EF4-FFF2-40B4-BE49-F238E27FC236}">
                <a16:creationId xmlns:a16="http://schemas.microsoft.com/office/drawing/2014/main" id="{FB942B30-AB2C-41FD-BC27-EBF88B1AA95D}"/>
              </a:ext>
            </a:extLst>
          </p:cNvPr>
          <p:cNvSpPr txBox="1"/>
          <p:nvPr/>
        </p:nvSpPr>
        <p:spPr>
          <a:xfrm>
            <a:off x="2901796" y="847383"/>
            <a:ext cx="6388407" cy="369332"/>
          </a:xfrm>
          <a:prstGeom prst="rect">
            <a:avLst/>
          </a:prstGeom>
          <a:noFill/>
        </p:spPr>
        <p:txBody>
          <a:bodyPr wrap="square" rtlCol="0">
            <a:spAutoFit/>
          </a:bodyPr>
          <a:lstStyle/>
          <a:p>
            <a:r>
              <a:rPr lang="en-US" dirty="0">
                <a:solidFill>
                  <a:schemeClr val="accent3">
                    <a:lumMod val="60000"/>
                    <a:lumOff val="40000"/>
                  </a:schemeClr>
                </a:solidFill>
              </a:rPr>
              <a:t>https://nnlm.gov/neo/guides/race-ethnicity-pathway</a:t>
            </a:r>
          </a:p>
        </p:txBody>
      </p:sp>
      <p:pic>
        <p:nvPicPr>
          <p:cNvPr id="7" name="Picture 6" descr="Race and Ethnicity pathway page at nnlm.gov">
            <a:extLst>
              <a:ext uri="{FF2B5EF4-FFF2-40B4-BE49-F238E27FC236}">
                <a16:creationId xmlns:a16="http://schemas.microsoft.com/office/drawing/2014/main" id="{2569AFE9-7723-4B0B-937C-6B93A1491537}"/>
              </a:ext>
            </a:extLst>
          </p:cNvPr>
          <p:cNvPicPr>
            <a:picLocks noChangeAspect="1"/>
          </p:cNvPicPr>
          <p:nvPr/>
        </p:nvPicPr>
        <p:blipFill>
          <a:blip r:embed="rId3"/>
          <a:stretch>
            <a:fillRect/>
          </a:stretch>
        </p:blipFill>
        <p:spPr>
          <a:xfrm>
            <a:off x="3026476" y="1396200"/>
            <a:ext cx="8273624" cy="5025337"/>
          </a:xfrm>
          <a:prstGeom prst="rect">
            <a:avLst/>
          </a:prstGeom>
          <a:ln>
            <a:solidFill>
              <a:schemeClr val="tx1"/>
            </a:solidFill>
          </a:ln>
        </p:spPr>
      </p:pic>
      <p:sp>
        <p:nvSpPr>
          <p:cNvPr id="8" name="Rectangle 7">
            <a:extLst>
              <a:ext uri="{FF2B5EF4-FFF2-40B4-BE49-F238E27FC236}">
                <a16:creationId xmlns:a16="http://schemas.microsoft.com/office/drawing/2014/main" id="{96A31D88-C7DE-4F1A-B5F0-89557EEAFCE5}"/>
              </a:ext>
              <a:ext uri="{C183D7F6-B498-43B3-948B-1728B52AA6E4}">
                <adec:decorative xmlns:adec="http://schemas.microsoft.com/office/drawing/2017/decorative" val="1"/>
              </a:ext>
            </a:extLst>
          </p:cNvPr>
          <p:cNvSpPr/>
          <p:nvPr/>
        </p:nvSpPr>
        <p:spPr>
          <a:xfrm>
            <a:off x="6902066" y="3451994"/>
            <a:ext cx="1407544" cy="44563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611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p:txBody>
          <a:bodyPr/>
          <a:lstStyle/>
          <a:p>
            <a:r>
              <a:rPr lang="en-US" b="1" dirty="0">
                <a:latin typeface="+mn-lt"/>
              </a:rPr>
              <a:t>5 Steps to Evaluation</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2590341"/>
            <a:ext cx="1943697"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719728" y="2104171"/>
            <a:ext cx="1079086" cy="1085182"/>
          </a:xfrm>
          <a:prstGeom prst="rect">
            <a:avLst/>
          </a:prstGeom>
        </p:spPr>
      </p:pic>
      <p:sp>
        <p:nvSpPr>
          <p:cNvPr id="5" name="Rectangle: Rounded Corners 4">
            <a:extLst>
              <a:ext uri="{FF2B5EF4-FFF2-40B4-BE49-F238E27FC236}">
                <a16:creationId xmlns:a16="http://schemas.microsoft.com/office/drawing/2014/main" id="{53A4116A-D076-4AC7-926E-B053171ED426}"/>
              </a:ext>
            </a:extLst>
          </p:cNvPr>
          <p:cNvSpPr/>
          <p:nvPr/>
        </p:nvSpPr>
        <p:spPr>
          <a:xfrm>
            <a:off x="3082214" y="2615100"/>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2:</a:t>
            </a:r>
          </a:p>
          <a:p>
            <a:pPr algn="ctr"/>
            <a:r>
              <a:rPr lang="en-US" dirty="0"/>
              <a:t>Make a Logic Model</a:t>
            </a:r>
          </a:p>
        </p:txBody>
      </p:sp>
      <p:sp>
        <p:nvSpPr>
          <p:cNvPr id="6" name="Rectangle: Rounded Corners 5">
            <a:extLst>
              <a:ext uri="{FF2B5EF4-FFF2-40B4-BE49-F238E27FC236}">
                <a16:creationId xmlns:a16="http://schemas.microsoft.com/office/drawing/2014/main" id="{16F25830-93B3-4241-99C9-6A090EA61891}"/>
              </a:ext>
            </a:extLst>
          </p:cNvPr>
          <p:cNvSpPr/>
          <p:nvPr/>
        </p:nvSpPr>
        <p:spPr>
          <a:xfrm>
            <a:off x="5167571" y="2590340"/>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9" name="Rectangle: Rounded Corners 8">
            <a:extLst>
              <a:ext uri="{FF2B5EF4-FFF2-40B4-BE49-F238E27FC236}">
                <a16:creationId xmlns:a16="http://schemas.microsoft.com/office/drawing/2014/main" id="{A55148E0-971D-4F2D-B444-8C2FC15A9C12}"/>
              </a:ext>
            </a:extLst>
          </p:cNvPr>
          <p:cNvSpPr/>
          <p:nvPr/>
        </p:nvSpPr>
        <p:spPr>
          <a:xfrm>
            <a:off x="7252928" y="2590339"/>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0" name="Rectangle: Rounded Corners 9">
            <a:extLst>
              <a:ext uri="{FF2B5EF4-FFF2-40B4-BE49-F238E27FC236}">
                <a16:creationId xmlns:a16="http://schemas.microsoft.com/office/drawing/2014/main" id="{026E7D78-1E6E-4297-B31B-ECE32931C905}"/>
              </a:ext>
            </a:extLst>
          </p:cNvPr>
          <p:cNvSpPr/>
          <p:nvPr/>
        </p:nvSpPr>
        <p:spPr>
          <a:xfrm>
            <a:off x="9340039" y="2615100"/>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a:t>
            </a:r>
          </a:p>
          <a:p>
            <a:pPr algn="ctr"/>
            <a:r>
              <a:rPr lang="en-US" dirty="0"/>
              <a:t>Collect Data, Analyze, and Act</a:t>
            </a:r>
          </a:p>
        </p:txBody>
      </p:sp>
      <p:sp>
        <p:nvSpPr>
          <p:cNvPr id="11" name="Freeform 79">
            <a:extLst>
              <a:ext uri="{FF2B5EF4-FFF2-40B4-BE49-F238E27FC236}">
                <a16:creationId xmlns:a16="http://schemas.microsoft.com/office/drawing/2014/main" id="{B7C22FC3-F0CA-45D8-BB8D-9911794A5A0F}"/>
              </a:ext>
              <a:ext uri="{C183D7F6-B498-43B3-948B-1728B52AA6E4}">
                <adec:decorative xmlns:adec="http://schemas.microsoft.com/office/drawing/2017/decorative" val="1"/>
              </a:ext>
            </a:extLst>
          </p:cNvPr>
          <p:cNvSpPr>
            <a:spLocks noChangeArrowheads="1"/>
          </p:cNvSpPr>
          <p:nvPr/>
        </p:nvSpPr>
        <p:spPr bwMode="auto">
          <a:xfrm>
            <a:off x="2716891" y="2085849"/>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rgbClr val="BECAA6"/>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pic>
        <p:nvPicPr>
          <p:cNvPr id="12" name="Picture 11" descr="A close up of a logo&#10;&#10;Description automatically generated">
            <a:extLst>
              <a:ext uri="{FF2B5EF4-FFF2-40B4-BE49-F238E27FC236}">
                <a16:creationId xmlns:a16="http://schemas.microsoft.com/office/drawing/2014/main" id="{B2D7B691-899E-41B4-9372-7B08D6C3429F}"/>
              </a:ext>
            </a:extLst>
          </p:cNvPr>
          <p:cNvPicPr>
            <a:picLocks noChangeAspect="1"/>
          </p:cNvPicPr>
          <p:nvPr/>
        </p:nvPicPr>
        <p:blipFill rotWithShape="1">
          <a:blip r:embed="rId4">
            <a:extLst>
              <a:ext uri="{28A0092B-C50C-407E-A947-70E740481C1C}">
                <a14:useLocalDpi xmlns:a14="http://schemas.microsoft.com/office/drawing/2010/main" val="0"/>
              </a:ext>
            </a:extLst>
          </a:blip>
          <a:srcRect b="13904"/>
          <a:stretch/>
        </p:blipFill>
        <p:spPr>
          <a:xfrm>
            <a:off x="2936916" y="2324554"/>
            <a:ext cx="673973" cy="597009"/>
          </a:xfrm>
          <a:prstGeom prst="rect">
            <a:avLst/>
          </a:prstGeom>
        </p:spPr>
      </p:pic>
      <p:sp>
        <p:nvSpPr>
          <p:cNvPr id="14" name="Freeform 153">
            <a:extLst>
              <a:ext uri="{FF2B5EF4-FFF2-40B4-BE49-F238E27FC236}">
                <a16:creationId xmlns:a16="http://schemas.microsoft.com/office/drawing/2014/main" id="{76E59FEC-D72A-4687-82E0-1BC3D28EE16C}"/>
              </a:ext>
              <a:ext uri="{C183D7F6-B498-43B3-948B-1728B52AA6E4}">
                <adec:decorative xmlns:adec="http://schemas.microsoft.com/office/drawing/2017/decorative" val="1"/>
              </a:ext>
            </a:extLst>
          </p:cNvPr>
          <p:cNvSpPr>
            <a:spLocks noChangeArrowheads="1"/>
          </p:cNvSpPr>
          <p:nvPr/>
        </p:nvSpPr>
        <p:spPr bwMode="auto">
          <a:xfrm>
            <a:off x="4894944" y="2075352"/>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pic>
        <p:nvPicPr>
          <p:cNvPr id="15" name="Picture 14" descr="A close up of a logo&#10;&#10;Description automatically generated">
            <a:extLst>
              <a:ext uri="{FF2B5EF4-FFF2-40B4-BE49-F238E27FC236}">
                <a16:creationId xmlns:a16="http://schemas.microsoft.com/office/drawing/2014/main" id="{537AAA90-3451-4AF2-B3DA-D5F31A3AF01C}"/>
              </a:ext>
            </a:extLst>
          </p:cNvPr>
          <p:cNvPicPr>
            <a:picLocks noChangeAspect="1"/>
          </p:cNvPicPr>
          <p:nvPr/>
        </p:nvPicPr>
        <p:blipFill rotWithShape="1">
          <a:blip r:embed="rId5">
            <a:extLst>
              <a:ext uri="{28A0092B-C50C-407E-A947-70E740481C1C}">
                <a14:useLocalDpi xmlns:a14="http://schemas.microsoft.com/office/drawing/2010/main" val="0"/>
              </a:ext>
            </a:extLst>
          </a:blip>
          <a:srcRect b="15712"/>
          <a:stretch/>
        </p:blipFill>
        <p:spPr>
          <a:xfrm rot="3301365">
            <a:off x="5071944" y="2276544"/>
            <a:ext cx="803326" cy="677108"/>
          </a:xfrm>
          <a:prstGeom prst="rect">
            <a:avLst/>
          </a:prstGeom>
        </p:spPr>
      </p:pic>
      <p:sp>
        <p:nvSpPr>
          <p:cNvPr id="18" name="Freeform 223">
            <a:extLst>
              <a:ext uri="{FF2B5EF4-FFF2-40B4-BE49-F238E27FC236}">
                <a16:creationId xmlns:a16="http://schemas.microsoft.com/office/drawing/2014/main" id="{E9828943-3D64-4211-AAEB-84AC560456D2}"/>
              </a:ext>
              <a:ext uri="{C183D7F6-B498-43B3-948B-1728B52AA6E4}">
                <adec:decorative xmlns:adec="http://schemas.microsoft.com/office/drawing/2017/decorative" val="1"/>
              </a:ext>
            </a:extLst>
          </p:cNvPr>
          <p:cNvSpPr>
            <a:spLocks noChangeArrowheads="1"/>
          </p:cNvSpPr>
          <p:nvPr/>
        </p:nvSpPr>
        <p:spPr bwMode="auto">
          <a:xfrm>
            <a:off x="7003726" y="2091907"/>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20" name="Freeform 6">
            <a:extLst>
              <a:ext uri="{FF2B5EF4-FFF2-40B4-BE49-F238E27FC236}">
                <a16:creationId xmlns:a16="http://schemas.microsoft.com/office/drawing/2014/main" id="{CC649254-1FA2-4B01-8EA2-F8ED8DDAA2E5}"/>
              </a:ext>
              <a:ext uri="{C183D7F6-B498-43B3-948B-1728B52AA6E4}">
                <adec:decorative xmlns:adec="http://schemas.microsoft.com/office/drawing/2017/decorative" val="1"/>
              </a:ext>
            </a:extLst>
          </p:cNvPr>
          <p:cNvSpPr>
            <a:spLocks noChangeArrowheads="1"/>
          </p:cNvSpPr>
          <p:nvPr/>
        </p:nvSpPr>
        <p:spPr bwMode="auto">
          <a:xfrm>
            <a:off x="7163288" y="2249848"/>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9" name="Picture 18" descr="A close up of a logo&#10;&#10;Description automatically generated">
            <a:extLst>
              <a:ext uri="{FF2B5EF4-FFF2-40B4-BE49-F238E27FC236}">
                <a16:creationId xmlns:a16="http://schemas.microsoft.com/office/drawing/2014/main" id="{6CDCDC69-0FB8-484E-A9E8-2695E8DC66B3}"/>
              </a:ext>
            </a:extLst>
          </p:cNvPr>
          <p:cNvPicPr>
            <a:picLocks noChangeAspect="1"/>
          </p:cNvPicPr>
          <p:nvPr/>
        </p:nvPicPr>
        <p:blipFill rotWithShape="1">
          <a:blip r:embed="rId6">
            <a:extLst>
              <a:ext uri="{28A0092B-C50C-407E-A947-70E740481C1C}">
                <a14:useLocalDpi xmlns:a14="http://schemas.microsoft.com/office/drawing/2010/main" val="0"/>
              </a:ext>
            </a:extLst>
          </a:blip>
          <a:srcRect b="16815"/>
          <a:stretch/>
        </p:blipFill>
        <p:spPr>
          <a:xfrm>
            <a:off x="7163288" y="2288372"/>
            <a:ext cx="774636" cy="644386"/>
          </a:xfrm>
          <a:prstGeom prst="rect">
            <a:avLst/>
          </a:prstGeom>
        </p:spPr>
      </p:pic>
      <p:sp>
        <p:nvSpPr>
          <p:cNvPr id="21" name="Freeform 153">
            <a:extLst>
              <a:ext uri="{FF2B5EF4-FFF2-40B4-BE49-F238E27FC236}">
                <a16:creationId xmlns:a16="http://schemas.microsoft.com/office/drawing/2014/main" id="{791E6315-E71E-4F45-9E5D-33A4A08FA3CC}"/>
              </a:ext>
              <a:ext uri="{C183D7F6-B498-43B3-948B-1728B52AA6E4}">
                <adec:decorative xmlns:adec="http://schemas.microsoft.com/office/drawing/2017/decorative" val="1"/>
              </a:ext>
            </a:extLst>
          </p:cNvPr>
          <p:cNvSpPr>
            <a:spLocks noChangeArrowheads="1"/>
          </p:cNvSpPr>
          <p:nvPr/>
        </p:nvSpPr>
        <p:spPr bwMode="auto">
          <a:xfrm>
            <a:off x="9105683" y="2070818"/>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22" name="Freeform 6">
            <a:extLst>
              <a:ext uri="{FF2B5EF4-FFF2-40B4-BE49-F238E27FC236}">
                <a16:creationId xmlns:a16="http://schemas.microsoft.com/office/drawing/2014/main" id="{617BCA0B-9644-4B67-9629-02BA217AE7D8}"/>
              </a:ext>
              <a:ext uri="{C183D7F6-B498-43B3-948B-1728B52AA6E4}">
                <adec:decorative xmlns:adec="http://schemas.microsoft.com/office/drawing/2017/decorative" val="1"/>
              </a:ext>
            </a:extLst>
          </p:cNvPr>
          <p:cNvSpPr>
            <a:spLocks noChangeArrowheads="1"/>
          </p:cNvSpPr>
          <p:nvPr/>
        </p:nvSpPr>
        <p:spPr bwMode="auto">
          <a:xfrm>
            <a:off x="9264954" y="2222306"/>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23" name="Picture 22" descr="A close up of a logo&#10;&#10;Description automatically generated">
            <a:extLst>
              <a:ext uri="{FF2B5EF4-FFF2-40B4-BE49-F238E27FC236}">
                <a16:creationId xmlns:a16="http://schemas.microsoft.com/office/drawing/2014/main" id="{2F71D6C5-302F-4730-850A-A0BAFEF6E7D5}"/>
              </a:ext>
            </a:extLst>
          </p:cNvPr>
          <p:cNvPicPr>
            <a:picLocks noChangeAspect="1"/>
          </p:cNvPicPr>
          <p:nvPr/>
        </p:nvPicPr>
        <p:blipFill rotWithShape="1">
          <a:blip r:embed="rId7">
            <a:extLst>
              <a:ext uri="{28A0092B-C50C-407E-A947-70E740481C1C}">
                <a14:useLocalDpi xmlns:a14="http://schemas.microsoft.com/office/drawing/2010/main" val="0"/>
              </a:ext>
            </a:extLst>
          </a:blip>
          <a:srcRect b="14362"/>
          <a:stretch/>
        </p:blipFill>
        <p:spPr>
          <a:xfrm>
            <a:off x="9293685" y="2292287"/>
            <a:ext cx="696073" cy="596103"/>
          </a:xfrm>
          <a:prstGeom prst="rect">
            <a:avLst/>
          </a:prstGeom>
        </p:spPr>
      </p:pic>
      <p:pic>
        <p:nvPicPr>
          <p:cNvPr id="4" name="Picture 3">
            <a:extLst>
              <a:ext uri="{FF2B5EF4-FFF2-40B4-BE49-F238E27FC236}">
                <a16:creationId xmlns:a16="http://schemas.microsoft.com/office/drawing/2014/main" id="{EF5672D4-B505-4FA5-B982-6EC76DC60CC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36069" y="5860908"/>
            <a:ext cx="9919861" cy="688220"/>
          </a:xfrm>
          <a:prstGeom prst="rect">
            <a:avLst/>
          </a:prstGeom>
          <a:ln>
            <a:solidFill>
              <a:schemeClr val="tx1"/>
            </a:solidFill>
          </a:ln>
        </p:spPr>
      </p:pic>
    </p:spTree>
    <p:extLst>
      <p:ext uri="{BB962C8B-B14F-4D97-AF65-F5344CB8AC3E}">
        <p14:creationId xmlns:p14="http://schemas.microsoft.com/office/powerpoint/2010/main" val="3406092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83A3AF0-6BDB-4727-BE40-6AB2CAF505C9}"/>
              </a:ext>
            </a:extLst>
          </p:cNvPr>
          <p:cNvSpPr>
            <a:spLocks noGrp="1"/>
          </p:cNvSpPr>
          <p:nvPr>
            <p:ph type="title"/>
          </p:nvPr>
        </p:nvSpPr>
        <p:spPr/>
        <p:txBody>
          <a:bodyPr/>
          <a:lstStyle/>
          <a:p>
            <a:r>
              <a:rPr lang="en-US" b="1" dirty="0"/>
              <a:t>Special Considerations part 1</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Introduction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Special Considerations</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2" y="1397675"/>
            <a:ext cx="8416251" cy="4611968"/>
          </a:xfrm>
          <a:prstGeom prst="rect">
            <a:avLst/>
          </a:prstGeom>
          <a:noFill/>
        </p:spPr>
        <p:txBody>
          <a:bodyPr wrap="square" rtlCol="0">
            <a:spAutoFit/>
          </a:bodyPr>
          <a:lstStyle/>
          <a:p>
            <a:pPr marL="342900" indent="-342900">
              <a:buAutoNum type="arabicPeriod"/>
            </a:pPr>
            <a:r>
              <a:rPr lang="en-US" b="1" dirty="0">
                <a:solidFill>
                  <a:schemeClr val="accent4">
                    <a:lumMod val="75000"/>
                  </a:schemeClr>
                </a:solidFill>
              </a:rPr>
              <a:t>Racism</a:t>
            </a:r>
          </a:p>
          <a:p>
            <a:pPr marL="800100" lvl="1" indent="-342900">
              <a:buFont typeface="Arial" panose="020B0604020202020204" pitchFamily="34" charset="0"/>
              <a:buChar char="•"/>
            </a:pPr>
            <a:r>
              <a:rPr lang="en-US" b="1" dirty="0">
                <a:solidFill>
                  <a:schemeClr val="accent4">
                    <a:lumMod val="75000"/>
                  </a:schemeClr>
                </a:solidFill>
              </a:rPr>
              <a:t>Understand how racism can change the context of your evaluation</a:t>
            </a:r>
          </a:p>
          <a:p>
            <a:pPr marL="800100" lvl="1" indent="-342900">
              <a:buFont typeface="Arial" panose="020B0604020202020204" pitchFamily="34" charset="0"/>
              <a:buChar char="•"/>
            </a:pPr>
            <a:r>
              <a:rPr lang="en-US" b="1" dirty="0">
                <a:solidFill>
                  <a:schemeClr val="accent4">
                    <a:lumMod val="75000"/>
                  </a:schemeClr>
                </a:solidFill>
              </a:rPr>
              <a:t>Take a stance of anti-racism</a:t>
            </a:r>
          </a:p>
          <a:p>
            <a:pPr marL="342900" indent="-342900">
              <a:buFont typeface="+mj-lt"/>
              <a:buAutoNum type="arabicPeriod"/>
            </a:pPr>
            <a:r>
              <a:rPr lang="en-US" dirty="0"/>
              <a:t>Equity and Equality</a:t>
            </a:r>
          </a:p>
          <a:p>
            <a:pPr marL="800100" lvl="1" indent="-342900">
              <a:buFont typeface="Arial" panose="020B0604020202020204" pitchFamily="34" charset="0"/>
              <a:buChar char="•"/>
            </a:pPr>
            <a:r>
              <a:rPr lang="en-US" dirty="0"/>
              <a:t>Clarify the definition of success</a:t>
            </a:r>
          </a:p>
          <a:p>
            <a:pPr marL="342900" indent="-342900">
              <a:buFont typeface="+mj-lt"/>
              <a:buAutoNum type="arabicPeriod"/>
            </a:pPr>
            <a:r>
              <a:rPr lang="en-US" dirty="0"/>
              <a:t>Intersectionality</a:t>
            </a:r>
          </a:p>
          <a:p>
            <a:pPr marL="800100" lvl="1" indent="-342900">
              <a:buFont typeface="Arial" panose="020B0604020202020204" pitchFamily="34" charset="0"/>
              <a:buChar char="•"/>
            </a:pPr>
            <a:r>
              <a:rPr lang="en-US" dirty="0"/>
              <a:t>Measure multiple dimensions of discrimination</a:t>
            </a:r>
          </a:p>
          <a:p>
            <a:pPr marL="800100" lvl="1" indent="-342900">
              <a:buFont typeface="Arial" panose="020B0604020202020204" pitchFamily="34" charset="0"/>
              <a:buChar char="•"/>
            </a:pPr>
            <a:r>
              <a:rPr lang="en-US" dirty="0"/>
              <a:t>Consult an intersectionality chart</a:t>
            </a:r>
          </a:p>
          <a:p>
            <a:pPr marL="342900" indent="-342900">
              <a:buFont typeface="+mj-lt"/>
              <a:buAutoNum type="arabicPeriod"/>
            </a:pPr>
            <a:r>
              <a:rPr lang="en-US" dirty="0"/>
              <a:t>Implicit Bias</a:t>
            </a:r>
          </a:p>
          <a:p>
            <a:pPr marL="800100" lvl="1" indent="-342900">
              <a:buFont typeface="Arial" panose="020B0604020202020204" pitchFamily="34" charset="0"/>
              <a:buChar char="•"/>
            </a:pPr>
            <a:r>
              <a:rPr lang="en-US" dirty="0"/>
              <a:t>Consider how your unconscious behavior can change how you approach your evaluation</a:t>
            </a:r>
          </a:p>
          <a:p>
            <a:pPr marL="800100" lvl="1" indent="-342900">
              <a:buFont typeface="Arial" panose="020B0604020202020204" pitchFamily="34" charset="0"/>
              <a:buChar char="•"/>
            </a:pPr>
            <a:r>
              <a:rPr lang="en-US" dirty="0"/>
              <a:t>Test for your biases</a:t>
            </a:r>
          </a:p>
          <a:p>
            <a:pPr marL="342900" indent="-342900">
              <a:buFont typeface="+mj-lt"/>
              <a:buAutoNum type="arabicPeriod"/>
            </a:pPr>
            <a:r>
              <a:rPr lang="en-US" dirty="0"/>
              <a:t>Distrust of research</a:t>
            </a:r>
          </a:p>
          <a:p>
            <a:pPr marL="800100" lvl="1" indent="-342900">
              <a:buFont typeface="Arial" panose="020B0604020202020204" pitchFamily="34" charset="0"/>
              <a:buChar char="•"/>
            </a:pPr>
            <a:r>
              <a:rPr lang="en-US" dirty="0"/>
              <a:t>Know why there may be resistance to evaluation</a:t>
            </a:r>
          </a:p>
          <a:p>
            <a:pPr marL="800100" lvl="1" indent="-342900">
              <a:buFont typeface="Arial" panose="020B0604020202020204" pitchFamily="34" charset="0"/>
              <a:buChar char="•"/>
            </a:pPr>
            <a:r>
              <a:rPr lang="en-US" dirty="0"/>
              <a:t>Ensure the safety and security of the community</a:t>
            </a:r>
          </a:p>
          <a:p>
            <a:pPr>
              <a:lnSpc>
                <a:spcPct val="150000"/>
              </a:lnSpc>
            </a:pPr>
            <a:endParaRPr lang="en-US" dirty="0"/>
          </a:p>
        </p:txBody>
      </p:sp>
    </p:spTree>
    <p:extLst>
      <p:ext uri="{BB962C8B-B14F-4D97-AF65-F5344CB8AC3E}">
        <p14:creationId xmlns:p14="http://schemas.microsoft.com/office/powerpoint/2010/main" val="1638132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9" descr="decorative" hidden="1">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descr="decorative" hidden="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descr="decorative" hidden="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descr="decorative">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E0FE3E14-F800-4DCC-9699-80CAFFBBB62C}"/>
              </a:ext>
            </a:extLst>
          </p:cNvPr>
          <p:cNvSpPr>
            <a:spLocks noGrp="1"/>
          </p:cNvSpPr>
          <p:nvPr>
            <p:ph type="title"/>
          </p:nvPr>
        </p:nvSpPr>
        <p:spPr>
          <a:xfrm>
            <a:off x="672280" y="944752"/>
            <a:ext cx="3259016" cy="1462692"/>
          </a:xfrm>
        </p:spPr>
        <p:txBody>
          <a:bodyPr vert="horz" lIns="91440" tIns="45720" rIns="91440" bIns="45720" rtlCol="0" anchor="b">
            <a:normAutofit/>
          </a:bodyPr>
          <a:lstStyle/>
          <a:p>
            <a:r>
              <a:rPr lang="en-US" sz="2800" b="0" kern="1200" cap="all" dirty="0">
                <a:solidFill>
                  <a:schemeClr val="bg1">
                    <a:lumMod val="75000"/>
                    <a:lumOff val="25000"/>
                  </a:schemeClr>
                </a:solidFill>
                <a:latin typeface="+mn-lt"/>
                <a:ea typeface="+mj-ea"/>
                <a:cs typeface="+mj-cs"/>
              </a:rPr>
              <a:t>Introductions</a:t>
            </a:r>
          </a:p>
        </p:txBody>
      </p:sp>
      <p:sp>
        <p:nvSpPr>
          <p:cNvPr id="38" name="Rectangle 37" descr="decorative">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descr="decorative">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2" name="Rectangle 41" descr="decorative">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9" name="Content Placeholder 8" descr="A person standing in front of a building&#10;&#10;Description automatically generated">
            <a:extLst>
              <a:ext uri="{FF2B5EF4-FFF2-40B4-BE49-F238E27FC236}">
                <a16:creationId xmlns:a16="http://schemas.microsoft.com/office/drawing/2014/main" id="{47420A29-75F9-4710-8BA6-E8607F93E6C2}"/>
              </a:ext>
            </a:extLst>
          </p:cNvPr>
          <p:cNvPicPr>
            <a:picLocks noGrp="1" noChangeAspect="1"/>
          </p:cNvPicPr>
          <p:nvPr>
            <p:ph idx="1"/>
          </p:nvPr>
        </p:nvPicPr>
        <p:blipFill rotWithShape="1">
          <a:blip r:embed="rId3"/>
          <a:srcRect l="24699" t="8215" r="23547" b="14145"/>
          <a:stretch/>
        </p:blipFill>
        <p:spPr>
          <a:xfrm>
            <a:off x="2008302" y="2864291"/>
            <a:ext cx="2028825" cy="2028825"/>
          </a:xfrm>
        </p:spPr>
      </p:pic>
      <p:pic>
        <p:nvPicPr>
          <p:cNvPr id="11" name="Picture 10" descr="A person smiling for the camera&#10;&#10;Description automatically generated">
            <a:extLst>
              <a:ext uri="{FF2B5EF4-FFF2-40B4-BE49-F238E27FC236}">
                <a16:creationId xmlns:a16="http://schemas.microsoft.com/office/drawing/2014/main" id="{8C1D0B9E-BB39-40D5-B9FB-3E779DF6B4F0}"/>
              </a:ext>
            </a:extLst>
          </p:cNvPr>
          <p:cNvPicPr>
            <a:picLocks noChangeAspect="1"/>
          </p:cNvPicPr>
          <p:nvPr/>
        </p:nvPicPr>
        <p:blipFill>
          <a:blip r:embed="rId4"/>
          <a:stretch>
            <a:fillRect/>
          </a:stretch>
        </p:blipFill>
        <p:spPr>
          <a:xfrm>
            <a:off x="5172679" y="2864291"/>
            <a:ext cx="2028825" cy="2028825"/>
          </a:xfrm>
          <a:prstGeom prst="rect">
            <a:avLst/>
          </a:prstGeom>
        </p:spPr>
      </p:pic>
      <p:pic>
        <p:nvPicPr>
          <p:cNvPr id="14" name="Picture 13" descr="A person smiling for the camera&#10;&#10;Description automatically generated">
            <a:extLst>
              <a:ext uri="{FF2B5EF4-FFF2-40B4-BE49-F238E27FC236}">
                <a16:creationId xmlns:a16="http://schemas.microsoft.com/office/drawing/2014/main" id="{FDBE2C7D-A031-46B8-8C80-11D20850ECF6}"/>
              </a:ext>
            </a:extLst>
          </p:cNvPr>
          <p:cNvPicPr>
            <a:picLocks noChangeAspect="1"/>
          </p:cNvPicPr>
          <p:nvPr/>
        </p:nvPicPr>
        <p:blipFill>
          <a:blip r:embed="rId5"/>
          <a:stretch>
            <a:fillRect/>
          </a:stretch>
        </p:blipFill>
        <p:spPr>
          <a:xfrm>
            <a:off x="8548647" y="2860869"/>
            <a:ext cx="2028826" cy="2032247"/>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1272571E-DDEF-4890-BFD5-8EE8C49AD910}"/>
              </a:ext>
            </a:extLst>
          </p:cNvPr>
          <p:cNvPicPr>
            <a:picLocks noChangeAspect="1"/>
          </p:cNvPicPr>
          <p:nvPr/>
        </p:nvPicPr>
        <p:blipFill>
          <a:blip r:embed="rId6"/>
          <a:stretch>
            <a:fillRect/>
          </a:stretch>
        </p:blipFill>
        <p:spPr>
          <a:xfrm>
            <a:off x="9171540" y="785239"/>
            <a:ext cx="2573927" cy="565009"/>
          </a:xfrm>
          <a:prstGeom prst="rect">
            <a:avLst/>
          </a:prstGeom>
        </p:spPr>
      </p:pic>
      <p:sp>
        <p:nvSpPr>
          <p:cNvPr id="24" name="Text Placeholder 3">
            <a:extLst>
              <a:ext uri="{FF2B5EF4-FFF2-40B4-BE49-F238E27FC236}">
                <a16:creationId xmlns:a16="http://schemas.microsoft.com/office/drawing/2014/main" id="{F2748EA1-215A-4819-AB7D-587BA8205382}"/>
              </a:ext>
            </a:extLst>
          </p:cNvPr>
          <p:cNvSpPr>
            <a:spLocks noGrp="1"/>
          </p:cNvSpPr>
          <p:nvPr>
            <p:ph type="body" sz="half" idx="2"/>
          </p:nvPr>
        </p:nvSpPr>
        <p:spPr>
          <a:xfrm>
            <a:off x="1912485" y="4989982"/>
            <a:ext cx="3042071" cy="1607344"/>
          </a:xfrm>
        </p:spPr>
        <p:txBody>
          <a:bodyPr vert="horz" lIns="91440" tIns="45720" rIns="91440" bIns="45720" rtlCol="0" anchor="t">
            <a:normAutofit/>
          </a:bodyPr>
          <a:lstStyle/>
          <a:p>
            <a:pPr>
              <a:spcBef>
                <a:spcPts val="0"/>
              </a:spcBef>
            </a:pPr>
            <a:r>
              <a:rPr lang="en-US" dirty="0">
                <a:solidFill>
                  <a:schemeClr val="bg1">
                    <a:lumMod val="75000"/>
                    <a:lumOff val="25000"/>
                  </a:schemeClr>
                </a:solidFill>
              </a:rPr>
              <a:t>Lisa Zook</a:t>
            </a:r>
          </a:p>
          <a:p>
            <a:pPr>
              <a:spcBef>
                <a:spcPts val="0"/>
              </a:spcBef>
            </a:pPr>
            <a:r>
              <a:rPr lang="en-US" sz="1400" dirty="0">
                <a:solidFill>
                  <a:schemeClr val="bg1">
                    <a:lumMod val="75000"/>
                    <a:lumOff val="25000"/>
                  </a:schemeClr>
                </a:solidFill>
              </a:rPr>
              <a:t>Director of Research &amp; Impact</a:t>
            </a:r>
          </a:p>
        </p:txBody>
      </p:sp>
      <p:sp>
        <p:nvSpPr>
          <p:cNvPr id="25" name="Text Placeholder 3">
            <a:extLst>
              <a:ext uri="{FF2B5EF4-FFF2-40B4-BE49-F238E27FC236}">
                <a16:creationId xmlns:a16="http://schemas.microsoft.com/office/drawing/2014/main" id="{B1EE45E1-E05C-42BA-8056-5E438F763BC2}"/>
              </a:ext>
            </a:extLst>
          </p:cNvPr>
          <p:cNvSpPr txBox="1">
            <a:spLocks/>
          </p:cNvSpPr>
          <p:nvPr/>
        </p:nvSpPr>
        <p:spPr>
          <a:xfrm>
            <a:off x="5172679" y="4989982"/>
            <a:ext cx="3042071" cy="1607344"/>
          </a:xfrm>
          <a:prstGeom prst="rect">
            <a:avLst/>
          </a:prstGeom>
        </p:spPr>
        <p:txBody>
          <a:bodyPr vert="horz" lIns="91440" tIns="45720" rIns="91440" bIns="45720" rtlCol="0" anchor="t">
            <a:normAutofit/>
          </a:bodyPr>
          <a:lstStyle>
            <a:lvl1pPr marL="0" indent="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None/>
              <a:defRPr sz="16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1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marL="0" marR="0" lvl="0" indent="0" algn="l" defTabSz="457200" rtl="0" eaLnBrk="1" fontAlgn="auto" latinLnBrk="0" hangingPunct="1">
              <a:lnSpc>
                <a:spcPct val="110000"/>
              </a:lnSpc>
              <a:spcBef>
                <a:spcPts val="0"/>
              </a:spcBef>
              <a:spcAft>
                <a:spcPts val="600"/>
              </a:spcAft>
              <a:buClr>
                <a:srgbClr val="97B95F"/>
              </a:buClr>
              <a:buSzPct val="92000"/>
              <a:buFont typeface="Wingdings 2" panose="05020102010507070707" pitchFamily="18" charset="2"/>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Billi Shaner</a:t>
            </a:r>
          </a:p>
          <a:p>
            <a:pPr marL="0" marR="0" lvl="0" indent="0" algn="l" defTabSz="457200" rtl="0" eaLnBrk="1" fontAlgn="auto" latinLnBrk="0" hangingPunct="1">
              <a:lnSpc>
                <a:spcPct val="110000"/>
              </a:lnSpc>
              <a:spcBef>
                <a:spcPts val="0"/>
              </a:spcBef>
              <a:spcAft>
                <a:spcPts val="600"/>
              </a:spcAft>
              <a:buClr>
                <a:srgbClr val="97B95F"/>
              </a:buClr>
              <a:buSzPct val="92000"/>
              <a:buFont typeface="Wingdings 2" panose="05020102010507070707" pitchFamily="18" charset="2"/>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Sr. Monitoring, Evaluation, and</a:t>
            </a:r>
          </a:p>
          <a:p>
            <a:pPr marL="0" marR="0" lvl="0" indent="0" algn="l" defTabSz="457200" rtl="0" eaLnBrk="1" fontAlgn="auto" latinLnBrk="0" hangingPunct="1">
              <a:lnSpc>
                <a:spcPct val="110000"/>
              </a:lnSpc>
              <a:spcBef>
                <a:spcPts val="0"/>
              </a:spcBef>
              <a:spcAft>
                <a:spcPts val="600"/>
              </a:spcAft>
              <a:buClr>
                <a:srgbClr val="97B95F"/>
              </a:buClr>
              <a:buSzPct val="92000"/>
              <a:buFont typeface="Wingdings 2" panose="05020102010507070707" pitchFamily="18" charset="2"/>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Learning Advisor</a:t>
            </a:r>
          </a:p>
        </p:txBody>
      </p:sp>
      <p:sp>
        <p:nvSpPr>
          <p:cNvPr id="17" name="Text Placeholder 3">
            <a:extLst>
              <a:ext uri="{FF2B5EF4-FFF2-40B4-BE49-F238E27FC236}">
                <a16:creationId xmlns:a16="http://schemas.microsoft.com/office/drawing/2014/main" id="{24E77C51-2CDA-4A0E-9514-EAA8A4D8E234}"/>
              </a:ext>
            </a:extLst>
          </p:cNvPr>
          <p:cNvSpPr txBox="1">
            <a:spLocks/>
          </p:cNvSpPr>
          <p:nvPr/>
        </p:nvSpPr>
        <p:spPr>
          <a:xfrm>
            <a:off x="8488792" y="4989982"/>
            <a:ext cx="3042071" cy="1607344"/>
          </a:xfrm>
          <a:prstGeom prst="rect">
            <a:avLst/>
          </a:prstGeom>
        </p:spPr>
        <p:txBody>
          <a:bodyPr vert="horz" lIns="91440" tIns="45720" rIns="91440" bIns="45720" rtlCol="0" anchor="t">
            <a:normAutofit/>
          </a:bodyPr>
          <a:lstStyle>
            <a:lvl1pPr marL="0" indent="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None/>
              <a:defRPr sz="16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1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marL="0" marR="0" lvl="0" indent="0" algn="l" defTabSz="457200" rtl="0" eaLnBrk="1" fontAlgn="auto" latinLnBrk="0" hangingPunct="1">
              <a:lnSpc>
                <a:spcPct val="110000"/>
              </a:lnSpc>
              <a:spcBef>
                <a:spcPts val="0"/>
              </a:spcBef>
              <a:spcAft>
                <a:spcPts val="600"/>
              </a:spcAft>
              <a:buClr>
                <a:srgbClr val="97B95F"/>
              </a:buClr>
              <a:buSzPct val="92000"/>
              <a:buFont typeface="Wingdings 2" panose="05020102010507070707" pitchFamily="18" charset="2"/>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Becky </a:t>
            </a:r>
            <a:r>
              <a:rPr kumimoji="0" lang="en-US" sz="16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Romasco</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-Kelly</a:t>
            </a:r>
          </a:p>
          <a:p>
            <a:pPr marL="0" marR="0" lvl="0" indent="0" algn="l" defTabSz="457200" rtl="0" eaLnBrk="1" fontAlgn="auto" latinLnBrk="0" hangingPunct="1">
              <a:lnSpc>
                <a:spcPct val="110000"/>
              </a:lnSpc>
              <a:spcBef>
                <a:spcPts val="0"/>
              </a:spcBef>
              <a:spcAft>
                <a:spcPts val="600"/>
              </a:spcAft>
              <a:buClr>
                <a:srgbClr val="97B95F"/>
              </a:buClr>
              <a:buSzPct val="92000"/>
              <a:buFont typeface="Wingdings 2" panose="05020102010507070707" pitchFamily="18" charset="2"/>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Monitoring &amp; Evaluation Specialist</a:t>
            </a:r>
          </a:p>
        </p:txBody>
      </p:sp>
    </p:spTree>
    <p:extLst>
      <p:ext uri="{BB962C8B-B14F-4D97-AF65-F5344CB8AC3E}">
        <p14:creationId xmlns:p14="http://schemas.microsoft.com/office/powerpoint/2010/main" val="8590651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968CEE6-4955-4DC6-83DC-DC4BE1FE4BE0}"/>
              </a:ext>
            </a:extLst>
          </p:cNvPr>
          <p:cNvSpPr>
            <a:spLocks noGrp="1"/>
          </p:cNvSpPr>
          <p:nvPr>
            <p:ph type="title"/>
          </p:nvPr>
        </p:nvSpPr>
        <p:spPr/>
        <p:txBody>
          <a:bodyPr/>
          <a:lstStyle/>
          <a:p>
            <a:r>
              <a:rPr lang="en-US" b="1" dirty="0"/>
              <a:t>Special Considerations part 2</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Introduction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Special Considerations</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2" y="1397675"/>
            <a:ext cx="8416251" cy="4611968"/>
          </a:xfrm>
          <a:prstGeom prst="rect">
            <a:avLst/>
          </a:prstGeom>
          <a:noFill/>
        </p:spPr>
        <p:txBody>
          <a:bodyPr wrap="square" rtlCol="0">
            <a:spAutoFit/>
          </a:bodyPr>
          <a:lstStyle/>
          <a:p>
            <a:pPr marL="342900" indent="-342900">
              <a:buAutoNum type="arabicPeriod"/>
            </a:pPr>
            <a:r>
              <a:rPr lang="en-US" dirty="0"/>
              <a:t>Racism</a:t>
            </a:r>
          </a:p>
          <a:p>
            <a:pPr marL="800100" lvl="1" indent="-342900">
              <a:buFont typeface="Arial" panose="020B0604020202020204" pitchFamily="34" charset="0"/>
              <a:buChar char="•"/>
            </a:pPr>
            <a:r>
              <a:rPr lang="en-US" dirty="0"/>
              <a:t>Understand how racism can change the context of your evaluation</a:t>
            </a:r>
          </a:p>
          <a:p>
            <a:pPr marL="800100" lvl="1" indent="-342900">
              <a:buFont typeface="Arial" panose="020B0604020202020204" pitchFamily="34" charset="0"/>
              <a:buChar char="•"/>
            </a:pPr>
            <a:r>
              <a:rPr lang="en-US" dirty="0"/>
              <a:t>Take a stance of anti-racism</a:t>
            </a:r>
          </a:p>
          <a:p>
            <a:pPr marL="342900" indent="-342900">
              <a:buFont typeface="+mj-lt"/>
              <a:buAutoNum type="arabicPeriod"/>
            </a:pPr>
            <a:r>
              <a:rPr lang="en-US" b="1" dirty="0">
                <a:solidFill>
                  <a:schemeClr val="accent4">
                    <a:lumMod val="75000"/>
                  </a:schemeClr>
                </a:solidFill>
              </a:rPr>
              <a:t>Equity and Equality</a:t>
            </a:r>
          </a:p>
          <a:p>
            <a:pPr marL="800100" lvl="1" indent="-342900">
              <a:buFont typeface="Arial" panose="020B0604020202020204" pitchFamily="34" charset="0"/>
              <a:buChar char="•"/>
            </a:pPr>
            <a:r>
              <a:rPr lang="en-US" b="1" dirty="0">
                <a:solidFill>
                  <a:schemeClr val="accent4">
                    <a:lumMod val="75000"/>
                  </a:schemeClr>
                </a:solidFill>
              </a:rPr>
              <a:t>Clarify the definition of success</a:t>
            </a:r>
          </a:p>
          <a:p>
            <a:pPr marL="342900" indent="-342900">
              <a:buFont typeface="+mj-lt"/>
              <a:buAutoNum type="arabicPeriod"/>
            </a:pPr>
            <a:r>
              <a:rPr lang="en-US" dirty="0"/>
              <a:t>Intersectionality</a:t>
            </a:r>
          </a:p>
          <a:p>
            <a:pPr marL="800100" lvl="1" indent="-342900">
              <a:buFont typeface="Arial" panose="020B0604020202020204" pitchFamily="34" charset="0"/>
              <a:buChar char="•"/>
            </a:pPr>
            <a:r>
              <a:rPr lang="en-US" dirty="0"/>
              <a:t>Measure multiple dimensions of discrimination</a:t>
            </a:r>
          </a:p>
          <a:p>
            <a:pPr marL="800100" lvl="1" indent="-342900">
              <a:buFont typeface="Arial" panose="020B0604020202020204" pitchFamily="34" charset="0"/>
              <a:buChar char="•"/>
            </a:pPr>
            <a:r>
              <a:rPr lang="en-US" dirty="0"/>
              <a:t>Consult an intersectionality chart</a:t>
            </a:r>
          </a:p>
          <a:p>
            <a:pPr marL="342900" indent="-342900">
              <a:buFont typeface="+mj-lt"/>
              <a:buAutoNum type="arabicPeriod"/>
            </a:pPr>
            <a:r>
              <a:rPr lang="en-US" dirty="0"/>
              <a:t>Implicit Bias</a:t>
            </a:r>
          </a:p>
          <a:p>
            <a:pPr marL="800100" lvl="1" indent="-342900">
              <a:buFont typeface="Arial" panose="020B0604020202020204" pitchFamily="34" charset="0"/>
              <a:buChar char="•"/>
            </a:pPr>
            <a:r>
              <a:rPr lang="en-US" dirty="0"/>
              <a:t>Consider how your unconscious behavior can change how you approach your evaluation</a:t>
            </a:r>
          </a:p>
          <a:p>
            <a:pPr marL="800100" lvl="1" indent="-342900">
              <a:buFont typeface="Arial" panose="020B0604020202020204" pitchFamily="34" charset="0"/>
              <a:buChar char="•"/>
            </a:pPr>
            <a:r>
              <a:rPr lang="en-US" dirty="0"/>
              <a:t>Test for your biases</a:t>
            </a:r>
          </a:p>
          <a:p>
            <a:pPr marL="342900" indent="-342900">
              <a:buFont typeface="+mj-lt"/>
              <a:buAutoNum type="arabicPeriod"/>
            </a:pPr>
            <a:r>
              <a:rPr lang="en-US" dirty="0"/>
              <a:t>Distrust of research</a:t>
            </a:r>
          </a:p>
          <a:p>
            <a:pPr marL="800100" lvl="1" indent="-342900">
              <a:buFont typeface="Arial" panose="020B0604020202020204" pitchFamily="34" charset="0"/>
              <a:buChar char="•"/>
            </a:pPr>
            <a:r>
              <a:rPr lang="en-US" dirty="0"/>
              <a:t>Know why there may be resistance to evaluation</a:t>
            </a:r>
          </a:p>
          <a:p>
            <a:pPr marL="800100" lvl="1" indent="-342900">
              <a:buFont typeface="Arial" panose="020B0604020202020204" pitchFamily="34" charset="0"/>
              <a:buChar char="•"/>
            </a:pPr>
            <a:r>
              <a:rPr lang="en-US" dirty="0"/>
              <a:t>Ensure the safety and security of the community</a:t>
            </a:r>
          </a:p>
          <a:p>
            <a:pPr>
              <a:lnSpc>
                <a:spcPct val="150000"/>
              </a:lnSpc>
            </a:pPr>
            <a:endParaRPr lang="en-US" dirty="0"/>
          </a:p>
        </p:txBody>
      </p:sp>
    </p:spTree>
    <p:extLst>
      <p:ext uri="{BB962C8B-B14F-4D97-AF65-F5344CB8AC3E}">
        <p14:creationId xmlns:p14="http://schemas.microsoft.com/office/powerpoint/2010/main" val="925007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25A6D90-1E75-4053-9476-A10C2BD05B73}"/>
              </a:ext>
            </a:extLst>
          </p:cNvPr>
          <p:cNvSpPr>
            <a:spLocks noGrp="1"/>
          </p:cNvSpPr>
          <p:nvPr>
            <p:ph type="title"/>
          </p:nvPr>
        </p:nvSpPr>
        <p:spPr/>
        <p:txBody>
          <a:bodyPr/>
          <a:lstStyle/>
          <a:p>
            <a:r>
              <a:rPr lang="en-US" dirty="0"/>
              <a:t>Introduction part 1</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Introduction</a:t>
            </a:r>
          </a:p>
        </p:txBody>
      </p:sp>
      <p:pic>
        <p:nvPicPr>
          <p:cNvPr id="7" name="Picture 6" descr="Text, timeline&#10;&#10;Description automatically generated">
            <a:extLst>
              <a:ext uri="{FF2B5EF4-FFF2-40B4-BE49-F238E27FC236}">
                <a16:creationId xmlns:a16="http://schemas.microsoft.com/office/drawing/2014/main" id="{D7B558BD-7366-4029-B171-A2A8C1E10FB5}"/>
              </a:ext>
            </a:extLst>
          </p:cNvPr>
          <p:cNvPicPr>
            <a:picLocks noChangeAspect="1"/>
          </p:cNvPicPr>
          <p:nvPr/>
        </p:nvPicPr>
        <p:blipFill>
          <a:blip r:embed="rId3"/>
          <a:stretch>
            <a:fillRect/>
          </a:stretch>
        </p:blipFill>
        <p:spPr>
          <a:xfrm>
            <a:off x="4069079" y="878305"/>
            <a:ext cx="5461775" cy="5079450"/>
          </a:xfrm>
          <a:prstGeom prst="rect">
            <a:avLst/>
          </a:prstGeom>
          <a:ln>
            <a:solidFill>
              <a:schemeClr val="tx1"/>
            </a:solidFill>
          </a:ln>
        </p:spPr>
      </p:pic>
    </p:spTree>
    <p:extLst>
      <p:ext uri="{BB962C8B-B14F-4D97-AF65-F5344CB8AC3E}">
        <p14:creationId xmlns:p14="http://schemas.microsoft.com/office/powerpoint/2010/main" val="1757733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B198D54-CC40-413C-AA0B-582BA755F797}"/>
              </a:ext>
            </a:extLst>
          </p:cNvPr>
          <p:cNvSpPr>
            <a:spLocks noGrp="1"/>
          </p:cNvSpPr>
          <p:nvPr>
            <p:ph type="title"/>
          </p:nvPr>
        </p:nvSpPr>
        <p:spPr/>
        <p:txBody>
          <a:bodyPr/>
          <a:lstStyle/>
          <a:p>
            <a:r>
              <a:rPr lang="en-US" dirty="0"/>
              <a:t>Introduction part 2</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Introduction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Special Considerations</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2" y="1397675"/>
            <a:ext cx="8416251" cy="4611968"/>
          </a:xfrm>
          <a:prstGeom prst="rect">
            <a:avLst/>
          </a:prstGeom>
          <a:noFill/>
        </p:spPr>
        <p:txBody>
          <a:bodyPr wrap="square" rtlCol="0">
            <a:spAutoFit/>
          </a:bodyPr>
          <a:lstStyle/>
          <a:p>
            <a:pPr marL="342900" indent="-342900">
              <a:buAutoNum type="arabicPeriod"/>
            </a:pPr>
            <a:r>
              <a:rPr lang="en-US" dirty="0"/>
              <a:t>Racism</a:t>
            </a:r>
          </a:p>
          <a:p>
            <a:pPr marL="800100" lvl="1" indent="-342900">
              <a:buFont typeface="Arial" panose="020B0604020202020204" pitchFamily="34" charset="0"/>
              <a:buChar char="•"/>
            </a:pPr>
            <a:r>
              <a:rPr lang="en-US" dirty="0"/>
              <a:t>Understand how racism can change the context of your evaluation</a:t>
            </a:r>
          </a:p>
          <a:p>
            <a:pPr marL="800100" lvl="1" indent="-342900">
              <a:buFont typeface="Arial" panose="020B0604020202020204" pitchFamily="34" charset="0"/>
              <a:buChar char="•"/>
            </a:pPr>
            <a:r>
              <a:rPr lang="en-US" dirty="0"/>
              <a:t>Take a stance of anti-racism</a:t>
            </a:r>
          </a:p>
          <a:p>
            <a:pPr marL="342900" indent="-342900">
              <a:buFont typeface="+mj-lt"/>
              <a:buAutoNum type="arabicPeriod"/>
            </a:pPr>
            <a:r>
              <a:rPr lang="en-US" dirty="0"/>
              <a:t>Equity and Equality</a:t>
            </a:r>
          </a:p>
          <a:p>
            <a:pPr marL="800100" lvl="1" indent="-342900">
              <a:buFont typeface="Arial" panose="020B0604020202020204" pitchFamily="34" charset="0"/>
              <a:buChar char="•"/>
            </a:pPr>
            <a:r>
              <a:rPr lang="en-US" dirty="0"/>
              <a:t>Clarify the definition of success</a:t>
            </a:r>
          </a:p>
          <a:p>
            <a:pPr marL="342900" indent="-342900">
              <a:buFont typeface="+mj-lt"/>
              <a:buAutoNum type="arabicPeriod"/>
            </a:pPr>
            <a:r>
              <a:rPr lang="en-US" b="1" dirty="0">
                <a:solidFill>
                  <a:schemeClr val="accent4">
                    <a:lumMod val="75000"/>
                  </a:schemeClr>
                </a:solidFill>
              </a:rPr>
              <a:t>Intersectionality</a:t>
            </a:r>
          </a:p>
          <a:p>
            <a:pPr marL="800100" lvl="1" indent="-342900">
              <a:buFont typeface="Arial" panose="020B0604020202020204" pitchFamily="34" charset="0"/>
              <a:buChar char="•"/>
            </a:pPr>
            <a:r>
              <a:rPr lang="en-US" b="1" dirty="0">
                <a:solidFill>
                  <a:schemeClr val="accent4">
                    <a:lumMod val="75000"/>
                  </a:schemeClr>
                </a:solidFill>
              </a:rPr>
              <a:t>Measure multiple dimensions of discrimination</a:t>
            </a:r>
          </a:p>
          <a:p>
            <a:pPr marL="800100" lvl="1" indent="-342900">
              <a:buFont typeface="Arial" panose="020B0604020202020204" pitchFamily="34" charset="0"/>
              <a:buChar char="•"/>
            </a:pPr>
            <a:r>
              <a:rPr lang="en-US" b="1" dirty="0">
                <a:solidFill>
                  <a:schemeClr val="accent4">
                    <a:lumMod val="75000"/>
                  </a:schemeClr>
                </a:solidFill>
              </a:rPr>
              <a:t>Consult an intersectionality chart</a:t>
            </a:r>
          </a:p>
          <a:p>
            <a:pPr marL="342900" indent="-342900">
              <a:buFont typeface="+mj-lt"/>
              <a:buAutoNum type="arabicPeriod"/>
            </a:pPr>
            <a:r>
              <a:rPr lang="en-US" dirty="0"/>
              <a:t>Implicit Bias</a:t>
            </a:r>
          </a:p>
          <a:p>
            <a:pPr marL="800100" lvl="1" indent="-342900">
              <a:buFont typeface="Arial" panose="020B0604020202020204" pitchFamily="34" charset="0"/>
              <a:buChar char="•"/>
            </a:pPr>
            <a:r>
              <a:rPr lang="en-US" dirty="0"/>
              <a:t>Consider how your unconscious behavior can change how you approach your evaluation</a:t>
            </a:r>
          </a:p>
          <a:p>
            <a:pPr marL="800100" lvl="1" indent="-342900">
              <a:buFont typeface="Arial" panose="020B0604020202020204" pitchFamily="34" charset="0"/>
              <a:buChar char="•"/>
            </a:pPr>
            <a:r>
              <a:rPr lang="en-US" dirty="0"/>
              <a:t>Test for your biases</a:t>
            </a:r>
          </a:p>
          <a:p>
            <a:pPr marL="342900" indent="-342900">
              <a:buFont typeface="+mj-lt"/>
              <a:buAutoNum type="arabicPeriod"/>
            </a:pPr>
            <a:r>
              <a:rPr lang="en-US" dirty="0"/>
              <a:t>Distrust of research</a:t>
            </a:r>
          </a:p>
          <a:p>
            <a:pPr marL="800100" lvl="1" indent="-342900">
              <a:buFont typeface="Arial" panose="020B0604020202020204" pitchFamily="34" charset="0"/>
              <a:buChar char="•"/>
            </a:pPr>
            <a:r>
              <a:rPr lang="en-US" dirty="0"/>
              <a:t>Know why there may be resistance to evaluation</a:t>
            </a:r>
          </a:p>
          <a:p>
            <a:pPr marL="800100" lvl="1" indent="-342900">
              <a:buFont typeface="Arial" panose="020B0604020202020204" pitchFamily="34" charset="0"/>
              <a:buChar char="•"/>
            </a:pPr>
            <a:r>
              <a:rPr lang="en-US" dirty="0"/>
              <a:t>Ensure the safety and security of the community</a:t>
            </a:r>
          </a:p>
          <a:p>
            <a:pPr>
              <a:lnSpc>
                <a:spcPct val="150000"/>
              </a:lnSpc>
            </a:pPr>
            <a:endParaRPr lang="en-US" dirty="0"/>
          </a:p>
        </p:txBody>
      </p:sp>
    </p:spTree>
    <p:extLst>
      <p:ext uri="{BB962C8B-B14F-4D97-AF65-F5344CB8AC3E}">
        <p14:creationId xmlns:p14="http://schemas.microsoft.com/office/powerpoint/2010/main" val="1156425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E1BF9ED-6821-4C6D-B77D-BA17A538A4A8}"/>
              </a:ext>
            </a:extLst>
          </p:cNvPr>
          <p:cNvSpPr>
            <a:spLocks noGrp="1"/>
          </p:cNvSpPr>
          <p:nvPr>
            <p:ph type="title"/>
          </p:nvPr>
        </p:nvSpPr>
        <p:spPr/>
        <p:txBody>
          <a:bodyPr/>
          <a:lstStyle/>
          <a:p>
            <a:r>
              <a:rPr lang="en-US" dirty="0"/>
              <a:t>Introduction part 3</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744600"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Introduction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Special Considerations</a:t>
            </a:r>
          </a:p>
        </p:txBody>
      </p:sp>
      <p:pic>
        <p:nvPicPr>
          <p:cNvPr id="3" name="Picture 2" descr="Example of an intersectionality chart to help you think through the different ways privilege and oppression may exist in your program">
            <a:extLst>
              <a:ext uri="{FF2B5EF4-FFF2-40B4-BE49-F238E27FC236}">
                <a16:creationId xmlns:a16="http://schemas.microsoft.com/office/drawing/2014/main" id="{269EF9D1-00E1-419F-91F5-4B0D533819D1}"/>
              </a:ext>
            </a:extLst>
          </p:cNvPr>
          <p:cNvPicPr>
            <a:picLocks noChangeAspect="1"/>
          </p:cNvPicPr>
          <p:nvPr/>
        </p:nvPicPr>
        <p:blipFill>
          <a:blip r:embed="rId3"/>
          <a:stretch>
            <a:fillRect/>
          </a:stretch>
        </p:blipFill>
        <p:spPr>
          <a:xfrm>
            <a:off x="3029891" y="224503"/>
            <a:ext cx="9046761" cy="6409578"/>
          </a:xfrm>
          <a:prstGeom prst="rect">
            <a:avLst/>
          </a:prstGeom>
        </p:spPr>
      </p:pic>
    </p:spTree>
    <p:extLst>
      <p:ext uri="{BB962C8B-B14F-4D97-AF65-F5344CB8AC3E}">
        <p14:creationId xmlns:p14="http://schemas.microsoft.com/office/powerpoint/2010/main" val="2736594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05AF8FC-0710-43D7-B632-042319392D52}"/>
              </a:ext>
            </a:extLst>
          </p:cNvPr>
          <p:cNvSpPr>
            <a:spLocks noGrp="1"/>
          </p:cNvSpPr>
          <p:nvPr>
            <p:ph type="title"/>
          </p:nvPr>
        </p:nvSpPr>
        <p:spPr/>
        <p:txBody>
          <a:bodyPr/>
          <a:lstStyle/>
          <a:p>
            <a:r>
              <a:rPr lang="en-US" dirty="0"/>
              <a:t>Introduction part 4</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Introduction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Special Considerations</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2" y="1397675"/>
            <a:ext cx="8416251" cy="4611968"/>
          </a:xfrm>
          <a:prstGeom prst="rect">
            <a:avLst/>
          </a:prstGeom>
          <a:noFill/>
        </p:spPr>
        <p:txBody>
          <a:bodyPr wrap="square" rtlCol="0">
            <a:spAutoFit/>
          </a:bodyPr>
          <a:lstStyle/>
          <a:p>
            <a:pPr marL="342900" indent="-342900">
              <a:buAutoNum type="arabicPeriod"/>
            </a:pPr>
            <a:r>
              <a:rPr lang="en-US" dirty="0"/>
              <a:t>Racism</a:t>
            </a:r>
          </a:p>
          <a:p>
            <a:pPr marL="800100" lvl="1" indent="-342900">
              <a:buFont typeface="Arial" panose="020B0604020202020204" pitchFamily="34" charset="0"/>
              <a:buChar char="•"/>
            </a:pPr>
            <a:r>
              <a:rPr lang="en-US" dirty="0"/>
              <a:t>Understand how racism can change the context of your evaluation</a:t>
            </a:r>
          </a:p>
          <a:p>
            <a:pPr marL="800100" lvl="1" indent="-342900">
              <a:buFont typeface="Arial" panose="020B0604020202020204" pitchFamily="34" charset="0"/>
              <a:buChar char="•"/>
            </a:pPr>
            <a:r>
              <a:rPr lang="en-US" dirty="0"/>
              <a:t>Take a stance of anti-racism</a:t>
            </a:r>
          </a:p>
          <a:p>
            <a:pPr marL="342900" indent="-342900">
              <a:buFont typeface="+mj-lt"/>
              <a:buAutoNum type="arabicPeriod"/>
            </a:pPr>
            <a:r>
              <a:rPr lang="en-US" dirty="0"/>
              <a:t>Equity and Equality</a:t>
            </a:r>
          </a:p>
          <a:p>
            <a:pPr marL="800100" lvl="1" indent="-342900">
              <a:buFont typeface="Arial" panose="020B0604020202020204" pitchFamily="34" charset="0"/>
              <a:buChar char="•"/>
            </a:pPr>
            <a:r>
              <a:rPr lang="en-US" dirty="0"/>
              <a:t>Clarify the definition of success</a:t>
            </a:r>
          </a:p>
          <a:p>
            <a:pPr marL="342900" indent="-342900">
              <a:buFont typeface="+mj-lt"/>
              <a:buAutoNum type="arabicPeriod"/>
            </a:pPr>
            <a:r>
              <a:rPr lang="en-US" dirty="0"/>
              <a:t>Intersectionality</a:t>
            </a:r>
          </a:p>
          <a:p>
            <a:pPr marL="800100" lvl="1" indent="-342900">
              <a:buFont typeface="Arial" panose="020B0604020202020204" pitchFamily="34" charset="0"/>
              <a:buChar char="•"/>
            </a:pPr>
            <a:r>
              <a:rPr lang="en-US" dirty="0"/>
              <a:t>Measure multiple dimensions of discrimination</a:t>
            </a:r>
          </a:p>
          <a:p>
            <a:pPr marL="800100" lvl="1" indent="-342900">
              <a:buFont typeface="Arial" panose="020B0604020202020204" pitchFamily="34" charset="0"/>
              <a:buChar char="•"/>
            </a:pPr>
            <a:r>
              <a:rPr lang="en-US" dirty="0"/>
              <a:t>Consult an intersectionality chart</a:t>
            </a:r>
          </a:p>
          <a:p>
            <a:pPr marL="342900" indent="-342900">
              <a:buFont typeface="+mj-lt"/>
              <a:buAutoNum type="arabicPeriod"/>
            </a:pPr>
            <a:r>
              <a:rPr lang="en-US" b="1" dirty="0">
                <a:solidFill>
                  <a:schemeClr val="accent4">
                    <a:lumMod val="75000"/>
                  </a:schemeClr>
                </a:solidFill>
              </a:rPr>
              <a:t>Implicit Bias</a:t>
            </a:r>
          </a:p>
          <a:p>
            <a:pPr marL="800100" lvl="1" indent="-342900">
              <a:buFont typeface="Arial" panose="020B0604020202020204" pitchFamily="34" charset="0"/>
              <a:buChar char="•"/>
            </a:pPr>
            <a:r>
              <a:rPr lang="en-US" b="1" dirty="0">
                <a:solidFill>
                  <a:schemeClr val="accent4">
                    <a:lumMod val="75000"/>
                  </a:schemeClr>
                </a:solidFill>
              </a:rPr>
              <a:t>Consider how your unconscious behavior can change how you approach your evaluation</a:t>
            </a:r>
          </a:p>
          <a:p>
            <a:pPr marL="800100" lvl="1" indent="-342900">
              <a:buFont typeface="Arial" panose="020B0604020202020204" pitchFamily="34" charset="0"/>
              <a:buChar char="•"/>
            </a:pPr>
            <a:r>
              <a:rPr lang="en-US" b="1" dirty="0">
                <a:solidFill>
                  <a:schemeClr val="accent4">
                    <a:lumMod val="75000"/>
                  </a:schemeClr>
                </a:solidFill>
              </a:rPr>
              <a:t>Test for your biases</a:t>
            </a:r>
          </a:p>
          <a:p>
            <a:pPr marL="342900" indent="-342900">
              <a:buFont typeface="+mj-lt"/>
              <a:buAutoNum type="arabicPeriod"/>
            </a:pPr>
            <a:r>
              <a:rPr lang="en-US" dirty="0"/>
              <a:t>Distrust of research</a:t>
            </a:r>
          </a:p>
          <a:p>
            <a:pPr marL="800100" lvl="1" indent="-342900">
              <a:buFont typeface="Arial" panose="020B0604020202020204" pitchFamily="34" charset="0"/>
              <a:buChar char="•"/>
            </a:pPr>
            <a:r>
              <a:rPr lang="en-US" dirty="0"/>
              <a:t>Know why there may be resistance to evaluation</a:t>
            </a:r>
          </a:p>
          <a:p>
            <a:pPr marL="800100" lvl="1" indent="-342900">
              <a:buFont typeface="Arial" panose="020B0604020202020204" pitchFamily="34" charset="0"/>
              <a:buChar char="•"/>
            </a:pPr>
            <a:r>
              <a:rPr lang="en-US" dirty="0"/>
              <a:t>Ensure the safety and security of the community</a:t>
            </a:r>
          </a:p>
          <a:p>
            <a:pPr>
              <a:lnSpc>
                <a:spcPct val="150000"/>
              </a:lnSpc>
            </a:pPr>
            <a:endParaRPr lang="en-US" dirty="0"/>
          </a:p>
        </p:txBody>
      </p:sp>
    </p:spTree>
    <p:extLst>
      <p:ext uri="{BB962C8B-B14F-4D97-AF65-F5344CB8AC3E}">
        <p14:creationId xmlns:p14="http://schemas.microsoft.com/office/powerpoint/2010/main" val="2895909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DED402E-E6BB-4420-9F92-A3FB25BD86BD}"/>
              </a:ext>
            </a:extLst>
          </p:cNvPr>
          <p:cNvSpPr>
            <a:spLocks noGrp="1"/>
          </p:cNvSpPr>
          <p:nvPr>
            <p:ph type="title"/>
          </p:nvPr>
        </p:nvSpPr>
        <p:spPr/>
        <p:txBody>
          <a:bodyPr/>
          <a:lstStyle/>
          <a:p>
            <a:r>
              <a:rPr lang="en-US" dirty="0"/>
              <a:t>Introduction part 5</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Introduction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Special Considerations</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2" y="1397675"/>
            <a:ext cx="8416251" cy="4611968"/>
          </a:xfrm>
          <a:prstGeom prst="rect">
            <a:avLst/>
          </a:prstGeom>
          <a:noFill/>
        </p:spPr>
        <p:txBody>
          <a:bodyPr wrap="square" rtlCol="0">
            <a:spAutoFit/>
          </a:bodyPr>
          <a:lstStyle/>
          <a:p>
            <a:pPr marL="342900" indent="-342900">
              <a:buAutoNum type="arabicPeriod"/>
            </a:pPr>
            <a:r>
              <a:rPr lang="en-US" dirty="0"/>
              <a:t>Racism</a:t>
            </a:r>
          </a:p>
          <a:p>
            <a:pPr marL="800100" lvl="1" indent="-342900">
              <a:buFont typeface="Arial" panose="020B0604020202020204" pitchFamily="34" charset="0"/>
              <a:buChar char="•"/>
            </a:pPr>
            <a:r>
              <a:rPr lang="en-US" dirty="0"/>
              <a:t>Understand how racism can change the context of your evaluation</a:t>
            </a:r>
          </a:p>
          <a:p>
            <a:pPr marL="800100" lvl="1" indent="-342900">
              <a:buFont typeface="Arial" panose="020B0604020202020204" pitchFamily="34" charset="0"/>
              <a:buChar char="•"/>
            </a:pPr>
            <a:r>
              <a:rPr lang="en-US" dirty="0"/>
              <a:t>Take a stance of anti-racism</a:t>
            </a:r>
          </a:p>
          <a:p>
            <a:pPr marL="342900" indent="-342900">
              <a:buFont typeface="+mj-lt"/>
              <a:buAutoNum type="arabicPeriod"/>
            </a:pPr>
            <a:r>
              <a:rPr lang="en-US" dirty="0"/>
              <a:t>Equity and Equality</a:t>
            </a:r>
          </a:p>
          <a:p>
            <a:pPr marL="800100" lvl="1" indent="-342900">
              <a:buFont typeface="Arial" panose="020B0604020202020204" pitchFamily="34" charset="0"/>
              <a:buChar char="•"/>
            </a:pPr>
            <a:r>
              <a:rPr lang="en-US" dirty="0"/>
              <a:t>Clarify the definition of success</a:t>
            </a:r>
          </a:p>
          <a:p>
            <a:pPr marL="342900" indent="-342900">
              <a:buFont typeface="+mj-lt"/>
              <a:buAutoNum type="arabicPeriod"/>
            </a:pPr>
            <a:r>
              <a:rPr lang="en-US" dirty="0"/>
              <a:t>Intersectionality</a:t>
            </a:r>
          </a:p>
          <a:p>
            <a:pPr marL="800100" lvl="1" indent="-342900">
              <a:buFont typeface="Arial" panose="020B0604020202020204" pitchFamily="34" charset="0"/>
              <a:buChar char="•"/>
            </a:pPr>
            <a:r>
              <a:rPr lang="en-US" dirty="0"/>
              <a:t>Measure multiple dimensions of discrimination</a:t>
            </a:r>
          </a:p>
          <a:p>
            <a:pPr marL="800100" lvl="1" indent="-342900">
              <a:buFont typeface="Arial" panose="020B0604020202020204" pitchFamily="34" charset="0"/>
              <a:buChar char="•"/>
            </a:pPr>
            <a:r>
              <a:rPr lang="en-US" dirty="0"/>
              <a:t>Consult an intersectionality chart</a:t>
            </a:r>
          </a:p>
          <a:p>
            <a:pPr marL="342900" indent="-342900">
              <a:buFont typeface="+mj-lt"/>
              <a:buAutoNum type="arabicPeriod"/>
            </a:pPr>
            <a:r>
              <a:rPr lang="en-US" dirty="0"/>
              <a:t>Implicit Bias</a:t>
            </a:r>
          </a:p>
          <a:p>
            <a:pPr marL="800100" lvl="1" indent="-342900">
              <a:buFont typeface="Arial" panose="020B0604020202020204" pitchFamily="34" charset="0"/>
              <a:buChar char="•"/>
            </a:pPr>
            <a:r>
              <a:rPr lang="en-US" dirty="0"/>
              <a:t>Consider how your unconscious behavior can change how you approach your evaluation</a:t>
            </a:r>
          </a:p>
          <a:p>
            <a:pPr marL="800100" lvl="1" indent="-342900">
              <a:buFont typeface="Arial" panose="020B0604020202020204" pitchFamily="34" charset="0"/>
              <a:buChar char="•"/>
            </a:pPr>
            <a:r>
              <a:rPr lang="en-US" dirty="0"/>
              <a:t>Test for your biases</a:t>
            </a:r>
          </a:p>
          <a:p>
            <a:pPr marL="342900" indent="-342900">
              <a:buFont typeface="+mj-lt"/>
              <a:buAutoNum type="arabicPeriod"/>
            </a:pPr>
            <a:r>
              <a:rPr lang="en-US" b="1" dirty="0">
                <a:solidFill>
                  <a:schemeClr val="accent4">
                    <a:lumMod val="75000"/>
                  </a:schemeClr>
                </a:solidFill>
              </a:rPr>
              <a:t>Distrust of research</a:t>
            </a:r>
          </a:p>
          <a:p>
            <a:pPr marL="800100" lvl="1" indent="-342900">
              <a:buFont typeface="Arial" panose="020B0604020202020204" pitchFamily="34" charset="0"/>
              <a:buChar char="•"/>
            </a:pPr>
            <a:r>
              <a:rPr lang="en-US" b="1" dirty="0">
                <a:solidFill>
                  <a:schemeClr val="accent4">
                    <a:lumMod val="75000"/>
                  </a:schemeClr>
                </a:solidFill>
              </a:rPr>
              <a:t>Know why there may be resistance to evaluation</a:t>
            </a:r>
          </a:p>
          <a:p>
            <a:pPr marL="800100" lvl="1" indent="-342900">
              <a:buFont typeface="Arial" panose="020B0604020202020204" pitchFamily="34" charset="0"/>
              <a:buChar char="•"/>
            </a:pPr>
            <a:r>
              <a:rPr lang="en-US" b="1" dirty="0">
                <a:solidFill>
                  <a:schemeClr val="accent4">
                    <a:lumMod val="75000"/>
                  </a:schemeClr>
                </a:solidFill>
              </a:rPr>
              <a:t>Ensure the safety and security of the community</a:t>
            </a:r>
          </a:p>
          <a:p>
            <a:pPr>
              <a:lnSpc>
                <a:spcPct val="150000"/>
              </a:lnSpc>
            </a:pPr>
            <a:endParaRPr lang="en-US" dirty="0"/>
          </a:p>
        </p:txBody>
      </p:sp>
    </p:spTree>
    <p:extLst>
      <p:ext uri="{BB962C8B-B14F-4D97-AF65-F5344CB8AC3E}">
        <p14:creationId xmlns:p14="http://schemas.microsoft.com/office/powerpoint/2010/main" val="153337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a:xfrm>
            <a:off x="581191" y="321091"/>
            <a:ext cx="11029616" cy="1188720"/>
          </a:xfrm>
        </p:spPr>
        <p:txBody>
          <a:bodyPr/>
          <a:lstStyle/>
          <a:p>
            <a:r>
              <a:rPr lang="en-US" b="1" dirty="0">
                <a:latin typeface="+mn-lt"/>
              </a:rPr>
              <a:t>5 Steps to Evaluation: Do a Community Assessment </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4909637" y="2239066"/>
            <a:ext cx="1943697"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4632509" y="1752896"/>
            <a:ext cx="1079086" cy="1085182"/>
          </a:xfrm>
          <a:prstGeom prst="rect">
            <a:avLst/>
          </a:prstGeom>
        </p:spPr>
      </p:pic>
      <p:pic>
        <p:nvPicPr>
          <p:cNvPr id="4" name="Picture 3" descr="Step 1: Do a community assessment">
            <a:extLst>
              <a:ext uri="{FF2B5EF4-FFF2-40B4-BE49-F238E27FC236}">
                <a16:creationId xmlns:a16="http://schemas.microsoft.com/office/drawing/2014/main" id="{EF5672D4-B505-4FA5-B982-6EC76DC60CC0}"/>
              </a:ext>
            </a:extLst>
          </p:cNvPr>
          <p:cNvPicPr>
            <a:picLocks noChangeAspect="1"/>
          </p:cNvPicPr>
          <p:nvPr/>
        </p:nvPicPr>
        <p:blipFill>
          <a:blip r:embed="rId4"/>
          <a:stretch>
            <a:fillRect/>
          </a:stretch>
        </p:blipFill>
        <p:spPr>
          <a:xfrm>
            <a:off x="1136069" y="5860908"/>
            <a:ext cx="9919861" cy="688220"/>
          </a:xfrm>
          <a:prstGeom prst="rect">
            <a:avLst/>
          </a:prstGeom>
          <a:ln>
            <a:solidFill>
              <a:schemeClr val="tx1"/>
            </a:solidFill>
          </a:ln>
        </p:spPr>
      </p:pic>
      <p:sp>
        <p:nvSpPr>
          <p:cNvPr id="3" name="Rectangle 2">
            <a:extLst>
              <a:ext uri="{FF2B5EF4-FFF2-40B4-BE49-F238E27FC236}">
                <a16:creationId xmlns:a16="http://schemas.microsoft.com/office/drawing/2014/main" id="{F3A5FDDB-0552-4B3F-8447-FCE6F8A56449}"/>
              </a:ext>
              <a:ext uri="{C183D7F6-B498-43B3-948B-1728B52AA6E4}">
                <adec:decorative xmlns:adec="http://schemas.microsoft.com/office/drawing/2017/decorative" val="1"/>
              </a:ext>
            </a:extLst>
          </p:cNvPr>
          <p:cNvSpPr/>
          <p:nvPr/>
        </p:nvSpPr>
        <p:spPr>
          <a:xfrm>
            <a:off x="3657600" y="5860908"/>
            <a:ext cx="911114" cy="688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401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5226B41-0BA5-42C3-A9E6-295199C9E6C6}"/>
              </a:ext>
            </a:extLst>
          </p:cNvPr>
          <p:cNvSpPr>
            <a:spLocks noGrp="1"/>
          </p:cNvSpPr>
          <p:nvPr>
            <p:ph type="title"/>
          </p:nvPr>
        </p:nvSpPr>
        <p:spPr/>
        <p:txBody>
          <a:bodyPr>
            <a:normAutofit/>
          </a:bodyPr>
          <a:lstStyle/>
          <a:p>
            <a:r>
              <a:rPr lang="en-US" dirty="0">
                <a:solidFill>
                  <a:schemeClr val="tx1"/>
                </a:solidFill>
              </a:rPr>
              <a:t>Step 1: Do a Community Assessment part 1</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sp>
        <p:nvSpPr>
          <p:cNvPr id="16" name="TextBox 15">
            <a:extLst>
              <a:ext uri="{FF2B5EF4-FFF2-40B4-BE49-F238E27FC236}">
                <a16:creationId xmlns:a16="http://schemas.microsoft.com/office/drawing/2014/main" id="{7C0CE230-7A00-4677-B3B8-24E67C2C4282}"/>
              </a:ext>
            </a:extLst>
          </p:cNvPr>
          <p:cNvSpPr txBox="1"/>
          <p:nvPr/>
        </p:nvSpPr>
        <p:spPr>
          <a:xfrm>
            <a:off x="3138600" y="1266592"/>
            <a:ext cx="8416251" cy="1477328"/>
          </a:xfrm>
          <a:prstGeom prst="rect">
            <a:avLst/>
          </a:prstGeom>
          <a:noFill/>
        </p:spPr>
        <p:txBody>
          <a:bodyPr wrap="square" rtlCol="0">
            <a:spAutoFit/>
          </a:bodyPr>
          <a:lstStyle/>
          <a:p>
            <a:r>
              <a:rPr lang="en-US" b="1" dirty="0">
                <a:solidFill>
                  <a:schemeClr val="accent5">
                    <a:lumMod val="75000"/>
                  </a:schemeClr>
                </a:solidFill>
              </a:rPr>
              <a:t>WHAT: </a:t>
            </a:r>
            <a:r>
              <a:rPr lang="en-US" dirty="0"/>
              <a:t>A community assessment is a study of the community </a:t>
            </a:r>
          </a:p>
          <a:p>
            <a:endParaRPr lang="en-US" dirty="0"/>
          </a:p>
          <a:p>
            <a:r>
              <a:rPr lang="en-US" b="1" dirty="0">
                <a:solidFill>
                  <a:schemeClr val="accent5">
                    <a:lumMod val="75000"/>
                  </a:schemeClr>
                </a:solidFill>
              </a:rPr>
              <a:t>WHY</a:t>
            </a:r>
            <a:r>
              <a:rPr lang="en-US" dirty="0">
                <a:solidFill>
                  <a:schemeClr val="accent5">
                    <a:lumMod val="75000"/>
                  </a:schemeClr>
                </a:solidFill>
              </a:rPr>
              <a:t>: </a:t>
            </a:r>
            <a:r>
              <a:rPr lang="en-US" dirty="0"/>
              <a:t>helps you determine the health information </a:t>
            </a:r>
            <a:r>
              <a:rPr lang="en-US" b="1" dirty="0">
                <a:solidFill>
                  <a:schemeClr val="accent2"/>
                </a:solidFill>
              </a:rPr>
              <a:t>needs</a:t>
            </a:r>
            <a:r>
              <a:rPr lang="en-US" dirty="0"/>
              <a:t> of the community, the community resources that would support your project, and information to guide you in your choice and design of outreach strategies.</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2" y="3224334"/>
            <a:ext cx="8416251" cy="2031325"/>
          </a:xfrm>
          <a:prstGeom prst="rect">
            <a:avLst/>
          </a:prstGeom>
          <a:noFill/>
        </p:spPr>
        <p:txBody>
          <a:bodyPr wrap="square" rtlCol="0">
            <a:spAutoFit/>
          </a:bodyPr>
          <a:lstStyle/>
          <a:p>
            <a:pPr marL="342900" indent="-342900">
              <a:buAutoNum type="arabicPeriod"/>
            </a:pPr>
            <a:r>
              <a:rPr lang="en-US" dirty="0"/>
              <a:t>Get Organized</a:t>
            </a:r>
          </a:p>
          <a:p>
            <a:pPr marL="342900" indent="-342900">
              <a:buAutoNum type="arabicPeriod"/>
            </a:pPr>
            <a:r>
              <a:rPr lang="en-US" dirty="0"/>
              <a:t>Gather Information</a:t>
            </a:r>
          </a:p>
          <a:p>
            <a:pPr marL="342900" indent="-342900">
              <a:buAutoNum type="arabicPeriod"/>
            </a:pPr>
            <a:r>
              <a:rPr lang="en-US" dirty="0"/>
              <a:t>Assemble, Interpret, and Act on your findings</a:t>
            </a:r>
          </a:p>
          <a:p>
            <a:pPr marL="342900" indent="-342900">
              <a:buAutoNum type="arabicPeriod"/>
            </a:pPr>
            <a:endParaRPr lang="en-US" dirty="0"/>
          </a:p>
          <a:p>
            <a:pPr marL="342900" indent="-342900">
              <a:buAutoNum type="arabicPeriod"/>
            </a:pPr>
            <a:endParaRPr lang="en-US" dirty="0"/>
          </a:p>
          <a:p>
            <a:r>
              <a:rPr lang="en-US" dirty="0"/>
              <a:t>Ultimately: </a:t>
            </a:r>
          </a:p>
          <a:p>
            <a:r>
              <a:rPr lang="en-US" b="1" dirty="0">
                <a:solidFill>
                  <a:schemeClr val="accent2"/>
                </a:solidFill>
              </a:rPr>
              <a:t>Learn</a:t>
            </a:r>
            <a:r>
              <a:rPr lang="en-US" dirty="0"/>
              <a:t> about the community, key stakeholders, and their needs.</a:t>
            </a:r>
          </a:p>
        </p:txBody>
      </p:sp>
    </p:spTree>
    <p:extLst>
      <p:ext uri="{BB962C8B-B14F-4D97-AF65-F5344CB8AC3E}">
        <p14:creationId xmlns:p14="http://schemas.microsoft.com/office/powerpoint/2010/main" val="3181600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F56263D9-2282-4A48-A3B5-550A074673B5}"/>
              </a:ext>
            </a:extLst>
          </p:cNvPr>
          <p:cNvSpPr>
            <a:spLocks noGrp="1"/>
          </p:cNvSpPr>
          <p:nvPr>
            <p:ph type="title"/>
          </p:nvPr>
        </p:nvSpPr>
        <p:spPr/>
        <p:txBody>
          <a:bodyPr/>
          <a:lstStyle/>
          <a:p>
            <a:r>
              <a:rPr lang="en-US" dirty="0">
                <a:solidFill>
                  <a:schemeClr val="tx1"/>
                </a:solidFill>
              </a:rPr>
              <a:t>Step 1: Do a Community Assessment part 2</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Get Organized</a:t>
            </a:r>
          </a:p>
        </p:txBody>
      </p:sp>
      <p:sp>
        <p:nvSpPr>
          <p:cNvPr id="2" name="TextBox 1">
            <a:extLst>
              <a:ext uri="{FF2B5EF4-FFF2-40B4-BE49-F238E27FC236}">
                <a16:creationId xmlns:a16="http://schemas.microsoft.com/office/drawing/2014/main" id="{17F89BC9-BA60-4E28-9C7B-3E0F5FFB7216}"/>
              </a:ext>
            </a:extLst>
          </p:cNvPr>
          <p:cNvSpPr txBox="1"/>
          <p:nvPr/>
        </p:nvSpPr>
        <p:spPr>
          <a:xfrm>
            <a:off x="3212432" y="2284406"/>
            <a:ext cx="8195797"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accent5">
                    <a:lumMod val="75000"/>
                  </a:schemeClr>
                </a:solidFill>
              </a:rPr>
              <a:t>Cultural humility </a:t>
            </a:r>
            <a:r>
              <a:rPr lang="en-US" dirty="0"/>
              <a:t>respects the practices and boundaries of a community’s methods of doing and being. </a:t>
            </a:r>
          </a:p>
          <a:p>
            <a:pPr marL="742950" lvl="1" indent="-285750">
              <a:buFont typeface="Arial" panose="020B0604020202020204" pitchFamily="34" charset="0"/>
              <a:buChar char="•"/>
            </a:pPr>
            <a:r>
              <a:rPr lang="en-US" dirty="0"/>
              <a:t>Culture is always changing and adapting, so cultural humility is an iterative and ongoing process. </a:t>
            </a:r>
          </a:p>
          <a:p>
            <a:pPr marL="742950" lvl="1" indent="-285750">
              <a:buFont typeface="Arial" panose="020B0604020202020204" pitchFamily="34" charset="0"/>
              <a:buChar char="•"/>
            </a:pPr>
            <a:r>
              <a:rPr lang="en-US" dirty="0"/>
              <a:t>Cultural responsiveness incorporates cultural humility into the practice of evaluation. </a:t>
            </a:r>
          </a:p>
          <a:p>
            <a:pPr lvl="1"/>
            <a:endParaRPr lang="en-US" dirty="0"/>
          </a:p>
          <a:p>
            <a:pPr marL="285750" indent="-285750">
              <a:buFont typeface="Arial" panose="020B0604020202020204" pitchFamily="34" charset="0"/>
              <a:buChar char="•"/>
            </a:pPr>
            <a:r>
              <a:rPr lang="en-US" dirty="0"/>
              <a:t>Actions for incorporating cultural humility into your evaluation such as:</a:t>
            </a:r>
          </a:p>
          <a:p>
            <a:pPr marL="742950" lvl="1" indent="-285750">
              <a:buFont typeface="Arial" panose="020B0604020202020204" pitchFamily="34" charset="0"/>
              <a:buChar char="•"/>
            </a:pPr>
            <a:r>
              <a:rPr lang="en-US" dirty="0"/>
              <a:t>Develop specific cultural knowledge</a:t>
            </a:r>
          </a:p>
          <a:p>
            <a:pPr marL="742950" lvl="1" indent="-285750">
              <a:buFont typeface="Arial" panose="020B0604020202020204" pitchFamily="34" charset="0"/>
              <a:buChar char="•"/>
            </a:pPr>
            <a:r>
              <a:rPr lang="en-US" dirty="0"/>
              <a:t>Define and measure race and ethnicity in a meaningful way</a:t>
            </a:r>
          </a:p>
          <a:p>
            <a:pPr marL="742950" lvl="1" indent="-285750">
              <a:buFont typeface="Arial" panose="020B0604020202020204" pitchFamily="34" charset="0"/>
              <a:buChar char="•"/>
            </a:pPr>
            <a:r>
              <a:rPr lang="en-US" dirty="0"/>
              <a:t>Explicitly examine the theoretical framework that is the foundation of your research</a:t>
            </a:r>
          </a:p>
          <a:p>
            <a:pPr marL="742950" lvl="1" indent="-285750">
              <a:buFont typeface="Arial" panose="020B0604020202020204" pitchFamily="34" charset="0"/>
              <a:buChar char="•"/>
            </a:pPr>
            <a:r>
              <a:rPr lang="en-US" dirty="0"/>
              <a:t>Choose culturally appropriate measures</a:t>
            </a:r>
          </a:p>
          <a:p>
            <a:pPr marL="742950" lvl="1" indent="-285750">
              <a:buFont typeface="Arial" panose="020B0604020202020204" pitchFamily="34" charset="0"/>
              <a:buChar char="•"/>
            </a:pPr>
            <a:r>
              <a:rPr lang="en-US" dirty="0"/>
              <a:t>Interpret results to reflect the lives of people studied</a:t>
            </a:r>
          </a:p>
          <a:p>
            <a:pPr marL="742950" lvl="1"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5332D42A-FBF5-468C-B62F-6640EC2597E6}"/>
              </a:ext>
            </a:extLst>
          </p:cNvPr>
          <p:cNvSpPr txBox="1"/>
          <p:nvPr/>
        </p:nvSpPr>
        <p:spPr>
          <a:xfrm>
            <a:off x="3212432" y="1360931"/>
            <a:ext cx="7982712" cy="923330"/>
          </a:xfrm>
          <a:prstGeom prst="rect">
            <a:avLst/>
          </a:prstGeom>
          <a:noFill/>
        </p:spPr>
        <p:txBody>
          <a:bodyPr wrap="square" rtlCol="0">
            <a:spAutoFit/>
          </a:bodyPr>
          <a:lstStyle/>
          <a:p>
            <a:r>
              <a:rPr lang="en-US" b="0" i="0" dirty="0">
                <a:solidFill>
                  <a:srgbClr val="666666"/>
                </a:solidFill>
                <a:effectLst/>
                <a:latin typeface="-apple-system"/>
              </a:rPr>
              <a:t>This phase includes outreach, background research, networking, reflecting on the evaluation and program goals, and formulating evaluation questions.</a:t>
            </a:r>
          </a:p>
          <a:p>
            <a:endParaRPr lang="en-US" dirty="0"/>
          </a:p>
        </p:txBody>
      </p:sp>
    </p:spTree>
    <p:extLst>
      <p:ext uri="{BB962C8B-B14F-4D97-AF65-F5344CB8AC3E}">
        <p14:creationId xmlns:p14="http://schemas.microsoft.com/office/powerpoint/2010/main" val="969033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1B637A-D42C-4D46-8089-86D716233F23}"/>
              </a:ext>
            </a:extLst>
          </p:cNvPr>
          <p:cNvSpPr>
            <a:spLocks noGrp="1"/>
          </p:cNvSpPr>
          <p:nvPr>
            <p:ph type="title"/>
          </p:nvPr>
        </p:nvSpPr>
        <p:spPr/>
        <p:txBody>
          <a:bodyPr/>
          <a:lstStyle/>
          <a:p>
            <a:r>
              <a:rPr lang="en-US" dirty="0">
                <a:solidFill>
                  <a:schemeClr val="tx1"/>
                </a:solidFill>
              </a:rPr>
              <a:t>Step 1: Do a Community Assessment part 3</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Get Organized</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1" y="1883195"/>
            <a:ext cx="3010343" cy="3693319"/>
          </a:xfrm>
          <a:prstGeom prst="rect">
            <a:avLst/>
          </a:prstGeom>
          <a:noFill/>
        </p:spPr>
        <p:txBody>
          <a:bodyPr wrap="square" rtlCol="0">
            <a:spAutoFit/>
          </a:bodyPr>
          <a:lstStyle/>
          <a:p>
            <a:pPr marL="285750" indent="-285750">
              <a:buFont typeface="Arial" panose="020B0604020202020204" pitchFamily="34" charset="0"/>
              <a:buChar char="•"/>
            </a:pPr>
            <a:r>
              <a:rPr lang="en-US" dirty="0"/>
              <a:t>Stakeholder analysis</a:t>
            </a:r>
          </a:p>
          <a:p>
            <a:pPr marL="742950" lvl="1" indent="-285750">
              <a:buFont typeface="Arial" panose="020B0604020202020204" pitchFamily="34" charset="0"/>
              <a:buChar char="•"/>
            </a:pPr>
            <a:r>
              <a:rPr lang="en-US" dirty="0"/>
              <a:t>‘positive deviance’ methodology</a:t>
            </a:r>
          </a:p>
          <a:p>
            <a:pPr lvl="1"/>
            <a:endParaRPr lang="en-US" dirty="0"/>
          </a:p>
          <a:p>
            <a:pPr marL="285750" indent="-285750">
              <a:buFont typeface="Arial" panose="020B0604020202020204" pitchFamily="34" charset="0"/>
              <a:buChar char="•"/>
            </a:pPr>
            <a:r>
              <a:rPr lang="en-US" dirty="0"/>
              <a:t>SWOT analysis</a:t>
            </a:r>
          </a:p>
          <a:p>
            <a:pPr marL="742950" lvl="1" indent="-285750">
              <a:buFont typeface="Arial" panose="020B0604020202020204" pitchFamily="34" charset="0"/>
              <a:buChar char="•"/>
            </a:pPr>
            <a:r>
              <a:rPr lang="en-US" dirty="0"/>
              <a:t>For the foundation or organization, with relation to the community a program is working in</a:t>
            </a:r>
          </a:p>
          <a:p>
            <a:pPr marL="742950" lvl="1" indent="-285750">
              <a:buFont typeface="Arial" panose="020B0604020202020204" pitchFamily="34" charset="0"/>
              <a:buChar char="•"/>
            </a:pPr>
            <a:r>
              <a:rPr lang="en-US" dirty="0"/>
              <a:t>For the program</a:t>
            </a:r>
          </a:p>
          <a:p>
            <a:pPr marL="742950" lvl="1" indent="-285750">
              <a:buFont typeface="Arial" panose="020B0604020202020204" pitchFamily="34" charset="0"/>
              <a:buChar char="•"/>
            </a:pPr>
            <a:endParaRPr lang="en-US" dirty="0"/>
          </a:p>
        </p:txBody>
      </p:sp>
      <p:pic>
        <p:nvPicPr>
          <p:cNvPr id="3" name="Picture 2" descr="Diagram&#10;&#10;Description automatically generated">
            <a:extLst>
              <a:ext uri="{FF2B5EF4-FFF2-40B4-BE49-F238E27FC236}">
                <a16:creationId xmlns:a16="http://schemas.microsoft.com/office/drawing/2014/main" id="{2D7938A4-4EEF-466E-845A-8C49FCA5A716}"/>
              </a:ext>
            </a:extLst>
          </p:cNvPr>
          <p:cNvPicPr>
            <a:picLocks noChangeAspect="1"/>
          </p:cNvPicPr>
          <p:nvPr/>
        </p:nvPicPr>
        <p:blipFill>
          <a:blip r:embed="rId4"/>
          <a:stretch>
            <a:fillRect/>
          </a:stretch>
        </p:blipFill>
        <p:spPr>
          <a:xfrm>
            <a:off x="6548821" y="878305"/>
            <a:ext cx="5477651" cy="5657873"/>
          </a:xfrm>
          <a:prstGeom prst="rect">
            <a:avLst/>
          </a:prstGeom>
          <a:ln>
            <a:solidFill>
              <a:schemeClr val="tx1"/>
            </a:solidFill>
          </a:ln>
        </p:spPr>
      </p:pic>
    </p:spTree>
    <p:extLst>
      <p:ext uri="{BB962C8B-B14F-4D97-AF65-F5344CB8AC3E}">
        <p14:creationId xmlns:p14="http://schemas.microsoft.com/office/powerpoint/2010/main" val="385210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F8C90-03C9-45EC-B54A-0BFA42588B0B}"/>
              </a:ext>
            </a:extLst>
          </p:cNvPr>
          <p:cNvSpPr>
            <a:spLocks noGrp="1"/>
          </p:cNvSpPr>
          <p:nvPr>
            <p:ph type="title"/>
          </p:nvPr>
        </p:nvSpPr>
        <p:spPr>
          <a:xfrm>
            <a:off x="581192" y="2899655"/>
            <a:ext cx="11029616" cy="988332"/>
          </a:xfrm>
        </p:spPr>
        <p:txBody>
          <a:bodyPr>
            <a:noAutofit/>
          </a:bodyPr>
          <a:lstStyle/>
          <a:p>
            <a:pPr algn="ctr"/>
            <a:r>
              <a:rPr lang="en-US" sz="6600" b="1" dirty="0">
                <a:latin typeface="+mn-lt"/>
              </a:rPr>
              <a:t>Time for a Poll</a:t>
            </a:r>
          </a:p>
        </p:txBody>
      </p:sp>
    </p:spTree>
    <p:extLst>
      <p:ext uri="{BB962C8B-B14F-4D97-AF65-F5344CB8AC3E}">
        <p14:creationId xmlns:p14="http://schemas.microsoft.com/office/powerpoint/2010/main" val="1881363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A9646F8-096D-4247-ACA8-A993BA53759A}"/>
              </a:ext>
            </a:extLst>
          </p:cNvPr>
          <p:cNvSpPr>
            <a:spLocks noGrp="1"/>
          </p:cNvSpPr>
          <p:nvPr>
            <p:ph type="title"/>
          </p:nvPr>
        </p:nvSpPr>
        <p:spPr/>
        <p:txBody>
          <a:bodyPr/>
          <a:lstStyle/>
          <a:p>
            <a:r>
              <a:rPr lang="en-US" dirty="0">
                <a:solidFill>
                  <a:schemeClr val="tx1"/>
                </a:solidFill>
              </a:rPr>
              <a:t>Step 1: Do a Community Assessment part 4</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Gather Information</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152824" y="2226548"/>
            <a:ext cx="4472419" cy="35548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dirty="0">
                <a:solidFill>
                  <a:schemeClr val="accent4">
                    <a:lumMod val="75000"/>
                  </a:schemeClr>
                </a:solidFill>
              </a:rPr>
              <a:t>Listening sessions</a:t>
            </a:r>
          </a:p>
          <a:p>
            <a:pPr marL="742950" lvl="1" indent="-285750">
              <a:buFont typeface="Arial" panose="020B0604020202020204" pitchFamily="34" charset="0"/>
              <a:buChar char="•"/>
            </a:pPr>
            <a:r>
              <a:rPr lang="en-US" dirty="0"/>
              <a:t>Community listening sessions are semi-structured group gatherings that prompt discussion on a wide variety of topics</a:t>
            </a:r>
          </a:p>
          <a:p>
            <a:pPr marL="742950" lvl="1" indent="-285750">
              <a:buFont typeface="Arial" panose="020B0604020202020204" pitchFamily="34" charset="0"/>
              <a:buChar char="•"/>
            </a:pPr>
            <a:r>
              <a:rPr lang="en-US" dirty="0"/>
              <a:t>Open two-way dialogue</a:t>
            </a:r>
          </a:p>
          <a:p>
            <a:pPr marL="742950" lvl="1" indent="-285750">
              <a:buFont typeface="Arial" panose="020B0604020202020204" pitchFamily="34" charset="0"/>
              <a:buChar char="•"/>
            </a:pPr>
            <a:r>
              <a:rPr lang="en-US" dirty="0"/>
              <a:t>Learn about what the community views as being important</a:t>
            </a:r>
          </a:p>
          <a:p>
            <a:pPr marL="742950" lvl="1" indent="-285750">
              <a:buFont typeface="Arial" panose="020B0604020202020204" pitchFamily="34" charset="0"/>
              <a:buChar char="•"/>
            </a:pPr>
            <a:r>
              <a:rPr lang="en-US" dirty="0"/>
              <a:t>Group facilitator monitors the dynamics</a:t>
            </a:r>
          </a:p>
          <a:p>
            <a:pPr marL="742950" lvl="1" indent="-285750">
              <a:buFont typeface="Arial" panose="020B0604020202020204" pitchFamily="34" charset="0"/>
              <a:buChar char="•"/>
            </a:pPr>
            <a:r>
              <a:rPr lang="en-US" dirty="0"/>
              <a:t>Create space and time to freely discuss topics</a:t>
            </a:r>
          </a:p>
        </p:txBody>
      </p:sp>
      <p:pic>
        <p:nvPicPr>
          <p:cNvPr id="9" name="Picture 8">
            <a:extLst>
              <a:ext uri="{FF2B5EF4-FFF2-40B4-BE49-F238E27FC236}">
                <a16:creationId xmlns:a16="http://schemas.microsoft.com/office/drawing/2014/main" id="{0BBF4B39-8A21-4317-9EE6-60F8DDE5491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37514" y="2946648"/>
            <a:ext cx="3939514" cy="2623716"/>
          </a:xfrm>
          <a:prstGeom prst="rect">
            <a:avLst/>
          </a:prstGeom>
        </p:spPr>
      </p:pic>
      <p:sp>
        <p:nvSpPr>
          <p:cNvPr id="2" name="TextBox 1">
            <a:extLst>
              <a:ext uri="{FF2B5EF4-FFF2-40B4-BE49-F238E27FC236}">
                <a16:creationId xmlns:a16="http://schemas.microsoft.com/office/drawing/2014/main" id="{9BE8EC7F-6E25-4720-8112-E75E33C98B13}"/>
              </a:ext>
            </a:extLst>
          </p:cNvPr>
          <p:cNvSpPr txBox="1"/>
          <p:nvPr/>
        </p:nvSpPr>
        <p:spPr>
          <a:xfrm>
            <a:off x="3212432" y="1419550"/>
            <a:ext cx="6977743" cy="923330"/>
          </a:xfrm>
          <a:prstGeom prst="rect">
            <a:avLst/>
          </a:prstGeom>
          <a:noFill/>
        </p:spPr>
        <p:txBody>
          <a:bodyPr wrap="square" rtlCol="0">
            <a:spAutoFit/>
          </a:bodyPr>
          <a:lstStyle/>
          <a:p>
            <a:r>
              <a:rPr lang="en-US" b="0" i="0" dirty="0">
                <a:solidFill>
                  <a:srgbClr val="666666"/>
                </a:solidFill>
                <a:effectLst/>
                <a:latin typeface="-apple-system"/>
              </a:rPr>
              <a:t>This phase includes gathering data from different external and internal sources to inform the development of your program and evaluation plan.</a:t>
            </a:r>
          </a:p>
          <a:p>
            <a:endParaRPr lang="en-US" dirty="0"/>
          </a:p>
        </p:txBody>
      </p:sp>
    </p:spTree>
    <p:extLst>
      <p:ext uri="{BB962C8B-B14F-4D97-AF65-F5344CB8AC3E}">
        <p14:creationId xmlns:p14="http://schemas.microsoft.com/office/powerpoint/2010/main" val="1899824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92BD21A-B5C6-4CAB-94FA-B49339B50CAD}"/>
              </a:ext>
            </a:extLst>
          </p:cNvPr>
          <p:cNvSpPr>
            <a:spLocks noGrp="1"/>
          </p:cNvSpPr>
          <p:nvPr>
            <p:ph type="title"/>
          </p:nvPr>
        </p:nvSpPr>
        <p:spPr/>
        <p:txBody>
          <a:bodyPr/>
          <a:lstStyle/>
          <a:p>
            <a:r>
              <a:rPr lang="en-US" dirty="0">
                <a:solidFill>
                  <a:schemeClr val="tx1"/>
                </a:solidFill>
              </a:rPr>
              <a:t>Step 1: Do a Community Assessment part 5</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Gather Information</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076493" y="1505777"/>
            <a:ext cx="3382678" cy="3139321"/>
          </a:xfrm>
          <a:prstGeom prst="rect">
            <a:avLst/>
          </a:prstGeom>
          <a:noFill/>
        </p:spPr>
        <p:txBody>
          <a:bodyPr wrap="square" rtlCol="0">
            <a:spAutoFit/>
          </a:bodyPr>
          <a:lstStyle/>
          <a:p>
            <a:pPr marL="285750" indent="-285750">
              <a:buFont typeface="Arial" panose="020B0604020202020204" pitchFamily="34" charset="0"/>
              <a:buChar char="•"/>
            </a:pPr>
            <a:r>
              <a:rPr lang="en-US" dirty="0"/>
              <a:t>Existing Data Sources – useful for needs assessment or program design phase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data sources CANNOT be used to report against program outcomes</a:t>
            </a:r>
          </a:p>
          <a:p>
            <a:endParaRPr lang="en-US" dirty="0"/>
          </a:p>
          <a:p>
            <a:pPr marL="285750" indent="-285750">
              <a:buFont typeface="Arial" panose="020B0604020202020204" pitchFamily="34" charset="0"/>
              <a:buChar char="•"/>
            </a:pPr>
            <a:r>
              <a:rPr lang="en-US" dirty="0"/>
              <a:t>They may be helpful during a needs assessment or program design phase</a:t>
            </a:r>
          </a:p>
        </p:txBody>
      </p:sp>
      <p:sp>
        <p:nvSpPr>
          <p:cNvPr id="4" name="TextBox 3">
            <a:extLst>
              <a:ext uri="{FF2B5EF4-FFF2-40B4-BE49-F238E27FC236}">
                <a16:creationId xmlns:a16="http://schemas.microsoft.com/office/drawing/2014/main" id="{8ADA8525-33BA-4E2B-8826-5BA3957764A1}"/>
              </a:ext>
            </a:extLst>
          </p:cNvPr>
          <p:cNvSpPr txBox="1"/>
          <p:nvPr/>
        </p:nvSpPr>
        <p:spPr>
          <a:xfrm>
            <a:off x="3212432" y="4890558"/>
            <a:ext cx="8115300"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t>Example</a:t>
            </a:r>
            <a:r>
              <a:rPr lang="en-US" dirty="0"/>
              <a:t>: Want to learn more about the races &amp; ethnicities of people living in Seattle, WA </a:t>
            </a:r>
          </a:p>
          <a:p>
            <a:pPr marL="742950" lvl="1" indent="-285750">
              <a:buFont typeface="Arial" panose="020B0604020202020204" pitchFamily="34" charset="0"/>
              <a:buChar char="•"/>
            </a:pPr>
            <a:r>
              <a:rPr lang="en-US" dirty="0"/>
              <a:t>City Health Dashboard </a:t>
            </a:r>
          </a:p>
        </p:txBody>
      </p:sp>
      <p:pic>
        <p:nvPicPr>
          <p:cNvPr id="3" name="Picture 2">
            <a:extLst>
              <a:ext uri="{FF2B5EF4-FFF2-40B4-BE49-F238E27FC236}">
                <a16:creationId xmlns:a16="http://schemas.microsoft.com/office/drawing/2014/main" id="{3A845606-719F-4637-9667-60F5722686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15280" y="1130098"/>
            <a:ext cx="5511192" cy="3516020"/>
          </a:xfrm>
          <a:prstGeom prst="rect">
            <a:avLst/>
          </a:prstGeom>
          <a:ln>
            <a:solidFill>
              <a:schemeClr val="tx1"/>
            </a:solidFill>
          </a:ln>
        </p:spPr>
      </p:pic>
    </p:spTree>
    <p:extLst>
      <p:ext uri="{BB962C8B-B14F-4D97-AF65-F5344CB8AC3E}">
        <p14:creationId xmlns:p14="http://schemas.microsoft.com/office/powerpoint/2010/main" val="3814416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FDF14EC-0A2E-4157-A33B-32AED4E8143A}"/>
              </a:ext>
            </a:extLst>
          </p:cNvPr>
          <p:cNvSpPr>
            <a:spLocks noGrp="1"/>
          </p:cNvSpPr>
          <p:nvPr>
            <p:ph type="title"/>
          </p:nvPr>
        </p:nvSpPr>
        <p:spPr/>
        <p:txBody>
          <a:bodyPr/>
          <a:lstStyle/>
          <a:p>
            <a:r>
              <a:rPr lang="en-US" dirty="0">
                <a:solidFill>
                  <a:schemeClr val="tx1"/>
                </a:solidFill>
              </a:rPr>
              <a:t>Step 1: Do a Community Assessment part 6</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Gather Information</a:t>
            </a:r>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2" y="1614930"/>
            <a:ext cx="8416251" cy="170348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Existing Data Sources – useful for needs assessment or program design phase</a:t>
            </a:r>
          </a:p>
          <a:p>
            <a:pPr marL="285750" indent="-285750">
              <a:lnSpc>
                <a:spcPct val="150000"/>
              </a:lnSpc>
              <a:buFont typeface="Arial" panose="020B0604020202020204" pitchFamily="34" charset="0"/>
              <a:buChar char="•"/>
            </a:pPr>
            <a:r>
              <a:rPr lang="en-US" dirty="0"/>
              <a:t>The data sources CANNOT be used to report against program outcomes, but they may be helpful during a needs assessment or program design phase in understanding the context in which the program will be placed</a:t>
            </a:r>
          </a:p>
        </p:txBody>
      </p:sp>
      <p:sp>
        <p:nvSpPr>
          <p:cNvPr id="4" name="TextBox 3">
            <a:extLst>
              <a:ext uri="{FF2B5EF4-FFF2-40B4-BE49-F238E27FC236}">
                <a16:creationId xmlns:a16="http://schemas.microsoft.com/office/drawing/2014/main" id="{8ADA8525-33BA-4E2B-8826-5BA3957764A1}"/>
              </a:ext>
            </a:extLst>
          </p:cNvPr>
          <p:cNvSpPr txBox="1"/>
          <p:nvPr/>
        </p:nvSpPr>
        <p:spPr>
          <a:xfrm>
            <a:off x="3079844" y="3951514"/>
            <a:ext cx="8115300"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t>Example</a:t>
            </a:r>
            <a:r>
              <a:rPr lang="en-US" dirty="0"/>
              <a:t>: City Health Dashboard   </a:t>
            </a:r>
          </a:p>
        </p:txBody>
      </p:sp>
      <p:pic>
        <p:nvPicPr>
          <p:cNvPr id="3" name="Picture 2" descr="City Health Dashboard home page">
            <a:extLst>
              <a:ext uri="{FF2B5EF4-FFF2-40B4-BE49-F238E27FC236}">
                <a16:creationId xmlns:a16="http://schemas.microsoft.com/office/drawing/2014/main" id="{5A565619-36BF-4EDD-8B55-FC62F965438A}"/>
              </a:ext>
            </a:extLst>
          </p:cNvPr>
          <p:cNvPicPr>
            <a:picLocks noChangeAspect="1"/>
          </p:cNvPicPr>
          <p:nvPr/>
        </p:nvPicPr>
        <p:blipFill>
          <a:blip r:embed="rId4"/>
          <a:stretch>
            <a:fillRect/>
          </a:stretch>
        </p:blipFill>
        <p:spPr>
          <a:xfrm>
            <a:off x="3079844" y="660381"/>
            <a:ext cx="8416251" cy="5810753"/>
          </a:xfrm>
          <a:prstGeom prst="rect">
            <a:avLst/>
          </a:prstGeom>
          <a:ln>
            <a:solidFill>
              <a:schemeClr val="tx1"/>
            </a:solidFill>
          </a:ln>
        </p:spPr>
      </p:pic>
    </p:spTree>
    <p:extLst>
      <p:ext uri="{BB962C8B-B14F-4D97-AF65-F5344CB8AC3E}">
        <p14:creationId xmlns:p14="http://schemas.microsoft.com/office/powerpoint/2010/main" val="22701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B0F09B2-3291-4207-BB5B-AD8F3AFE29CD}"/>
              </a:ext>
            </a:extLst>
          </p:cNvPr>
          <p:cNvSpPr>
            <a:spLocks noGrp="1"/>
          </p:cNvSpPr>
          <p:nvPr>
            <p:ph type="title"/>
          </p:nvPr>
        </p:nvSpPr>
        <p:spPr/>
        <p:txBody>
          <a:bodyPr/>
          <a:lstStyle/>
          <a:p>
            <a:r>
              <a:rPr lang="en-US" dirty="0">
                <a:solidFill>
                  <a:schemeClr val="tx1"/>
                </a:solidFill>
              </a:rPr>
              <a:t>Step 1: Do a Community Assessment part 7</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Step 1:</a:t>
            </a:r>
          </a:p>
          <a:p>
            <a:pPr algn="ctr"/>
            <a:r>
              <a:rPr lang="en-US"/>
              <a:t>Do a Community Assessment </a:t>
            </a:r>
            <a:endParaRPr lang="en-US" dirty="0"/>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pic>
        <p:nvPicPr>
          <p:cNvPr id="9" name="Picture 8" descr="City overview of Seattle, Washington bia City Health Dashboard">
            <a:extLst>
              <a:ext uri="{FF2B5EF4-FFF2-40B4-BE49-F238E27FC236}">
                <a16:creationId xmlns:a16="http://schemas.microsoft.com/office/drawing/2014/main" id="{5958829D-A696-40D4-9711-61D819AB2D3C}"/>
              </a:ext>
            </a:extLst>
          </p:cNvPr>
          <p:cNvPicPr>
            <a:picLocks noChangeAspect="1"/>
          </p:cNvPicPr>
          <p:nvPr/>
        </p:nvPicPr>
        <p:blipFill>
          <a:blip r:embed="rId4"/>
          <a:stretch>
            <a:fillRect/>
          </a:stretch>
        </p:blipFill>
        <p:spPr>
          <a:xfrm>
            <a:off x="3792510" y="26198"/>
            <a:ext cx="6837390" cy="6814080"/>
          </a:xfrm>
          <a:prstGeom prst="rect">
            <a:avLst/>
          </a:prstGeom>
          <a:ln>
            <a:solidFill>
              <a:schemeClr val="tx1"/>
            </a:solidFill>
          </a:ln>
        </p:spPr>
      </p:pic>
    </p:spTree>
    <p:extLst>
      <p:ext uri="{BB962C8B-B14F-4D97-AF65-F5344CB8AC3E}">
        <p14:creationId xmlns:p14="http://schemas.microsoft.com/office/powerpoint/2010/main" val="1755025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02A9B0B-C57F-43E7-BF3F-9024D47A7ECF}"/>
              </a:ext>
            </a:extLst>
          </p:cNvPr>
          <p:cNvSpPr>
            <a:spLocks noGrp="1"/>
          </p:cNvSpPr>
          <p:nvPr>
            <p:ph type="title"/>
          </p:nvPr>
        </p:nvSpPr>
        <p:spPr/>
        <p:txBody>
          <a:bodyPr/>
          <a:lstStyle/>
          <a:p>
            <a:r>
              <a:rPr lang="en-US" dirty="0">
                <a:solidFill>
                  <a:schemeClr val="tx1"/>
                </a:solidFill>
              </a:rPr>
              <a:t>Step 1: Do a Community Assessment part 8</a:t>
            </a: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1:</a:t>
            </a:r>
          </a:p>
          <a:p>
            <a:pPr algn="ctr"/>
            <a:r>
              <a:rPr lang="en-US" dirty="0"/>
              <a:t>Do a Community Assessment </a:t>
            </a:r>
          </a:p>
        </p:txBody>
      </p:sp>
      <p:pic>
        <p:nvPicPr>
          <p:cNvPr id="7" name="Picture 6" descr="A picture containing text, sign, clipart&#10;&#10;Description automatically generated">
            <a:extLst>
              <a:ext uri="{FF2B5EF4-FFF2-40B4-BE49-F238E27FC236}">
                <a16:creationId xmlns:a16="http://schemas.microsoft.com/office/drawing/2014/main" id="{FF61DB62-2755-47CE-AAC0-68BED94FD523}"/>
              </a:ext>
            </a:extLst>
          </p:cNvPr>
          <p:cNvPicPr>
            <a:picLocks noChangeAspect="1"/>
          </p:cNvPicPr>
          <p:nvPr/>
        </p:nvPicPr>
        <p:blipFill>
          <a:blip r:embed="rId3"/>
          <a:stretch>
            <a:fillRect/>
          </a:stretch>
        </p:blipFill>
        <p:spPr>
          <a:xfrm>
            <a:off x="563317" y="660381"/>
            <a:ext cx="1079086" cy="1085182"/>
          </a:xfrm>
          <a:prstGeom prst="rect">
            <a:avLst/>
          </a:prstGeom>
        </p:spPr>
      </p:pic>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461665"/>
          </a:xfrm>
          <a:prstGeom prst="rect">
            <a:avLst/>
          </a:prstGeom>
          <a:noFill/>
        </p:spPr>
        <p:txBody>
          <a:bodyPr wrap="square" rtlCol="0">
            <a:spAutoFit/>
          </a:bodyPr>
          <a:lstStyle/>
          <a:p>
            <a:r>
              <a:rPr lang="en-US" sz="2400" b="1" dirty="0"/>
              <a:t>Assemble, Interpret, Act</a:t>
            </a:r>
          </a:p>
        </p:txBody>
      </p:sp>
      <p:sp>
        <p:nvSpPr>
          <p:cNvPr id="2" name="TextBox 1">
            <a:extLst>
              <a:ext uri="{FF2B5EF4-FFF2-40B4-BE49-F238E27FC236}">
                <a16:creationId xmlns:a16="http://schemas.microsoft.com/office/drawing/2014/main" id="{5C837F3C-23E5-48EA-8201-0A6A07813E2C}"/>
              </a:ext>
            </a:extLst>
          </p:cNvPr>
          <p:cNvSpPr txBox="1"/>
          <p:nvPr/>
        </p:nvSpPr>
        <p:spPr>
          <a:xfrm>
            <a:off x="3212432" y="1555279"/>
            <a:ext cx="4594258" cy="3600986"/>
          </a:xfrm>
          <a:prstGeom prst="rect">
            <a:avLst/>
          </a:prstGeom>
          <a:noFill/>
        </p:spPr>
        <p:txBody>
          <a:bodyPr wrap="square" rtlCol="0">
            <a:spAutoFit/>
          </a:bodyPr>
          <a:lstStyle/>
          <a:p>
            <a:r>
              <a:rPr lang="en-US" sz="1600" b="0" i="0" dirty="0">
                <a:effectLst/>
              </a:rPr>
              <a:t>This phase includes processing the information gathered into understandable takeaways that can be used for the program and the evaluation.</a:t>
            </a:r>
          </a:p>
          <a:p>
            <a:pPr marL="742950" lvl="1" indent="-285750">
              <a:buFont typeface="Arial" panose="020B0604020202020204" pitchFamily="34" charset="0"/>
              <a:buChar char="•"/>
            </a:pPr>
            <a:r>
              <a:rPr lang="en-US" sz="1600" i="0" dirty="0">
                <a:effectLst/>
              </a:rPr>
              <a:t>The interpretation and representation of findings should be completed collaboratively </a:t>
            </a:r>
          </a:p>
          <a:p>
            <a:pPr marL="742950" lvl="1" indent="-285750">
              <a:buFont typeface="Arial" panose="020B0604020202020204" pitchFamily="34" charset="0"/>
              <a:buChar char="•"/>
            </a:pPr>
            <a:r>
              <a:rPr lang="en-US" sz="1600" i="0" dirty="0">
                <a:effectLst/>
              </a:rPr>
              <a:t>The results of the assessment can help to determine the potential benefits for and burdens of the program. </a:t>
            </a:r>
          </a:p>
          <a:p>
            <a:pPr marL="742950" lvl="1" indent="-285750">
              <a:buFont typeface="Arial" panose="020B0604020202020204" pitchFamily="34" charset="0"/>
              <a:buChar char="•"/>
            </a:pPr>
            <a:r>
              <a:rPr lang="en-US" sz="1600" dirty="0"/>
              <a:t>Define concrete ways that the program will advance equity or equality</a:t>
            </a:r>
            <a:endParaRPr lang="en-US" sz="1600" i="0" dirty="0">
              <a:effectLst/>
            </a:endParaRPr>
          </a:p>
          <a:p>
            <a:pPr marL="285750" indent="-285750">
              <a:buFont typeface="Arial" panose="020B0604020202020204" pitchFamily="34" charset="0"/>
              <a:buChar char="•"/>
            </a:pPr>
            <a:endParaRPr lang="en-US" b="0" i="0" dirty="0">
              <a:solidFill>
                <a:srgbClr val="666666"/>
              </a:solidFill>
              <a:effectLst/>
              <a:latin typeface="-apple-system"/>
            </a:endParaRPr>
          </a:p>
          <a:p>
            <a:endParaRPr lang="en-US" dirty="0"/>
          </a:p>
        </p:txBody>
      </p:sp>
      <p:pic>
        <p:nvPicPr>
          <p:cNvPr id="5" name="Picture 4">
            <a:extLst>
              <a:ext uri="{FF2B5EF4-FFF2-40B4-BE49-F238E27FC236}">
                <a16:creationId xmlns:a16="http://schemas.microsoft.com/office/drawing/2014/main" id="{94787E93-5ED3-49A3-B140-EB30844A05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6402" y="775768"/>
            <a:ext cx="2467018" cy="5576785"/>
          </a:xfrm>
          <a:prstGeom prst="rect">
            <a:avLst/>
          </a:prstGeom>
        </p:spPr>
      </p:pic>
    </p:spTree>
    <p:extLst>
      <p:ext uri="{BB962C8B-B14F-4D97-AF65-F5344CB8AC3E}">
        <p14:creationId xmlns:p14="http://schemas.microsoft.com/office/powerpoint/2010/main" val="2316177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a:xfrm>
            <a:off x="581191" y="830991"/>
            <a:ext cx="11029616" cy="1188720"/>
          </a:xfrm>
        </p:spPr>
        <p:txBody>
          <a:bodyPr anchor="t"/>
          <a:lstStyle/>
          <a:p>
            <a:r>
              <a:rPr lang="en-US" b="1" dirty="0">
                <a:latin typeface="+mn-lt"/>
              </a:rPr>
              <a:t>5 Steps to Evaluation: Make a Logic Model</a:t>
            </a:r>
          </a:p>
        </p:txBody>
      </p:sp>
      <p:sp>
        <p:nvSpPr>
          <p:cNvPr id="5" name="Rectangle: Rounded Corners 4">
            <a:extLst>
              <a:ext uri="{FF2B5EF4-FFF2-40B4-BE49-F238E27FC236}">
                <a16:creationId xmlns:a16="http://schemas.microsoft.com/office/drawing/2014/main" id="{53A4116A-D076-4AC7-926E-B053171ED426}"/>
              </a:ext>
            </a:extLst>
          </p:cNvPr>
          <p:cNvSpPr/>
          <p:nvPr/>
        </p:nvSpPr>
        <p:spPr>
          <a:xfrm>
            <a:off x="5102404" y="2402450"/>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2:</a:t>
            </a:r>
          </a:p>
          <a:p>
            <a:pPr algn="ctr"/>
            <a:r>
              <a:rPr lang="en-US" dirty="0"/>
              <a:t>Make a Logic Model</a:t>
            </a:r>
          </a:p>
        </p:txBody>
      </p:sp>
      <p:sp>
        <p:nvSpPr>
          <p:cNvPr id="11" name="Freeform 79">
            <a:extLst>
              <a:ext uri="{FF2B5EF4-FFF2-40B4-BE49-F238E27FC236}">
                <a16:creationId xmlns:a16="http://schemas.microsoft.com/office/drawing/2014/main" id="{B7C22FC3-F0CA-45D8-BB8D-9911794A5A0F}"/>
              </a:ext>
              <a:ext uri="{C183D7F6-B498-43B3-948B-1728B52AA6E4}">
                <adec:decorative xmlns:adec="http://schemas.microsoft.com/office/drawing/2017/decorative" val="1"/>
              </a:ext>
            </a:extLst>
          </p:cNvPr>
          <p:cNvSpPr>
            <a:spLocks noChangeArrowheads="1"/>
          </p:cNvSpPr>
          <p:nvPr/>
        </p:nvSpPr>
        <p:spPr bwMode="auto">
          <a:xfrm>
            <a:off x="4737081" y="1873199"/>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rgbClr val="BECAA6"/>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3" name="Freeform 80">
            <a:extLst>
              <a:ext uri="{FF2B5EF4-FFF2-40B4-BE49-F238E27FC236}">
                <a16:creationId xmlns:a16="http://schemas.microsoft.com/office/drawing/2014/main" id="{32DC835D-D724-4CE5-AB04-02AC61855E17}"/>
              </a:ext>
              <a:ext uri="{C183D7F6-B498-43B3-948B-1728B52AA6E4}">
                <adec:decorative xmlns:adec="http://schemas.microsoft.com/office/drawing/2017/decorative" val="1"/>
              </a:ext>
            </a:extLst>
          </p:cNvPr>
          <p:cNvSpPr>
            <a:spLocks noChangeArrowheads="1"/>
          </p:cNvSpPr>
          <p:nvPr/>
        </p:nvSpPr>
        <p:spPr bwMode="auto">
          <a:xfrm>
            <a:off x="4896548" y="2028601"/>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49" y="0"/>
                  <a:pt x="1223" y="274"/>
                  <a:pt x="1223" y="611"/>
                </a:cubicBezTo>
                <a:lnTo>
                  <a:pt x="1223" y="611"/>
                </a:lnTo>
                <a:cubicBezTo>
                  <a:pt x="1223" y="949"/>
                  <a:pt x="949" y="1223"/>
                  <a:pt x="612" y="1223"/>
                </a:cubicBezTo>
                <a:lnTo>
                  <a:pt x="612" y="1223"/>
                </a:lnTo>
                <a:cubicBezTo>
                  <a:pt x="273" y="1223"/>
                  <a:pt x="0" y="949"/>
                  <a:pt x="0" y="611"/>
                </a:cubicBezTo>
                <a:lnTo>
                  <a:pt x="0" y="611"/>
                </a:lnTo>
                <a:cubicBezTo>
                  <a:pt x="0" y="274"/>
                  <a:pt x="273"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2" name="Picture 11" descr="A close up of a logo&#10;&#10;Description automatically generated">
            <a:extLst>
              <a:ext uri="{FF2B5EF4-FFF2-40B4-BE49-F238E27FC236}">
                <a16:creationId xmlns:a16="http://schemas.microsoft.com/office/drawing/2014/main" id="{B2D7B691-899E-41B4-9372-7B08D6C3429F}"/>
              </a:ext>
            </a:extLst>
          </p:cNvPr>
          <p:cNvPicPr>
            <a:picLocks noChangeAspect="1"/>
          </p:cNvPicPr>
          <p:nvPr/>
        </p:nvPicPr>
        <p:blipFill rotWithShape="1">
          <a:blip r:embed="rId3">
            <a:extLst>
              <a:ext uri="{28A0092B-C50C-407E-A947-70E740481C1C}">
                <a14:useLocalDpi xmlns:a14="http://schemas.microsoft.com/office/drawing/2010/main" val="0"/>
              </a:ext>
            </a:extLst>
          </a:blip>
          <a:srcRect b="13904"/>
          <a:stretch/>
        </p:blipFill>
        <p:spPr>
          <a:xfrm>
            <a:off x="4957106" y="2111904"/>
            <a:ext cx="673973" cy="597009"/>
          </a:xfrm>
          <a:prstGeom prst="rect">
            <a:avLst/>
          </a:prstGeom>
        </p:spPr>
      </p:pic>
      <p:pic>
        <p:nvPicPr>
          <p:cNvPr id="4" name="Picture 3" descr="Step 2: make a logic model">
            <a:extLst>
              <a:ext uri="{FF2B5EF4-FFF2-40B4-BE49-F238E27FC236}">
                <a16:creationId xmlns:a16="http://schemas.microsoft.com/office/drawing/2014/main" id="{EF5672D4-B505-4FA5-B982-6EC76DC60CC0}"/>
              </a:ext>
            </a:extLst>
          </p:cNvPr>
          <p:cNvPicPr>
            <a:picLocks noChangeAspect="1"/>
          </p:cNvPicPr>
          <p:nvPr/>
        </p:nvPicPr>
        <p:blipFill>
          <a:blip r:embed="rId4"/>
          <a:stretch>
            <a:fillRect/>
          </a:stretch>
        </p:blipFill>
        <p:spPr>
          <a:xfrm>
            <a:off x="1136069" y="5860908"/>
            <a:ext cx="9919861" cy="688220"/>
          </a:xfrm>
          <a:prstGeom prst="rect">
            <a:avLst/>
          </a:prstGeom>
          <a:ln>
            <a:solidFill>
              <a:schemeClr val="tx1"/>
            </a:solidFill>
          </a:ln>
        </p:spPr>
      </p:pic>
      <p:sp>
        <p:nvSpPr>
          <p:cNvPr id="24" name="Rectangle 23">
            <a:extLst>
              <a:ext uri="{FF2B5EF4-FFF2-40B4-BE49-F238E27FC236}">
                <a16:creationId xmlns:a16="http://schemas.microsoft.com/office/drawing/2014/main" id="{D4732127-B964-4045-B737-5075A62B9136}"/>
              </a:ext>
              <a:ext uri="{C183D7F6-B498-43B3-948B-1728B52AA6E4}">
                <adec:decorative xmlns:adec="http://schemas.microsoft.com/office/drawing/2017/decorative" val="1"/>
              </a:ext>
            </a:extLst>
          </p:cNvPr>
          <p:cNvSpPr/>
          <p:nvPr/>
        </p:nvSpPr>
        <p:spPr>
          <a:xfrm>
            <a:off x="4595733" y="5885667"/>
            <a:ext cx="911114" cy="688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670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8CF25B1-E03F-45E5-8BDB-E994C1A96F9A}"/>
              </a:ext>
            </a:extLst>
          </p:cNvPr>
          <p:cNvSpPr>
            <a:spLocks noGrp="1"/>
          </p:cNvSpPr>
          <p:nvPr>
            <p:ph type="title"/>
          </p:nvPr>
        </p:nvSpPr>
        <p:spPr/>
        <p:txBody>
          <a:bodyPr>
            <a:normAutofit/>
          </a:bodyPr>
          <a:lstStyle/>
          <a:p>
            <a:r>
              <a:rPr lang="en-US" dirty="0"/>
              <a:t>Step 2:</a:t>
            </a:r>
            <a:br>
              <a:rPr lang="en-US" dirty="0"/>
            </a:br>
            <a:r>
              <a:rPr lang="en-US" dirty="0"/>
              <a:t>Make a Logic Model part 1</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2:</a:t>
            </a:r>
          </a:p>
          <a:p>
            <a:pPr algn="ctr"/>
            <a:r>
              <a:rPr lang="en-US" dirty="0"/>
              <a:t>Make a Logic Model</a:t>
            </a:r>
          </a:p>
        </p:txBody>
      </p:sp>
      <p:sp>
        <p:nvSpPr>
          <p:cNvPr id="16" name="TextBox 15" descr="a diagram detailing how change occurs in the program/project&#10;">
            <a:extLst>
              <a:ext uri="{FF2B5EF4-FFF2-40B4-BE49-F238E27FC236}">
                <a16:creationId xmlns:a16="http://schemas.microsoft.com/office/drawing/2014/main" id="{7C0CE230-7A00-4677-B3B8-24E67C2C4282}"/>
              </a:ext>
            </a:extLst>
          </p:cNvPr>
          <p:cNvSpPr txBox="1"/>
          <p:nvPr/>
        </p:nvSpPr>
        <p:spPr>
          <a:xfrm>
            <a:off x="3154067" y="605965"/>
            <a:ext cx="8416251" cy="1200329"/>
          </a:xfrm>
          <a:prstGeom prst="rect">
            <a:avLst/>
          </a:prstGeom>
          <a:noFill/>
        </p:spPr>
        <p:txBody>
          <a:bodyPr wrap="square" rtlCol="0">
            <a:spAutoFit/>
          </a:bodyPr>
          <a:lstStyle/>
          <a:p>
            <a:r>
              <a:rPr lang="en-US" b="1" dirty="0">
                <a:solidFill>
                  <a:schemeClr val="accent5">
                    <a:lumMod val="75000"/>
                  </a:schemeClr>
                </a:solidFill>
              </a:rPr>
              <a:t>WHAT: </a:t>
            </a:r>
            <a:r>
              <a:rPr lang="en-US" dirty="0"/>
              <a:t>a diagram detailing how change occurs in the program/project</a:t>
            </a:r>
          </a:p>
          <a:p>
            <a:endParaRPr lang="en-US" dirty="0">
              <a:solidFill>
                <a:schemeClr val="accent5">
                  <a:lumMod val="75000"/>
                </a:schemeClr>
              </a:solidFill>
            </a:endParaRPr>
          </a:p>
          <a:p>
            <a:r>
              <a:rPr lang="en-US" b="1" dirty="0">
                <a:solidFill>
                  <a:schemeClr val="accent5">
                    <a:lumMod val="75000"/>
                  </a:schemeClr>
                </a:solidFill>
              </a:rPr>
              <a:t>WHY: </a:t>
            </a:r>
            <a:r>
              <a:rPr lang="en-US" dirty="0"/>
              <a:t>helpful for planning a program, implementing a program, monitoring the progress of a program, and evaluating the success of a program.</a:t>
            </a:r>
          </a:p>
        </p:txBody>
      </p:sp>
      <p:sp>
        <p:nvSpPr>
          <p:cNvPr id="6" name="Freeform 79">
            <a:extLst>
              <a:ext uri="{FF2B5EF4-FFF2-40B4-BE49-F238E27FC236}">
                <a16:creationId xmlns:a16="http://schemas.microsoft.com/office/drawing/2014/main" id="{5C9BAF1E-9D8B-4FE4-B831-4742061ED116}"/>
              </a:ext>
              <a:ext uri="{C183D7F6-B498-43B3-948B-1728B52AA6E4}">
                <adec:decorative xmlns:adec="http://schemas.microsoft.com/office/drawing/2017/decorative" val="1"/>
              </a:ext>
            </a:extLst>
          </p:cNvPr>
          <p:cNvSpPr>
            <a:spLocks noChangeArrowheads="1"/>
          </p:cNvSpPr>
          <p:nvPr/>
        </p:nvSpPr>
        <p:spPr bwMode="auto">
          <a:xfrm>
            <a:off x="563317" y="605965"/>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rgbClr val="BECAA6"/>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80">
            <a:extLst>
              <a:ext uri="{FF2B5EF4-FFF2-40B4-BE49-F238E27FC236}">
                <a16:creationId xmlns:a16="http://schemas.microsoft.com/office/drawing/2014/main" id="{930FC609-A96A-427A-8ABB-C8B904181C8D}"/>
              </a:ext>
              <a:ext uri="{C183D7F6-B498-43B3-948B-1728B52AA6E4}">
                <adec:decorative xmlns:adec="http://schemas.microsoft.com/office/drawing/2017/decorative" val="1"/>
              </a:ext>
            </a:extLst>
          </p:cNvPr>
          <p:cNvSpPr>
            <a:spLocks noChangeArrowheads="1"/>
          </p:cNvSpPr>
          <p:nvPr/>
        </p:nvSpPr>
        <p:spPr bwMode="auto">
          <a:xfrm>
            <a:off x="722784" y="761367"/>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49" y="0"/>
                  <a:pt x="1223" y="274"/>
                  <a:pt x="1223" y="611"/>
                </a:cubicBezTo>
                <a:lnTo>
                  <a:pt x="1223" y="611"/>
                </a:lnTo>
                <a:cubicBezTo>
                  <a:pt x="1223" y="949"/>
                  <a:pt x="949" y="1223"/>
                  <a:pt x="612" y="1223"/>
                </a:cubicBezTo>
                <a:lnTo>
                  <a:pt x="612" y="1223"/>
                </a:lnTo>
                <a:cubicBezTo>
                  <a:pt x="273" y="1223"/>
                  <a:pt x="0" y="949"/>
                  <a:pt x="0" y="611"/>
                </a:cubicBezTo>
                <a:lnTo>
                  <a:pt x="0" y="611"/>
                </a:lnTo>
                <a:cubicBezTo>
                  <a:pt x="0" y="274"/>
                  <a:pt x="273"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FC24B62F-7F44-4775-924E-F880E8AD8F41}"/>
              </a:ext>
            </a:extLst>
          </p:cNvPr>
          <p:cNvPicPr>
            <a:picLocks noChangeAspect="1"/>
          </p:cNvPicPr>
          <p:nvPr/>
        </p:nvPicPr>
        <p:blipFill rotWithShape="1">
          <a:blip r:embed="rId3">
            <a:extLst>
              <a:ext uri="{28A0092B-C50C-407E-A947-70E740481C1C}">
                <a14:useLocalDpi xmlns:a14="http://schemas.microsoft.com/office/drawing/2010/main" val="0"/>
              </a:ext>
            </a:extLst>
          </a:blip>
          <a:srcRect b="13904"/>
          <a:stretch/>
        </p:blipFill>
        <p:spPr>
          <a:xfrm>
            <a:off x="783342" y="844670"/>
            <a:ext cx="673973" cy="597009"/>
          </a:xfrm>
          <a:prstGeom prst="rect">
            <a:avLst/>
          </a:prstGeom>
        </p:spPr>
      </p:pic>
      <p:pic>
        <p:nvPicPr>
          <p:cNvPr id="4" name="Picture 3" descr="a diagram detailing how change occurs in the program/project&#10;">
            <a:extLst>
              <a:ext uri="{FF2B5EF4-FFF2-40B4-BE49-F238E27FC236}">
                <a16:creationId xmlns:a16="http://schemas.microsoft.com/office/drawing/2014/main" id="{A3B6C50F-35B5-4709-AB97-9AE503B95850}"/>
              </a:ext>
            </a:extLst>
          </p:cNvPr>
          <p:cNvPicPr>
            <a:picLocks noChangeAspect="1"/>
          </p:cNvPicPr>
          <p:nvPr/>
        </p:nvPicPr>
        <p:blipFill>
          <a:blip r:embed="rId4"/>
          <a:stretch>
            <a:fillRect/>
          </a:stretch>
        </p:blipFill>
        <p:spPr>
          <a:xfrm>
            <a:off x="3374092" y="3224334"/>
            <a:ext cx="7438167" cy="3420622"/>
          </a:xfrm>
          <a:prstGeom prst="rect">
            <a:avLst/>
          </a:prstGeom>
        </p:spPr>
      </p:pic>
      <p:sp>
        <p:nvSpPr>
          <p:cNvPr id="11" name="TextBox 10">
            <a:extLst>
              <a:ext uri="{FF2B5EF4-FFF2-40B4-BE49-F238E27FC236}">
                <a16:creationId xmlns:a16="http://schemas.microsoft.com/office/drawing/2014/main" id="{21DCB8E0-9C2F-411B-BB79-96D4C2C6CC7E}"/>
              </a:ext>
            </a:extLst>
          </p:cNvPr>
          <p:cNvSpPr txBox="1"/>
          <p:nvPr/>
        </p:nvSpPr>
        <p:spPr>
          <a:xfrm>
            <a:off x="3374092" y="1956156"/>
            <a:ext cx="8674768" cy="1564980"/>
          </a:xfrm>
          <a:prstGeom prst="rect">
            <a:avLst/>
          </a:prstGeom>
          <a:noFill/>
        </p:spPr>
        <p:txBody>
          <a:bodyPr wrap="square" rtlCol="0">
            <a:spAutoFit/>
          </a:bodyPr>
          <a:lstStyle/>
          <a:p>
            <a:pPr marL="342900" indent="-342900">
              <a:buAutoNum type="arabicPeriod"/>
            </a:pPr>
            <a:r>
              <a:rPr lang="en-US" dirty="0"/>
              <a:t>Ask stakeholders and community members to review your logic model</a:t>
            </a:r>
          </a:p>
          <a:p>
            <a:pPr marL="342900" indent="-342900">
              <a:buAutoNum type="arabicPeriod"/>
            </a:pPr>
            <a:r>
              <a:rPr lang="en-US" dirty="0"/>
              <a:t>Consider how change occurs across the logic model</a:t>
            </a:r>
          </a:p>
          <a:p>
            <a:pPr marL="342900" indent="-342900">
              <a:buAutoNum type="arabicPeriod"/>
            </a:pPr>
            <a:r>
              <a:rPr lang="en-US" dirty="0"/>
              <a:t>Be careful of assumptions that blame a person or community, and don’t account for structural or systemic issues</a:t>
            </a:r>
          </a:p>
          <a:p>
            <a:pPr marL="342900" indent="-342900">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2555923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E267F3D-1B43-41BB-93BF-99A0D5F9037A}"/>
              </a:ext>
            </a:extLst>
          </p:cNvPr>
          <p:cNvSpPr>
            <a:spLocks noGrp="1"/>
          </p:cNvSpPr>
          <p:nvPr>
            <p:ph type="title"/>
          </p:nvPr>
        </p:nvSpPr>
        <p:spPr/>
        <p:txBody>
          <a:bodyPr/>
          <a:lstStyle/>
          <a:p>
            <a:r>
              <a:rPr lang="en-US" dirty="0"/>
              <a:t>Make a Logic Model part 2</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2:</a:t>
            </a:r>
          </a:p>
          <a:p>
            <a:pPr algn="ctr"/>
            <a:r>
              <a:rPr lang="en-US" dirty="0"/>
              <a:t>Make a Logic Model</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154067" y="878649"/>
            <a:ext cx="5522494" cy="646331"/>
          </a:xfrm>
          <a:prstGeom prst="rect">
            <a:avLst/>
          </a:prstGeom>
          <a:noFill/>
        </p:spPr>
        <p:txBody>
          <a:bodyPr wrap="square" rtlCol="0">
            <a:spAutoFit/>
          </a:bodyPr>
          <a:lstStyle/>
          <a:p>
            <a:r>
              <a:rPr lang="en-US" dirty="0"/>
              <a:t>The logic model: </a:t>
            </a:r>
          </a:p>
          <a:p>
            <a:r>
              <a:rPr lang="en-US" dirty="0">
                <a:solidFill>
                  <a:schemeClr val="accent6"/>
                </a:solidFill>
              </a:rPr>
              <a:t>knowledge</a:t>
            </a:r>
            <a:r>
              <a:rPr lang="en-US" dirty="0"/>
              <a:t>, </a:t>
            </a:r>
            <a:r>
              <a:rPr lang="en-US" dirty="0">
                <a:solidFill>
                  <a:schemeClr val="accent2"/>
                </a:solidFill>
              </a:rPr>
              <a:t>attitudes</a:t>
            </a:r>
            <a:r>
              <a:rPr lang="en-US" dirty="0"/>
              <a:t>, and </a:t>
            </a:r>
            <a:r>
              <a:rPr lang="en-US" dirty="0">
                <a:solidFill>
                  <a:schemeClr val="accent1"/>
                </a:solidFill>
              </a:rPr>
              <a:t>behaviors</a:t>
            </a:r>
          </a:p>
        </p:txBody>
      </p:sp>
      <p:sp>
        <p:nvSpPr>
          <p:cNvPr id="6" name="Freeform 79">
            <a:extLst>
              <a:ext uri="{FF2B5EF4-FFF2-40B4-BE49-F238E27FC236}">
                <a16:creationId xmlns:a16="http://schemas.microsoft.com/office/drawing/2014/main" id="{5C9BAF1E-9D8B-4FE4-B831-4742061ED116}"/>
              </a:ext>
              <a:ext uri="{C183D7F6-B498-43B3-948B-1728B52AA6E4}">
                <adec:decorative xmlns:adec="http://schemas.microsoft.com/office/drawing/2017/decorative" val="1"/>
              </a:ext>
            </a:extLst>
          </p:cNvPr>
          <p:cNvSpPr>
            <a:spLocks noChangeArrowheads="1"/>
          </p:cNvSpPr>
          <p:nvPr/>
        </p:nvSpPr>
        <p:spPr bwMode="auto">
          <a:xfrm>
            <a:off x="563317" y="605965"/>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rgbClr val="BECAA6"/>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80">
            <a:extLst>
              <a:ext uri="{FF2B5EF4-FFF2-40B4-BE49-F238E27FC236}">
                <a16:creationId xmlns:a16="http://schemas.microsoft.com/office/drawing/2014/main" id="{930FC609-A96A-427A-8ABB-C8B904181C8D}"/>
              </a:ext>
              <a:ext uri="{C183D7F6-B498-43B3-948B-1728B52AA6E4}">
                <adec:decorative xmlns:adec="http://schemas.microsoft.com/office/drawing/2017/decorative" val="1"/>
              </a:ext>
            </a:extLst>
          </p:cNvPr>
          <p:cNvSpPr>
            <a:spLocks noChangeArrowheads="1"/>
          </p:cNvSpPr>
          <p:nvPr/>
        </p:nvSpPr>
        <p:spPr bwMode="auto">
          <a:xfrm>
            <a:off x="722784" y="761367"/>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49" y="0"/>
                  <a:pt x="1223" y="274"/>
                  <a:pt x="1223" y="611"/>
                </a:cubicBezTo>
                <a:lnTo>
                  <a:pt x="1223" y="611"/>
                </a:lnTo>
                <a:cubicBezTo>
                  <a:pt x="1223" y="949"/>
                  <a:pt x="949" y="1223"/>
                  <a:pt x="612" y="1223"/>
                </a:cubicBezTo>
                <a:lnTo>
                  <a:pt x="612" y="1223"/>
                </a:lnTo>
                <a:cubicBezTo>
                  <a:pt x="273" y="1223"/>
                  <a:pt x="0" y="949"/>
                  <a:pt x="0" y="611"/>
                </a:cubicBezTo>
                <a:lnTo>
                  <a:pt x="0" y="611"/>
                </a:lnTo>
                <a:cubicBezTo>
                  <a:pt x="0" y="274"/>
                  <a:pt x="273"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FC24B62F-7F44-4775-924E-F880E8AD8F41}"/>
              </a:ext>
            </a:extLst>
          </p:cNvPr>
          <p:cNvPicPr>
            <a:picLocks noChangeAspect="1"/>
          </p:cNvPicPr>
          <p:nvPr/>
        </p:nvPicPr>
        <p:blipFill rotWithShape="1">
          <a:blip r:embed="rId3">
            <a:extLst>
              <a:ext uri="{28A0092B-C50C-407E-A947-70E740481C1C}">
                <a14:useLocalDpi xmlns:a14="http://schemas.microsoft.com/office/drawing/2010/main" val="0"/>
              </a:ext>
            </a:extLst>
          </a:blip>
          <a:srcRect b="13904"/>
          <a:stretch/>
        </p:blipFill>
        <p:spPr>
          <a:xfrm>
            <a:off x="783342" y="844670"/>
            <a:ext cx="673973" cy="597009"/>
          </a:xfrm>
          <a:prstGeom prst="rect">
            <a:avLst/>
          </a:prstGeom>
        </p:spPr>
      </p:pic>
      <p:pic>
        <p:nvPicPr>
          <p:cNvPr id="4" name="Picture 3">
            <a:extLst>
              <a:ext uri="{FF2B5EF4-FFF2-40B4-BE49-F238E27FC236}">
                <a16:creationId xmlns:a16="http://schemas.microsoft.com/office/drawing/2014/main" id="{231B057D-052B-4E00-B4C3-BE76D3D575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71524" y="878305"/>
            <a:ext cx="2286596" cy="4808997"/>
          </a:xfrm>
          <a:prstGeom prst="rect">
            <a:avLst/>
          </a:prstGeom>
        </p:spPr>
      </p:pic>
      <p:sp>
        <p:nvSpPr>
          <p:cNvPr id="11" name="TextBox 10">
            <a:extLst>
              <a:ext uri="{FF2B5EF4-FFF2-40B4-BE49-F238E27FC236}">
                <a16:creationId xmlns:a16="http://schemas.microsoft.com/office/drawing/2014/main" id="{21F6B45A-6894-4AB2-B36D-575C96EFE1AE}"/>
              </a:ext>
            </a:extLst>
          </p:cNvPr>
          <p:cNvSpPr txBox="1"/>
          <p:nvPr/>
        </p:nvSpPr>
        <p:spPr>
          <a:xfrm>
            <a:off x="3154067" y="1524980"/>
            <a:ext cx="6417457" cy="407803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b="1" dirty="0"/>
              <a:t>Knowledge Acquisition</a:t>
            </a:r>
            <a:endParaRPr lang="en-US" b="0" i="0" dirty="0">
              <a:solidFill>
                <a:srgbClr val="666666"/>
              </a:solidFill>
              <a:effectLst/>
              <a:latin typeface="-apple-system"/>
            </a:endParaRPr>
          </a:p>
          <a:p>
            <a:pPr marL="742950" lvl="1" indent="-285750" algn="l">
              <a:buFont typeface="Arial" panose="020B0604020202020204" pitchFamily="34" charset="0"/>
              <a:buChar char="•"/>
            </a:pPr>
            <a:r>
              <a:rPr lang="en-US" b="0" i="0" dirty="0">
                <a:effectLst/>
              </a:rPr>
              <a:t>What is the program trying to </a:t>
            </a:r>
            <a:r>
              <a:rPr lang="en-US" b="1" i="0" dirty="0">
                <a:effectLst/>
              </a:rPr>
              <a:t>teach or show</a:t>
            </a:r>
            <a:r>
              <a:rPr lang="en-US" b="0" i="0" dirty="0">
                <a:effectLst/>
              </a:rPr>
              <a:t> program participants?</a:t>
            </a:r>
          </a:p>
          <a:p>
            <a:pPr lvl="1" algn="l"/>
            <a:endParaRPr lang="en-US" b="0" i="0" dirty="0">
              <a:effectLst/>
            </a:endParaRPr>
          </a:p>
          <a:p>
            <a:pPr marL="742950" lvl="1" indent="-285750" algn="l">
              <a:buFont typeface="Arial" panose="020B0604020202020204" pitchFamily="34" charset="0"/>
              <a:buChar char="•"/>
            </a:pPr>
            <a:r>
              <a:rPr lang="en-US" b="0" i="0" dirty="0">
                <a:effectLst/>
              </a:rPr>
              <a:t>What </a:t>
            </a:r>
            <a:r>
              <a:rPr lang="en-US" b="1" i="0" dirty="0">
                <a:effectLst/>
              </a:rPr>
              <a:t>understanding </a:t>
            </a:r>
            <a:r>
              <a:rPr lang="en-US" b="0" i="0" dirty="0">
                <a:effectLst/>
              </a:rPr>
              <a:t>would a program participant gain over the course of the program? Often knowledge acquisition occurs as a short-term outcome of the program.</a:t>
            </a:r>
          </a:p>
          <a:p>
            <a:pPr lvl="1" algn="l"/>
            <a:endParaRPr lang="en-US" b="0" i="0" dirty="0">
              <a:effectLst/>
            </a:endParaRPr>
          </a:p>
          <a:p>
            <a:pPr marL="742950" lvl="1" indent="-285750" algn="l">
              <a:buFont typeface="Arial" panose="020B0604020202020204" pitchFamily="34" charset="0"/>
              <a:buChar char="•"/>
            </a:pPr>
            <a:r>
              <a:rPr lang="en-US" b="1" i="0" dirty="0">
                <a:effectLst/>
              </a:rPr>
              <a:t>Be sure to examine not only what is learned, but where, when, and how program participants will learn it</a:t>
            </a:r>
            <a:r>
              <a:rPr lang="en-US" b="0" i="0" dirty="0">
                <a:effectLst/>
              </a:rPr>
              <a:t>.</a:t>
            </a:r>
          </a:p>
          <a:p>
            <a:br>
              <a:rPr lang="en-US" dirty="0"/>
            </a:br>
            <a:endParaRPr lang="en-US" sz="1600" dirty="0"/>
          </a:p>
        </p:txBody>
      </p:sp>
    </p:spTree>
    <p:extLst>
      <p:ext uri="{BB962C8B-B14F-4D97-AF65-F5344CB8AC3E}">
        <p14:creationId xmlns:p14="http://schemas.microsoft.com/office/powerpoint/2010/main" val="1957983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F5F457A-7EFA-43F1-AA2A-DBD997C0841C}"/>
              </a:ext>
            </a:extLst>
          </p:cNvPr>
          <p:cNvSpPr>
            <a:spLocks noGrp="1"/>
          </p:cNvSpPr>
          <p:nvPr>
            <p:ph type="title"/>
          </p:nvPr>
        </p:nvSpPr>
        <p:spPr/>
        <p:txBody>
          <a:bodyPr/>
          <a:lstStyle/>
          <a:p>
            <a:r>
              <a:rPr lang="en-US" dirty="0"/>
              <a:t>Make a Logic Model part 3</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2:</a:t>
            </a:r>
          </a:p>
          <a:p>
            <a:pPr algn="ctr"/>
            <a:r>
              <a:rPr lang="en-US" dirty="0"/>
              <a:t>Make a Logic Model</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154067" y="878649"/>
            <a:ext cx="5522494" cy="646331"/>
          </a:xfrm>
          <a:prstGeom prst="rect">
            <a:avLst/>
          </a:prstGeom>
          <a:noFill/>
        </p:spPr>
        <p:txBody>
          <a:bodyPr wrap="square" rtlCol="0">
            <a:spAutoFit/>
          </a:bodyPr>
          <a:lstStyle/>
          <a:p>
            <a:r>
              <a:rPr lang="en-US" dirty="0"/>
              <a:t>The logic model: </a:t>
            </a:r>
          </a:p>
          <a:p>
            <a:r>
              <a:rPr lang="en-US" dirty="0">
                <a:solidFill>
                  <a:schemeClr val="accent6"/>
                </a:solidFill>
              </a:rPr>
              <a:t>knowledge</a:t>
            </a:r>
            <a:r>
              <a:rPr lang="en-US" dirty="0"/>
              <a:t>, </a:t>
            </a:r>
            <a:r>
              <a:rPr lang="en-US" dirty="0">
                <a:solidFill>
                  <a:schemeClr val="accent2"/>
                </a:solidFill>
              </a:rPr>
              <a:t>attitudes</a:t>
            </a:r>
            <a:r>
              <a:rPr lang="en-US" dirty="0"/>
              <a:t>, and </a:t>
            </a:r>
            <a:r>
              <a:rPr lang="en-US" dirty="0">
                <a:solidFill>
                  <a:schemeClr val="accent1"/>
                </a:solidFill>
              </a:rPr>
              <a:t>behaviors</a:t>
            </a:r>
          </a:p>
        </p:txBody>
      </p:sp>
      <p:sp>
        <p:nvSpPr>
          <p:cNvPr id="6" name="Freeform 79">
            <a:extLst>
              <a:ext uri="{FF2B5EF4-FFF2-40B4-BE49-F238E27FC236}">
                <a16:creationId xmlns:a16="http://schemas.microsoft.com/office/drawing/2014/main" id="{5C9BAF1E-9D8B-4FE4-B831-4742061ED116}"/>
              </a:ext>
              <a:ext uri="{C183D7F6-B498-43B3-948B-1728B52AA6E4}">
                <adec:decorative xmlns:adec="http://schemas.microsoft.com/office/drawing/2017/decorative" val="1"/>
              </a:ext>
            </a:extLst>
          </p:cNvPr>
          <p:cNvSpPr>
            <a:spLocks noChangeArrowheads="1"/>
          </p:cNvSpPr>
          <p:nvPr/>
        </p:nvSpPr>
        <p:spPr bwMode="auto">
          <a:xfrm>
            <a:off x="563317" y="605965"/>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rgbClr val="BECAA6"/>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80">
            <a:extLst>
              <a:ext uri="{FF2B5EF4-FFF2-40B4-BE49-F238E27FC236}">
                <a16:creationId xmlns:a16="http://schemas.microsoft.com/office/drawing/2014/main" id="{930FC609-A96A-427A-8ABB-C8B904181C8D}"/>
              </a:ext>
              <a:ext uri="{C183D7F6-B498-43B3-948B-1728B52AA6E4}">
                <adec:decorative xmlns:adec="http://schemas.microsoft.com/office/drawing/2017/decorative" val="1"/>
              </a:ext>
            </a:extLst>
          </p:cNvPr>
          <p:cNvSpPr>
            <a:spLocks noChangeArrowheads="1"/>
          </p:cNvSpPr>
          <p:nvPr/>
        </p:nvSpPr>
        <p:spPr bwMode="auto">
          <a:xfrm>
            <a:off x="722784" y="761367"/>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49" y="0"/>
                  <a:pt x="1223" y="274"/>
                  <a:pt x="1223" y="611"/>
                </a:cubicBezTo>
                <a:lnTo>
                  <a:pt x="1223" y="611"/>
                </a:lnTo>
                <a:cubicBezTo>
                  <a:pt x="1223" y="949"/>
                  <a:pt x="949" y="1223"/>
                  <a:pt x="612" y="1223"/>
                </a:cubicBezTo>
                <a:lnTo>
                  <a:pt x="612" y="1223"/>
                </a:lnTo>
                <a:cubicBezTo>
                  <a:pt x="273" y="1223"/>
                  <a:pt x="0" y="949"/>
                  <a:pt x="0" y="611"/>
                </a:cubicBezTo>
                <a:lnTo>
                  <a:pt x="0" y="611"/>
                </a:lnTo>
                <a:cubicBezTo>
                  <a:pt x="0" y="274"/>
                  <a:pt x="273"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FC24B62F-7F44-4775-924E-F880E8AD8F41}"/>
              </a:ext>
            </a:extLst>
          </p:cNvPr>
          <p:cNvPicPr>
            <a:picLocks noChangeAspect="1"/>
          </p:cNvPicPr>
          <p:nvPr/>
        </p:nvPicPr>
        <p:blipFill rotWithShape="1">
          <a:blip r:embed="rId3">
            <a:extLst>
              <a:ext uri="{28A0092B-C50C-407E-A947-70E740481C1C}">
                <a14:useLocalDpi xmlns:a14="http://schemas.microsoft.com/office/drawing/2010/main" val="0"/>
              </a:ext>
            </a:extLst>
          </a:blip>
          <a:srcRect b="13904"/>
          <a:stretch/>
        </p:blipFill>
        <p:spPr>
          <a:xfrm>
            <a:off x="783342" y="844670"/>
            <a:ext cx="673973" cy="597009"/>
          </a:xfrm>
          <a:prstGeom prst="rect">
            <a:avLst/>
          </a:prstGeom>
        </p:spPr>
      </p:pic>
      <p:pic>
        <p:nvPicPr>
          <p:cNvPr id="4" name="Picture 3">
            <a:extLst>
              <a:ext uri="{FF2B5EF4-FFF2-40B4-BE49-F238E27FC236}">
                <a16:creationId xmlns:a16="http://schemas.microsoft.com/office/drawing/2014/main" id="{231B057D-052B-4E00-B4C3-BE76D3D575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71524" y="878305"/>
            <a:ext cx="2286596" cy="4808997"/>
          </a:xfrm>
          <a:prstGeom prst="rect">
            <a:avLst/>
          </a:prstGeom>
        </p:spPr>
      </p:pic>
      <p:sp>
        <p:nvSpPr>
          <p:cNvPr id="11" name="TextBox 10">
            <a:extLst>
              <a:ext uri="{FF2B5EF4-FFF2-40B4-BE49-F238E27FC236}">
                <a16:creationId xmlns:a16="http://schemas.microsoft.com/office/drawing/2014/main" id="{21F6B45A-6894-4AB2-B36D-575C96EFE1AE}"/>
              </a:ext>
            </a:extLst>
          </p:cNvPr>
          <p:cNvSpPr txBox="1"/>
          <p:nvPr/>
        </p:nvSpPr>
        <p:spPr>
          <a:xfrm>
            <a:off x="3154067" y="1524980"/>
            <a:ext cx="6417457" cy="397031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solidFill>
                  <a:schemeClr val="tx2">
                    <a:lumMod val="60000"/>
                    <a:lumOff val="40000"/>
                  </a:schemeClr>
                </a:solidFill>
              </a:rPr>
              <a:t>Knowledge Acquisition</a:t>
            </a:r>
          </a:p>
          <a:p>
            <a:pPr marL="342900" indent="-342900">
              <a:lnSpc>
                <a:spcPct val="150000"/>
              </a:lnSpc>
              <a:buFont typeface="Arial" panose="020B0604020202020204" pitchFamily="34" charset="0"/>
              <a:buChar char="•"/>
            </a:pPr>
            <a:r>
              <a:rPr lang="en-US" b="1" dirty="0"/>
              <a:t>Attitude Change</a:t>
            </a:r>
          </a:p>
          <a:p>
            <a:pPr lvl="1">
              <a:buFont typeface="Arial" panose="020B0604020202020204" pitchFamily="34" charset="0"/>
              <a:buChar char="•"/>
            </a:pPr>
            <a:r>
              <a:rPr lang="en-US" b="0" i="0" dirty="0">
                <a:effectLst/>
              </a:rPr>
              <a:t>What </a:t>
            </a:r>
            <a:r>
              <a:rPr lang="en-US" dirty="0"/>
              <a:t>mindsets or beliefs </a:t>
            </a:r>
            <a:r>
              <a:rPr lang="en-US" b="0" i="0" dirty="0">
                <a:effectLst/>
              </a:rPr>
              <a:t>are the program seeking to build or change? Be sure to </a:t>
            </a:r>
            <a:r>
              <a:rPr lang="en-US" i="0" dirty="0">
                <a:effectLst/>
              </a:rPr>
              <a:t>consider cultural differences in attitudes </a:t>
            </a:r>
            <a:r>
              <a:rPr lang="en-US" b="0" i="0" dirty="0">
                <a:effectLst/>
              </a:rPr>
              <a:t>in the community you are working with.</a:t>
            </a:r>
          </a:p>
          <a:p>
            <a:pPr lvl="1"/>
            <a:endParaRPr lang="en-US" b="0" i="0" dirty="0">
              <a:effectLst/>
            </a:endParaRPr>
          </a:p>
          <a:p>
            <a:pPr lvl="1">
              <a:buFont typeface="Arial" panose="020B0604020202020204" pitchFamily="34" charset="0"/>
              <a:buChar char="•"/>
            </a:pPr>
            <a:r>
              <a:rPr lang="en-US" b="0" i="0" dirty="0">
                <a:effectLst/>
              </a:rPr>
              <a:t>Make sure that the attitudes you are seeking to change are not rooted in a white supremacy model and are consistent with cultural practices and beliefs.</a:t>
            </a:r>
          </a:p>
          <a:p>
            <a:pPr lvl="1"/>
            <a:endParaRPr lang="en-US" b="0" i="0" dirty="0">
              <a:effectLst/>
            </a:endParaRPr>
          </a:p>
          <a:p>
            <a:pPr lvl="1">
              <a:buFont typeface="Arial" panose="020B0604020202020204" pitchFamily="34" charset="0"/>
              <a:buChar char="•"/>
            </a:pPr>
            <a:r>
              <a:rPr lang="en-US" b="0" i="0" dirty="0">
                <a:effectLst/>
              </a:rPr>
              <a:t>To what extent do participants agree with statements related to the new material presented?</a:t>
            </a:r>
          </a:p>
        </p:txBody>
      </p:sp>
    </p:spTree>
    <p:extLst>
      <p:ext uri="{BB962C8B-B14F-4D97-AF65-F5344CB8AC3E}">
        <p14:creationId xmlns:p14="http://schemas.microsoft.com/office/powerpoint/2010/main" val="838076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BDB397C-A295-406F-B867-B635B17FBD66}"/>
              </a:ext>
            </a:extLst>
          </p:cNvPr>
          <p:cNvSpPr>
            <a:spLocks noGrp="1"/>
          </p:cNvSpPr>
          <p:nvPr>
            <p:ph type="title"/>
          </p:nvPr>
        </p:nvSpPr>
        <p:spPr/>
        <p:txBody>
          <a:bodyPr/>
          <a:lstStyle/>
          <a:p>
            <a:r>
              <a:rPr lang="en-US" dirty="0"/>
              <a:t>Make a Logic Model part 4</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2:</a:t>
            </a:r>
          </a:p>
          <a:p>
            <a:pPr algn="ctr"/>
            <a:r>
              <a:rPr lang="en-US" dirty="0"/>
              <a:t>Make a Logic Model</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154067" y="878649"/>
            <a:ext cx="5522494" cy="646331"/>
          </a:xfrm>
          <a:prstGeom prst="rect">
            <a:avLst/>
          </a:prstGeom>
          <a:noFill/>
        </p:spPr>
        <p:txBody>
          <a:bodyPr wrap="square" rtlCol="0">
            <a:spAutoFit/>
          </a:bodyPr>
          <a:lstStyle/>
          <a:p>
            <a:r>
              <a:rPr lang="en-US" dirty="0"/>
              <a:t>The logic model: </a:t>
            </a:r>
          </a:p>
          <a:p>
            <a:r>
              <a:rPr lang="en-US" dirty="0">
                <a:solidFill>
                  <a:schemeClr val="accent6"/>
                </a:solidFill>
              </a:rPr>
              <a:t>knowledge</a:t>
            </a:r>
            <a:r>
              <a:rPr lang="en-US" dirty="0"/>
              <a:t>, </a:t>
            </a:r>
            <a:r>
              <a:rPr lang="en-US" dirty="0">
                <a:solidFill>
                  <a:schemeClr val="accent2"/>
                </a:solidFill>
              </a:rPr>
              <a:t>attitudes</a:t>
            </a:r>
            <a:r>
              <a:rPr lang="en-US" dirty="0"/>
              <a:t>, and </a:t>
            </a:r>
            <a:r>
              <a:rPr lang="en-US" dirty="0">
                <a:solidFill>
                  <a:schemeClr val="accent1"/>
                </a:solidFill>
              </a:rPr>
              <a:t>behaviors</a:t>
            </a:r>
          </a:p>
        </p:txBody>
      </p:sp>
      <p:sp>
        <p:nvSpPr>
          <p:cNvPr id="6" name="Freeform 79">
            <a:extLst>
              <a:ext uri="{FF2B5EF4-FFF2-40B4-BE49-F238E27FC236}">
                <a16:creationId xmlns:a16="http://schemas.microsoft.com/office/drawing/2014/main" id="{5C9BAF1E-9D8B-4FE4-B831-4742061ED116}"/>
              </a:ext>
              <a:ext uri="{C183D7F6-B498-43B3-948B-1728B52AA6E4}">
                <adec:decorative xmlns:adec="http://schemas.microsoft.com/office/drawing/2017/decorative" val="1"/>
              </a:ext>
            </a:extLst>
          </p:cNvPr>
          <p:cNvSpPr>
            <a:spLocks noChangeArrowheads="1"/>
          </p:cNvSpPr>
          <p:nvPr/>
        </p:nvSpPr>
        <p:spPr bwMode="auto">
          <a:xfrm>
            <a:off x="563317" y="605965"/>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rgbClr val="BECAA6"/>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80">
            <a:extLst>
              <a:ext uri="{FF2B5EF4-FFF2-40B4-BE49-F238E27FC236}">
                <a16:creationId xmlns:a16="http://schemas.microsoft.com/office/drawing/2014/main" id="{930FC609-A96A-427A-8ABB-C8B904181C8D}"/>
              </a:ext>
              <a:ext uri="{C183D7F6-B498-43B3-948B-1728B52AA6E4}">
                <adec:decorative xmlns:adec="http://schemas.microsoft.com/office/drawing/2017/decorative" val="1"/>
              </a:ext>
            </a:extLst>
          </p:cNvPr>
          <p:cNvSpPr>
            <a:spLocks noChangeArrowheads="1"/>
          </p:cNvSpPr>
          <p:nvPr/>
        </p:nvSpPr>
        <p:spPr bwMode="auto">
          <a:xfrm>
            <a:off x="722784" y="761367"/>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49" y="0"/>
                  <a:pt x="1223" y="274"/>
                  <a:pt x="1223" y="611"/>
                </a:cubicBezTo>
                <a:lnTo>
                  <a:pt x="1223" y="611"/>
                </a:lnTo>
                <a:cubicBezTo>
                  <a:pt x="1223" y="949"/>
                  <a:pt x="949" y="1223"/>
                  <a:pt x="612" y="1223"/>
                </a:cubicBezTo>
                <a:lnTo>
                  <a:pt x="612" y="1223"/>
                </a:lnTo>
                <a:cubicBezTo>
                  <a:pt x="273" y="1223"/>
                  <a:pt x="0" y="949"/>
                  <a:pt x="0" y="611"/>
                </a:cubicBezTo>
                <a:lnTo>
                  <a:pt x="0" y="611"/>
                </a:lnTo>
                <a:cubicBezTo>
                  <a:pt x="0" y="274"/>
                  <a:pt x="273"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FC24B62F-7F44-4775-924E-F880E8AD8F41}"/>
              </a:ext>
            </a:extLst>
          </p:cNvPr>
          <p:cNvPicPr>
            <a:picLocks noChangeAspect="1"/>
          </p:cNvPicPr>
          <p:nvPr/>
        </p:nvPicPr>
        <p:blipFill rotWithShape="1">
          <a:blip r:embed="rId3">
            <a:extLst>
              <a:ext uri="{28A0092B-C50C-407E-A947-70E740481C1C}">
                <a14:useLocalDpi xmlns:a14="http://schemas.microsoft.com/office/drawing/2010/main" val="0"/>
              </a:ext>
            </a:extLst>
          </a:blip>
          <a:srcRect b="13904"/>
          <a:stretch/>
        </p:blipFill>
        <p:spPr>
          <a:xfrm>
            <a:off x="783342" y="844670"/>
            <a:ext cx="673973" cy="597009"/>
          </a:xfrm>
          <a:prstGeom prst="rect">
            <a:avLst/>
          </a:prstGeom>
        </p:spPr>
      </p:pic>
      <p:pic>
        <p:nvPicPr>
          <p:cNvPr id="4" name="Picture 3">
            <a:extLst>
              <a:ext uri="{FF2B5EF4-FFF2-40B4-BE49-F238E27FC236}">
                <a16:creationId xmlns:a16="http://schemas.microsoft.com/office/drawing/2014/main" id="{231B057D-052B-4E00-B4C3-BE76D3D575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71524" y="878305"/>
            <a:ext cx="2286596" cy="4808997"/>
          </a:xfrm>
          <a:prstGeom prst="rect">
            <a:avLst/>
          </a:prstGeom>
        </p:spPr>
      </p:pic>
      <p:sp>
        <p:nvSpPr>
          <p:cNvPr id="11" name="TextBox 10">
            <a:extLst>
              <a:ext uri="{FF2B5EF4-FFF2-40B4-BE49-F238E27FC236}">
                <a16:creationId xmlns:a16="http://schemas.microsoft.com/office/drawing/2014/main" id="{21F6B45A-6894-4AB2-B36D-575C96EFE1AE}"/>
              </a:ext>
            </a:extLst>
          </p:cNvPr>
          <p:cNvSpPr txBox="1"/>
          <p:nvPr/>
        </p:nvSpPr>
        <p:spPr>
          <a:xfrm>
            <a:off x="3154067" y="1524980"/>
            <a:ext cx="6417457" cy="493981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solidFill>
                  <a:schemeClr val="tx2">
                    <a:lumMod val="60000"/>
                    <a:lumOff val="40000"/>
                  </a:schemeClr>
                </a:solidFill>
              </a:rPr>
              <a:t>Knowledge Acquisition</a:t>
            </a:r>
          </a:p>
          <a:p>
            <a:pPr marL="342900" indent="-342900">
              <a:lnSpc>
                <a:spcPct val="150000"/>
              </a:lnSpc>
              <a:buFont typeface="Arial" panose="020B0604020202020204" pitchFamily="34" charset="0"/>
              <a:buChar char="•"/>
            </a:pPr>
            <a:r>
              <a:rPr lang="en-US" dirty="0">
                <a:solidFill>
                  <a:schemeClr val="tx2">
                    <a:lumMod val="60000"/>
                    <a:lumOff val="40000"/>
                  </a:schemeClr>
                </a:solidFill>
              </a:rPr>
              <a:t>Attitude Change</a:t>
            </a:r>
          </a:p>
          <a:p>
            <a:pPr marL="342900" indent="-342900">
              <a:lnSpc>
                <a:spcPct val="150000"/>
              </a:lnSpc>
              <a:buFont typeface="Arial" panose="020B0604020202020204" pitchFamily="34" charset="0"/>
              <a:buChar char="•"/>
            </a:pPr>
            <a:r>
              <a:rPr lang="en-US" b="1" dirty="0"/>
              <a:t>Behavior Change</a:t>
            </a:r>
          </a:p>
          <a:p>
            <a:pPr lvl="1">
              <a:buFont typeface="Arial" panose="020B0604020202020204" pitchFamily="34" charset="0"/>
              <a:buChar char="•"/>
            </a:pPr>
            <a:r>
              <a:rPr lang="en-US" b="0" i="0" dirty="0">
                <a:effectLst/>
              </a:rPr>
              <a:t>Are the </a:t>
            </a:r>
            <a:r>
              <a:rPr lang="en-US" b="1" i="0" dirty="0">
                <a:effectLst/>
              </a:rPr>
              <a:t>actions </a:t>
            </a:r>
            <a:r>
              <a:rPr lang="en-US" b="0" i="0" dirty="0">
                <a:effectLst/>
              </a:rPr>
              <a:t>of program participants different than what would have been expected without the program?</a:t>
            </a:r>
          </a:p>
          <a:p>
            <a:pPr lvl="1"/>
            <a:endParaRPr lang="en-US" b="0" i="0" dirty="0">
              <a:effectLst/>
            </a:endParaRPr>
          </a:p>
          <a:p>
            <a:pPr lvl="1">
              <a:buFont typeface="Arial" panose="020B0604020202020204" pitchFamily="34" charset="0"/>
              <a:buChar char="•"/>
            </a:pPr>
            <a:r>
              <a:rPr lang="en-US" b="0" i="0" dirty="0">
                <a:effectLst/>
              </a:rPr>
              <a:t>It can be important to examine how </a:t>
            </a:r>
            <a:r>
              <a:rPr lang="en-US" b="1" i="0" dirty="0">
                <a:effectLst/>
              </a:rPr>
              <a:t>power structures could alter or change</a:t>
            </a:r>
            <a:r>
              <a:rPr lang="en-US" b="0" i="0" dirty="0">
                <a:effectLst/>
              </a:rPr>
              <a:t> the predicted outcomes.</a:t>
            </a:r>
          </a:p>
          <a:p>
            <a:pPr lvl="1"/>
            <a:endParaRPr lang="en-US" b="0" i="0" dirty="0">
              <a:effectLst/>
            </a:endParaRPr>
          </a:p>
          <a:p>
            <a:pPr lvl="1">
              <a:buFont typeface="Arial" panose="020B0604020202020204" pitchFamily="34" charset="0"/>
              <a:buChar char="•"/>
            </a:pPr>
            <a:r>
              <a:rPr lang="en-US" b="0" i="0" dirty="0">
                <a:effectLst/>
              </a:rPr>
              <a:t>If an outcome is targeting a change in behavior, but </a:t>
            </a:r>
            <a:r>
              <a:rPr lang="en-US" b="1" i="0" dirty="0">
                <a:effectLst/>
              </a:rPr>
              <a:t>power structures prohibit the behavior change, it would be important to note the influences of the power structures</a:t>
            </a:r>
            <a:r>
              <a:rPr lang="en-US" b="0" i="0" dirty="0">
                <a:effectLst/>
              </a:rPr>
              <a:t> to achieving the goals of the program. See the contextual factors section for more information.</a:t>
            </a:r>
            <a:br>
              <a:rPr lang="en-US" b="0" i="0" dirty="0">
                <a:effectLst/>
              </a:rPr>
            </a:br>
            <a:endParaRPr lang="en-US" b="0" i="0" dirty="0">
              <a:effectLst/>
            </a:endParaRPr>
          </a:p>
        </p:txBody>
      </p:sp>
    </p:spTree>
    <p:extLst>
      <p:ext uri="{BB962C8B-B14F-4D97-AF65-F5344CB8AC3E}">
        <p14:creationId xmlns:p14="http://schemas.microsoft.com/office/powerpoint/2010/main" val="1598881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679E-D8AF-4B5B-998F-1DCF5438A71A}"/>
              </a:ext>
            </a:extLst>
          </p:cNvPr>
          <p:cNvSpPr>
            <a:spLocks noGrp="1"/>
          </p:cNvSpPr>
          <p:nvPr>
            <p:ph type="title"/>
          </p:nvPr>
        </p:nvSpPr>
        <p:spPr>
          <a:xfrm>
            <a:off x="4900928" y="840145"/>
            <a:ext cx="6650990" cy="538082"/>
          </a:xfrm>
        </p:spPr>
        <p:txBody>
          <a:bodyPr/>
          <a:lstStyle/>
          <a:p>
            <a:r>
              <a:rPr lang="en-US" dirty="0">
                <a:solidFill>
                  <a:schemeClr val="tx1"/>
                </a:solidFill>
                <a:latin typeface="+mn-lt"/>
              </a:rPr>
              <a:t>agenda</a:t>
            </a:r>
          </a:p>
        </p:txBody>
      </p:sp>
      <p:sp>
        <p:nvSpPr>
          <p:cNvPr id="3" name="Content Placeholder 2">
            <a:extLst>
              <a:ext uri="{FF2B5EF4-FFF2-40B4-BE49-F238E27FC236}">
                <a16:creationId xmlns:a16="http://schemas.microsoft.com/office/drawing/2014/main" id="{5DCEEC7F-31B0-4A2A-B5A6-7367D1C20AB0}"/>
              </a:ext>
            </a:extLst>
          </p:cNvPr>
          <p:cNvSpPr>
            <a:spLocks noGrp="1"/>
          </p:cNvSpPr>
          <p:nvPr>
            <p:ph idx="1"/>
          </p:nvPr>
        </p:nvSpPr>
        <p:spPr>
          <a:xfrm>
            <a:off x="4900928" y="1524001"/>
            <a:ext cx="6650991" cy="4314044"/>
          </a:xfrm>
        </p:spPr>
        <p:txBody>
          <a:bodyPr>
            <a:normAutofit fontScale="92500" lnSpcReduction="20000"/>
          </a:bodyPr>
          <a:lstStyle/>
          <a:p>
            <a:r>
              <a:rPr lang="en-US" dirty="0"/>
              <a:t>Project overview</a:t>
            </a:r>
          </a:p>
          <a:p>
            <a:pPr lvl="1"/>
            <a:r>
              <a:rPr lang="en-US" dirty="0"/>
              <a:t>Review the pathways project goals and objectives</a:t>
            </a:r>
          </a:p>
          <a:p>
            <a:r>
              <a:rPr lang="en-US" dirty="0"/>
              <a:t>Orientation to 5 Steps to Evaluation</a:t>
            </a:r>
          </a:p>
          <a:p>
            <a:pPr lvl="1"/>
            <a:r>
              <a:rPr lang="en-US" dirty="0"/>
              <a:t>What is it?</a:t>
            </a:r>
          </a:p>
          <a:p>
            <a:pPr lvl="1"/>
            <a:r>
              <a:rPr lang="en-US" dirty="0"/>
              <a:t>What does it tell me?</a:t>
            </a:r>
          </a:p>
          <a:p>
            <a:pPr lvl="1"/>
            <a:r>
              <a:rPr lang="en-US" dirty="0"/>
              <a:t>Most importantly, how do I use these steps?</a:t>
            </a:r>
          </a:p>
          <a:p>
            <a:r>
              <a:rPr lang="en-US" dirty="0"/>
              <a:t>Orientation to the Race &amp; Ethnicity pathway</a:t>
            </a:r>
          </a:p>
          <a:p>
            <a:pPr lvl="1"/>
            <a:r>
              <a:rPr lang="en-US" dirty="0"/>
              <a:t>Walk through the pathway and resources on the NEO website</a:t>
            </a:r>
          </a:p>
          <a:p>
            <a:r>
              <a:rPr lang="en-US" dirty="0"/>
              <a:t>Demonstration/Apply</a:t>
            </a:r>
          </a:p>
          <a:p>
            <a:pPr lvl="1"/>
            <a:r>
              <a:rPr lang="en-US" dirty="0"/>
              <a:t>Demo Race &amp; Ethnicity pathway</a:t>
            </a:r>
          </a:p>
          <a:p>
            <a:r>
              <a:rPr lang="en-US" dirty="0"/>
              <a:t>Question &amp; Answer</a:t>
            </a:r>
          </a:p>
        </p:txBody>
      </p:sp>
      <p:pic>
        <p:nvPicPr>
          <p:cNvPr id="6" name="Tim van Cleef" descr="books on a shelf">
            <a:extLst>
              <a:ext uri="{FF2B5EF4-FFF2-40B4-BE49-F238E27FC236}">
                <a16:creationId xmlns:a16="http://schemas.microsoft.com/office/drawing/2014/main" id="{634EC317-A516-4F81-8017-4CBE4F7319A0}"/>
              </a:ext>
            </a:extLst>
          </p:cNvPr>
          <p:cNvPicPr/>
          <p:nvPr/>
        </p:nvPicPr>
        <p:blipFill rotWithShape="1">
          <a:blip r:embed="rId3"/>
          <a:srcRect b="8081"/>
          <a:stretch/>
        </p:blipFill>
        <p:spPr>
          <a:xfrm>
            <a:off x="0" y="0"/>
            <a:ext cx="4188783" cy="6858000"/>
          </a:xfrm>
          <a:prstGeom prst="rect">
            <a:avLst/>
          </a:prstGeom>
        </p:spPr>
      </p:pic>
    </p:spTree>
    <p:extLst>
      <p:ext uri="{BB962C8B-B14F-4D97-AF65-F5344CB8AC3E}">
        <p14:creationId xmlns:p14="http://schemas.microsoft.com/office/powerpoint/2010/main" val="3094592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hidden="1">
            <a:extLst>
              <a:ext uri="{FF2B5EF4-FFF2-40B4-BE49-F238E27FC236}">
                <a16:creationId xmlns:a16="http://schemas.microsoft.com/office/drawing/2014/main" id="{F5D5492E-457F-4747-9604-23BA6424A1A0}"/>
              </a:ext>
            </a:extLst>
          </p:cNvPr>
          <p:cNvSpPr>
            <a:spLocks noGrp="1"/>
          </p:cNvSpPr>
          <p:nvPr>
            <p:ph type="title"/>
          </p:nvPr>
        </p:nvSpPr>
        <p:spPr/>
        <p:txBody>
          <a:bodyPr/>
          <a:lstStyle/>
          <a:p>
            <a:r>
              <a:rPr lang="en-US" dirty="0"/>
              <a:t>Make a Logic Model part 5</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2:</a:t>
            </a:r>
          </a:p>
          <a:p>
            <a:pPr algn="ctr"/>
            <a:r>
              <a:rPr lang="en-US" dirty="0"/>
              <a:t>Make a Logic Model</a:t>
            </a:r>
          </a:p>
        </p:txBody>
      </p:sp>
      <p:sp>
        <p:nvSpPr>
          <p:cNvPr id="6" name="Freeform 79">
            <a:extLst>
              <a:ext uri="{FF2B5EF4-FFF2-40B4-BE49-F238E27FC236}">
                <a16:creationId xmlns:a16="http://schemas.microsoft.com/office/drawing/2014/main" id="{5C9BAF1E-9D8B-4FE4-B831-4742061ED116}"/>
              </a:ext>
              <a:ext uri="{C183D7F6-B498-43B3-948B-1728B52AA6E4}">
                <adec:decorative xmlns:adec="http://schemas.microsoft.com/office/drawing/2017/decorative" val="1"/>
              </a:ext>
            </a:extLst>
          </p:cNvPr>
          <p:cNvSpPr>
            <a:spLocks noChangeArrowheads="1"/>
          </p:cNvSpPr>
          <p:nvPr/>
        </p:nvSpPr>
        <p:spPr bwMode="auto">
          <a:xfrm>
            <a:off x="563317" y="605965"/>
            <a:ext cx="1079497" cy="1079497"/>
          </a:xfrm>
          <a:custGeom>
            <a:avLst/>
            <a:gdLst>
              <a:gd name="T0" fmla="*/ 867 w 1734"/>
              <a:gd name="T1" fmla="*/ 0 h 1733"/>
              <a:gd name="T2" fmla="*/ 867 w 1734"/>
              <a:gd name="T3" fmla="*/ 0 h 1733"/>
              <a:gd name="T4" fmla="*/ 1733 w 1734"/>
              <a:gd name="T5" fmla="*/ 865 h 1733"/>
              <a:gd name="T6" fmla="*/ 1733 w 1734"/>
              <a:gd name="T7" fmla="*/ 865 h 1733"/>
              <a:gd name="T8" fmla="*/ 867 w 1734"/>
              <a:gd name="T9" fmla="*/ 1732 h 1733"/>
              <a:gd name="T10" fmla="*/ 867 w 1734"/>
              <a:gd name="T11" fmla="*/ 1732 h 1733"/>
              <a:gd name="T12" fmla="*/ 0 w 1734"/>
              <a:gd name="T13" fmla="*/ 865 h 1733"/>
              <a:gd name="T14" fmla="*/ 0 w 1734"/>
              <a:gd name="T15" fmla="*/ 865 h 1733"/>
              <a:gd name="T16" fmla="*/ 867 w 1734"/>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3">
                <a:moveTo>
                  <a:pt x="867" y="0"/>
                </a:moveTo>
                <a:lnTo>
                  <a:pt x="867" y="0"/>
                </a:lnTo>
                <a:cubicBezTo>
                  <a:pt x="1345" y="0"/>
                  <a:pt x="1733" y="387"/>
                  <a:pt x="1733" y="865"/>
                </a:cubicBezTo>
                <a:lnTo>
                  <a:pt x="1733" y="865"/>
                </a:lnTo>
                <a:cubicBezTo>
                  <a:pt x="1733" y="1344"/>
                  <a:pt x="1345" y="1732"/>
                  <a:pt x="867" y="1732"/>
                </a:cubicBezTo>
                <a:lnTo>
                  <a:pt x="867" y="1732"/>
                </a:lnTo>
                <a:cubicBezTo>
                  <a:pt x="388" y="1732"/>
                  <a:pt x="0" y="1344"/>
                  <a:pt x="0" y="865"/>
                </a:cubicBezTo>
                <a:lnTo>
                  <a:pt x="0" y="865"/>
                </a:lnTo>
                <a:cubicBezTo>
                  <a:pt x="0" y="387"/>
                  <a:pt x="388" y="0"/>
                  <a:pt x="867" y="0"/>
                </a:cubicBezTo>
              </a:path>
            </a:pathLst>
          </a:custGeom>
          <a:solidFill>
            <a:srgbClr val="BECAA6"/>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80">
            <a:extLst>
              <a:ext uri="{FF2B5EF4-FFF2-40B4-BE49-F238E27FC236}">
                <a16:creationId xmlns:a16="http://schemas.microsoft.com/office/drawing/2014/main" id="{930FC609-A96A-427A-8ABB-C8B904181C8D}"/>
              </a:ext>
              <a:ext uri="{C183D7F6-B498-43B3-948B-1728B52AA6E4}">
                <adec:decorative xmlns:adec="http://schemas.microsoft.com/office/drawing/2017/decorative" val="1"/>
              </a:ext>
            </a:extLst>
          </p:cNvPr>
          <p:cNvSpPr>
            <a:spLocks noChangeArrowheads="1"/>
          </p:cNvSpPr>
          <p:nvPr/>
        </p:nvSpPr>
        <p:spPr bwMode="auto">
          <a:xfrm>
            <a:off x="722784" y="761367"/>
            <a:ext cx="763613" cy="763613"/>
          </a:xfrm>
          <a:custGeom>
            <a:avLst/>
            <a:gdLst>
              <a:gd name="T0" fmla="*/ 612 w 1224"/>
              <a:gd name="T1" fmla="*/ 0 h 1224"/>
              <a:gd name="T2" fmla="*/ 612 w 1224"/>
              <a:gd name="T3" fmla="*/ 0 h 1224"/>
              <a:gd name="T4" fmla="*/ 1223 w 1224"/>
              <a:gd name="T5" fmla="*/ 611 h 1224"/>
              <a:gd name="T6" fmla="*/ 1223 w 1224"/>
              <a:gd name="T7" fmla="*/ 611 h 1224"/>
              <a:gd name="T8" fmla="*/ 612 w 1224"/>
              <a:gd name="T9" fmla="*/ 1223 h 1224"/>
              <a:gd name="T10" fmla="*/ 612 w 1224"/>
              <a:gd name="T11" fmla="*/ 1223 h 1224"/>
              <a:gd name="T12" fmla="*/ 0 w 1224"/>
              <a:gd name="T13" fmla="*/ 611 h 1224"/>
              <a:gd name="T14" fmla="*/ 0 w 1224"/>
              <a:gd name="T15" fmla="*/ 611 h 1224"/>
              <a:gd name="T16" fmla="*/ 612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2" y="0"/>
                </a:moveTo>
                <a:lnTo>
                  <a:pt x="612" y="0"/>
                </a:lnTo>
                <a:cubicBezTo>
                  <a:pt x="949" y="0"/>
                  <a:pt x="1223" y="274"/>
                  <a:pt x="1223" y="611"/>
                </a:cubicBezTo>
                <a:lnTo>
                  <a:pt x="1223" y="611"/>
                </a:lnTo>
                <a:cubicBezTo>
                  <a:pt x="1223" y="949"/>
                  <a:pt x="949" y="1223"/>
                  <a:pt x="612" y="1223"/>
                </a:cubicBezTo>
                <a:lnTo>
                  <a:pt x="612" y="1223"/>
                </a:lnTo>
                <a:cubicBezTo>
                  <a:pt x="273" y="1223"/>
                  <a:pt x="0" y="949"/>
                  <a:pt x="0" y="611"/>
                </a:cubicBezTo>
                <a:lnTo>
                  <a:pt x="0" y="611"/>
                </a:lnTo>
                <a:cubicBezTo>
                  <a:pt x="0" y="274"/>
                  <a:pt x="273" y="0"/>
                  <a:pt x="612" y="0"/>
                </a:cubicBezTo>
              </a:path>
            </a:pathLst>
          </a:custGeom>
          <a:solidFill>
            <a:schemeClr val="bg1"/>
          </a:solidFill>
          <a:ln>
            <a:noFill/>
          </a:ln>
          <a:effectLst/>
          <a:extLst>
            <a:ext uri="{91240B29-F687-4F45-9708-019B960494DF}">
              <a14:hiddenLine xmlns:a14="http://schemas.microsoft.com/office/drawing/2010/main" w="9525" cap="flat">
                <a:solidFill>
                  <a:srgbClr val="06D6A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FC24B62F-7F44-4775-924E-F880E8AD8F41}"/>
              </a:ext>
            </a:extLst>
          </p:cNvPr>
          <p:cNvPicPr>
            <a:picLocks noChangeAspect="1"/>
          </p:cNvPicPr>
          <p:nvPr/>
        </p:nvPicPr>
        <p:blipFill rotWithShape="1">
          <a:blip r:embed="rId3">
            <a:extLst>
              <a:ext uri="{28A0092B-C50C-407E-A947-70E740481C1C}">
                <a14:useLocalDpi xmlns:a14="http://schemas.microsoft.com/office/drawing/2010/main" val="0"/>
              </a:ext>
            </a:extLst>
          </a:blip>
          <a:srcRect b="13904"/>
          <a:stretch/>
        </p:blipFill>
        <p:spPr>
          <a:xfrm>
            <a:off x="783342" y="844670"/>
            <a:ext cx="673973" cy="597009"/>
          </a:xfrm>
          <a:prstGeom prst="rect">
            <a:avLst/>
          </a:prstGeom>
        </p:spPr>
      </p:pic>
      <p:sp>
        <p:nvSpPr>
          <p:cNvPr id="2" name="TextBox 1">
            <a:extLst>
              <a:ext uri="{FF2B5EF4-FFF2-40B4-BE49-F238E27FC236}">
                <a16:creationId xmlns:a16="http://schemas.microsoft.com/office/drawing/2014/main" id="{E640AF90-6172-49D1-940F-3FEBD352CDAA}"/>
              </a:ext>
            </a:extLst>
          </p:cNvPr>
          <p:cNvSpPr txBox="1"/>
          <p:nvPr/>
        </p:nvSpPr>
        <p:spPr>
          <a:xfrm>
            <a:off x="3303270" y="878305"/>
            <a:ext cx="7200900" cy="430887"/>
          </a:xfrm>
          <a:prstGeom prst="rect">
            <a:avLst/>
          </a:prstGeom>
          <a:noFill/>
        </p:spPr>
        <p:txBody>
          <a:bodyPr wrap="square" rtlCol="0">
            <a:spAutoFit/>
          </a:bodyPr>
          <a:lstStyle/>
          <a:p>
            <a:r>
              <a:rPr lang="en-US" sz="2200" b="1" dirty="0"/>
              <a:t>Contextual Factors and Assumptions</a:t>
            </a:r>
          </a:p>
        </p:txBody>
      </p:sp>
      <p:sp>
        <p:nvSpPr>
          <p:cNvPr id="5" name="TextBox 4">
            <a:extLst>
              <a:ext uri="{FF2B5EF4-FFF2-40B4-BE49-F238E27FC236}">
                <a16:creationId xmlns:a16="http://schemas.microsoft.com/office/drawing/2014/main" id="{091E2F2B-8D77-4234-A0C1-6E1455C6ED63}"/>
              </a:ext>
            </a:extLst>
          </p:cNvPr>
          <p:cNvSpPr txBox="1"/>
          <p:nvPr/>
        </p:nvSpPr>
        <p:spPr>
          <a:xfrm>
            <a:off x="3646170" y="1524980"/>
            <a:ext cx="65151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t>Influences that underlie your logic model and could act on or change the logic model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Assumptions could also underlie how one expects certain groups to behave or act </a:t>
            </a:r>
          </a:p>
          <a:p>
            <a:endParaRPr lang="en-US" dirty="0"/>
          </a:p>
          <a:p>
            <a:pPr marL="285750" indent="-285750">
              <a:buFont typeface="Arial" panose="020B0604020202020204" pitchFamily="34" charset="0"/>
              <a:buChar char="•"/>
            </a:pPr>
            <a:r>
              <a:rPr lang="en-US" dirty="0"/>
              <a:t>Clarifying assumptions and having them checked by community members allows the assumptions to be discussed and reviewed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Example: </a:t>
            </a:r>
            <a:r>
              <a:rPr lang="en-US" dirty="0"/>
              <a:t>i</a:t>
            </a:r>
            <a:r>
              <a:rPr lang="en-US" i="0" dirty="0">
                <a:effectLst/>
              </a:rPr>
              <a:t>f a program is seeking to improve a low-resource community’s health </a:t>
            </a:r>
            <a:r>
              <a:rPr lang="en-US" dirty="0"/>
              <a:t>behaviors </a:t>
            </a:r>
            <a:r>
              <a:rPr lang="en-US" i="0" dirty="0">
                <a:effectLst/>
              </a:rPr>
              <a:t>one might assume:</a:t>
            </a:r>
          </a:p>
          <a:p>
            <a:pPr marL="742950" lvl="1" indent="-285750">
              <a:buFont typeface="Arial" panose="020B0604020202020204" pitchFamily="34" charset="0"/>
              <a:buChar char="•"/>
            </a:pPr>
            <a:r>
              <a:rPr lang="en-US" i="0" dirty="0">
                <a:effectLst/>
              </a:rPr>
              <a:t>Individuals have no knowledge of health information </a:t>
            </a:r>
          </a:p>
          <a:p>
            <a:pPr marL="742950" lvl="1" indent="-285750">
              <a:buFont typeface="Arial" panose="020B0604020202020204" pitchFamily="34" charset="0"/>
              <a:buChar char="•"/>
            </a:pPr>
            <a:r>
              <a:rPr lang="en-US" i="0" dirty="0">
                <a:effectLst/>
              </a:rPr>
              <a:t>Individuals currently do not have access to health information.</a:t>
            </a:r>
            <a:endParaRPr lang="en-US" dirty="0"/>
          </a:p>
          <a:p>
            <a:endParaRPr lang="en-US" dirty="0"/>
          </a:p>
        </p:txBody>
      </p:sp>
    </p:spTree>
    <p:extLst>
      <p:ext uri="{BB962C8B-B14F-4D97-AF65-F5344CB8AC3E}">
        <p14:creationId xmlns:p14="http://schemas.microsoft.com/office/powerpoint/2010/main" val="3154246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p:txBody>
          <a:bodyPr anchor="t">
            <a:normAutofit fontScale="90000"/>
          </a:bodyPr>
          <a:lstStyle/>
          <a:p>
            <a:r>
              <a:rPr lang="en-US" b="1" dirty="0">
                <a:latin typeface="+mn-lt"/>
              </a:rPr>
              <a:t>5 Steps to Evaluation: Develop Indicators for your Logic Model</a:t>
            </a:r>
            <a:br>
              <a:rPr lang="en-US" b="1" dirty="0">
                <a:latin typeface="+mn-lt"/>
              </a:rPr>
            </a:br>
            <a:endParaRPr lang="en-US" b="1" dirty="0">
              <a:latin typeface="+mn-lt"/>
            </a:endParaRPr>
          </a:p>
        </p:txBody>
      </p:sp>
      <p:sp>
        <p:nvSpPr>
          <p:cNvPr id="6" name="Rectangle: Rounded Corners 5">
            <a:extLst>
              <a:ext uri="{FF2B5EF4-FFF2-40B4-BE49-F238E27FC236}">
                <a16:creationId xmlns:a16="http://schemas.microsoft.com/office/drawing/2014/main" id="{16F25830-93B3-4241-99C9-6A090EA61891}"/>
              </a:ext>
            </a:extLst>
          </p:cNvPr>
          <p:cNvSpPr/>
          <p:nvPr/>
        </p:nvSpPr>
        <p:spPr>
          <a:xfrm>
            <a:off x="5167571" y="1995980"/>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14" name="Freeform 153">
            <a:extLst>
              <a:ext uri="{FF2B5EF4-FFF2-40B4-BE49-F238E27FC236}">
                <a16:creationId xmlns:a16="http://schemas.microsoft.com/office/drawing/2014/main" id="{76E59FEC-D72A-4687-82E0-1BC3D28EE16C}"/>
              </a:ext>
              <a:ext uri="{C183D7F6-B498-43B3-948B-1728B52AA6E4}">
                <adec:decorative xmlns:adec="http://schemas.microsoft.com/office/drawing/2017/decorative" val="1"/>
              </a:ext>
            </a:extLst>
          </p:cNvPr>
          <p:cNvSpPr>
            <a:spLocks noChangeArrowheads="1"/>
          </p:cNvSpPr>
          <p:nvPr/>
        </p:nvSpPr>
        <p:spPr bwMode="auto">
          <a:xfrm>
            <a:off x="4894944" y="1480992"/>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7" name="Freeform 6">
            <a:extLst>
              <a:ext uri="{FF2B5EF4-FFF2-40B4-BE49-F238E27FC236}">
                <a16:creationId xmlns:a16="http://schemas.microsoft.com/office/drawing/2014/main" id="{A1F7BE1A-A1B1-44D6-820A-2646F839D0D6}"/>
              </a:ext>
              <a:ext uri="{C183D7F6-B498-43B3-948B-1728B52AA6E4}">
                <adec:decorative xmlns:adec="http://schemas.microsoft.com/office/drawing/2017/decorative" val="1"/>
              </a:ext>
            </a:extLst>
          </p:cNvPr>
          <p:cNvSpPr>
            <a:spLocks noChangeArrowheads="1"/>
          </p:cNvSpPr>
          <p:nvPr/>
        </p:nvSpPr>
        <p:spPr bwMode="auto">
          <a:xfrm>
            <a:off x="5052885" y="1638931"/>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5" name="Picture 14" descr="A close up of a logo&#10;&#10;Description automatically generated">
            <a:extLst>
              <a:ext uri="{FF2B5EF4-FFF2-40B4-BE49-F238E27FC236}">
                <a16:creationId xmlns:a16="http://schemas.microsoft.com/office/drawing/2014/main" id="{537AAA90-3451-4AF2-B3DA-D5F31A3AF01C}"/>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5071944" y="1682184"/>
            <a:ext cx="803326" cy="677108"/>
          </a:xfrm>
          <a:prstGeom prst="rect">
            <a:avLst/>
          </a:prstGeom>
        </p:spPr>
      </p:pic>
      <p:pic>
        <p:nvPicPr>
          <p:cNvPr id="4" name="Picture 3" descr="Step 3: develop indicators for your logic model">
            <a:extLst>
              <a:ext uri="{FF2B5EF4-FFF2-40B4-BE49-F238E27FC236}">
                <a16:creationId xmlns:a16="http://schemas.microsoft.com/office/drawing/2014/main" id="{EF5672D4-B505-4FA5-B982-6EC76DC60CC0}"/>
              </a:ext>
            </a:extLst>
          </p:cNvPr>
          <p:cNvPicPr>
            <a:picLocks noChangeAspect="1"/>
          </p:cNvPicPr>
          <p:nvPr/>
        </p:nvPicPr>
        <p:blipFill>
          <a:blip r:embed="rId4"/>
          <a:stretch>
            <a:fillRect/>
          </a:stretch>
        </p:blipFill>
        <p:spPr>
          <a:xfrm>
            <a:off x="1136069" y="5860908"/>
            <a:ext cx="9919861" cy="688220"/>
          </a:xfrm>
          <a:prstGeom prst="rect">
            <a:avLst/>
          </a:prstGeom>
          <a:ln>
            <a:solidFill>
              <a:schemeClr val="tx1"/>
            </a:solidFill>
          </a:ln>
        </p:spPr>
      </p:pic>
      <p:sp>
        <p:nvSpPr>
          <p:cNvPr id="24" name="Rectangle 23" descr="step 3: develop indicators for your logic model">
            <a:extLst>
              <a:ext uri="{FF2B5EF4-FFF2-40B4-BE49-F238E27FC236}">
                <a16:creationId xmlns:a16="http://schemas.microsoft.com/office/drawing/2014/main" id="{5F6FED65-FA47-4B0D-AE32-277D1770AE40}"/>
              </a:ext>
            </a:extLst>
          </p:cNvPr>
          <p:cNvSpPr/>
          <p:nvPr/>
        </p:nvSpPr>
        <p:spPr>
          <a:xfrm>
            <a:off x="5518883" y="5860908"/>
            <a:ext cx="911114" cy="688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8551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hidden="1">
            <a:extLst>
              <a:ext uri="{FF2B5EF4-FFF2-40B4-BE49-F238E27FC236}">
                <a16:creationId xmlns:a16="http://schemas.microsoft.com/office/drawing/2014/main" id="{DC353F0F-2DE8-4D10-9CA3-1A9ED84967C2}"/>
              </a:ext>
            </a:extLst>
          </p:cNvPr>
          <p:cNvSpPr>
            <a:spLocks noGrp="1"/>
          </p:cNvSpPr>
          <p:nvPr>
            <p:ph type="title"/>
          </p:nvPr>
        </p:nvSpPr>
        <p:spPr/>
        <p:txBody>
          <a:bodyPr>
            <a:normAutofit/>
          </a:bodyPr>
          <a:lstStyle/>
          <a:p>
            <a:r>
              <a:rPr lang="en-US" dirty="0"/>
              <a:t>Step 3:</a:t>
            </a:r>
            <a:br>
              <a:rPr lang="en-US" dirty="0"/>
            </a:br>
            <a:r>
              <a:rPr lang="en-US" dirty="0"/>
              <a:t>Develop Indicators for your Logic Model part 1</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56567" y="2378074"/>
            <a:ext cx="8416251" cy="3970318"/>
          </a:xfrm>
          <a:prstGeom prst="rect">
            <a:avLst/>
          </a:prstGeom>
          <a:noFill/>
        </p:spPr>
        <p:txBody>
          <a:bodyPr wrap="square" rtlCol="0">
            <a:spAutoFit/>
          </a:bodyPr>
          <a:lstStyle/>
          <a:p>
            <a:r>
              <a:rPr lang="en-US" b="1" i="0" dirty="0">
                <a:solidFill>
                  <a:schemeClr val="accent5"/>
                </a:solidFill>
                <a:effectLst/>
              </a:rPr>
              <a:t>How</a:t>
            </a:r>
            <a:r>
              <a:rPr lang="en-US" b="0" i="0" dirty="0">
                <a:effectLst/>
              </a:rPr>
              <a:t> do you develop appropriate indicators?</a:t>
            </a:r>
          </a:p>
          <a:p>
            <a:endParaRPr lang="en-US" b="0" i="0" dirty="0">
              <a:effectLst/>
            </a:endParaRPr>
          </a:p>
          <a:p>
            <a:pPr marL="342900" indent="-342900">
              <a:buAutoNum type="arabicPeriod"/>
            </a:pPr>
            <a:r>
              <a:rPr lang="en-US" dirty="0"/>
              <a:t>Involve your </a:t>
            </a:r>
            <a:r>
              <a:rPr lang="en-US" dirty="0">
                <a:solidFill>
                  <a:schemeClr val="accent2"/>
                </a:solidFill>
              </a:rPr>
              <a:t>program stakeholders </a:t>
            </a:r>
            <a:r>
              <a:rPr lang="en-US" dirty="0"/>
              <a:t>in indicator development.</a:t>
            </a:r>
          </a:p>
          <a:p>
            <a:pPr marL="342900" indent="-342900">
              <a:buAutoNum type="arabicPeriod"/>
            </a:pPr>
            <a:endParaRPr lang="en-US" dirty="0"/>
          </a:p>
          <a:p>
            <a:pPr marL="342900" indent="-342900">
              <a:buAutoNum type="arabicPeriod"/>
            </a:pPr>
            <a:r>
              <a:rPr lang="en-US" dirty="0"/>
              <a:t>Review your </a:t>
            </a:r>
            <a:r>
              <a:rPr lang="en-US" b="1" dirty="0">
                <a:solidFill>
                  <a:schemeClr val="accent2"/>
                </a:solidFill>
              </a:rPr>
              <a:t>logic model </a:t>
            </a:r>
            <a:r>
              <a:rPr lang="en-US" dirty="0"/>
              <a:t>as a template to develop indicators.</a:t>
            </a:r>
          </a:p>
          <a:p>
            <a:pPr marL="342900" indent="-342900">
              <a:buAutoNum type="arabicPeriod"/>
            </a:pPr>
            <a:endParaRPr lang="en-US" dirty="0"/>
          </a:p>
          <a:p>
            <a:pPr marL="342900" indent="-342900">
              <a:buAutoNum type="arabicPeriod"/>
            </a:pPr>
            <a:r>
              <a:rPr lang="en-US" dirty="0"/>
              <a:t>Review indicators to ensure they are </a:t>
            </a:r>
            <a:r>
              <a:rPr lang="en-US" dirty="0">
                <a:solidFill>
                  <a:schemeClr val="accent2"/>
                </a:solidFill>
              </a:rPr>
              <a:t>specific</a:t>
            </a:r>
            <a:r>
              <a:rPr lang="en-US" dirty="0"/>
              <a:t>, </a:t>
            </a:r>
            <a:r>
              <a:rPr lang="en-US" dirty="0">
                <a:solidFill>
                  <a:schemeClr val="accent2"/>
                </a:solidFill>
              </a:rPr>
              <a:t>observable</a:t>
            </a:r>
            <a:r>
              <a:rPr lang="en-US" dirty="0"/>
              <a:t>, and </a:t>
            </a:r>
            <a:r>
              <a:rPr lang="en-US" dirty="0">
                <a:solidFill>
                  <a:schemeClr val="accent2"/>
                </a:solidFill>
              </a:rPr>
              <a:t>measurable</a:t>
            </a:r>
            <a:r>
              <a:rPr lang="en-US" dirty="0"/>
              <a:t>.</a:t>
            </a:r>
          </a:p>
          <a:p>
            <a:pPr marL="342900" indent="-342900">
              <a:buAutoNum type="arabicPeriod"/>
            </a:pPr>
            <a:endParaRPr lang="en-US" dirty="0"/>
          </a:p>
          <a:p>
            <a:pPr marL="342900" indent="-342900">
              <a:buAutoNum type="arabicPeriod"/>
            </a:pPr>
            <a:r>
              <a:rPr lang="en-US" dirty="0"/>
              <a:t>Include </a:t>
            </a:r>
            <a:r>
              <a:rPr lang="en-US" dirty="0">
                <a:solidFill>
                  <a:schemeClr val="accent2"/>
                </a:solidFill>
              </a:rPr>
              <a:t>baseline data </a:t>
            </a:r>
            <a:r>
              <a:rPr lang="en-US" dirty="0"/>
              <a:t>for inputs and outcomes if you are trying to measure change.</a:t>
            </a:r>
          </a:p>
          <a:p>
            <a:pPr marL="342900" indent="-342900">
              <a:buAutoNum type="arabicPeriod"/>
            </a:pPr>
            <a:endParaRPr lang="en-US" dirty="0"/>
          </a:p>
          <a:p>
            <a:pPr marL="342900" indent="-342900">
              <a:buAutoNum type="arabicPeriod"/>
            </a:pPr>
            <a:r>
              <a:rPr lang="en-US" dirty="0"/>
              <a:t>Determine whether indicators:</a:t>
            </a:r>
          </a:p>
          <a:p>
            <a:pPr marL="800100" lvl="1" indent="-342900">
              <a:buAutoNum type="arabicPeriod"/>
            </a:pPr>
            <a:r>
              <a:rPr lang="en-US" dirty="0"/>
              <a:t>Provide </a:t>
            </a:r>
            <a:r>
              <a:rPr lang="en-US" dirty="0">
                <a:solidFill>
                  <a:schemeClr val="accent2"/>
                </a:solidFill>
              </a:rPr>
              <a:t>useful</a:t>
            </a:r>
            <a:r>
              <a:rPr lang="en-US" dirty="0"/>
              <a:t> information</a:t>
            </a:r>
          </a:p>
          <a:p>
            <a:pPr marL="800100" lvl="1" indent="-342900">
              <a:buAutoNum type="arabicPeriod"/>
            </a:pPr>
            <a:r>
              <a:rPr lang="en-US" dirty="0"/>
              <a:t>Are </a:t>
            </a:r>
            <a:r>
              <a:rPr lang="en-US" dirty="0">
                <a:solidFill>
                  <a:schemeClr val="accent2"/>
                </a:solidFill>
              </a:rPr>
              <a:t>feasible</a:t>
            </a:r>
            <a:r>
              <a:rPr lang="en-US" dirty="0"/>
              <a:t> in terms of data availability and timely data collection</a:t>
            </a:r>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sp>
        <p:nvSpPr>
          <p:cNvPr id="2" name="TextBox 1">
            <a:extLst>
              <a:ext uri="{FF2B5EF4-FFF2-40B4-BE49-F238E27FC236}">
                <a16:creationId xmlns:a16="http://schemas.microsoft.com/office/drawing/2014/main" id="{AE5AA479-28B7-4363-BA62-15B79AA05284}"/>
              </a:ext>
            </a:extLst>
          </p:cNvPr>
          <p:cNvSpPr txBox="1"/>
          <p:nvPr/>
        </p:nvSpPr>
        <p:spPr>
          <a:xfrm>
            <a:off x="3236496" y="718198"/>
            <a:ext cx="8456394" cy="1477328"/>
          </a:xfrm>
          <a:prstGeom prst="rect">
            <a:avLst/>
          </a:prstGeom>
          <a:noFill/>
        </p:spPr>
        <p:txBody>
          <a:bodyPr wrap="square" rtlCol="0">
            <a:spAutoFit/>
          </a:bodyPr>
          <a:lstStyle/>
          <a:p>
            <a:r>
              <a:rPr lang="en-US" b="1" dirty="0">
                <a:solidFill>
                  <a:schemeClr val="accent5"/>
                </a:solidFill>
              </a:rPr>
              <a:t>WHAT: </a:t>
            </a:r>
            <a:r>
              <a:rPr lang="en-US" dirty="0"/>
              <a:t>An indicator is a marker of accomplishment and/or progress- a way of measuring changes made by your program</a:t>
            </a:r>
          </a:p>
          <a:p>
            <a:endParaRPr lang="en-US" b="1" dirty="0">
              <a:solidFill>
                <a:schemeClr val="accent5"/>
              </a:solidFill>
            </a:endParaRPr>
          </a:p>
          <a:p>
            <a:r>
              <a:rPr lang="en-US" b="1" dirty="0">
                <a:solidFill>
                  <a:schemeClr val="accent5"/>
                </a:solidFill>
              </a:rPr>
              <a:t>WHY: </a:t>
            </a:r>
            <a:r>
              <a:rPr lang="en-US" dirty="0"/>
              <a:t>To understand the way that change is happening, across your logic model from inputs to impact</a:t>
            </a:r>
            <a:endParaRPr lang="en-US" b="1" dirty="0">
              <a:solidFill>
                <a:schemeClr val="accent5"/>
              </a:solidFill>
            </a:endParaRPr>
          </a:p>
        </p:txBody>
      </p:sp>
    </p:spTree>
    <p:extLst>
      <p:ext uri="{BB962C8B-B14F-4D97-AF65-F5344CB8AC3E}">
        <p14:creationId xmlns:p14="http://schemas.microsoft.com/office/powerpoint/2010/main" val="648813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hidden="1">
            <a:extLst>
              <a:ext uri="{FF2B5EF4-FFF2-40B4-BE49-F238E27FC236}">
                <a16:creationId xmlns:a16="http://schemas.microsoft.com/office/drawing/2014/main" id="{E2CFD5BB-829D-4A07-A700-314C5CD226C5}"/>
              </a:ext>
            </a:extLst>
          </p:cNvPr>
          <p:cNvSpPr>
            <a:spLocks noGrp="1"/>
          </p:cNvSpPr>
          <p:nvPr>
            <p:ph type="title"/>
          </p:nvPr>
        </p:nvSpPr>
        <p:spPr/>
        <p:txBody>
          <a:bodyPr>
            <a:normAutofit/>
          </a:bodyPr>
          <a:lstStyle/>
          <a:p>
            <a:r>
              <a:rPr lang="en-US" dirty="0"/>
              <a:t>Step 3: Develop Indicators for your Logic Model part 2</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899266"/>
            <a:ext cx="8416251" cy="1200329"/>
          </a:xfrm>
          <a:prstGeom prst="rect">
            <a:avLst/>
          </a:prstGeom>
          <a:noFill/>
        </p:spPr>
        <p:txBody>
          <a:bodyPr wrap="square" rtlCol="0">
            <a:spAutoFit/>
          </a:bodyPr>
          <a:lstStyle/>
          <a:p>
            <a:r>
              <a:rPr lang="en-US" b="0" i="0" dirty="0">
                <a:effectLst/>
              </a:rPr>
              <a:t>Indicators are observable signs of your outcomes and will help you measure your achievement. Identify indicators that align to the outcomes in your logic model. Tracking these indicators over time will help you reflect upon your progress and help you collect and show results.</a:t>
            </a:r>
            <a:endParaRPr lang="en-US" dirty="0"/>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graphicFrame>
        <p:nvGraphicFramePr>
          <p:cNvPr id="2" name="Table 2">
            <a:extLst>
              <a:ext uri="{FF2B5EF4-FFF2-40B4-BE49-F238E27FC236}">
                <a16:creationId xmlns:a16="http://schemas.microsoft.com/office/drawing/2014/main" id="{CCAEC962-DEDE-48E8-9133-2F2AC77F5857}"/>
              </a:ext>
            </a:extLst>
          </p:cNvPr>
          <p:cNvGraphicFramePr>
            <a:graphicFrameLocks noGrp="1"/>
          </p:cNvGraphicFramePr>
          <p:nvPr>
            <p:extLst>
              <p:ext uri="{D42A27DB-BD31-4B8C-83A1-F6EECF244321}">
                <p14:modId xmlns:p14="http://schemas.microsoft.com/office/powerpoint/2010/main" val="4275836007"/>
              </p:ext>
            </p:extLst>
          </p:nvPr>
        </p:nvGraphicFramePr>
        <p:xfrm>
          <a:off x="3268585" y="2099595"/>
          <a:ext cx="8360098" cy="4079473"/>
        </p:xfrm>
        <a:graphic>
          <a:graphicData uri="http://schemas.openxmlformats.org/drawingml/2006/table">
            <a:tbl>
              <a:tblPr firstRow="1" bandRow="1">
                <a:tableStyleId>{5C22544A-7EE6-4342-B048-85BDC9FD1C3A}</a:tableStyleId>
              </a:tblPr>
              <a:tblGrid>
                <a:gridCol w="3288626">
                  <a:extLst>
                    <a:ext uri="{9D8B030D-6E8A-4147-A177-3AD203B41FA5}">
                      <a16:colId xmlns:a16="http://schemas.microsoft.com/office/drawing/2014/main" val="3924386456"/>
                    </a:ext>
                  </a:extLst>
                </a:gridCol>
                <a:gridCol w="5071472">
                  <a:extLst>
                    <a:ext uri="{9D8B030D-6E8A-4147-A177-3AD203B41FA5}">
                      <a16:colId xmlns:a16="http://schemas.microsoft.com/office/drawing/2014/main" val="1381788420"/>
                    </a:ext>
                  </a:extLst>
                </a:gridCol>
              </a:tblGrid>
              <a:tr h="513313">
                <a:tc>
                  <a:txBody>
                    <a:bodyPr/>
                    <a:lstStyle/>
                    <a:p>
                      <a:r>
                        <a:rPr lang="en-US" dirty="0"/>
                        <a:t>Key Elements of an Indicator</a:t>
                      </a:r>
                    </a:p>
                  </a:txBody>
                  <a:tcPr/>
                </a:tc>
                <a:tc>
                  <a:txBody>
                    <a:bodyPr/>
                    <a:lstStyle/>
                    <a:p>
                      <a:r>
                        <a:rPr lang="en-US" dirty="0"/>
                        <a:t>Example</a:t>
                      </a:r>
                    </a:p>
                  </a:txBody>
                  <a:tcPr/>
                </a:tc>
                <a:extLst>
                  <a:ext uri="{0D108BD9-81ED-4DB2-BD59-A6C34878D82A}">
                    <a16:rowId xmlns:a16="http://schemas.microsoft.com/office/drawing/2014/main" val="1645400829"/>
                  </a:ext>
                </a:extLst>
              </a:tr>
              <a:tr h="513313">
                <a:tc>
                  <a:txBody>
                    <a:bodyPr/>
                    <a:lstStyle/>
                    <a:p>
                      <a:r>
                        <a:rPr lang="en-US" dirty="0"/>
                        <a:t>Specific</a:t>
                      </a:r>
                    </a:p>
                  </a:txBody>
                  <a:tcPr/>
                </a:tc>
                <a:tc>
                  <a:txBody>
                    <a:bodyPr/>
                    <a:lstStyle/>
                    <a:p>
                      <a:r>
                        <a:rPr lang="en-US" strike="sngStrike" dirty="0"/>
                        <a:t>Youth who make healthy choices</a:t>
                      </a:r>
                    </a:p>
                    <a:p>
                      <a:endParaRPr lang="en-US" dirty="0"/>
                    </a:p>
                    <a:p>
                      <a:r>
                        <a:rPr lang="en-US" dirty="0"/>
                        <a:t>Youth </a:t>
                      </a:r>
                      <a:r>
                        <a:rPr lang="en-US" dirty="0">
                          <a:solidFill>
                            <a:srgbClr val="FF0000"/>
                          </a:solidFill>
                        </a:rPr>
                        <a:t>aged 13-18 </a:t>
                      </a:r>
                      <a:r>
                        <a:rPr lang="en-US" dirty="0"/>
                        <a:t>who </a:t>
                      </a:r>
                      <a:r>
                        <a:rPr lang="en-US" dirty="0">
                          <a:solidFill>
                            <a:srgbClr val="FF0000"/>
                          </a:solidFill>
                        </a:rPr>
                        <a:t>report including vegetables as part of at least one meal daily</a:t>
                      </a:r>
                    </a:p>
                  </a:txBody>
                  <a:tcPr/>
                </a:tc>
                <a:extLst>
                  <a:ext uri="{0D108BD9-81ED-4DB2-BD59-A6C34878D82A}">
                    <a16:rowId xmlns:a16="http://schemas.microsoft.com/office/drawing/2014/main" val="2356203718"/>
                  </a:ext>
                </a:extLst>
              </a:tr>
              <a:tr h="513313">
                <a:tc>
                  <a:txBody>
                    <a:bodyPr/>
                    <a:lstStyle/>
                    <a:p>
                      <a:r>
                        <a:rPr lang="en-US" dirty="0"/>
                        <a:t>Observable</a:t>
                      </a:r>
                    </a:p>
                  </a:txBody>
                  <a:tcPr/>
                </a:tc>
                <a:tc>
                  <a:txBody>
                    <a:bodyPr/>
                    <a:lstStyle/>
                    <a:p>
                      <a:r>
                        <a:rPr lang="en-US" strike="sngStrike" dirty="0"/>
                        <a:t>Library staff who can identify health protective factors</a:t>
                      </a:r>
                    </a:p>
                    <a:p>
                      <a:endParaRPr lang="en-US" dirty="0"/>
                    </a:p>
                    <a:p>
                      <a:r>
                        <a:rPr lang="en-US" dirty="0"/>
                        <a:t>The proportion of library staff who can </a:t>
                      </a:r>
                      <a:r>
                        <a:rPr lang="en-US" dirty="0">
                          <a:solidFill>
                            <a:srgbClr val="FF0000"/>
                          </a:solidFill>
                        </a:rPr>
                        <a:t>list at least two health protective factors</a:t>
                      </a:r>
                      <a:endParaRPr lang="en-US" dirty="0"/>
                    </a:p>
                  </a:txBody>
                  <a:tcPr/>
                </a:tc>
                <a:extLst>
                  <a:ext uri="{0D108BD9-81ED-4DB2-BD59-A6C34878D82A}">
                    <a16:rowId xmlns:a16="http://schemas.microsoft.com/office/drawing/2014/main" val="2259614605"/>
                  </a:ext>
                </a:extLst>
              </a:tr>
              <a:tr h="513313">
                <a:tc>
                  <a:txBody>
                    <a:bodyPr/>
                    <a:lstStyle/>
                    <a:p>
                      <a:r>
                        <a:rPr lang="en-US" dirty="0"/>
                        <a:t>Measurable</a:t>
                      </a:r>
                    </a:p>
                  </a:txBody>
                  <a:tcPr/>
                </a:tc>
                <a:tc>
                  <a:txBody>
                    <a:bodyPr/>
                    <a:lstStyle/>
                    <a:p>
                      <a:r>
                        <a:rPr lang="en-US" dirty="0"/>
                        <a:t>Quantifies change and generally reported in numerical terms, such as counts, percentages, proportions, or ratios</a:t>
                      </a:r>
                    </a:p>
                  </a:txBody>
                  <a:tcPr/>
                </a:tc>
                <a:extLst>
                  <a:ext uri="{0D108BD9-81ED-4DB2-BD59-A6C34878D82A}">
                    <a16:rowId xmlns:a16="http://schemas.microsoft.com/office/drawing/2014/main" val="3709873735"/>
                  </a:ext>
                </a:extLst>
              </a:tr>
            </a:tbl>
          </a:graphicData>
        </a:graphic>
      </p:graphicFrame>
    </p:spTree>
    <p:extLst>
      <p:ext uri="{BB962C8B-B14F-4D97-AF65-F5344CB8AC3E}">
        <p14:creationId xmlns:p14="http://schemas.microsoft.com/office/powerpoint/2010/main" val="4187531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F232D81-D084-4CAA-AF8D-73FCA4B768C1}"/>
              </a:ext>
            </a:extLst>
          </p:cNvPr>
          <p:cNvSpPr>
            <a:spLocks noGrp="1"/>
          </p:cNvSpPr>
          <p:nvPr>
            <p:ph type="title"/>
          </p:nvPr>
        </p:nvSpPr>
        <p:spPr/>
        <p:txBody>
          <a:bodyPr/>
          <a:lstStyle/>
          <a:p>
            <a:r>
              <a:rPr lang="en-US" dirty="0"/>
              <a:t>Step 3: Develop Indicators for your Logic Model part 3</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110642" y="775699"/>
            <a:ext cx="8416251" cy="369332"/>
          </a:xfrm>
          <a:prstGeom prst="rect">
            <a:avLst/>
          </a:prstGeom>
          <a:noFill/>
        </p:spPr>
        <p:txBody>
          <a:bodyPr wrap="square" rtlCol="0">
            <a:spAutoFit/>
          </a:bodyPr>
          <a:lstStyle/>
          <a:p>
            <a:r>
              <a:rPr lang="en-US" dirty="0"/>
              <a:t>Rockefeller Foundation Social Change Indicators</a:t>
            </a:r>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sp>
        <p:nvSpPr>
          <p:cNvPr id="3" name="TextBox 2">
            <a:extLst>
              <a:ext uri="{FF2B5EF4-FFF2-40B4-BE49-F238E27FC236}">
                <a16:creationId xmlns:a16="http://schemas.microsoft.com/office/drawing/2014/main" id="{E6067C95-DB51-4399-81CD-AFB1E253F1EB}"/>
              </a:ext>
            </a:extLst>
          </p:cNvPr>
          <p:cNvSpPr txBox="1"/>
          <p:nvPr/>
        </p:nvSpPr>
        <p:spPr>
          <a:xfrm>
            <a:off x="3110642" y="1393534"/>
            <a:ext cx="8721090" cy="646331"/>
          </a:xfrm>
          <a:prstGeom prst="rect">
            <a:avLst/>
          </a:prstGeom>
          <a:noFill/>
        </p:spPr>
        <p:txBody>
          <a:bodyPr wrap="square" rtlCol="0">
            <a:spAutoFit/>
          </a:bodyPr>
          <a:lstStyle/>
          <a:p>
            <a:pPr marL="285750" indent="-285750">
              <a:buFont typeface="Arial" panose="020B0604020202020204" pitchFamily="34" charset="0"/>
              <a:buChar char="•"/>
            </a:pPr>
            <a:r>
              <a:rPr lang="en-US" dirty="0"/>
              <a:t>Change is incremental- instead of measuring only large social changes, think of how you can measure incremental change </a:t>
            </a:r>
          </a:p>
        </p:txBody>
      </p:sp>
      <p:pic>
        <p:nvPicPr>
          <p:cNvPr id="5" name="Picture 4" descr="The Rockefeller Foundation suggests measuring indicators of different social change outcomes. Screen shot of how the indicators appear on the website.&#10;">
            <a:extLst>
              <a:ext uri="{FF2B5EF4-FFF2-40B4-BE49-F238E27FC236}">
                <a16:creationId xmlns:a16="http://schemas.microsoft.com/office/drawing/2014/main" id="{C74B2500-4772-428A-A315-6072BA63A8F0}"/>
              </a:ext>
            </a:extLst>
          </p:cNvPr>
          <p:cNvPicPr>
            <a:picLocks noChangeAspect="1"/>
          </p:cNvPicPr>
          <p:nvPr/>
        </p:nvPicPr>
        <p:blipFill>
          <a:blip r:embed="rId4"/>
          <a:stretch>
            <a:fillRect/>
          </a:stretch>
        </p:blipFill>
        <p:spPr>
          <a:xfrm>
            <a:off x="3652370" y="2039865"/>
            <a:ext cx="7697620" cy="4920564"/>
          </a:xfrm>
          <a:prstGeom prst="rect">
            <a:avLst/>
          </a:prstGeom>
          <a:ln w="12700">
            <a:solidFill>
              <a:schemeClr val="tx1"/>
            </a:solidFill>
          </a:ln>
        </p:spPr>
      </p:pic>
    </p:spTree>
    <p:extLst>
      <p:ext uri="{BB962C8B-B14F-4D97-AF65-F5344CB8AC3E}">
        <p14:creationId xmlns:p14="http://schemas.microsoft.com/office/powerpoint/2010/main" val="1401376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991F6AE-B6A6-4D7F-AC28-5FDAACBC0A64}"/>
              </a:ext>
            </a:extLst>
          </p:cNvPr>
          <p:cNvSpPr>
            <a:spLocks noGrp="1"/>
          </p:cNvSpPr>
          <p:nvPr>
            <p:ph type="title"/>
          </p:nvPr>
        </p:nvSpPr>
        <p:spPr/>
        <p:txBody>
          <a:bodyPr/>
          <a:lstStyle/>
          <a:p>
            <a:r>
              <a:rPr lang="en-US" dirty="0"/>
              <a:t>Step 3: Develop Indicators for your Logic Model part 4</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110642" y="971456"/>
            <a:ext cx="8416251" cy="1508105"/>
          </a:xfrm>
          <a:prstGeom prst="rect">
            <a:avLst/>
          </a:prstGeom>
          <a:noFill/>
        </p:spPr>
        <p:txBody>
          <a:bodyPr wrap="square" rtlCol="0">
            <a:spAutoFit/>
          </a:bodyPr>
          <a:lstStyle/>
          <a:p>
            <a:r>
              <a:rPr lang="en-US" sz="2400" b="1" i="0" dirty="0">
                <a:effectLst/>
              </a:rPr>
              <a:t>Demographic Data</a:t>
            </a:r>
          </a:p>
          <a:p>
            <a:endParaRPr lang="en-US" sz="1100" dirty="0"/>
          </a:p>
          <a:p>
            <a:pPr marL="285750" indent="-285750">
              <a:buFont typeface="Arial" panose="020B0604020202020204" pitchFamily="34" charset="0"/>
              <a:buChar char="•"/>
            </a:pPr>
            <a:r>
              <a:rPr lang="en-US" dirty="0"/>
              <a:t>Collect data on demographics</a:t>
            </a:r>
          </a:p>
          <a:p>
            <a:pPr marL="285750" indent="-285750">
              <a:buFont typeface="Arial" panose="020B0604020202020204" pitchFamily="34" charset="0"/>
              <a:buChar char="•"/>
            </a:pPr>
            <a:r>
              <a:rPr lang="en-US" dirty="0"/>
              <a:t>During analysis, compare differences in backgrounds against outcomes results</a:t>
            </a:r>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pic>
        <p:nvPicPr>
          <p:cNvPr id="4" name="Picture 3">
            <a:extLst>
              <a:ext uri="{FF2B5EF4-FFF2-40B4-BE49-F238E27FC236}">
                <a16:creationId xmlns:a16="http://schemas.microsoft.com/office/drawing/2014/main" id="{5334580E-698B-41FC-9AB8-6A63020F4F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10642" y="2901288"/>
            <a:ext cx="8934616" cy="1912980"/>
          </a:xfrm>
          <a:prstGeom prst="rect">
            <a:avLst/>
          </a:prstGeom>
          <a:ln>
            <a:solidFill>
              <a:schemeClr val="tx1"/>
            </a:solidFill>
          </a:ln>
        </p:spPr>
      </p:pic>
      <p:sp>
        <p:nvSpPr>
          <p:cNvPr id="7" name="TextBox 6">
            <a:extLst>
              <a:ext uri="{FF2B5EF4-FFF2-40B4-BE49-F238E27FC236}">
                <a16:creationId xmlns:a16="http://schemas.microsoft.com/office/drawing/2014/main" id="{3CDDB78B-E30F-49DB-A65C-E82B08DA95EF}"/>
              </a:ext>
            </a:extLst>
          </p:cNvPr>
          <p:cNvSpPr txBox="1"/>
          <p:nvPr/>
        </p:nvSpPr>
        <p:spPr>
          <a:xfrm>
            <a:off x="3383280" y="5920740"/>
            <a:ext cx="3334567" cy="369332"/>
          </a:xfrm>
          <a:prstGeom prst="rect">
            <a:avLst/>
          </a:prstGeom>
          <a:noFill/>
        </p:spPr>
        <p:txBody>
          <a:bodyPr wrap="none" rtlCol="0">
            <a:spAutoFit/>
          </a:bodyPr>
          <a:lstStyle/>
          <a:p>
            <a:r>
              <a:rPr lang="en-US" dirty="0"/>
              <a:t>Source: City Health Dashboard</a:t>
            </a:r>
          </a:p>
        </p:txBody>
      </p:sp>
    </p:spTree>
    <p:extLst>
      <p:ext uri="{BB962C8B-B14F-4D97-AF65-F5344CB8AC3E}">
        <p14:creationId xmlns:p14="http://schemas.microsoft.com/office/powerpoint/2010/main" val="3364279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8FF5579-8131-495D-8AA4-FB741A243DD4}"/>
              </a:ext>
            </a:extLst>
          </p:cNvPr>
          <p:cNvSpPr>
            <a:spLocks noGrp="1"/>
          </p:cNvSpPr>
          <p:nvPr>
            <p:ph type="title"/>
          </p:nvPr>
        </p:nvSpPr>
        <p:spPr/>
        <p:txBody>
          <a:bodyPr/>
          <a:lstStyle/>
          <a:p>
            <a:r>
              <a:rPr lang="en-US" dirty="0"/>
              <a:t>Step 3: Develop Indicators for your Logic Model part 5</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sp>
        <p:nvSpPr>
          <p:cNvPr id="7" name="TextBox 6">
            <a:extLst>
              <a:ext uri="{FF2B5EF4-FFF2-40B4-BE49-F238E27FC236}">
                <a16:creationId xmlns:a16="http://schemas.microsoft.com/office/drawing/2014/main" id="{3CDDB78B-E30F-49DB-A65C-E82B08DA95EF}"/>
              </a:ext>
            </a:extLst>
          </p:cNvPr>
          <p:cNvSpPr txBox="1"/>
          <p:nvPr/>
        </p:nvSpPr>
        <p:spPr>
          <a:xfrm>
            <a:off x="313451" y="6189485"/>
            <a:ext cx="3334567" cy="369332"/>
          </a:xfrm>
          <a:prstGeom prst="rect">
            <a:avLst/>
          </a:prstGeom>
          <a:noFill/>
        </p:spPr>
        <p:txBody>
          <a:bodyPr wrap="none" rtlCol="0">
            <a:spAutoFit/>
          </a:bodyPr>
          <a:lstStyle/>
          <a:p>
            <a:r>
              <a:rPr lang="en-US" dirty="0"/>
              <a:t>Source: City Health Dashboard</a:t>
            </a:r>
          </a:p>
        </p:txBody>
      </p:sp>
      <p:pic>
        <p:nvPicPr>
          <p:cNvPr id="3" name="Picture 2" descr="We see that white individuals have a lower uninsured rate, while Asian individuals have around the same rate at the overall city rate, while Black and Hispanic individuals have a higher rate, and “other” (which I recommend further breaking down other into the races or ethnicities that it represents) is even higher. ">
            <a:extLst>
              <a:ext uri="{FF2B5EF4-FFF2-40B4-BE49-F238E27FC236}">
                <a16:creationId xmlns:a16="http://schemas.microsoft.com/office/drawing/2014/main" id="{0AAD8C5B-7F76-4DA5-A0CE-AF9400BF02CD}"/>
              </a:ext>
              <a:ext uri="{C183D7F6-B498-43B3-948B-1728B52AA6E4}">
                <adec:decorative xmlns:adec="http://schemas.microsoft.com/office/drawing/2017/decorative" val="0"/>
              </a:ext>
            </a:extLst>
          </p:cNvPr>
          <p:cNvPicPr>
            <a:picLocks noChangeAspect="1"/>
          </p:cNvPicPr>
          <p:nvPr/>
        </p:nvPicPr>
        <p:blipFill rotWithShape="1">
          <a:blip r:embed="rId4"/>
          <a:srcRect t="1493" r="33226"/>
          <a:stretch/>
        </p:blipFill>
        <p:spPr>
          <a:xfrm>
            <a:off x="4141172" y="0"/>
            <a:ext cx="5153349" cy="6791179"/>
          </a:xfrm>
          <a:prstGeom prst="rect">
            <a:avLst/>
          </a:prstGeom>
          <a:ln>
            <a:solidFill>
              <a:schemeClr val="tx1"/>
            </a:solidFill>
          </a:ln>
        </p:spPr>
      </p:pic>
    </p:spTree>
    <p:extLst>
      <p:ext uri="{BB962C8B-B14F-4D97-AF65-F5344CB8AC3E}">
        <p14:creationId xmlns:p14="http://schemas.microsoft.com/office/powerpoint/2010/main" val="1065772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264E4C4-B674-4350-B75D-503515644A35}"/>
              </a:ext>
            </a:extLst>
          </p:cNvPr>
          <p:cNvSpPr>
            <a:spLocks noGrp="1"/>
          </p:cNvSpPr>
          <p:nvPr>
            <p:ph type="title"/>
          </p:nvPr>
        </p:nvSpPr>
        <p:spPr/>
        <p:txBody>
          <a:bodyPr/>
          <a:lstStyle/>
          <a:p>
            <a:r>
              <a:rPr lang="en-US" dirty="0"/>
              <a:t>Step 3: Develop Indicators for your Logic Model part 6</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sp>
        <p:nvSpPr>
          <p:cNvPr id="7" name="TextBox 6">
            <a:extLst>
              <a:ext uri="{FF2B5EF4-FFF2-40B4-BE49-F238E27FC236}">
                <a16:creationId xmlns:a16="http://schemas.microsoft.com/office/drawing/2014/main" id="{3CDDB78B-E30F-49DB-A65C-E82B08DA95EF}"/>
              </a:ext>
            </a:extLst>
          </p:cNvPr>
          <p:cNvSpPr txBox="1"/>
          <p:nvPr/>
        </p:nvSpPr>
        <p:spPr>
          <a:xfrm>
            <a:off x="370311" y="5980085"/>
            <a:ext cx="3334567" cy="369332"/>
          </a:xfrm>
          <a:prstGeom prst="rect">
            <a:avLst/>
          </a:prstGeom>
          <a:noFill/>
        </p:spPr>
        <p:txBody>
          <a:bodyPr wrap="none" rtlCol="0">
            <a:spAutoFit/>
          </a:bodyPr>
          <a:lstStyle/>
          <a:p>
            <a:r>
              <a:rPr lang="en-US" dirty="0"/>
              <a:t>Source: City Health Dashboard</a:t>
            </a:r>
          </a:p>
        </p:txBody>
      </p:sp>
      <p:pic>
        <p:nvPicPr>
          <p:cNvPr id="5" name="Picture 4" descr="We can also see differences if we look at uninsured by gender, here defined as female and male (female lower, male higher)&#10;">
            <a:extLst>
              <a:ext uri="{FF2B5EF4-FFF2-40B4-BE49-F238E27FC236}">
                <a16:creationId xmlns:a16="http://schemas.microsoft.com/office/drawing/2014/main" id="{35783DF9-4E67-4E87-8CAB-BCDDAB23C3DE}"/>
              </a:ext>
            </a:extLst>
          </p:cNvPr>
          <p:cNvPicPr>
            <a:picLocks noChangeAspect="1"/>
          </p:cNvPicPr>
          <p:nvPr/>
        </p:nvPicPr>
        <p:blipFill rotWithShape="1">
          <a:blip r:embed="rId4"/>
          <a:srcRect r="31212"/>
          <a:stretch/>
        </p:blipFill>
        <p:spPr>
          <a:xfrm>
            <a:off x="3268585" y="1569814"/>
            <a:ext cx="6990691" cy="3718372"/>
          </a:xfrm>
          <a:prstGeom prst="rect">
            <a:avLst/>
          </a:prstGeom>
          <a:ln>
            <a:solidFill>
              <a:schemeClr val="tx1"/>
            </a:solidFill>
          </a:ln>
        </p:spPr>
      </p:pic>
    </p:spTree>
    <p:extLst>
      <p:ext uri="{BB962C8B-B14F-4D97-AF65-F5344CB8AC3E}">
        <p14:creationId xmlns:p14="http://schemas.microsoft.com/office/powerpoint/2010/main" val="2573065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D15A538-8322-4437-9677-154BE1F58E5A}"/>
              </a:ext>
            </a:extLst>
          </p:cNvPr>
          <p:cNvSpPr>
            <a:spLocks noGrp="1"/>
          </p:cNvSpPr>
          <p:nvPr>
            <p:ph type="title"/>
          </p:nvPr>
        </p:nvSpPr>
        <p:spPr/>
        <p:txBody>
          <a:bodyPr/>
          <a:lstStyle/>
          <a:p>
            <a:r>
              <a:rPr lang="en-US" dirty="0"/>
              <a:t>Step 3: Develop Indicators for your Logic Model part 7</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1008887" y="878303"/>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3:</a:t>
            </a:r>
          </a:p>
          <a:p>
            <a:pPr algn="ctr"/>
            <a:r>
              <a:rPr lang="en-US" dirty="0"/>
              <a:t>Develop Indicators for your Logic Model</a:t>
            </a:r>
          </a:p>
        </p:txBody>
      </p:sp>
      <p:sp>
        <p:nvSpPr>
          <p:cNvPr id="6" name="Freeform 153">
            <a:extLst>
              <a:ext uri="{FF2B5EF4-FFF2-40B4-BE49-F238E27FC236}">
                <a16:creationId xmlns:a16="http://schemas.microsoft.com/office/drawing/2014/main" id="{AA5B13CB-411A-4820-8DAB-8B2598ABDFDA}"/>
              </a:ext>
              <a:ext uri="{C183D7F6-B498-43B3-948B-1728B52AA6E4}">
                <adec:decorative xmlns:adec="http://schemas.microsoft.com/office/drawing/2017/decorative" val="1"/>
              </a:ext>
            </a:extLst>
          </p:cNvPr>
          <p:cNvSpPr>
            <a:spLocks noChangeArrowheads="1"/>
          </p:cNvSpPr>
          <p:nvPr/>
        </p:nvSpPr>
        <p:spPr bwMode="auto">
          <a:xfrm>
            <a:off x="692886" y="540871"/>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A2BF63"/>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CCBC63DE-4BF7-4797-9FE1-58D65D8B9F7E}"/>
              </a:ext>
              <a:ext uri="{C183D7F6-B498-43B3-948B-1728B52AA6E4}">
                <adec:decorative xmlns:adec="http://schemas.microsoft.com/office/drawing/2017/decorative" val="1"/>
              </a:ext>
            </a:extLst>
          </p:cNvPr>
          <p:cNvSpPr>
            <a:spLocks noChangeArrowheads="1"/>
          </p:cNvSpPr>
          <p:nvPr/>
        </p:nvSpPr>
        <p:spPr bwMode="auto">
          <a:xfrm>
            <a:off x="850829" y="693249"/>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6861D179-F1B5-4532-943E-365489A40477}"/>
              </a:ext>
            </a:extLst>
          </p:cNvPr>
          <p:cNvPicPr>
            <a:picLocks noChangeAspect="1"/>
          </p:cNvPicPr>
          <p:nvPr/>
        </p:nvPicPr>
        <p:blipFill rotWithShape="1">
          <a:blip r:embed="rId3">
            <a:extLst>
              <a:ext uri="{28A0092B-C50C-407E-A947-70E740481C1C}">
                <a14:useLocalDpi xmlns:a14="http://schemas.microsoft.com/office/drawing/2010/main" val="0"/>
              </a:ext>
            </a:extLst>
          </a:blip>
          <a:srcRect b="15712"/>
          <a:stretch/>
        </p:blipFill>
        <p:spPr>
          <a:xfrm rot="3301365">
            <a:off x="830971" y="736500"/>
            <a:ext cx="803326" cy="677108"/>
          </a:xfrm>
          <a:prstGeom prst="rect">
            <a:avLst/>
          </a:prstGeom>
        </p:spPr>
      </p:pic>
      <p:sp>
        <p:nvSpPr>
          <p:cNvPr id="7" name="TextBox 6">
            <a:extLst>
              <a:ext uri="{FF2B5EF4-FFF2-40B4-BE49-F238E27FC236}">
                <a16:creationId xmlns:a16="http://schemas.microsoft.com/office/drawing/2014/main" id="{3CDDB78B-E30F-49DB-A65C-E82B08DA95EF}"/>
              </a:ext>
            </a:extLst>
          </p:cNvPr>
          <p:cNvSpPr txBox="1"/>
          <p:nvPr/>
        </p:nvSpPr>
        <p:spPr>
          <a:xfrm>
            <a:off x="313451" y="6121471"/>
            <a:ext cx="3334567" cy="369332"/>
          </a:xfrm>
          <a:prstGeom prst="rect">
            <a:avLst/>
          </a:prstGeom>
          <a:noFill/>
        </p:spPr>
        <p:txBody>
          <a:bodyPr wrap="none" rtlCol="0">
            <a:spAutoFit/>
          </a:bodyPr>
          <a:lstStyle/>
          <a:p>
            <a:r>
              <a:rPr lang="en-US" dirty="0"/>
              <a:t>Source: City Health Dashboard</a:t>
            </a:r>
          </a:p>
        </p:txBody>
      </p:sp>
      <p:pic>
        <p:nvPicPr>
          <p:cNvPr id="3" name="Picture 2">
            <a:extLst>
              <a:ext uri="{FF2B5EF4-FFF2-40B4-BE49-F238E27FC236}">
                <a16:creationId xmlns:a16="http://schemas.microsoft.com/office/drawing/2014/main" id="{0AAD8C5B-7F76-4DA5-A0CE-AF9400BF02CD}"/>
              </a:ext>
              <a:ext uri="{C183D7F6-B498-43B3-948B-1728B52AA6E4}">
                <adec:decorative xmlns:adec="http://schemas.microsoft.com/office/drawing/2017/decorative" val="1"/>
              </a:ext>
            </a:extLst>
          </p:cNvPr>
          <p:cNvPicPr>
            <a:picLocks noChangeAspect="1"/>
          </p:cNvPicPr>
          <p:nvPr/>
        </p:nvPicPr>
        <p:blipFill rotWithShape="1">
          <a:blip r:embed="rId4"/>
          <a:srcRect t="1493" r="33226"/>
          <a:stretch/>
        </p:blipFill>
        <p:spPr>
          <a:xfrm>
            <a:off x="4141172" y="0"/>
            <a:ext cx="5153349" cy="6791179"/>
          </a:xfrm>
          <a:prstGeom prst="rect">
            <a:avLst/>
          </a:prstGeom>
          <a:ln>
            <a:solidFill>
              <a:schemeClr val="tx1"/>
            </a:solidFill>
          </a:ln>
        </p:spPr>
      </p:pic>
      <p:pic>
        <p:nvPicPr>
          <p:cNvPr id="11" name="Picture 10">
            <a:extLst>
              <a:ext uri="{FF2B5EF4-FFF2-40B4-BE49-F238E27FC236}">
                <a16:creationId xmlns:a16="http://schemas.microsoft.com/office/drawing/2014/main" id="{157DC5F5-F8B7-4741-82A4-44B2642B89F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30510" y="0"/>
            <a:ext cx="5537837" cy="6715099"/>
          </a:xfrm>
          <a:prstGeom prst="rect">
            <a:avLst/>
          </a:prstGeom>
          <a:ln>
            <a:solidFill>
              <a:schemeClr val="tx1"/>
            </a:solidFill>
          </a:ln>
        </p:spPr>
      </p:pic>
    </p:spTree>
    <p:extLst>
      <p:ext uri="{BB962C8B-B14F-4D97-AF65-F5344CB8AC3E}">
        <p14:creationId xmlns:p14="http://schemas.microsoft.com/office/powerpoint/2010/main" val="4162501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Lst>
          </p:cNvPr>
          <p:cNvSpPr>
            <a:spLocks noGrp="1"/>
          </p:cNvSpPr>
          <p:nvPr>
            <p:ph type="title"/>
          </p:nvPr>
        </p:nvSpPr>
        <p:spPr>
          <a:xfrm>
            <a:off x="581192" y="679296"/>
            <a:ext cx="11029616" cy="1188720"/>
          </a:xfrm>
        </p:spPr>
        <p:txBody>
          <a:bodyPr anchor="t"/>
          <a:lstStyle/>
          <a:p>
            <a:r>
              <a:rPr lang="en-US" b="1" dirty="0">
                <a:latin typeface="+mn-lt"/>
              </a:rPr>
              <a:t>5 Steps to Evaluation: Create an Evaluation Plan</a:t>
            </a:r>
            <a:br>
              <a:rPr lang="en-US" b="1" dirty="0">
                <a:latin typeface="+mn-lt"/>
              </a:rPr>
            </a:br>
            <a:endParaRPr lang="en-US" b="1" dirty="0">
              <a:latin typeface="+mn-lt"/>
            </a:endParaRPr>
          </a:p>
        </p:txBody>
      </p:sp>
      <p:sp>
        <p:nvSpPr>
          <p:cNvPr id="9" name="Rectangle: Rounded Corners 8">
            <a:extLst>
              <a:ext uri="{FF2B5EF4-FFF2-40B4-BE49-F238E27FC236}">
                <a16:creationId xmlns:a16="http://schemas.microsoft.com/office/drawing/2014/main" id="{A55148E0-971D-4F2D-B444-8C2FC15A9C12}"/>
              </a:ext>
            </a:extLst>
          </p:cNvPr>
          <p:cNvSpPr/>
          <p:nvPr/>
        </p:nvSpPr>
        <p:spPr>
          <a:xfrm>
            <a:off x="5138378" y="2064559"/>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8" name="Freeform 223">
            <a:extLst>
              <a:ext uri="{FF2B5EF4-FFF2-40B4-BE49-F238E27FC236}">
                <a16:creationId xmlns:a16="http://schemas.microsoft.com/office/drawing/2014/main" id="{E9828943-3D64-4211-AAEB-84AC560456D2}"/>
              </a:ext>
              <a:ext uri="{C183D7F6-B498-43B3-948B-1728B52AA6E4}">
                <adec:decorative xmlns:adec="http://schemas.microsoft.com/office/drawing/2017/decorative" val="1"/>
              </a:ext>
            </a:extLst>
          </p:cNvPr>
          <p:cNvSpPr>
            <a:spLocks noChangeArrowheads="1"/>
          </p:cNvSpPr>
          <p:nvPr/>
        </p:nvSpPr>
        <p:spPr bwMode="auto">
          <a:xfrm>
            <a:off x="4889176" y="1566127"/>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20" name="Freeform 6">
            <a:extLst>
              <a:ext uri="{FF2B5EF4-FFF2-40B4-BE49-F238E27FC236}">
                <a16:creationId xmlns:a16="http://schemas.microsoft.com/office/drawing/2014/main" id="{CC649254-1FA2-4B01-8EA2-F8ED8DDAA2E5}"/>
              </a:ext>
              <a:ext uri="{C183D7F6-B498-43B3-948B-1728B52AA6E4}">
                <adec:decorative xmlns:adec="http://schemas.microsoft.com/office/drawing/2017/decorative" val="1"/>
              </a:ext>
            </a:extLst>
          </p:cNvPr>
          <p:cNvSpPr>
            <a:spLocks noChangeArrowheads="1"/>
          </p:cNvSpPr>
          <p:nvPr/>
        </p:nvSpPr>
        <p:spPr bwMode="auto">
          <a:xfrm>
            <a:off x="5048738" y="1724068"/>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9" name="Picture 18" descr="A close up of a logo&#10;&#10;Description automatically generated">
            <a:extLst>
              <a:ext uri="{FF2B5EF4-FFF2-40B4-BE49-F238E27FC236}">
                <a16:creationId xmlns:a16="http://schemas.microsoft.com/office/drawing/2014/main" id="{6CDCDC69-0FB8-484E-A9E8-2695E8DC66B3}"/>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5048738" y="1762592"/>
            <a:ext cx="774636" cy="644386"/>
          </a:xfrm>
          <a:prstGeom prst="rect">
            <a:avLst/>
          </a:prstGeom>
        </p:spPr>
      </p:pic>
      <p:pic>
        <p:nvPicPr>
          <p:cNvPr id="4" name="Picture 3" descr="step 4: create an evaluation plan">
            <a:extLst>
              <a:ext uri="{FF2B5EF4-FFF2-40B4-BE49-F238E27FC236}">
                <a16:creationId xmlns:a16="http://schemas.microsoft.com/office/drawing/2014/main" id="{EF5672D4-B505-4FA5-B982-6EC76DC60CC0}"/>
              </a:ext>
            </a:extLst>
          </p:cNvPr>
          <p:cNvPicPr>
            <a:picLocks noChangeAspect="1"/>
          </p:cNvPicPr>
          <p:nvPr/>
        </p:nvPicPr>
        <p:blipFill>
          <a:blip r:embed="rId4"/>
          <a:stretch>
            <a:fillRect/>
          </a:stretch>
        </p:blipFill>
        <p:spPr>
          <a:xfrm>
            <a:off x="1136069" y="5860908"/>
            <a:ext cx="9919861" cy="688220"/>
          </a:xfrm>
          <a:prstGeom prst="rect">
            <a:avLst/>
          </a:prstGeom>
          <a:ln>
            <a:solidFill>
              <a:schemeClr val="tx1"/>
            </a:solidFill>
          </a:ln>
        </p:spPr>
      </p:pic>
      <p:sp>
        <p:nvSpPr>
          <p:cNvPr id="24" name="Rectangle 23" descr="step 4: create an evaluation plan">
            <a:extLst>
              <a:ext uri="{FF2B5EF4-FFF2-40B4-BE49-F238E27FC236}">
                <a16:creationId xmlns:a16="http://schemas.microsoft.com/office/drawing/2014/main" id="{5F6FED65-FA47-4B0D-AE32-277D1770AE40}"/>
              </a:ext>
            </a:extLst>
          </p:cNvPr>
          <p:cNvSpPr/>
          <p:nvPr/>
        </p:nvSpPr>
        <p:spPr>
          <a:xfrm>
            <a:off x="6490433" y="5860908"/>
            <a:ext cx="911114" cy="688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60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679E-D8AF-4B5B-998F-1DCF5438A71A}"/>
              </a:ext>
            </a:extLst>
          </p:cNvPr>
          <p:cNvSpPr>
            <a:spLocks noGrp="1"/>
          </p:cNvSpPr>
          <p:nvPr>
            <p:ph type="title"/>
          </p:nvPr>
        </p:nvSpPr>
        <p:spPr>
          <a:xfrm>
            <a:off x="4900928" y="840145"/>
            <a:ext cx="6650990" cy="538082"/>
          </a:xfrm>
        </p:spPr>
        <p:txBody>
          <a:bodyPr/>
          <a:lstStyle/>
          <a:p>
            <a:r>
              <a:rPr lang="en-US" b="1" dirty="0">
                <a:solidFill>
                  <a:schemeClr val="tx1"/>
                </a:solidFill>
                <a:latin typeface="+mn-lt"/>
              </a:rPr>
              <a:t>Objectives</a:t>
            </a:r>
          </a:p>
        </p:txBody>
      </p:sp>
      <p:sp>
        <p:nvSpPr>
          <p:cNvPr id="3" name="Content Placeholder 2">
            <a:extLst>
              <a:ext uri="{FF2B5EF4-FFF2-40B4-BE49-F238E27FC236}">
                <a16:creationId xmlns:a16="http://schemas.microsoft.com/office/drawing/2014/main" id="{5DCEEC7F-31B0-4A2A-B5A6-7367D1C20AB0}"/>
              </a:ext>
            </a:extLst>
          </p:cNvPr>
          <p:cNvSpPr>
            <a:spLocks noGrp="1"/>
          </p:cNvSpPr>
          <p:nvPr>
            <p:ph idx="1"/>
          </p:nvPr>
        </p:nvSpPr>
        <p:spPr>
          <a:xfrm>
            <a:off x="4900928" y="1524001"/>
            <a:ext cx="6650991" cy="3557797"/>
          </a:xfrm>
        </p:spPr>
        <p:txBody>
          <a:bodyPr>
            <a:normAutofit/>
          </a:bodyPr>
          <a:lstStyle/>
          <a:p>
            <a:pPr>
              <a:buFont typeface="Segoe UI Emoji" panose="020B0502040204020203" pitchFamily="34" charset="0"/>
              <a:buChar char="✔"/>
            </a:pPr>
            <a:r>
              <a:rPr lang="en-US" dirty="0"/>
              <a:t>Walk away with an understanding of the pathways project</a:t>
            </a:r>
          </a:p>
          <a:p>
            <a:pPr>
              <a:buFont typeface="Segoe UI Emoji" panose="020B0502040204020203" pitchFamily="34" charset="0"/>
              <a:buChar char="✔"/>
            </a:pPr>
            <a:r>
              <a:rPr lang="en-US" dirty="0"/>
              <a:t>Understand how to use the Race &amp; Ethnicity Pathway</a:t>
            </a:r>
          </a:p>
          <a:p>
            <a:pPr>
              <a:buFont typeface="Segoe UI Emoji" panose="020B0502040204020203" pitchFamily="34" charset="0"/>
              <a:buChar char="✔"/>
            </a:pPr>
            <a:r>
              <a:rPr lang="en-US" dirty="0"/>
              <a:t>Learn evaluation considerations for programs sensitive to race and ethnicity</a:t>
            </a:r>
          </a:p>
          <a:p>
            <a:pPr marL="0" indent="0">
              <a:buNone/>
            </a:pPr>
            <a:endParaRPr lang="en-US" dirty="0"/>
          </a:p>
        </p:txBody>
      </p:sp>
      <p:pic>
        <p:nvPicPr>
          <p:cNvPr id="6" name="Tim van Cleef" descr="Abstract background of dark book pages">
            <a:extLst>
              <a:ext uri="{FF2B5EF4-FFF2-40B4-BE49-F238E27FC236}">
                <a16:creationId xmlns:a16="http://schemas.microsoft.com/office/drawing/2014/main" id="{634EC317-A516-4F81-8017-4CBE4F7319A0}"/>
              </a:ext>
            </a:extLst>
          </p:cNvPr>
          <p:cNvPicPr/>
          <p:nvPr/>
        </p:nvPicPr>
        <p:blipFill>
          <a:blip r:embed="rId3"/>
          <a:srcRect l="27095" r="27095"/>
          <a:stretch/>
        </p:blipFill>
        <p:spPr>
          <a:xfrm>
            <a:off x="0" y="0"/>
            <a:ext cx="4188783" cy="6858000"/>
          </a:xfrm>
          <a:prstGeom prst="rect">
            <a:avLst/>
          </a:prstGeom>
        </p:spPr>
      </p:pic>
    </p:spTree>
    <p:extLst>
      <p:ext uri="{BB962C8B-B14F-4D97-AF65-F5344CB8AC3E}">
        <p14:creationId xmlns:p14="http://schemas.microsoft.com/office/powerpoint/2010/main" val="1909019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0EF901CC-90D3-4CB0-BD96-2DA7830587B7}"/>
              </a:ext>
            </a:extLst>
          </p:cNvPr>
          <p:cNvSpPr>
            <a:spLocks noGrp="1"/>
          </p:cNvSpPr>
          <p:nvPr>
            <p:ph type="title"/>
          </p:nvPr>
        </p:nvSpPr>
        <p:spPr/>
        <p:txBody>
          <a:bodyPr>
            <a:normAutofit/>
          </a:bodyPr>
          <a:lstStyle/>
          <a:p>
            <a:r>
              <a:rPr lang="en-US" dirty="0"/>
              <a:t>Step 4: Create an Evaluation Plan part 1</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933412"/>
            <a:ext cx="8416251" cy="1200329"/>
          </a:xfrm>
          <a:prstGeom prst="rect">
            <a:avLst/>
          </a:prstGeom>
          <a:noFill/>
        </p:spPr>
        <p:txBody>
          <a:bodyPr wrap="square" rtlCol="0">
            <a:spAutoFit/>
          </a:bodyPr>
          <a:lstStyle/>
          <a:p>
            <a:r>
              <a:rPr lang="en-US" b="1" i="0" dirty="0">
                <a:solidFill>
                  <a:schemeClr val="accent6"/>
                </a:solidFill>
                <a:effectLst/>
              </a:rPr>
              <a:t>WHAT: </a:t>
            </a:r>
            <a:r>
              <a:rPr lang="en-US" b="0" i="0" dirty="0">
                <a:effectLst/>
              </a:rPr>
              <a:t>An evaluation plan describes how the project will be evaluated. It articulates the </a:t>
            </a:r>
            <a:r>
              <a:rPr lang="en-US" b="0" i="0" dirty="0">
                <a:solidFill>
                  <a:schemeClr val="accent2"/>
                </a:solidFill>
                <a:effectLst/>
              </a:rPr>
              <a:t>purpose</a:t>
            </a:r>
            <a:r>
              <a:rPr lang="en-US" b="0" i="0" dirty="0">
                <a:effectLst/>
              </a:rPr>
              <a:t> of the evaluation, </a:t>
            </a:r>
            <a:r>
              <a:rPr lang="en-US" b="0" i="0" dirty="0">
                <a:solidFill>
                  <a:schemeClr val="accent2"/>
                </a:solidFill>
                <a:effectLst/>
              </a:rPr>
              <a:t>evaluation questions</a:t>
            </a:r>
            <a:r>
              <a:rPr lang="en-US" b="0" i="0" dirty="0">
                <a:effectLst/>
              </a:rPr>
              <a:t>, </a:t>
            </a:r>
            <a:r>
              <a:rPr lang="en-US" b="0" i="0" dirty="0">
                <a:solidFill>
                  <a:schemeClr val="accent2"/>
                </a:solidFill>
                <a:effectLst/>
              </a:rPr>
              <a:t>timetable</a:t>
            </a:r>
            <a:r>
              <a:rPr lang="en-US" b="0" i="0" dirty="0">
                <a:effectLst/>
              </a:rPr>
              <a:t>, data collection </a:t>
            </a:r>
            <a:r>
              <a:rPr lang="en-US" b="0" i="0" dirty="0">
                <a:solidFill>
                  <a:schemeClr val="accent2"/>
                </a:solidFill>
                <a:effectLst/>
              </a:rPr>
              <a:t>tools</a:t>
            </a:r>
            <a:r>
              <a:rPr lang="en-US" b="0" i="0" dirty="0">
                <a:effectLst/>
              </a:rPr>
              <a:t>, </a:t>
            </a:r>
            <a:r>
              <a:rPr lang="en-US" b="0" i="0" dirty="0">
                <a:solidFill>
                  <a:schemeClr val="accent2"/>
                </a:solidFill>
                <a:effectLst/>
              </a:rPr>
              <a:t>analysis framework</a:t>
            </a:r>
            <a:r>
              <a:rPr lang="en-US" b="0" i="0" dirty="0">
                <a:effectLst/>
              </a:rPr>
              <a:t>, and a section articulating </a:t>
            </a:r>
            <a:r>
              <a:rPr lang="en-US" b="0" i="0" dirty="0">
                <a:solidFill>
                  <a:schemeClr val="accent2"/>
                </a:solidFill>
                <a:effectLst/>
              </a:rPr>
              <a:t>how data will be used</a:t>
            </a:r>
            <a:r>
              <a:rPr lang="en-US" b="0" i="0" dirty="0">
                <a:effectLst/>
              </a:rPr>
              <a:t> and disseminated.</a:t>
            </a:r>
            <a:endParaRPr lang="en-US" dirty="0"/>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1" y="3012377"/>
            <a:ext cx="8416251" cy="1754326"/>
          </a:xfrm>
          <a:prstGeom prst="rect">
            <a:avLst/>
          </a:prstGeom>
          <a:noFill/>
        </p:spPr>
        <p:txBody>
          <a:bodyPr wrap="square" rtlCol="0">
            <a:spAutoFit/>
          </a:bodyPr>
          <a:lstStyle/>
          <a:p>
            <a:pPr marL="342900" indent="-342900">
              <a:buAutoNum type="arabicPeriod"/>
            </a:pPr>
            <a:r>
              <a:rPr lang="en-US" dirty="0"/>
              <a:t>Define evaluation questions</a:t>
            </a:r>
          </a:p>
          <a:p>
            <a:pPr marL="342900" indent="-342900">
              <a:buAutoNum type="arabicPeriod"/>
            </a:pPr>
            <a:r>
              <a:rPr lang="en-US" dirty="0"/>
              <a:t>Develop the evaluation design</a:t>
            </a:r>
          </a:p>
          <a:p>
            <a:pPr marL="342900" indent="-342900">
              <a:buAutoNum type="arabicPeriod"/>
            </a:pPr>
            <a:r>
              <a:rPr lang="en-US" dirty="0"/>
              <a:t>Participatory Evaluation approach</a:t>
            </a:r>
          </a:p>
          <a:p>
            <a:pPr marL="342900" indent="-342900">
              <a:buAutoNum type="arabicPeriod"/>
            </a:pPr>
            <a:r>
              <a:rPr lang="en-US" dirty="0"/>
              <a:t>Conduct an ethical review</a:t>
            </a:r>
          </a:p>
          <a:p>
            <a:pPr marL="342900" indent="-342900">
              <a:buAutoNum type="arabicPeriod"/>
            </a:pPr>
            <a:endParaRPr lang="en-US" dirty="0"/>
          </a:p>
          <a:p>
            <a:endParaRPr lang="en-US" dirty="0"/>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6000" y="3276600"/>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153278EC-6376-4016-B77D-9A1C31B986B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13355" y="2337145"/>
            <a:ext cx="4467727" cy="3350795"/>
          </a:xfrm>
          <a:prstGeom prst="rect">
            <a:avLst/>
          </a:prstGeom>
        </p:spPr>
      </p:pic>
    </p:spTree>
    <p:extLst>
      <p:ext uri="{BB962C8B-B14F-4D97-AF65-F5344CB8AC3E}">
        <p14:creationId xmlns:p14="http://schemas.microsoft.com/office/powerpoint/2010/main" val="4054514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hidden="1">
            <a:extLst>
              <a:ext uri="{FF2B5EF4-FFF2-40B4-BE49-F238E27FC236}">
                <a16:creationId xmlns:a16="http://schemas.microsoft.com/office/drawing/2014/main" id="{9AB52242-7E91-4880-A8B6-C433574210AE}"/>
              </a:ext>
            </a:extLst>
          </p:cNvPr>
          <p:cNvSpPr>
            <a:spLocks noGrp="1"/>
          </p:cNvSpPr>
          <p:nvPr>
            <p:ph type="title"/>
          </p:nvPr>
        </p:nvSpPr>
        <p:spPr/>
        <p:txBody>
          <a:bodyPr>
            <a:normAutofit/>
          </a:bodyPr>
          <a:lstStyle/>
          <a:p>
            <a:r>
              <a:rPr lang="en-US" dirty="0"/>
              <a:t>Step 4: Create an Evaluation Plan part 2</a:t>
            </a:r>
            <a:br>
              <a:rPr lang="en-US" dirty="0"/>
            </a:b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374092" y="1098336"/>
            <a:ext cx="8416251" cy="4785926"/>
          </a:xfrm>
          <a:prstGeom prst="rect">
            <a:avLst/>
          </a:prstGeom>
          <a:noFill/>
        </p:spPr>
        <p:txBody>
          <a:bodyPr wrap="square" rtlCol="0">
            <a:spAutoFit/>
          </a:bodyPr>
          <a:lstStyle/>
          <a:p>
            <a:r>
              <a:rPr lang="en-US" sz="2400" b="1" i="0" dirty="0">
                <a:effectLst/>
              </a:rPr>
              <a:t>Define evaluation questions</a:t>
            </a:r>
          </a:p>
          <a:p>
            <a:endParaRPr lang="en-US" sz="1100" u="sng" dirty="0"/>
          </a:p>
          <a:p>
            <a:r>
              <a:rPr lang="en-US" u="sng" dirty="0"/>
              <a:t>Process questions:</a:t>
            </a:r>
          </a:p>
          <a:p>
            <a:pPr marL="285750" indent="-285750">
              <a:buFont typeface="Arial" panose="020B0604020202020204" pitchFamily="34" charset="0"/>
              <a:buChar char="•"/>
            </a:pPr>
            <a:r>
              <a:rPr lang="en-US" dirty="0"/>
              <a:t>Did we do what we said we were going to do?</a:t>
            </a:r>
          </a:p>
          <a:p>
            <a:pPr marL="742950" lvl="1" indent="-285750">
              <a:buFont typeface="Arial" panose="020B0604020202020204" pitchFamily="34" charset="0"/>
              <a:buChar char="•"/>
            </a:pPr>
            <a:r>
              <a:rPr lang="en-US" i="1" dirty="0">
                <a:solidFill>
                  <a:schemeClr val="accent1">
                    <a:lumMod val="75000"/>
                  </a:schemeClr>
                </a:solidFill>
              </a:rPr>
              <a:t>Ex: Were all 6 computers and associated hardware set up by the deadline?</a:t>
            </a:r>
          </a:p>
          <a:p>
            <a:pPr marL="285750" indent="-285750">
              <a:buFont typeface="Arial" panose="020B0604020202020204" pitchFamily="34" charset="0"/>
              <a:buChar char="•"/>
            </a:pPr>
            <a:r>
              <a:rPr lang="en-US" dirty="0"/>
              <a:t>Who, what, when, and how many related to program inputs, activities and outputs.</a:t>
            </a:r>
            <a:endParaRPr lang="en-US" i="1" dirty="0">
              <a:solidFill>
                <a:schemeClr val="accent1">
                  <a:lumMod val="75000"/>
                </a:schemeClr>
              </a:solidFill>
            </a:endParaRPr>
          </a:p>
          <a:p>
            <a:pPr marL="742950" lvl="1" indent="-285750">
              <a:buFont typeface="Arial" panose="020B0604020202020204" pitchFamily="34" charset="0"/>
              <a:buChar char="•"/>
            </a:pPr>
            <a:r>
              <a:rPr lang="en-US" i="1" dirty="0">
                <a:solidFill>
                  <a:schemeClr val="accent1">
                    <a:lumMod val="75000"/>
                  </a:schemeClr>
                </a:solidFill>
              </a:rPr>
              <a:t>Ex: Were the races/ethnicities of the attendants present at the seminars reflective of the community-at-large?</a:t>
            </a:r>
          </a:p>
          <a:p>
            <a:r>
              <a:rPr lang="en-US" u="sng" dirty="0"/>
              <a:t>Outcome questions:</a:t>
            </a:r>
          </a:p>
          <a:p>
            <a:pPr marL="285750" indent="-285750">
              <a:buFont typeface="Arial" panose="020B0604020202020204" pitchFamily="34" charset="0"/>
              <a:buChar char="•"/>
            </a:pPr>
            <a:r>
              <a:rPr lang="en-US" dirty="0"/>
              <a:t>Are we accomplishing the WHY of what we wanted to do?</a:t>
            </a:r>
          </a:p>
          <a:p>
            <a:pPr marL="285750" indent="-285750">
              <a:buFont typeface="Arial" panose="020B0604020202020204" pitchFamily="34" charset="0"/>
              <a:buChar char="•"/>
            </a:pPr>
            <a:r>
              <a:rPr lang="en-US" dirty="0"/>
              <a:t>Did we achieve the changes or impact we wanted to see?</a:t>
            </a:r>
          </a:p>
          <a:p>
            <a:pPr marL="742950" lvl="1" indent="-285750">
              <a:buFont typeface="Arial" panose="020B0604020202020204" pitchFamily="34" charset="0"/>
              <a:buChar char="•"/>
            </a:pPr>
            <a:r>
              <a:rPr lang="en-US" i="1" dirty="0">
                <a:solidFill>
                  <a:schemeClr val="accent1">
                    <a:lumMod val="75000"/>
                  </a:schemeClr>
                </a:solidFill>
              </a:rPr>
              <a:t>Ex: By the end of the program, did library staff's knowledge of health information resources and ways to serve their community change?</a:t>
            </a:r>
          </a:p>
          <a:p>
            <a:pPr marL="742950" lvl="1" indent="-285750">
              <a:buFont typeface="Arial" panose="020B0604020202020204" pitchFamily="34" charset="0"/>
              <a:buChar char="•"/>
            </a:pPr>
            <a:r>
              <a:rPr lang="en-US" i="1" dirty="0">
                <a:solidFill>
                  <a:schemeClr val="accent1">
                    <a:lumMod val="75000"/>
                  </a:schemeClr>
                </a:solidFill>
              </a:rPr>
              <a:t>Ex: By the end of the program, did library patrons' use of health information resources at the library change?</a:t>
            </a:r>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5158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hidden="1">
            <a:extLst>
              <a:ext uri="{FF2B5EF4-FFF2-40B4-BE49-F238E27FC236}">
                <a16:creationId xmlns:a16="http://schemas.microsoft.com/office/drawing/2014/main" id="{40113371-5736-4C52-BB21-677ECF749B8F}"/>
              </a:ext>
            </a:extLst>
          </p:cNvPr>
          <p:cNvSpPr>
            <a:spLocks noGrp="1"/>
          </p:cNvSpPr>
          <p:nvPr>
            <p:ph type="title"/>
          </p:nvPr>
        </p:nvSpPr>
        <p:spPr/>
        <p:txBody>
          <a:bodyPr/>
          <a:lstStyle/>
          <a:p>
            <a:r>
              <a:rPr lang="en-US" dirty="0"/>
              <a:t>Step 4: Create an Evaluation Plan part 3</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933412"/>
            <a:ext cx="8416251" cy="738664"/>
          </a:xfrm>
          <a:prstGeom prst="rect">
            <a:avLst/>
          </a:prstGeom>
          <a:noFill/>
        </p:spPr>
        <p:txBody>
          <a:bodyPr wrap="square" rtlCol="0">
            <a:spAutoFit/>
          </a:bodyPr>
          <a:lstStyle/>
          <a:p>
            <a:r>
              <a:rPr lang="en-US" sz="2400" b="1" i="0" dirty="0">
                <a:effectLst/>
              </a:rPr>
              <a:t>Evaluation Design</a:t>
            </a:r>
          </a:p>
          <a:p>
            <a:endParaRPr lang="en-US" u="sng" dirty="0"/>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662613" y="38816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A7C41B2A-BD11-4C2A-BB77-21547CE060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60130" y="2046790"/>
            <a:ext cx="2471737" cy="1238250"/>
          </a:xfrm>
          <a:prstGeom prst="rect">
            <a:avLst/>
          </a:prstGeom>
        </p:spPr>
      </p:pic>
      <p:pic>
        <p:nvPicPr>
          <p:cNvPr id="11" name="Picture 10">
            <a:extLst>
              <a:ext uri="{FF2B5EF4-FFF2-40B4-BE49-F238E27FC236}">
                <a16:creationId xmlns:a16="http://schemas.microsoft.com/office/drawing/2014/main" id="{532EC09F-0B86-4020-819C-E9C474EE228C}"/>
              </a:ext>
              <a:ext uri="{C183D7F6-B498-43B3-948B-1728B52AA6E4}">
                <adec:decorative xmlns:adec="http://schemas.microsoft.com/office/drawing/2017/decorative" val="1"/>
              </a:ext>
            </a:extLst>
          </p:cNvPr>
          <p:cNvPicPr>
            <a:picLocks noChangeAspect="1"/>
          </p:cNvPicPr>
          <p:nvPr/>
        </p:nvPicPr>
        <p:blipFill rotWithShape="1">
          <a:blip r:embed="rId5"/>
          <a:srcRect l="2766" t="10735" b="15829"/>
          <a:stretch/>
        </p:blipFill>
        <p:spPr>
          <a:xfrm>
            <a:off x="4758069" y="3346054"/>
            <a:ext cx="3058196" cy="1332376"/>
          </a:xfrm>
          <a:prstGeom prst="rect">
            <a:avLst/>
          </a:prstGeom>
        </p:spPr>
      </p:pic>
      <p:pic>
        <p:nvPicPr>
          <p:cNvPr id="13" name="Picture 12">
            <a:extLst>
              <a:ext uri="{FF2B5EF4-FFF2-40B4-BE49-F238E27FC236}">
                <a16:creationId xmlns:a16="http://schemas.microsoft.com/office/drawing/2014/main" id="{993F111D-9D34-4969-B368-2F3C211E57B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162003" y="5044596"/>
            <a:ext cx="3033713" cy="1238557"/>
          </a:xfrm>
          <a:prstGeom prst="rect">
            <a:avLst/>
          </a:prstGeom>
        </p:spPr>
      </p:pic>
      <p:sp>
        <p:nvSpPr>
          <p:cNvPr id="14" name="TextBox 13" descr="post-test only">
            <a:extLst>
              <a:ext uri="{FF2B5EF4-FFF2-40B4-BE49-F238E27FC236}">
                <a16:creationId xmlns:a16="http://schemas.microsoft.com/office/drawing/2014/main" id="{38056DE6-4973-4578-89F6-B5F4D9CC654D}"/>
              </a:ext>
            </a:extLst>
          </p:cNvPr>
          <p:cNvSpPr txBox="1"/>
          <p:nvPr/>
        </p:nvSpPr>
        <p:spPr>
          <a:xfrm>
            <a:off x="7816265" y="2481249"/>
            <a:ext cx="2863516" cy="369332"/>
          </a:xfrm>
          <a:prstGeom prst="rect">
            <a:avLst/>
          </a:prstGeom>
          <a:noFill/>
        </p:spPr>
        <p:txBody>
          <a:bodyPr wrap="square" rtlCol="0">
            <a:spAutoFit/>
          </a:bodyPr>
          <a:lstStyle/>
          <a:p>
            <a:r>
              <a:rPr lang="en-US" dirty="0"/>
              <a:t>Posttest only</a:t>
            </a:r>
          </a:p>
        </p:txBody>
      </p:sp>
      <p:sp>
        <p:nvSpPr>
          <p:cNvPr id="17" name="TextBox 16" descr="retrospective pre and post-test">
            <a:extLst>
              <a:ext uri="{FF2B5EF4-FFF2-40B4-BE49-F238E27FC236}">
                <a16:creationId xmlns:a16="http://schemas.microsoft.com/office/drawing/2014/main" id="{45E0612D-CB9B-4171-90F7-4C7441D3FFEA}"/>
              </a:ext>
            </a:extLst>
          </p:cNvPr>
          <p:cNvSpPr txBox="1"/>
          <p:nvPr/>
        </p:nvSpPr>
        <p:spPr>
          <a:xfrm>
            <a:off x="7816265" y="3883492"/>
            <a:ext cx="2863516" cy="646331"/>
          </a:xfrm>
          <a:prstGeom prst="rect">
            <a:avLst/>
          </a:prstGeom>
          <a:noFill/>
        </p:spPr>
        <p:txBody>
          <a:bodyPr wrap="square" rtlCol="0">
            <a:spAutoFit/>
          </a:bodyPr>
          <a:lstStyle/>
          <a:p>
            <a:r>
              <a:rPr lang="en-US" dirty="0"/>
              <a:t>Retrospective Pre &amp; Posttest</a:t>
            </a:r>
          </a:p>
        </p:txBody>
      </p:sp>
      <p:sp>
        <p:nvSpPr>
          <p:cNvPr id="18" name="TextBox 17" descr="pre and post-test">
            <a:extLst>
              <a:ext uri="{FF2B5EF4-FFF2-40B4-BE49-F238E27FC236}">
                <a16:creationId xmlns:a16="http://schemas.microsoft.com/office/drawing/2014/main" id="{EB0CB978-D049-44C9-82DE-228DD31B59E1}"/>
              </a:ext>
            </a:extLst>
          </p:cNvPr>
          <p:cNvSpPr txBox="1"/>
          <p:nvPr/>
        </p:nvSpPr>
        <p:spPr>
          <a:xfrm>
            <a:off x="7816265" y="5470346"/>
            <a:ext cx="2863516" cy="369332"/>
          </a:xfrm>
          <a:prstGeom prst="rect">
            <a:avLst/>
          </a:prstGeom>
          <a:noFill/>
        </p:spPr>
        <p:txBody>
          <a:bodyPr wrap="square" rtlCol="0">
            <a:spAutoFit/>
          </a:bodyPr>
          <a:lstStyle/>
          <a:p>
            <a:r>
              <a:rPr lang="en-US" dirty="0"/>
              <a:t>Pre &amp; Posttest</a:t>
            </a:r>
          </a:p>
        </p:txBody>
      </p:sp>
      <p:sp>
        <p:nvSpPr>
          <p:cNvPr id="4" name="TextBox 3" descr="How an evaluation will gather data to answer the evaluation questions">
            <a:extLst>
              <a:ext uri="{FF2B5EF4-FFF2-40B4-BE49-F238E27FC236}">
                <a16:creationId xmlns:a16="http://schemas.microsoft.com/office/drawing/2014/main" id="{EF99C250-8BE4-4990-B579-E8A3167CDEAB}"/>
              </a:ext>
            </a:extLst>
          </p:cNvPr>
          <p:cNvSpPr txBox="1"/>
          <p:nvPr/>
        </p:nvSpPr>
        <p:spPr>
          <a:xfrm>
            <a:off x="3212432" y="1446703"/>
            <a:ext cx="7994769" cy="369332"/>
          </a:xfrm>
          <a:prstGeom prst="rect">
            <a:avLst/>
          </a:prstGeom>
          <a:noFill/>
        </p:spPr>
        <p:txBody>
          <a:bodyPr wrap="square" rtlCol="0">
            <a:spAutoFit/>
          </a:bodyPr>
          <a:lstStyle/>
          <a:p>
            <a:r>
              <a:rPr lang="en-US" dirty="0"/>
              <a:t>How an evaluation will gather data to answer the evaluation questions</a:t>
            </a:r>
          </a:p>
        </p:txBody>
      </p:sp>
    </p:spTree>
    <p:extLst>
      <p:ext uri="{BB962C8B-B14F-4D97-AF65-F5344CB8AC3E}">
        <p14:creationId xmlns:p14="http://schemas.microsoft.com/office/powerpoint/2010/main" val="2702794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DF75AA13-CE38-4B46-9295-A6152B44BBC6}"/>
              </a:ext>
            </a:extLst>
          </p:cNvPr>
          <p:cNvSpPr>
            <a:spLocks noGrp="1"/>
          </p:cNvSpPr>
          <p:nvPr>
            <p:ph type="title"/>
          </p:nvPr>
        </p:nvSpPr>
        <p:spPr/>
        <p:txBody>
          <a:bodyPr/>
          <a:lstStyle/>
          <a:p>
            <a:r>
              <a:rPr lang="en-US" dirty="0"/>
              <a:t>Step 4: Create an Evaluation Plan part</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933412"/>
            <a:ext cx="8416251" cy="738664"/>
          </a:xfrm>
          <a:prstGeom prst="rect">
            <a:avLst/>
          </a:prstGeom>
          <a:noFill/>
        </p:spPr>
        <p:txBody>
          <a:bodyPr wrap="square" rtlCol="0">
            <a:spAutoFit/>
          </a:bodyPr>
          <a:lstStyle/>
          <a:p>
            <a:r>
              <a:rPr lang="en-US" sz="2400" b="1" i="0" dirty="0">
                <a:effectLst/>
              </a:rPr>
              <a:t>Evaluation Design</a:t>
            </a:r>
          </a:p>
          <a:p>
            <a:endParaRPr lang="en-US" u="sng" dirty="0"/>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Pre &amp; Posttest with Comparison Group&#10;">
            <a:extLst>
              <a:ext uri="{FF2B5EF4-FFF2-40B4-BE49-F238E27FC236}">
                <a16:creationId xmlns:a16="http://schemas.microsoft.com/office/drawing/2014/main" id="{1E173392-BEFE-4FC7-A720-D10A73F4CD8B}"/>
              </a:ext>
              <a:ext uri="{C183D7F6-B498-43B3-948B-1728B52AA6E4}">
                <adec:decorative xmlns:adec="http://schemas.microsoft.com/office/drawing/2017/decorative" val="0"/>
              </a:ext>
            </a:extLst>
          </p:cNvPr>
          <p:cNvPicPr>
            <a:picLocks noChangeAspect="1"/>
          </p:cNvPicPr>
          <p:nvPr/>
        </p:nvPicPr>
        <p:blipFill rotWithShape="1">
          <a:blip r:embed="rId4"/>
          <a:srcRect l="4914"/>
          <a:stretch/>
        </p:blipFill>
        <p:spPr>
          <a:xfrm>
            <a:off x="5063789" y="1533577"/>
            <a:ext cx="2467980" cy="1615626"/>
          </a:xfrm>
          <a:prstGeom prst="rect">
            <a:avLst/>
          </a:prstGeom>
        </p:spPr>
      </p:pic>
      <p:pic>
        <p:nvPicPr>
          <p:cNvPr id="14" name="Picture 13" descr="Pre &amp; Posttest with Follow-up&#10;">
            <a:extLst>
              <a:ext uri="{FF2B5EF4-FFF2-40B4-BE49-F238E27FC236}">
                <a16:creationId xmlns:a16="http://schemas.microsoft.com/office/drawing/2014/main" id="{39624FD2-03CF-4A98-B884-FFCFE5475442}"/>
              </a:ext>
            </a:extLst>
          </p:cNvPr>
          <p:cNvPicPr>
            <a:picLocks noChangeAspect="1"/>
          </p:cNvPicPr>
          <p:nvPr/>
        </p:nvPicPr>
        <p:blipFill>
          <a:blip r:embed="rId5"/>
          <a:stretch>
            <a:fillRect/>
          </a:stretch>
        </p:blipFill>
        <p:spPr>
          <a:xfrm>
            <a:off x="4264442" y="3636636"/>
            <a:ext cx="4066673" cy="998533"/>
          </a:xfrm>
          <a:prstGeom prst="rect">
            <a:avLst/>
          </a:prstGeom>
        </p:spPr>
      </p:pic>
      <p:pic>
        <p:nvPicPr>
          <p:cNvPr id="17" name="Picture 16" descr="Intermediate Testing &amp; Posttest&#10;">
            <a:extLst>
              <a:ext uri="{FF2B5EF4-FFF2-40B4-BE49-F238E27FC236}">
                <a16:creationId xmlns:a16="http://schemas.microsoft.com/office/drawing/2014/main" id="{99101FE4-326D-4F23-809F-63BBBFFD71E7}"/>
              </a:ext>
            </a:extLst>
          </p:cNvPr>
          <p:cNvPicPr>
            <a:picLocks noChangeAspect="1"/>
          </p:cNvPicPr>
          <p:nvPr/>
        </p:nvPicPr>
        <p:blipFill>
          <a:blip r:embed="rId6"/>
          <a:stretch>
            <a:fillRect/>
          </a:stretch>
        </p:blipFill>
        <p:spPr>
          <a:xfrm>
            <a:off x="4264442" y="4943442"/>
            <a:ext cx="4033863" cy="1393673"/>
          </a:xfrm>
          <a:prstGeom prst="rect">
            <a:avLst/>
          </a:prstGeom>
        </p:spPr>
      </p:pic>
      <p:sp>
        <p:nvSpPr>
          <p:cNvPr id="18" name="TextBox 17">
            <a:extLst>
              <a:ext uri="{FF2B5EF4-FFF2-40B4-BE49-F238E27FC236}">
                <a16:creationId xmlns:a16="http://schemas.microsoft.com/office/drawing/2014/main" id="{FAABF439-6F11-4831-A5B4-5B9A59C8527F}"/>
              </a:ext>
            </a:extLst>
          </p:cNvPr>
          <p:cNvSpPr txBox="1"/>
          <p:nvPr/>
        </p:nvSpPr>
        <p:spPr>
          <a:xfrm>
            <a:off x="8097252" y="1876186"/>
            <a:ext cx="2863516" cy="646331"/>
          </a:xfrm>
          <a:prstGeom prst="rect">
            <a:avLst/>
          </a:prstGeom>
          <a:noFill/>
        </p:spPr>
        <p:txBody>
          <a:bodyPr wrap="square" rtlCol="0">
            <a:spAutoFit/>
          </a:bodyPr>
          <a:lstStyle/>
          <a:p>
            <a:r>
              <a:rPr lang="en-US" dirty="0"/>
              <a:t>Pre &amp; Posttest with Comparison Group</a:t>
            </a:r>
          </a:p>
        </p:txBody>
      </p:sp>
      <p:sp>
        <p:nvSpPr>
          <p:cNvPr id="19" name="TextBox 18">
            <a:extLst>
              <a:ext uri="{FF2B5EF4-FFF2-40B4-BE49-F238E27FC236}">
                <a16:creationId xmlns:a16="http://schemas.microsoft.com/office/drawing/2014/main" id="{5B0255ED-985C-4F43-800C-AC8404E61627}"/>
              </a:ext>
            </a:extLst>
          </p:cNvPr>
          <p:cNvSpPr txBox="1"/>
          <p:nvPr/>
        </p:nvSpPr>
        <p:spPr>
          <a:xfrm>
            <a:off x="8097252" y="3657362"/>
            <a:ext cx="2863516" cy="646331"/>
          </a:xfrm>
          <a:prstGeom prst="rect">
            <a:avLst/>
          </a:prstGeom>
          <a:noFill/>
        </p:spPr>
        <p:txBody>
          <a:bodyPr wrap="square" rtlCol="0">
            <a:spAutoFit/>
          </a:bodyPr>
          <a:lstStyle/>
          <a:p>
            <a:r>
              <a:rPr lang="en-US" dirty="0"/>
              <a:t>Pre &amp; Posttest with Follow-up</a:t>
            </a:r>
          </a:p>
        </p:txBody>
      </p:sp>
      <p:sp>
        <p:nvSpPr>
          <p:cNvPr id="20" name="TextBox 19">
            <a:extLst>
              <a:ext uri="{FF2B5EF4-FFF2-40B4-BE49-F238E27FC236}">
                <a16:creationId xmlns:a16="http://schemas.microsoft.com/office/drawing/2014/main" id="{BCDB69EE-C655-4DA4-BEDE-CEE30EF818A0}"/>
              </a:ext>
            </a:extLst>
          </p:cNvPr>
          <p:cNvSpPr txBox="1"/>
          <p:nvPr/>
        </p:nvSpPr>
        <p:spPr>
          <a:xfrm>
            <a:off x="8190436" y="5259245"/>
            <a:ext cx="2863516" cy="646331"/>
          </a:xfrm>
          <a:prstGeom prst="rect">
            <a:avLst/>
          </a:prstGeom>
          <a:noFill/>
        </p:spPr>
        <p:txBody>
          <a:bodyPr wrap="square" rtlCol="0">
            <a:spAutoFit/>
          </a:bodyPr>
          <a:lstStyle/>
          <a:p>
            <a:r>
              <a:rPr lang="en-US" dirty="0"/>
              <a:t>Intermediate Testing &amp; Posttest</a:t>
            </a:r>
          </a:p>
        </p:txBody>
      </p:sp>
    </p:spTree>
    <p:extLst>
      <p:ext uri="{BB962C8B-B14F-4D97-AF65-F5344CB8AC3E}">
        <p14:creationId xmlns:p14="http://schemas.microsoft.com/office/powerpoint/2010/main" val="4274861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145E4208-C4B7-4FF1-A917-4888AD22BB53}"/>
              </a:ext>
            </a:extLst>
          </p:cNvPr>
          <p:cNvSpPr>
            <a:spLocks noGrp="1"/>
          </p:cNvSpPr>
          <p:nvPr>
            <p:ph type="title"/>
          </p:nvPr>
        </p:nvSpPr>
        <p:spPr/>
        <p:txBody>
          <a:bodyPr/>
          <a:lstStyle/>
          <a:p>
            <a:r>
              <a:rPr lang="en-US" dirty="0"/>
              <a:t>Step 4: Create an Evaluation Plan part 5</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933412"/>
            <a:ext cx="8416251" cy="738664"/>
          </a:xfrm>
          <a:prstGeom prst="rect">
            <a:avLst/>
          </a:prstGeom>
          <a:noFill/>
        </p:spPr>
        <p:txBody>
          <a:bodyPr wrap="square" rtlCol="0">
            <a:spAutoFit/>
          </a:bodyPr>
          <a:lstStyle/>
          <a:p>
            <a:r>
              <a:rPr lang="en-US" sz="2400" b="1" i="0" dirty="0">
                <a:effectLst/>
              </a:rPr>
              <a:t>Evaluation Design</a:t>
            </a:r>
          </a:p>
          <a:p>
            <a:endParaRPr lang="en-US" u="sng" dirty="0"/>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8F494DDB-4DF5-468C-B418-162896744E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82925" y="1452874"/>
            <a:ext cx="8445758" cy="5005710"/>
          </a:xfrm>
          <a:prstGeom prst="rect">
            <a:avLst/>
          </a:prstGeom>
          <a:ln>
            <a:solidFill>
              <a:schemeClr val="tx1"/>
            </a:solidFill>
          </a:ln>
        </p:spPr>
      </p:pic>
      <p:sp>
        <p:nvSpPr>
          <p:cNvPr id="13" name="Rectangle 12">
            <a:extLst>
              <a:ext uri="{FF2B5EF4-FFF2-40B4-BE49-F238E27FC236}">
                <a16:creationId xmlns:a16="http://schemas.microsoft.com/office/drawing/2014/main" id="{4BE3AD9E-39E1-4E92-A6C4-13E6BD769BFF}"/>
              </a:ext>
              <a:ext uri="{C183D7F6-B498-43B3-948B-1728B52AA6E4}">
                <adec:decorative xmlns:adec="http://schemas.microsoft.com/office/drawing/2017/decorative" val="1"/>
              </a:ext>
            </a:extLst>
          </p:cNvPr>
          <p:cNvSpPr/>
          <p:nvPr/>
        </p:nvSpPr>
        <p:spPr>
          <a:xfrm>
            <a:off x="3566762" y="5783491"/>
            <a:ext cx="3528800" cy="5672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847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905C91B1-A3D7-42BC-AC89-95C991E268AB}"/>
              </a:ext>
            </a:extLst>
          </p:cNvPr>
          <p:cNvSpPr>
            <a:spLocks noGrp="1"/>
          </p:cNvSpPr>
          <p:nvPr>
            <p:ph type="title"/>
          </p:nvPr>
        </p:nvSpPr>
        <p:spPr/>
        <p:txBody>
          <a:bodyPr/>
          <a:lstStyle/>
          <a:p>
            <a:r>
              <a:rPr lang="en-US" dirty="0"/>
              <a:t>Step 4: Create an Evaluation Plan part 6</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6" name="Freeform 223" descr="evaluation planning brief.">
            <a:extLst>
              <a:ext uri="{FF2B5EF4-FFF2-40B4-BE49-F238E27FC236}">
                <a16:creationId xmlns:a16="http://schemas.microsoft.com/office/drawing/2014/main" id="{F83D58CF-467C-45ED-B3F8-A9D8E925EAFE}"/>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F939A4A8-9F1A-4E33-B44D-06C75E2B8B2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41280" y="252541"/>
            <a:ext cx="4512388" cy="5855030"/>
          </a:xfrm>
          <a:prstGeom prst="rect">
            <a:avLst/>
          </a:prstGeom>
          <a:ln>
            <a:solidFill>
              <a:schemeClr val="tx1"/>
            </a:solidFill>
          </a:ln>
        </p:spPr>
      </p:pic>
      <p:pic>
        <p:nvPicPr>
          <p:cNvPr id="15" name="Picture 14" descr="Evaluation planning brief.">
            <a:extLst>
              <a:ext uri="{FF2B5EF4-FFF2-40B4-BE49-F238E27FC236}">
                <a16:creationId xmlns:a16="http://schemas.microsoft.com/office/drawing/2014/main" id="{72520ED5-0EA2-4D4B-AA2E-DA0EB1F7BE0E}"/>
              </a:ext>
            </a:extLst>
          </p:cNvPr>
          <p:cNvPicPr>
            <a:picLocks noChangeAspect="1"/>
          </p:cNvPicPr>
          <p:nvPr/>
        </p:nvPicPr>
        <p:blipFill>
          <a:blip r:embed="rId5"/>
          <a:stretch>
            <a:fillRect/>
          </a:stretch>
        </p:blipFill>
        <p:spPr>
          <a:xfrm>
            <a:off x="3596945" y="878305"/>
            <a:ext cx="4512388" cy="5838336"/>
          </a:xfrm>
          <a:prstGeom prst="rect">
            <a:avLst/>
          </a:prstGeom>
          <a:ln>
            <a:solidFill>
              <a:schemeClr val="tx1"/>
            </a:solidFill>
          </a:ln>
        </p:spPr>
      </p:pic>
    </p:spTree>
    <p:extLst>
      <p:ext uri="{BB962C8B-B14F-4D97-AF65-F5344CB8AC3E}">
        <p14:creationId xmlns:p14="http://schemas.microsoft.com/office/powerpoint/2010/main" val="2805866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EE9F5840-8531-40EB-A871-47EF4FFEB92D}"/>
              </a:ext>
            </a:extLst>
          </p:cNvPr>
          <p:cNvSpPr>
            <a:spLocks noGrp="1"/>
          </p:cNvSpPr>
          <p:nvPr>
            <p:ph type="title"/>
          </p:nvPr>
        </p:nvSpPr>
        <p:spPr/>
        <p:txBody>
          <a:bodyPr/>
          <a:lstStyle/>
          <a:p>
            <a:r>
              <a:rPr lang="en-US" dirty="0"/>
              <a:t>Step 4: Create an Evaluation Plan part 7</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4530" y="878304"/>
            <a:ext cx="5769449" cy="5133875"/>
          </a:xfrm>
          <a:prstGeom prst="rect">
            <a:avLst/>
          </a:prstGeom>
          <a:noFill/>
        </p:spPr>
        <p:txBody>
          <a:bodyPr wrap="square" rtlCol="0">
            <a:spAutoFit/>
          </a:bodyPr>
          <a:lstStyle/>
          <a:p>
            <a:pPr>
              <a:spcBef>
                <a:spcPts val="600"/>
              </a:spcBef>
            </a:pPr>
            <a:r>
              <a:rPr lang="en-US" sz="2400" b="1" dirty="0"/>
              <a:t>Participatory Evaluation Approach</a:t>
            </a:r>
          </a:p>
          <a:p>
            <a:pPr>
              <a:spcBef>
                <a:spcPts val="600"/>
              </a:spcBef>
            </a:pPr>
            <a:endParaRPr lang="en-US" sz="500" b="1" i="0" dirty="0">
              <a:effectLst/>
            </a:endParaRPr>
          </a:p>
          <a:p>
            <a:pPr marL="171450" indent="-171450">
              <a:buFont typeface="Arial" panose="020B0604020202020204" pitchFamily="34" charset="0"/>
              <a:buChar char="•"/>
            </a:pPr>
            <a:r>
              <a:rPr lang="en-US" b="0" i="0" dirty="0">
                <a:effectLst/>
              </a:rPr>
              <a:t>The </a:t>
            </a:r>
            <a:r>
              <a:rPr lang="en-US" b="1" i="0" dirty="0">
                <a:solidFill>
                  <a:schemeClr val="accent5"/>
                </a:solidFill>
                <a:effectLst/>
              </a:rPr>
              <a:t>approach or framework of an evaluation can help to clarify the process and design</a:t>
            </a:r>
            <a:r>
              <a:rPr lang="en-US" b="1" i="0" dirty="0">
                <a:effectLst/>
              </a:rPr>
              <a:t>.</a:t>
            </a:r>
            <a:r>
              <a:rPr lang="en-US" b="0" i="0" dirty="0">
                <a:effectLst/>
              </a:rPr>
              <a:t> </a:t>
            </a:r>
          </a:p>
          <a:p>
            <a:pPr marL="628650" lvl="1" indent="-171450">
              <a:buFont typeface="Arial" panose="020B0604020202020204" pitchFamily="34" charset="0"/>
              <a:buChar char="•"/>
            </a:pPr>
            <a:r>
              <a:rPr lang="en-US" i="0" dirty="0">
                <a:effectLst/>
              </a:rPr>
              <a:t>grounds your evaluation in underlying principles and theories </a:t>
            </a:r>
          </a:p>
          <a:p>
            <a:pPr marL="628650" lvl="1" indent="-171450">
              <a:buFont typeface="Arial" panose="020B0604020202020204" pitchFamily="34" charset="0"/>
              <a:buChar char="•"/>
            </a:pPr>
            <a:r>
              <a:rPr lang="en-US" dirty="0"/>
              <a:t>C</a:t>
            </a:r>
            <a:r>
              <a:rPr lang="en-US" b="0" i="0" dirty="0">
                <a:effectLst/>
              </a:rPr>
              <a:t>an be used as an internal check and guide for decision making</a:t>
            </a:r>
          </a:p>
          <a:p>
            <a:pPr lvl="1"/>
            <a:endParaRPr lang="en-US" dirty="0"/>
          </a:p>
          <a:p>
            <a:pPr marL="285750" indent="-285750">
              <a:buFont typeface="Arial" panose="020B0604020202020204" pitchFamily="34" charset="0"/>
              <a:buChar char="•"/>
            </a:pPr>
            <a:r>
              <a:rPr lang="en-US" dirty="0"/>
              <a:t>Participatory evaluation </a:t>
            </a:r>
            <a:r>
              <a:rPr lang="en-US" i="0" dirty="0">
                <a:effectLst/>
              </a:rPr>
              <a:t>shifts the typical power dynamics of evaluations</a:t>
            </a:r>
          </a:p>
          <a:p>
            <a:pPr marL="742950" lvl="1" indent="-285750">
              <a:buFont typeface="Arial" panose="020B0604020202020204" pitchFamily="34" charset="0"/>
              <a:buChar char="•"/>
            </a:pPr>
            <a:r>
              <a:rPr lang="en-US" dirty="0"/>
              <a:t>P</a:t>
            </a:r>
            <a:r>
              <a:rPr lang="en-US" i="0" dirty="0">
                <a:effectLst/>
              </a:rPr>
              <a:t>rogram participants have a stake in decision making and planning processes</a:t>
            </a:r>
          </a:p>
          <a:p>
            <a:pPr marL="742950" lvl="1" indent="-285750">
              <a:buFont typeface="Arial" panose="020B0604020202020204" pitchFamily="34" charset="0"/>
              <a:buChar char="•"/>
            </a:pPr>
            <a:r>
              <a:rPr lang="en-US" dirty="0"/>
              <a:t>Involves program participants in all stages of planning and decision making, from start to finish of the program.</a:t>
            </a:r>
          </a:p>
          <a:p>
            <a:pPr marL="742950" lvl="1" indent="-285750">
              <a:buFont typeface="Arial" panose="020B0604020202020204" pitchFamily="34" charset="0"/>
              <a:buChar char="•"/>
            </a:pPr>
            <a:r>
              <a:rPr lang="en-US" dirty="0"/>
              <a:t>Should be used for all member programs.</a:t>
            </a:r>
          </a:p>
          <a:p>
            <a:pPr lvl="1"/>
            <a:r>
              <a:rPr lang="en-US" i="0" dirty="0">
                <a:effectLst/>
              </a:rPr>
              <a:t> </a:t>
            </a:r>
          </a:p>
          <a:p>
            <a:pPr marL="171450" indent="-171450">
              <a:buFont typeface="Arial" panose="020B0604020202020204" pitchFamily="34" charset="0"/>
              <a:buChar char="•"/>
            </a:pPr>
            <a:endParaRPr lang="en-US" sz="500" u="sng" dirty="0"/>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Sea of hands in the middle">
            <a:extLst>
              <a:ext uri="{FF2B5EF4-FFF2-40B4-BE49-F238E27FC236}">
                <a16:creationId xmlns:a16="http://schemas.microsoft.com/office/drawing/2014/main" id="{23259745-561A-4911-AEF6-D253981EF781}"/>
              </a:ext>
            </a:extLst>
          </p:cNvPr>
          <p:cNvPicPr>
            <a:picLocks noChangeAspect="1"/>
          </p:cNvPicPr>
          <p:nvPr/>
        </p:nvPicPr>
        <p:blipFill rotWithShape="1">
          <a:blip r:embed="rId4"/>
          <a:srcRect l="23866" t="13483" r="15851" b="18568"/>
          <a:stretch/>
        </p:blipFill>
        <p:spPr>
          <a:xfrm rot="5400000">
            <a:off x="8662542" y="2158847"/>
            <a:ext cx="3757863" cy="2823210"/>
          </a:xfrm>
          <a:prstGeom prst="rect">
            <a:avLst/>
          </a:prstGeom>
        </p:spPr>
      </p:pic>
    </p:spTree>
    <p:extLst>
      <p:ext uri="{BB962C8B-B14F-4D97-AF65-F5344CB8AC3E}">
        <p14:creationId xmlns:p14="http://schemas.microsoft.com/office/powerpoint/2010/main" val="1197766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259DAE3B-8943-4B92-9C2A-4DF9DA6D8370}"/>
              </a:ext>
            </a:extLst>
          </p:cNvPr>
          <p:cNvSpPr>
            <a:spLocks noGrp="1"/>
          </p:cNvSpPr>
          <p:nvPr>
            <p:ph type="title"/>
          </p:nvPr>
        </p:nvSpPr>
        <p:spPr/>
        <p:txBody>
          <a:bodyPr/>
          <a:lstStyle/>
          <a:p>
            <a:r>
              <a:rPr lang="en-US" dirty="0"/>
              <a:t>Step 4: Create an Evaluation Plan part 8</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933412"/>
            <a:ext cx="8416251" cy="5570756"/>
          </a:xfrm>
          <a:prstGeom prst="rect">
            <a:avLst/>
          </a:prstGeom>
          <a:noFill/>
        </p:spPr>
        <p:txBody>
          <a:bodyPr wrap="square" rtlCol="0">
            <a:spAutoFit/>
          </a:bodyPr>
          <a:lstStyle/>
          <a:p>
            <a:pPr>
              <a:spcBef>
                <a:spcPts val="600"/>
              </a:spcBef>
            </a:pPr>
            <a:r>
              <a:rPr lang="en-US" sz="2400" b="1" dirty="0"/>
              <a:t>Ethical Review</a:t>
            </a:r>
          </a:p>
          <a:p>
            <a:pPr>
              <a:spcBef>
                <a:spcPts val="600"/>
              </a:spcBef>
            </a:pPr>
            <a:endParaRPr lang="en-US" sz="500" b="1" i="0" dirty="0">
              <a:effectLst/>
            </a:endParaRPr>
          </a:p>
          <a:p>
            <a:endParaRPr lang="en-US" sz="500" u="sng" dirty="0"/>
          </a:p>
          <a:p>
            <a:pPr>
              <a:spcAft>
                <a:spcPts val="600"/>
              </a:spcAft>
            </a:pPr>
            <a:r>
              <a:rPr lang="en-US" u="sng" dirty="0"/>
              <a:t>Consider the Belmont Report principles:</a:t>
            </a:r>
          </a:p>
          <a:p>
            <a:pPr marL="285750" indent="-285750">
              <a:buFont typeface="Arial" panose="020B0604020202020204" pitchFamily="34" charset="0"/>
              <a:buChar char="•"/>
            </a:pPr>
            <a:r>
              <a:rPr lang="en-US" dirty="0"/>
              <a:t>Respect for Persons</a:t>
            </a:r>
          </a:p>
          <a:p>
            <a:pPr lvl="1">
              <a:buFont typeface="Arial" panose="020B0604020202020204" pitchFamily="34" charset="0"/>
              <a:buChar char="•"/>
            </a:pPr>
            <a:r>
              <a:rPr lang="en-US" sz="1600" dirty="0"/>
              <a:t>When involving community members in the evaluation or obtaining consent for your evaluation,</a:t>
            </a:r>
            <a:r>
              <a:rPr lang="en-US" sz="1600" b="1" dirty="0"/>
              <a:t> try to minimize the pressures</a:t>
            </a:r>
            <a:r>
              <a:rPr lang="en-US" sz="1600" dirty="0"/>
              <a:t> </a:t>
            </a:r>
          </a:p>
          <a:p>
            <a:pPr lvl="1">
              <a:buFont typeface="Arial" panose="020B0604020202020204" pitchFamily="34" charset="0"/>
              <a:buChar char="•"/>
            </a:pPr>
            <a:r>
              <a:rPr lang="en-US" sz="1600" b="1" dirty="0"/>
              <a:t>Allowing anonymous decision making and feedback</a:t>
            </a:r>
            <a:r>
              <a:rPr lang="en-US" sz="1600" dirty="0"/>
              <a:t>, when possible, can reduce the pressures individuals feel to behave in one way or another.</a:t>
            </a:r>
          </a:p>
          <a:p>
            <a:pPr marL="285750" indent="-285750">
              <a:buFont typeface="Arial" panose="020B0604020202020204" pitchFamily="34" charset="0"/>
              <a:buChar char="•"/>
            </a:pPr>
            <a:r>
              <a:rPr lang="en-US" dirty="0"/>
              <a:t>Beneficence</a:t>
            </a:r>
          </a:p>
          <a:p>
            <a:pPr marL="742950" lvl="1" indent="-285750">
              <a:buFont typeface="Arial" panose="020B0604020202020204" pitchFamily="34" charset="0"/>
              <a:buChar char="•"/>
            </a:pPr>
            <a:r>
              <a:rPr lang="en-US" sz="1600" dirty="0"/>
              <a:t>Research Fatigue changes the benefits one can receive from participating in an evaluation</a:t>
            </a:r>
          </a:p>
          <a:p>
            <a:pPr marL="742950" lvl="1" indent="-285750">
              <a:buFont typeface="Arial" panose="020B0604020202020204" pitchFamily="34" charset="0"/>
              <a:buChar char="•"/>
            </a:pPr>
            <a:r>
              <a:rPr lang="en-US" sz="1600" dirty="0"/>
              <a:t>Consider how to increase the benefits individuals receive from participating in the evaluation. </a:t>
            </a:r>
          </a:p>
          <a:p>
            <a:pPr marL="285750" indent="-285750">
              <a:buFont typeface="Arial" panose="020B0604020202020204" pitchFamily="34" charset="0"/>
              <a:buChar char="•"/>
            </a:pPr>
            <a:r>
              <a:rPr lang="en-US" dirty="0"/>
              <a:t>Justice</a:t>
            </a:r>
          </a:p>
          <a:p>
            <a:pPr lvl="1">
              <a:buFont typeface="Arial" panose="020B0604020202020204" pitchFamily="34" charset="0"/>
              <a:buChar char="•"/>
            </a:pPr>
            <a:r>
              <a:rPr lang="en-US" sz="1600" dirty="0"/>
              <a:t>Justice can be difficult to assess as it is entrenched in the systems, structures, and norms of society</a:t>
            </a:r>
          </a:p>
          <a:p>
            <a:pPr lvl="1">
              <a:buFont typeface="Arial" panose="020B0604020202020204" pitchFamily="34" charset="0"/>
              <a:buChar char="•"/>
            </a:pPr>
            <a:r>
              <a:rPr lang="en-US" sz="1600" dirty="0"/>
              <a:t>Consider that there may be groups that are less visible in a community than others (those who do not speak English, older adults, people with disabilities, low-income households, and medically vulnerable people)</a:t>
            </a:r>
          </a:p>
          <a:p>
            <a:pPr lvl="1">
              <a:buFont typeface="Arial" panose="020B0604020202020204" pitchFamily="34" charset="0"/>
              <a:buChar char="•"/>
            </a:pPr>
            <a:r>
              <a:rPr lang="en-US" sz="1600" dirty="0"/>
              <a:t>Consider how your evaluation would exacerbate or improve the distribution of benefits.</a:t>
            </a:r>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10317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hidden="1">
            <a:extLst>
              <a:ext uri="{FF2B5EF4-FFF2-40B4-BE49-F238E27FC236}">
                <a16:creationId xmlns:a16="http://schemas.microsoft.com/office/drawing/2014/main" id="{D7490702-9A7D-4DCB-AF67-88AD2C22976E}"/>
              </a:ext>
            </a:extLst>
          </p:cNvPr>
          <p:cNvSpPr>
            <a:spLocks noGrp="1"/>
          </p:cNvSpPr>
          <p:nvPr>
            <p:ph type="title"/>
          </p:nvPr>
        </p:nvSpPr>
        <p:spPr/>
        <p:txBody>
          <a:bodyPr/>
          <a:lstStyle/>
          <a:p>
            <a:r>
              <a:rPr lang="en-US" dirty="0"/>
              <a:t>Step 4: Create an Evaluation Plan part 9</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4:</a:t>
            </a:r>
          </a:p>
          <a:p>
            <a:pPr algn="ctr"/>
            <a:r>
              <a:rPr lang="en-US" dirty="0"/>
              <a:t>Create an Evaluation Plan</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957480" y="1185171"/>
            <a:ext cx="6731668" cy="4616648"/>
          </a:xfrm>
          <a:prstGeom prst="rect">
            <a:avLst/>
          </a:prstGeom>
          <a:noFill/>
        </p:spPr>
        <p:txBody>
          <a:bodyPr wrap="square" rtlCol="0">
            <a:spAutoFit/>
          </a:bodyPr>
          <a:lstStyle/>
          <a:p>
            <a:r>
              <a:rPr lang="en-US" sz="2400" b="1" dirty="0"/>
              <a:t>Ethical Review</a:t>
            </a:r>
            <a:endParaRPr lang="en-US" sz="2400" b="1" i="0" dirty="0">
              <a:effectLst/>
            </a:endParaRPr>
          </a:p>
          <a:p>
            <a:endParaRPr lang="en-US" u="sng" dirty="0"/>
          </a:p>
          <a:p>
            <a:r>
              <a:rPr lang="en-US" dirty="0">
                <a:solidFill>
                  <a:schemeClr val="tx2">
                    <a:lumMod val="60000"/>
                    <a:lumOff val="40000"/>
                  </a:schemeClr>
                </a:solidFill>
              </a:rPr>
              <a:t>Consider the Belmont Report principles:</a:t>
            </a:r>
          </a:p>
          <a:p>
            <a:pPr marL="285750" indent="-285750">
              <a:buFont typeface="Arial" panose="020B0604020202020204" pitchFamily="34" charset="0"/>
              <a:buChar char="•"/>
            </a:pPr>
            <a:r>
              <a:rPr lang="en-US" dirty="0">
                <a:solidFill>
                  <a:schemeClr val="tx2">
                    <a:lumMod val="60000"/>
                    <a:lumOff val="40000"/>
                  </a:schemeClr>
                </a:solidFill>
              </a:rPr>
              <a:t>Respect for Persons</a:t>
            </a:r>
          </a:p>
          <a:p>
            <a:pPr marL="285750" indent="-285750">
              <a:buFont typeface="Arial" panose="020B0604020202020204" pitchFamily="34" charset="0"/>
              <a:buChar char="•"/>
            </a:pPr>
            <a:r>
              <a:rPr lang="en-US" dirty="0">
                <a:solidFill>
                  <a:schemeClr val="tx2">
                    <a:lumMod val="60000"/>
                    <a:lumOff val="40000"/>
                  </a:schemeClr>
                </a:solidFill>
              </a:rPr>
              <a:t>Beneficence</a:t>
            </a:r>
          </a:p>
          <a:p>
            <a:pPr marL="285750" indent="-285750">
              <a:buFont typeface="Arial" panose="020B0604020202020204" pitchFamily="34" charset="0"/>
              <a:buChar char="•"/>
            </a:pPr>
            <a:r>
              <a:rPr lang="en-US" dirty="0">
                <a:solidFill>
                  <a:schemeClr val="tx2">
                    <a:lumMod val="60000"/>
                    <a:lumOff val="40000"/>
                  </a:schemeClr>
                </a:solidFill>
              </a:rPr>
              <a:t>Justice</a:t>
            </a:r>
          </a:p>
          <a:p>
            <a:pPr marL="285750" indent="-285750">
              <a:buFont typeface="Arial" panose="020B0604020202020204" pitchFamily="34" charset="0"/>
              <a:buChar char="•"/>
            </a:pPr>
            <a:endParaRPr lang="en-US" dirty="0"/>
          </a:p>
          <a:p>
            <a:r>
              <a:rPr lang="en-US" dirty="0"/>
              <a:t>Trauma-Informed Evaluation</a:t>
            </a:r>
          </a:p>
          <a:p>
            <a:pPr marL="285750" indent="-285750">
              <a:buFont typeface="Arial" panose="020B0604020202020204" pitchFamily="34" charset="0"/>
              <a:buChar char="•"/>
            </a:pPr>
            <a:r>
              <a:rPr lang="en-US" dirty="0"/>
              <a:t>If necessary for the evaluation to ask questions about potentially traumatic events, incorporate a trauma-informed approach.</a:t>
            </a:r>
          </a:p>
          <a:p>
            <a:pPr marL="285750" indent="-285750">
              <a:buFont typeface="Arial" panose="020B0604020202020204" pitchFamily="34" charset="0"/>
              <a:buChar char="•"/>
            </a:pPr>
            <a:endParaRPr lang="en-US" dirty="0"/>
          </a:p>
          <a:p>
            <a:r>
              <a:rPr lang="en-US" dirty="0"/>
              <a:t>Institutional Review Board</a:t>
            </a:r>
          </a:p>
          <a:p>
            <a:pPr marL="285750" indent="-285750">
              <a:buFont typeface="Arial" panose="020B0604020202020204" pitchFamily="34" charset="0"/>
              <a:buChar char="•"/>
            </a:pPr>
            <a:r>
              <a:rPr lang="en-US" dirty="0"/>
              <a:t>Administrative body established to protect the rights and welfare of human research subjects recruited to participate in research activities</a:t>
            </a:r>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88493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13B5-C811-4044-8967-8EDD38D760C4}"/>
              </a:ext>
              <a:ext uri="{C183D7F6-B498-43B3-948B-1728B52AA6E4}">
                <adec:decorative xmlns:adec="http://schemas.microsoft.com/office/drawing/2017/decorative" val="1"/>
              </a:ext>
            </a:extLst>
          </p:cNvPr>
          <p:cNvSpPr>
            <a:spLocks noGrp="1"/>
          </p:cNvSpPr>
          <p:nvPr>
            <p:ph type="title"/>
          </p:nvPr>
        </p:nvSpPr>
        <p:spPr/>
        <p:txBody>
          <a:bodyPr anchor="t"/>
          <a:lstStyle/>
          <a:p>
            <a:r>
              <a:rPr lang="en-US" b="1" dirty="0">
                <a:latin typeface="+mn-lt"/>
              </a:rPr>
              <a:t>5 Steps to Evaluation: Collect Data, Analyze, and Act</a:t>
            </a:r>
            <a:br>
              <a:rPr lang="en-US" b="1" dirty="0">
                <a:latin typeface="+mn-lt"/>
              </a:rPr>
            </a:br>
            <a:endParaRPr lang="en-US" b="1" dirty="0">
              <a:latin typeface="+mn-lt"/>
            </a:endParaRPr>
          </a:p>
        </p:txBody>
      </p:sp>
      <p:sp>
        <p:nvSpPr>
          <p:cNvPr id="10" name="Rectangle: Rounded Corners 9">
            <a:extLst>
              <a:ext uri="{FF2B5EF4-FFF2-40B4-BE49-F238E27FC236}">
                <a16:creationId xmlns:a16="http://schemas.microsoft.com/office/drawing/2014/main" id="{026E7D78-1E6E-4297-B31B-ECE32931C905}"/>
              </a:ext>
            </a:extLst>
          </p:cNvPr>
          <p:cNvSpPr/>
          <p:nvPr/>
        </p:nvSpPr>
        <p:spPr>
          <a:xfrm>
            <a:off x="5187139" y="2069000"/>
            <a:ext cx="1943696" cy="298002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a:t>
            </a:r>
          </a:p>
          <a:p>
            <a:pPr algn="ctr"/>
            <a:r>
              <a:rPr lang="en-US" dirty="0"/>
              <a:t>Collect Data, Analyze, and Act</a:t>
            </a:r>
          </a:p>
        </p:txBody>
      </p:sp>
      <p:sp>
        <p:nvSpPr>
          <p:cNvPr id="21" name="Freeform 153">
            <a:extLst>
              <a:ext uri="{FF2B5EF4-FFF2-40B4-BE49-F238E27FC236}">
                <a16:creationId xmlns:a16="http://schemas.microsoft.com/office/drawing/2014/main" id="{791E6315-E71E-4F45-9E5D-33A4A08FA3CC}"/>
              </a:ext>
              <a:ext uri="{C183D7F6-B498-43B3-948B-1728B52AA6E4}">
                <adec:decorative xmlns:adec="http://schemas.microsoft.com/office/drawing/2017/decorative" val="1"/>
              </a:ext>
            </a:extLst>
          </p:cNvPr>
          <p:cNvSpPr>
            <a:spLocks noChangeArrowheads="1"/>
          </p:cNvSpPr>
          <p:nvPr/>
        </p:nvSpPr>
        <p:spPr bwMode="auto">
          <a:xfrm>
            <a:off x="4952783" y="1524718"/>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22" name="Freeform 6">
            <a:extLst>
              <a:ext uri="{FF2B5EF4-FFF2-40B4-BE49-F238E27FC236}">
                <a16:creationId xmlns:a16="http://schemas.microsoft.com/office/drawing/2014/main" id="{617BCA0B-9644-4B67-9629-02BA217AE7D8}"/>
              </a:ext>
              <a:ext uri="{C183D7F6-B498-43B3-948B-1728B52AA6E4}">
                <adec:decorative xmlns:adec="http://schemas.microsoft.com/office/drawing/2017/decorative" val="1"/>
              </a:ext>
            </a:extLst>
          </p:cNvPr>
          <p:cNvSpPr>
            <a:spLocks noChangeArrowheads="1"/>
          </p:cNvSpPr>
          <p:nvPr/>
        </p:nvSpPr>
        <p:spPr bwMode="auto">
          <a:xfrm>
            <a:off x="5112054" y="1676206"/>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23" name="Picture 22" descr="A close up of a logo&#10;&#10;Description automatically generated">
            <a:extLst>
              <a:ext uri="{FF2B5EF4-FFF2-40B4-BE49-F238E27FC236}">
                <a16:creationId xmlns:a16="http://schemas.microsoft.com/office/drawing/2014/main" id="{2F71D6C5-302F-4730-850A-A0BAFEF6E7D5}"/>
              </a:ext>
            </a:extLst>
          </p:cNvPr>
          <p:cNvPicPr>
            <a:picLocks noChangeAspect="1"/>
          </p:cNvPicPr>
          <p:nvPr/>
        </p:nvPicPr>
        <p:blipFill rotWithShape="1">
          <a:blip r:embed="rId3">
            <a:extLst>
              <a:ext uri="{28A0092B-C50C-407E-A947-70E740481C1C}">
                <a14:useLocalDpi xmlns:a14="http://schemas.microsoft.com/office/drawing/2010/main" val="0"/>
              </a:ext>
            </a:extLst>
          </a:blip>
          <a:srcRect b="14362"/>
          <a:stretch/>
        </p:blipFill>
        <p:spPr>
          <a:xfrm>
            <a:off x="5140785" y="1746187"/>
            <a:ext cx="696073" cy="596103"/>
          </a:xfrm>
          <a:prstGeom prst="rect">
            <a:avLst/>
          </a:prstGeom>
        </p:spPr>
      </p:pic>
      <p:pic>
        <p:nvPicPr>
          <p:cNvPr id="4" name="Picture 3" descr="step 5">
            <a:extLst>
              <a:ext uri="{FF2B5EF4-FFF2-40B4-BE49-F238E27FC236}">
                <a16:creationId xmlns:a16="http://schemas.microsoft.com/office/drawing/2014/main" id="{EF5672D4-B505-4FA5-B982-6EC76DC60CC0}"/>
              </a:ext>
            </a:extLst>
          </p:cNvPr>
          <p:cNvPicPr>
            <a:picLocks noChangeAspect="1"/>
          </p:cNvPicPr>
          <p:nvPr/>
        </p:nvPicPr>
        <p:blipFill>
          <a:blip r:embed="rId4"/>
          <a:stretch>
            <a:fillRect/>
          </a:stretch>
        </p:blipFill>
        <p:spPr>
          <a:xfrm>
            <a:off x="1136069" y="5860908"/>
            <a:ext cx="9919861" cy="688220"/>
          </a:xfrm>
          <a:prstGeom prst="rect">
            <a:avLst/>
          </a:prstGeom>
          <a:ln>
            <a:solidFill>
              <a:schemeClr val="tx1"/>
            </a:solidFill>
          </a:ln>
        </p:spPr>
      </p:pic>
      <p:sp>
        <p:nvSpPr>
          <p:cNvPr id="24" name="Rectangle 23">
            <a:extLst>
              <a:ext uri="{FF2B5EF4-FFF2-40B4-BE49-F238E27FC236}">
                <a16:creationId xmlns:a16="http://schemas.microsoft.com/office/drawing/2014/main" id="{5F6FED65-FA47-4B0D-AE32-277D1770AE40}"/>
              </a:ext>
              <a:ext uri="{C183D7F6-B498-43B3-948B-1728B52AA6E4}">
                <adec:decorative xmlns:adec="http://schemas.microsoft.com/office/drawing/2017/decorative" val="1"/>
              </a:ext>
            </a:extLst>
          </p:cNvPr>
          <p:cNvSpPr/>
          <p:nvPr/>
        </p:nvSpPr>
        <p:spPr>
          <a:xfrm>
            <a:off x="7360382" y="5860908"/>
            <a:ext cx="1008917" cy="688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9991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EE38F-2664-490B-8D22-A4FCB935C20A}"/>
              </a:ext>
            </a:extLst>
          </p:cNvPr>
          <p:cNvSpPr>
            <a:spLocks noGrp="1"/>
          </p:cNvSpPr>
          <p:nvPr>
            <p:ph type="title"/>
          </p:nvPr>
        </p:nvSpPr>
        <p:spPr>
          <a:xfrm>
            <a:off x="592160" y="2196534"/>
            <a:ext cx="3412067" cy="3478384"/>
          </a:xfrm>
        </p:spPr>
        <p:txBody>
          <a:bodyPr vert="horz" lIns="91440" tIns="45720" rIns="91440" bIns="45720" rtlCol="0" anchor="b">
            <a:normAutofit/>
          </a:bodyPr>
          <a:lstStyle/>
          <a:p>
            <a:r>
              <a:rPr lang="en-US" sz="3600" dirty="0">
                <a:latin typeface="+mn-lt"/>
              </a:rPr>
              <a:t>Evaluation pathways</a:t>
            </a:r>
            <a:br>
              <a:rPr lang="en-US" sz="3600" dirty="0">
                <a:latin typeface="+mn-lt"/>
              </a:rPr>
            </a:br>
            <a:r>
              <a:rPr lang="en-US" sz="3600" dirty="0">
                <a:latin typeface="+mn-lt"/>
              </a:rPr>
              <a:t>Project overview</a:t>
            </a:r>
          </a:p>
        </p:txBody>
      </p:sp>
      <p:pic>
        <p:nvPicPr>
          <p:cNvPr id="6" name="Content Placeholder 5" descr="Country road along the side of mountains">
            <a:extLst>
              <a:ext uri="{FF2B5EF4-FFF2-40B4-BE49-F238E27FC236}">
                <a16:creationId xmlns:a16="http://schemas.microsoft.com/office/drawing/2014/main" id="{1F1A4521-AC86-4C4D-9BEE-0811CCE5460C}"/>
              </a:ext>
            </a:extLst>
          </p:cNvPr>
          <p:cNvPicPr>
            <a:picLocks noGrp="1" noChangeAspect="1"/>
          </p:cNvPicPr>
          <p:nvPr>
            <p:ph idx="1"/>
          </p:nvPr>
        </p:nvPicPr>
        <p:blipFill>
          <a:blip r:embed="rId2"/>
          <a:stretch>
            <a:fillRect/>
          </a:stretch>
        </p:blipFill>
        <p:spPr>
          <a:xfrm>
            <a:off x="4765053" y="1159372"/>
            <a:ext cx="6764864" cy="4515546"/>
          </a:xfrm>
          <a:prstGeom prst="rect">
            <a:avLst/>
          </a:prstGeom>
        </p:spPr>
      </p:pic>
    </p:spTree>
    <p:extLst>
      <p:ext uri="{BB962C8B-B14F-4D97-AF65-F5344CB8AC3E}">
        <p14:creationId xmlns:p14="http://schemas.microsoft.com/office/powerpoint/2010/main" val="3287477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16C7A849-1E03-433F-A16D-62875E7A291E}"/>
              </a:ext>
            </a:extLst>
          </p:cNvPr>
          <p:cNvSpPr>
            <a:spLocks noGrp="1"/>
          </p:cNvSpPr>
          <p:nvPr>
            <p:ph type="title"/>
          </p:nvPr>
        </p:nvSpPr>
        <p:spPr/>
        <p:txBody>
          <a:bodyPr>
            <a:normAutofit/>
          </a:bodyPr>
          <a:lstStyle/>
          <a:p>
            <a:r>
              <a:rPr lang="en-US" dirty="0"/>
              <a:t>Step 5:  Collect Data, analyze, and act part 1</a:t>
            </a:r>
            <a:br>
              <a:rPr lang="en-US" dirty="0"/>
            </a:br>
            <a:endParaRPr lang="en-US" dirty="0"/>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2" y="1210411"/>
            <a:ext cx="8416251" cy="646331"/>
          </a:xfrm>
          <a:prstGeom prst="rect">
            <a:avLst/>
          </a:prstGeom>
          <a:noFill/>
        </p:spPr>
        <p:txBody>
          <a:bodyPr wrap="square" rtlCol="0">
            <a:spAutoFit/>
          </a:bodyPr>
          <a:lstStyle/>
          <a:p>
            <a:r>
              <a:rPr lang="en-US" b="0" i="0" dirty="0">
                <a:effectLst/>
              </a:rPr>
              <a:t>This is the time to reflect upon what you have learned, gather insights, and inform programming improvements.</a:t>
            </a:r>
            <a:endParaRPr lang="en-US" dirty="0"/>
          </a:p>
        </p:txBody>
      </p:sp>
      <p:sp>
        <p:nvSpPr>
          <p:cNvPr id="24" name="TextBox 23">
            <a:extLst>
              <a:ext uri="{FF2B5EF4-FFF2-40B4-BE49-F238E27FC236}">
                <a16:creationId xmlns:a16="http://schemas.microsoft.com/office/drawing/2014/main" id="{C845BFF9-2762-42EF-9C5B-B86F7F449C5B}"/>
              </a:ext>
            </a:extLst>
          </p:cNvPr>
          <p:cNvSpPr txBox="1"/>
          <p:nvPr/>
        </p:nvSpPr>
        <p:spPr>
          <a:xfrm>
            <a:off x="3212432" y="2208671"/>
            <a:ext cx="8416251" cy="2308324"/>
          </a:xfrm>
          <a:prstGeom prst="rect">
            <a:avLst/>
          </a:prstGeom>
          <a:noFill/>
        </p:spPr>
        <p:txBody>
          <a:bodyPr wrap="square" rtlCol="0">
            <a:spAutoFit/>
          </a:bodyPr>
          <a:lstStyle/>
          <a:p>
            <a:pPr marL="342900" indent="-342900">
              <a:buAutoNum type="arabicPeriod"/>
            </a:pPr>
            <a:r>
              <a:rPr lang="en-US" dirty="0">
                <a:solidFill>
                  <a:schemeClr val="accent2"/>
                </a:solidFill>
              </a:rPr>
              <a:t>Collect data </a:t>
            </a:r>
            <a:r>
              <a:rPr lang="en-US" dirty="0"/>
              <a:t>according to your evaluation design (before, during, and/pr after your program has completed)</a:t>
            </a:r>
          </a:p>
          <a:p>
            <a:pPr marL="342900" indent="-342900">
              <a:buAutoNum type="arabicPeriod"/>
            </a:pPr>
            <a:r>
              <a:rPr lang="en-US" dirty="0"/>
              <a:t>Complete </a:t>
            </a:r>
            <a:r>
              <a:rPr lang="en-US" dirty="0">
                <a:solidFill>
                  <a:schemeClr val="accent2"/>
                </a:solidFill>
              </a:rPr>
              <a:t>analysis</a:t>
            </a:r>
            <a:r>
              <a:rPr lang="en-US" dirty="0"/>
              <a:t> after the completion of data collection</a:t>
            </a:r>
          </a:p>
          <a:p>
            <a:pPr marL="342900" indent="-342900">
              <a:buAutoNum type="arabicPeriod"/>
            </a:pPr>
            <a:r>
              <a:rPr lang="en-US" dirty="0">
                <a:solidFill>
                  <a:schemeClr val="accent2"/>
                </a:solidFill>
              </a:rPr>
              <a:t>Act</a:t>
            </a:r>
            <a:r>
              <a:rPr lang="en-US" dirty="0"/>
              <a:t> upon your analysis by sharing evaluation results with stakeholders, and if needed, adapt future iterations of your program to address gaps identified through the evaluation.</a:t>
            </a:r>
          </a:p>
          <a:p>
            <a:pPr marL="342900" indent="-342900">
              <a:buAutoNum type="arabicPeriod"/>
            </a:pPr>
            <a:endParaRPr lang="en-US" dirty="0"/>
          </a:p>
          <a:p>
            <a:pPr marL="342900" indent="-342900">
              <a:buAutoNum type="arabicPeriod"/>
            </a:pPr>
            <a:endParaRPr lang="en-US" dirty="0"/>
          </a:p>
        </p:txBody>
      </p:sp>
      <p:sp>
        <p:nvSpPr>
          <p:cNvPr id="6" name="Freeform 223">
            <a:extLst>
              <a:ext uri="{FF2B5EF4-FFF2-40B4-BE49-F238E27FC236}">
                <a16:creationId xmlns:a16="http://schemas.microsoft.com/office/drawing/2014/main" id="{F83D58CF-467C-45ED-B3F8-A9D8E925EAFE}"/>
              </a:ext>
              <a:ext uri="{C183D7F6-B498-43B3-948B-1728B52AA6E4}">
                <adec:decorative xmlns:adec="http://schemas.microsoft.com/office/drawing/2017/decorative" val="1"/>
              </a:ext>
            </a:extLst>
          </p:cNvPr>
          <p:cNvSpPr>
            <a:spLocks noChangeArrowheads="1"/>
          </p:cNvSpPr>
          <p:nvPr/>
        </p:nvSpPr>
        <p:spPr bwMode="auto">
          <a:xfrm>
            <a:off x="563317" y="612023"/>
            <a:ext cx="1079496" cy="1079497"/>
          </a:xfrm>
          <a:custGeom>
            <a:avLst/>
            <a:gdLst>
              <a:gd name="T0" fmla="*/ 866 w 1733"/>
              <a:gd name="T1" fmla="*/ 0 h 1733"/>
              <a:gd name="T2" fmla="*/ 866 w 1733"/>
              <a:gd name="T3" fmla="*/ 0 h 1733"/>
              <a:gd name="T4" fmla="*/ 1732 w 1733"/>
              <a:gd name="T5" fmla="*/ 865 h 1733"/>
              <a:gd name="T6" fmla="*/ 1732 w 1733"/>
              <a:gd name="T7" fmla="*/ 865 h 1733"/>
              <a:gd name="T8" fmla="*/ 866 w 1733"/>
              <a:gd name="T9" fmla="*/ 1732 h 1733"/>
              <a:gd name="T10" fmla="*/ 866 w 1733"/>
              <a:gd name="T11" fmla="*/ 1732 h 1733"/>
              <a:gd name="T12" fmla="*/ 0 w 1733"/>
              <a:gd name="T13" fmla="*/ 865 h 1733"/>
              <a:gd name="T14" fmla="*/ 0 w 1733"/>
              <a:gd name="T15" fmla="*/ 865 h 1733"/>
              <a:gd name="T16" fmla="*/ 866 w 1733"/>
              <a:gd name="T17" fmla="*/ 0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733">
                <a:moveTo>
                  <a:pt x="866" y="0"/>
                </a:moveTo>
                <a:lnTo>
                  <a:pt x="866" y="0"/>
                </a:lnTo>
                <a:cubicBezTo>
                  <a:pt x="1344" y="0"/>
                  <a:pt x="1732" y="387"/>
                  <a:pt x="1732" y="865"/>
                </a:cubicBezTo>
                <a:lnTo>
                  <a:pt x="1732" y="865"/>
                </a:lnTo>
                <a:cubicBezTo>
                  <a:pt x="1732" y="1344"/>
                  <a:pt x="1344" y="1732"/>
                  <a:pt x="866" y="1732"/>
                </a:cubicBezTo>
                <a:lnTo>
                  <a:pt x="866" y="1732"/>
                </a:lnTo>
                <a:cubicBezTo>
                  <a:pt x="387" y="1732"/>
                  <a:pt x="0" y="1344"/>
                  <a:pt x="0" y="865"/>
                </a:cubicBezTo>
                <a:lnTo>
                  <a:pt x="0" y="865"/>
                </a:lnTo>
                <a:cubicBezTo>
                  <a:pt x="0" y="387"/>
                  <a:pt x="387" y="0"/>
                  <a:pt x="866" y="0"/>
                </a:cubicBezTo>
              </a:path>
            </a:pathLst>
          </a:custGeom>
          <a:solidFill>
            <a:srgbClr val="3C4034"/>
          </a:solidFill>
          <a:ln>
            <a:solidFill>
              <a:srgbClr val="3C4034"/>
            </a:solid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9" name="Freeform 6">
            <a:extLst>
              <a:ext uri="{FF2B5EF4-FFF2-40B4-BE49-F238E27FC236}">
                <a16:creationId xmlns:a16="http://schemas.microsoft.com/office/drawing/2014/main" id="{E67FB025-DF67-4C80-AFDD-775ADDE5EA94}"/>
              </a:ext>
              <a:ext uri="{C183D7F6-B498-43B3-948B-1728B52AA6E4}">
                <adec:decorative xmlns:adec="http://schemas.microsoft.com/office/drawing/2017/decorative" val="1"/>
              </a:ext>
            </a:extLst>
          </p:cNvPr>
          <p:cNvSpPr>
            <a:spLocks noChangeArrowheads="1"/>
          </p:cNvSpPr>
          <p:nvPr/>
        </p:nvSpPr>
        <p:spPr bwMode="auto">
          <a:xfrm>
            <a:off x="722879" y="76996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0" name="Picture 9" descr="A close up of a logo&#10;&#10;Description automatically generated">
            <a:extLst>
              <a:ext uri="{FF2B5EF4-FFF2-40B4-BE49-F238E27FC236}">
                <a16:creationId xmlns:a16="http://schemas.microsoft.com/office/drawing/2014/main" id="{29AB85F7-2593-4878-AC35-AAAC664CFB1E}"/>
              </a:ext>
            </a:extLst>
          </p:cNvPr>
          <p:cNvPicPr>
            <a:picLocks noChangeAspect="1"/>
          </p:cNvPicPr>
          <p:nvPr/>
        </p:nvPicPr>
        <p:blipFill rotWithShape="1">
          <a:blip r:embed="rId3">
            <a:extLst>
              <a:ext uri="{28A0092B-C50C-407E-A947-70E740481C1C}">
                <a14:useLocalDpi xmlns:a14="http://schemas.microsoft.com/office/drawing/2010/main" val="0"/>
              </a:ext>
            </a:extLst>
          </a:blip>
          <a:srcRect b="16815"/>
          <a:stretch/>
        </p:blipFill>
        <p:spPr>
          <a:xfrm>
            <a:off x="722879" y="808488"/>
            <a:ext cx="774636" cy="644386"/>
          </a:xfrm>
          <a:prstGeom prst="rect">
            <a:avLst/>
          </a:prstGeom>
        </p:spPr>
      </p:pic>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153">
            <a:extLst>
              <a:ext uri="{FF2B5EF4-FFF2-40B4-BE49-F238E27FC236}">
                <a16:creationId xmlns:a16="http://schemas.microsoft.com/office/drawing/2014/main" id="{97E2B849-D5D8-479B-95D0-DDA3FFCCACFC}"/>
              </a:ext>
              <a:ext uri="{C183D7F6-B498-43B3-948B-1728B52AA6E4}">
                <adec:decorative xmlns:adec="http://schemas.microsoft.com/office/drawing/2017/decorative" val="1"/>
              </a:ext>
            </a:extLst>
          </p:cNvPr>
          <p:cNvSpPr>
            <a:spLocks noChangeArrowheads="1"/>
          </p:cNvSpPr>
          <p:nvPr/>
        </p:nvSpPr>
        <p:spPr bwMode="auto">
          <a:xfrm>
            <a:off x="557737" y="612442"/>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4" name="Freeform 6">
            <a:extLst>
              <a:ext uri="{FF2B5EF4-FFF2-40B4-BE49-F238E27FC236}">
                <a16:creationId xmlns:a16="http://schemas.microsoft.com/office/drawing/2014/main" id="{B349CD0B-1B02-431E-8B62-2DFEA46346F2}"/>
              </a:ext>
              <a:ext uri="{C183D7F6-B498-43B3-948B-1728B52AA6E4}">
                <adec:decorative xmlns:adec="http://schemas.microsoft.com/office/drawing/2017/decorative" val="1"/>
              </a:ext>
            </a:extLst>
          </p:cNvPr>
          <p:cNvSpPr>
            <a:spLocks noChangeArrowheads="1"/>
          </p:cNvSpPr>
          <p:nvPr/>
        </p:nvSpPr>
        <p:spPr bwMode="auto">
          <a:xfrm>
            <a:off x="728438" y="775360"/>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5" name="Picture 14" descr="A close up of a logo&#10;&#10;Description automatically generated">
            <a:extLst>
              <a:ext uri="{FF2B5EF4-FFF2-40B4-BE49-F238E27FC236}">
                <a16:creationId xmlns:a16="http://schemas.microsoft.com/office/drawing/2014/main" id="{84EF7D10-A118-4C30-AA43-E3CA66E99465}"/>
              </a:ext>
            </a:extLst>
          </p:cNvPr>
          <p:cNvPicPr>
            <a:picLocks noChangeAspect="1"/>
          </p:cNvPicPr>
          <p:nvPr/>
        </p:nvPicPr>
        <p:blipFill rotWithShape="1">
          <a:blip r:embed="rId4">
            <a:extLst>
              <a:ext uri="{28A0092B-C50C-407E-A947-70E740481C1C}">
                <a14:useLocalDpi xmlns:a14="http://schemas.microsoft.com/office/drawing/2010/main" val="0"/>
              </a:ext>
            </a:extLst>
          </a:blip>
          <a:srcRect b="14362"/>
          <a:stretch/>
        </p:blipFill>
        <p:spPr>
          <a:xfrm>
            <a:off x="757169" y="845341"/>
            <a:ext cx="696073" cy="596103"/>
          </a:xfrm>
          <a:prstGeom prst="rect">
            <a:avLst/>
          </a:prstGeom>
        </p:spPr>
      </p:pic>
    </p:spTree>
    <p:extLst>
      <p:ext uri="{BB962C8B-B14F-4D97-AF65-F5344CB8AC3E}">
        <p14:creationId xmlns:p14="http://schemas.microsoft.com/office/powerpoint/2010/main" val="3593185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4FAD6CBC-6133-4C65-9B21-9FDD174BBDA6}"/>
              </a:ext>
            </a:extLst>
          </p:cNvPr>
          <p:cNvSpPr>
            <a:spLocks noGrp="1"/>
          </p:cNvSpPr>
          <p:nvPr>
            <p:ph type="title"/>
          </p:nvPr>
        </p:nvSpPr>
        <p:spPr/>
        <p:txBody>
          <a:bodyPr/>
          <a:lstStyle/>
          <a:p>
            <a:r>
              <a:rPr lang="en-US" dirty="0"/>
              <a:t>Step 5:  Collect Data, analyze, and act part 2</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007141" y="689964"/>
            <a:ext cx="3757863" cy="3971600"/>
          </a:xfrm>
          <a:prstGeom prst="rect">
            <a:avLst/>
          </a:prstGeom>
          <a:noFill/>
        </p:spPr>
        <p:txBody>
          <a:bodyPr wrap="square" rtlCol="0">
            <a:spAutoFit/>
          </a:bodyPr>
          <a:lstStyle/>
          <a:p>
            <a:r>
              <a:rPr lang="en-US" sz="2400" b="1" i="0" dirty="0">
                <a:effectLst/>
              </a:rPr>
              <a:t>Collect Data</a:t>
            </a:r>
          </a:p>
          <a:p>
            <a:endParaRPr lang="en-US" sz="1050" dirty="0"/>
          </a:p>
          <a:p>
            <a:pPr marL="342900" indent="-342900">
              <a:lnSpc>
                <a:spcPct val="108000"/>
              </a:lnSpc>
              <a:spcAft>
                <a:spcPts val="300"/>
              </a:spcAft>
              <a:buAutoNum type="arabicPeriod"/>
            </a:pPr>
            <a:r>
              <a:rPr lang="en-US" dirty="0"/>
              <a:t>Ensure the privacy and confidentiality of all participants</a:t>
            </a:r>
          </a:p>
          <a:p>
            <a:pPr marL="800100" lvl="1" indent="-342900">
              <a:lnSpc>
                <a:spcPct val="108000"/>
              </a:lnSpc>
              <a:spcAft>
                <a:spcPts val="300"/>
              </a:spcAft>
              <a:buFont typeface="Arial" panose="020B0604020202020204" pitchFamily="34" charset="0"/>
              <a:buChar char="•"/>
            </a:pPr>
            <a:r>
              <a:rPr lang="en-US" sz="1600" b="0" i="0" dirty="0">
                <a:effectLst/>
              </a:rPr>
              <a:t>In systems of inequality, </a:t>
            </a:r>
            <a:r>
              <a:rPr lang="en-US" sz="1600" b="1" i="0" dirty="0">
                <a:effectLst/>
              </a:rPr>
              <a:t>confidentiality is important to ensure because the data collected could be used in a harmful manner</a:t>
            </a:r>
            <a:r>
              <a:rPr lang="en-US" sz="1600" b="0" i="0" dirty="0">
                <a:effectLst/>
              </a:rPr>
              <a:t> to perpetuate stigmas against individuals or groups of people.</a:t>
            </a:r>
            <a:endParaRPr lang="en-US" sz="1600" dirty="0"/>
          </a:p>
          <a:p>
            <a:pPr>
              <a:lnSpc>
                <a:spcPct val="108000"/>
              </a:lnSpc>
            </a:pPr>
            <a:endParaRPr lang="en-US" sz="1600" dirty="0"/>
          </a:p>
        </p:txBody>
      </p:sp>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53">
            <a:extLst>
              <a:ext uri="{FF2B5EF4-FFF2-40B4-BE49-F238E27FC236}">
                <a16:creationId xmlns:a16="http://schemas.microsoft.com/office/drawing/2014/main" id="{C52EA158-53C4-4DE4-AB3B-21FDDF12225C}"/>
              </a:ext>
              <a:ext uri="{C183D7F6-B498-43B3-948B-1728B52AA6E4}">
                <adec:decorative xmlns:adec="http://schemas.microsoft.com/office/drawing/2017/decorative" val="1"/>
              </a:ext>
            </a:extLst>
          </p:cNvPr>
          <p:cNvSpPr>
            <a:spLocks noChangeArrowheads="1"/>
          </p:cNvSpPr>
          <p:nvPr/>
        </p:nvSpPr>
        <p:spPr bwMode="auto">
          <a:xfrm>
            <a:off x="632243" y="689965"/>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2" name="Freeform 6">
            <a:extLst>
              <a:ext uri="{FF2B5EF4-FFF2-40B4-BE49-F238E27FC236}">
                <a16:creationId xmlns:a16="http://schemas.microsoft.com/office/drawing/2014/main" id="{EC33D236-37F4-4070-975E-A0F4A23B1045}"/>
              </a:ext>
              <a:ext uri="{C183D7F6-B498-43B3-948B-1728B52AA6E4}">
                <adec:decorative xmlns:adec="http://schemas.microsoft.com/office/drawing/2017/decorative" val="1"/>
              </a:ext>
            </a:extLst>
          </p:cNvPr>
          <p:cNvSpPr>
            <a:spLocks noChangeArrowheads="1"/>
          </p:cNvSpPr>
          <p:nvPr/>
        </p:nvSpPr>
        <p:spPr bwMode="auto">
          <a:xfrm>
            <a:off x="791514" y="841453"/>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3" name="Picture 12" descr="A close up of a logo&#10;&#10;Description automatically generated">
            <a:extLst>
              <a:ext uri="{FF2B5EF4-FFF2-40B4-BE49-F238E27FC236}">
                <a16:creationId xmlns:a16="http://schemas.microsoft.com/office/drawing/2014/main" id="{CBB787ED-856C-4FBB-9015-E38C60E15D8E}"/>
              </a:ext>
            </a:extLst>
          </p:cNvPr>
          <p:cNvPicPr>
            <a:picLocks noChangeAspect="1"/>
          </p:cNvPicPr>
          <p:nvPr/>
        </p:nvPicPr>
        <p:blipFill rotWithShape="1">
          <a:blip r:embed="rId3">
            <a:extLst>
              <a:ext uri="{28A0092B-C50C-407E-A947-70E740481C1C}">
                <a14:useLocalDpi xmlns:a14="http://schemas.microsoft.com/office/drawing/2010/main" val="0"/>
              </a:ext>
            </a:extLst>
          </a:blip>
          <a:srcRect b="14362"/>
          <a:stretch/>
        </p:blipFill>
        <p:spPr>
          <a:xfrm>
            <a:off x="820245" y="911434"/>
            <a:ext cx="696073" cy="596103"/>
          </a:xfrm>
          <a:prstGeom prst="rect">
            <a:avLst/>
          </a:prstGeom>
        </p:spPr>
      </p:pic>
      <p:pic>
        <p:nvPicPr>
          <p:cNvPr id="15" name="Picture 14">
            <a:extLst>
              <a:ext uri="{FF2B5EF4-FFF2-40B4-BE49-F238E27FC236}">
                <a16:creationId xmlns:a16="http://schemas.microsoft.com/office/drawing/2014/main" id="{519EAFF3-7637-49E7-AEE8-5C9D84C5C79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91410" y="1018136"/>
            <a:ext cx="4624871" cy="5126527"/>
          </a:xfrm>
          <a:prstGeom prst="rect">
            <a:avLst/>
          </a:prstGeom>
          <a:ln>
            <a:solidFill>
              <a:schemeClr val="tx1"/>
            </a:solidFill>
          </a:ln>
        </p:spPr>
      </p:pic>
    </p:spTree>
    <p:extLst>
      <p:ext uri="{BB962C8B-B14F-4D97-AF65-F5344CB8AC3E}">
        <p14:creationId xmlns:p14="http://schemas.microsoft.com/office/powerpoint/2010/main" val="16196066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94083FDF-0A9B-4654-851D-A7108C919F49}"/>
              </a:ext>
            </a:extLst>
          </p:cNvPr>
          <p:cNvSpPr>
            <a:spLocks noGrp="1"/>
          </p:cNvSpPr>
          <p:nvPr>
            <p:ph type="title"/>
          </p:nvPr>
        </p:nvSpPr>
        <p:spPr/>
        <p:txBody>
          <a:bodyPr/>
          <a:lstStyle/>
          <a:p>
            <a:r>
              <a:rPr lang="en-US" dirty="0"/>
              <a:t>Step 5:  Collect Data, analyze, and act part 3</a:t>
            </a:r>
          </a:p>
        </p:txBody>
      </p:sp>
      <p:pic>
        <p:nvPicPr>
          <p:cNvPr id="5" name="Picture 4">
            <a:extLst>
              <a:ext uri="{FF2B5EF4-FFF2-40B4-BE49-F238E27FC236}">
                <a16:creationId xmlns:a16="http://schemas.microsoft.com/office/drawing/2014/main" id="{606A1279-2F00-42A8-829E-84CF5A28B1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93530" y="1491676"/>
            <a:ext cx="3598470" cy="3294438"/>
          </a:xfrm>
          <a:prstGeom prst="rect">
            <a:avLst/>
          </a:prstGeom>
        </p:spPr>
      </p:pic>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008990" y="1270519"/>
            <a:ext cx="5910616" cy="4258795"/>
          </a:xfrm>
          <a:prstGeom prst="rect">
            <a:avLst/>
          </a:prstGeom>
          <a:noFill/>
        </p:spPr>
        <p:txBody>
          <a:bodyPr wrap="square" rtlCol="0">
            <a:spAutoFit/>
          </a:bodyPr>
          <a:lstStyle/>
          <a:p>
            <a:r>
              <a:rPr lang="en-US" sz="2400" b="1" i="0" dirty="0">
                <a:effectLst/>
              </a:rPr>
              <a:t>Collect Data-Select a sampling strategy</a:t>
            </a:r>
          </a:p>
          <a:p>
            <a:endParaRPr lang="en-US" dirty="0"/>
          </a:p>
          <a:p>
            <a:pPr marL="342900" indent="-342900">
              <a:lnSpc>
                <a:spcPct val="108000"/>
              </a:lnSpc>
              <a:buFont typeface="+mj-lt"/>
              <a:buAutoNum type="arabicPeriod"/>
            </a:pPr>
            <a:r>
              <a:rPr lang="en-US" dirty="0"/>
              <a:t>Is a sample necessary?</a:t>
            </a:r>
          </a:p>
          <a:p>
            <a:pPr lvl="2">
              <a:buFont typeface="Arial" panose="020B0604020202020204" pitchFamily="34" charset="0"/>
              <a:buChar char="•"/>
            </a:pPr>
            <a:r>
              <a:rPr lang="en-US" sz="1600" b="0" i="0" dirty="0">
                <a:effectLst/>
              </a:rPr>
              <a:t>For a small program, the total number of participants is small enough that it is likely more work to create a truly representative sample.</a:t>
            </a:r>
          </a:p>
          <a:p>
            <a:pPr lvl="2">
              <a:buFont typeface="Arial" panose="020B0604020202020204" pitchFamily="34" charset="0"/>
              <a:buChar char="•"/>
            </a:pPr>
            <a:r>
              <a:rPr lang="en-US" sz="1600" b="0" i="0" dirty="0">
                <a:effectLst/>
              </a:rPr>
              <a:t>If a program is operating across an entire region, collecting data from a sample of students will likely save time and money and produce similar results as surveying all members of the region.</a:t>
            </a:r>
            <a:endParaRPr lang="en-US" sz="1600" dirty="0"/>
          </a:p>
          <a:p>
            <a:pPr marL="342900" indent="-342900">
              <a:lnSpc>
                <a:spcPct val="108000"/>
              </a:lnSpc>
              <a:buFont typeface="+mj-lt"/>
              <a:buAutoNum type="arabicPeriod"/>
            </a:pPr>
            <a:r>
              <a:rPr lang="en-US" dirty="0"/>
              <a:t>Is probability (statistical) sampling necessary?</a:t>
            </a:r>
          </a:p>
          <a:p>
            <a:pPr lvl="2">
              <a:buFont typeface="Arial" panose="020B0604020202020204" pitchFamily="34" charset="0"/>
              <a:buChar char="•"/>
            </a:pPr>
            <a:r>
              <a:rPr lang="en-US" sz="1600" dirty="0"/>
              <a:t>Need a list of all individuals to be sampled</a:t>
            </a:r>
            <a:r>
              <a:rPr lang="en-US" sz="1600" b="0" i="0" dirty="0">
                <a:effectLst/>
              </a:rPr>
              <a:t>.</a:t>
            </a:r>
          </a:p>
          <a:p>
            <a:pPr lvl="2">
              <a:buFont typeface="Arial" panose="020B0604020202020204" pitchFamily="34" charset="0"/>
              <a:buChar char="•"/>
            </a:pPr>
            <a:r>
              <a:rPr lang="en-US" sz="1600" b="0" i="0" dirty="0">
                <a:effectLst/>
              </a:rPr>
              <a:t>Less important if you do not intend to generalize</a:t>
            </a:r>
          </a:p>
          <a:p>
            <a:pPr lvl="2">
              <a:buFont typeface="Arial" panose="020B0604020202020204" pitchFamily="34" charset="0"/>
              <a:buChar char="•"/>
            </a:pPr>
            <a:r>
              <a:rPr lang="en-US" sz="1600" b="0" i="0" dirty="0">
                <a:effectLst/>
              </a:rPr>
              <a:t>Non-probability samples may provide enough information and are less cumbersome to select</a:t>
            </a:r>
          </a:p>
          <a:p>
            <a:pPr marL="800100" lvl="1" indent="-342900">
              <a:lnSpc>
                <a:spcPct val="108000"/>
              </a:lnSpc>
              <a:buFont typeface="Arial" panose="020B0604020202020204" pitchFamily="34" charset="0"/>
              <a:buChar char="•"/>
            </a:pPr>
            <a:endParaRPr lang="en-US" sz="1600" dirty="0"/>
          </a:p>
        </p:txBody>
      </p:sp>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53">
            <a:extLst>
              <a:ext uri="{FF2B5EF4-FFF2-40B4-BE49-F238E27FC236}">
                <a16:creationId xmlns:a16="http://schemas.microsoft.com/office/drawing/2014/main" id="{C52EA158-53C4-4DE4-AB3B-21FDDF12225C}"/>
              </a:ext>
              <a:ext uri="{C183D7F6-B498-43B3-948B-1728B52AA6E4}">
                <adec:decorative xmlns:adec="http://schemas.microsoft.com/office/drawing/2017/decorative" val="1"/>
              </a:ext>
            </a:extLst>
          </p:cNvPr>
          <p:cNvSpPr>
            <a:spLocks noChangeArrowheads="1"/>
          </p:cNvSpPr>
          <p:nvPr/>
        </p:nvSpPr>
        <p:spPr bwMode="auto">
          <a:xfrm>
            <a:off x="632243" y="689965"/>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2" name="Freeform 6">
            <a:extLst>
              <a:ext uri="{FF2B5EF4-FFF2-40B4-BE49-F238E27FC236}">
                <a16:creationId xmlns:a16="http://schemas.microsoft.com/office/drawing/2014/main" id="{EC33D236-37F4-4070-975E-A0F4A23B1045}"/>
              </a:ext>
              <a:ext uri="{C183D7F6-B498-43B3-948B-1728B52AA6E4}">
                <adec:decorative xmlns:adec="http://schemas.microsoft.com/office/drawing/2017/decorative" val="1"/>
              </a:ext>
            </a:extLst>
          </p:cNvPr>
          <p:cNvSpPr>
            <a:spLocks noChangeArrowheads="1"/>
          </p:cNvSpPr>
          <p:nvPr/>
        </p:nvSpPr>
        <p:spPr bwMode="auto">
          <a:xfrm>
            <a:off x="791514" y="841453"/>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3" name="Picture 12" descr="A close up of a logo&#10;&#10;Description automatically generated">
            <a:extLst>
              <a:ext uri="{FF2B5EF4-FFF2-40B4-BE49-F238E27FC236}">
                <a16:creationId xmlns:a16="http://schemas.microsoft.com/office/drawing/2014/main" id="{CBB787ED-856C-4FBB-9015-E38C60E15D8E}"/>
              </a:ext>
            </a:extLst>
          </p:cNvPr>
          <p:cNvPicPr>
            <a:picLocks noChangeAspect="1"/>
          </p:cNvPicPr>
          <p:nvPr/>
        </p:nvPicPr>
        <p:blipFill rotWithShape="1">
          <a:blip r:embed="rId4">
            <a:extLst>
              <a:ext uri="{28A0092B-C50C-407E-A947-70E740481C1C}">
                <a14:useLocalDpi xmlns:a14="http://schemas.microsoft.com/office/drawing/2010/main" val="0"/>
              </a:ext>
            </a:extLst>
          </a:blip>
          <a:srcRect b="14362"/>
          <a:stretch/>
        </p:blipFill>
        <p:spPr>
          <a:xfrm>
            <a:off x="820245" y="911434"/>
            <a:ext cx="696073" cy="596103"/>
          </a:xfrm>
          <a:prstGeom prst="rect">
            <a:avLst/>
          </a:prstGeom>
        </p:spPr>
      </p:pic>
    </p:spTree>
    <p:extLst>
      <p:ext uri="{BB962C8B-B14F-4D97-AF65-F5344CB8AC3E}">
        <p14:creationId xmlns:p14="http://schemas.microsoft.com/office/powerpoint/2010/main" val="2416976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85FF98-C352-4BF1-8DF4-63DF30C30703}"/>
              </a:ext>
            </a:extLst>
          </p:cNvPr>
          <p:cNvSpPr>
            <a:spLocks noGrp="1"/>
          </p:cNvSpPr>
          <p:nvPr>
            <p:ph type="title"/>
          </p:nvPr>
        </p:nvSpPr>
        <p:spPr/>
        <p:txBody>
          <a:bodyPr/>
          <a:lstStyle/>
          <a:p>
            <a:r>
              <a:rPr lang="en-US" dirty="0"/>
              <a:t>Step 5:  Collect Data, analyze, and act part 4</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53" descr="Examples use of different sampling strategies: sampling, convenience, quota, volunteer or self-selected sample.">
            <a:extLst>
              <a:ext uri="{FF2B5EF4-FFF2-40B4-BE49-F238E27FC236}">
                <a16:creationId xmlns:a16="http://schemas.microsoft.com/office/drawing/2014/main" id="{C52EA158-53C4-4DE4-AB3B-21FDDF12225C}"/>
              </a:ext>
            </a:extLst>
          </p:cNvPr>
          <p:cNvSpPr>
            <a:spLocks noChangeArrowheads="1"/>
          </p:cNvSpPr>
          <p:nvPr/>
        </p:nvSpPr>
        <p:spPr bwMode="auto">
          <a:xfrm>
            <a:off x="632243" y="689965"/>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2" name="Freeform 6">
            <a:extLst>
              <a:ext uri="{FF2B5EF4-FFF2-40B4-BE49-F238E27FC236}">
                <a16:creationId xmlns:a16="http://schemas.microsoft.com/office/drawing/2014/main" id="{EC33D236-37F4-4070-975E-A0F4A23B1045}"/>
              </a:ext>
              <a:ext uri="{C183D7F6-B498-43B3-948B-1728B52AA6E4}">
                <adec:decorative xmlns:adec="http://schemas.microsoft.com/office/drawing/2017/decorative" val="1"/>
              </a:ext>
            </a:extLst>
          </p:cNvPr>
          <p:cNvSpPr>
            <a:spLocks noChangeArrowheads="1"/>
          </p:cNvSpPr>
          <p:nvPr/>
        </p:nvSpPr>
        <p:spPr bwMode="auto">
          <a:xfrm>
            <a:off x="791514" y="841453"/>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3" name="Picture 12" descr="A close up of a logo&#10;&#10;Description automatically generated">
            <a:extLst>
              <a:ext uri="{FF2B5EF4-FFF2-40B4-BE49-F238E27FC236}">
                <a16:creationId xmlns:a16="http://schemas.microsoft.com/office/drawing/2014/main" id="{CBB787ED-856C-4FBB-9015-E38C60E15D8E}"/>
              </a:ext>
            </a:extLst>
          </p:cNvPr>
          <p:cNvPicPr>
            <a:picLocks noChangeAspect="1"/>
          </p:cNvPicPr>
          <p:nvPr/>
        </p:nvPicPr>
        <p:blipFill rotWithShape="1">
          <a:blip r:embed="rId3">
            <a:extLst>
              <a:ext uri="{28A0092B-C50C-407E-A947-70E740481C1C}">
                <a14:useLocalDpi xmlns:a14="http://schemas.microsoft.com/office/drawing/2010/main" val="0"/>
              </a:ext>
            </a:extLst>
          </a:blip>
          <a:srcRect b="14362"/>
          <a:stretch/>
        </p:blipFill>
        <p:spPr>
          <a:xfrm>
            <a:off x="820245" y="911434"/>
            <a:ext cx="696073" cy="596103"/>
          </a:xfrm>
          <a:prstGeom prst="rect">
            <a:avLst/>
          </a:prstGeom>
        </p:spPr>
      </p:pic>
      <p:pic>
        <p:nvPicPr>
          <p:cNvPr id="9" name="Picture 8">
            <a:extLst>
              <a:ext uri="{FF2B5EF4-FFF2-40B4-BE49-F238E27FC236}">
                <a16:creationId xmlns:a16="http://schemas.microsoft.com/office/drawing/2014/main" id="{7A5D9E06-AD15-4304-A674-54B56F992CD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14268" y="160020"/>
            <a:ext cx="9177732" cy="6697980"/>
          </a:xfrm>
          <a:prstGeom prst="rect">
            <a:avLst/>
          </a:prstGeom>
          <a:ln>
            <a:solidFill>
              <a:schemeClr val="tx1"/>
            </a:solidFill>
          </a:ln>
        </p:spPr>
      </p:pic>
    </p:spTree>
    <p:extLst>
      <p:ext uri="{BB962C8B-B14F-4D97-AF65-F5344CB8AC3E}">
        <p14:creationId xmlns:p14="http://schemas.microsoft.com/office/powerpoint/2010/main" val="537208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hidden="1">
            <a:extLst>
              <a:ext uri="{FF2B5EF4-FFF2-40B4-BE49-F238E27FC236}">
                <a16:creationId xmlns:a16="http://schemas.microsoft.com/office/drawing/2014/main" id="{89B6A0BF-60E3-4618-9A9D-EFE4544D8BEF}"/>
              </a:ext>
            </a:extLst>
          </p:cNvPr>
          <p:cNvSpPr>
            <a:spLocks noGrp="1"/>
          </p:cNvSpPr>
          <p:nvPr>
            <p:ph type="title"/>
          </p:nvPr>
        </p:nvSpPr>
        <p:spPr/>
        <p:txBody>
          <a:bodyPr/>
          <a:lstStyle/>
          <a:p>
            <a:r>
              <a:rPr lang="en-US" dirty="0"/>
              <a:t>Step 5:  Collect Data, analyze, and act part 5</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3" y="825734"/>
            <a:ext cx="6365907" cy="4416594"/>
          </a:xfrm>
          <a:prstGeom prst="rect">
            <a:avLst/>
          </a:prstGeom>
          <a:noFill/>
        </p:spPr>
        <p:txBody>
          <a:bodyPr wrap="square" rtlCol="0">
            <a:spAutoFit/>
          </a:bodyPr>
          <a:lstStyle/>
          <a:p>
            <a:r>
              <a:rPr lang="en-US" sz="2400" b="1" i="0" dirty="0">
                <a:effectLst/>
              </a:rPr>
              <a:t>Collect Data</a:t>
            </a:r>
          </a:p>
          <a:p>
            <a:endParaRPr lang="en-US" sz="500" dirty="0"/>
          </a:p>
          <a:p>
            <a:pPr marL="342900" indent="-342900">
              <a:buAutoNum type="arabicPeriod"/>
            </a:pPr>
            <a:r>
              <a:rPr lang="en-US" dirty="0">
                <a:solidFill>
                  <a:schemeClr val="tx2">
                    <a:lumMod val="60000"/>
                    <a:lumOff val="40000"/>
                  </a:schemeClr>
                </a:solidFill>
              </a:rPr>
              <a:t>Ensure the privacy and confidentiality of all participants</a:t>
            </a:r>
          </a:p>
          <a:p>
            <a:pPr marL="342900" indent="-342900">
              <a:buAutoNum type="arabicPeriod"/>
            </a:pPr>
            <a:r>
              <a:rPr lang="en-US" dirty="0">
                <a:solidFill>
                  <a:schemeClr val="tx2">
                    <a:lumMod val="60000"/>
                    <a:lumOff val="40000"/>
                  </a:schemeClr>
                </a:solidFill>
              </a:rPr>
              <a:t>Select a sampling strategy</a:t>
            </a:r>
          </a:p>
          <a:p>
            <a:pPr marL="342900" indent="-342900">
              <a:buAutoNum type="arabicPeriod"/>
            </a:pPr>
            <a:r>
              <a:rPr lang="en-US" dirty="0"/>
              <a:t>Consider whether </a:t>
            </a:r>
            <a:r>
              <a:rPr lang="en-US" b="1" dirty="0"/>
              <a:t>quantitative and/or qualitative data collection methods</a:t>
            </a:r>
            <a:r>
              <a:rPr lang="en-US" dirty="0"/>
              <a:t> are appropriate for reporting on program outcomes</a:t>
            </a:r>
          </a:p>
          <a:p>
            <a:pPr marL="800100" lvl="1" indent="-342900">
              <a:buFont typeface="Arial" panose="020B0604020202020204" pitchFamily="34" charset="0"/>
              <a:buChar char="•"/>
            </a:pPr>
            <a:r>
              <a:rPr lang="en-US" dirty="0"/>
              <a:t>Using pre-designed data collection instruments can save time and provide results that are more generalizable to the population.</a:t>
            </a:r>
          </a:p>
          <a:p>
            <a:pPr marL="800100" lvl="1" indent="-342900">
              <a:buFont typeface="Arial" panose="020B0604020202020204" pitchFamily="34" charset="0"/>
              <a:buChar char="•"/>
            </a:pPr>
            <a:r>
              <a:rPr lang="en-US" dirty="0"/>
              <a:t>However, pre-designed instruments </a:t>
            </a:r>
            <a:r>
              <a:rPr lang="en-US" b="1" dirty="0"/>
              <a:t>may not work the same way and measure the same things across different populations </a:t>
            </a:r>
            <a:r>
              <a:rPr lang="en-US" dirty="0"/>
              <a:t>- a design element named cross-cultural equivalence.</a:t>
            </a:r>
          </a:p>
          <a:p>
            <a:pPr marL="800100" lvl="1" indent="-342900">
              <a:buFont typeface="Arial" panose="020B0604020202020204" pitchFamily="34" charset="0"/>
              <a:buChar char="•"/>
            </a:pPr>
            <a:r>
              <a:rPr lang="en-US" b="1" dirty="0"/>
              <a:t>Field testing all data collection instruments </a:t>
            </a:r>
            <a:r>
              <a:rPr lang="en-US" dirty="0"/>
              <a:t>can help to improve the information collected.</a:t>
            </a:r>
          </a:p>
        </p:txBody>
      </p:sp>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53">
            <a:extLst>
              <a:ext uri="{FF2B5EF4-FFF2-40B4-BE49-F238E27FC236}">
                <a16:creationId xmlns:a16="http://schemas.microsoft.com/office/drawing/2014/main" id="{70BC064B-2C04-4AF3-8290-ABB1303E9DAA}"/>
              </a:ext>
              <a:ext uri="{C183D7F6-B498-43B3-948B-1728B52AA6E4}">
                <adec:decorative xmlns:adec="http://schemas.microsoft.com/office/drawing/2017/decorative" val="1"/>
              </a:ext>
            </a:extLst>
          </p:cNvPr>
          <p:cNvSpPr>
            <a:spLocks noChangeArrowheads="1"/>
          </p:cNvSpPr>
          <p:nvPr/>
        </p:nvSpPr>
        <p:spPr bwMode="auto">
          <a:xfrm>
            <a:off x="565706" y="674246"/>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2" name="Freeform 6">
            <a:extLst>
              <a:ext uri="{FF2B5EF4-FFF2-40B4-BE49-F238E27FC236}">
                <a16:creationId xmlns:a16="http://schemas.microsoft.com/office/drawing/2014/main" id="{1D856179-2FDB-4863-BA32-A4F468FA5A9F}"/>
              </a:ext>
              <a:ext uri="{C183D7F6-B498-43B3-948B-1728B52AA6E4}">
                <adec:decorative xmlns:adec="http://schemas.microsoft.com/office/drawing/2017/decorative" val="1"/>
              </a:ext>
            </a:extLst>
          </p:cNvPr>
          <p:cNvSpPr>
            <a:spLocks noChangeArrowheads="1"/>
          </p:cNvSpPr>
          <p:nvPr/>
        </p:nvSpPr>
        <p:spPr bwMode="auto">
          <a:xfrm>
            <a:off x="724977" y="82573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3" name="Picture 12" descr="A close up of a logo&#10;&#10;Description automatically generated">
            <a:extLst>
              <a:ext uri="{FF2B5EF4-FFF2-40B4-BE49-F238E27FC236}">
                <a16:creationId xmlns:a16="http://schemas.microsoft.com/office/drawing/2014/main" id="{044C0FAF-FAEF-454E-83E0-3946345E8966}"/>
              </a:ext>
            </a:extLst>
          </p:cNvPr>
          <p:cNvPicPr>
            <a:picLocks noChangeAspect="1"/>
          </p:cNvPicPr>
          <p:nvPr/>
        </p:nvPicPr>
        <p:blipFill rotWithShape="1">
          <a:blip r:embed="rId3">
            <a:extLst>
              <a:ext uri="{28A0092B-C50C-407E-A947-70E740481C1C}">
                <a14:useLocalDpi xmlns:a14="http://schemas.microsoft.com/office/drawing/2010/main" val="0"/>
              </a:ext>
            </a:extLst>
          </a:blip>
          <a:srcRect b="14362"/>
          <a:stretch/>
        </p:blipFill>
        <p:spPr>
          <a:xfrm>
            <a:off x="753708" y="895715"/>
            <a:ext cx="696073" cy="596103"/>
          </a:xfrm>
          <a:prstGeom prst="rect">
            <a:avLst/>
          </a:prstGeom>
        </p:spPr>
      </p:pic>
    </p:spTree>
    <p:extLst>
      <p:ext uri="{BB962C8B-B14F-4D97-AF65-F5344CB8AC3E}">
        <p14:creationId xmlns:p14="http://schemas.microsoft.com/office/powerpoint/2010/main" val="956133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hidden="1">
            <a:extLst>
              <a:ext uri="{FF2B5EF4-FFF2-40B4-BE49-F238E27FC236}">
                <a16:creationId xmlns:a16="http://schemas.microsoft.com/office/drawing/2014/main" id="{F610D34C-4B8C-4FCC-96B2-883765011C95}"/>
              </a:ext>
            </a:extLst>
          </p:cNvPr>
          <p:cNvSpPr>
            <a:spLocks noGrp="1"/>
          </p:cNvSpPr>
          <p:nvPr>
            <p:ph type="title"/>
          </p:nvPr>
        </p:nvSpPr>
        <p:spPr/>
        <p:txBody>
          <a:bodyPr/>
          <a:lstStyle/>
          <a:p>
            <a:r>
              <a:rPr lang="en-US" dirty="0"/>
              <a:t>Step 5:  Collect Data, analyze, and act part 6</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3" y="825734"/>
            <a:ext cx="6365907" cy="4416594"/>
          </a:xfrm>
          <a:prstGeom prst="rect">
            <a:avLst/>
          </a:prstGeom>
          <a:noFill/>
        </p:spPr>
        <p:txBody>
          <a:bodyPr wrap="square" rtlCol="0">
            <a:spAutoFit/>
          </a:bodyPr>
          <a:lstStyle/>
          <a:p>
            <a:r>
              <a:rPr lang="en-US" sz="2400" b="1" i="0" dirty="0">
                <a:effectLst/>
              </a:rPr>
              <a:t>Collect Data</a:t>
            </a:r>
          </a:p>
          <a:p>
            <a:endParaRPr lang="en-US" sz="500" dirty="0"/>
          </a:p>
          <a:p>
            <a:pPr marL="342900" indent="-342900">
              <a:buAutoNum type="arabicPeriod"/>
            </a:pPr>
            <a:r>
              <a:rPr lang="en-US" dirty="0">
                <a:solidFill>
                  <a:schemeClr val="tx2">
                    <a:lumMod val="60000"/>
                    <a:lumOff val="40000"/>
                  </a:schemeClr>
                </a:solidFill>
              </a:rPr>
              <a:t>Ensure the privacy and confidentiality of all participants</a:t>
            </a:r>
          </a:p>
          <a:p>
            <a:pPr marL="342900" indent="-342900">
              <a:buAutoNum type="arabicPeriod"/>
            </a:pPr>
            <a:r>
              <a:rPr lang="en-US" dirty="0">
                <a:solidFill>
                  <a:schemeClr val="tx2">
                    <a:lumMod val="60000"/>
                    <a:lumOff val="40000"/>
                  </a:schemeClr>
                </a:solidFill>
              </a:rPr>
              <a:t>Select a sampling strategy</a:t>
            </a:r>
          </a:p>
          <a:p>
            <a:pPr marL="342900" indent="-342900">
              <a:buAutoNum type="arabicPeriod"/>
            </a:pPr>
            <a:r>
              <a:rPr lang="en-US" dirty="0"/>
              <a:t>Consider whether </a:t>
            </a:r>
            <a:r>
              <a:rPr lang="en-US" b="1" dirty="0"/>
              <a:t>quantitative and/or qualitative data collection methods</a:t>
            </a:r>
            <a:r>
              <a:rPr lang="en-US" dirty="0"/>
              <a:t> are appropriate for reporting on program outcomes</a:t>
            </a:r>
          </a:p>
          <a:p>
            <a:pPr marL="800100" lvl="1" indent="-342900">
              <a:buFont typeface="Arial" panose="020B0604020202020204" pitchFamily="34" charset="0"/>
              <a:buChar char="•"/>
            </a:pPr>
            <a:r>
              <a:rPr lang="en-US" dirty="0"/>
              <a:t>Using pre-designed data collection instruments can save time and provide results that are more generalizable to the population.</a:t>
            </a:r>
          </a:p>
          <a:p>
            <a:pPr marL="800100" lvl="1" indent="-342900">
              <a:buFont typeface="Arial" panose="020B0604020202020204" pitchFamily="34" charset="0"/>
              <a:buChar char="•"/>
            </a:pPr>
            <a:r>
              <a:rPr lang="en-US" dirty="0"/>
              <a:t>However, pre-designed instruments </a:t>
            </a:r>
            <a:r>
              <a:rPr lang="en-US" b="1" dirty="0"/>
              <a:t>may not work the same way and measure the same things across different populations </a:t>
            </a:r>
            <a:r>
              <a:rPr lang="en-US" dirty="0"/>
              <a:t>- a design element named cross-cultural equivalence.</a:t>
            </a:r>
          </a:p>
          <a:p>
            <a:pPr marL="800100" lvl="1" indent="-342900">
              <a:buFont typeface="Arial" panose="020B0604020202020204" pitchFamily="34" charset="0"/>
              <a:buChar char="•"/>
            </a:pPr>
            <a:r>
              <a:rPr lang="en-US" b="1" dirty="0"/>
              <a:t>Field testing all data collection instruments </a:t>
            </a:r>
            <a:r>
              <a:rPr lang="en-US" dirty="0"/>
              <a:t>can help to improve the information collected.</a:t>
            </a:r>
          </a:p>
        </p:txBody>
      </p:sp>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53">
            <a:extLst>
              <a:ext uri="{FF2B5EF4-FFF2-40B4-BE49-F238E27FC236}">
                <a16:creationId xmlns:a16="http://schemas.microsoft.com/office/drawing/2014/main" id="{70BC064B-2C04-4AF3-8290-ABB1303E9DAA}"/>
              </a:ext>
              <a:ext uri="{C183D7F6-B498-43B3-948B-1728B52AA6E4}">
                <adec:decorative xmlns:adec="http://schemas.microsoft.com/office/drawing/2017/decorative" val="1"/>
              </a:ext>
            </a:extLst>
          </p:cNvPr>
          <p:cNvSpPr>
            <a:spLocks noChangeArrowheads="1"/>
          </p:cNvSpPr>
          <p:nvPr/>
        </p:nvSpPr>
        <p:spPr bwMode="auto">
          <a:xfrm>
            <a:off x="565706" y="674246"/>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2" name="Freeform 6">
            <a:extLst>
              <a:ext uri="{FF2B5EF4-FFF2-40B4-BE49-F238E27FC236}">
                <a16:creationId xmlns:a16="http://schemas.microsoft.com/office/drawing/2014/main" id="{1D856179-2FDB-4863-BA32-A4F468FA5A9F}"/>
              </a:ext>
              <a:ext uri="{C183D7F6-B498-43B3-948B-1728B52AA6E4}">
                <adec:decorative xmlns:adec="http://schemas.microsoft.com/office/drawing/2017/decorative" val="1"/>
              </a:ext>
            </a:extLst>
          </p:cNvPr>
          <p:cNvSpPr>
            <a:spLocks noChangeArrowheads="1"/>
          </p:cNvSpPr>
          <p:nvPr/>
        </p:nvSpPr>
        <p:spPr bwMode="auto">
          <a:xfrm>
            <a:off x="724977" y="82573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3" name="Picture 12" descr="A close up of a logo&#10;&#10;Description automatically generated">
            <a:extLst>
              <a:ext uri="{FF2B5EF4-FFF2-40B4-BE49-F238E27FC236}">
                <a16:creationId xmlns:a16="http://schemas.microsoft.com/office/drawing/2014/main" id="{044C0FAF-FAEF-454E-83E0-3946345E8966}"/>
              </a:ext>
            </a:extLst>
          </p:cNvPr>
          <p:cNvPicPr>
            <a:picLocks noChangeAspect="1"/>
          </p:cNvPicPr>
          <p:nvPr/>
        </p:nvPicPr>
        <p:blipFill rotWithShape="1">
          <a:blip r:embed="rId3">
            <a:extLst>
              <a:ext uri="{28A0092B-C50C-407E-A947-70E740481C1C}">
                <a14:useLocalDpi xmlns:a14="http://schemas.microsoft.com/office/drawing/2010/main" val="0"/>
              </a:ext>
            </a:extLst>
          </a:blip>
          <a:srcRect b="14362"/>
          <a:stretch/>
        </p:blipFill>
        <p:spPr>
          <a:xfrm>
            <a:off x="753708" y="895715"/>
            <a:ext cx="696073" cy="596103"/>
          </a:xfrm>
          <a:prstGeom prst="rect">
            <a:avLst/>
          </a:prstGeom>
        </p:spPr>
      </p:pic>
      <p:pic>
        <p:nvPicPr>
          <p:cNvPr id="4" name="Picture 3" descr="Briefs from CDC explaining each data collection method in greater detail are available on the website&#10;">
            <a:extLst>
              <a:ext uri="{FF2B5EF4-FFF2-40B4-BE49-F238E27FC236}">
                <a16:creationId xmlns:a16="http://schemas.microsoft.com/office/drawing/2014/main" id="{E073EFF0-24B8-48BD-B09F-390852212D51}"/>
              </a:ext>
            </a:extLst>
          </p:cNvPr>
          <p:cNvPicPr>
            <a:picLocks noChangeAspect="1"/>
          </p:cNvPicPr>
          <p:nvPr/>
        </p:nvPicPr>
        <p:blipFill>
          <a:blip r:embed="rId4"/>
          <a:stretch>
            <a:fillRect/>
          </a:stretch>
        </p:blipFill>
        <p:spPr>
          <a:xfrm>
            <a:off x="3331893" y="345768"/>
            <a:ext cx="6623239" cy="6166463"/>
          </a:xfrm>
          <a:prstGeom prst="rect">
            <a:avLst/>
          </a:prstGeom>
          <a:ln>
            <a:solidFill>
              <a:schemeClr val="tx1"/>
            </a:solidFill>
          </a:ln>
        </p:spPr>
      </p:pic>
    </p:spTree>
    <p:extLst>
      <p:ext uri="{BB962C8B-B14F-4D97-AF65-F5344CB8AC3E}">
        <p14:creationId xmlns:p14="http://schemas.microsoft.com/office/powerpoint/2010/main" val="31154128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C70F8B59-2B07-4C5C-B287-D7615CE020E2}"/>
              </a:ext>
            </a:extLst>
          </p:cNvPr>
          <p:cNvSpPr>
            <a:spLocks noGrp="1"/>
          </p:cNvSpPr>
          <p:nvPr>
            <p:ph type="title"/>
          </p:nvPr>
        </p:nvSpPr>
        <p:spPr/>
        <p:txBody>
          <a:bodyPr/>
          <a:lstStyle/>
          <a:p>
            <a:r>
              <a:rPr lang="en-US" dirty="0"/>
              <a:t>Step 5:  Collect Data, analyze, and act part 7</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3" y="933412"/>
            <a:ext cx="3948364" cy="738664"/>
          </a:xfrm>
          <a:prstGeom prst="rect">
            <a:avLst/>
          </a:prstGeom>
          <a:noFill/>
        </p:spPr>
        <p:txBody>
          <a:bodyPr wrap="square" rtlCol="0">
            <a:spAutoFit/>
          </a:bodyPr>
          <a:lstStyle/>
          <a:p>
            <a:r>
              <a:rPr lang="en-US" sz="2400" b="1" i="0" dirty="0">
                <a:effectLst/>
              </a:rPr>
              <a:t>Analyze Data</a:t>
            </a:r>
          </a:p>
          <a:p>
            <a:endParaRPr lang="en-US" dirty="0"/>
          </a:p>
        </p:txBody>
      </p:sp>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09EF37C5-5B39-456C-98F5-DE6410ACA51E}"/>
              </a:ext>
            </a:extLst>
          </p:cNvPr>
          <p:cNvSpPr txBox="1"/>
          <p:nvPr/>
        </p:nvSpPr>
        <p:spPr>
          <a:xfrm>
            <a:off x="3218525" y="1452874"/>
            <a:ext cx="3948364" cy="646331"/>
          </a:xfrm>
          <a:prstGeom prst="rect">
            <a:avLst/>
          </a:prstGeom>
          <a:noFill/>
        </p:spPr>
        <p:txBody>
          <a:bodyPr wrap="square" rtlCol="0">
            <a:spAutoFit/>
          </a:bodyPr>
          <a:lstStyle/>
          <a:p>
            <a:r>
              <a:rPr lang="en-US" b="0" i="0" dirty="0">
                <a:solidFill>
                  <a:schemeClr val="accent1"/>
                </a:solidFill>
                <a:effectLst/>
              </a:rPr>
              <a:t>Quantitative</a:t>
            </a:r>
          </a:p>
          <a:p>
            <a:endParaRPr lang="en-US" dirty="0"/>
          </a:p>
        </p:txBody>
      </p:sp>
      <p:sp>
        <p:nvSpPr>
          <p:cNvPr id="12" name="TextBox 11">
            <a:extLst>
              <a:ext uri="{FF2B5EF4-FFF2-40B4-BE49-F238E27FC236}">
                <a16:creationId xmlns:a16="http://schemas.microsoft.com/office/drawing/2014/main" id="{AAB8B4E9-CD6E-4D3B-99AE-4BEEB5F0F6AC}"/>
              </a:ext>
            </a:extLst>
          </p:cNvPr>
          <p:cNvSpPr txBox="1"/>
          <p:nvPr/>
        </p:nvSpPr>
        <p:spPr>
          <a:xfrm>
            <a:off x="7358536" y="1401455"/>
            <a:ext cx="3948364" cy="646331"/>
          </a:xfrm>
          <a:prstGeom prst="rect">
            <a:avLst/>
          </a:prstGeom>
          <a:noFill/>
        </p:spPr>
        <p:txBody>
          <a:bodyPr wrap="square" rtlCol="0">
            <a:spAutoFit/>
          </a:bodyPr>
          <a:lstStyle/>
          <a:p>
            <a:r>
              <a:rPr lang="en-US" b="0" i="0" dirty="0">
                <a:solidFill>
                  <a:schemeClr val="accent2"/>
                </a:solidFill>
                <a:effectLst/>
              </a:rPr>
              <a:t>Qualitative</a:t>
            </a:r>
          </a:p>
          <a:p>
            <a:endParaRPr lang="en-US" dirty="0"/>
          </a:p>
        </p:txBody>
      </p:sp>
      <p:graphicFrame>
        <p:nvGraphicFramePr>
          <p:cNvPr id="13" name="Chart 12">
            <a:extLst>
              <a:ext uri="{FF2B5EF4-FFF2-40B4-BE49-F238E27FC236}">
                <a16:creationId xmlns:a16="http://schemas.microsoft.com/office/drawing/2014/main" id="{D699EAB6-C5B7-422C-ABFD-616E53D2BA7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7688238"/>
              </p:ext>
            </p:extLst>
          </p:nvPr>
        </p:nvGraphicFramePr>
        <p:xfrm>
          <a:off x="3306308" y="1690442"/>
          <a:ext cx="3319142" cy="2663076"/>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872E2898-A3F9-43B9-A1B8-F07292580AA5}"/>
              </a:ext>
            </a:extLst>
          </p:cNvPr>
          <p:cNvSpPr txBox="1"/>
          <p:nvPr/>
        </p:nvSpPr>
        <p:spPr>
          <a:xfrm>
            <a:off x="7457466" y="1923872"/>
            <a:ext cx="3200400" cy="1938992"/>
          </a:xfrm>
          <a:prstGeom prst="rect">
            <a:avLst/>
          </a:prstGeom>
          <a:noFill/>
        </p:spPr>
        <p:txBody>
          <a:bodyPr wrap="square" rtlCol="0">
            <a:spAutoFit/>
          </a:bodyPr>
          <a:lstStyle/>
          <a:p>
            <a:r>
              <a:rPr lang="en-US" sz="2000" dirty="0">
                <a:solidFill>
                  <a:schemeClr val="accent2"/>
                </a:solidFill>
              </a:rPr>
              <a:t>“The setting of the workshop as well as the opening activities made me feel comfortable to share my story with the group.”</a:t>
            </a:r>
          </a:p>
        </p:txBody>
      </p:sp>
      <p:pic>
        <p:nvPicPr>
          <p:cNvPr id="5" name="Picture 4" descr="Text&#10;&#10;Description automatically generated">
            <a:extLst>
              <a:ext uri="{FF2B5EF4-FFF2-40B4-BE49-F238E27FC236}">
                <a16:creationId xmlns:a16="http://schemas.microsoft.com/office/drawing/2014/main" id="{C33EF3EC-1BF4-4D61-9706-DBF7FB8ED1F0}"/>
              </a:ext>
            </a:extLst>
          </p:cNvPr>
          <p:cNvPicPr>
            <a:picLocks noChangeAspect="1"/>
          </p:cNvPicPr>
          <p:nvPr/>
        </p:nvPicPr>
        <p:blipFill>
          <a:blip r:embed="rId4"/>
          <a:stretch>
            <a:fillRect/>
          </a:stretch>
        </p:blipFill>
        <p:spPr>
          <a:xfrm>
            <a:off x="7457466" y="4104999"/>
            <a:ext cx="4250175" cy="2559446"/>
          </a:xfrm>
          <a:prstGeom prst="rect">
            <a:avLst/>
          </a:prstGeom>
        </p:spPr>
      </p:pic>
      <p:sp>
        <p:nvSpPr>
          <p:cNvPr id="15" name="Freeform 153">
            <a:extLst>
              <a:ext uri="{FF2B5EF4-FFF2-40B4-BE49-F238E27FC236}">
                <a16:creationId xmlns:a16="http://schemas.microsoft.com/office/drawing/2014/main" id="{725043B5-5F12-4333-92B0-859910B3C385}"/>
              </a:ext>
              <a:ext uri="{C183D7F6-B498-43B3-948B-1728B52AA6E4}">
                <adec:decorative xmlns:adec="http://schemas.microsoft.com/office/drawing/2017/decorative" val="1"/>
              </a:ext>
            </a:extLst>
          </p:cNvPr>
          <p:cNvSpPr>
            <a:spLocks noChangeArrowheads="1"/>
          </p:cNvSpPr>
          <p:nvPr/>
        </p:nvSpPr>
        <p:spPr bwMode="auto">
          <a:xfrm>
            <a:off x="565706" y="674246"/>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7" name="Freeform 6">
            <a:extLst>
              <a:ext uri="{FF2B5EF4-FFF2-40B4-BE49-F238E27FC236}">
                <a16:creationId xmlns:a16="http://schemas.microsoft.com/office/drawing/2014/main" id="{724451C7-925D-4DFF-96AD-E7245BB7E2EB}"/>
              </a:ext>
              <a:ext uri="{C183D7F6-B498-43B3-948B-1728B52AA6E4}">
                <adec:decorative xmlns:adec="http://schemas.microsoft.com/office/drawing/2017/decorative" val="1"/>
              </a:ext>
            </a:extLst>
          </p:cNvPr>
          <p:cNvSpPr>
            <a:spLocks noChangeArrowheads="1"/>
          </p:cNvSpPr>
          <p:nvPr/>
        </p:nvSpPr>
        <p:spPr bwMode="auto">
          <a:xfrm>
            <a:off x="724977" y="82573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8" name="Picture 17" descr="A close up of a logo&#10;&#10;Description automatically generated">
            <a:extLst>
              <a:ext uri="{FF2B5EF4-FFF2-40B4-BE49-F238E27FC236}">
                <a16:creationId xmlns:a16="http://schemas.microsoft.com/office/drawing/2014/main" id="{F1751ED9-D253-4653-A37A-DDC1E80F0AE0}"/>
              </a:ext>
            </a:extLst>
          </p:cNvPr>
          <p:cNvPicPr>
            <a:picLocks noChangeAspect="1"/>
          </p:cNvPicPr>
          <p:nvPr/>
        </p:nvPicPr>
        <p:blipFill rotWithShape="1">
          <a:blip r:embed="rId5">
            <a:extLst>
              <a:ext uri="{28A0092B-C50C-407E-A947-70E740481C1C}">
                <a14:useLocalDpi xmlns:a14="http://schemas.microsoft.com/office/drawing/2010/main" val="0"/>
              </a:ext>
            </a:extLst>
          </a:blip>
          <a:srcRect b="14362"/>
          <a:stretch/>
        </p:blipFill>
        <p:spPr>
          <a:xfrm>
            <a:off x="753708" y="895715"/>
            <a:ext cx="696073" cy="596103"/>
          </a:xfrm>
          <a:prstGeom prst="rect">
            <a:avLst/>
          </a:prstGeom>
        </p:spPr>
      </p:pic>
    </p:spTree>
    <p:extLst>
      <p:ext uri="{BB962C8B-B14F-4D97-AF65-F5344CB8AC3E}">
        <p14:creationId xmlns:p14="http://schemas.microsoft.com/office/powerpoint/2010/main" val="12491669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86B5C4E1-F184-483F-97C9-CDF21ECB6B46}"/>
              </a:ext>
            </a:extLst>
          </p:cNvPr>
          <p:cNvSpPr>
            <a:spLocks noGrp="1"/>
          </p:cNvSpPr>
          <p:nvPr>
            <p:ph type="title"/>
          </p:nvPr>
        </p:nvSpPr>
        <p:spPr/>
        <p:txBody>
          <a:bodyPr/>
          <a:lstStyle/>
          <a:p>
            <a:r>
              <a:rPr lang="en-US" dirty="0"/>
              <a:t>Step 5:  Collect Data, analyze, and act part 8</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212433" y="933412"/>
            <a:ext cx="3948364" cy="738664"/>
          </a:xfrm>
          <a:prstGeom prst="rect">
            <a:avLst/>
          </a:prstGeom>
          <a:noFill/>
        </p:spPr>
        <p:txBody>
          <a:bodyPr wrap="square" rtlCol="0">
            <a:spAutoFit/>
          </a:bodyPr>
          <a:lstStyle/>
          <a:p>
            <a:r>
              <a:rPr lang="en-US" sz="2400" b="1" i="0" dirty="0">
                <a:effectLst/>
              </a:rPr>
              <a:t>Analyze Data</a:t>
            </a:r>
          </a:p>
          <a:p>
            <a:endParaRPr lang="en-US" dirty="0"/>
          </a:p>
        </p:txBody>
      </p:sp>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53">
            <a:extLst>
              <a:ext uri="{FF2B5EF4-FFF2-40B4-BE49-F238E27FC236}">
                <a16:creationId xmlns:a16="http://schemas.microsoft.com/office/drawing/2014/main" id="{725043B5-5F12-4333-92B0-859910B3C385}"/>
              </a:ext>
              <a:ext uri="{C183D7F6-B498-43B3-948B-1728B52AA6E4}">
                <adec:decorative xmlns:adec="http://schemas.microsoft.com/office/drawing/2017/decorative" val="1"/>
              </a:ext>
            </a:extLst>
          </p:cNvPr>
          <p:cNvSpPr>
            <a:spLocks noChangeArrowheads="1"/>
          </p:cNvSpPr>
          <p:nvPr/>
        </p:nvSpPr>
        <p:spPr bwMode="auto">
          <a:xfrm>
            <a:off x="565706" y="674246"/>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7" name="Freeform 6">
            <a:extLst>
              <a:ext uri="{FF2B5EF4-FFF2-40B4-BE49-F238E27FC236}">
                <a16:creationId xmlns:a16="http://schemas.microsoft.com/office/drawing/2014/main" id="{724451C7-925D-4DFF-96AD-E7245BB7E2EB}"/>
              </a:ext>
              <a:ext uri="{C183D7F6-B498-43B3-948B-1728B52AA6E4}">
                <adec:decorative xmlns:adec="http://schemas.microsoft.com/office/drawing/2017/decorative" val="1"/>
              </a:ext>
            </a:extLst>
          </p:cNvPr>
          <p:cNvSpPr>
            <a:spLocks noChangeArrowheads="1"/>
          </p:cNvSpPr>
          <p:nvPr/>
        </p:nvSpPr>
        <p:spPr bwMode="auto">
          <a:xfrm>
            <a:off x="724977" y="82573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8" name="Picture 17" descr="A close up of a logo&#10;&#10;Description automatically generated">
            <a:extLst>
              <a:ext uri="{FF2B5EF4-FFF2-40B4-BE49-F238E27FC236}">
                <a16:creationId xmlns:a16="http://schemas.microsoft.com/office/drawing/2014/main" id="{F1751ED9-D253-4653-A37A-DDC1E80F0AE0}"/>
              </a:ext>
            </a:extLst>
          </p:cNvPr>
          <p:cNvPicPr>
            <a:picLocks noChangeAspect="1"/>
          </p:cNvPicPr>
          <p:nvPr/>
        </p:nvPicPr>
        <p:blipFill rotWithShape="1">
          <a:blip r:embed="rId3">
            <a:extLst>
              <a:ext uri="{28A0092B-C50C-407E-A947-70E740481C1C}">
                <a14:useLocalDpi xmlns:a14="http://schemas.microsoft.com/office/drawing/2010/main" val="0"/>
              </a:ext>
            </a:extLst>
          </a:blip>
          <a:srcRect b="14362"/>
          <a:stretch/>
        </p:blipFill>
        <p:spPr>
          <a:xfrm>
            <a:off x="753708" y="895715"/>
            <a:ext cx="696073" cy="596103"/>
          </a:xfrm>
          <a:prstGeom prst="rect">
            <a:avLst/>
          </a:prstGeom>
        </p:spPr>
      </p:pic>
      <p:pic>
        <p:nvPicPr>
          <p:cNvPr id="9" name="Picture 8">
            <a:extLst>
              <a:ext uri="{FF2B5EF4-FFF2-40B4-BE49-F238E27FC236}">
                <a16:creationId xmlns:a16="http://schemas.microsoft.com/office/drawing/2014/main" id="{20C25325-B84C-49CA-B644-08D59304D06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58494" y="204466"/>
            <a:ext cx="4142705" cy="6449065"/>
          </a:xfrm>
          <a:prstGeom prst="rect">
            <a:avLst/>
          </a:prstGeom>
          <a:ln>
            <a:solidFill>
              <a:schemeClr val="tx1"/>
            </a:solidFill>
          </a:ln>
        </p:spPr>
      </p:pic>
    </p:spTree>
    <p:extLst>
      <p:ext uri="{BB962C8B-B14F-4D97-AF65-F5344CB8AC3E}">
        <p14:creationId xmlns:p14="http://schemas.microsoft.com/office/powerpoint/2010/main" val="3369438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hidden="1">
            <a:extLst>
              <a:ext uri="{FF2B5EF4-FFF2-40B4-BE49-F238E27FC236}">
                <a16:creationId xmlns:a16="http://schemas.microsoft.com/office/drawing/2014/main" id="{26F3E0F2-83B4-4F51-BCA6-4BF3E977DCC3}"/>
              </a:ext>
            </a:extLst>
          </p:cNvPr>
          <p:cNvSpPr>
            <a:spLocks noGrp="1"/>
          </p:cNvSpPr>
          <p:nvPr>
            <p:ph type="title"/>
          </p:nvPr>
        </p:nvSpPr>
        <p:spPr/>
        <p:txBody>
          <a:bodyPr/>
          <a:lstStyle/>
          <a:p>
            <a:r>
              <a:rPr lang="en-US" dirty="0"/>
              <a:t>Step 5:  Collect Data, analyze, and act part 9</a:t>
            </a:r>
          </a:p>
        </p:txBody>
      </p:sp>
      <p:sp>
        <p:nvSpPr>
          <p:cNvPr id="8" name="Rectangle: Rounded Corners 7">
            <a:extLst>
              <a:ext uri="{FF2B5EF4-FFF2-40B4-BE49-F238E27FC236}">
                <a16:creationId xmlns:a16="http://schemas.microsoft.com/office/drawing/2014/main" id="{2AE01A5A-B009-4E71-B254-03A462D26FD1}"/>
              </a:ext>
            </a:extLst>
          </p:cNvPr>
          <p:cNvSpPr/>
          <p:nvPr/>
        </p:nvSpPr>
        <p:spPr>
          <a:xfrm>
            <a:off x="996856" y="878305"/>
            <a:ext cx="1943697" cy="46920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Step 5: </a:t>
            </a:r>
          </a:p>
          <a:p>
            <a:pPr algn="ctr"/>
            <a:r>
              <a:rPr lang="en-US" dirty="0"/>
              <a:t>Collect Data, analyze, and act</a:t>
            </a:r>
          </a:p>
        </p:txBody>
      </p:sp>
      <p:sp>
        <p:nvSpPr>
          <p:cNvPr id="16" name="TextBox 15">
            <a:extLst>
              <a:ext uri="{FF2B5EF4-FFF2-40B4-BE49-F238E27FC236}">
                <a16:creationId xmlns:a16="http://schemas.microsoft.com/office/drawing/2014/main" id="{7C0CE230-7A00-4677-B3B8-24E67C2C4282}"/>
              </a:ext>
            </a:extLst>
          </p:cNvPr>
          <p:cNvSpPr txBox="1"/>
          <p:nvPr/>
        </p:nvSpPr>
        <p:spPr>
          <a:xfrm>
            <a:off x="3183701" y="800510"/>
            <a:ext cx="8254590" cy="5561779"/>
          </a:xfrm>
          <a:prstGeom prst="rect">
            <a:avLst/>
          </a:prstGeom>
          <a:noFill/>
        </p:spPr>
        <p:txBody>
          <a:bodyPr wrap="square" rtlCol="0">
            <a:spAutoFit/>
          </a:bodyPr>
          <a:lstStyle/>
          <a:p>
            <a:r>
              <a:rPr lang="en-US" sz="2400" b="1" i="0" dirty="0">
                <a:effectLst/>
              </a:rPr>
              <a:t>Act: Data Visualization and Communication</a:t>
            </a:r>
          </a:p>
          <a:p>
            <a:endParaRPr lang="en-US" sz="1100" dirty="0"/>
          </a:p>
          <a:p>
            <a:pPr marL="342900" indent="-342900">
              <a:lnSpc>
                <a:spcPct val="108000"/>
              </a:lnSpc>
              <a:buAutoNum type="arabicPeriod"/>
            </a:pPr>
            <a:r>
              <a:rPr lang="en-US" b="0" i="0" dirty="0">
                <a:effectLst/>
              </a:rPr>
              <a:t>Identify your audiences for your evaluation findings.</a:t>
            </a:r>
          </a:p>
          <a:p>
            <a:pPr marL="342900" indent="-342900">
              <a:lnSpc>
                <a:spcPct val="108000"/>
              </a:lnSpc>
              <a:buAutoNum type="arabicPeriod"/>
            </a:pPr>
            <a:r>
              <a:rPr lang="en-US" dirty="0"/>
              <a:t>For each audience or stakeholder group, determine what they want or need to know.</a:t>
            </a:r>
          </a:p>
          <a:p>
            <a:pPr marL="342900" indent="-342900">
              <a:lnSpc>
                <a:spcPct val="108000"/>
              </a:lnSpc>
              <a:buAutoNum type="arabicPeriod"/>
            </a:pPr>
            <a:r>
              <a:rPr lang="en-US" b="0" i="0" dirty="0">
                <a:effectLst/>
              </a:rPr>
              <a:t>Consider the best way to engage each audience or stakeholder group.</a:t>
            </a:r>
          </a:p>
          <a:p>
            <a:pPr marL="800100" lvl="1" indent="-342900">
              <a:lnSpc>
                <a:spcPct val="108000"/>
              </a:lnSpc>
              <a:buFont typeface="Arial" panose="020B0604020202020204" pitchFamily="34" charset="0"/>
              <a:buChar char="•"/>
            </a:pPr>
            <a:r>
              <a:rPr lang="en-US" i="0" dirty="0">
                <a:effectLst/>
              </a:rPr>
              <a:t>All outcomes found should be placed in a larger context, including the influence of structural and systemic issues like government policies, resource allocation, intergenerational wealth and education, and racism.</a:t>
            </a:r>
          </a:p>
          <a:p>
            <a:pPr marL="800100" lvl="1" indent="-342900">
              <a:lnSpc>
                <a:spcPct val="108000"/>
              </a:lnSpc>
              <a:buFont typeface="Arial" panose="020B0604020202020204" pitchFamily="34" charset="0"/>
              <a:buChar char="•"/>
            </a:pPr>
            <a:r>
              <a:rPr lang="en-US" dirty="0"/>
              <a:t>Responses to the outcomes found in the evaluation should include the direct involvement and decision making of multiple stakeholder groups and community members.</a:t>
            </a:r>
          </a:p>
          <a:p>
            <a:pPr marL="342900" indent="-342900">
              <a:lnSpc>
                <a:spcPct val="108000"/>
              </a:lnSpc>
              <a:buFont typeface="+mj-lt"/>
              <a:buAutoNum type="arabicPeriod"/>
            </a:pPr>
            <a:r>
              <a:rPr lang="en-US" dirty="0"/>
              <a:t>Create effective data visualization.</a:t>
            </a:r>
          </a:p>
          <a:p>
            <a:pPr marL="800100" lvl="1" indent="-342900">
              <a:lnSpc>
                <a:spcPct val="108000"/>
              </a:lnSpc>
              <a:buFont typeface="Arial" panose="020B0604020202020204" pitchFamily="34" charset="0"/>
              <a:buChar char="•"/>
            </a:pPr>
            <a:r>
              <a:rPr lang="en-US" sz="1600" b="0" i="0" dirty="0">
                <a:effectLst/>
              </a:rPr>
              <a:t>Choose the right type of graph or chart.</a:t>
            </a:r>
          </a:p>
          <a:p>
            <a:pPr marL="800100" lvl="1" indent="-342900">
              <a:lnSpc>
                <a:spcPct val="108000"/>
              </a:lnSpc>
              <a:buFont typeface="Arial" panose="020B0604020202020204" pitchFamily="34" charset="0"/>
              <a:buChar char="•"/>
            </a:pPr>
            <a:r>
              <a:rPr lang="en-US" sz="1600" dirty="0"/>
              <a:t>Simplify your results so that the key message is communicated.</a:t>
            </a:r>
          </a:p>
          <a:p>
            <a:pPr marL="800100" lvl="1" indent="-342900">
              <a:lnSpc>
                <a:spcPct val="108000"/>
              </a:lnSpc>
              <a:buFont typeface="Arial" panose="020B0604020202020204" pitchFamily="34" charset="0"/>
              <a:buChar char="•"/>
            </a:pPr>
            <a:r>
              <a:rPr lang="en-US" sz="1600" b="0" i="0" dirty="0">
                <a:effectLst/>
              </a:rPr>
              <a:t>Use colors, sizes, shapes, and labels to direct attention to key messages.</a:t>
            </a:r>
          </a:p>
          <a:p>
            <a:pPr marL="800100" lvl="1" indent="-342900">
              <a:lnSpc>
                <a:spcPct val="108000"/>
              </a:lnSpc>
              <a:buFont typeface="Arial" panose="020B0604020202020204" pitchFamily="34" charset="0"/>
              <a:buChar char="•"/>
            </a:pPr>
            <a:r>
              <a:rPr lang="en-US" sz="1600" dirty="0"/>
              <a:t>Title the visualization to clearly communicate the purpose/findings.</a:t>
            </a:r>
            <a:endParaRPr lang="en-US" sz="1600" b="0" i="0" dirty="0">
              <a:effectLst/>
            </a:endParaRPr>
          </a:p>
          <a:p>
            <a:endParaRPr lang="en-US" dirty="0"/>
          </a:p>
        </p:txBody>
      </p:sp>
      <p:sp>
        <p:nvSpPr>
          <p:cNvPr id="2" name="AutoShape 2" descr="Building an Evaluative Mindset at Hallam: Programme (Activity/Intervention)  Design | Student Engagement, Evaluation and Research @ SHU">
            <a:extLst>
              <a:ext uri="{FF2B5EF4-FFF2-40B4-BE49-F238E27FC236}">
                <a16:creationId xmlns:a16="http://schemas.microsoft.com/office/drawing/2014/main" id="{B10085F2-5E17-4E9B-A0AD-D742A3181C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uilding an Evaluative Mindset at Hallam: Programme (Activity/Intervention)  Design | Student Engagement, Evaluation and Research @ SHU">
            <a:extLst>
              <a:ext uri="{FF2B5EF4-FFF2-40B4-BE49-F238E27FC236}">
                <a16:creationId xmlns:a16="http://schemas.microsoft.com/office/drawing/2014/main" id="{F20FC385-B379-44AB-932E-B5EA53EDB79C}"/>
              </a:ext>
            </a:extLst>
          </p:cNvPr>
          <p:cNvSpPr>
            <a:spLocks noChangeAspect="1" noChangeArrowheads="1"/>
          </p:cNvSpPr>
          <p:nvPr/>
        </p:nvSpPr>
        <p:spPr bwMode="auto">
          <a:xfrm>
            <a:off x="6095999" y="3428999"/>
            <a:ext cx="3757863" cy="375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153">
            <a:extLst>
              <a:ext uri="{FF2B5EF4-FFF2-40B4-BE49-F238E27FC236}">
                <a16:creationId xmlns:a16="http://schemas.microsoft.com/office/drawing/2014/main" id="{C0B0C81D-AA98-40CB-A383-761C1AC88754}"/>
              </a:ext>
              <a:ext uri="{C183D7F6-B498-43B3-948B-1728B52AA6E4}">
                <adec:decorative xmlns:adec="http://schemas.microsoft.com/office/drawing/2017/decorative" val="1"/>
              </a:ext>
            </a:extLst>
          </p:cNvPr>
          <p:cNvSpPr>
            <a:spLocks noChangeArrowheads="1"/>
          </p:cNvSpPr>
          <p:nvPr/>
        </p:nvSpPr>
        <p:spPr bwMode="auto">
          <a:xfrm>
            <a:off x="565706" y="674246"/>
            <a:ext cx="1079496" cy="1079495"/>
          </a:xfrm>
          <a:custGeom>
            <a:avLst/>
            <a:gdLst>
              <a:gd name="T0" fmla="*/ 866 w 1734"/>
              <a:gd name="T1" fmla="*/ 0 h 1734"/>
              <a:gd name="T2" fmla="*/ 866 w 1734"/>
              <a:gd name="T3" fmla="*/ 0 h 1734"/>
              <a:gd name="T4" fmla="*/ 1733 w 1734"/>
              <a:gd name="T5" fmla="*/ 867 h 1734"/>
              <a:gd name="T6" fmla="*/ 1733 w 1734"/>
              <a:gd name="T7" fmla="*/ 867 h 1734"/>
              <a:gd name="T8" fmla="*/ 866 w 1734"/>
              <a:gd name="T9" fmla="*/ 1733 h 1734"/>
              <a:gd name="T10" fmla="*/ 866 w 1734"/>
              <a:gd name="T11" fmla="*/ 1733 h 1734"/>
              <a:gd name="T12" fmla="*/ 0 w 1734"/>
              <a:gd name="T13" fmla="*/ 867 h 1734"/>
              <a:gd name="T14" fmla="*/ 0 w 1734"/>
              <a:gd name="T15" fmla="*/ 867 h 1734"/>
              <a:gd name="T16" fmla="*/ 866 w 1734"/>
              <a:gd name="T1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4" h="1734">
                <a:moveTo>
                  <a:pt x="866" y="0"/>
                </a:moveTo>
                <a:lnTo>
                  <a:pt x="866" y="0"/>
                </a:lnTo>
                <a:cubicBezTo>
                  <a:pt x="1345" y="0"/>
                  <a:pt x="1733" y="388"/>
                  <a:pt x="1733" y="867"/>
                </a:cubicBezTo>
                <a:lnTo>
                  <a:pt x="1733" y="867"/>
                </a:lnTo>
                <a:cubicBezTo>
                  <a:pt x="1733" y="1345"/>
                  <a:pt x="1345" y="1733"/>
                  <a:pt x="866" y="1733"/>
                </a:cubicBezTo>
                <a:lnTo>
                  <a:pt x="866" y="1733"/>
                </a:lnTo>
                <a:cubicBezTo>
                  <a:pt x="388" y="1733"/>
                  <a:pt x="0" y="1345"/>
                  <a:pt x="0" y="867"/>
                </a:cubicBezTo>
                <a:lnTo>
                  <a:pt x="0" y="867"/>
                </a:lnTo>
                <a:cubicBezTo>
                  <a:pt x="0" y="388"/>
                  <a:pt x="388" y="0"/>
                  <a:pt x="866" y="0"/>
                </a:cubicBezTo>
              </a:path>
            </a:pathLst>
          </a:custGeom>
          <a:solidFill>
            <a:srgbClr val="778C49"/>
          </a:solidFill>
          <a:ln>
            <a:noFill/>
          </a:ln>
          <a:effectLst/>
        </p:spPr>
        <p:txBody>
          <a:bodyPr wrap="none" anchor="ctr"/>
          <a:lstStyle/>
          <a:p>
            <a:pPr defTabSz="914217"/>
            <a:endParaRPr lang="en-US" sz="3265">
              <a:solidFill>
                <a:srgbClr val="737572"/>
              </a:solidFill>
              <a:latin typeface="Lato Light" panose="020F0502020204030203" pitchFamily="34" charset="0"/>
            </a:endParaRPr>
          </a:p>
        </p:txBody>
      </p:sp>
      <p:sp>
        <p:nvSpPr>
          <p:cNvPr id="12" name="Freeform 6">
            <a:extLst>
              <a:ext uri="{FF2B5EF4-FFF2-40B4-BE49-F238E27FC236}">
                <a16:creationId xmlns:a16="http://schemas.microsoft.com/office/drawing/2014/main" id="{43B8AD78-9848-4811-ACE5-A42F0B284014}"/>
              </a:ext>
              <a:ext uri="{C183D7F6-B498-43B3-948B-1728B52AA6E4}">
                <adec:decorative xmlns:adec="http://schemas.microsoft.com/office/drawing/2017/decorative" val="1"/>
              </a:ext>
            </a:extLst>
          </p:cNvPr>
          <p:cNvSpPr>
            <a:spLocks noChangeArrowheads="1"/>
          </p:cNvSpPr>
          <p:nvPr/>
        </p:nvSpPr>
        <p:spPr bwMode="auto">
          <a:xfrm>
            <a:off x="724977" y="825734"/>
            <a:ext cx="763613" cy="763613"/>
          </a:xfrm>
          <a:custGeom>
            <a:avLst/>
            <a:gdLst>
              <a:gd name="T0" fmla="*/ 611 w 1224"/>
              <a:gd name="T1" fmla="*/ 0 h 1224"/>
              <a:gd name="T2" fmla="*/ 611 w 1224"/>
              <a:gd name="T3" fmla="*/ 0 h 1224"/>
              <a:gd name="T4" fmla="*/ 1223 w 1224"/>
              <a:gd name="T5" fmla="*/ 612 h 1224"/>
              <a:gd name="T6" fmla="*/ 1223 w 1224"/>
              <a:gd name="T7" fmla="*/ 612 h 1224"/>
              <a:gd name="T8" fmla="*/ 611 w 1224"/>
              <a:gd name="T9" fmla="*/ 1223 h 1224"/>
              <a:gd name="T10" fmla="*/ 611 w 1224"/>
              <a:gd name="T11" fmla="*/ 1223 h 1224"/>
              <a:gd name="T12" fmla="*/ 0 w 1224"/>
              <a:gd name="T13" fmla="*/ 612 h 1224"/>
              <a:gd name="T14" fmla="*/ 0 w 1224"/>
              <a:gd name="T15" fmla="*/ 612 h 1224"/>
              <a:gd name="T16" fmla="*/ 611 w 1224"/>
              <a:gd name="T17"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1224">
                <a:moveTo>
                  <a:pt x="611" y="0"/>
                </a:moveTo>
                <a:lnTo>
                  <a:pt x="611" y="0"/>
                </a:lnTo>
                <a:cubicBezTo>
                  <a:pt x="949" y="0"/>
                  <a:pt x="1223" y="274"/>
                  <a:pt x="1223" y="612"/>
                </a:cubicBezTo>
                <a:lnTo>
                  <a:pt x="1223" y="612"/>
                </a:lnTo>
                <a:cubicBezTo>
                  <a:pt x="1223" y="949"/>
                  <a:pt x="949" y="1223"/>
                  <a:pt x="611" y="1223"/>
                </a:cubicBezTo>
                <a:lnTo>
                  <a:pt x="611" y="1223"/>
                </a:lnTo>
                <a:cubicBezTo>
                  <a:pt x="273" y="1223"/>
                  <a:pt x="0" y="949"/>
                  <a:pt x="0" y="612"/>
                </a:cubicBezTo>
                <a:lnTo>
                  <a:pt x="0" y="612"/>
                </a:lnTo>
                <a:cubicBezTo>
                  <a:pt x="0" y="274"/>
                  <a:pt x="273" y="0"/>
                  <a:pt x="611"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5">
              <a:solidFill>
                <a:srgbClr val="737572"/>
              </a:solidFill>
              <a:latin typeface="Lato Light" panose="020F0502020204030203" pitchFamily="34" charset="0"/>
            </a:endParaRPr>
          </a:p>
        </p:txBody>
      </p:sp>
      <p:pic>
        <p:nvPicPr>
          <p:cNvPr id="13" name="Picture 12" descr="A close up of a logo&#10;&#10;Description automatically generated">
            <a:extLst>
              <a:ext uri="{FF2B5EF4-FFF2-40B4-BE49-F238E27FC236}">
                <a16:creationId xmlns:a16="http://schemas.microsoft.com/office/drawing/2014/main" id="{ECDB386C-B8C3-487B-9CC9-A48FFBC451F2}"/>
              </a:ext>
            </a:extLst>
          </p:cNvPr>
          <p:cNvPicPr>
            <a:picLocks noChangeAspect="1"/>
          </p:cNvPicPr>
          <p:nvPr/>
        </p:nvPicPr>
        <p:blipFill rotWithShape="1">
          <a:blip r:embed="rId3">
            <a:extLst>
              <a:ext uri="{28A0092B-C50C-407E-A947-70E740481C1C}">
                <a14:useLocalDpi xmlns:a14="http://schemas.microsoft.com/office/drawing/2010/main" val="0"/>
              </a:ext>
            </a:extLst>
          </a:blip>
          <a:srcRect b="14362"/>
          <a:stretch/>
        </p:blipFill>
        <p:spPr>
          <a:xfrm>
            <a:off x="753708" y="895715"/>
            <a:ext cx="696073" cy="596103"/>
          </a:xfrm>
          <a:prstGeom prst="rect">
            <a:avLst/>
          </a:prstGeom>
        </p:spPr>
      </p:pic>
    </p:spTree>
    <p:extLst>
      <p:ext uri="{BB962C8B-B14F-4D97-AF65-F5344CB8AC3E}">
        <p14:creationId xmlns:p14="http://schemas.microsoft.com/office/powerpoint/2010/main" val="29670813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3" name="Rectangle 11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5" name="Rectangle 11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7" name="Rectangle 116">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19" name="Rectangle 11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8C2840C6-6494-4E12-A428-2012DA7DD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3" name="Rectangle 122">
            <a:extLst>
              <a:ext uri="{FF2B5EF4-FFF2-40B4-BE49-F238E27FC236}">
                <a16:creationId xmlns:a16="http://schemas.microsoft.com/office/drawing/2014/main" id="{8CF5084D-B617-4011-8406-A93B64723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8797"/>
            <a:ext cx="5009388" cy="57817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ED3A8791-C5D7-461A-98BD-2DBA5F526E84}"/>
              </a:ext>
            </a:extLst>
          </p:cNvPr>
          <p:cNvSpPr>
            <a:spLocks noGrp="1"/>
          </p:cNvSpPr>
          <p:nvPr>
            <p:ph type="title"/>
          </p:nvPr>
        </p:nvSpPr>
        <p:spPr>
          <a:xfrm>
            <a:off x="781872" y="1204126"/>
            <a:ext cx="4476811" cy="3358833"/>
          </a:xfrm>
        </p:spPr>
        <p:txBody>
          <a:bodyPr vert="horz" lIns="91440" tIns="45720" rIns="91440" bIns="45720" rtlCol="0" anchor="b">
            <a:normAutofit/>
          </a:bodyPr>
          <a:lstStyle/>
          <a:p>
            <a:br>
              <a:rPr lang="en-US" sz="4000" dirty="0">
                <a:solidFill>
                  <a:srgbClr val="FFFFFF"/>
                </a:solidFill>
              </a:rPr>
            </a:br>
            <a:r>
              <a:rPr lang="en-US" sz="4000" dirty="0">
                <a:solidFill>
                  <a:srgbClr val="FFFFFF"/>
                </a:solidFill>
                <a:latin typeface="+mn-lt"/>
              </a:rPr>
              <a:t>Demo &amp;</a:t>
            </a:r>
            <a:br>
              <a:rPr lang="en-US" sz="4000" dirty="0">
                <a:solidFill>
                  <a:srgbClr val="FFFFFF"/>
                </a:solidFill>
                <a:latin typeface="+mn-lt"/>
              </a:rPr>
            </a:br>
            <a:r>
              <a:rPr lang="en-US" sz="4000" dirty="0">
                <a:solidFill>
                  <a:srgbClr val="FFFFFF"/>
                </a:solidFill>
                <a:latin typeface="+mn-lt"/>
              </a:rPr>
              <a:t>example</a:t>
            </a:r>
          </a:p>
        </p:txBody>
      </p:sp>
      <p:pic>
        <p:nvPicPr>
          <p:cNvPr id="11" name="Picture 10">
            <a:extLst>
              <a:ext uri="{FF2B5EF4-FFF2-40B4-BE49-F238E27FC236}">
                <a16:creationId xmlns:a16="http://schemas.microsoft.com/office/drawing/2014/main" id="{49D770CA-04F1-4A49-8EEF-1B210989D7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38444" y="819979"/>
            <a:ext cx="5271684" cy="5080440"/>
          </a:xfrm>
          <a:prstGeom prst="rect">
            <a:avLst/>
          </a:prstGeom>
        </p:spPr>
      </p:pic>
    </p:spTree>
    <p:extLst>
      <p:ext uri="{BB962C8B-B14F-4D97-AF65-F5344CB8AC3E}">
        <p14:creationId xmlns:p14="http://schemas.microsoft.com/office/powerpoint/2010/main" val="1425545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EBDFA-330B-4065-8BEF-64C98F97BA59}"/>
              </a:ext>
            </a:extLst>
          </p:cNvPr>
          <p:cNvSpPr>
            <a:spLocks noGrp="1"/>
          </p:cNvSpPr>
          <p:nvPr>
            <p:ph type="title"/>
          </p:nvPr>
        </p:nvSpPr>
        <p:spPr>
          <a:xfrm>
            <a:off x="581193" y="702156"/>
            <a:ext cx="6309003" cy="1013800"/>
          </a:xfrm>
        </p:spPr>
        <p:txBody>
          <a:bodyPr>
            <a:normAutofit/>
          </a:bodyPr>
          <a:lstStyle/>
          <a:p>
            <a:r>
              <a:rPr lang="en-US" b="1" dirty="0">
                <a:solidFill>
                  <a:schemeClr val="tx2"/>
                </a:solidFill>
                <a:latin typeface="+mn-lt"/>
              </a:rPr>
              <a:t>Pathways Project overview</a:t>
            </a:r>
          </a:p>
        </p:txBody>
      </p:sp>
      <p:sp>
        <p:nvSpPr>
          <p:cNvPr id="3" name="Content Placeholder 2">
            <a:extLst>
              <a:ext uri="{FF2B5EF4-FFF2-40B4-BE49-F238E27FC236}">
                <a16:creationId xmlns:a16="http://schemas.microsoft.com/office/drawing/2014/main" id="{DCFBDE98-D453-4D93-AB1C-631890D5AE33}"/>
              </a:ext>
            </a:extLst>
          </p:cNvPr>
          <p:cNvSpPr>
            <a:spLocks noGrp="1"/>
          </p:cNvSpPr>
          <p:nvPr>
            <p:ph idx="1"/>
          </p:nvPr>
        </p:nvSpPr>
        <p:spPr>
          <a:xfrm>
            <a:off x="581194" y="1896533"/>
            <a:ext cx="6309003" cy="3962266"/>
          </a:xfrm>
        </p:spPr>
        <p:txBody>
          <a:bodyPr>
            <a:normAutofit/>
          </a:bodyPr>
          <a:lstStyle/>
          <a:p>
            <a:pPr marL="285750" indent="-285750" hangingPunct="0">
              <a:buClr>
                <a:srgbClr val="113033"/>
              </a:buClr>
              <a:buFont typeface="Courier New" panose="020B0604020202020204" pitchFamily="34" charset="0"/>
              <a:buChar char="o"/>
            </a:pPr>
            <a:r>
              <a:rPr lang="en-US" dirty="0">
                <a:solidFill>
                  <a:schemeClr val="tx2"/>
                </a:solidFill>
                <a:ea typeface="Amiri" panose="020B0604020202020204" charset="-78"/>
                <a:cs typeface="Amiri" panose="020B0604020202020204" charset="-78"/>
              </a:rPr>
              <a:t>Goal: "Enable grant recipients to pursue a particular interest and to develop evaluation plans and evaluation skills specifically tailored to their project"</a:t>
            </a:r>
          </a:p>
          <a:p>
            <a:pPr marL="285750" indent="-285750" hangingPunct="0">
              <a:buClr>
                <a:srgbClr val="113033"/>
              </a:buClr>
              <a:buFont typeface="Courier New" panose="020B0604020202020204" pitchFamily="34" charset="0"/>
              <a:buChar char="o"/>
            </a:pPr>
            <a:r>
              <a:rPr lang="en-US" dirty="0">
                <a:solidFill>
                  <a:schemeClr val="tx2"/>
                </a:solidFill>
                <a:ea typeface="Amiri" panose="020B0604020202020204" charset="-78"/>
                <a:cs typeface="Amiri" panose="020B0604020202020204" charset="-78"/>
              </a:rPr>
              <a:t>Create 4 pathways walking through the evaluation process</a:t>
            </a:r>
          </a:p>
          <a:p>
            <a:pPr marL="800100" lvl="1" indent="-342900" hangingPunct="0">
              <a:buClr>
                <a:srgbClr val="113033"/>
              </a:buClr>
              <a:buFont typeface="Arial" panose="020B0604020202020204" pitchFamily="34" charset="0"/>
              <a:buChar char="•"/>
            </a:pPr>
            <a:r>
              <a:rPr lang="en-US" dirty="0">
                <a:solidFill>
                  <a:schemeClr val="tx2"/>
                </a:solidFill>
                <a:ea typeface="Amiri" panose="020B0604020202020204" charset="-78"/>
                <a:cs typeface="Amiri" panose="020B0604020202020204" charset="-78"/>
              </a:rPr>
              <a:t>K-12</a:t>
            </a:r>
          </a:p>
          <a:p>
            <a:pPr marL="800100" lvl="1" indent="-342900" hangingPunct="0">
              <a:buClr>
                <a:srgbClr val="113033"/>
              </a:buClr>
              <a:buFont typeface="Arial" panose="020B0604020202020204" pitchFamily="34" charset="0"/>
              <a:buChar char="•"/>
            </a:pPr>
            <a:r>
              <a:rPr lang="en-US" dirty="0">
                <a:solidFill>
                  <a:schemeClr val="tx2"/>
                </a:solidFill>
                <a:ea typeface="Amiri" panose="020B0604020202020204" charset="-78"/>
                <a:cs typeface="Amiri" panose="020B0604020202020204" charset="-78"/>
              </a:rPr>
              <a:t>Rural Health</a:t>
            </a:r>
          </a:p>
          <a:p>
            <a:pPr marL="800100" lvl="1" indent="-342900" hangingPunct="0">
              <a:buClr>
                <a:srgbClr val="113033"/>
              </a:buClr>
              <a:buFont typeface="Arial" panose="020B0604020202020204" pitchFamily="34" charset="0"/>
              <a:buChar char="•"/>
            </a:pPr>
            <a:r>
              <a:rPr lang="en-US" dirty="0">
                <a:solidFill>
                  <a:schemeClr val="tx2"/>
                </a:solidFill>
                <a:ea typeface="Amiri" panose="020B0604020202020204" charset="-78"/>
                <a:cs typeface="Amiri" panose="020B0604020202020204" charset="-78"/>
              </a:rPr>
              <a:t>Race &amp; Ethnicity</a:t>
            </a:r>
          </a:p>
          <a:p>
            <a:pPr marL="800100" lvl="1" indent="-342900" hangingPunct="0">
              <a:buClr>
                <a:srgbClr val="113033"/>
              </a:buClr>
              <a:buFont typeface="Arial" panose="020B0604020202020204" pitchFamily="34" charset="0"/>
              <a:buChar char="•"/>
            </a:pPr>
            <a:r>
              <a:rPr lang="en-US" dirty="0">
                <a:solidFill>
                  <a:schemeClr val="tx2"/>
                </a:solidFill>
                <a:ea typeface="Amiri" panose="020B0604020202020204" charset="-78"/>
                <a:cs typeface="Amiri" panose="020B0604020202020204" charset="-78"/>
              </a:rPr>
              <a:t>LGBTQIA+</a:t>
            </a:r>
          </a:p>
          <a:p>
            <a:endParaRPr lang="en-US" dirty="0">
              <a:solidFill>
                <a:schemeClr val="tx2"/>
              </a:solidFill>
            </a:endParaRPr>
          </a:p>
        </p:txBody>
      </p:sp>
      <p:pic>
        <p:nvPicPr>
          <p:cNvPr id="5" name="John-Mark Smith" descr="decorative">
            <a:extLst>
              <a:ext uri="{FF2B5EF4-FFF2-40B4-BE49-F238E27FC236}">
                <a16:creationId xmlns:a16="http://schemas.microsoft.com/office/drawing/2014/main" id="{B6FC652F-2E3D-44DA-8189-104BA82E5A3E}"/>
              </a:ext>
            </a:extLst>
          </p:cNvPr>
          <p:cNvPicPr/>
          <p:nvPr/>
        </p:nvPicPr>
        <p:blipFill rotWithShape="1">
          <a:blip r:embed="rId3"/>
          <a:srcRect t="1991" r="-2" b="-2"/>
          <a:stretch/>
        </p:blipFill>
        <p:spPr>
          <a:xfrm>
            <a:off x="7521283" y="24073"/>
            <a:ext cx="4670717" cy="6857990"/>
          </a:xfrm>
          <a:prstGeom prst="rect">
            <a:avLst/>
          </a:prstGeom>
        </p:spPr>
      </p:pic>
    </p:spTree>
    <p:extLst>
      <p:ext uri="{BB962C8B-B14F-4D97-AF65-F5344CB8AC3E}">
        <p14:creationId xmlns:p14="http://schemas.microsoft.com/office/powerpoint/2010/main" val="38857192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F483-8316-4C27-8691-48BFFA0469EA}"/>
              </a:ext>
            </a:extLst>
          </p:cNvPr>
          <p:cNvSpPr>
            <a:spLocks noGrp="1"/>
          </p:cNvSpPr>
          <p:nvPr>
            <p:ph type="title"/>
          </p:nvPr>
        </p:nvSpPr>
        <p:spPr>
          <a:xfrm>
            <a:off x="609905" y="723421"/>
            <a:ext cx="5067564" cy="1188720"/>
          </a:xfrm>
        </p:spPr>
        <p:txBody>
          <a:bodyPr>
            <a:normAutofit/>
          </a:bodyPr>
          <a:lstStyle/>
          <a:p>
            <a:r>
              <a:rPr lang="en-US" dirty="0">
                <a:latin typeface="+mn-lt"/>
              </a:rPr>
              <a:t>Question &amp; Answer</a:t>
            </a:r>
          </a:p>
        </p:txBody>
      </p:sp>
      <p:pic>
        <p:nvPicPr>
          <p:cNvPr id="10" name="Picture 9" descr="Aerial view of a highway cutting through trees in a mountain range">
            <a:extLst>
              <a:ext uri="{FF2B5EF4-FFF2-40B4-BE49-F238E27FC236}">
                <a16:creationId xmlns:a16="http://schemas.microsoft.com/office/drawing/2014/main" id="{96401788-CA9E-4B7F-BADD-C8CDEB95F53F}"/>
              </a:ext>
            </a:extLst>
          </p:cNvPr>
          <p:cNvPicPr>
            <a:picLocks noChangeAspect="1"/>
          </p:cNvPicPr>
          <p:nvPr/>
        </p:nvPicPr>
        <p:blipFill>
          <a:blip r:embed="rId3"/>
          <a:stretch>
            <a:fillRect/>
          </a:stretch>
        </p:blipFill>
        <p:spPr>
          <a:xfrm>
            <a:off x="6748130" y="0"/>
            <a:ext cx="5443870" cy="6858000"/>
          </a:xfrm>
          <a:prstGeom prst="rect">
            <a:avLst/>
          </a:prstGeom>
        </p:spPr>
      </p:pic>
    </p:spTree>
    <p:extLst>
      <p:ext uri="{BB962C8B-B14F-4D97-AF65-F5344CB8AC3E}">
        <p14:creationId xmlns:p14="http://schemas.microsoft.com/office/powerpoint/2010/main" val="18060466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F483-8316-4C27-8691-48BFFA0469EA}"/>
              </a:ext>
            </a:extLst>
          </p:cNvPr>
          <p:cNvSpPr>
            <a:spLocks noGrp="1"/>
          </p:cNvSpPr>
          <p:nvPr>
            <p:ph type="title"/>
          </p:nvPr>
        </p:nvSpPr>
        <p:spPr>
          <a:xfrm>
            <a:off x="609906" y="702156"/>
            <a:ext cx="3568661" cy="645381"/>
          </a:xfrm>
        </p:spPr>
        <p:txBody>
          <a:bodyPr>
            <a:normAutofit/>
          </a:bodyPr>
          <a:lstStyle/>
          <a:p>
            <a:r>
              <a:rPr lang="en-US" dirty="0">
                <a:latin typeface="+mn-lt"/>
              </a:rPr>
              <a:t>Next Steps</a:t>
            </a:r>
          </a:p>
        </p:txBody>
      </p:sp>
      <p:sp>
        <p:nvSpPr>
          <p:cNvPr id="7" name="Content Placeholder 6">
            <a:extLst>
              <a:ext uri="{FF2B5EF4-FFF2-40B4-BE49-F238E27FC236}">
                <a16:creationId xmlns:a16="http://schemas.microsoft.com/office/drawing/2014/main" id="{354C1E1E-D100-41A2-87B0-F65F6F97532E}"/>
              </a:ext>
              <a:ext uri="{C183D7F6-B498-43B3-948B-1728B52AA6E4}">
                <adec:decorative xmlns:adec="http://schemas.microsoft.com/office/drawing/2017/decorative" val="0"/>
              </a:ext>
            </a:extLst>
          </p:cNvPr>
          <p:cNvSpPr>
            <a:spLocks noGrp="1"/>
          </p:cNvSpPr>
          <p:nvPr>
            <p:ph idx="1"/>
          </p:nvPr>
        </p:nvSpPr>
        <p:spPr>
          <a:xfrm>
            <a:off x="638620" y="1501054"/>
            <a:ext cx="5781564" cy="3595816"/>
          </a:xfrm>
        </p:spPr>
        <p:txBody>
          <a:bodyPr>
            <a:normAutofit/>
          </a:bodyPr>
          <a:lstStyle/>
          <a:p>
            <a:r>
              <a:rPr lang="en-US" sz="1900" dirty="0"/>
              <a:t>Upcoming pathway-specific trainings (recorded); all held at 11 am PST/2 pm EST</a:t>
            </a:r>
          </a:p>
          <a:p>
            <a:pPr lvl="2"/>
            <a:r>
              <a:rPr lang="en-US" sz="1600" dirty="0"/>
              <a:t>Rural Health</a:t>
            </a:r>
          </a:p>
          <a:p>
            <a:pPr lvl="3"/>
            <a:r>
              <a:rPr lang="en-US" sz="1400" dirty="0"/>
              <a:t>January 29, 2021</a:t>
            </a:r>
          </a:p>
          <a:p>
            <a:pPr lvl="3"/>
            <a:endParaRPr lang="en-US" sz="1400" dirty="0">
              <a:latin typeface="Abadi" panose="020B0604020202020204" pitchFamily="34" charset="0"/>
            </a:endParaRPr>
          </a:p>
          <a:p>
            <a:endParaRPr lang="en-US" dirty="0"/>
          </a:p>
        </p:txBody>
      </p:sp>
      <p:pic>
        <p:nvPicPr>
          <p:cNvPr id="6" name="Picture 5">
            <a:extLst>
              <a:ext uri="{FF2B5EF4-FFF2-40B4-BE49-F238E27FC236}">
                <a16:creationId xmlns:a16="http://schemas.microsoft.com/office/drawing/2014/main" id="{ED2BB106-DCFA-4C81-B1FB-2DFFC92003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79790" y="0"/>
            <a:ext cx="5512210" cy="6858000"/>
          </a:xfrm>
          <a:prstGeom prst="rect">
            <a:avLst/>
          </a:prstGeom>
        </p:spPr>
      </p:pic>
    </p:spTree>
    <p:extLst>
      <p:ext uri="{BB962C8B-B14F-4D97-AF65-F5344CB8AC3E}">
        <p14:creationId xmlns:p14="http://schemas.microsoft.com/office/powerpoint/2010/main" val="3719130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0EC9-7E7D-4648-AC38-2A7BCBFB2EF6}"/>
              </a:ext>
            </a:extLst>
          </p:cNvPr>
          <p:cNvSpPr>
            <a:spLocks noGrp="1"/>
          </p:cNvSpPr>
          <p:nvPr>
            <p:ph type="title"/>
          </p:nvPr>
        </p:nvSpPr>
        <p:spPr>
          <a:xfrm>
            <a:off x="581192" y="702156"/>
            <a:ext cx="11029616" cy="1188720"/>
          </a:xfrm>
        </p:spPr>
        <p:txBody>
          <a:bodyPr>
            <a:normAutofit/>
          </a:bodyPr>
          <a:lstStyle/>
          <a:p>
            <a:r>
              <a:rPr lang="en-US" b="1" dirty="0">
                <a:latin typeface="+mn-lt"/>
              </a:rPr>
              <a:t>Project Overview: Steps</a:t>
            </a:r>
          </a:p>
        </p:txBody>
      </p:sp>
      <p:graphicFrame>
        <p:nvGraphicFramePr>
          <p:cNvPr id="24" name="Content Placeholder 2" descr="Project timeline">
            <a:extLst>
              <a:ext uri="{FF2B5EF4-FFF2-40B4-BE49-F238E27FC236}">
                <a16:creationId xmlns:a16="http://schemas.microsoft.com/office/drawing/2014/main" id="{9BA256ED-343C-4D6B-BB5E-D4FB717A663C}"/>
              </a:ext>
            </a:extLst>
          </p:cNvPr>
          <p:cNvGraphicFramePr/>
          <p:nvPr>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8D91ED1-4560-4E2C-9984-CD1495B69767}"/>
              </a:ext>
            </a:extLst>
          </p:cNvPr>
          <p:cNvSpPr txBox="1"/>
          <p:nvPr/>
        </p:nvSpPr>
        <p:spPr>
          <a:xfrm>
            <a:off x="581192" y="5454502"/>
            <a:ext cx="6234278" cy="523220"/>
          </a:xfrm>
          <a:prstGeom prst="rect">
            <a:avLst/>
          </a:prstGeom>
          <a:noFill/>
        </p:spPr>
        <p:txBody>
          <a:bodyPr wrap="square" rtlCol="0">
            <a:spAutoFit/>
          </a:bodyPr>
          <a:lstStyle/>
          <a:p>
            <a:r>
              <a:rPr lang="en-US" sz="1400" i="1" dirty="0">
                <a:solidFill>
                  <a:schemeClr val="bg1">
                    <a:lumMod val="50000"/>
                  </a:schemeClr>
                </a:solidFill>
              </a:rPr>
              <a:t>Reviewed by: EWG members, CHAT, HSL members at UW, reviewers at PSR region, and other volunteers.</a:t>
            </a:r>
          </a:p>
        </p:txBody>
      </p:sp>
    </p:spTree>
    <p:extLst>
      <p:ext uri="{BB962C8B-B14F-4D97-AF65-F5344CB8AC3E}">
        <p14:creationId xmlns:p14="http://schemas.microsoft.com/office/powerpoint/2010/main" val="2024012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0EC9-7E7D-4648-AC38-2A7BCBFB2EF6}"/>
              </a:ext>
            </a:extLst>
          </p:cNvPr>
          <p:cNvSpPr>
            <a:spLocks noGrp="1"/>
          </p:cNvSpPr>
          <p:nvPr>
            <p:ph type="title"/>
          </p:nvPr>
        </p:nvSpPr>
        <p:spPr>
          <a:xfrm>
            <a:off x="581192" y="702156"/>
            <a:ext cx="11029616" cy="697766"/>
          </a:xfrm>
        </p:spPr>
        <p:txBody>
          <a:bodyPr>
            <a:normAutofit/>
          </a:bodyPr>
          <a:lstStyle/>
          <a:p>
            <a:r>
              <a:rPr lang="en-US" b="1" dirty="0">
                <a:latin typeface="+mn-lt"/>
              </a:rPr>
              <a:t>Webinars</a:t>
            </a:r>
          </a:p>
        </p:txBody>
      </p:sp>
      <p:sp>
        <p:nvSpPr>
          <p:cNvPr id="6" name="TextBox 5">
            <a:extLst>
              <a:ext uri="{FF2B5EF4-FFF2-40B4-BE49-F238E27FC236}">
                <a16:creationId xmlns:a16="http://schemas.microsoft.com/office/drawing/2014/main" id="{E9B1F3A8-4F37-40A0-8A3B-D836D6F7F2F4}"/>
              </a:ext>
            </a:extLst>
          </p:cNvPr>
          <p:cNvSpPr txBox="1"/>
          <p:nvPr/>
        </p:nvSpPr>
        <p:spPr>
          <a:xfrm>
            <a:off x="2853273" y="936589"/>
            <a:ext cx="8344910" cy="400110"/>
          </a:xfrm>
          <a:prstGeom prst="rect">
            <a:avLst/>
          </a:prstGeom>
          <a:noFill/>
        </p:spPr>
        <p:txBody>
          <a:bodyPr wrap="square">
            <a:spAutoFit/>
          </a:bodyPr>
          <a:lstStyle/>
          <a:p>
            <a:r>
              <a:rPr lang="en-US" sz="2000" dirty="0"/>
              <a:t>https://nnlm.gov/classes/evaluation-pathways-webinar-series</a:t>
            </a:r>
          </a:p>
        </p:txBody>
      </p:sp>
      <p:pic>
        <p:nvPicPr>
          <p:cNvPr id="7" name="Picture 6" descr="Webinar materials can be found on the class page.">
            <a:extLst>
              <a:ext uri="{FF2B5EF4-FFF2-40B4-BE49-F238E27FC236}">
                <a16:creationId xmlns:a16="http://schemas.microsoft.com/office/drawing/2014/main" id="{E58E2EE9-54FC-41F7-820F-937F73F76830}"/>
              </a:ext>
            </a:extLst>
          </p:cNvPr>
          <p:cNvPicPr>
            <a:picLocks noChangeAspect="1"/>
          </p:cNvPicPr>
          <p:nvPr/>
        </p:nvPicPr>
        <p:blipFill>
          <a:blip r:embed="rId3"/>
          <a:stretch>
            <a:fillRect/>
          </a:stretch>
        </p:blipFill>
        <p:spPr>
          <a:xfrm>
            <a:off x="2784305" y="1558182"/>
            <a:ext cx="6623390" cy="5124713"/>
          </a:xfrm>
          <a:prstGeom prst="rect">
            <a:avLst/>
          </a:prstGeom>
          <a:ln>
            <a:solidFill>
              <a:schemeClr val="tx1"/>
            </a:solidFill>
          </a:ln>
        </p:spPr>
      </p:pic>
      <p:sp>
        <p:nvSpPr>
          <p:cNvPr id="8" name="Rectangle 7">
            <a:extLst>
              <a:ext uri="{FF2B5EF4-FFF2-40B4-BE49-F238E27FC236}">
                <a16:creationId xmlns:a16="http://schemas.microsoft.com/office/drawing/2014/main" id="{2FD4D0CA-03C6-4EEC-BFA7-1CBD8B8798CF}"/>
              </a:ext>
              <a:ext uri="{C183D7F6-B498-43B3-948B-1728B52AA6E4}">
                <adec:decorative xmlns:adec="http://schemas.microsoft.com/office/drawing/2017/decorative" val="1"/>
              </a:ext>
            </a:extLst>
          </p:cNvPr>
          <p:cNvSpPr/>
          <p:nvPr/>
        </p:nvSpPr>
        <p:spPr>
          <a:xfrm>
            <a:off x="2853273" y="5284874"/>
            <a:ext cx="4107139" cy="8709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058629"/>
      </p:ext>
    </p:extLst>
  </p:cSld>
  <p:clrMapOvr>
    <a:masterClrMapping/>
  </p:clrMapOvr>
</p:sld>
</file>

<file path=ppt/theme/theme1.xml><?xml version="1.0" encoding="utf-8"?>
<a:theme xmlns:a="http://schemas.openxmlformats.org/drawingml/2006/main" name="DividendVTI">
  <a:themeElements>
    <a:clrScheme name="NEO">
      <a:dk1>
        <a:sysClr val="windowText" lastClr="000000"/>
      </a:dk1>
      <a:lt1>
        <a:sysClr val="window" lastClr="FFFFFF"/>
      </a:lt1>
      <a:dk2>
        <a:srgbClr val="3D3D3D"/>
      </a:dk2>
      <a:lt2>
        <a:srgbClr val="EBEBEB"/>
      </a:lt2>
      <a:accent1>
        <a:srgbClr val="97B95F"/>
      </a:accent1>
      <a:accent2>
        <a:srgbClr val="3590B2"/>
      </a:accent2>
      <a:accent3>
        <a:srgbClr val="294668"/>
      </a:accent3>
      <a:accent4>
        <a:srgbClr val="86A654"/>
      </a:accent4>
      <a:accent5>
        <a:srgbClr val="2F81A0"/>
      </a:accent5>
      <a:accent6>
        <a:srgbClr val="2E4E74"/>
      </a:accent6>
      <a:hlink>
        <a:srgbClr val="828282"/>
      </a:hlink>
      <a:folHlink>
        <a:srgbClr val="A5A5A5"/>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455B2D-BAB7-438A-85DA-0266A24CB79F}">
  <ds:schemaRef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CDF95FD5-1F25-4FA5-84C8-2AB1AFB896F4}">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8C6403A-684A-431F-8F36-A24C99E286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918</TotalTime>
  <Words>10396</Words>
  <Application>Microsoft Office PowerPoint</Application>
  <PresentationFormat>Widescreen</PresentationFormat>
  <Paragraphs>895</Paragraphs>
  <Slides>71</Slides>
  <Notes>69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71</vt:i4>
      </vt:variant>
    </vt:vector>
  </HeadingPairs>
  <TitlesOfParts>
    <vt:vector size="87" baseType="lpstr">
      <vt:lpstr>Abadi</vt:lpstr>
      <vt:lpstr>Amiri</vt:lpstr>
      <vt:lpstr>-apple-system</vt:lpstr>
      <vt:lpstr>Arial</vt:lpstr>
      <vt:lpstr>Calibri</vt:lpstr>
      <vt:lpstr>Courier New</vt:lpstr>
      <vt:lpstr>Garamond</vt:lpstr>
      <vt:lpstr>Gill Sans MT</vt:lpstr>
      <vt:lpstr>Lato Light</vt:lpstr>
      <vt:lpstr>Roboto</vt:lpstr>
      <vt:lpstr>Sagona ExtraLight</vt:lpstr>
      <vt:lpstr>Segoe UI Emoji</vt:lpstr>
      <vt:lpstr>Trebuchet MS</vt:lpstr>
      <vt:lpstr>Verdana</vt:lpstr>
      <vt:lpstr>Wingdings 2</vt:lpstr>
      <vt:lpstr>DividendVTI</vt:lpstr>
      <vt:lpstr>Race &amp; Ethnicity Pathway</vt:lpstr>
      <vt:lpstr>Introductions</vt:lpstr>
      <vt:lpstr>Time for a Poll</vt:lpstr>
      <vt:lpstr>agenda</vt:lpstr>
      <vt:lpstr>Objectives</vt:lpstr>
      <vt:lpstr>Evaluation pathways Project overview</vt:lpstr>
      <vt:lpstr>Pathways Project overview</vt:lpstr>
      <vt:lpstr>Project Overview: Steps</vt:lpstr>
      <vt:lpstr>Webinars</vt:lpstr>
      <vt:lpstr>Evaluation Background</vt:lpstr>
      <vt:lpstr>What is Evaluation?</vt:lpstr>
      <vt:lpstr>Evaluation Station</vt:lpstr>
      <vt:lpstr>What happens at the station? </vt:lpstr>
      <vt:lpstr>Build your station</vt:lpstr>
      <vt:lpstr>Why should we evaluate?</vt:lpstr>
      <vt:lpstr>Race and Ethnicity Pathway</vt:lpstr>
      <vt:lpstr>Website</vt:lpstr>
      <vt:lpstr>5 Steps to Evaluation</vt:lpstr>
      <vt:lpstr>Special Considerations part 1</vt:lpstr>
      <vt:lpstr>Special Considerations part 2</vt:lpstr>
      <vt:lpstr>Introduction part 1</vt:lpstr>
      <vt:lpstr>Introduction part 2</vt:lpstr>
      <vt:lpstr>Introduction part 3</vt:lpstr>
      <vt:lpstr>Introduction part 4</vt:lpstr>
      <vt:lpstr>Introduction part 5</vt:lpstr>
      <vt:lpstr>5 Steps to Evaluation: Do a Community Assessment </vt:lpstr>
      <vt:lpstr>Step 1: Do a Community Assessment part 1</vt:lpstr>
      <vt:lpstr>Step 1: Do a Community Assessment part 2</vt:lpstr>
      <vt:lpstr>Step 1: Do a Community Assessment part 3</vt:lpstr>
      <vt:lpstr>Step 1: Do a Community Assessment part 4</vt:lpstr>
      <vt:lpstr>Step 1: Do a Community Assessment part 5</vt:lpstr>
      <vt:lpstr>Step 1: Do a Community Assessment part 6</vt:lpstr>
      <vt:lpstr>Step 1: Do a Community Assessment part 7</vt:lpstr>
      <vt:lpstr>Step 1: Do a Community Assessment part 8</vt:lpstr>
      <vt:lpstr>5 Steps to Evaluation: Make a Logic Model</vt:lpstr>
      <vt:lpstr>Step 2: Make a Logic Model part 1</vt:lpstr>
      <vt:lpstr>Make a Logic Model part 2</vt:lpstr>
      <vt:lpstr>Make a Logic Model part 3</vt:lpstr>
      <vt:lpstr>Make a Logic Model part 4</vt:lpstr>
      <vt:lpstr>Make a Logic Model part 5</vt:lpstr>
      <vt:lpstr>5 Steps to Evaluation: Develop Indicators for your Logic Model </vt:lpstr>
      <vt:lpstr>Step 3: Develop Indicators for your Logic Model part 1</vt:lpstr>
      <vt:lpstr>Step 3: Develop Indicators for your Logic Model part 2</vt:lpstr>
      <vt:lpstr>Step 3: Develop Indicators for your Logic Model part 3</vt:lpstr>
      <vt:lpstr>Step 3: Develop Indicators for your Logic Model part 4</vt:lpstr>
      <vt:lpstr>Step 3: Develop Indicators for your Logic Model part 5</vt:lpstr>
      <vt:lpstr>Step 3: Develop Indicators for your Logic Model part 6</vt:lpstr>
      <vt:lpstr>Step 3: Develop Indicators for your Logic Model part 7</vt:lpstr>
      <vt:lpstr>5 Steps to Evaluation: Create an Evaluation Plan </vt:lpstr>
      <vt:lpstr>Step 4: Create an Evaluation Plan part 1</vt:lpstr>
      <vt:lpstr>Step 4: Create an Evaluation Plan part 2 </vt:lpstr>
      <vt:lpstr>Step 4: Create an Evaluation Plan part 3</vt:lpstr>
      <vt:lpstr>Step 4: Create an Evaluation Plan part</vt:lpstr>
      <vt:lpstr>Step 4: Create an Evaluation Plan part 5</vt:lpstr>
      <vt:lpstr>Step 4: Create an Evaluation Plan part 6</vt:lpstr>
      <vt:lpstr>Step 4: Create an Evaluation Plan part 7</vt:lpstr>
      <vt:lpstr>Step 4: Create an Evaluation Plan part 8</vt:lpstr>
      <vt:lpstr>Step 4: Create an Evaluation Plan part 9</vt:lpstr>
      <vt:lpstr>5 Steps to Evaluation: Collect Data, Analyze, and Act </vt:lpstr>
      <vt:lpstr>Step 5:  Collect Data, analyze, and act part 1 </vt:lpstr>
      <vt:lpstr>Step 5:  Collect Data, analyze, and act part 2</vt:lpstr>
      <vt:lpstr>Step 5:  Collect Data, analyze, and act part 3</vt:lpstr>
      <vt:lpstr>Step 5:  Collect Data, analyze, and act part 4</vt:lpstr>
      <vt:lpstr>Step 5:  Collect Data, analyze, and act part 5</vt:lpstr>
      <vt:lpstr>Step 5:  Collect Data, analyze, and act part 6</vt:lpstr>
      <vt:lpstr>Step 5:  Collect Data, analyze, and act part 7</vt:lpstr>
      <vt:lpstr>Step 5:  Collect Data, analyze, and act part 8</vt:lpstr>
      <vt:lpstr>Step 5:  Collect Data, analyze, and act part 9</vt:lpstr>
      <vt:lpstr> Demo &amp; example</vt:lpstr>
      <vt:lpstr>Question &amp; Answer</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K-12 Health pathway</dc:title>
  <dc:creator>Billi Shaner</dc:creator>
  <cp:lastModifiedBy>Rebecca Brown</cp:lastModifiedBy>
  <cp:revision>54</cp:revision>
  <dcterms:created xsi:type="dcterms:W3CDTF">2021-01-05T00:23:53Z</dcterms:created>
  <dcterms:modified xsi:type="dcterms:W3CDTF">2021-01-19T20:48:20Z</dcterms:modified>
</cp:coreProperties>
</file>