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6" r:id="rId2"/>
    <p:sldId id="360" r:id="rId3"/>
    <p:sldId id="317" r:id="rId4"/>
    <p:sldId id="318" r:id="rId5"/>
    <p:sldId id="341" r:id="rId6"/>
    <p:sldId id="358" r:id="rId7"/>
    <p:sldId id="356" r:id="rId8"/>
    <p:sldId id="357" r:id="rId9"/>
    <p:sldId id="329" r:id="rId10"/>
    <p:sldId id="361" r:id="rId11"/>
    <p:sldId id="336"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1992"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 If you are doing module 12 (optional) move this slide to </a:t>
            </a:r>
            <a:r>
              <a:rPr lang="en-US" b="1" baseline="0" smtClean="0"/>
              <a:t>that section. </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13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baseline="0" dirty="0" smtClean="0"/>
              <a:t>[NOTE TO FACILITATOR: if you skipped the optional module 10 of the EBP Track you should replace this discussion question with the take home point from module 9: “</a:t>
            </a:r>
            <a:r>
              <a:rPr lang="en-US" sz="1200" b="1" dirty="0" smtClean="0"/>
              <a:t>What types of situations do you think you would prefer to write a very specific search query that returns few results as opposed to writing a broader query that will return numerous results that you can then filter?”]</a:t>
            </a:r>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366894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 little quiz to see what you remember. Think back to the very first module, where you learned about the basics of EBP. What are the three components of EBP?</a:t>
            </a:r>
          </a:p>
          <a:p>
            <a:r>
              <a:rPr lang="en-US" baseline="0" dirty="0" smtClean="0"/>
              <a:t>---</a:t>
            </a:r>
          </a:p>
          <a:p>
            <a:r>
              <a:rPr lang="en-US" baseline="0" dirty="0" smtClean="0"/>
              <a:t>Answer:</a:t>
            </a:r>
          </a:p>
          <a:p>
            <a:pPr marL="228600" indent="-228600">
              <a:buAutoNum type="arabicParenR"/>
            </a:pPr>
            <a:r>
              <a:rPr lang="en-US" baseline="0" dirty="0" smtClean="0"/>
              <a:t>Best available evidence</a:t>
            </a:r>
          </a:p>
          <a:p>
            <a:pPr marL="228600" indent="-228600">
              <a:buAutoNum type="arabicParenR"/>
            </a:pPr>
            <a:r>
              <a:rPr lang="en-US" baseline="0" dirty="0" smtClean="0"/>
              <a:t>Clinical expertise</a:t>
            </a:r>
          </a:p>
          <a:p>
            <a:pPr marL="228600" indent="-228600">
              <a:buAutoNum type="arabicParenR"/>
            </a:pPr>
            <a:r>
              <a:rPr lang="en-US" baseline="0" dirty="0" smtClean="0"/>
              <a:t>Patient preference</a:t>
            </a:r>
          </a:p>
          <a:p>
            <a:pPr marL="228600" indent="-228600">
              <a:buAutoNum type="arabicParenR"/>
            </a:pPr>
            <a:endParaRPr lang="en-US" baseline="0" dirty="0" smtClean="0"/>
          </a:p>
          <a:p>
            <a:pPr marL="0" indent="0">
              <a:buNone/>
            </a:pPr>
            <a:r>
              <a:rPr lang="en-US" baseline="0" dirty="0" smtClean="0"/>
              <a:t>We’ve spent a long time looking at how to find the best available evidence. </a:t>
            </a:r>
          </a:p>
          <a:p>
            <a:pPr marL="0" indent="0">
              <a:buNone/>
            </a:pPr>
            <a:r>
              <a:rPr lang="en-US" baseline="0" dirty="0" smtClean="0"/>
              <a:t>In this module, we’ll take a closer look at the other factors that can influence the application of this evidence to patient care. </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p>
          <a:p>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considering the application of evidence you’ve found to your healthcare setting, there are a number of questions that you must evaluate with your own expertise, or perhaps also with that of your colleagues. </a:t>
            </a:r>
          </a:p>
          <a:p>
            <a:r>
              <a:rPr lang="en-US" baseline="0" dirty="0" smtClean="0"/>
              <a:t>Does the evidence you’ve been consulting truly apply to your patient? Are there notable differences between the research and your situation? For instance, if your patient is an elderly woman, you should be cautious if most of the studies you’re looking at were carried out on samples of younger males. </a:t>
            </a:r>
          </a:p>
          <a:p>
            <a:endParaRPr lang="en-US" baseline="0" dirty="0" smtClean="0"/>
          </a:p>
          <a:p>
            <a:r>
              <a:rPr lang="en-US" baseline="0" dirty="0" smtClean="0"/>
              <a:t>Or, are there any other factors you need to consider in determining whether the treatment is appropriate for that specific patient, like co-morbid conditions? For example, it would be a bad idea to administer a drug to a patient knowing they have an allergy to that drug, even if evidence says that particular drug is the most effective. </a:t>
            </a:r>
          </a:p>
          <a:p>
            <a:r>
              <a:rPr lang="en-US" baseline="0" dirty="0" smtClean="0"/>
              <a:t>---------Can you think of any other examples?-------------[e.g., pregnancy, co-morbid conditions, allergies, ability to adhere to treatment protocol, etc.]</a:t>
            </a:r>
          </a:p>
          <a:p>
            <a:endParaRPr lang="en-US" baseline="0" dirty="0" smtClean="0"/>
          </a:p>
          <a:p>
            <a:r>
              <a:rPr lang="en-US" baseline="0" dirty="0" smtClean="0"/>
              <a:t>Similarly, you need to be sure you can implement the evidence in your specific healthcare setting. For instance, you cannot implement a new surgical treatment if your hospital does not have any personnel trained in that procedure, and you cannot utilize a new medical device if you do not have access to that device. </a:t>
            </a:r>
          </a:p>
          <a:p>
            <a:endParaRPr lang="en-US" baseline="0" dirty="0" smtClean="0"/>
          </a:p>
          <a:p>
            <a:r>
              <a:rPr lang="en-US" baseline="0" dirty="0" smtClean="0"/>
              <a:t>You also need to consider potential costs and benefits of a treatment plan. This includes financial costs to your healthcare institution and to the individual patient as well as risks (what are the odds of success or what are the risks, potential side effects, etc.). This can also tie into patient wishes – what type of side effects is a patient willing to endure, what are their financial concerns, etc.?</a:t>
            </a:r>
          </a:p>
          <a:p>
            <a:r>
              <a:rPr lang="en-US" baseline="0" dirty="0" smtClean="0"/>
              <a:t>---------Can you think of any other costs/benefits that would be worth taking into account?---------- [test case for new protocol, prestige, improved patient quality of life, reduced length of stay, etc.]</a:t>
            </a:r>
          </a:p>
          <a:p>
            <a:endParaRPr lang="en-US" baseline="0" dirty="0" smtClean="0"/>
          </a:p>
          <a:p>
            <a:r>
              <a:rPr lang="en-US" baseline="0" dirty="0" smtClean="0"/>
              <a:t>Finally, you must be familiar with your particular institution’s guidelines and protocols for implementing changes in care routines. What sort of supervisory approval is needed? What stakeholders need to be consulted? Who ultimately has the authority to make these decisions? What evidence can you present to support your case, and through what channels can it be presented?</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if you have weighed the evidence and come to the conclusion that a certain treatment is best for your patient, you must not forget to take into account their values and preferences. </a:t>
            </a:r>
          </a:p>
          <a:p>
            <a:r>
              <a:rPr lang="en-US" baseline="0" dirty="0" smtClean="0"/>
              <a:t>In some cases, this will be simple. You can present all treatment options to the patient, the evidence will speak for itself, and the patient will select the option you would recommend.</a:t>
            </a:r>
          </a:p>
          <a:p>
            <a:r>
              <a:rPr lang="en-US" baseline="0" dirty="0" smtClean="0"/>
              <a:t>In other cases, this is more difficult. Your patient may not understand the options. In that case, you must determine how to help them understand better so that they can make an informed decision. Your patient may even be unwilling or unable to make a decision, in which case you will need to follow appropriate decision-making protocols. Your patient may make a decision you consider incorrect – but you must honor that decision.  The patient may wish to place most of the decision-making power in your hands, preferring to ‘leave it to the expert to decide.’ </a:t>
            </a:r>
          </a:p>
          <a:p>
            <a:endParaRPr lang="en-US" baseline="0" dirty="0" smtClean="0"/>
          </a:p>
          <a:p>
            <a:r>
              <a:rPr lang="en-US" baseline="0" dirty="0" smtClean="0"/>
              <a:t>It is also necessary to consider what preferences the patient has expressed. If, after being informed of the options, your patient has told you they do not wish to receive pharmaceutical treatment, you must respect that decision. If a patient prefers to try non-invasive methods first, even if invasive procedures are more likely to be successful, that preference cannot be ignored. Your patient may also have other considerations like cost of treatment, ease of adherence to treatment, potential side effects, religious beliefs, and other beliefs, values, or ethical concerns that you must navigate. </a:t>
            </a:r>
          </a:p>
          <a:p>
            <a:r>
              <a:rPr lang="en-US" baseline="0" dirty="0" smtClean="0"/>
              <a:t>----------Can you think of some examples?--------------[blood transfusions, skepticism of medicine, preference for alternative treatments, unwillingness to avoid alcohol while on a drug, cultural norms, etc.]</a:t>
            </a:r>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77375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“Knowing the tools of evidence-based practice is necessary but not sufficient for delivering the highest quality patient care”</a:t>
            </a:r>
            <a:r>
              <a:rPr lang="en-US" baseline="30000" dirty="0" smtClean="0"/>
              <a:t>1</a:t>
            </a:r>
            <a:r>
              <a:rPr lang="en-US" baseline="0" dirty="0" smtClean="0"/>
              <a:t>. You must listen with empathy, consider with compassion, and work cooperatively with your patient.</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154896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essence, EBP should not be the cookie-cutter application of evidence to patients, but rather a process in which patients are involved as much as they would like to be in their own healthcare decision-making. Reliable evidence not only helps healthcare practitioners make informed decisions, but also helps them give high-quality information to patients and thereby empowers patients to make informed decisions. </a:t>
            </a:r>
          </a:p>
          <a:p>
            <a:endParaRPr lang="en-US" baseline="0" dirty="0" smtClean="0"/>
          </a:p>
          <a:p>
            <a:r>
              <a:rPr lang="en-US" baseline="0" dirty="0" smtClean="0"/>
              <a:t>The concept of shared decision making fits quite naturally here. In shared decision making, “patients </a:t>
            </a:r>
            <a:r>
              <a:rPr lang="en-US" sz="1200" b="0" i="0" kern="1200" dirty="0" smtClean="0">
                <a:solidFill>
                  <a:schemeClr val="tx1"/>
                </a:solidFill>
                <a:effectLst/>
                <a:latin typeface="+mn-lt"/>
                <a:ea typeface="+mn-ea"/>
                <a:cs typeface="+mn-cs"/>
              </a:rPr>
              <a:t>are encouraged to think about the available screening, treatment, or management options and the likely benefits and harms of each so that they can communicate their preferences and help select the best course of action for them.”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Decisions are made</a:t>
            </a:r>
            <a:r>
              <a:rPr lang="en-US" sz="1200" b="0" i="0" kern="1200" baseline="0" dirty="0" smtClean="0">
                <a:solidFill>
                  <a:schemeClr val="tx1"/>
                </a:solidFill>
                <a:effectLst/>
                <a:latin typeface="+mn-lt"/>
                <a:ea typeface="+mn-ea"/>
                <a:cs typeface="+mn-cs"/>
              </a:rPr>
              <a:t> cooperatively and are informed by evidence, clinician expertise, and patient preferences – just like EBP! Essentially, EBP in practice is a shared decision making process. Some experts in healthcare ethics have argued that shared decision making and EBP are so inter-reliant that rather than outcomes like length of stay or other medical outcomes, degree of shared decision making should be the primary measure of success for EBP</a:t>
            </a:r>
            <a:r>
              <a:rPr lang="en-US" sz="1200" b="0" i="0" kern="1200" baseline="30000" dirty="0" smtClean="0">
                <a:solidFill>
                  <a:schemeClr val="tx1"/>
                </a:solidFill>
                <a:effectLst/>
                <a:latin typeface="+mn-lt"/>
                <a:ea typeface="+mn-ea"/>
                <a:cs typeface="+mn-cs"/>
              </a:rPr>
              <a:t>3</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82177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After you leave today, think about ways in which you want to improve how you use evidence to help you and your patients make decisions about care. </a:t>
            </a:r>
          </a:p>
          <a:p>
            <a:endParaRPr lang="en-US" sz="1400" baseline="0" dirty="0" smtClean="0"/>
          </a:p>
          <a:p>
            <a:r>
              <a:rPr lang="en-US" sz="1400" baseline="0" dirty="0" smtClean="0"/>
              <a:t>The main takeaways from today are that EBP is not just about finding evidence, but about applying that evidence with regard for patient preference and in the context of your expertise. Shared decision making is a good model for how to incorporate these three components in an ethical way that empowers patients to make informed decisions about their own care. </a:t>
            </a:r>
          </a:p>
          <a:p>
            <a:endParaRPr lang="en-US" sz="14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dirty="0" smtClean="0"/>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39697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content/341/bmj.c514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bm.bmj.com/content/23/4/1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How can I implement what I’ve learned?</a:t>
            </a:r>
            <a:endParaRPr lang="en-US" dirty="0">
              <a:latin typeface="+mn-lt"/>
            </a:endParaRPr>
          </a:p>
        </p:txBody>
      </p:sp>
      <p:sp>
        <p:nvSpPr>
          <p:cNvPr id="2" name="Subtitle 1"/>
          <p:cNvSpPr>
            <a:spLocks noGrp="1"/>
          </p:cNvSpPr>
          <p:nvPr>
            <p:ph type="subTitle" idx="1"/>
          </p:nvPr>
        </p:nvSpPr>
        <p:spPr/>
        <p:txBody>
          <a:bodyPr/>
          <a:lstStyle/>
          <a:p>
            <a:r>
              <a:rPr lang="en-US" i="1" dirty="0" smtClean="0"/>
              <a:t>Apply</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post-test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249791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4971"/>
            <a:ext cx="10515600" cy="4681992"/>
          </a:xfrm>
        </p:spPr>
        <p:txBody>
          <a:bodyPr>
            <a:normAutofit lnSpcReduction="10000"/>
          </a:bodyPr>
          <a:lstStyle/>
          <a:p>
            <a:pPr marL="514350" indent="-514350">
              <a:buFont typeface="+mj-lt"/>
              <a:buAutoNum type="arabicPeriod"/>
            </a:pPr>
            <a:r>
              <a:rPr lang="en-US" dirty="0" err="1" smtClean="0"/>
              <a:t>Guyatt</a:t>
            </a:r>
            <a:r>
              <a:rPr lang="en-US" dirty="0" smtClean="0"/>
              <a:t>, G.H., Haynes, R.B., </a:t>
            </a:r>
            <a:r>
              <a:rPr lang="en-US" dirty="0" err="1" smtClean="0"/>
              <a:t>Jaeschke</a:t>
            </a:r>
            <a:r>
              <a:rPr lang="en-US" dirty="0" smtClean="0"/>
              <a:t>, R.Z., Cook, D.J., Green, L., Naylor, C.D., Wilson, M.C., &amp; Richardson, W.S. (2000). Users’ guides to the medical </a:t>
            </a:r>
            <a:r>
              <a:rPr lang="en-US" dirty="0"/>
              <a:t>l</a:t>
            </a:r>
            <a:r>
              <a:rPr lang="en-US" dirty="0" smtClean="0"/>
              <a:t>iterature: XXV. Evidence-based medicine: Principles for applying the users’ guides to patient care. </a:t>
            </a:r>
            <a:r>
              <a:rPr lang="en-US" i="1" dirty="0" smtClean="0"/>
              <a:t>JAMA, 284</a:t>
            </a:r>
            <a:r>
              <a:rPr lang="en-US" dirty="0" smtClean="0"/>
              <a:t>(10), 1290-1296.</a:t>
            </a:r>
            <a:endParaRPr lang="en-US" u="sng" dirty="0" smtClean="0"/>
          </a:p>
          <a:p>
            <a:pPr marL="514350" indent="-514350">
              <a:buFont typeface="+mj-lt"/>
              <a:buAutoNum type="arabicPeriod"/>
            </a:pPr>
            <a:r>
              <a:rPr lang="en-US" dirty="0" err="1" smtClean="0"/>
              <a:t>Elwyn</a:t>
            </a:r>
            <a:r>
              <a:rPr lang="en-US" dirty="0" smtClean="0"/>
              <a:t>, G., </a:t>
            </a:r>
            <a:r>
              <a:rPr lang="en-US" dirty="0" err="1" smtClean="0"/>
              <a:t>Laitner</a:t>
            </a:r>
            <a:r>
              <a:rPr lang="en-US" dirty="0" smtClean="0"/>
              <a:t>, S., Coulter, A., Walker, E., Watson, P., &amp; Thomson, R. (2010). Implementing shared decision making in the NHS. </a:t>
            </a:r>
            <a:r>
              <a:rPr lang="en-US" i="1" dirty="0" smtClean="0"/>
              <a:t>BMJ 341:</a:t>
            </a:r>
            <a:r>
              <a:rPr lang="en-US" dirty="0" smtClean="0"/>
              <a:t>c5146. Retrieved from </a:t>
            </a:r>
            <a:r>
              <a:rPr lang="en-US" dirty="0" smtClean="0">
                <a:hlinkClick r:id="rId3"/>
              </a:rPr>
              <a:t>URL to Source</a:t>
            </a:r>
            <a:r>
              <a:rPr lang="en-US" dirty="0" smtClean="0"/>
              <a:t>. </a:t>
            </a:r>
          </a:p>
          <a:p>
            <a:pPr marL="514350" indent="-514350">
              <a:buFont typeface="+mj-lt"/>
              <a:buAutoNum type="arabicPeriod"/>
            </a:pPr>
            <a:r>
              <a:rPr lang="en-US" dirty="0" smtClean="0"/>
              <a:t>McCormack, J. &amp; </a:t>
            </a:r>
            <a:r>
              <a:rPr lang="en-US" dirty="0" err="1" smtClean="0"/>
              <a:t>Elwyn</a:t>
            </a:r>
            <a:r>
              <a:rPr lang="en-US" dirty="0" smtClean="0"/>
              <a:t>, G. (2018). Shared decision is the only outcome that matters when it comes to evaluating evidence-based practice. </a:t>
            </a:r>
            <a:r>
              <a:rPr lang="en-US" i="1" dirty="0" smtClean="0"/>
              <a:t>BMJ Evidence-Based Medicine, 23</a:t>
            </a:r>
            <a:r>
              <a:rPr lang="en-US" dirty="0" smtClean="0"/>
              <a:t>(4), 137-139. Retrieved from </a:t>
            </a:r>
            <a:r>
              <a:rPr lang="en-US" dirty="0" smtClean="0">
                <a:hlinkClick r:id="rId4"/>
              </a:rPr>
              <a:t>URL to Source</a:t>
            </a:r>
            <a:r>
              <a:rPr lang="en-US" dirty="0" smtClean="0"/>
              <a:t>. </a:t>
            </a:r>
          </a:p>
          <a:p>
            <a:pPr marL="514350" indent="-514350">
              <a:buFont typeface="+mj-lt"/>
              <a:buAutoNum type="arabicPeriod"/>
            </a:pPr>
            <a:endParaRPr lang="en-US" dirty="0" smtClean="0"/>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265238" y="2097741"/>
            <a:ext cx="4382527" cy="3546929"/>
          </a:xfrm>
        </p:spPr>
        <p:txBody>
          <a:bodyPr>
            <a:normAutofit/>
          </a:bodyPr>
          <a:lstStyle/>
          <a:p>
            <a:pPr marL="0" indent="0">
              <a:buNone/>
            </a:pPr>
            <a:r>
              <a:rPr lang="en-US" sz="3200" dirty="0"/>
              <a:t>What do you think are the most useful features of a my NCBI account?</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46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Describe what other factors must be taken into account when making decisions based on clinical evidence</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remember?</a:t>
            </a:r>
            <a:endParaRPr lang="en-US" dirty="0"/>
          </a:p>
        </p:txBody>
      </p:sp>
      <p:sp>
        <p:nvSpPr>
          <p:cNvPr id="3" name="Content Placeholder 2"/>
          <p:cNvSpPr>
            <a:spLocks noGrp="1"/>
          </p:cNvSpPr>
          <p:nvPr>
            <p:ph idx="1"/>
          </p:nvPr>
        </p:nvSpPr>
        <p:spPr>
          <a:xfrm>
            <a:off x="1613646" y="2402541"/>
            <a:ext cx="9179859" cy="3242130"/>
          </a:xfrm>
        </p:spPr>
        <p:txBody>
          <a:bodyPr>
            <a:normAutofit/>
          </a:bodyPr>
          <a:lstStyle/>
          <a:p>
            <a:pPr marL="0" indent="0" algn="ctr">
              <a:buNone/>
            </a:pPr>
            <a:r>
              <a:rPr lang="en-US" sz="4000" dirty="0" smtClean="0"/>
              <a:t>Think back to the first module on EBP. What were the three components of EBP you learned about? </a:t>
            </a:r>
            <a:endParaRPr lang="en-US" sz="4000" dirty="0"/>
          </a:p>
          <a:p>
            <a:endParaRPr lang="en-US" dirty="0"/>
          </a:p>
        </p:txBody>
      </p:sp>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Expertise</a:t>
            </a:r>
            <a:r>
              <a:rPr lang="en-US" baseline="30000" dirty="0" smtClean="0"/>
              <a:t>1</a:t>
            </a:r>
            <a:endParaRPr lang="en-US" baseline="30000" dirty="0"/>
          </a:p>
        </p:txBody>
      </p:sp>
      <p:sp>
        <p:nvSpPr>
          <p:cNvPr id="3" name="Content Placeholder 2"/>
          <p:cNvSpPr>
            <a:spLocks noGrp="1"/>
          </p:cNvSpPr>
          <p:nvPr>
            <p:ph idx="1"/>
          </p:nvPr>
        </p:nvSpPr>
        <p:spPr>
          <a:xfrm>
            <a:off x="838200" y="1690688"/>
            <a:ext cx="10515600" cy="3684000"/>
          </a:xfrm>
        </p:spPr>
        <p:txBody>
          <a:bodyPr>
            <a:noAutofit/>
          </a:bodyPr>
          <a:lstStyle/>
          <a:p>
            <a:pPr>
              <a:lnSpc>
                <a:spcPct val="100000"/>
              </a:lnSpc>
            </a:pPr>
            <a:r>
              <a:rPr lang="en-US" sz="4000" dirty="0" smtClean="0"/>
              <a:t> Does the evidence apply to this patient?</a:t>
            </a:r>
          </a:p>
          <a:p>
            <a:pPr>
              <a:lnSpc>
                <a:spcPct val="100000"/>
              </a:lnSpc>
            </a:pPr>
            <a:r>
              <a:rPr lang="en-US" sz="4000" dirty="0" smtClean="0"/>
              <a:t> Is </a:t>
            </a:r>
            <a:r>
              <a:rPr lang="en-US" sz="4000" dirty="0"/>
              <a:t>the treatment appropriate for this patient</a:t>
            </a:r>
            <a:r>
              <a:rPr lang="en-US" sz="4000" dirty="0" smtClean="0"/>
              <a:t>?</a:t>
            </a:r>
          </a:p>
          <a:p>
            <a:pPr>
              <a:lnSpc>
                <a:spcPct val="100000"/>
              </a:lnSpc>
            </a:pPr>
            <a:r>
              <a:rPr lang="en-US" sz="4000" dirty="0" smtClean="0"/>
              <a:t> Can I implement it in this healthcare setting?</a:t>
            </a:r>
          </a:p>
          <a:p>
            <a:pPr>
              <a:lnSpc>
                <a:spcPct val="100000"/>
              </a:lnSpc>
            </a:pPr>
            <a:r>
              <a:rPr lang="en-US" sz="4000" dirty="0" smtClean="0"/>
              <a:t> What are the potential benefits and costs?</a:t>
            </a:r>
          </a:p>
          <a:p>
            <a:pPr>
              <a:lnSpc>
                <a:spcPct val="100000"/>
              </a:lnSpc>
            </a:pPr>
            <a:r>
              <a:rPr lang="en-US" sz="4000" dirty="0"/>
              <a:t> </a:t>
            </a:r>
            <a:r>
              <a:rPr lang="en-US" sz="4000" dirty="0" smtClean="0"/>
              <a:t>What guidelines and protocols must I follow?</a:t>
            </a:r>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Preference</a:t>
            </a:r>
            <a:r>
              <a:rPr lang="en-US" baseline="30000" dirty="0" smtClean="0"/>
              <a:t>1</a:t>
            </a:r>
            <a:endParaRPr lang="en-US" baseline="30000" dirty="0"/>
          </a:p>
        </p:txBody>
      </p:sp>
      <p:sp>
        <p:nvSpPr>
          <p:cNvPr id="3" name="Content Placeholder 2"/>
          <p:cNvSpPr>
            <a:spLocks noGrp="1"/>
          </p:cNvSpPr>
          <p:nvPr>
            <p:ph idx="1"/>
          </p:nvPr>
        </p:nvSpPr>
        <p:spPr>
          <a:xfrm>
            <a:off x="838200" y="1690688"/>
            <a:ext cx="10515600" cy="3684000"/>
          </a:xfrm>
        </p:spPr>
        <p:txBody>
          <a:bodyPr>
            <a:noAutofit/>
          </a:bodyPr>
          <a:lstStyle/>
          <a:p>
            <a:pPr>
              <a:lnSpc>
                <a:spcPct val="100000"/>
              </a:lnSpc>
            </a:pPr>
            <a:r>
              <a:rPr lang="en-US" sz="4000" dirty="0" smtClean="0"/>
              <a:t> How can I help the patient understand the  options?</a:t>
            </a:r>
          </a:p>
          <a:p>
            <a:pPr>
              <a:lnSpc>
                <a:spcPct val="100000"/>
              </a:lnSpc>
            </a:pPr>
            <a:r>
              <a:rPr lang="en-US" sz="4000" dirty="0"/>
              <a:t> </a:t>
            </a:r>
            <a:r>
              <a:rPr lang="en-US" sz="4000" dirty="0" smtClean="0"/>
              <a:t>What preferences has the patient expressed?</a:t>
            </a:r>
          </a:p>
          <a:p>
            <a:pPr>
              <a:lnSpc>
                <a:spcPct val="100000"/>
              </a:lnSpc>
            </a:pPr>
            <a:r>
              <a:rPr lang="en-US" sz="4000" dirty="0"/>
              <a:t> </a:t>
            </a:r>
            <a:r>
              <a:rPr lang="en-US" sz="4000" dirty="0" smtClean="0"/>
              <a:t>Does the patient have other considerations? </a:t>
            </a:r>
          </a:p>
        </p:txBody>
      </p:sp>
    </p:spTree>
    <p:extLst>
      <p:ext uri="{BB962C8B-B14F-4D97-AF65-F5344CB8AC3E}">
        <p14:creationId xmlns:p14="http://schemas.microsoft.com/office/powerpoint/2010/main" val="316411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Preference</a:t>
            </a:r>
            <a:endParaRPr lang="en-US" dirty="0"/>
          </a:p>
        </p:txBody>
      </p:sp>
      <p:sp>
        <p:nvSpPr>
          <p:cNvPr id="3" name="Content Placeholder 2"/>
          <p:cNvSpPr>
            <a:spLocks noGrp="1"/>
          </p:cNvSpPr>
          <p:nvPr>
            <p:ph idx="1"/>
          </p:nvPr>
        </p:nvSpPr>
        <p:spPr>
          <a:xfrm>
            <a:off x="838200" y="2209800"/>
            <a:ext cx="10515600" cy="3164888"/>
          </a:xfrm>
        </p:spPr>
        <p:txBody>
          <a:bodyPr>
            <a:noAutofit/>
          </a:bodyPr>
          <a:lstStyle/>
          <a:p>
            <a:pPr marL="0" indent="0" algn="ctr">
              <a:lnSpc>
                <a:spcPct val="100000"/>
              </a:lnSpc>
              <a:buNone/>
            </a:pPr>
            <a:r>
              <a:rPr lang="en-US" sz="4400" dirty="0" smtClean="0"/>
              <a:t>“Knowing the tools of evidence-based practice is necessary but not sufficient for delivering the highest quality patient care.”</a:t>
            </a:r>
            <a:r>
              <a:rPr lang="en-US" sz="4400" baseline="30000" dirty="0" smtClean="0"/>
              <a:t>1</a:t>
            </a:r>
          </a:p>
        </p:txBody>
      </p:sp>
    </p:spTree>
    <p:extLst>
      <p:ext uri="{BB962C8B-B14F-4D97-AF65-F5344CB8AC3E}">
        <p14:creationId xmlns:p14="http://schemas.microsoft.com/office/powerpoint/2010/main" val="115301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Decision Making</a:t>
            </a:r>
            <a:endParaRPr lang="en-US" baseline="30000" dirty="0"/>
          </a:p>
        </p:txBody>
      </p:sp>
      <p:sp>
        <p:nvSpPr>
          <p:cNvPr id="3" name="Content Placeholder 2"/>
          <p:cNvSpPr>
            <a:spLocks noGrp="1"/>
          </p:cNvSpPr>
          <p:nvPr>
            <p:ph idx="1"/>
          </p:nvPr>
        </p:nvSpPr>
        <p:spPr>
          <a:xfrm>
            <a:off x="838200" y="1690688"/>
            <a:ext cx="10515600" cy="3684000"/>
          </a:xfrm>
        </p:spPr>
        <p:txBody>
          <a:bodyPr>
            <a:noAutofit/>
          </a:bodyPr>
          <a:lstStyle/>
          <a:p>
            <a:pPr marL="0" indent="0" algn="ctr">
              <a:lnSpc>
                <a:spcPct val="100000"/>
              </a:lnSpc>
              <a:buNone/>
            </a:pPr>
            <a:r>
              <a:rPr lang="en-US" sz="4000" dirty="0" smtClean="0"/>
              <a:t>“</a:t>
            </a:r>
            <a:r>
              <a:rPr lang="en-US" sz="4000" dirty="0"/>
              <a:t>Patients are encouraged to think about the available screening, treatment, or management options and the likely benefits and harms of each so that they can communicate their preferences and help select the best course of action for </a:t>
            </a:r>
            <a:r>
              <a:rPr lang="en-US" sz="4000" dirty="0" smtClean="0"/>
              <a:t>them.”</a:t>
            </a:r>
            <a:r>
              <a:rPr lang="en-US" sz="4000" baseline="30000" dirty="0" smtClean="0"/>
              <a:t>2</a:t>
            </a:r>
          </a:p>
        </p:txBody>
      </p:sp>
    </p:spTree>
    <p:extLst>
      <p:ext uri="{BB962C8B-B14F-4D97-AF65-F5344CB8AC3E}">
        <p14:creationId xmlns:p14="http://schemas.microsoft.com/office/powerpoint/2010/main" val="1797244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fontScale="92500"/>
          </a:bodyPr>
          <a:lstStyle/>
          <a:p>
            <a:pPr marL="0" indent="0">
              <a:buNone/>
            </a:pPr>
            <a:r>
              <a:rPr lang="en-US" i="1" dirty="0" smtClean="0"/>
              <a:t>Consider: </a:t>
            </a:r>
          </a:p>
          <a:p>
            <a:r>
              <a:rPr lang="en-US" dirty="0" smtClean="0"/>
              <a:t>Think </a:t>
            </a:r>
            <a:r>
              <a:rPr lang="en-US" dirty="0"/>
              <a:t>about ways in which you want to improve how you use evidence to help you and your patients make decisions about </a:t>
            </a:r>
            <a:r>
              <a:rPr lang="en-US" dirty="0" smtClean="0"/>
              <a:t>care</a:t>
            </a:r>
            <a:endParaRPr lang="en-US" dirty="0"/>
          </a:p>
          <a:p>
            <a:pPr marL="0" indent="0">
              <a:buNone/>
            </a:pPr>
            <a:r>
              <a:rPr lang="en-US" i="1" dirty="0" smtClean="0"/>
              <a:t>Remember:</a:t>
            </a:r>
          </a:p>
          <a:p>
            <a:pPr lvl="0"/>
            <a:r>
              <a:rPr lang="en-US" dirty="0" smtClean="0"/>
              <a:t>EBP is not just about finding evidence, but about applying it with regard for patient preference and in the context of your expertise</a:t>
            </a:r>
          </a:p>
          <a:p>
            <a:pPr lvl="0"/>
            <a:r>
              <a:rPr lang="en-US" dirty="0" smtClean="0"/>
              <a:t>Shared decision making is a good model for how to </a:t>
            </a:r>
            <a:r>
              <a:rPr lang="en-US" smtClean="0"/>
              <a:t>do this</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8553</TotalTime>
  <Words>1905</Words>
  <Application>Microsoft Office PowerPoint</Application>
  <PresentationFormat>Widescreen</PresentationFormat>
  <Paragraphs>86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How can I implement what I’ve learned?</vt:lpstr>
      <vt:lpstr>Discussion question</vt:lpstr>
      <vt:lpstr>Objectives</vt:lpstr>
      <vt:lpstr>Do you remember?</vt:lpstr>
      <vt:lpstr>Clinical Expertise1</vt:lpstr>
      <vt:lpstr>Patient Preference1</vt:lpstr>
      <vt:lpstr>Patient Preference</vt:lpstr>
      <vt:lpstr>Shared Decision Making</vt:lpstr>
      <vt:lpstr>Take home message</vt:lpstr>
      <vt:lpstr>Please complete the post-test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409</cp:revision>
  <cp:lastPrinted>2019-07-12T16:33:52Z</cp:lastPrinted>
  <dcterms:created xsi:type="dcterms:W3CDTF">2018-06-07T18:55:41Z</dcterms:created>
  <dcterms:modified xsi:type="dcterms:W3CDTF">2019-11-21T19:13:52Z</dcterms:modified>
</cp:coreProperties>
</file>