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5" r:id="rId1"/>
  </p:sldMasterIdLst>
  <p:notesMasterIdLst>
    <p:notesMasterId r:id="rId15"/>
  </p:notesMasterIdLst>
  <p:handoutMasterIdLst>
    <p:handoutMasterId r:id="rId16"/>
  </p:handoutMasterIdLst>
  <p:sldIdLst>
    <p:sldId id="316" r:id="rId2"/>
    <p:sldId id="346" r:id="rId3"/>
    <p:sldId id="318" r:id="rId4"/>
    <p:sldId id="317" r:id="rId5"/>
    <p:sldId id="345" r:id="rId6"/>
    <p:sldId id="330" r:id="rId7"/>
    <p:sldId id="341" r:id="rId8"/>
    <p:sldId id="342" r:id="rId9"/>
    <p:sldId id="343" r:id="rId10"/>
    <p:sldId id="344" r:id="rId11"/>
    <p:sldId id="332" r:id="rId12"/>
    <p:sldId id="329" r:id="rId13"/>
    <p:sldId id="336" r:id="rId1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80" autoAdjust="0"/>
    <p:restoredTop sz="61290" autoAdjust="0"/>
  </p:normalViewPr>
  <p:slideViewPr>
    <p:cSldViewPr snapToGrid="0">
      <p:cViewPr varScale="1">
        <p:scale>
          <a:sx n="56" d="100"/>
          <a:sy n="56" d="100"/>
        </p:scale>
        <p:origin x="1908" y="60"/>
      </p:cViewPr>
      <p:guideLst/>
    </p:cSldViewPr>
  </p:slid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9F2B456-C019-42D4-A873-AAA9222EE12E}" type="datetimeFigureOut">
              <a:rPr lang="en-US" smtClean="0"/>
              <a:t>11/21/2019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BED46D0-6B82-4917-838B-105AD16B2FBB}" type="slidenum">
              <a:rPr lang="en-US" smtClean="0"/>
              <a:t>‹#›</a:t>
            </a:fld>
            <a:endParaRPr lang="en-US"/>
          </a:p>
        </p:txBody>
      </p:sp>
    </p:spTree>
    <p:extLst>
      <p:ext uri="{BB962C8B-B14F-4D97-AF65-F5344CB8AC3E}">
        <p14:creationId xmlns:p14="http://schemas.microsoft.com/office/powerpoint/2010/main" val="3699392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08B5077-A931-4E73-9321-0D1EA016C1DE}" type="datetimeFigureOut">
              <a:rPr lang="en-US" smtClean="0"/>
              <a:t>11/21/2019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2EAC25A-0787-4250-9F5D-D1D38B63B3EB}" type="slidenum">
              <a:rPr lang="en-US" smtClean="0"/>
              <a:t>‹#›</a:t>
            </a:fld>
            <a:endParaRPr lang="en-US"/>
          </a:p>
        </p:txBody>
      </p:sp>
    </p:spTree>
    <p:extLst>
      <p:ext uri="{BB962C8B-B14F-4D97-AF65-F5344CB8AC3E}">
        <p14:creationId xmlns:p14="http://schemas.microsoft.com/office/powerpoint/2010/main" val="3357223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1</a:t>
            </a:fld>
            <a:endParaRPr lang="en-US"/>
          </a:p>
        </p:txBody>
      </p:sp>
    </p:spTree>
    <p:extLst>
      <p:ext uri="{BB962C8B-B14F-4D97-AF65-F5344CB8AC3E}">
        <p14:creationId xmlns:p14="http://schemas.microsoft.com/office/powerpoint/2010/main" val="3172592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EBP can have larger benefits at an organizational level as well, beyond those established for patients</a:t>
            </a:r>
            <a:r>
              <a:rPr lang="en-US" baseline="0" dirty="0" smtClean="0"/>
              <a:t> and practitioners. Outdated procedures and protocols can be accompanied by unnecessary equipment and expenditures, which when eliminated, serve to reduce the per capita cost of healthcare. Reduced length of stay also reduces healthcare costs</a:t>
            </a:r>
            <a:r>
              <a:rPr lang="en-US" baseline="30000" dirty="0" smtClean="0"/>
              <a:t>5</a:t>
            </a:r>
            <a:r>
              <a:rPr lang="en-US" baseline="0" dirty="0" smtClean="0"/>
              <a:t>.</a:t>
            </a:r>
            <a:endParaRPr lang="en-US" baseline="30000" dirty="0" smtClean="0"/>
          </a:p>
          <a:p>
            <a:endParaRPr lang="en-US" baseline="30000" dirty="0" smtClean="0"/>
          </a:p>
          <a:p>
            <a:r>
              <a:rPr lang="en-US" baseline="0" dirty="0" smtClean="0"/>
              <a:t>Additionally, healthcare professionals who feel more job satisfaction, which is associated with implementation of EBP, are less likely to leave their positions. Thus, EBP can even reduce rates of staff attrition and turnover</a:t>
            </a:r>
            <a:r>
              <a:rPr lang="en-US" baseline="30000" dirty="0" smtClean="0"/>
              <a:t>5</a:t>
            </a:r>
            <a:r>
              <a:rPr lang="en-US" baseline="0" dirty="0" smtClean="0"/>
              <a:t>.</a:t>
            </a:r>
            <a:endParaRPr lang="en-US" baseline="30000" dirty="0" smtClean="0"/>
          </a:p>
        </p:txBody>
      </p:sp>
      <p:sp>
        <p:nvSpPr>
          <p:cNvPr id="4" name="Slide Number Placeholder 3"/>
          <p:cNvSpPr>
            <a:spLocks noGrp="1"/>
          </p:cNvSpPr>
          <p:nvPr>
            <p:ph type="sldNum" sz="quarter" idx="10"/>
          </p:nvPr>
        </p:nvSpPr>
        <p:spPr/>
        <p:txBody>
          <a:bodyPr/>
          <a:lstStyle/>
          <a:p>
            <a:fld id="{82EAC25A-0787-4250-9F5D-D1D38B63B3EB}" type="slidenum">
              <a:rPr lang="en-US" smtClean="0"/>
              <a:t>10</a:t>
            </a:fld>
            <a:endParaRPr lang="en-US"/>
          </a:p>
        </p:txBody>
      </p:sp>
    </p:spTree>
    <p:extLst>
      <p:ext uri="{BB962C8B-B14F-4D97-AF65-F5344CB8AC3E}">
        <p14:creationId xmlns:p14="http://schemas.microsoft.com/office/powerpoint/2010/main" val="3793138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you’ve learned why</a:t>
            </a:r>
            <a:r>
              <a:rPr lang="en-US" baseline="0" dirty="0" smtClean="0"/>
              <a:t> EBP is so highly recommended, let’s take a quick look at the overall EBP process. </a:t>
            </a:r>
            <a:r>
              <a:rPr lang="en-US" dirty="0" smtClean="0"/>
              <a:t>The EBP process has 5 steps</a:t>
            </a:r>
            <a:r>
              <a:rPr lang="en-US" baseline="30000" dirty="0" smtClean="0"/>
              <a:t>8</a:t>
            </a:r>
            <a:r>
              <a:rPr lang="en-US" dirty="0" smtClean="0"/>
              <a:t>. </a:t>
            </a:r>
          </a:p>
          <a:p>
            <a:r>
              <a:rPr lang="en-US" dirty="0" smtClean="0"/>
              <a:t>First, based on the clinical situation at</a:t>
            </a:r>
            <a:r>
              <a:rPr lang="en-US" baseline="0" dirty="0" smtClean="0"/>
              <a:t> hand, you will need to ask an answerable research question.</a:t>
            </a:r>
          </a:p>
          <a:p>
            <a:r>
              <a:rPr lang="en-US" baseline="0" dirty="0" smtClean="0"/>
              <a:t>Next, you will need to acquire evidence that can answer the question.</a:t>
            </a:r>
          </a:p>
          <a:p>
            <a:r>
              <a:rPr lang="en-US" baseline="0" dirty="0" smtClean="0"/>
              <a:t>You will then appraise the evidence you’ve gathered, determining its relevance and quality.</a:t>
            </a:r>
          </a:p>
          <a:p>
            <a:r>
              <a:rPr lang="en-US" baseline="0" dirty="0" smtClean="0"/>
              <a:t>Then, you will be ready to apply this evidence by integrating it with your expertise and your patient’s preferences. </a:t>
            </a:r>
          </a:p>
          <a:p>
            <a:r>
              <a:rPr lang="en-US" baseline="0" dirty="0" smtClean="0"/>
              <a:t>Finally, you can assess the entire process to identify any potential areas of improvement for next time.</a:t>
            </a:r>
          </a:p>
          <a:p>
            <a:endParaRPr lang="en-US" baseline="0" dirty="0" smtClean="0"/>
          </a:p>
          <a:p>
            <a:r>
              <a:rPr lang="en-US" baseline="0" dirty="0" smtClean="0"/>
              <a:t>We’ll talk about each of these steps in more depth in future (weeks/months/etc.). This process may sound complex and time-consuming, but it doesn’t have to be. In this program, you will learn the tools and skills you need to carry out these steps efficiently and get the information you need as quickly as possible. </a:t>
            </a:r>
          </a:p>
          <a:p>
            <a:endParaRPr lang="en-US" baseline="0" dirty="0" smtClean="0"/>
          </a:p>
          <a:p>
            <a:r>
              <a:rPr lang="en-US" b="1" baseline="0" dirty="0" smtClean="0"/>
              <a:t>[NOTE TO FACILITATOR: If you are completing these modules in an order other than suggested in the facilitation guide, you may need to adjust this note.]</a:t>
            </a:r>
          </a:p>
          <a:p>
            <a:endParaRPr lang="en-US" baseline="0" dirty="0" smtClean="0"/>
          </a:p>
        </p:txBody>
      </p:sp>
      <p:sp>
        <p:nvSpPr>
          <p:cNvPr id="4" name="Slide Number Placeholder 3"/>
          <p:cNvSpPr>
            <a:spLocks noGrp="1"/>
          </p:cNvSpPr>
          <p:nvPr>
            <p:ph type="sldNum" sz="quarter" idx="10"/>
          </p:nvPr>
        </p:nvSpPr>
        <p:spPr/>
        <p:txBody>
          <a:bodyPr/>
          <a:lstStyle/>
          <a:p>
            <a:fld id="{82EAC25A-0787-4250-9F5D-D1D38B63B3EB}" type="slidenum">
              <a:rPr lang="en-US" smtClean="0"/>
              <a:t>11</a:t>
            </a:fld>
            <a:endParaRPr lang="en-US"/>
          </a:p>
        </p:txBody>
      </p:sp>
    </p:spTree>
    <p:extLst>
      <p:ext uri="{BB962C8B-B14F-4D97-AF65-F5344CB8AC3E}">
        <p14:creationId xmlns:p14="http://schemas.microsoft.com/office/powerpoint/2010/main" val="1717805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aseline="0" dirty="0" smtClean="0">
                <a:solidFill>
                  <a:schemeClr val="tx1"/>
                </a:solidFill>
              </a:rPr>
              <a:t>As you move forward in the coming (week/month/etc.) I ask you to consider how implementing EBP might change how you care for your patients – or, if you already use it, think about what might happen if more of your colleagues did, if you applied these principles more often, etc. What challenges might or currently do hinder your ability to implement EBP? </a:t>
            </a:r>
          </a:p>
          <a:p>
            <a:endParaRPr lang="en-US" sz="140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effectLst/>
                <a:latin typeface="+mn-lt"/>
                <a:ea typeface="+mn-ea"/>
                <a:cs typeface="+mn-cs"/>
              </a:rPr>
              <a:t>[NOTE TO FACILITATOR: If you want to complete group discussion immediately following this module content, change the title of this slide to ‘Group Discussion’ and delete the slide with corresponding questions in the next module. If you would like to have discussion take place using your internal LMS system, you can include instructions here for how participants can participate. Then, adjust the slide with the corresponding questions in the next module as needed.]</a:t>
            </a:r>
          </a:p>
          <a:p>
            <a:endParaRPr lang="en-US" sz="1400" baseline="0" dirty="0" smtClean="0">
              <a:solidFill>
                <a:srgbClr val="FF0000"/>
              </a:solidFill>
            </a:endParaRPr>
          </a:p>
        </p:txBody>
      </p:sp>
      <p:sp>
        <p:nvSpPr>
          <p:cNvPr id="4" name="Slide Number Placeholder 3"/>
          <p:cNvSpPr>
            <a:spLocks noGrp="1"/>
          </p:cNvSpPr>
          <p:nvPr>
            <p:ph type="sldNum" sz="quarter" idx="10"/>
          </p:nvPr>
        </p:nvSpPr>
        <p:spPr/>
        <p:txBody>
          <a:bodyPr/>
          <a:lstStyle/>
          <a:p>
            <a:fld id="{82EAC25A-0787-4250-9F5D-D1D38B63B3EB}" type="slidenum">
              <a:rPr lang="en-US" smtClean="0"/>
              <a:t>12</a:t>
            </a:fld>
            <a:endParaRPr lang="en-US"/>
          </a:p>
        </p:txBody>
      </p:sp>
    </p:spTree>
    <p:extLst>
      <p:ext uri="{BB962C8B-B14F-4D97-AF65-F5344CB8AC3E}">
        <p14:creationId xmlns:p14="http://schemas.microsoft.com/office/powerpoint/2010/main" val="3396974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13</a:t>
            </a:fld>
            <a:endParaRPr lang="en-US"/>
          </a:p>
        </p:txBody>
      </p:sp>
    </p:spTree>
    <p:extLst>
      <p:ext uri="{BB962C8B-B14F-4D97-AF65-F5344CB8AC3E}">
        <p14:creationId xmlns:p14="http://schemas.microsoft.com/office/powerpoint/2010/main" val="2513942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a:t>
            </a:r>
            <a:r>
              <a:rPr lang="en-US" b="1" baseline="0" dirty="0" smtClean="0"/>
              <a:t> TO FACILITATOR: if you choose not to have participants complete the knowledge assessment questions, delete this slide.]</a:t>
            </a:r>
            <a:endParaRPr lang="en-US" b="1" dirty="0"/>
          </a:p>
        </p:txBody>
      </p:sp>
      <p:sp>
        <p:nvSpPr>
          <p:cNvPr id="4" name="Slide Number Placeholder 3"/>
          <p:cNvSpPr>
            <a:spLocks noGrp="1"/>
          </p:cNvSpPr>
          <p:nvPr>
            <p:ph type="sldNum" sz="quarter" idx="10"/>
          </p:nvPr>
        </p:nvSpPr>
        <p:spPr/>
        <p:txBody>
          <a:bodyPr/>
          <a:lstStyle/>
          <a:p>
            <a:fld id="{82EAC25A-0787-4250-9F5D-D1D38B63B3EB}" type="slidenum">
              <a:rPr lang="en-US" smtClean="0"/>
              <a:t>2</a:t>
            </a:fld>
            <a:endParaRPr lang="en-US"/>
          </a:p>
        </p:txBody>
      </p:sp>
    </p:spTree>
    <p:extLst>
      <p:ext uri="{BB962C8B-B14F-4D97-AF65-F5344CB8AC3E}">
        <p14:creationId xmlns:p14="http://schemas.microsoft.com/office/powerpoint/2010/main" val="4059022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a:t>
            </a:r>
            <a:r>
              <a:rPr lang="en-US" baseline="0" dirty="0" smtClean="0"/>
              <a:t> we start with our new topic for today, these were the questions from our last module on motivational interviewing. Does anyone have any comments about the maintenance and relapse state before we move on?</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[NOTE TO FACILITATOR: If you are completing these sections in an order other than suggested in the facilitation guide, you may need to adjust these discussion</a:t>
            </a:r>
            <a:r>
              <a:rPr lang="en-US" b="1" baseline="0" dirty="0" smtClean="0"/>
              <a:t> points and this note</a:t>
            </a:r>
            <a:r>
              <a:rPr lang="en-US" b="1" dirty="0" smtClean="0"/>
              <a:t>.]</a:t>
            </a:r>
          </a:p>
        </p:txBody>
      </p:sp>
      <p:sp>
        <p:nvSpPr>
          <p:cNvPr id="4" name="Slide Number Placeholder 3"/>
          <p:cNvSpPr>
            <a:spLocks noGrp="1"/>
          </p:cNvSpPr>
          <p:nvPr>
            <p:ph type="sldNum" sz="quarter" idx="10"/>
          </p:nvPr>
        </p:nvSpPr>
        <p:spPr/>
        <p:txBody>
          <a:bodyPr/>
          <a:lstStyle/>
          <a:p>
            <a:fld id="{4A26EF3F-9985-492F-93A6-079BCEA05E17}" type="slidenum">
              <a:rPr lang="en-US" smtClean="0"/>
              <a:t>3</a:t>
            </a:fld>
            <a:endParaRPr lang="en-US"/>
          </a:p>
        </p:txBody>
      </p:sp>
    </p:spTree>
    <p:extLst>
      <p:ext uri="{BB962C8B-B14F-4D97-AF65-F5344CB8AC3E}">
        <p14:creationId xmlns:p14="http://schemas.microsoft.com/office/powerpoint/2010/main" val="537631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EAC25A-0787-4250-9F5D-D1D38B63B3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0999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 moving on to the</a:t>
            </a:r>
            <a:r>
              <a:rPr lang="en-US" baseline="0" dirty="0" smtClean="0"/>
              <a:t> next track in the Clinical Conversations program. We’ll start out with a brief discussion</a:t>
            </a:r>
            <a:r>
              <a:rPr lang="en-US" dirty="0" smtClean="0"/>
              <a:t> question: can you think of something you do often while caring for patients, but have wondered if there’s a better, more efficient, safer, or</a:t>
            </a:r>
            <a:r>
              <a:rPr lang="en-US" baseline="0" dirty="0" smtClean="0"/>
              <a:t> </a:t>
            </a:r>
            <a:r>
              <a:rPr lang="en-US" dirty="0" smtClean="0"/>
              <a:t>more effective or cost-effective way to do it?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[NOTE TO FACILITATOR: If you are completing these modules in an order other than suggested in the facilitation guide, you may need to adjust </a:t>
            </a:r>
            <a:r>
              <a:rPr lang="en-US" b="1" baseline="0" dirty="0" smtClean="0"/>
              <a:t>this note</a:t>
            </a:r>
            <a:r>
              <a:rPr lang="en-US" b="1"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5</a:t>
            </a:fld>
            <a:endParaRPr lang="en-US"/>
          </a:p>
        </p:txBody>
      </p:sp>
    </p:spTree>
    <p:extLst>
      <p:ext uri="{BB962C8B-B14F-4D97-AF65-F5344CB8AC3E}">
        <p14:creationId xmlns:p14="http://schemas.microsoft.com/office/powerpoint/2010/main" val="2332069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EBP is the conscientious,</a:t>
            </a:r>
            <a:r>
              <a:rPr lang="en-US" baseline="0" dirty="0" smtClean="0"/>
              <a:t> explicit, and judicious use of current best evidence in making decisions about patient care</a:t>
            </a:r>
            <a:r>
              <a:rPr lang="en-US" baseline="30000" dirty="0" smtClean="0"/>
              <a:t>1</a:t>
            </a:r>
            <a:r>
              <a:rPr lang="en-US" baseline="0" dirty="0" smtClean="0"/>
              <a:t>. You may be familiar with related terms like evidence-based medicine, evidence-based nursing, etc. EBP is the most inclusive term, which is why we are using it instead of any of those more profession-specific terms, but they all mean the same thing. Consider EBP as a contrast to other decision-making strategies like relying on tradition or “the way we’ve always done it,” anecdotal evidence, or intuition. </a:t>
            </a:r>
          </a:p>
        </p:txBody>
      </p:sp>
      <p:sp>
        <p:nvSpPr>
          <p:cNvPr id="4" name="Slide Number Placeholder 3"/>
          <p:cNvSpPr>
            <a:spLocks noGrp="1"/>
          </p:cNvSpPr>
          <p:nvPr>
            <p:ph type="sldNum" sz="quarter" idx="10"/>
          </p:nvPr>
        </p:nvSpPr>
        <p:spPr/>
        <p:txBody>
          <a:bodyPr/>
          <a:lstStyle/>
          <a:p>
            <a:fld id="{82EAC25A-0787-4250-9F5D-D1D38B63B3EB}" type="slidenum">
              <a:rPr lang="en-US" smtClean="0"/>
              <a:t>6</a:t>
            </a:fld>
            <a:endParaRPr lang="en-US"/>
          </a:p>
        </p:txBody>
      </p:sp>
    </p:spTree>
    <p:extLst>
      <p:ext uri="{BB962C8B-B14F-4D97-AF65-F5344CB8AC3E}">
        <p14:creationId xmlns:p14="http://schemas.microsoft.com/office/powerpoint/2010/main" val="932423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EBP also does not mean only that we find</a:t>
            </a:r>
            <a:r>
              <a:rPr lang="en-US" baseline="0" dirty="0" smtClean="0"/>
              <a:t> the current best evidence and apply it uniformly to every patient. We must integrate the clinical evidence with our own expertise and the patient’s preferences. Therefore, EBP has three major components: external clinical evidence, our own clinical expertise, and patient preferences</a:t>
            </a:r>
            <a:r>
              <a:rPr lang="en-US" baseline="30000" dirty="0" smtClean="0"/>
              <a:t>1</a:t>
            </a:r>
            <a:r>
              <a:rPr lang="en-US" baseline="0" dirty="0" smtClean="0"/>
              <a:t>. Each of these must be taken into account when making decisions to ensure that the care we provide is not only supported by evidence but is best for the patient’s individual situation and aligns with their own preferences about their care.  For example, even if clinical evidence suggests that a certain pharmaceutical treatment is the most effective option for a certain type of cancer, if we know that our patient does not tolerate that type of drugs well or does not wish to take certain drugs at all, we must take that knowledge into account when deciding on a course of treatment. </a:t>
            </a:r>
          </a:p>
          <a:p>
            <a:endParaRPr lang="en-US" baseline="0" dirty="0" smtClean="0"/>
          </a:p>
        </p:txBody>
      </p:sp>
      <p:sp>
        <p:nvSpPr>
          <p:cNvPr id="4" name="Slide Number Placeholder 3"/>
          <p:cNvSpPr>
            <a:spLocks noGrp="1"/>
          </p:cNvSpPr>
          <p:nvPr>
            <p:ph type="sldNum" sz="quarter" idx="10"/>
          </p:nvPr>
        </p:nvSpPr>
        <p:spPr/>
        <p:txBody>
          <a:bodyPr/>
          <a:lstStyle/>
          <a:p>
            <a:fld id="{82EAC25A-0787-4250-9F5D-D1D38B63B3EB}" type="slidenum">
              <a:rPr lang="en-US" smtClean="0"/>
              <a:t>7</a:t>
            </a:fld>
            <a:endParaRPr lang="en-US"/>
          </a:p>
        </p:txBody>
      </p:sp>
    </p:spTree>
    <p:extLst>
      <p:ext uri="{BB962C8B-B14F-4D97-AF65-F5344CB8AC3E}">
        <p14:creationId xmlns:p14="http://schemas.microsoft.com/office/powerpoint/2010/main" val="4129427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substantial body of literature confirms that patients benefit from the implementation of EBP, as do both individual practitioners and larger organizations. </a:t>
            </a:r>
          </a:p>
          <a:p>
            <a:endParaRPr lang="en-US" baseline="0" dirty="0" smtClean="0"/>
          </a:p>
          <a:p>
            <a:r>
              <a:rPr lang="en-US" baseline="0" dirty="0" smtClean="0"/>
              <a:t>We’ll look at the benefits to patients first. </a:t>
            </a:r>
          </a:p>
          <a:p>
            <a:endParaRPr lang="en-US" baseline="0" dirty="0" smtClean="0"/>
          </a:p>
          <a:p>
            <a:r>
              <a:rPr lang="en-US" baseline="0" dirty="0" smtClean="0"/>
              <a:t>Most patients expect that when they seek care, they will receive care that is based on high-quality and current evidence. This is unfortunately not always the case, but research has shown that implementing EBP can not only directly help meet this expectation, but it can also have a positive impact on measures of patient satisfaction</a:t>
            </a:r>
            <a:r>
              <a:rPr lang="en-US" baseline="30000" dirty="0" smtClean="0"/>
              <a:t>2</a:t>
            </a:r>
            <a:r>
              <a:rPr lang="en-US" baseline="0" dirty="0" smtClean="0"/>
              <a:t>. Even more importantly, EBP has been demonstrated to increase patient safety</a:t>
            </a:r>
            <a:r>
              <a:rPr lang="en-US" baseline="30000" dirty="0" smtClean="0"/>
              <a:t>3</a:t>
            </a:r>
            <a:r>
              <a:rPr lang="en-US" baseline="0" dirty="0" smtClean="0"/>
              <a:t>, improve clinical outcomes in a variety of contexts</a:t>
            </a:r>
            <a:r>
              <a:rPr lang="en-US" baseline="30000" dirty="0" smtClean="0"/>
              <a:t>4</a:t>
            </a:r>
            <a:r>
              <a:rPr lang="en-US" baseline="0" dirty="0" smtClean="0"/>
              <a:t>, and decrease variation in patient outcomes</a:t>
            </a:r>
            <a:r>
              <a:rPr lang="en-US" baseline="30000" dirty="0" smtClean="0"/>
              <a:t>3</a:t>
            </a:r>
            <a:r>
              <a:rPr lang="en-US" baseline="0" dirty="0" smtClean="0"/>
              <a:t>. In other words, the use of high-quality evidence in decision-making translates directly into happier and healthier patients. </a:t>
            </a:r>
          </a:p>
        </p:txBody>
      </p:sp>
      <p:sp>
        <p:nvSpPr>
          <p:cNvPr id="4" name="Slide Number Placeholder 3"/>
          <p:cNvSpPr>
            <a:spLocks noGrp="1"/>
          </p:cNvSpPr>
          <p:nvPr>
            <p:ph type="sldNum" sz="quarter" idx="10"/>
          </p:nvPr>
        </p:nvSpPr>
        <p:spPr/>
        <p:txBody>
          <a:bodyPr/>
          <a:lstStyle/>
          <a:p>
            <a:fld id="{82EAC25A-0787-4250-9F5D-D1D38B63B3EB}" type="slidenum">
              <a:rPr lang="en-US" smtClean="0"/>
              <a:t>8</a:t>
            </a:fld>
            <a:endParaRPr lang="en-US"/>
          </a:p>
        </p:txBody>
      </p:sp>
    </p:spTree>
    <p:extLst>
      <p:ext uri="{BB962C8B-B14F-4D97-AF65-F5344CB8AC3E}">
        <p14:creationId xmlns:p14="http://schemas.microsoft.com/office/powerpoint/2010/main" val="3883581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EBP also has benefits for you, the healthcare practitioners. Research</a:t>
            </a:r>
            <a:r>
              <a:rPr lang="en-US" baseline="0" dirty="0" smtClean="0"/>
              <a:t> has shown that the use of EBP increases job satisfaction and group cohesion by empowering providers and increasing confidence in decision-making. EBP also lends itself to collaborative research and discussion in the decision-making process</a:t>
            </a:r>
            <a:r>
              <a:rPr lang="en-US" baseline="30000" dirty="0" smtClean="0"/>
              <a:t>5</a:t>
            </a:r>
            <a:r>
              <a:rPr lang="en-US" baseline="0" dirty="0" smtClean="0"/>
              <a:t>.</a:t>
            </a:r>
          </a:p>
          <a:p>
            <a:endParaRPr lang="en-US" baseline="0" dirty="0" smtClean="0"/>
          </a:p>
          <a:p>
            <a:r>
              <a:rPr lang="en-US" baseline="0" dirty="0" smtClean="0"/>
              <a:t>Further, EBP is a core competency mandated by the Institute of Medicine for all healthcare professionals in the United States; the Institute of Medicine has stated that the vast majority of clinical decisions should be supported by high-quality evidence</a:t>
            </a:r>
            <a:r>
              <a:rPr lang="en-US" baseline="30000" dirty="0" smtClean="0"/>
              <a:t>6</a:t>
            </a:r>
            <a:r>
              <a:rPr lang="en-US" baseline="0" dirty="0" smtClean="0"/>
              <a:t>. Implementation of EBP is vital to meeting that goal.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Finally, participating in EBP can open up professional advancement opportunities like scholarly publication</a:t>
            </a:r>
            <a:r>
              <a:rPr lang="en-US" baseline="30000" dirty="0" smtClean="0"/>
              <a:t>7</a:t>
            </a:r>
            <a:r>
              <a:rPr lang="en-US" baseline="0" dirty="0" smtClean="0"/>
              <a:t>.</a:t>
            </a:r>
            <a:endParaRPr lang="en-US" baseline="30000" dirty="0" smtClean="0"/>
          </a:p>
          <a:p>
            <a:endParaRPr lang="en-US" baseline="30000" dirty="0" smtClean="0"/>
          </a:p>
        </p:txBody>
      </p:sp>
      <p:sp>
        <p:nvSpPr>
          <p:cNvPr id="4" name="Slide Number Placeholder 3"/>
          <p:cNvSpPr>
            <a:spLocks noGrp="1"/>
          </p:cNvSpPr>
          <p:nvPr>
            <p:ph type="sldNum" sz="quarter" idx="10"/>
          </p:nvPr>
        </p:nvSpPr>
        <p:spPr/>
        <p:txBody>
          <a:bodyPr/>
          <a:lstStyle/>
          <a:p>
            <a:fld id="{82EAC25A-0787-4250-9F5D-D1D38B63B3EB}" type="slidenum">
              <a:rPr lang="en-US" smtClean="0"/>
              <a:t>9</a:t>
            </a:fld>
            <a:endParaRPr lang="en-US"/>
          </a:p>
        </p:txBody>
      </p:sp>
    </p:spTree>
    <p:extLst>
      <p:ext uri="{BB962C8B-B14F-4D97-AF65-F5344CB8AC3E}">
        <p14:creationId xmlns:p14="http://schemas.microsoft.com/office/powerpoint/2010/main" val="34733629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080A4DE-6818-475B-875B-F1B097A76FF7}" type="datetime1">
              <a:rPr lang="en-US" smtClean="0"/>
              <a:t>11/21/2019</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9316" y="5963433"/>
            <a:ext cx="3218688" cy="621792"/>
          </a:xfrm>
          <a:prstGeom prst="rect">
            <a:avLst/>
          </a:prstGeom>
        </p:spPr>
      </p:pic>
    </p:spTree>
    <p:extLst>
      <p:ext uri="{BB962C8B-B14F-4D97-AF65-F5344CB8AC3E}">
        <p14:creationId xmlns:p14="http://schemas.microsoft.com/office/powerpoint/2010/main" val="2775624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1C81C0-A3CD-4853-B4B6-89DA5B4E7560}" type="datetime1">
              <a:rPr lang="en-US" smtClean="0"/>
              <a:t>11/21/2019</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074398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D6AA23-DCCF-4796-8855-B1CAEC5E9727}" type="datetime1">
              <a:rPr lang="en-US" smtClean="0"/>
              <a:t>11/21/2019</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4207607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6AB652-D7D3-4BE5-8959-22A79339576C}" type="datetime1">
              <a:rPr lang="en-US" smtClean="0"/>
              <a:t>11/21/2019</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494807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AF63677-35BB-46A6-9FB4-3CB3AD375170}" type="datetime1">
              <a:rPr lang="en-US" smtClean="0"/>
              <a:t>11/21/2019</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987126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9CACB96-07DF-4428-A372-9A2D95347F31}" type="datetime1">
              <a:rPr lang="en-US" smtClean="0"/>
              <a:t>11/21/2019</a:t>
            </a:fld>
            <a:endParaRPr lang="en-US"/>
          </a:p>
        </p:txBody>
      </p:sp>
      <p:sp>
        <p:nvSpPr>
          <p:cNvPr id="6" name="Footer Placeholder 5"/>
          <p:cNvSpPr>
            <a:spLocks noGrp="1"/>
          </p:cNvSpPr>
          <p:nvPr>
            <p:ph type="ftr" sz="quarter" idx="11"/>
          </p:nvPr>
        </p:nvSpPr>
        <p:spPr/>
        <p:txBody>
          <a:bodyPr/>
          <a:lstStyle/>
          <a:p>
            <a:r>
              <a:rPr lang="en-US" smtClean="0"/>
              <a:t>#citeNLM2018</a:t>
            </a:r>
            <a:endParaRPr lang="en-US"/>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3834158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3884E31-53D2-41FB-ACF8-9FCB45513930}" type="datetime1">
              <a:rPr lang="en-US" smtClean="0"/>
              <a:t>11/21/2019</a:t>
            </a:fld>
            <a:endParaRPr lang="en-US"/>
          </a:p>
        </p:txBody>
      </p:sp>
      <p:sp>
        <p:nvSpPr>
          <p:cNvPr id="8" name="Footer Placeholder 7"/>
          <p:cNvSpPr>
            <a:spLocks noGrp="1"/>
          </p:cNvSpPr>
          <p:nvPr>
            <p:ph type="ftr" sz="quarter" idx="11"/>
          </p:nvPr>
        </p:nvSpPr>
        <p:spPr/>
        <p:txBody>
          <a:bodyPr/>
          <a:lstStyle/>
          <a:p>
            <a:r>
              <a:rPr lang="en-US" smtClean="0"/>
              <a:t>#citeNLM2018</a:t>
            </a:r>
            <a:endParaRPr lang="en-US"/>
          </a:p>
        </p:txBody>
      </p:sp>
      <p:sp>
        <p:nvSpPr>
          <p:cNvPr id="9" name="Slide Number Placeholder 8"/>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2932121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A64AF7D-6CC6-4473-8654-20CC26F6EABC}" type="datetime1">
              <a:rPr lang="en-US" smtClean="0"/>
              <a:t>11/21/2019</a:t>
            </a:fld>
            <a:endParaRPr lang="en-US"/>
          </a:p>
        </p:txBody>
      </p:sp>
      <p:sp>
        <p:nvSpPr>
          <p:cNvPr id="4" name="Footer Placeholder 3"/>
          <p:cNvSpPr>
            <a:spLocks noGrp="1"/>
          </p:cNvSpPr>
          <p:nvPr>
            <p:ph type="ftr" sz="quarter" idx="11"/>
          </p:nvPr>
        </p:nvSpPr>
        <p:spPr/>
        <p:txBody>
          <a:bodyPr/>
          <a:lstStyle/>
          <a:p>
            <a:r>
              <a:rPr lang="en-US" smtClean="0"/>
              <a:t>#citeNLM2018</a:t>
            </a:r>
            <a:endParaRPr lang="en-US"/>
          </a:p>
        </p:txBody>
      </p:sp>
      <p:sp>
        <p:nvSpPr>
          <p:cNvPr id="5" name="Slide Number Placeholder 4"/>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3988817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4C0126-D094-4D08-A8E6-5F270869623A}" type="datetime1">
              <a:rPr lang="en-US" smtClean="0"/>
              <a:t>11/21/2019</a:t>
            </a:fld>
            <a:endParaRPr lang="en-US"/>
          </a:p>
        </p:txBody>
      </p:sp>
      <p:sp>
        <p:nvSpPr>
          <p:cNvPr id="3" name="Footer Placeholder 2"/>
          <p:cNvSpPr>
            <a:spLocks noGrp="1"/>
          </p:cNvSpPr>
          <p:nvPr>
            <p:ph type="ftr" sz="quarter" idx="11"/>
          </p:nvPr>
        </p:nvSpPr>
        <p:spPr/>
        <p:txBody>
          <a:bodyPr/>
          <a:lstStyle/>
          <a:p>
            <a:r>
              <a:rPr lang="en-US" smtClean="0"/>
              <a:t>#citeNLM2018</a:t>
            </a:r>
            <a:endParaRPr lang="en-US"/>
          </a:p>
        </p:txBody>
      </p:sp>
      <p:sp>
        <p:nvSpPr>
          <p:cNvPr id="4" name="Slide Number Placeholder 3"/>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4275668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1DF4601-E258-4342-A106-5FE953FCF198}" type="datetime1">
              <a:rPr lang="en-US" smtClean="0"/>
              <a:t>11/21/2019</a:t>
            </a:fld>
            <a:endParaRPr lang="en-US"/>
          </a:p>
        </p:txBody>
      </p:sp>
      <p:sp>
        <p:nvSpPr>
          <p:cNvPr id="6" name="Footer Placeholder 5"/>
          <p:cNvSpPr>
            <a:spLocks noGrp="1"/>
          </p:cNvSpPr>
          <p:nvPr>
            <p:ph type="ftr" sz="quarter" idx="11"/>
          </p:nvPr>
        </p:nvSpPr>
        <p:spPr/>
        <p:txBody>
          <a:bodyPr/>
          <a:lstStyle/>
          <a:p>
            <a:r>
              <a:rPr lang="en-US" smtClean="0"/>
              <a:t>#citeNLM2018</a:t>
            </a:r>
            <a:endParaRPr lang="en-US"/>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2153498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1F1542A-B01E-4275-9B01-74B67EDB5415}" type="datetime1">
              <a:rPr lang="en-US" smtClean="0"/>
              <a:t>11/21/2019</a:t>
            </a:fld>
            <a:endParaRPr lang="en-US"/>
          </a:p>
        </p:txBody>
      </p:sp>
      <p:sp>
        <p:nvSpPr>
          <p:cNvPr id="6" name="Footer Placeholder 5"/>
          <p:cNvSpPr>
            <a:spLocks noGrp="1"/>
          </p:cNvSpPr>
          <p:nvPr>
            <p:ph type="ftr" sz="quarter" idx="11"/>
          </p:nvPr>
        </p:nvSpPr>
        <p:spPr/>
        <p:txBody>
          <a:bodyPr/>
          <a:lstStyle/>
          <a:p>
            <a:r>
              <a:rPr lang="en-US" smtClean="0"/>
              <a:t>#citeNLM2018</a:t>
            </a:r>
            <a:endParaRPr lang="en-US"/>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753535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D6AA23-DCCF-4796-8855-B1CAEC5E9727}" type="datetime1">
              <a:rPr lang="en-US" smtClean="0"/>
              <a:t>11/21/2019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#citeNLM2018</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9F92CD-A15F-4D01-A8C0-709E6596AA4B}" type="slidenum">
              <a:rPr lang="en-US" smtClean="0"/>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69316" y="5963433"/>
            <a:ext cx="3218688" cy="621792"/>
          </a:xfrm>
          <a:prstGeom prst="rect">
            <a:avLst/>
          </a:prstGeom>
        </p:spPr>
      </p:pic>
    </p:spTree>
    <p:extLst>
      <p:ext uri="{BB962C8B-B14F-4D97-AF65-F5344CB8AC3E}">
        <p14:creationId xmlns:p14="http://schemas.microsoft.com/office/powerpoint/2010/main" val="3373586962"/>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8" Type="http://schemas.openxmlformats.org/officeDocument/2006/relationships/hyperlink" Target="https://www.ncbi.nlm.nih.gov/books/NBK221528/" TargetMode="External"/><Relationship Id="rId3" Type="http://schemas.openxmlformats.org/officeDocument/2006/relationships/hyperlink" Target="https://www.ncbi.nlm.nih.gov/pmc/articles/PMC2349778/pdf/bmj00524-0009.pdf" TargetMode="External"/><Relationship Id="rId7" Type="http://schemas.openxmlformats.org/officeDocument/2006/relationships/hyperlink" Target="https://insights.ovid.com/crossref?an=00006216-201101000-00006"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sciencedirect.com/science/article/pii/S0099176711001206?via%3Dihub" TargetMode="External"/><Relationship Id="rId5" Type="http://schemas.openxmlformats.org/officeDocument/2006/relationships/hyperlink" Target="https://insights.ovid.com/article/00005082-200801000-00011" TargetMode="External"/><Relationship Id="rId4" Type="http://schemas.openxmlformats.org/officeDocument/2006/relationships/hyperlink" Target="https://www.sciencedirect.com/science/article/pii/S0099176717305470?via%3Dihub" TargetMode="External"/><Relationship Id="rId9" Type="http://schemas.openxmlformats.org/officeDocument/2006/relationships/hyperlink" Target="https://www.tandfonline.com/doi/full/10.1080/15323269.2018.150919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latin typeface="+mn-lt"/>
              </a:rPr>
              <a:t>What is EBP and why does it matter?</a:t>
            </a:r>
            <a:endParaRPr lang="en-US" dirty="0">
              <a:latin typeface="+mn-lt"/>
            </a:endParaRPr>
          </a:p>
        </p:txBody>
      </p:sp>
      <p:sp>
        <p:nvSpPr>
          <p:cNvPr id="2" name="Subtitle 1"/>
          <p:cNvSpPr>
            <a:spLocks noGrp="1"/>
          </p:cNvSpPr>
          <p:nvPr>
            <p:ph type="subTitle" idx="1"/>
          </p:nvPr>
        </p:nvSpPr>
        <p:spPr/>
        <p:txBody>
          <a:bodyPr/>
          <a:lstStyle/>
          <a:p>
            <a:r>
              <a:rPr lang="en-US" i="1" dirty="0" smtClean="0"/>
              <a:t>Evidence-Based Practice</a:t>
            </a:r>
            <a:endParaRPr lang="en-US" i="1" dirty="0"/>
          </a:p>
        </p:txBody>
      </p:sp>
    </p:spTree>
    <p:extLst>
      <p:ext uri="{BB962C8B-B14F-4D97-AF65-F5344CB8AC3E}">
        <p14:creationId xmlns:p14="http://schemas.microsoft.com/office/powerpoint/2010/main" val="4961834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EBP? (2)</a:t>
            </a:r>
            <a:endParaRPr lang="en-US" dirty="0"/>
          </a:p>
        </p:txBody>
      </p:sp>
      <p:sp>
        <p:nvSpPr>
          <p:cNvPr id="3" name="Content Placeholder 2"/>
          <p:cNvSpPr>
            <a:spLocks noGrp="1"/>
          </p:cNvSpPr>
          <p:nvPr>
            <p:ph sz="half" idx="1"/>
          </p:nvPr>
        </p:nvSpPr>
        <p:spPr>
          <a:xfrm>
            <a:off x="838199" y="1673865"/>
            <a:ext cx="6354169" cy="4351338"/>
          </a:xfrm>
        </p:spPr>
        <p:txBody>
          <a:bodyPr>
            <a:noAutofit/>
          </a:bodyPr>
          <a:lstStyle/>
          <a:p>
            <a:pPr marL="0" lvl="0" indent="0">
              <a:lnSpc>
                <a:spcPct val="100000"/>
              </a:lnSpc>
              <a:buNone/>
            </a:pPr>
            <a:r>
              <a:rPr lang="en-US" dirty="0" smtClean="0"/>
              <a:t>Benefits for organizations:</a:t>
            </a:r>
          </a:p>
          <a:p>
            <a:pPr>
              <a:lnSpc>
                <a:spcPct val="100000"/>
              </a:lnSpc>
            </a:pPr>
            <a:r>
              <a:rPr lang="en-US" dirty="0" smtClean="0">
                <a:solidFill>
                  <a:prstClr val="black"/>
                </a:solidFill>
              </a:rPr>
              <a:t>Cost-efficiency</a:t>
            </a:r>
            <a:r>
              <a:rPr lang="en-US" baseline="30000" dirty="0" smtClean="0">
                <a:solidFill>
                  <a:prstClr val="black"/>
                </a:solidFill>
              </a:rPr>
              <a:t>5</a:t>
            </a:r>
            <a:endParaRPr lang="en-US" dirty="0" smtClean="0">
              <a:solidFill>
                <a:prstClr val="black"/>
              </a:solidFill>
            </a:endParaRPr>
          </a:p>
          <a:p>
            <a:pPr lvl="0">
              <a:lnSpc>
                <a:spcPct val="100000"/>
              </a:lnSpc>
            </a:pPr>
            <a:r>
              <a:rPr lang="en-US" dirty="0" smtClean="0">
                <a:solidFill>
                  <a:prstClr val="black"/>
                </a:solidFill>
              </a:rPr>
              <a:t>Lower rates of attrition/turnover</a:t>
            </a:r>
            <a:r>
              <a:rPr lang="en-US" baseline="30000" dirty="0" smtClean="0">
                <a:solidFill>
                  <a:prstClr val="black"/>
                </a:solidFill>
              </a:rPr>
              <a:t>5</a:t>
            </a:r>
            <a:endParaRPr lang="en-US" baseline="30000" dirty="0">
              <a:solidFill>
                <a:prstClr val="black"/>
              </a:solidFill>
            </a:endParaRPr>
          </a:p>
          <a:p>
            <a:endParaRPr lang="en-US" dirty="0"/>
          </a:p>
        </p:txBody>
      </p:sp>
      <p:pic>
        <p:nvPicPr>
          <p:cNvPr id="1026" name="Picture 2" descr="View of Operating Room"/>
          <p:cNvPicPr>
            <a:picLocks noChangeAspect="1" noChangeArrowheads="1"/>
          </p:cNvPicPr>
          <p:nvPr/>
        </p:nvPicPr>
        <p:blipFill rotWithShape="1">
          <a:blip r:embed="rId3">
            <a:extLst>
              <a:ext uri="{28A0092B-C50C-407E-A947-70E740481C1C}">
                <a14:useLocalDpi xmlns:a14="http://schemas.microsoft.com/office/drawing/2010/main" val="0"/>
              </a:ext>
            </a:extLst>
          </a:blip>
          <a:srcRect l="24580" r="25106"/>
          <a:stretch/>
        </p:blipFill>
        <p:spPr bwMode="auto">
          <a:xfrm>
            <a:off x="7813047" y="1897811"/>
            <a:ext cx="3314715" cy="3644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388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EBP Process (the 5 As)</a:t>
            </a:r>
            <a:r>
              <a:rPr lang="en-US" baseline="30000" dirty="0"/>
              <a:t>8</a:t>
            </a:r>
          </a:p>
        </p:txBody>
      </p:sp>
      <p:pic>
        <p:nvPicPr>
          <p:cNvPr id="4" name="Picture 3" descr="Ask, acquire, appraise, apply, and assess"/>
          <p:cNvPicPr>
            <a:picLocks noChangeAspect="1"/>
          </p:cNvPicPr>
          <p:nvPr/>
        </p:nvPicPr>
        <p:blipFill>
          <a:blip r:embed="rId3"/>
          <a:stretch>
            <a:fillRect/>
          </a:stretch>
        </p:blipFill>
        <p:spPr>
          <a:xfrm>
            <a:off x="938759" y="1531338"/>
            <a:ext cx="10314482" cy="4400430"/>
          </a:xfrm>
          <a:prstGeom prst="rect">
            <a:avLst/>
          </a:prstGeom>
        </p:spPr>
      </p:pic>
    </p:spTree>
    <p:extLst>
      <p:ext uri="{BB962C8B-B14F-4D97-AF65-F5344CB8AC3E}">
        <p14:creationId xmlns:p14="http://schemas.microsoft.com/office/powerpoint/2010/main" val="7611338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message</a:t>
            </a:r>
            <a:endParaRPr lang="en-US" dirty="0"/>
          </a:p>
        </p:txBody>
      </p:sp>
      <p:sp>
        <p:nvSpPr>
          <p:cNvPr id="3" name="Content Placeholder 2"/>
          <p:cNvSpPr>
            <a:spLocks noGrp="1"/>
          </p:cNvSpPr>
          <p:nvPr>
            <p:ph idx="1"/>
          </p:nvPr>
        </p:nvSpPr>
        <p:spPr>
          <a:xfrm>
            <a:off x="838200" y="1604299"/>
            <a:ext cx="6564682" cy="4351338"/>
          </a:xfrm>
        </p:spPr>
        <p:txBody>
          <a:bodyPr>
            <a:normAutofit/>
          </a:bodyPr>
          <a:lstStyle/>
          <a:p>
            <a:pPr marL="0" indent="0">
              <a:buNone/>
            </a:pPr>
            <a:r>
              <a:rPr lang="en-US" i="1" dirty="0" smtClean="0"/>
              <a:t>Consider: </a:t>
            </a:r>
          </a:p>
          <a:p>
            <a:r>
              <a:rPr lang="en-US" dirty="0" smtClean="0"/>
              <a:t>How could implementing EBP change how you care for your patients?</a:t>
            </a:r>
          </a:p>
          <a:p>
            <a:r>
              <a:rPr lang="en-US" dirty="0" smtClean="0"/>
              <a:t>What challenges might hinder your ability to implement EBP?</a:t>
            </a:r>
          </a:p>
          <a:p>
            <a:pPr marL="0" indent="0">
              <a:buNone/>
            </a:pPr>
            <a:r>
              <a:rPr lang="en-US" i="1" dirty="0" smtClean="0"/>
              <a:t>Remember:</a:t>
            </a:r>
          </a:p>
          <a:p>
            <a:pPr lvl="0"/>
            <a:r>
              <a:rPr lang="en-US" dirty="0" smtClean="0"/>
              <a:t>The 3 components of EBP (evidence, expertise, patient preference)</a:t>
            </a:r>
          </a:p>
          <a:p>
            <a:pPr lvl="0"/>
            <a:r>
              <a:rPr lang="en-US" dirty="0" smtClean="0"/>
              <a:t>The EBP process (the 5 As)</a:t>
            </a:r>
          </a:p>
          <a:p>
            <a:pPr lvl="0"/>
            <a:endParaRPr lang="en-US" dirty="0"/>
          </a:p>
        </p:txBody>
      </p:sp>
      <p:pic>
        <p:nvPicPr>
          <p:cNvPr id="4" name="Picture 3" descr="Person writing on notepad"/>
          <p:cNvPicPr>
            <a:picLocks noChangeAspect="1"/>
          </p:cNvPicPr>
          <p:nvPr/>
        </p:nvPicPr>
        <p:blipFill rotWithShape="1">
          <a:blip r:embed="rId3" cstate="print">
            <a:extLst>
              <a:ext uri="{BEBA8EAE-BF5A-486C-A8C5-ECC9F3942E4B}">
                <a14:imgProps xmlns:a14="http://schemas.microsoft.com/office/drawing/2010/main">
                  <a14:imgLayer r:embed="rId4">
                    <a14:imgEffect>
                      <a14:artisticPaintBrush/>
                    </a14:imgEffect>
                    <a14:imgEffect>
                      <a14:sharpenSoften amount="-17000"/>
                    </a14:imgEffect>
                    <a14:imgEffect>
                      <a14:saturation sat="111000"/>
                    </a14:imgEffect>
                    <a14:imgEffect>
                      <a14:brightnessContrast contrast="1000"/>
                    </a14:imgEffect>
                  </a14:imgLayer>
                </a14:imgProps>
              </a:ext>
              <a:ext uri="{28A0092B-C50C-407E-A947-70E740481C1C}">
                <a14:useLocalDpi xmlns:a14="http://schemas.microsoft.com/office/drawing/2010/main" val="0"/>
              </a:ext>
            </a:extLst>
          </a:blip>
          <a:srcRect r="15640"/>
          <a:stretch/>
        </p:blipFill>
        <p:spPr>
          <a:xfrm>
            <a:off x="7672617" y="2402006"/>
            <a:ext cx="3996217" cy="2755924"/>
          </a:xfrm>
          <a:prstGeom prst="rect">
            <a:avLst/>
          </a:prstGeom>
          <a:effectLst>
            <a:softEdge rad="31750"/>
          </a:effectLst>
        </p:spPr>
      </p:pic>
      <p:sp>
        <p:nvSpPr>
          <p:cNvPr id="5" name="TextBox 4"/>
          <p:cNvSpPr txBox="1"/>
          <p:nvPr/>
        </p:nvSpPr>
        <p:spPr>
          <a:xfrm>
            <a:off x="4227226" y="5801193"/>
            <a:ext cx="7674964" cy="830997"/>
          </a:xfrm>
          <a:prstGeom prst="rect">
            <a:avLst/>
          </a:prstGeom>
          <a:noFill/>
        </p:spPr>
        <p:txBody>
          <a:bodyPr wrap="square" rtlCol="0">
            <a:spAutoFit/>
          </a:bodyPr>
          <a:lstStyle/>
          <a:p>
            <a:r>
              <a:rPr lang="en-US" sz="1200" i="1" dirty="0"/>
              <a:t>Developed resources reported in this presentation are supported by the National Library of Medicine (NLM), National Institutes of Health (NIH) under cooperative agreement number UG4LM012342 with the University of Pittsburgh, Health Sciences Library System. The content is solely the responsibility of the authors and does not necessarily represent the official views of the National Institutes of Health</a:t>
            </a:r>
            <a:r>
              <a:rPr lang="en-US" sz="1200" i="1" dirty="0" smtClean="0"/>
              <a:t>.</a:t>
            </a:r>
            <a:endParaRPr lang="en-US" sz="1200" i="1" dirty="0"/>
          </a:p>
        </p:txBody>
      </p:sp>
    </p:spTree>
    <p:extLst>
      <p:ext uri="{BB962C8B-B14F-4D97-AF65-F5344CB8AC3E}">
        <p14:creationId xmlns:p14="http://schemas.microsoft.com/office/powerpoint/2010/main" val="25475379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838200" y="1494971"/>
            <a:ext cx="10515600" cy="4681992"/>
          </a:xfrm>
        </p:spPr>
        <p:txBody>
          <a:bodyPr>
            <a:normAutofit fontScale="55000" lnSpcReduction="20000"/>
          </a:bodyPr>
          <a:lstStyle/>
          <a:p>
            <a:pPr marL="514350" indent="-514350">
              <a:buFont typeface="+mj-lt"/>
              <a:buAutoNum type="arabicPeriod"/>
            </a:pPr>
            <a:r>
              <a:rPr lang="en-US" dirty="0" err="1" smtClean="0"/>
              <a:t>Sackett</a:t>
            </a:r>
            <a:r>
              <a:rPr lang="en-US" dirty="0" smtClean="0"/>
              <a:t>, D.L. (1996). Evidence based medicine: What it is and what it isn’t. </a:t>
            </a:r>
            <a:r>
              <a:rPr lang="en-US" i="1" dirty="0" smtClean="0"/>
              <a:t>BMJ, 312</a:t>
            </a:r>
            <a:r>
              <a:rPr lang="en-US" dirty="0" smtClean="0"/>
              <a:t>(7023), 71-72. </a:t>
            </a:r>
            <a:r>
              <a:rPr lang="en-US" dirty="0"/>
              <a:t>Retrieved </a:t>
            </a:r>
            <a:r>
              <a:rPr lang="en-US" dirty="0" smtClean="0"/>
              <a:t>from </a:t>
            </a:r>
            <a:r>
              <a:rPr lang="en-US" dirty="0" smtClean="0">
                <a:hlinkClick r:id="rId3"/>
              </a:rPr>
              <a:t>URL to Source.</a:t>
            </a:r>
            <a:r>
              <a:rPr lang="en-US" dirty="0" smtClean="0"/>
              <a:t> </a:t>
            </a:r>
          </a:p>
          <a:p>
            <a:pPr marL="514350" indent="-514350">
              <a:buFont typeface="+mj-lt"/>
              <a:buAutoNum type="arabicPeriod"/>
            </a:pPr>
            <a:r>
              <a:rPr lang="en-US" dirty="0" smtClean="0"/>
              <a:t>Skaggs, M.K.D., Daniels, J.F., Hodge, A.J., &amp; </a:t>
            </a:r>
            <a:r>
              <a:rPr lang="en-US" dirty="0" err="1" smtClean="0"/>
              <a:t>DeCamp</a:t>
            </a:r>
            <a:r>
              <a:rPr lang="en-US" dirty="0" smtClean="0"/>
              <a:t>, V.L. (2018). Using the evidence-based practice service nursing bundle to increase patient satisfaction. </a:t>
            </a:r>
            <a:r>
              <a:rPr lang="en-US" i="1" dirty="0" smtClean="0"/>
              <a:t>Journal of Emergency Nursing, 44</a:t>
            </a:r>
            <a:r>
              <a:rPr lang="en-US" dirty="0" smtClean="0"/>
              <a:t>(1), 37-45. Retrieved from </a:t>
            </a:r>
            <a:r>
              <a:rPr lang="en-US" dirty="0" smtClean="0">
                <a:hlinkClick r:id="rId4"/>
              </a:rPr>
              <a:t>URL to Source</a:t>
            </a:r>
            <a:r>
              <a:rPr lang="en-US" dirty="0" smtClean="0"/>
              <a:t>. </a:t>
            </a:r>
          </a:p>
          <a:p>
            <a:pPr marL="514350" indent="-514350">
              <a:buFont typeface="+mj-lt"/>
              <a:buAutoNum type="arabicPeriod"/>
            </a:pPr>
            <a:r>
              <a:rPr lang="en-US" dirty="0" smtClean="0"/>
              <a:t>Peterson, E.D., Bynum, D.Z., </a:t>
            </a:r>
            <a:r>
              <a:rPr lang="en-US" dirty="0"/>
              <a:t>&amp; </a:t>
            </a:r>
            <a:r>
              <a:rPr lang="en-US" dirty="0" smtClean="0"/>
              <a:t>Roe, M.T. (2008). </a:t>
            </a:r>
            <a:r>
              <a:rPr lang="en-US" dirty="0"/>
              <a:t>Association of evidence-based care processes and outcomes among patients with acute coronary syndromes: </a:t>
            </a:r>
            <a:r>
              <a:rPr lang="en-US" dirty="0" smtClean="0"/>
              <a:t>Performance </a:t>
            </a:r>
            <a:r>
              <a:rPr lang="en-US" dirty="0"/>
              <a:t>matters. </a:t>
            </a:r>
            <a:r>
              <a:rPr lang="en-US" i="1" dirty="0" smtClean="0"/>
              <a:t>Journal of Cardiovascular Nursing, 23</a:t>
            </a:r>
            <a:r>
              <a:rPr lang="en-US" dirty="0" smtClean="0"/>
              <a:t>(1), 50-55. Retrieved from </a:t>
            </a:r>
            <a:r>
              <a:rPr lang="en-US" dirty="0" smtClean="0">
                <a:hlinkClick r:id="rId5"/>
              </a:rPr>
              <a:t>URL to Source</a:t>
            </a:r>
            <a:r>
              <a:rPr lang="en-US" dirty="0" smtClean="0"/>
              <a:t>. </a:t>
            </a:r>
          </a:p>
          <a:p>
            <a:pPr marL="514350" indent="-514350">
              <a:buFont typeface="+mj-lt"/>
              <a:buAutoNum type="arabicPeriod"/>
            </a:pPr>
            <a:r>
              <a:rPr lang="en-US" dirty="0" smtClean="0"/>
              <a:t>Popovich, M.A., Boyd, C., </a:t>
            </a:r>
            <a:r>
              <a:rPr lang="en-US" dirty="0" err="1" smtClean="0"/>
              <a:t>Dachenhaus</a:t>
            </a:r>
            <a:r>
              <a:rPr lang="en-US" dirty="0" smtClean="0"/>
              <a:t>, T., &amp; </a:t>
            </a:r>
            <a:r>
              <a:rPr lang="en-US" dirty="0" err="1" smtClean="0"/>
              <a:t>Kusler</a:t>
            </a:r>
            <a:r>
              <a:rPr lang="en-US" dirty="0" smtClean="0"/>
              <a:t>, D. (2012). Improving stable patient flow through the emergency department by utilizing evidence-based practice: One hospital’s journey. </a:t>
            </a:r>
            <a:r>
              <a:rPr lang="en-US" i="1" dirty="0" smtClean="0"/>
              <a:t>Journal of Emergency Nursing, 38</a:t>
            </a:r>
            <a:r>
              <a:rPr lang="en-US" dirty="0" smtClean="0"/>
              <a:t>(5), 474-478. Retrieved from </a:t>
            </a:r>
            <a:r>
              <a:rPr lang="en-US" dirty="0" smtClean="0">
                <a:hlinkClick r:id="rId6"/>
              </a:rPr>
              <a:t>URL to Source</a:t>
            </a:r>
            <a:r>
              <a:rPr lang="en-US" dirty="0" smtClean="0"/>
              <a:t>. </a:t>
            </a:r>
          </a:p>
          <a:p>
            <a:pPr marL="514350" indent="-514350">
              <a:buFont typeface="+mj-lt"/>
              <a:buAutoNum type="arabicPeriod"/>
            </a:pPr>
            <a:r>
              <a:rPr lang="en-US" dirty="0" smtClean="0"/>
              <a:t>Levin, R.F., </a:t>
            </a:r>
            <a:r>
              <a:rPr lang="en-US" dirty="0" err="1" smtClean="0"/>
              <a:t>Fineout-Overholt</a:t>
            </a:r>
            <a:r>
              <a:rPr lang="en-US" dirty="0" smtClean="0"/>
              <a:t>, E., </a:t>
            </a:r>
            <a:r>
              <a:rPr lang="en-US" dirty="0" err="1" smtClean="0"/>
              <a:t>Melnyk</a:t>
            </a:r>
            <a:r>
              <a:rPr lang="en-US" dirty="0" smtClean="0"/>
              <a:t>, B.M., Barnes, M., &amp; Vetter, M.J. (2011). Fostering evidence-based practice to improve nurse and cost outcomes in a community health setting: A pilot test of the advancing research and clinical practice through close collaboration model. </a:t>
            </a:r>
            <a:r>
              <a:rPr lang="en-US" i="1" dirty="0" smtClean="0"/>
              <a:t>Nursing Administration Quarterly, 35</a:t>
            </a:r>
            <a:r>
              <a:rPr lang="en-US" dirty="0" smtClean="0"/>
              <a:t>(1), 21-33. Retrieved from </a:t>
            </a:r>
            <a:r>
              <a:rPr lang="en-US" dirty="0" smtClean="0">
                <a:hlinkClick r:id="rId7"/>
              </a:rPr>
              <a:t>URL to Source</a:t>
            </a:r>
            <a:r>
              <a:rPr lang="en-US" dirty="0" smtClean="0"/>
              <a:t>. </a:t>
            </a:r>
          </a:p>
          <a:p>
            <a:pPr marL="514350" indent="-514350">
              <a:buFont typeface="+mj-lt"/>
              <a:buAutoNum type="arabicPeriod"/>
            </a:pPr>
            <a:r>
              <a:rPr lang="en-US" dirty="0" smtClean="0"/>
              <a:t>Greiner, A.C. &amp; </a:t>
            </a:r>
            <a:r>
              <a:rPr lang="en-US" dirty="0" err="1" smtClean="0"/>
              <a:t>Knebel</a:t>
            </a:r>
            <a:r>
              <a:rPr lang="en-US" dirty="0" smtClean="0"/>
              <a:t>, E. (2003). </a:t>
            </a:r>
            <a:r>
              <a:rPr lang="en-US" i="1" dirty="0" smtClean="0"/>
              <a:t>Health professions education: A bridge to quality</a:t>
            </a:r>
            <a:r>
              <a:rPr lang="en-US" dirty="0" smtClean="0"/>
              <a:t>. Washington, DC: National Academies Press. Retrieved from </a:t>
            </a:r>
            <a:r>
              <a:rPr lang="en-US" dirty="0" smtClean="0">
                <a:hlinkClick r:id="rId8"/>
              </a:rPr>
              <a:t>URL to Source</a:t>
            </a:r>
            <a:r>
              <a:rPr lang="en-US" dirty="0" smtClean="0"/>
              <a:t>. </a:t>
            </a:r>
          </a:p>
          <a:p>
            <a:pPr marL="514350" indent="-514350">
              <a:buFont typeface="+mj-lt"/>
              <a:buAutoNum type="arabicPeriod"/>
            </a:pPr>
            <a:r>
              <a:rPr lang="en-US" dirty="0" smtClean="0"/>
              <a:t>Coleman, D.E., </a:t>
            </a:r>
            <a:r>
              <a:rPr lang="en-US" dirty="0" err="1" smtClean="0"/>
              <a:t>Kamai</a:t>
            </a:r>
            <a:r>
              <a:rPr lang="en-US" dirty="0" smtClean="0"/>
              <a:t>, S., &amp; Finn Davis, K. (2018). Impact of a collaborative evidence-based practice nursing education program on clinical operations. </a:t>
            </a:r>
            <a:r>
              <a:rPr lang="en-US" i="1" dirty="0" smtClean="0"/>
              <a:t>Journal of Hospital Librarianship, 18</a:t>
            </a:r>
            <a:r>
              <a:rPr lang="en-US" dirty="0" smtClean="0"/>
              <a:t>(4), 323-330. Retrieved from </a:t>
            </a:r>
            <a:r>
              <a:rPr lang="en-US" dirty="0" smtClean="0">
                <a:hlinkClick r:id="rId9"/>
              </a:rPr>
              <a:t>URL to Source</a:t>
            </a:r>
            <a:r>
              <a:rPr lang="en-US" dirty="0" smtClean="0"/>
              <a:t>. </a:t>
            </a:r>
          </a:p>
          <a:p>
            <a:pPr marL="514350" indent="-514350">
              <a:buFont typeface="+mj-lt"/>
              <a:buAutoNum type="arabicPeriod"/>
            </a:pPr>
            <a:r>
              <a:rPr lang="en-US" dirty="0" smtClean="0"/>
              <a:t>Straus, S.E., </a:t>
            </a:r>
            <a:r>
              <a:rPr lang="en-US" dirty="0" err="1" smtClean="0"/>
              <a:t>Glasziou</a:t>
            </a:r>
            <a:r>
              <a:rPr lang="en-US" dirty="0" smtClean="0"/>
              <a:t>, P., Richardson, W.S., &amp; Haynes, R.B. (2011). </a:t>
            </a:r>
            <a:r>
              <a:rPr lang="en-US" i="1" dirty="0" smtClean="0"/>
              <a:t>Evidence-based medicine: How to practice and teach it</a:t>
            </a:r>
            <a:r>
              <a:rPr lang="en-US" dirty="0" smtClean="0"/>
              <a:t>. Philadelphia: Churchill Livingstone. </a:t>
            </a:r>
          </a:p>
        </p:txBody>
      </p:sp>
    </p:spTree>
    <p:extLst>
      <p:ext uri="{BB962C8B-B14F-4D97-AF65-F5344CB8AC3E}">
        <p14:creationId xmlns:p14="http://schemas.microsoft.com/office/powerpoint/2010/main" val="8370884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Please complete the pre-test questions</a:t>
            </a:r>
            <a:endParaRPr lang="en-US" dirty="0"/>
          </a:p>
        </p:txBody>
      </p:sp>
      <p:pic>
        <p:nvPicPr>
          <p:cNvPr id="5" name="Picture 4" descr="Clipboard with pap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3645" y="1027906"/>
            <a:ext cx="5503653" cy="5503653"/>
          </a:xfrm>
          <a:prstGeom prst="rect">
            <a:avLst/>
          </a:prstGeom>
        </p:spPr>
      </p:pic>
    </p:spTree>
    <p:extLst>
      <p:ext uri="{BB962C8B-B14F-4D97-AF65-F5344CB8AC3E}">
        <p14:creationId xmlns:p14="http://schemas.microsoft.com/office/powerpoint/2010/main" val="29998406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a:t>
            </a:r>
            <a:endParaRPr lang="en-US" dirty="0"/>
          </a:p>
        </p:txBody>
      </p:sp>
      <p:sp>
        <p:nvSpPr>
          <p:cNvPr id="3" name="Content Placeholder 2"/>
          <p:cNvSpPr>
            <a:spLocks noGrp="1"/>
          </p:cNvSpPr>
          <p:nvPr>
            <p:ph idx="1"/>
          </p:nvPr>
        </p:nvSpPr>
        <p:spPr>
          <a:xfrm>
            <a:off x="838201" y="1782064"/>
            <a:ext cx="4872486" cy="3824257"/>
          </a:xfrm>
        </p:spPr>
        <p:txBody>
          <a:bodyPr>
            <a:normAutofit/>
          </a:bodyPr>
          <a:lstStyle/>
          <a:p>
            <a:r>
              <a:rPr lang="en-US" sz="3200" dirty="0" smtClean="0"/>
              <a:t>How </a:t>
            </a:r>
            <a:r>
              <a:rPr lang="en-US" sz="3200" dirty="0"/>
              <a:t>would you recognize patients in maintenance or relapse?</a:t>
            </a:r>
          </a:p>
          <a:p>
            <a:r>
              <a:rPr lang="en-US" sz="3200" dirty="0" smtClean="0"/>
              <a:t>If </a:t>
            </a:r>
            <a:r>
              <a:rPr lang="en-US" sz="3200" dirty="0"/>
              <a:t>you notice patients in these stages, how can you use the information discussed </a:t>
            </a:r>
            <a:r>
              <a:rPr lang="en-US" sz="3200" dirty="0" smtClean="0"/>
              <a:t>in the last module?</a:t>
            </a:r>
            <a:endParaRPr lang="en-US" sz="3200" dirty="0"/>
          </a:p>
          <a:p>
            <a:endParaRPr lang="en-US" dirty="0"/>
          </a:p>
        </p:txBody>
      </p:sp>
      <p:pic>
        <p:nvPicPr>
          <p:cNvPr id="5" name="Picture 4" descr="Group of doctors talking"/>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5874380" y="1782064"/>
            <a:ext cx="5734102" cy="38242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711458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838200" y="1825625"/>
            <a:ext cx="6116782" cy="3633479"/>
          </a:xfrm>
        </p:spPr>
        <p:txBody>
          <a:bodyPr/>
          <a:lstStyle/>
          <a:p>
            <a:pPr marL="0" indent="0">
              <a:buNone/>
            </a:pPr>
            <a:r>
              <a:rPr lang="en-US" dirty="0" smtClean="0"/>
              <a:t>By the end of the program, participants will: </a:t>
            </a:r>
          </a:p>
          <a:p>
            <a:r>
              <a:rPr lang="en-US" dirty="0" smtClean="0"/>
              <a:t>Define EBP and its 3 components</a:t>
            </a:r>
          </a:p>
          <a:p>
            <a:r>
              <a:rPr lang="en-US" dirty="0" smtClean="0"/>
              <a:t>Describe the benefits of EBP for patients, practitioners, and organizations</a:t>
            </a:r>
          </a:p>
          <a:p>
            <a:pPr marL="0" indent="0">
              <a:buNone/>
            </a:pPr>
            <a:endParaRPr lang="en-US" dirty="0" smtClean="0"/>
          </a:p>
          <a:p>
            <a:endParaRPr lang="en-US" dirty="0"/>
          </a:p>
        </p:txBody>
      </p:sp>
      <p:pic>
        <p:nvPicPr>
          <p:cNvPr id="4" name="Picture 3" descr="Lightbulb with thought bubbles around i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6396" y="1825625"/>
            <a:ext cx="4499702" cy="2734975"/>
          </a:xfrm>
          <a:prstGeom prst="rect">
            <a:avLst/>
          </a:prstGeom>
        </p:spPr>
      </p:pic>
    </p:spTree>
    <p:extLst>
      <p:ext uri="{BB962C8B-B14F-4D97-AF65-F5344CB8AC3E}">
        <p14:creationId xmlns:p14="http://schemas.microsoft.com/office/powerpoint/2010/main" val="17560533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EBP</a:t>
            </a:r>
            <a:endParaRPr lang="en-US" dirty="0"/>
          </a:p>
        </p:txBody>
      </p:sp>
      <p:sp>
        <p:nvSpPr>
          <p:cNvPr id="3" name="Content Placeholder 2"/>
          <p:cNvSpPr>
            <a:spLocks noGrp="1"/>
          </p:cNvSpPr>
          <p:nvPr>
            <p:ph idx="1"/>
          </p:nvPr>
        </p:nvSpPr>
        <p:spPr>
          <a:xfrm>
            <a:off x="2191109" y="2222440"/>
            <a:ext cx="7539488" cy="2401318"/>
          </a:xfrm>
        </p:spPr>
        <p:txBody>
          <a:bodyPr/>
          <a:lstStyle/>
          <a:p>
            <a:pPr marL="0" indent="0" algn="ctr">
              <a:buNone/>
            </a:pPr>
            <a:r>
              <a:rPr lang="en-US" sz="4000" dirty="0"/>
              <a:t>Can you think of something you do regularly when caring for patients, but have wondered if there is a better way?</a:t>
            </a:r>
          </a:p>
          <a:p>
            <a:endParaRPr lang="en-US" dirty="0"/>
          </a:p>
        </p:txBody>
      </p:sp>
    </p:spTree>
    <p:extLst>
      <p:ext uri="{BB962C8B-B14F-4D97-AF65-F5344CB8AC3E}">
        <p14:creationId xmlns:p14="http://schemas.microsoft.com/office/powerpoint/2010/main" val="312050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Evidence-Based Practice (EBP) (1)</a:t>
            </a:r>
            <a:endParaRPr lang="en-US" dirty="0"/>
          </a:p>
        </p:txBody>
      </p:sp>
      <p:sp>
        <p:nvSpPr>
          <p:cNvPr id="3" name="Content Placeholder 2"/>
          <p:cNvSpPr>
            <a:spLocks noGrp="1"/>
          </p:cNvSpPr>
          <p:nvPr>
            <p:ph idx="1"/>
          </p:nvPr>
        </p:nvSpPr>
        <p:spPr>
          <a:xfrm>
            <a:off x="1776125" y="1954800"/>
            <a:ext cx="8639750" cy="2946791"/>
          </a:xfrm>
        </p:spPr>
        <p:txBody>
          <a:bodyPr>
            <a:noAutofit/>
          </a:bodyPr>
          <a:lstStyle/>
          <a:p>
            <a:pPr marL="0" indent="0" algn="ctr">
              <a:lnSpc>
                <a:spcPct val="100000"/>
              </a:lnSpc>
              <a:buNone/>
            </a:pPr>
            <a:r>
              <a:rPr lang="en-US" sz="4400" dirty="0" smtClean="0"/>
              <a:t>“Evidence-based medicine is the </a:t>
            </a:r>
            <a:r>
              <a:rPr lang="en-US" sz="4400" dirty="0" smtClean="0">
                <a:solidFill>
                  <a:schemeClr val="accent3">
                    <a:lumMod val="75000"/>
                  </a:schemeClr>
                </a:solidFill>
              </a:rPr>
              <a:t>conscientious, explicit, and judicious</a:t>
            </a:r>
            <a:r>
              <a:rPr lang="en-US" sz="4400" dirty="0" smtClean="0"/>
              <a:t> use of </a:t>
            </a:r>
            <a:r>
              <a:rPr lang="en-US" sz="4400" b="1" dirty="0" smtClean="0">
                <a:solidFill>
                  <a:schemeClr val="accent3">
                    <a:lumMod val="75000"/>
                  </a:schemeClr>
                </a:solidFill>
              </a:rPr>
              <a:t>current best evidence </a:t>
            </a:r>
            <a:r>
              <a:rPr lang="en-US" sz="4400" dirty="0" smtClean="0"/>
              <a:t>in making decisions about the care of individual patients.”</a:t>
            </a:r>
            <a:r>
              <a:rPr lang="en-US" sz="4400" baseline="30000" dirty="0" smtClean="0"/>
              <a:t>1</a:t>
            </a:r>
            <a:endParaRPr lang="en-US" sz="4400" baseline="30000" dirty="0"/>
          </a:p>
        </p:txBody>
      </p:sp>
    </p:spTree>
    <p:extLst>
      <p:ext uri="{BB962C8B-B14F-4D97-AF65-F5344CB8AC3E}">
        <p14:creationId xmlns:p14="http://schemas.microsoft.com/office/powerpoint/2010/main" val="42673090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Evidence-Based Practice (EBP) (2)</a:t>
            </a:r>
            <a:endParaRPr lang="en-US" dirty="0"/>
          </a:p>
        </p:txBody>
      </p:sp>
      <p:sp>
        <p:nvSpPr>
          <p:cNvPr id="3" name="Content Placeholder 2"/>
          <p:cNvSpPr>
            <a:spLocks noGrp="1"/>
          </p:cNvSpPr>
          <p:nvPr>
            <p:ph idx="1"/>
          </p:nvPr>
        </p:nvSpPr>
        <p:spPr>
          <a:xfrm>
            <a:off x="1776125" y="1954800"/>
            <a:ext cx="8639750" cy="2946791"/>
          </a:xfrm>
        </p:spPr>
        <p:txBody>
          <a:bodyPr>
            <a:noAutofit/>
          </a:bodyPr>
          <a:lstStyle/>
          <a:p>
            <a:pPr marL="0" indent="0" algn="ctr">
              <a:lnSpc>
                <a:spcPct val="100000"/>
              </a:lnSpc>
              <a:buNone/>
            </a:pPr>
            <a:r>
              <a:rPr lang="en-US" sz="4400" dirty="0" smtClean="0"/>
              <a:t>“[It] means integrating </a:t>
            </a:r>
            <a:r>
              <a:rPr lang="en-US" sz="4400" dirty="0" smtClean="0">
                <a:solidFill>
                  <a:schemeClr val="accent3">
                    <a:lumMod val="75000"/>
                  </a:schemeClr>
                </a:solidFill>
              </a:rPr>
              <a:t>individual</a:t>
            </a:r>
            <a:r>
              <a:rPr lang="en-US" sz="4400" b="1" dirty="0" smtClean="0">
                <a:solidFill>
                  <a:schemeClr val="accent3">
                    <a:lumMod val="75000"/>
                  </a:schemeClr>
                </a:solidFill>
              </a:rPr>
              <a:t> clinical expertise</a:t>
            </a:r>
            <a:r>
              <a:rPr lang="en-US" sz="4400" dirty="0" smtClean="0">
                <a:solidFill>
                  <a:schemeClr val="accent3">
                    <a:lumMod val="75000"/>
                  </a:schemeClr>
                </a:solidFill>
              </a:rPr>
              <a:t> </a:t>
            </a:r>
            <a:r>
              <a:rPr lang="en-US" sz="4400" dirty="0" smtClean="0"/>
              <a:t>with the </a:t>
            </a:r>
            <a:r>
              <a:rPr lang="en-US" sz="4400" dirty="0" smtClean="0">
                <a:solidFill>
                  <a:schemeClr val="accent3">
                    <a:lumMod val="75000"/>
                  </a:schemeClr>
                </a:solidFill>
              </a:rPr>
              <a:t>best available external </a:t>
            </a:r>
            <a:r>
              <a:rPr lang="en-US" sz="4400" b="1" dirty="0" smtClean="0">
                <a:solidFill>
                  <a:schemeClr val="accent3">
                    <a:lumMod val="75000"/>
                  </a:schemeClr>
                </a:solidFill>
              </a:rPr>
              <a:t>clinical evidence</a:t>
            </a:r>
            <a:r>
              <a:rPr lang="en-US" sz="4400" dirty="0" smtClean="0"/>
              <a:t>” and also must integrate </a:t>
            </a:r>
            <a:r>
              <a:rPr lang="en-US" sz="4400" b="1" dirty="0" smtClean="0">
                <a:solidFill>
                  <a:schemeClr val="accent3">
                    <a:lumMod val="75000"/>
                  </a:schemeClr>
                </a:solidFill>
              </a:rPr>
              <a:t>patients’ preferences</a:t>
            </a:r>
            <a:r>
              <a:rPr lang="en-US" sz="4400" baseline="30000" dirty="0" smtClean="0"/>
              <a:t>1</a:t>
            </a:r>
            <a:r>
              <a:rPr lang="en-US" sz="4400" dirty="0" smtClean="0"/>
              <a:t>.</a:t>
            </a:r>
            <a:endParaRPr lang="en-US" sz="4400" baseline="30000" dirty="0"/>
          </a:p>
        </p:txBody>
      </p:sp>
    </p:spTree>
    <p:extLst>
      <p:ext uri="{BB962C8B-B14F-4D97-AF65-F5344CB8AC3E}">
        <p14:creationId xmlns:p14="http://schemas.microsoft.com/office/powerpoint/2010/main" val="20525882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EBP? </a:t>
            </a:r>
            <a:endParaRPr lang="en-US" dirty="0"/>
          </a:p>
        </p:txBody>
      </p:sp>
      <p:sp>
        <p:nvSpPr>
          <p:cNvPr id="3" name="Content Placeholder 2"/>
          <p:cNvSpPr>
            <a:spLocks noGrp="1"/>
          </p:cNvSpPr>
          <p:nvPr>
            <p:ph sz="half" idx="1"/>
          </p:nvPr>
        </p:nvSpPr>
        <p:spPr>
          <a:xfrm>
            <a:off x="838200" y="1673865"/>
            <a:ext cx="6338978" cy="4351338"/>
          </a:xfrm>
        </p:spPr>
        <p:txBody>
          <a:bodyPr>
            <a:noAutofit/>
          </a:bodyPr>
          <a:lstStyle/>
          <a:p>
            <a:pPr marL="0" indent="0">
              <a:lnSpc>
                <a:spcPct val="100000"/>
              </a:lnSpc>
              <a:buNone/>
            </a:pPr>
            <a:r>
              <a:rPr lang="en-US" dirty="0" smtClean="0"/>
              <a:t>Benefits for patients:</a:t>
            </a:r>
            <a:endParaRPr lang="en-US" baseline="30000" dirty="0" smtClean="0"/>
          </a:p>
          <a:p>
            <a:r>
              <a:rPr lang="en-US" dirty="0" smtClean="0"/>
              <a:t>Meet patient expectations &amp; increase patient satisfaction</a:t>
            </a:r>
            <a:r>
              <a:rPr lang="en-US" baseline="30000" dirty="0" smtClean="0"/>
              <a:t>2</a:t>
            </a:r>
          </a:p>
          <a:p>
            <a:r>
              <a:rPr lang="en-US" dirty="0" smtClean="0"/>
              <a:t>Increase patient safety</a:t>
            </a:r>
            <a:r>
              <a:rPr lang="en-US" baseline="30000" dirty="0" smtClean="0"/>
              <a:t>3</a:t>
            </a:r>
          </a:p>
          <a:p>
            <a:r>
              <a:rPr lang="en-US" dirty="0" smtClean="0"/>
              <a:t>Improve clinical outcomes</a:t>
            </a:r>
            <a:r>
              <a:rPr lang="en-US" baseline="30000" dirty="0" smtClean="0"/>
              <a:t>4</a:t>
            </a:r>
          </a:p>
          <a:p>
            <a:r>
              <a:rPr lang="en-US" dirty="0" smtClean="0"/>
              <a:t>Decrease variation in delivery of care and in patient outcomes</a:t>
            </a:r>
            <a:r>
              <a:rPr lang="en-US" baseline="30000" dirty="0" smtClean="0"/>
              <a:t>3</a:t>
            </a:r>
          </a:p>
        </p:txBody>
      </p:sp>
      <p:pic>
        <p:nvPicPr>
          <p:cNvPr id="2050" name="Picture 2" descr="Person Using Black Blood Pressure Monitor"/>
          <p:cNvPicPr>
            <a:picLocks noChangeAspect="1" noChangeArrowheads="1"/>
          </p:cNvPicPr>
          <p:nvPr/>
        </p:nvPicPr>
        <p:blipFill rotWithShape="1">
          <a:blip r:embed="rId3">
            <a:extLst>
              <a:ext uri="{28A0092B-C50C-407E-A947-70E740481C1C}">
                <a14:useLocalDpi xmlns:a14="http://schemas.microsoft.com/office/drawing/2010/main" val="0"/>
              </a:ext>
            </a:extLst>
          </a:blip>
          <a:srcRect l="17392" r="23524"/>
          <a:stretch/>
        </p:blipFill>
        <p:spPr bwMode="auto">
          <a:xfrm>
            <a:off x="8057072" y="1690688"/>
            <a:ext cx="3485071" cy="3487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2413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EBP? (1)</a:t>
            </a:r>
            <a:endParaRPr lang="en-US" dirty="0"/>
          </a:p>
        </p:txBody>
      </p:sp>
      <p:sp>
        <p:nvSpPr>
          <p:cNvPr id="3" name="Content Placeholder 2"/>
          <p:cNvSpPr>
            <a:spLocks noGrp="1"/>
          </p:cNvSpPr>
          <p:nvPr>
            <p:ph sz="half" idx="1"/>
          </p:nvPr>
        </p:nvSpPr>
        <p:spPr>
          <a:xfrm>
            <a:off x="838200" y="1673865"/>
            <a:ext cx="6994586" cy="4351338"/>
          </a:xfrm>
        </p:spPr>
        <p:txBody>
          <a:bodyPr>
            <a:noAutofit/>
          </a:bodyPr>
          <a:lstStyle/>
          <a:p>
            <a:pPr marL="0" lvl="0" indent="0">
              <a:lnSpc>
                <a:spcPct val="100000"/>
              </a:lnSpc>
              <a:buNone/>
            </a:pPr>
            <a:r>
              <a:rPr lang="en-US" dirty="0" smtClean="0"/>
              <a:t>Benefits for practitioners:</a:t>
            </a:r>
          </a:p>
          <a:p>
            <a:pPr lvl="0">
              <a:lnSpc>
                <a:spcPct val="100000"/>
              </a:lnSpc>
            </a:pPr>
            <a:r>
              <a:rPr lang="en-US" dirty="0" smtClean="0"/>
              <a:t>Greater job satisfaction and group cohesion</a:t>
            </a:r>
            <a:r>
              <a:rPr lang="en-US" baseline="30000" dirty="0" smtClean="0"/>
              <a:t>5</a:t>
            </a:r>
          </a:p>
          <a:p>
            <a:pPr lvl="0">
              <a:lnSpc>
                <a:spcPct val="100000"/>
              </a:lnSpc>
            </a:pPr>
            <a:r>
              <a:rPr lang="en-US" dirty="0" smtClean="0"/>
              <a:t>EBP is a core competency mandated by the Institute of Medicine</a:t>
            </a:r>
            <a:r>
              <a:rPr lang="en-US" baseline="30000" dirty="0" smtClean="0"/>
              <a:t>6</a:t>
            </a:r>
          </a:p>
          <a:p>
            <a:pPr lvl="0">
              <a:lnSpc>
                <a:spcPct val="100000"/>
              </a:lnSpc>
            </a:pPr>
            <a:r>
              <a:rPr lang="en-US" dirty="0" smtClean="0"/>
              <a:t>Opportunities for research &amp; publication</a:t>
            </a:r>
            <a:r>
              <a:rPr lang="en-US" baseline="30000" dirty="0" smtClean="0"/>
              <a:t>7</a:t>
            </a:r>
          </a:p>
          <a:p>
            <a:endParaRPr lang="en-US" dirty="0"/>
          </a:p>
        </p:txBody>
      </p:sp>
      <p:pic>
        <p:nvPicPr>
          <p:cNvPr id="1026" name="Picture 2" descr="Nurse, Medicine, Doctor, Hospital, Medical, Surgery"/>
          <p:cNvPicPr>
            <a:picLocks noChangeAspect="1" noChangeArrowheads="1"/>
          </p:cNvPicPr>
          <p:nvPr/>
        </p:nvPicPr>
        <p:blipFill rotWithShape="1">
          <a:blip r:embed="rId3">
            <a:extLst>
              <a:ext uri="{28A0092B-C50C-407E-A947-70E740481C1C}">
                <a14:useLocalDpi xmlns:a14="http://schemas.microsoft.com/office/drawing/2010/main" val="0"/>
              </a:ext>
            </a:extLst>
          </a:blip>
          <a:srcRect l="10563" r="25663"/>
          <a:stretch/>
        </p:blipFill>
        <p:spPr bwMode="auto">
          <a:xfrm>
            <a:off x="8229600" y="1690688"/>
            <a:ext cx="3409448" cy="3564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0694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6569</TotalTime>
  <Words>1897</Words>
  <Application>Microsoft Office PowerPoint</Application>
  <PresentationFormat>Widescreen</PresentationFormat>
  <Paragraphs>97</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What is EBP and why does it matter?</vt:lpstr>
      <vt:lpstr>Please complete the pre-test questions</vt:lpstr>
      <vt:lpstr>Discussion question</vt:lpstr>
      <vt:lpstr>Objectives</vt:lpstr>
      <vt:lpstr>Introduction to EBP</vt:lpstr>
      <vt:lpstr>Evidence-Based Practice (EBP) (1)</vt:lpstr>
      <vt:lpstr>Evidence-Based Practice (EBP) (2)</vt:lpstr>
      <vt:lpstr>Why EBP? </vt:lpstr>
      <vt:lpstr>Why EBP? (1)</vt:lpstr>
      <vt:lpstr>Why EBP? (2)</vt:lpstr>
      <vt:lpstr>The EBP Process (the 5 As)8</vt:lpstr>
      <vt:lpstr>Take home message</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Collaboration and Innovation: NNLM’s Nationwide Online Wikipedia Edit-a-Thon</dc:title>
  <dc:creator>Vitale, Elaina J</dc:creator>
  <cp:lastModifiedBy>Seger, Erin</cp:lastModifiedBy>
  <cp:revision>305</cp:revision>
  <cp:lastPrinted>2019-09-19T12:19:49Z</cp:lastPrinted>
  <dcterms:created xsi:type="dcterms:W3CDTF">2018-06-07T18:55:41Z</dcterms:created>
  <dcterms:modified xsi:type="dcterms:W3CDTF">2019-11-21T19:12:04Z</dcterms:modified>
</cp:coreProperties>
</file>