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Caveat Medium" pitchFamily="2" charset="0"/>
      <p:regular r:id="rId15"/>
      <p:bold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3385"/>
    <p:restoredTop sz="86418"/>
  </p:normalViewPr>
  <p:slideViewPr>
    <p:cSldViewPr snapToGrid="0">
      <p:cViewPr varScale="1">
        <p:scale>
          <a:sx n="107" d="100"/>
          <a:sy n="107" d="100"/>
        </p:scale>
        <p:origin x="184" y="864"/>
      </p:cViewPr>
      <p:guideLst>
        <p:guide orient="horz" pos="1620"/>
        <p:guide pos="2880"/>
      </p:guideLst>
    </p:cSldViewPr>
  </p:slideViewPr>
  <p:outlineViewPr>
    <p:cViewPr>
      <p:scale>
        <a:sx n="33" d="100"/>
        <a:sy n="33" d="100"/>
      </p:scale>
      <p:origin x="0" y="-1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Hi everyone. My name is Sara Samuel and I use she/her pronouns. I am an informationist at the Taubman Health Sciences Library at the University of Michigan. I’m here today because one of my specialty areas is understanding data management and sharing requirements and helping our researchers to meet those requirements. I do this by staying up to date on relevant policies and providing consultations, workshops, and resources for our researchers. So when the NIH released their new data management and sharing policy, I was very interested in learning what the details of the policy are and figuring out what our researchers would need to meet the policy’s requirements. </a:t>
            </a:r>
            <a:endParaRPr/>
          </a:p>
          <a:p>
            <a:pPr marL="0" lvl="0" indent="0" algn="l" rtl="0">
              <a:spcBef>
                <a:spcPts val="0"/>
              </a:spcBef>
              <a:spcAft>
                <a:spcPts val="0"/>
              </a:spcAft>
              <a:buNone/>
            </a:pPr>
            <a:endParaRPr/>
          </a:p>
          <a:p>
            <a:pPr marL="0" lvl="0" indent="0" algn="l" rtl="0">
              <a:spcBef>
                <a:spcPts val="0"/>
              </a:spcBef>
              <a:spcAft>
                <a:spcPts val="0"/>
              </a:spcAft>
              <a:buNone/>
            </a:pPr>
            <a:r>
              <a:rPr lang="en">
                <a:solidFill>
                  <a:schemeClr val="dk1"/>
                </a:solidFill>
              </a:rPr>
              <a:t>Unfortunately I wasn’t able to attend last week’s webinar by Lisa Federer in which she gave an overview of the policy. I hope you were able to attend, but if not, I’m going to now give a quick </a:t>
            </a:r>
            <a:r>
              <a:rPr lang="en"/>
              <a:t>overview of the policy.</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13b9f71e46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13b9f71e4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My second recommendations is to start conversations, if you haven’t already. Start bringing up the new policy whenever you’re talking with someone at your institution that it may impact. Reach out and connect with faculty that you know work with data. Connect with your office of research. Bring up the topic in your internal departmental meetings. Ask to meet with research coordinators or grants administrators. Investigate if there are seminars or forums that will reach large numbers of researchers or research staff, and ask to be added to the agenda. This policy will affect a lot of people in the research lifecycle, so starting conversations now will help to build awareness, and can help connect you with others who may be able to help.</a:t>
            </a:r>
            <a:endParaRPr/>
          </a:p>
          <a:p>
            <a:pPr marL="0" lvl="0" indent="0" algn="l" rtl="0">
              <a:spcBef>
                <a:spcPts val="0"/>
              </a:spcBef>
              <a:spcAft>
                <a:spcPts val="0"/>
              </a:spcAft>
              <a:buNone/>
            </a:pPr>
            <a:endParaRPr/>
          </a:p>
          <a:p>
            <a:pPr marL="0" lvl="0" indent="0" algn="l" rtl="0">
              <a:spcBef>
                <a:spcPts val="0"/>
              </a:spcBef>
              <a:spcAft>
                <a:spcPts val="0"/>
              </a:spcAft>
              <a:buNone/>
            </a:pPr>
            <a:r>
              <a:rPr lang="en"/>
              <a:t>Also, you probably already know this since you are attending this webinar, but don’t be afraid to reach out to librarians at other institutions who you know will be working on this, too! Talking with colleagues at other institutions can help generate ideas and understand how others are dealing with this new policy. You already have some potential contacts from this webinar series.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113b9f71e46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113b9f71e46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My third recommendation is to persist. It can be discouraging when it feels like no one is listening or only a few people understand the importance of understanding the new policy. Keep bringing it up in conversations, keep reaching out to people. Keep doing outreach and creating resources. January 2023 will be here before we know it. If you’ve worked to get your name out there as someone who can help, people will at least know who to reach out to when they encounter the need to write a data management and sharing plan.</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13b9f71e46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113b9f71e46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For those that are interested, you can check out the presentation that Taunton Paine and I presented at the Advancing Ethical Research conference back in November. It’s available in Deep Blue documents, our institutional repository at U-M. Thanks for taking the time to listen to my perspective and I’m looking forward to answering questions later. I’ll turn it over to Heather now to share about her experience in preparing for the policy.</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13b9f71e46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13b9f71e46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new NIH data management and sharing policy was introduced with the goals of advancing rigorous and reproducible research and promoting greater public trust in research. Another goal is that the policy will promote better data stewardship, where data management and sharing are viewed as integral parts of the research process and are adequately planned for from the beginning. </a:t>
            </a:r>
            <a:endParaRPr/>
          </a:p>
          <a:p>
            <a:pPr marL="0" lvl="0" indent="0" algn="l" rtl="0">
              <a:spcBef>
                <a:spcPts val="0"/>
              </a:spcBef>
              <a:spcAft>
                <a:spcPts val="0"/>
              </a:spcAft>
              <a:buNone/>
            </a:pPr>
            <a:endParaRPr/>
          </a:p>
          <a:p>
            <a:pPr marL="0" lvl="0" indent="0" algn="l" rtl="0">
              <a:spcBef>
                <a:spcPts val="0"/>
              </a:spcBef>
              <a:spcAft>
                <a:spcPts val="0"/>
              </a:spcAft>
              <a:buNone/>
            </a:pPr>
            <a:r>
              <a:rPr lang="en"/>
              <a:t>This policy was developed with public input and was released in October of 2020. The policy goes into effect on January 25, 2023.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1557354dfb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1557354dfb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actual policy states that all NIH-supported research that generates scientific data is required to have a data management and sharing plan, which is to be submitted with the grant application. While it’s not required to share the data, it does expect that applicants will attempt to maximize appropriate data sharing. </a:t>
            </a:r>
            <a:r>
              <a:rPr lang="en">
                <a:solidFill>
                  <a:schemeClr val="dk1"/>
                </a:solidFill>
              </a:rPr>
              <a:t>Researchers are expected to comply with their plan, as well, and it will be monitored at regular reporting intervals. For those that </a:t>
            </a:r>
            <a:r>
              <a:rPr lang="en" i="1">
                <a:solidFill>
                  <a:schemeClr val="dk1"/>
                </a:solidFill>
              </a:rPr>
              <a:t>are</a:t>
            </a:r>
            <a:r>
              <a:rPr lang="en">
                <a:solidFill>
                  <a:schemeClr val="dk1"/>
                </a:solidFill>
              </a:rPr>
              <a:t> sharing their data, the policy encourages the use of established data repositories. </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rPr>
              <a:t>If you haven’t already taken a look at the policy, I encourage you to read through it on your own. You can find it by going to the URL listed here and following the appropriate links to the full policy.</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13b9f71e46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13b9f71e4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Now I’m going to share about my experiences with getting ready for this new policy at University of Michigan. </a:t>
            </a:r>
            <a:endParaRPr/>
          </a:p>
          <a:p>
            <a:pPr marL="0" lvl="0" indent="0" algn="l" rtl="0">
              <a:spcBef>
                <a:spcPts val="0"/>
              </a:spcBef>
              <a:spcAft>
                <a:spcPts val="0"/>
              </a:spcAft>
              <a:buNone/>
            </a:pPr>
            <a:endParaRPr/>
          </a:p>
          <a:p>
            <a:pPr marL="0" lvl="0" indent="0" algn="l" rtl="0">
              <a:spcBef>
                <a:spcPts val="0"/>
              </a:spcBef>
              <a:spcAft>
                <a:spcPts val="0"/>
              </a:spcAft>
              <a:buNone/>
            </a:pPr>
            <a:r>
              <a:rPr lang="en"/>
              <a:t>Not even two weeks ago, I was in a zoom meeting with the university’s Assistant Vice President for Research, a member of the university’s general counsel, the assistant director of the medical school’s office of regulatory affairs, and the director of the main library’s research data services. We were discussing pulling together resources for our researchers to help them navigate making their data available for public access, and possibly creating or updating existing policies to make research data ownership at the university more clear. I was feeling very grateful to be in this meeting where we were getting work done to address the new policy. However, it took hard work and persistence to get to where we are now regularly meeting about this, and we still have a long way to go.</a:t>
            </a:r>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13b9f71e46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13b9f71e46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is a (</a:t>
            </a:r>
            <a:r>
              <a:rPr lang="en" b="1"/>
              <a:t>very</a:t>
            </a:r>
            <a:r>
              <a:rPr lang="en"/>
              <a:t> technical) illustration of how the past year has felt for me with regard to trying to get the university ready for when the new data management and sharing policy is going to take effect. I had an established relationship with the assistant director of the medical school’s office of regulatory affairs, Diane, and we had regular meetings to discuss data sharing issues. At first, discussing this new policy mainly took place between her and I, with us both understanding the impact that this new policy was going to have on our researchers and the university with regard to compliance. </a:t>
            </a:r>
            <a:r>
              <a:rPr lang="en">
                <a:solidFill>
                  <a:schemeClr val="dk1"/>
                </a:solidFill>
              </a:rPr>
              <a:t>[CLICK] </a:t>
            </a:r>
            <a:r>
              <a:rPr lang="en"/>
              <a:t>It felt like we were going in circles a little bit, trying to figure out the best path forward. </a:t>
            </a:r>
            <a:endParaRPr/>
          </a:p>
          <a:p>
            <a:pPr marL="0" lvl="0" indent="0" algn="l" rtl="0">
              <a:spcBef>
                <a:spcPts val="0"/>
              </a:spcBef>
              <a:spcAft>
                <a:spcPts val="0"/>
              </a:spcAft>
              <a:buNone/>
            </a:pPr>
            <a:endParaRPr/>
          </a:p>
          <a:p>
            <a:pPr marL="0" lvl="0" indent="0" algn="l" rtl="0">
              <a:spcBef>
                <a:spcPts val="0"/>
              </a:spcBef>
              <a:spcAft>
                <a:spcPts val="0"/>
              </a:spcAft>
              <a:buNone/>
            </a:pPr>
            <a:r>
              <a:rPr lang="en"/>
              <a:t>An issue for us is that U-M is very decentralized, and with a policy that would affect anyone with NIH funding, it would have an impact beyond just the medical school. We ended up proposing a session for the conference Advancing Ethical Research, in which we would explain the new NIH policy and provide some actions that academic medical centers could take to prepare for the new policy. Upon its acceptance, the conference committee invited Taunton Paine from NIH to do the session with us. [CLICK] That was a great opportunity which caused this line to jump a bit higher, giving us a chance to really understand the policy while working with Taunton. It also gave us a chance to organize our ideas on how to move forward with communicating about the policy here at U-M. However, although we were learning a lot while working on that presentation, it felt like things were going in circles a little bit again, as we were making an impact beyond the university, but still struggling a little to move forward within U-M. </a:t>
            </a:r>
            <a:endParaRPr/>
          </a:p>
          <a:p>
            <a:pPr marL="0" lvl="0" indent="0" algn="l" rtl="0">
              <a:spcBef>
                <a:spcPts val="0"/>
              </a:spcBef>
              <a:spcAft>
                <a:spcPts val="0"/>
              </a:spcAft>
              <a:buNone/>
            </a:pPr>
            <a:endParaRPr/>
          </a:p>
          <a:p>
            <a:pPr marL="0" lvl="0" indent="0" algn="l" rtl="0">
              <a:spcBef>
                <a:spcPts val="0"/>
              </a:spcBef>
              <a:spcAft>
                <a:spcPts val="0"/>
              </a:spcAft>
              <a:buNone/>
            </a:pPr>
            <a:r>
              <a:rPr lang="en"/>
              <a:t>Just one week prior to recording the presentation for the conference, Diane and I met with some of the </a:t>
            </a:r>
            <a:r>
              <a:rPr lang="en">
                <a:solidFill>
                  <a:schemeClr val="dk1"/>
                </a:solidFill>
              </a:rPr>
              <a:t>medical school</a:t>
            </a:r>
            <a:r>
              <a:rPr lang="en"/>
              <a:t> leadership. </a:t>
            </a:r>
            <a:r>
              <a:rPr lang="en">
                <a:solidFill>
                  <a:schemeClr val="dk1"/>
                </a:solidFill>
              </a:rPr>
              <a:t>[CLICK] </a:t>
            </a:r>
            <a:r>
              <a:rPr lang="en"/>
              <a:t>We were excited to finally have the opportunity to make them aware of the new policy if they weren’t already and start talking about ideas of how to move forward. At the time, it was a little disappointing for Diane and I since no one there really seemed to want to take ownership of getting ready for the policy. But that actually makes sense from their leadership perspective, since it is an issue that would affect more than just the med school.</a:t>
            </a:r>
            <a:endParaRPr/>
          </a:p>
          <a:p>
            <a:pPr marL="0" lvl="0" indent="0" algn="l" rtl="0">
              <a:spcBef>
                <a:spcPts val="0"/>
              </a:spcBef>
              <a:spcAft>
                <a:spcPts val="0"/>
              </a:spcAft>
              <a:buNone/>
            </a:pPr>
            <a:endParaRPr/>
          </a:p>
          <a:p>
            <a:pPr marL="0" lvl="0" indent="0" algn="l" rtl="0">
              <a:spcBef>
                <a:spcPts val="0"/>
              </a:spcBef>
              <a:spcAft>
                <a:spcPts val="0"/>
              </a:spcAft>
              <a:buNone/>
            </a:pPr>
            <a:r>
              <a:rPr lang="en"/>
              <a:t>However, because of that meeting, other higher level conversations were started. And not too long after that meeting we got connected with the assistant vice president for research for the university. </a:t>
            </a:r>
            <a:r>
              <a:rPr lang="en">
                <a:solidFill>
                  <a:schemeClr val="dk1"/>
                </a:solidFill>
              </a:rPr>
              <a:t>[CLICK] </a:t>
            </a:r>
            <a:r>
              <a:rPr lang="en"/>
              <a:t> He clearly understands the urgency of getting researchers ready for the new policy, and has stepped up to take the lead in preparing. I’m very happy with where we are now, clearly on an upward trajectory in our preparation. We are now working on pulling together resources to create a webpage focused on helping researchers understand public access to research data. Others in the group are analyzing our current institutional policies to see where there might be some gaps. And we will also be working on conducting outreach and education as 2023 draws closer.</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113b9f71e46_0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113b9f71e46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you could tell from my story, there were some challenges that my colleagues and I ran into while trying to figure out how to address this new policy at U-M.</a:t>
            </a:r>
            <a:endParaRPr/>
          </a:p>
          <a:p>
            <a:pPr marL="0" lvl="0" indent="0" algn="l" rtl="0">
              <a:spcBef>
                <a:spcPts val="0"/>
              </a:spcBef>
              <a:spcAft>
                <a:spcPts val="0"/>
              </a:spcAft>
              <a:buNone/>
            </a:pPr>
            <a:r>
              <a:rPr lang="en"/>
              <a:t>First, translating a policy into an action plan for dealing with that policy is a challenge. This is true for any new policy that affects researchers. We have to figure out how to let researchers know about this new policy, help them understand what it means for their workflow, provide resources to help them learn about and carry out the policy requirements. We have to make sure that research staff understand the new policy and what it means for their workflow. And the university also needs to have resources and infrastructure in place to support researchers as they work to meet the new policy requirements. </a:t>
            </a:r>
            <a:endParaRPr/>
          </a:p>
          <a:p>
            <a:pPr marL="0" lvl="0" indent="0" algn="l" rtl="0">
              <a:spcBef>
                <a:spcPts val="0"/>
              </a:spcBef>
              <a:spcAft>
                <a:spcPts val="0"/>
              </a:spcAft>
              <a:buNone/>
            </a:pPr>
            <a:endParaRPr/>
          </a:p>
          <a:p>
            <a:pPr marL="0" lvl="0" indent="0" algn="l" rtl="0">
              <a:spcBef>
                <a:spcPts val="0"/>
              </a:spcBef>
              <a:spcAft>
                <a:spcPts val="0"/>
              </a:spcAft>
              <a:buNone/>
            </a:pPr>
            <a:r>
              <a:rPr lang="en"/>
              <a:t>And that brings up the second challenge. University of Michigan is a very decentralized university. That means there are multiple stakeholders that need to be involved in integrating this new policy into how research is done here.</a:t>
            </a:r>
            <a:endParaRPr/>
          </a:p>
          <a:p>
            <a:pPr marL="0" lvl="0" indent="0" algn="l" rtl="0">
              <a:spcBef>
                <a:spcPts val="0"/>
              </a:spcBef>
              <a:spcAft>
                <a:spcPts val="0"/>
              </a:spcAft>
              <a:buNone/>
            </a:pPr>
            <a:endParaRPr/>
          </a:p>
          <a:p>
            <a:pPr marL="0" lvl="0" indent="0" algn="l" rtl="0">
              <a:spcBef>
                <a:spcPts val="0"/>
              </a:spcBef>
              <a:spcAft>
                <a:spcPts val="0"/>
              </a:spcAft>
              <a:buNone/>
            </a:pPr>
            <a:r>
              <a:rPr lang="en"/>
              <a:t>Related to that was the challenge of making the right connections to actually get something done. There’s only so much that I could do from my position within the health sciences library, but it was very helpful to have Diane from the office of regulatory affairs working on this with me. She has connections with med school leadership and other research offices on campus, so we were eventually able to connect with someone in the right office to make a difference.</a:t>
            </a:r>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13b9f71e46_0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13b9f71e46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Despite the challenges, this policy has also provided some opportunities for my work and the university. I’m excited to be connecting with more people in research leadership roles to help them understand how the library and I can help with data-related work. I’m glad to strengthen my existing connections with the office of regulatory affairs and our data team in the main library. And I’m also glad that this policy is catalyzing some movement at U-M around public access to data.</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113b9f71e46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113b9f71e46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Now that you’ve heard a little about my journey in preparing for the new NIH policy, I have three recommendations.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13b9f71e46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13b9f71e4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first recommendation is to get familiar with your institutional policies if you aren’t already. At university of michigan, we don’t have one obvious policy related to research data ownership or research data sharing. We have several policies that are relevant to this topic, but nothing explicitly focused on research data and data sharing. It’s useful for you to be aware of the policies so that you can help researchers understand them and how they may affect data sharing choices. If your institution does not already have a research data ownership policy AND it’s appropriate, you could advocate for one given the NIH policy requirements.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 maize" type="title">
  <p:cSld name="TITLE">
    <p:spTree>
      <p:nvGrpSpPr>
        <p:cNvPr id="1" name="Shape 9"/>
        <p:cNvGrpSpPr/>
        <p:nvPr/>
      </p:nvGrpSpPr>
      <p:grpSpPr>
        <a:xfrm>
          <a:off x="0" y="0"/>
          <a:ext cx="0" cy="0"/>
          <a:chOff x="0" y="0"/>
          <a:chExt cx="0" cy="0"/>
        </a:xfrm>
      </p:grpSpPr>
      <p:sp>
        <p:nvSpPr>
          <p:cNvPr id="10" name="Google Shape;10;p2"/>
          <p:cNvSpPr/>
          <p:nvPr/>
        </p:nvSpPr>
        <p:spPr>
          <a:xfrm>
            <a:off x="228600" y="228600"/>
            <a:ext cx="8686800" cy="46863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946950" y="754875"/>
            <a:ext cx="72501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Font typeface="Crimson Text"/>
              <a:buNone/>
              <a:defRPr sz="5200" b="0">
                <a:latin typeface="Crimson Text"/>
                <a:ea typeface="Crimson Text"/>
                <a:cs typeface="Crimson Text"/>
                <a:sym typeface="Crimson Text"/>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946950" y="2910325"/>
            <a:ext cx="7250100" cy="1534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rgbClr val="212B36"/>
              </a:buClr>
              <a:buSzPts val="2000"/>
              <a:buFont typeface="Muli"/>
              <a:buNone/>
              <a:defRPr sz="2000">
                <a:solidFill>
                  <a:srgbClr val="212B36"/>
                </a:solidFill>
                <a:latin typeface="Muli"/>
                <a:ea typeface="Muli"/>
                <a:cs typeface="Muli"/>
                <a:sym typeface="Mul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290508" y="4445092"/>
            <a:ext cx="548700" cy="393600"/>
          </a:xfrm>
          <a:prstGeom prst="rect">
            <a:avLst/>
          </a:prstGeom>
        </p:spPr>
        <p:txBody>
          <a:bodyPr spcFirstLastPara="1" wrap="square" lIns="91425" tIns="91425" rIns="91425" bIns="91425" anchor="ctr" anchorCtr="0">
            <a:noAutofit/>
          </a:bodyPr>
          <a:lstStyle>
            <a:lvl1pPr lvl="0">
              <a:buNone/>
              <a:defRPr>
                <a:solidFill>
                  <a:srgbClr val="637381"/>
                </a:solidFill>
              </a:defRPr>
            </a:lvl1pPr>
            <a:lvl2pPr lvl="1">
              <a:buNone/>
              <a:defRPr>
                <a:solidFill>
                  <a:srgbClr val="637381"/>
                </a:solidFill>
              </a:defRPr>
            </a:lvl2pPr>
            <a:lvl3pPr lvl="2">
              <a:buNone/>
              <a:defRPr>
                <a:solidFill>
                  <a:srgbClr val="637381"/>
                </a:solidFill>
              </a:defRPr>
            </a:lvl3pPr>
            <a:lvl4pPr lvl="3">
              <a:buNone/>
              <a:defRPr>
                <a:solidFill>
                  <a:srgbClr val="637381"/>
                </a:solidFill>
              </a:defRPr>
            </a:lvl4pPr>
            <a:lvl5pPr lvl="4">
              <a:buNone/>
              <a:defRPr>
                <a:solidFill>
                  <a:srgbClr val="637381"/>
                </a:solidFill>
              </a:defRPr>
            </a:lvl5pPr>
            <a:lvl6pPr lvl="5">
              <a:buNone/>
              <a:defRPr>
                <a:solidFill>
                  <a:srgbClr val="637381"/>
                </a:solidFill>
              </a:defRPr>
            </a:lvl6pPr>
            <a:lvl7pPr lvl="6">
              <a:buNone/>
              <a:defRPr>
                <a:solidFill>
                  <a:srgbClr val="637381"/>
                </a:solidFill>
              </a:defRPr>
            </a:lvl7pPr>
            <a:lvl8pPr lvl="7">
              <a:buNone/>
              <a:defRPr>
                <a:solidFill>
                  <a:srgbClr val="637381"/>
                </a:solidFill>
              </a:defRPr>
            </a:lvl8pPr>
            <a:lvl9pPr lvl="8">
              <a:buNone/>
              <a:defRPr>
                <a:solidFill>
                  <a:srgbClr val="63738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7"/>
        <p:cNvGrpSpPr/>
        <p:nvPr/>
      </p:nvGrpSpPr>
      <p:grpSpPr>
        <a:xfrm>
          <a:off x="0" y="0"/>
          <a:ext cx="0" cy="0"/>
          <a:chOff x="0" y="0"/>
          <a:chExt cx="0" cy="0"/>
        </a:xfrm>
      </p:grpSpPr>
      <p:sp>
        <p:nvSpPr>
          <p:cNvPr id="58" name="Google Shape;58;p11"/>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rgbClr val="637381"/>
              </a:buClr>
              <a:buSzPts val="1400"/>
              <a:buNone/>
              <a:defRPr sz="1400">
                <a:solidFill>
                  <a:srgbClr val="637381"/>
                </a:solidFill>
              </a:defRPr>
            </a:lvl1pPr>
          </a:lstStyle>
          <a:p>
            <a:endParaRPr/>
          </a:p>
        </p:txBody>
      </p:sp>
      <p:sp>
        <p:nvSpPr>
          <p:cNvPr id="59" name="Google Shape;5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sp>
        <p:nvSpPr>
          <p:cNvPr id="61" name="Google Shape;61;p12"/>
          <p:cNvSpPr/>
          <p:nvPr/>
        </p:nvSpPr>
        <p:spPr>
          <a:xfrm>
            <a:off x="228600" y="228600"/>
            <a:ext cx="8686800" cy="4686300"/>
          </a:xfrm>
          <a:prstGeom prst="rect">
            <a:avLst/>
          </a:prstGeom>
          <a:solidFill>
            <a:srgbClr val="E9F2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2"/>
          <p:cNvSpPr txBox="1">
            <a:spLocks noGrp="1"/>
          </p:cNvSpPr>
          <p:nvPr>
            <p:ph type="title" hasCustomPrompt="1"/>
          </p:nvPr>
        </p:nvSpPr>
        <p:spPr>
          <a:xfrm>
            <a:off x="970200" y="1116425"/>
            <a:ext cx="7203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3" name="Google Shape;63;p12"/>
          <p:cNvSpPr txBox="1">
            <a:spLocks noGrp="1"/>
          </p:cNvSpPr>
          <p:nvPr>
            <p:ph type="body" idx="1"/>
          </p:nvPr>
        </p:nvSpPr>
        <p:spPr>
          <a:xfrm>
            <a:off x="970200" y="3152225"/>
            <a:ext cx="7203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4" name="Google Shape;6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5"/>
        <p:cNvGrpSpPr/>
        <p:nvPr/>
      </p:nvGrpSpPr>
      <p:grpSpPr>
        <a:xfrm>
          <a:off x="0" y="0"/>
          <a:ext cx="0" cy="0"/>
          <a:chOff x="0" y="0"/>
          <a:chExt cx="0" cy="0"/>
        </a:xfrm>
      </p:grpSpPr>
      <p:sp>
        <p:nvSpPr>
          <p:cNvPr id="66" name="Google Shape;66;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 Dark">
  <p:cSld name="TITLE_1">
    <p:spTree>
      <p:nvGrpSpPr>
        <p:cNvPr id="1" name="Shape 14"/>
        <p:cNvGrpSpPr/>
        <p:nvPr/>
      </p:nvGrpSpPr>
      <p:grpSpPr>
        <a:xfrm>
          <a:off x="0" y="0"/>
          <a:ext cx="0" cy="0"/>
          <a:chOff x="0" y="0"/>
          <a:chExt cx="0" cy="0"/>
        </a:xfrm>
      </p:grpSpPr>
      <p:sp>
        <p:nvSpPr>
          <p:cNvPr id="15" name="Google Shape;15;p3"/>
          <p:cNvSpPr/>
          <p:nvPr/>
        </p:nvSpPr>
        <p:spPr>
          <a:xfrm>
            <a:off x="228600" y="228600"/>
            <a:ext cx="8686800" cy="4686300"/>
          </a:xfrm>
          <a:prstGeom prst="rect">
            <a:avLst/>
          </a:prstGeom>
          <a:solidFill>
            <a:srgbClr val="0027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txBox="1">
            <a:spLocks noGrp="1"/>
          </p:cNvSpPr>
          <p:nvPr>
            <p:ph type="ctrTitle"/>
          </p:nvPr>
        </p:nvSpPr>
        <p:spPr>
          <a:xfrm>
            <a:off x="718350" y="1134031"/>
            <a:ext cx="7250100" cy="17736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5200"/>
              <a:buFont typeface="Crimson Text"/>
              <a:buNone/>
              <a:defRPr sz="5200" b="0">
                <a:solidFill>
                  <a:schemeClr val="lt1"/>
                </a:solidFill>
                <a:latin typeface="Crimson Text"/>
                <a:ea typeface="Crimson Text"/>
                <a:cs typeface="Crimson Text"/>
                <a:sym typeface="Crimson Text"/>
              </a:defRPr>
            </a:lvl1pPr>
            <a:lvl2pPr lvl="1" rtl="0">
              <a:spcBef>
                <a:spcPts val="0"/>
              </a:spcBef>
              <a:spcAft>
                <a:spcPts val="0"/>
              </a:spcAft>
              <a:buClr>
                <a:schemeClr val="lt1"/>
              </a:buClr>
              <a:buSzPts val="5200"/>
              <a:buNone/>
              <a:defRPr sz="5200">
                <a:solidFill>
                  <a:schemeClr val="lt1"/>
                </a:solidFill>
              </a:defRPr>
            </a:lvl2pPr>
            <a:lvl3pPr lvl="2" rtl="0">
              <a:spcBef>
                <a:spcPts val="0"/>
              </a:spcBef>
              <a:spcAft>
                <a:spcPts val="0"/>
              </a:spcAft>
              <a:buClr>
                <a:schemeClr val="lt1"/>
              </a:buClr>
              <a:buSzPts val="5200"/>
              <a:buNone/>
              <a:defRPr sz="5200">
                <a:solidFill>
                  <a:schemeClr val="lt1"/>
                </a:solidFill>
              </a:defRPr>
            </a:lvl3pPr>
            <a:lvl4pPr lvl="3" rtl="0">
              <a:spcBef>
                <a:spcPts val="0"/>
              </a:spcBef>
              <a:spcAft>
                <a:spcPts val="0"/>
              </a:spcAft>
              <a:buClr>
                <a:schemeClr val="lt1"/>
              </a:buClr>
              <a:buSzPts val="5200"/>
              <a:buNone/>
              <a:defRPr sz="5200">
                <a:solidFill>
                  <a:schemeClr val="lt1"/>
                </a:solidFill>
              </a:defRPr>
            </a:lvl4pPr>
            <a:lvl5pPr lvl="4" rtl="0">
              <a:spcBef>
                <a:spcPts val="0"/>
              </a:spcBef>
              <a:spcAft>
                <a:spcPts val="0"/>
              </a:spcAft>
              <a:buClr>
                <a:schemeClr val="lt1"/>
              </a:buClr>
              <a:buSzPts val="5200"/>
              <a:buNone/>
              <a:defRPr sz="5200">
                <a:solidFill>
                  <a:schemeClr val="lt1"/>
                </a:solidFill>
              </a:defRPr>
            </a:lvl5pPr>
            <a:lvl6pPr lvl="5" rtl="0">
              <a:spcBef>
                <a:spcPts val="0"/>
              </a:spcBef>
              <a:spcAft>
                <a:spcPts val="0"/>
              </a:spcAft>
              <a:buClr>
                <a:schemeClr val="lt1"/>
              </a:buClr>
              <a:buSzPts val="5200"/>
              <a:buNone/>
              <a:defRPr sz="5200">
                <a:solidFill>
                  <a:schemeClr val="lt1"/>
                </a:solidFill>
              </a:defRPr>
            </a:lvl6pPr>
            <a:lvl7pPr lvl="6" rtl="0">
              <a:spcBef>
                <a:spcPts val="0"/>
              </a:spcBef>
              <a:spcAft>
                <a:spcPts val="0"/>
              </a:spcAft>
              <a:buClr>
                <a:schemeClr val="lt1"/>
              </a:buClr>
              <a:buSzPts val="5200"/>
              <a:buNone/>
              <a:defRPr sz="5200">
                <a:solidFill>
                  <a:schemeClr val="lt1"/>
                </a:solidFill>
              </a:defRPr>
            </a:lvl7pPr>
            <a:lvl8pPr lvl="7" rtl="0">
              <a:spcBef>
                <a:spcPts val="0"/>
              </a:spcBef>
              <a:spcAft>
                <a:spcPts val="0"/>
              </a:spcAft>
              <a:buClr>
                <a:schemeClr val="lt1"/>
              </a:buClr>
              <a:buSzPts val="5200"/>
              <a:buNone/>
              <a:defRPr sz="5200">
                <a:solidFill>
                  <a:schemeClr val="lt1"/>
                </a:solidFill>
              </a:defRPr>
            </a:lvl8pPr>
            <a:lvl9pPr lvl="8" rtl="0">
              <a:spcBef>
                <a:spcPts val="0"/>
              </a:spcBef>
              <a:spcAft>
                <a:spcPts val="0"/>
              </a:spcAft>
              <a:buClr>
                <a:schemeClr val="lt1"/>
              </a:buClr>
              <a:buSzPts val="5200"/>
              <a:buNone/>
              <a:defRPr sz="5200">
                <a:solidFill>
                  <a:schemeClr val="lt1"/>
                </a:solidFill>
              </a:defRPr>
            </a:lvl9pPr>
          </a:lstStyle>
          <a:p>
            <a:endParaRPr/>
          </a:p>
        </p:txBody>
      </p:sp>
      <p:sp>
        <p:nvSpPr>
          <p:cNvPr id="17" name="Google Shape;17;p3"/>
          <p:cNvSpPr txBox="1">
            <a:spLocks noGrp="1"/>
          </p:cNvSpPr>
          <p:nvPr>
            <p:ph type="subTitle" idx="1"/>
          </p:nvPr>
        </p:nvSpPr>
        <p:spPr>
          <a:xfrm>
            <a:off x="718350" y="3010431"/>
            <a:ext cx="7250100" cy="153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E9F2F5"/>
              </a:buClr>
              <a:buSzPts val="2000"/>
              <a:buFont typeface="Muli"/>
              <a:buNone/>
              <a:defRPr sz="2000">
                <a:solidFill>
                  <a:srgbClr val="E9F2F5"/>
                </a:solidFill>
                <a:latin typeface="Muli"/>
                <a:ea typeface="Muli"/>
                <a:cs typeface="Muli"/>
                <a:sym typeface="Muli"/>
              </a:defRPr>
            </a:lvl1pPr>
            <a:lvl2pPr lvl="1" rtl="0">
              <a:lnSpc>
                <a:spcPct val="100000"/>
              </a:lnSpc>
              <a:spcBef>
                <a:spcPts val="0"/>
              </a:spcBef>
              <a:spcAft>
                <a:spcPts val="0"/>
              </a:spcAft>
              <a:buClr>
                <a:srgbClr val="E9F2F5"/>
              </a:buClr>
              <a:buSzPts val="2800"/>
              <a:buNone/>
              <a:defRPr sz="2800">
                <a:solidFill>
                  <a:srgbClr val="E9F2F5"/>
                </a:solidFill>
              </a:defRPr>
            </a:lvl2pPr>
            <a:lvl3pPr lvl="2" rtl="0">
              <a:lnSpc>
                <a:spcPct val="100000"/>
              </a:lnSpc>
              <a:spcBef>
                <a:spcPts val="0"/>
              </a:spcBef>
              <a:spcAft>
                <a:spcPts val="0"/>
              </a:spcAft>
              <a:buClr>
                <a:srgbClr val="E9F2F5"/>
              </a:buClr>
              <a:buSzPts val="2800"/>
              <a:buNone/>
              <a:defRPr sz="2800">
                <a:solidFill>
                  <a:srgbClr val="E9F2F5"/>
                </a:solidFill>
              </a:defRPr>
            </a:lvl3pPr>
            <a:lvl4pPr lvl="3" rtl="0">
              <a:lnSpc>
                <a:spcPct val="100000"/>
              </a:lnSpc>
              <a:spcBef>
                <a:spcPts val="0"/>
              </a:spcBef>
              <a:spcAft>
                <a:spcPts val="0"/>
              </a:spcAft>
              <a:buClr>
                <a:srgbClr val="E9F2F5"/>
              </a:buClr>
              <a:buSzPts val="2800"/>
              <a:buNone/>
              <a:defRPr sz="2800">
                <a:solidFill>
                  <a:srgbClr val="E9F2F5"/>
                </a:solidFill>
              </a:defRPr>
            </a:lvl4pPr>
            <a:lvl5pPr lvl="4" rtl="0">
              <a:lnSpc>
                <a:spcPct val="100000"/>
              </a:lnSpc>
              <a:spcBef>
                <a:spcPts val="0"/>
              </a:spcBef>
              <a:spcAft>
                <a:spcPts val="0"/>
              </a:spcAft>
              <a:buClr>
                <a:srgbClr val="E9F2F5"/>
              </a:buClr>
              <a:buSzPts val="2800"/>
              <a:buNone/>
              <a:defRPr sz="2800">
                <a:solidFill>
                  <a:srgbClr val="E9F2F5"/>
                </a:solidFill>
              </a:defRPr>
            </a:lvl5pPr>
            <a:lvl6pPr lvl="5" rtl="0">
              <a:lnSpc>
                <a:spcPct val="100000"/>
              </a:lnSpc>
              <a:spcBef>
                <a:spcPts val="0"/>
              </a:spcBef>
              <a:spcAft>
                <a:spcPts val="0"/>
              </a:spcAft>
              <a:buClr>
                <a:srgbClr val="E9F2F5"/>
              </a:buClr>
              <a:buSzPts val="2800"/>
              <a:buNone/>
              <a:defRPr sz="2800">
                <a:solidFill>
                  <a:srgbClr val="E9F2F5"/>
                </a:solidFill>
              </a:defRPr>
            </a:lvl6pPr>
            <a:lvl7pPr lvl="6" rtl="0">
              <a:lnSpc>
                <a:spcPct val="100000"/>
              </a:lnSpc>
              <a:spcBef>
                <a:spcPts val="0"/>
              </a:spcBef>
              <a:spcAft>
                <a:spcPts val="0"/>
              </a:spcAft>
              <a:buClr>
                <a:srgbClr val="E9F2F5"/>
              </a:buClr>
              <a:buSzPts val="2800"/>
              <a:buNone/>
              <a:defRPr sz="2800">
                <a:solidFill>
                  <a:srgbClr val="E9F2F5"/>
                </a:solidFill>
              </a:defRPr>
            </a:lvl7pPr>
            <a:lvl8pPr lvl="7" rtl="0">
              <a:lnSpc>
                <a:spcPct val="100000"/>
              </a:lnSpc>
              <a:spcBef>
                <a:spcPts val="0"/>
              </a:spcBef>
              <a:spcAft>
                <a:spcPts val="0"/>
              </a:spcAft>
              <a:buClr>
                <a:srgbClr val="E9F2F5"/>
              </a:buClr>
              <a:buSzPts val="2800"/>
              <a:buNone/>
              <a:defRPr sz="2800">
                <a:solidFill>
                  <a:srgbClr val="E9F2F5"/>
                </a:solidFill>
              </a:defRPr>
            </a:lvl8pPr>
            <a:lvl9pPr lvl="8" rtl="0">
              <a:lnSpc>
                <a:spcPct val="100000"/>
              </a:lnSpc>
              <a:spcBef>
                <a:spcPts val="0"/>
              </a:spcBef>
              <a:spcAft>
                <a:spcPts val="0"/>
              </a:spcAft>
              <a:buClr>
                <a:srgbClr val="E9F2F5"/>
              </a:buClr>
              <a:buSzPts val="2800"/>
              <a:buNone/>
              <a:defRPr sz="2800">
                <a:solidFill>
                  <a:srgbClr val="E9F2F5"/>
                </a:solidFill>
              </a:defRPr>
            </a:lvl9pPr>
          </a:lstStyle>
          <a:p>
            <a:endParaRPr/>
          </a:p>
        </p:txBody>
      </p:sp>
      <p:sp>
        <p:nvSpPr>
          <p:cNvPr id="18" name="Google Shape;18;p3"/>
          <p:cNvSpPr txBox="1">
            <a:spLocks noGrp="1"/>
          </p:cNvSpPr>
          <p:nvPr>
            <p:ph type="sldNum" idx="12"/>
          </p:nvPr>
        </p:nvSpPr>
        <p:spPr>
          <a:xfrm>
            <a:off x="8290508" y="4445092"/>
            <a:ext cx="548700" cy="393600"/>
          </a:xfrm>
          <a:prstGeom prst="rect">
            <a:avLst/>
          </a:prstGeom>
        </p:spPr>
        <p:txBody>
          <a:bodyPr spcFirstLastPara="1" wrap="square" lIns="91425" tIns="91425" rIns="91425" bIns="91425" anchor="ctr" anchorCtr="0">
            <a:noAutofit/>
          </a:bodyPr>
          <a:lstStyle>
            <a:lvl1pPr lvl="0" rtl="0">
              <a:buNone/>
              <a:defRPr>
                <a:solidFill>
                  <a:srgbClr val="637381"/>
                </a:solidFill>
              </a:defRPr>
            </a:lvl1pPr>
            <a:lvl2pPr lvl="1" rtl="0">
              <a:buNone/>
              <a:defRPr>
                <a:solidFill>
                  <a:srgbClr val="637381"/>
                </a:solidFill>
              </a:defRPr>
            </a:lvl2pPr>
            <a:lvl3pPr lvl="2" rtl="0">
              <a:buNone/>
              <a:defRPr>
                <a:solidFill>
                  <a:srgbClr val="637381"/>
                </a:solidFill>
              </a:defRPr>
            </a:lvl3pPr>
            <a:lvl4pPr lvl="3" rtl="0">
              <a:buNone/>
              <a:defRPr>
                <a:solidFill>
                  <a:srgbClr val="637381"/>
                </a:solidFill>
              </a:defRPr>
            </a:lvl4pPr>
            <a:lvl5pPr lvl="4" rtl="0">
              <a:buNone/>
              <a:defRPr>
                <a:solidFill>
                  <a:srgbClr val="637381"/>
                </a:solidFill>
              </a:defRPr>
            </a:lvl5pPr>
            <a:lvl6pPr lvl="5" rtl="0">
              <a:buNone/>
              <a:defRPr>
                <a:solidFill>
                  <a:srgbClr val="637381"/>
                </a:solidFill>
              </a:defRPr>
            </a:lvl6pPr>
            <a:lvl7pPr lvl="6" rtl="0">
              <a:buNone/>
              <a:defRPr>
                <a:solidFill>
                  <a:srgbClr val="637381"/>
                </a:solidFill>
              </a:defRPr>
            </a:lvl7pPr>
            <a:lvl8pPr lvl="7" rtl="0">
              <a:buNone/>
              <a:defRPr>
                <a:solidFill>
                  <a:srgbClr val="637381"/>
                </a:solidFill>
              </a:defRPr>
            </a:lvl8pPr>
            <a:lvl9pPr lvl="8" rtl="0">
              <a:buNone/>
              <a:defRPr>
                <a:solidFill>
                  <a:srgbClr val="637381"/>
                </a:solidFill>
              </a:defRPr>
            </a:lvl9pPr>
          </a:lstStyle>
          <a:p>
            <a:pPr marL="0" lvl="0" indent="0" algn="r" rtl="0">
              <a:spcBef>
                <a:spcPts val="0"/>
              </a:spcBef>
              <a:spcAft>
                <a:spcPts val="0"/>
              </a:spcAft>
              <a:buNone/>
            </a:pPr>
            <a:fld id="{00000000-1234-1234-1234-123412341234}" type="slidenum">
              <a:rPr lang="en"/>
              <a:t>‹#›</a:t>
            </a:fld>
            <a:endParaRPr/>
          </a:p>
        </p:txBody>
      </p:sp>
      <p:pic>
        <p:nvPicPr>
          <p:cNvPr id="19" name="Google Shape;19;p3"/>
          <p:cNvPicPr preferRelativeResize="0"/>
          <p:nvPr/>
        </p:nvPicPr>
        <p:blipFill>
          <a:blip r:embed="rId2">
            <a:alphaModFix/>
          </a:blip>
          <a:stretch>
            <a:fillRect/>
          </a:stretch>
        </p:blipFill>
        <p:spPr>
          <a:xfrm>
            <a:off x="803951" y="754875"/>
            <a:ext cx="1464550" cy="2206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
        <p:cNvGrpSpPr/>
        <p:nvPr/>
      </p:nvGrpSpPr>
      <p:grpSpPr>
        <a:xfrm>
          <a:off x="0" y="0"/>
          <a:ext cx="0" cy="0"/>
          <a:chOff x="0" y="0"/>
          <a:chExt cx="0" cy="0"/>
        </a:xfrm>
      </p:grpSpPr>
      <p:sp>
        <p:nvSpPr>
          <p:cNvPr id="21" name="Google Shape;21;p4"/>
          <p:cNvSpPr/>
          <p:nvPr/>
        </p:nvSpPr>
        <p:spPr>
          <a:xfrm>
            <a:off x="4572000" y="-125"/>
            <a:ext cx="4572000" cy="51435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23" name="Google Shape;23;p4"/>
          <p:cNvSpPr txBox="1">
            <a:spLocks noGrp="1"/>
          </p:cNvSpPr>
          <p:nvPr>
            <p:ph type="body" idx="1"/>
          </p:nvPr>
        </p:nvSpPr>
        <p:spPr>
          <a:xfrm>
            <a:off x="4939500" y="1379400"/>
            <a:ext cx="3837000" cy="23847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2">
  <p:cSld name="CUSTOM">
    <p:spTree>
      <p:nvGrpSpPr>
        <p:cNvPr id="1" name="Shape 25"/>
        <p:cNvGrpSpPr/>
        <p:nvPr/>
      </p:nvGrpSpPr>
      <p:grpSpPr>
        <a:xfrm>
          <a:off x="0" y="0"/>
          <a:ext cx="0" cy="0"/>
          <a:chOff x="0" y="0"/>
          <a:chExt cx="0" cy="0"/>
        </a:xfrm>
      </p:grpSpPr>
      <p:sp>
        <p:nvSpPr>
          <p:cNvPr id="26" name="Google Shape;26;p5"/>
          <p:cNvSpPr/>
          <p:nvPr/>
        </p:nvSpPr>
        <p:spPr>
          <a:xfrm>
            <a:off x="4572000" y="-125"/>
            <a:ext cx="4572000" cy="5143500"/>
          </a:xfrm>
          <a:prstGeom prst="rect">
            <a:avLst/>
          </a:prstGeom>
          <a:solidFill>
            <a:srgbClr val="E9F2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28" name="Google Shape;28;p5"/>
          <p:cNvSpPr txBox="1">
            <a:spLocks noGrp="1"/>
          </p:cNvSpPr>
          <p:nvPr>
            <p:ph type="body" idx="1"/>
          </p:nvPr>
        </p:nvSpPr>
        <p:spPr>
          <a:xfrm>
            <a:off x="4939500" y="1379400"/>
            <a:ext cx="3837000" cy="23847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619850"/>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1" name="Google Shape;31;p6"/>
          <p:cNvSpPr txBox="1">
            <a:spLocks noGrp="1"/>
          </p:cNvSpPr>
          <p:nvPr>
            <p:ph type="body" idx="1"/>
          </p:nvPr>
        </p:nvSpPr>
        <p:spPr>
          <a:xfrm>
            <a:off x="311700" y="1632250"/>
            <a:ext cx="8520600" cy="2891400"/>
          </a:xfrm>
          <a:prstGeom prst="rect">
            <a:avLst/>
          </a:prstGeom>
        </p:spPr>
        <p:txBody>
          <a:bodyPr spcFirstLastPara="1" wrap="square" lIns="91425" tIns="91425" rIns="91425" bIns="91425" anchor="t" anchorCtr="0">
            <a:noAutofit/>
          </a:bodyPr>
          <a:lstStyle>
            <a:lvl1pPr marL="457200" lvl="0" indent="-342900">
              <a:lnSpc>
                <a:spcPct val="150000"/>
              </a:lnSpc>
              <a:spcBef>
                <a:spcPts val="0"/>
              </a:spcBef>
              <a:spcAft>
                <a:spcPts val="0"/>
              </a:spcAft>
              <a:buSzPts val="1800"/>
              <a:buChar char="●"/>
              <a:defRPr/>
            </a:lvl1pPr>
            <a:lvl2pPr marL="914400" lvl="1" indent="-317500">
              <a:lnSpc>
                <a:spcPct val="150000"/>
              </a:lnSpc>
              <a:spcBef>
                <a:spcPts val="1600"/>
              </a:spcBef>
              <a:spcAft>
                <a:spcPts val="0"/>
              </a:spcAft>
              <a:buSzPts val="1400"/>
              <a:buChar char="○"/>
              <a:defRPr/>
            </a:lvl2pPr>
            <a:lvl3pPr marL="1371600" lvl="2" indent="-317500">
              <a:lnSpc>
                <a:spcPct val="150000"/>
              </a:lnSpc>
              <a:spcBef>
                <a:spcPts val="1600"/>
              </a:spcBef>
              <a:spcAft>
                <a:spcPts val="0"/>
              </a:spcAft>
              <a:buSzPts val="1400"/>
              <a:buChar char="■"/>
              <a:defRPr/>
            </a:lvl3pPr>
            <a:lvl4pPr marL="1828800" lvl="3" indent="-317500">
              <a:lnSpc>
                <a:spcPct val="150000"/>
              </a:lnSpc>
              <a:spcBef>
                <a:spcPts val="1600"/>
              </a:spcBef>
              <a:spcAft>
                <a:spcPts val="0"/>
              </a:spcAft>
              <a:buSzPts val="1400"/>
              <a:buChar char="●"/>
              <a:defRPr/>
            </a:lvl4pPr>
            <a:lvl5pPr marL="2286000" lvl="4" indent="-317500">
              <a:lnSpc>
                <a:spcPct val="150000"/>
              </a:lnSpc>
              <a:spcBef>
                <a:spcPts val="1600"/>
              </a:spcBef>
              <a:spcAft>
                <a:spcPts val="0"/>
              </a:spcAft>
              <a:buSzPts val="1400"/>
              <a:buChar char="○"/>
              <a:defRPr/>
            </a:lvl5pPr>
            <a:lvl6pPr marL="2743200" lvl="5" indent="-317500">
              <a:lnSpc>
                <a:spcPct val="150000"/>
              </a:lnSpc>
              <a:spcBef>
                <a:spcPts val="1600"/>
              </a:spcBef>
              <a:spcAft>
                <a:spcPts val="0"/>
              </a:spcAft>
              <a:buSzPts val="1400"/>
              <a:buChar char="■"/>
              <a:defRPr/>
            </a:lvl6pPr>
            <a:lvl7pPr marL="3200400" lvl="6" indent="-317500">
              <a:lnSpc>
                <a:spcPct val="150000"/>
              </a:lnSpc>
              <a:spcBef>
                <a:spcPts val="1600"/>
              </a:spcBef>
              <a:spcAft>
                <a:spcPts val="0"/>
              </a:spcAft>
              <a:buSzPts val="1400"/>
              <a:buChar char="●"/>
              <a:defRPr/>
            </a:lvl7pPr>
            <a:lvl8pPr marL="3657600" lvl="7" indent="-317500">
              <a:lnSpc>
                <a:spcPct val="150000"/>
              </a:lnSpc>
              <a:spcBef>
                <a:spcPts val="1600"/>
              </a:spcBef>
              <a:spcAft>
                <a:spcPts val="0"/>
              </a:spcAft>
              <a:buSzPts val="1400"/>
              <a:buChar char="○"/>
              <a:defRPr/>
            </a:lvl8pPr>
            <a:lvl9pPr marL="4114800" lvl="8" indent="-317500">
              <a:lnSpc>
                <a:spcPct val="150000"/>
              </a:lnSpc>
              <a:spcBef>
                <a:spcPts val="1600"/>
              </a:spcBef>
              <a:spcAft>
                <a:spcPts val="1600"/>
              </a:spcAft>
              <a:buSzPts val="1400"/>
              <a:buChar char="■"/>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3" name="Google Shape;33;p6"/>
          <p:cNvSpPr/>
          <p:nvPr/>
        </p:nvSpPr>
        <p:spPr>
          <a:xfrm>
            <a:off x="412310" y="1357975"/>
            <a:ext cx="1195800" cy="723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4"/>
        <p:cNvGrpSpPr/>
        <p:nvPr/>
      </p:nvGrpSpPr>
      <p:grpSpPr>
        <a:xfrm>
          <a:off x="0" y="0"/>
          <a:ext cx="0" cy="0"/>
          <a:chOff x="0" y="0"/>
          <a:chExt cx="0" cy="0"/>
        </a:xfrm>
      </p:grpSpPr>
      <p:sp>
        <p:nvSpPr>
          <p:cNvPr id="35" name="Google Shape;35;p7"/>
          <p:cNvSpPr txBox="1">
            <a:spLocks noGrp="1"/>
          </p:cNvSpPr>
          <p:nvPr>
            <p:ph type="body" idx="1"/>
          </p:nvPr>
        </p:nvSpPr>
        <p:spPr>
          <a:xfrm>
            <a:off x="311700" y="1640600"/>
            <a:ext cx="3999900" cy="3022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6" name="Google Shape;36;p7"/>
          <p:cNvSpPr txBox="1">
            <a:spLocks noGrp="1"/>
          </p:cNvSpPr>
          <p:nvPr>
            <p:ph type="body" idx="2"/>
          </p:nvPr>
        </p:nvSpPr>
        <p:spPr>
          <a:xfrm>
            <a:off x="4832400" y="1640600"/>
            <a:ext cx="3999900" cy="3022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8" name="Google Shape;38;p7"/>
          <p:cNvSpPr txBox="1">
            <a:spLocks noGrp="1"/>
          </p:cNvSpPr>
          <p:nvPr>
            <p:ph type="title"/>
          </p:nvPr>
        </p:nvSpPr>
        <p:spPr>
          <a:xfrm>
            <a:off x="311700" y="619850"/>
            <a:ext cx="8520600" cy="6132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9" name="Google Shape;39;p7"/>
          <p:cNvSpPr/>
          <p:nvPr/>
        </p:nvSpPr>
        <p:spPr>
          <a:xfrm>
            <a:off x="412310" y="1357975"/>
            <a:ext cx="1195800" cy="723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42" name="Google Shape;42;p8"/>
          <p:cNvSpPr txBox="1">
            <a:spLocks noGrp="1"/>
          </p:cNvSpPr>
          <p:nvPr>
            <p:ph type="title"/>
          </p:nvPr>
        </p:nvSpPr>
        <p:spPr>
          <a:xfrm>
            <a:off x="311700" y="619850"/>
            <a:ext cx="8520600" cy="6132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3" name="Google Shape;43;p8"/>
          <p:cNvSpPr/>
          <p:nvPr/>
        </p:nvSpPr>
        <p:spPr>
          <a:xfrm>
            <a:off x="412310" y="1357975"/>
            <a:ext cx="1195800" cy="723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4"/>
        <p:cNvGrpSpPr/>
        <p:nvPr/>
      </p:nvGrpSpPr>
      <p:grpSpPr>
        <a:xfrm>
          <a:off x="0" y="0"/>
          <a:ext cx="0" cy="0"/>
          <a:chOff x="0" y="0"/>
          <a:chExt cx="0" cy="0"/>
        </a:xfrm>
      </p:grpSpPr>
      <p:sp>
        <p:nvSpPr>
          <p:cNvPr id="45" name="Google Shape;45;p9"/>
          <p:cNvSpPr txBox="1">
            <a:spLocks noGrp="1"/>
          </p:cNvSpPr>
          <p:nvPr>
            <p:ph type="body" idx="1"/>
          </p:nvPr>
        </p:nvSpPr>
        <p:spPr>
          <a:xfrm>
            <a:off x="311700" y="2113050"/>
            <a:ext cx="4295700" cy="2410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6" name="Google Shape;46;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47" name="Google Shape;47;p9"/>
          <p:cNvSpPr txBox="1">
            <a:spLocks noGrp="1"/>
          </p:cNvSpPr>
          <p:nvPr>
            <p:ph type="title"/>
          </p:nvPr>
        </p:nvSpPr>
        <p:spPr>
          <a:xfrm>
            <a:off x="311700" y="619850"/>
            <a:ext cx="4295700" cy="1128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8" name="Google Shape;48;p9"/>
          <p:cNvSpPr/>
          <p:nvPr/>
        </p:nvSpPr>
        <p:spPr>
          <a:xfrm>
            <a:off x="412310" y="1815175"/>
            <a:ext cx="1195800" cy="723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9"/>
          <p:cNvGrpSpPr/>
          <p:nvPr/>
        </p:nvGrpSpPr>
        <p:grpSpPr>
          <a:xfrm>
            <a:off x="5044267" y="1091842"/>
            <a:ext cx="3719100" cy="2949300"/>
            <a:chOff x="5044267" y="1091842"/>
            <a:chExt cx="3719100" cy="2949300"/>
          </a:xfrm>
        </p:grpSpPr>
        <p:sp>
          <p:nvSpPr>
            <p:cNvPr id="50" name="Google Shape;50;p9"/>
            <p:cNvSpPr/>
            <p:nvPr/>
          </p:nvSpPr>
          <p:spPr>
            <a:xfrm>
              <a:off x="5196667" y="1244242"/>
              <a:ext cx="3566700" cy="27969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9"/>
            <p:cNvSpPr/>
            <p:nvPr/>
          </p:nvSpPr>
          <p:spPr>
            <a:xfrm>
              <a:off x="5044267" y="1091842"/>
              <a:ext cx="3566700" cy="27969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2" name="Google Shape;52;p9"/>
            <p:cNvPicPr preferRelativeResize="0"/>
            <p:nvPr/>
          </p:nvPicPr>
          <p:blipFill>
            <a:blip r:embed="rId2">
              <a:alphaModFix amt="50000"/>
            </a:blip>
            <a:stretch>
              <a:fillRect/>
            </a:stretch>
          </p:blipFill>
          <p:spPr>
            <a:xfrm>
              <a:off x="6000549" y="2000313"/>
              <a:ext cx="1654150" cy="1284775"/>
            </a:xfrm>
            <a:prstGeom prst="rect">
              <a:avLst/>
            </a:prstGeom>
            <a:noFill/>
            <a:ln>
              <a:noFill/>
            </a:ln>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3"/>
        <p:cNvGrpSpPr/>
        <p:nvPr/>
      </p:nvGrpSpPr>
      <p:grpSpPr>
        <a:xfrm>
          <a:off x="0" y="0"/>
          <a:ext cx="0" cy="0"/>
          <a:chOff x="0" y="0"/>
          <a:chExt cx="0" cy="0"/>
        </a:xfrm>
      </p:grpSpPr>
      <p:sp>
        <p:nvSpPr>
          <p:cNvPr id="54" name="Google Shape;54;p10"/>
          <p:cNvSpPr/>
          <p:nvPr/>
        </p:nvSpPr>
        <p:spPr>
          <a:xfrm>
            <a:off x="228600" y="228600"/>
            <a:ext cx="8686800" cy="4686300"/>
          </a:xfrm>
          <a:prstGeom prst="rect">
            <a:avLst/>
          </a:prstGeom>
          <a:solidFill>
            <a:srgbClr val="E9F2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title"/>
          </p:nvPr>
        </p:nvSpPr>
        <p:spPr>
          <a:xfrm>
            <a:off x="490250" y="5263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6" name="Google Shape;56;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212B36"/>
              </a:buClr>
              <a:buSzPts val="3200"/>
              <a:buFont typeface="Muli"/>
              <a:buNone/>
              <a:defRPr sz="3200" b="1">
                <a:solidFill>
                  <a:srgbClr val="212B36"/>
                </a:solidFill>
                <a:latin typeface="Muli"/>
                <a:ea typeface="Muli"/>
                <a:cs typeface="Muli"/>
                <a:sym typeface="Muli"/>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30000"/>
              </a:lnSpc>
              <a:spcBef>
                <a:spcPts val="0"/>
              </a:spcBef>
              <a:spcAft>
                <a:spcPts val="0"/>
              </a:spcAft>
              <a:buClr>
                <a:srgbClr val="212B36"/>
              </a:buClr>
              <a:buSzPts val="1800"/>
              <a:buFont typeface="Muli"/>
              <a:buChar char="●"/>
              <a:defRPr sz="1800">
                <a:solidFill>
                  <a:srgbClr val="212B36"/>
                </a:solidFill>
                <a:latin typeface="Muli"/>
                <a:ea typeface="Muli"/>
                <a:cs typeface="Muli"/>
                <a:sym typeface="Muli"/>
              </a:defRPr>
            </a:lvl1pPr>
            <a:lvl2pPr marL="914400" lvl="1"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2pPr>
            <a:lvl3pPr marL="1371600" lvl="2"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3pPr>
            <a:lvl4pPr marL="1828800" lvl="3"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4pPr>
            <a:lvl5pPr marL="2286000" lvl="4"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5pPr>
            <a:lvl6pPr marL="2743200" lvl="5"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6pPr>
            <a:lvl7pPr marL="3200400" lvl="6"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7pPr>
            <a:lvl8pPr marL="3657600" lvl="7" indent="-317500">
              <a:lnSpc>
                <a:spcPct val="130000"/>
              </a:lnSpc>
              <a:spcBef>
                <a:spcPts val="1600"/>
              </a:spcBef>
              <a:spcAft>
                <a:spcPts val="0"/>
              </a:spcAft>
              <a:buClr>
                <a:srgbClr val="212B36"/>
              </a:buClr>
              <a:buSzPts val="1400"/>
              <a:buFont typeface="Muli"/>
              <a:buChar char="○"/>
              <a:defRPr>
                <a:solidFill>
                  <a:srgbClr val="212B36"/>
                </a:solidFill>
                <a:latin typeface="Muli"/>
                <a:ea typeface="Muli"/>
                <a:cs typeface="Muli"/>
                <a:sym typeface="Muli"/>
              </a:defRPr>
            </a:lvl8pPr>
            <a:lvl9pPr marL="4114800" lvl="8" indent="-317500">
              <a:lnSpc>
                <a:spcPct val="130000"/>
              </a:lnSpc>
              <a:spcBef>
                <a:spcPts val="1600"/>
              </a:spcBef>
              <a:spcAft>
                <a:spcPts val="1600"/>
              </a:spcAft>
              <a:buClr>
                <a:srgbClr val="212B36"/>
              </a:buClr>
              <a:buSzPts val="1400"/>
              <a:buFont typeface="Muli"/>
              <a:buChar char="■"/>
              <a:defRPr>
                <a:solidFill>
                  <a:srgbClr val="212B36"/>
                </a:solidFill>
                <a:latin typeface="Muli"/>
                <a:ea typeface="Muli"/>
                <a:cs typeface="Muli"/>
                <a:sym typeface="Muli"/>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rgbClr val="637381"/>
                </a:solidFill>
              </a:defRPr>
            </a:lvl1pPr>
            <a:lvl2pPr lvl="1" algn="r">
              <a:buNone/>
              <a:defRPr sz="1000">
                <a:solidFill>
                  <a:srgbClr val="637381"/>
                </a:solidFill>
              </a:defRPr>
            </a:lvl2pPr>
            <a:lvl3pPr lvl="2" algn="r">
              <a:buNone/>
              <a:defRPr sz="1000">
                <a:solidFill>
                  <a:srgbClr val="637381"/>
                </a:solidFill>
              </a:defRPr>
            </a:lvl3pPr>
            <a:lvl4pPr lvl="3" algn="r">
              <a:buNone/>
              <a:defRPr sz="1000">
                <a:solidFill>
                  <a:srgbClr val="637381"/>
                </a:solidFill>
              </a:defRPr>
            </a:lvl4pPr>
            <a:lvl5pPr lvl="4" algn="r">
              <a:buNone/>
              <a:defRPr sz="1000">
                <a:solidFill>
                  <a:srgbClr val="637381"/>
                </a:solidFill>
              </a:defRPr>
            </a:lvl5pPr>
            <a:lvl6pPr lvl="5" algn="r">
              <a:buNone/>
              <a:defRPr sz="1000">
                <a:solidFill>
                  <a:srgbClr val="637381"/>
                </a:solidFill>
              </a:defRPr>
            </a:lvl6pPr>
            <a:lvl7pPr lvl="6" algn="r">
              <a:buNone/>
              <a:defRPr sz="1000">
                <a:solidFill>
                  <a:srgbClr val="637381"/>
                </a:solidFill>
              </a:defRPr>
            </a:lvl7pPr>
            <a:lvl8pPr lvl="7" algn="r">
              <a:buNone/>
              <a:defRPr sz="1000">
                <a:solidFill>
                  <a:srgbClr val="637381"/>
                </a:solidFill>
              </a:defRPr>
            </a:lvl8pPr>
            <a:lvl9pPr lvl="8" algn="r">
              <a:buNone/>
              <a:defRPr sz="1000">
                <a:solidFill>
                  <a:srgbClr val="637381"/>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dx.doi.org/10.7302/3731"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grants.nih.gov/grants/policy/data_sharin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policy/data_sharin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ctrTitle"/>
          </p:nvPr>
        </p:nvSpPr>
        <p:spPr>
          <a:xfrm>
            <a:off x="946950" y="373875"/>
            <a:ext cx="72501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r>
              <a:rPr lang="en" sz="3000" dirty="0"/>
              <a:t>NIH Data Management and Sharing Session 2. </a:t>
            </a:r>
            <a:endParaRPr sz="3000" dirty="0"/>
          </a:p>
          <a:p>
            <a:pPr marL="0" lvl="0" indent="0" algn="ctr" rtl="0">
              <a:spcBef>
                <a:spcPts val="0"/>
              </a:spcBef>
              <a:spcAft>
                <a:spcPts val="0"/>
              </a:spcAft>
              <a:buClr>
                <a:schemeClr val="dk1"/>
              </a:buClr>
              <a:buSzPts val="1100"/>
              <a:buFont typeface="Arial"/>
              <a:buNone/>
            </a:pPr>
            <a:r>
              <a:rPr lang="en" sz="4200" dirty="0"/>
              <a:t>Practitioner Perspectives: Internal Outreach and Policy</a:t>
            </a:r>
            <a:endParaRPr sz="4000" dirty="0"/>
          </a:p>
        </p:txBody>
      </p:sp>
      <p:sp>
        <p:nvSpPr>
          <p:cNvPr id="72" name="Google Shape;72;p14"/>
          <p:cNvSpPr txBox="1">
            <a:spLocks noGrp="1"/>
          </p:cNvSpPr>
          <p:nvPr>
            <p:ph type="subTitle" idx="1"/>
          </p:nvPr>
        </p:nvSpPr>
        <p:spPr>
          <a:xfrm>
            <a:off x="513375" y="2529325"/>
            <a:ext cx="8134800" cy="1534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a:t>February 22, 2022</a:t>
            </a:r>
            <a:endParaRPr/>
          </a:p>
          <a:p>
            <a:pPr marL="0" lvl="0" indent="0" algn="ctr" rtl="0">
              <a:spcBef>
                <a:spcPts val="0"/>
              </a:spcBef>
              <a:spcAft>
                <a:spcPts val="0"/>
              </a:spcAft>
              <a:buClr>
                <a:schemeClr val="dk1"/>
              </a:buClr>
              <a:buSzPts val="1100"/>
              <a:buFont typeface="Arial"/>
              <a:buNone/>
            </a:pPr>
            <a:endParaRPr/>
          </a:p>
          <a:p>
            <a:pPr marL="0" lvl="0" indent="0" algn="ctr" rtl="0">
              <a:spcBef>
                <a:spcPts val="0"/>
              </a:spcBef>
              <a:spcAft>
                <a:spcPts val="0"/>
              </a:spcAft>
              <a:buNone/>
            </a:pPr>
            <a:r>
              <a:rPr lang="en" b="1"/>
              <a:t>Sara Samuel</a:t>
            </a:r>
            <a:r>
              <a:rPr lang="en"/>
              <a:t>, Informationist, </a:t>
            </a:r>
            <a:endParaRPr/>
          </a:p>
          <a:p>
            <a:pPr marL="0" lvl="0" indent="0" algn="ctr" rtl="0">
              <a:spcBef>
                <a:spcPts val="0"/>
              </a:spcBef>
              <a:spcAft>
                <a:spcPts val="0"/>
              </a:spcAft>
              <a:buNone/>
            </a:pPr>
            <a:r>
              <a:rPr lang="en"/>
              <a:t>Taubman Health Sciences Library, University of Michigan</a:t>
            </a:r>
            <a:endParaRPr/>
          </a:p>
          <a:p>
            <a:pPr marL="0" lvl="0" indent="0" algn="ctr" rtl="0">
              <a:spcBef>
                <a:spcPts val="0"/>
              </a:spcBef>
              <a:spcAft>
                <a:spcPts val="0"/>
              </a:spcAft>
              <a:buNone/>
            </a:pPr>
            <a:endParaRPr/>
          </a:p>
          <a:p>
            <a:pPr marL="0" lvl="0" indent="0" algn="ctr" rtl="0">
              <a:spcBef>
                <a:spcPts val="0"/>
              </a:spcBef>
              <a:spcAft>
                <a:spcPts val="0"/>
              </a:spcAft>
              <a:buClr>
                <a:schemeClr val="dk1"/>
              </a:buClr>
              <a:buSzPts val="1100"/>
              <a:buFont typeface="Arial"/>
              <a:buNone/>
            </a:pPr>
            <a:r>
              <a:rPr lang="en" b="1"/>
              <a:t>Heather Coates</a:t>
            </a:r>
            <a:r>
              <a:rPr lang="en"/>
              <a:t>, Data Management Librarian,</a:t>
            </a:r>
            <a:endParaRPr/>
          </a:p>
          <a:p>
            <a:pPr marL="0" lvl="0" indent="0" algn="ctr" rtl="0">
              <a:spcBef>
                <a:spcPts val="0"/>
              </a:spcBef>
              <a:spcAft>
                <a:spcPts val="0"/>
              </a:spcAft>
              <a:buClr>
                <a:schemeClr val="dk1"/>
              </a:buClr>
              <a:buSzPts val="1100"/>
              <a:buFont typeface="Arial"/>
              <a:buNone/>
            </a:pPr>
            <a:r>
              <a:rPr lang="en"/>
              <a:t>University Library Center for Digital Scholarship, IUPUI University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3"/>
          <p:cNvSpPr txBox="1">
            <a:spLocks noGrp="1"/>
          </p:cNvSpPr>
          <p:nvPr>
            <p:ph type="title"/>
          </p:nvPr>
        </p:nvSpPr>
        <p:spPr>
          <a:xfrm>
            <a:off x="490250" y="526350"/>
            <a:ext cx="63678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Start conversations.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490250" y="526350"/>
            <a:ext cx="63678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Persist.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Thank you!</a:t>
            </a:r>
            <a:endParaRPr dirty="0"/>
          </a:p>
        </p:txBody>
      </p:sp>
      <p:sp>
        <p:nvSpPr>
          <p:cNvPr id="141" name="Google Shape;141;p25"/>
          <p:cNvSpPr txBox="1">
            <a:spLocks noGrp="1"/>
          </p:cNvSpPr>
          <p:nvPr>
            <p:ph type="body" idx="1"/>
          </p:nvPr>
        </p:nvSpPr>
        <p:spPr>
          <a:xfrm>
            <a:off x="4939500" y="388800"/>
            <a:ext cx="3837000" cy="2384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Sara Samuel</a:t>
            </a:r>
            <a:endParaRPr/>
          </a:p>
          <a:p>
            <a:pPr marL="0" lvl="0" indent="0" algn="l" rtl="0">
              <a:spcBef>
                <a:spcPts val="1600"/>
              </a:spcBef>
              <a:spcAft>
                <a:spcPts val="1600"/>
              </a:spcAft>
              <a:buNone/>
            </a:pPr>
            <a:r>
              <a:rPr lang="en"/>
              <a:t>henrysm@umich.edu</a:t>
            </a:r>
            <a:endParaRPr/>
          </a:p>
        </p:txBody>
      </p:sp>
      <p:grpSp>
        <p:nvGrpSpPr>
          <p:cNvPr id="142" name="Google Shape;142;p25" descr="Michigan Library logo"/>
          <p:cNvGrpSpPr/>
          <p:nvPr/>
        </p:nvGrpSpPr>
        <p:grpSpPr>
          <a:xfrm>
            <a:off x="5028470" y="2253470"/>
            <a:ext cx="1306515" cy="320941"/>
            <a:chOff x="740550" y="656525"/>
            <a:chExt cx="1602300" cy="393600"/>
          </a:xfrm>
        </p:grpSpPr>
        <p:sp>
          <p:nvSpPr>
            <p:cNvPr id="143" name="Google Shape;143;p25"/>
            <p:cNvSpPr/>
            <p:nvPr/>
          </p:nvSpPr>
          <p:spPr>
            <a:xfrm>
              <a:off x="740550" y="656525"/>
              <a:ext cx="1602300" cy="393600"/>
            </a:xfrm>
            <a:prstGeom prst="roundRect">
              <a:avLst>
                <a:gd name="adj" fmla="val 6451"/>
              </a:avLst>
            </a:prstGeom>
            <a:solidFill>
              <a:srgbClr val="0027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4" name="Google Shape;144;p25"/>
            <p:cNvPicPr preferRelativeResize="0"/>
            <p:nvPr/>
          </p:nvPicPr>
          <p:blipFill>
            <a:blip r:embed="rId3">
              <a:alphaModFix/>
            </a:blip>
            <a:stretch>
              <a:fillRect/>
            </a:stretch>
          </p:blipFill>
          <p:spPr>
            <a:xfrm>
              <a:off x="810683" y="741410"/>
              <a:ext cx="1464550" cy="220600"/>
            </a:xfrm>
            <a:prstGeom prst="rect">
              <a:avLst/>
            </a:prstGeom>
            <a:noFill/>
            <a:ln>
              <a:noFill/>
            </a:ln>
          </p:spPr>
        </p:pic>
      </p:grpSp>
      <p:grpSp>
        <p:nvGrpSpPr>
          <p:cNvPr id="145" name="Google Shape;145;p25" descr="Logo for NIH National Library of Medicine, Network of the National Library of Medicine"/>
          <p:cNvGrpSpPr/>
          <p:nvPr/>
        </p:nvGrpSpPr>
        <p:grpSpPr>
          <a:xfrm>
            <a:off x="820950" y="4462500"/>
            <a:ext cx="2934300" cy="563700"/>
            <a:chOff x="4939500" y="3857625"/>
            <a:chExt cx="2934300" cy="563700"/>
          </a:xfrm>
        </p:grpSpPr>
        <p:sp>
          <p:nvSpPr>
            <p:cNvPr id="146" name="Google Shape;146;p25"/>
            <p:cNvSpPr/>
            <p:nvPr/>
          </p:nvSpPr>
          <p:spPr>
            <a:xfrm>
              <a:off x="4939500" y="3857625"/>
              <a:ext cx="2934300" cy="563700"/>
            </a:xfrm>
            <a:prstGeom prst="rect">
              <a:avLst/>
            </a:prstGeom>
            <a:solidFill>
              <a:srgbClr val="4A86E8"/>
            </a:solidFill>
            <a:ln w="9525"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7" name="Google Shape;147;p25"/>
            <p:cNvPicPr preferRelativeResize="0"/>
            <p:nvPr/>
          </p:nvPicPr>
          <p:blipFill>
            <a:blip r:embed="rId4">
              <a:alphaModFix/>
            </a:blip>
            <a:stretch>
              <a:fillRect/>
            </a:stretch>
          </p:blipFill>
          <p:spPr>
            <a:xfrm>
              <a:off x="5015700" y="3916490"/>
              <a:ext cx="2752725" cy="438150"/>
            </a:xfrm>
            <a:prstGeom prst="rect">
              <a:avLst/>
            </a:prstGeom>
            <a:noFill/>
            <a:ln>
              <a:noFill/>
            </a:ln>
          </p:spPr>
        </p:pic>
      </p:grpSp>
      <p:sp>
        <p:nvSpPr>
          <p:cNvPr id="148" name="Google Shape;148;p25"/>
          <p:cNvSpPr txBox="1"/>
          <p:nvPr/>
        </p:nvSpPr>
        <p:spPr>
          <a:xfrm>
            <a:off x="4912675" y="3764100"/>
            <a:ext cx="3837000" cy="1262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a:t>Samuel, Sara &amp; Paine, Taunton. NIH's New Data Management and Sharing Policy—How Academic Medical Centers Can Prepare for January 2023. 2021.</a:t>
            </a:r>
            <a:endParaRPr/>
          </a:p>
          <a:p>
            <a:pPr marL="0" lvl="0" indent="0" algn="l" rtl="0">
              <a:spcBef>
                <a:spcPts val="0"/>
              </a:spcBef>
              <a:spcAft>
                <a:spcPts val="0"/>
              </a:spcAft>
              <a:buNone/>
            </a:pPr>
            <a:r>
              <a:rPr lang="en" u="sng">
                <a:solidFill>
                  <a:schemeClr val="hlink"/>
                </a:solidFill>
                <a:hlinkClick r:id="rId5"/>
              </a:rPr>
              <a:t>https://dx.doi.org/10.7302/3731</a:t>
            </a:r>
            <a:r>
              <a:rPr lang="en"/>
              <a:t> </a:t>
            </a:r>
            <a:endParaRPr>
              <a:latin typeface="Muli"/>
              <a:ea typeface="Muli"/>
              <a:cs typeface="Muli"/>
              <a:sym typeface="Mul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100" dirty="0"/>
              <a:t>New NIH Data Management &amp; Sharing Policy</a:t>
            </a:r>
            <a:endParaRPr sz="4000" dirty="0"/>
          </a:p>
        </p:txBody>
      </p:sp>
      <p:sp>
        <p:nvSpPr>
          <p:cNvPr id="79" name="Google Shape;79;p15"/>
          <p:cNvSpPr txBox="1"/>
          <p:nvPr/>
        </p:nvSpPr>
        <p:spPr>
          <a:xfrm>
            <a:off x="0" y="4527900"/>
            <a:ext cx="45720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NIH Data Management &amp; Sharing Policy -</a:t>
            </a:r>
            <a:r>
              <a:rPr lang="en" u="sng">
                <a:solidFill>
                  <a:schemeClr val="hlink"/>
                </a:solidFill>
                <a:hlinkClick r:id="rId3"/>
              </a:rPr>
              <a:t> https://grants.nih.gov/grants/policy/data_sharing/</a:t>
            </a:r>
            <a:endParaRPr/>
          </a:p>
        </p:txBody>
      </p:sp>
      <p:sp>
        <p:nvSpPr>
          <p:cNvPr id="78" name="Google Shape;78;p15"/>
          <p:cNvSpPr txBox="1">
            <a:spLocks noGrp="1"/>
          </p:cNvSpPr>
          <p:nvPr>
            <p:ph type="body" idx="1"/>
          </p:nvPr>
        </p:nvSpPr>
        <p:spPr>
          <a:xfrm>
            <a:off x="4855075" y="187250"/>
            <a:ext cx="3986400" cy="4753800"/>
          </a:xfrm>
          <a:prstGeom prst="rect">
            <a:avLst/>
          </a:prstGeom>
        </p:spPr>
        <p:txBody>
          <a:bodyPr spcFirstLastPara="1" wrap="square" lIns="91425" tIns="91425" rIns="91425" bIns="91425" anchor="ctr" anchorCtr="0">
            <a:normAutofit/>
          </a:bodyPr>
          <a:lstStyle/>
          <a:p>
            <a:pPr marL="457200" lvl="0" indent="-361950" algn="l" rtl="0">
              <a:spcBef>
                <a:spcPts val="0"/>
              </a:spcBef>
              <a:spcAft>
                <a:spcPts val="0"/>
              </a:spcAft>
              <a:buSzPts val="2100"/>
              <a:buChar char="●"/>
            </a:pPr>
            <a:r>
              <a:rPr lang="en" sz="2100"/>
              <a:t>Goals: </a:t>
            </a:r>
            <a:endParaRPr sz="2100"/>
          </a:p>
          <a:p>
            <a:pPr marL="914400" lvl="1" indent="-336550" algn="l" rtl="0">
              <a:spcBef>
                <a:spcPts val="0"/>
              </a:spcBef>
              <a:spcAft>
                <a:spcPts val="0"/>
              </a:spcAft>
              <a:buSzPts val="1700"/>
              <a:buChar char="○"/>
            </a:pPr>
            <a:r>
              <a:rPr lang="en" sz="1700"/>
              <a:t>Advance rigorous and reproducible research</a:t>
            </a:r>
            <a:endParaRPr sz="1700"/>
          </a:p>
          <a:p>
            <a:pPr marL="914400" lvl="1" indent="-336550" algn="l" rtl="0">
              <a:spcBef>
                <a:spcPts val="0"/>
              </a:spcBef>
              <a:spcAft>
                <a:spcPts val="0"/>
              </a:spcAft>
              <a:buSzPts val="1700"/>
              <a:buChar char="○"/>
            </a:pPr>
            <a:r>
              <a:rPr lang="en" sz="1700"/>
              <a:t>Promote public trust in research</a:t>
            </a:r>
            <a:endParaRPr sz="1700"/>
          </a:p>
          <a:p>
            <a:pPr marL="914400" lvl="1" indent="-336550" algn="l" rtl="0">
              <a:spcBef>
                <a:spcPts val="0"/>
              </a:spcBef>
              <a:spcAft>
                <a:spcPts val="0"/>
              </a:spcAft>
              <a:buSzPts val="1700"/>
              <a:buChar char="○"/>
            </a:pPr>
            <a:r>
              <a:rPr lang="en" sz="1700"/>
              <a:t>Promote data stewardship</a:t>
            </a:r>
            <a:endParaRPr sz="1700"/>
          </a:p>
          <a:p>
            <a:pPr marL="457200" lvl="0" indent="-361950" algn="l" rtl="0">
              <a:spcBef>
                <a:spcPts val="0"/>
              </a:spcBef>
              <a:spcAft>
                <a:spcPts val="0"/>
              </a:spcAft>
              <a:buSzPts val="2100"/>
              <a:buChar char="●"/>
            </a:pPr>
            <a:r>
              <a:rPr lang="en" sz="2100"/>
              <a:t>Developed with public input, released in 2020.</a:t>
            </a:r>
            <a:endParaRPr sz="2100"/>
          </a:p>
          <a:p>
            <a:pPr marL="457200" lvl="0" indent="-361950" algn="l" rtl="0">
              <a:spcBef>
                <a:spcPts val="0"/>
              </a:spcBef>
              <a:spcAft>
                <a:spcPts val="0"/>
              </a:spcAft>
              <a:buSzPts val="2100"/>
              <a:buChar char="●"/>
            </a:pPr>
            <a:r>
              <a:rPr lang="en" sz="2100"/>
              <a:t>Takes effect January 25, 2023.</a:t>
            </a:r>
            <a:endParaRPr sz="2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100" dirty="0"/>
              <a:t>New NIH Data Management &amp; Sharing Policy </a:t>
            </a:r>
            <a:r>
              <a:rPr lang="en" sz="4100"/>
              <a:t>(cont’d)</a:t>
            </a:r>
            <a:endParaRPr sz="4000" dirty="0"/>
          </a:p>
        </p:txBody>
      </p:sp>
      <p:sp>
        <p:nvSpPr>
          <p:cNvPr id="86" name="Google Shape;86;p16"/>
          <p:cNvSpPr txBox="1"/>
          <p:nvPr/>
        </p:nvSpPr>
        <p:spPr>
          <a:xfrm>
            <a:off x="0" y="4527900"/>
            <a:ext cx="45720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NIH Data Management &amp; Sharing Policy -</a:t>
            </a:r>
            <a:r>
              <a:rPr lang="en" u="sng">
                <a:solidFill>
                  <a:schemeClr val="hlink"/>
                </a:solidFill>
                <a:hlinkClick r:id="rId3"/>
              </a:rPr>
              <a:t> https://grants.nih.gov/grants/policy/data_sharing/</a:t>
            </a:r>
            <a:endParaRPr/>
          </a:p>
        </p:txBody>
      </p:sp>
      <p:sp>
        <p:nvSpPr>
          <p:cNvPr id="85" name="Google Shape;85;p16"/>
          <p:cNvSpPr txBox="1">
            <a:spLocks noGrp="1"/>
          </p:cNvSpPr>
          <p:nvPr>
            <p:ph type="body" idx="1"/>
          </p:nvPr>
        </p:nvSpPr>
        <p:spPr>
          <a:xfrm>
            <a:off x="4855075" y="187250"/>
            <a:ext cx="3986400" cy="4753800"/>
          </a:xfrm>
          <a:prstGeom prst="rect">
            <a:avLst/>
          </a:prstGeom>
        </p:spPr>
        <p:txBody>
          <a:bodyPr spcFirstLastPara="1" wrap="square" lIns="91425" tIns="91425" rIns="91425" bIns="91425" anchor="ctr" anchorCtr="0">
            <a:normAutofit lnSpcReduction="10000"/>
          </a:bodyPr>
          <a:lstStyle/>
          <a:p>
            <a:pPr marL="457200" lvl="0" indent="-342900" algn="l" rtl="0">
              <a:spcBef>
                <a:spcPts val="0"/>
              </a:spcBef>
              <a:spcAft>
                <a:spcPts val="0"/>
              </a:spcAft>
              <a:buSzPts val="1800"/>
              <a:buChar char="●"/>
            </a:pPr>
            <a:r>
              <a:rPr lang="en"/>
              <a:t>All NIH-supported research generating scientific data is required to have a </a:t>
            </a:r>
            <a:r>
              <a:rPr lang="en" b="1"/>
              <a:t>Data Management and Sharing Plan</a:t>
            </a:r>
            <a:r>
              <a:rPr lang="en"/>
              <a:t>.</a:t>
            </a:r>
            <a:endParaRPr/>
          </a:p>
          <a:p>
            <a:pPr marL="457200" lvl="0" indent="-342900" algn="l" rtl="0">
              <a:spcBef>
                <a:spcPts val="0"/>
              </a:spcBef>
              <a:spcAft>
                <a:spcPts val="0"/>
              </a:spcAft>
              <a:buSzPts val="1800"/>
              <a:buChar char="●"/>
            </a:pPr>
            <a:r>
              <a:rPr lang="en"/>
              <a:t>Plans are submitted with </a:t>
            </a:r>
            <a:r>
              <a:rPr lang="en" b="1"/>
              <a:t>application</a:t>
            </a:r>
            <a:r>
              <a:rPr lang="en"/>
              <a:t>.</a:t>
            </a:r>
            <a:endParaRPr/>
          </a:p>
          <a:p>
            <a:pPr marL="457200" lvl="0" indent="-342900" algn="l" rtl="0">
              <a:spcBef>
                <a:spcPts val="0"/>
              </a:spcBef>
              <a:spcAft>
                <a:spcPts val="0"/>
              </a:spcAft>
              <a:buSzPts val="1800"/>
              <a:buChar char="●"/>
            </a:pPr>
            <a:r>
              <a:rPr lang="en"/>
              <a:t>Researchers should </a:t>
            </a:r>
            <a:r>
              <a:rPr lang="en" b="1"/>
              <a:t>maximize</a:t>
            </a:r>
            <a:r>
              <a:rPr lang="en"/>
              <a:t> appropriate data sharing.</a:t>
            </a:r>
            <a:endParaRPr/>
          </a:p>
          <a:p>
            <a:pPr marL="457200" lvl="0" indent="-342900" algn="l" rtl="0">
              <a:spcBef>
                <a:spcPts val="0"/>
              </a:spcBef>
              <a:spcAft>
                <a:spcPts val="0"/>
              </a:spcAft>
              <a:buSzPts val="1800"/>
              <a:buChar char="●"/>
            </a:pPr>
            <a:r>
              <a:rPr lang="en" b="1"/>
              <a:t>Compliance</a:t>
            </a:r>
            <a:r>
              <a:rPr lang="en"/>
              <a:t> is expected and is </a:t>
            </a:r>
            <a:r>
              <a:rPr lang="en" b="1"/>
              <a:t>monitored</a:t>
            </a:r>
            <a:r>
              <a:rPr lang="en"/>
              <a:t> at regular reporting intervals.</a:t>
            </a:r>
            <a:endParaRPr/>
          </a:p>
          <a:p>
            <a:pPr marL="457200" lvl="0" indent="-342900" algn="l" rtl="0">
              <a:spcBef>
                <a:spcPts val="0"/>
              </a:spcBef>
              <a:spcAft>
                <a:spcPts val="0"/>
              </a:spcAft>
              <a:buSzPts val="1800"/>
              <a:buChar char="●"/>
            </a:pPr>
            <a:r>
              <a:rPr lang="en"/>
              <a:t>Encourages the use of </a:t>
            </a:r>
            <a:r>
              <a:rPr lang="en" b="1"/>
              <a:t>established data repositories</a:t>
            </a:r>
            <a:r>
              <a:rPr lang="en"/>
              <a:t>.</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ctrTitle"/>
          </p:nvPr>
        </p:nvSpPr>
        <p:spPr>
          <a:xfrm>
            <a:off x="946950" y="1288275"/>
            <a:ext cx="72501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400"/>
              <a:t>Preparing for the NIH Data Management &amp; Sharing Policy: University of Michigan</a:t>
            </a:r>
            <a:endParaRPr sz="4400"/>
          </a:p>
        </p:txBody>
      </p:sp>
      <p:grpSp>
        <p:nvGrpSpPr>
          <p:cNvPr id="92" name="Google Shape;92;p17" descr="Michigan Library logo"/>
          <p:cNvGrpSpPr/>
          <p:nvPr/>
        </p:nvGrpSpPr>
        <p:grpSpPr>
          <a:xfrm>
            <a:off x="3918745" y="4312820"/>
            <a:ext cx="1306515" cy="320941"/>
            <a:chOff x="740550" y="656525"/>
            <a:chExt cx="1602300" cy="393600"/>
          </a:xfrm>
        </p:grpSpPr>
        <p:sp>
          <p:nvSpPr>
            <p:cNvPr id="93" name="Google Shape;93;p17"/>
            <p:cNvSpPr/>
            <p:nvPr/>
          </p:nvSpPr>
          <p:spPr>
            <a:xfrm>
              <a:off x="740550" y="656525"/>
              <a:ext cx="1602300" cy="393600"/>
            </a:xfrm>
            <a:prstGeom prst="roundRect">
              <a:avLst>
                <a:gd name="adj" fmla="val 6451"/>
              </a:avLst>
            </a:prstGeom>
            <a:solidFill>
              <a:srgbClr val="0027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4" name="Google Shape;94;p17"/>
            <p:cNvPicPr preferRelativeResize="0"/>
            <p:nvPr/>
          </p:nvPicPr>
          <p:blipFill>
            <a:blip r:embed="rId3">
              <a:alphaModFix/>
            </a:blip>
            <a:stretch>
              <a:fillRect/>
            </a:stretch>
          </p:blipFill>
          <p:spPr>
            <a:xfrm>
              <a:off x="810683" y="741410"/>
              <a:ext cx="1464550" cy="220600"/>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descr="A picture of a squiggly line graph starting lower left, looping in small circles, and trending to the upper right of the picture. Labels say &quot;What do we do?&quot; &quot;Presentation with NIH&quot; &quot;Meeting with Med School Leadership&quot; and &quot;Meeting with AVP for Research.&quot;"/>
          <p:cNvSpPr/>
          <p:nvPr/>
        </p:nvSpPr>
        <p:spPr>
          <a:xfrm>
            <a:off x="219300" y="-60350"/>
            <a:ext cx="8741050" cy="4955675"/>
          </a:xfrm>
          <a:custGeom>
            <a:avLst/>
            <a:gdLst/>
            <a:ahLst/>
            <a:cxnLst/>
            <a:rect l="l" t="t" r="r" b="b"/>
            <a:pathLst>
              <a:path w="349642" h="198227" extrusionOk="0">
                <a:moveTo>
                  <a:pt x="0" y="198227"/>
                </a:moveTo>
                <a:cubicBezTo>
                  <a:pt x="1609" y="195330"/>
                  <a:pt x="2529" y="190786"/>
                  <a:pt x="5779" y="190136"/>
                </a:cubicBezTo>
                <a:cubicBezTo>
                  <a:pt x="11638" y="188964"/>
                  <a:pt x="17898" y="191007"/>
                  <a:pt x="23694" y="189558"/>
                </a:cubicBezTo>
                <a:cubicBezTo>
                  <a:pt x="29654" y="188068"/>
                  <a:pt x="31540" y="178626"/>
                  <a:pt x="37564" y="177421"/>
                </a:cubicBezTo>
                <a:cubicBezTo>
                  <a:pt x="43956" y="176142"/>
                  <a:pt x="49628" y="182707"/>
                  <a:pt x="56058" y="183779"/>
                </a:cubicBezTo>
                <a:cubicBezTo>
                  <a:pt x="61075" y="184615"/>
                  <a:pt x="66961" y="179466"/>
                  <a:pt x="68194" y="174532"/>
                </a:cubicBezTo>
                <a:cubicBezTo>
                  <a:pt x="69409" y="169673"/>
                  <a:pt x="66582" y="163440"/>
                  <a:pt x="62415" y="160662"/>
                </a:cubicBezTo>
                <a:cubicBezTo>
                  <a:pt x="61613" y="160128"/>
                  <a:pt x="59956" y="159800"/>
                  <a:pt x="59525" y="160662"/>
                </a:cubicBezTo>
                <a:cubicBezTo>
                  <a:pt x="57026" y="165662"/>
                  <a:pt x="58334" y="172118"/>
                  <a:pt x="60103" y="177421"/>
                </a:cubicBezTo>
                <a:cubicBezTo>
                  <a:pt x="61576" y="181838"/>
                  <a:pt x="68301" y="184331"/>
                  <a:pt x="72818" y="183201"/>
                </a:cubicBezTo>
                <a:cubicBezTo>
                  <a:pt x="80166" y="181363"/>
                  <a:pt x="82009" y="156460"/>
                  <a:pt x="75707" y="160662"/>
                </a:cubicBezTo>
                <a:cubicBezTo>
                  <a:pt x="67846" y="165902"/>
                  <a:pt x="76570" y="184259"/>
                  <a:pt x="85532" y="187246"/>
                </a:cubicBezTo>
                <a:cubicBezTo>
                  <a:pt x="89439" y="188548"/>
                  <a:pt x="95383" y="188360"/>
                  <a:pt x="97668" y="184934"/>
                </a:cubicBezTo>
                <a:cubicBezTo>
                  <a:pt x="102029" y="178397"/>
                  <a:pt x="100501" y="159337"/>
                  <a:pt x="93045" y="161818"/>
                </a:cubicBezTo>
                <a:cubicBezTo>
                  <a:pt x="83260" y="165074"/>
                  <a:pt x="100021" y="191085"/>
                  <a:pt x="109805" y="187824"/>
                </a:cubicBezTo>
                <a:cubicBezTo>
                  <a:pt x="115699" y="185859"/>
                  <a:pt x="115605" y="176811"/>
                  <a:pt x="119051" y="171642"/>
                </a:cubicBezTo>
                <a:cubicBezTo>
                  <a:pt x="122376" y="166655"/>
                  <a:pt x="128441" y="163915"/>
                  <a:pt x="131766" y="158928"/>
                </a:cubicBezTo>
                <a:cubicBezTo>
                  <a:pt x="139952" y="146649"/>
                  <a:pt x="143771" y="127764"/>
                  <a:pt x="157772" y="123097"/>
                </a:cubicBezTo>
                <a:cubicBezTo>
                  <a:pt x="159749" y="122438"/>
                  <a:pt x="160084" y="119629"/>
                  <a:pt x="161240" y="117896"/>
                </a:cubicBezTo>
                <a:cubicBezTo>
                  <a:pt x="164323" y="113273"/>
                  <a:pt x="169719" y="109997"/>
                  <a:pt x="175110" y="108649"/>
                </a:cubicBezTo>
                <a:cubicBezTo>
                  <a:pt x="179786" y="107480"/>
                  <a:pt x="184832" y="109016"/>
                  <a:pt x="189558" y="108071"/>
                </a:cubicBezTo>
                <a:cubicBezTo>
                  <a:pt x="194861" y="107010"/>
                  <a:pt x="202740" y="104727"/>
                  <a:pt x="205740" y="109227"/>
                </a:cubicBezTo>
                <a:cubicBezTo>
                  <a:pt x="209890" y="115451"/>
                  <a:pt x="208213" y="128822"/>
                  <a:pt x="201116" y="131188"/>
                </a:cubicBezTo>
                <a:cubicBezTo>
                  <a:pt x="196333" y="132782"/>
                  <a:pt x="197788" y="120945"/>
                  <a:pt x="199382" y="116162"/>
                </a:cubicBezTo>
                <a:cubicBezTo>
                  <a:pt x="201294" y="110426"/>
                  <a:pt x="209057" y="105729"/>
                  <a:pt x="214986" y="106915"/>
                </a:cubicBezTo>
                <a:cubicBezTo>
                  <a:pt x="221831" y="108284"/>
                  <a:pt x="226074" y="116474"/>
                  <a:pt x="228278" y="123097"/>
                </a:cubicBezTo>
                <a:cubicBezTo>
                  <a:pt x="229125" y="125643"/>
                  <a:pt x="227934" y="129762"/>
                  <a:pt x="225389" y="130610"/>
                </a:cubicBezTo>
                <a:cubicBezTo>
                  <a:pt x="223655" y="131188"/>
                  <a:pt x="220766" y="130610"/>
                  <a:pt x="220188" y="128876"/>
                </a:cubicBezTo>
                <a:cubicBezTo>
                  <a:pt x="218120" y="122671"/>
                  <a:pt x="222743" y="116010"/>
                  <a:pt x="224811" y="109805"/>
                </a:cubicBezTo>
                <a:cubicBezTo>
                  <a:pt x="226603" y="104430"/>
                  <a:pt x="226613" y="98156"/>
                  <a:pt x="230012" y="93623"/>
                </a:cubicBezTo>
                <a:cubicBezTo>
                  <a:pt x="234276" y="87937"/>
                  <a:pt x="242903" y="87089"/>
                  <a:pt x="247928" y="82064"/>
                </a:cubicBezTo>
                <a:cubicBezTo>
                  <a:pt x="252289" y="77703"/>
                  <a:pt x="256064" y="72747"/>
                  <a:pt x="259486" y="67616"/>
                </a:cubicBezTo>
                <a:cubicBezTo>
                  <a:pt x="262009" y="63834"/>
                  <a:pt x="263264" y="58074"/>
                  <a:pt x="267577" y="56636"/>
                </a:cubicBezTo>
                <a:cubicBezTo>
                  <a:pt x="276881" y="53535"/>
                  <a:pt x="280536" y="83326"/>
                  <a:pt x="288382" y="77441"/>
                </a:cubicBezTo>
                <a:cubicBezTo>
                  <a:pt x="292109" y="74645"/>
                  <a:pt x="292733" y="69182"/>
                  <a:pt x="295317" y="65305"/>
                </a:cubicBezTo>
                <a:cubicBezTo>
                  <a:pt x="301109" y="56617"/>
                  <a:pt x="306250" y="47481"/>
                  <a:pt x="310921" y="38142"/>
                </a:cubicBezTo>
                <a:cubicBezTo>
                  <a:pt x="313907" y="32171"/>
                  <a:pt x="320070" y="28415"/>
                  <a:pt x="324791" y="23694"/>
                </a:cubicBezTo>
                <a:cubicBezTo>
                  <a:pt x="332884" y="15601"/>
                  <a:pt x="340848" y="7326"/>
                  <a:pt x="349642" y="0"/>
                </a:cubicBezTo>
              </a:path>
            </a:pathLst>
          </a:custGeom>
          <a:noFill/>
          <a:ln w="28575" cap="flat" cmpd="sng">
            <a:solidFill>
              <a:srgbClr val="0000FF"/>
            </a:solidFill>
            <a:prstDash val="solid"/>
            <a:round/>
            <a:headEnd type="none" w="med" len="med"/>
            <a:tailEnd type="none" w="med" len="med"/>
          </a:ln>
        </p:spPr>
      </p:sp>
      <p:sp>
        <p:nvSpPr>
          <p:cNvPr id="100" name="Google Shape;100;p18"/>
          <p:cNvSpPr/>
          <p:nvPr/>
        </p:nvSpPr>
        <p:spPr>
          <a:xfrm flipH="1">
            <a:off x="630125" y="2571750"/>
            <a:ext cx="1542300" cy="1074600"/>
          </a:xfrm>
          <a:prstGeom prst="wedgeEllipseCallout">
            <a:avLst>
              <a:gd name="adj1" fmla="val -20833"/>
              <a:gd name="adj2" fmla="val 62500"/>
            </a:avLst>
          </a:prstGeom>
          <a:solidFill>
            <a:schemeClr val="lt1"/>
          </a:solidFill>
          <a:ln w="9525" cap="flat" cmpd="sng">
            <a:solidFill>
              <a:srgbClr val="E9F2F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300">
                <a:latin typeface="Caveat Medium"/>
                <a:ea typeface="Caveat Medium"/>
                <a:cs typeface="Caveat Medium"/>
                <a:sym typeface="Caveat Medium"/>
              </a:rPr>
              <a:t>What do we do?</a:t>
            </a:r>
            <a:endParaRPr sz="2300">
              <a:latin typeface="Caveat Medium"/>
              <a:ea typeface="Caveat Medium"/>
              <a:cs typeface="Caveat Medium"/>
              <a:sym typeface="Caveat Medium"/>
            </a:endParaRPr>
          </a:p>
        </p:txBody>
      </p:sp>
      <p:sp>
        <p:nvSpPr>
          <p:cNvPr id="101" name="Google Shape;101;p18"/>
          <p:cNvSpPr/>
          <p:nvPr/>
        </p:nvSpPr>
        <p:spPr>
          <a:xfrm flipH="1">
            <a:off x="2677500" y="1497150"/>
            <a:ext cx="2141100" cy="1074600"/>
          </a:xfrm>
          <a:prstGeom prst="wedgeEllipseCallout">
            <a:avLst>
              <a:gd name="adj1" fmla="val -20833"/>
              <a:gd name="adj2" fmla="val 62500"/>
            </a:avLst>
          </a:prstGeom>
          <a:solidFill>
            <a:schemeClr val="lt1"/>
          </a:solidFill>
          <a:ln w="9525" cap="flat" cmpd="sng">
            <a:solidFill>
              <a:srgbClr val="E9F2F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300">
                <a:latin typeface="Caveat Medium"/>
                <a:ea typeface="Caveat Medium"/>
                <a:cs typeface="Caveat Medium"/>
                <a:sym typeface="Caveat Medium"/>
              </a:rPr>
              <a:t>Presentation with NIH</a:t>
            </a:r>
            <a:endParaRPr sz="2300">
              <a:latin typeface="Caveat Medium"/>
              <a:ea typeface="Caveat Medium"/>
              <a:cs typeface="Caveat Medium"/>
              <a:sym typeface="Caveat Medium"/>
            </a:endParaRPr>
          </a:p>
        </p:txBody>
      </p:sp>
      <p:sp>
        <p:nvSpPr>
          <p:cNvPr id="102" name="Google Shape;102;p18"/>
          <p:cNvSpPr/>
          <p:nvPr/>
        </p:nvSpPr>
        <p:spPr>
          <a:xfrm flipH="1">
            <a:off x="6159075" y="2140125"/>
            <a:ext cx="2141100" cy="1294800"/>
          </a:xfrm>
          <a:prstGeom prst="wedgeEllipseCallout">
            <a:avLst>
              <a:gd name="adj1" fmla="val 6937"/>
              <a:gd name="adj2" fmla="val -67206"/>
            </a:avLst>
          </a:prstGeom>
          <a:solidFill>
            <a:schemeClr val="lt1"/>
          </a:solidFill>
          <a:ln w="9525" cap="flat" cmpd="sng">
            <a:solidFill>
              <a:srgbClr val="E9F2F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300">
                <a:latin typeface="Caveat Medium"/>
                <a:ea typeface="Caveat Medium"/>
                <a:cs typeface="Caveat Medium"/>
                <a:sym typeface="Caveat Medium"/>
              </a:rPr>
              <a:t>Meeting with Med School Leadership</a:t>
            </a:r>
            <a:endParaRPr sz="2300">
              <a:latin typeface="Caveat Medium"/>
              <a:ea typeface="Caveat Medium"/>
              <a:cs typeface="Caveat Medium"/>
              <a:sym typeface="Caveat Medium"/>
            </a:endParaRPr>
          </a:p>
        </p:txBody>
      </p:sp>
      <p:sp>
        <p:nvSpPr>
          <p:cNvPr id="103" name="Google Shape;103;p18"/>
          <p:cNvSpPr/>
          <p:nvPr/>
        </p:nvSpPr>
        <p:spPr>
          <a:xfrm flipH="1">
            <a:off x="4572000" y="275600"/>
            <a:ext cx="2935500" cy="1074600"/>
          </a:xfrm>
          <a:prstGeom prst="wedgeEllipseCallout">
            <a:avLst>
              <a:gd name="adj1" fmla="val -61347"/>
              <a:gd name="adj2" fmla="val 14508"/>
            </a:avLst>
          </a:prstGeom>
          <a:solidFill>
            <a:schemeClr val="lt1"/>
          </a:solidFill>
          <a:ln w="9525" cap="flat" cmpd="sng">
            <a:solidFill>
              <a:srgbClr val="E9F2F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300">
                <a:latin typeface="Caveat Medium"/>
                <a:ea typeface="Caveat Medium"/>
                <a:cs typeface="Caveat Medium"/>
                <a:sym typeface="Caveat Medium"/>
              </a:rPr>
              <a:t>Meeting with AVP for Research</a:t>
            </a:r>
            <a:endParaRPr sz="2300">
              <a:latin typeface="Caveat Medium"/>
              <a:ea typeface="Caveat Medium"/>
              <a:cs typeface="Caveat Medium"/>
              <a:sym typeface="Caveat Medium"/>
            </a:endParaRPr>
          </a:p>
        </p:txBody>
      </p:sp>
      <p:sp>
        <p:nvSpPr>
          <p:cNvPr id="2" name="Title 1">
            <a:extLst>
              <a:ext uri="{FF2B5EF4-FFF2-40B4-BE49-F238E27FC236}">
                <a16:creationId xmlns:a16="http://schemas.microsoft.com/office/drawing/2014/main" id="{CC2DC62A-27E2-BB4F-B533-680D75035E2E}"/>
              </a:ext>
            </a:extLst>
          </p:cNvPr>
          <p:cNvSpPr>
            <a:spLocks noGrp="1"/>
          </p:cNvSpPr>
          <p:nvPr>
            <p:ph type="title"/>
          </p:nvPr>
        </p:nvSpPr>
        <p:spPr>
          <a:xfrm>
            <a:off x="-1429375" y="-800650"/>
            <a:ext cx="7203600" cy="1963500"/>
          </a:xfrm>
        </p:spPr>
        <p:txBody>
          <a:bodyPr/>
          <a:lstStyle/>
          <a:p>
            <a:r>
              <a:rPr lang="en-US" sz="2000" dirty="0"/>
              <a:t>Progression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10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1"/>
                                        </p:tgtEl>
                                        <p:attrNameLst>
                                          <p:attrName>style.visibility</p:attrName>
                                        </p:attrNameLst>
                                      </p:cBhvr>
                                      <p:to>
                                        <p:strVal val="visible"/>
                                      </p:to>
                                    </p:set>
                                    <p:animEffect transition="in" filter="fade">
                                      <p:cBhvr>
                                        <p:cTn id="12" dur="1000"/>
                                        <p:tgtEl>
                                          <p:spTgt spid="10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
                                        </p:tgtEl>
                                        <p:attrNameLst>
                                          <p:attrName>style.visibility</p:attrName>
                                        </p:attrNameLst>
                                      </p:cBhvr>
                                      <p:to>
                                        <p:strVal val="visible"/>
                                      </p:to>
                                    </p:set>
                                    <p:animEffect transition="in" filter="fade">
                                      <p:cBhvr>
                                        <p:cTn id="17" dur="1000"/>
                                        <p:tgtEl>
                                          <p:spTgt spid="10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fade">
                                      <p:cBhvr>
                                        <p:cTn id="22" dur="10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9"/>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Challenges</a:t>
            </a:r>
            <a:endParaRPr/>
          </a:p>
        </p:txBody>
      </p:sp>
      <p:sp>
        <p:nvSpPr>
          <p:cNvPr id="109" name="Google Shape;109;p19"/>
          <p:cNvSpPr txBox="1">
            <a:spLocks noGrp="1"/>
          </p:cNvSpPr>
          <p:nvPr>
            <p:ph type="body" idx="1"/>
          </p:nvPr>
        </p:nvSpPr>
        <p:spPr>
          <a:xfrm>
            <a:off x="4939500" y="843850"/>
            <a:ext cx="3837000" cy="3362100"/>
          </a:xfrm>
          <a:prstGeom prst="rect">
            <a:avLst/>
          </a:prstGeom>
        </p:spPr>
        <p:txBody>
          <a:bodyPr spcFirstLastPara="1" wrap="square" lIns="91425" tIns="91425" rIns="91425" bIns="91425" anchor="ctr" anchorCtr="0">
            <a:noAutofit/>
          </a:bodyPr>
          <a:lstStyle/>
          <a:p>
            <a:pPr marL="457200" lvl="0" indent="-368300" algn="l" rtl="0">
              <a:spcBef>
                <a:spcPts val="0"/>
              </a:spcBef>
              <a:spcAft>
                <a:spcPts val="0"/>
              </a:spcAft>
              <a:buSzPts val="2200"/>
              <a:buChar char="●"/>
            </a:pPr>
            <a:r>
              <a:rPr lang="en" sz="2200"/>
              <a:t>Translate policy into action plan.</a:t>
            </a:r>
            <a:endParaRPr sz="2200"/>
          </a:p>
          <a:p>
            <a:pPr marL="457200" lvl="0" indent="-368300" algn="l" rtl="0">
              <a:spcBef>
                <a:spcPts val="0"/>
              </a:spcBef>
              <a:spcAft>
                <a:spcPts val="0"/>
              </a:spcAft>
              <a:buSzPts val="2200"/>
              <a:buChar char="●"/>
            </a:pPr>
            <a:r>
              <a:rPr lang="en" sz="2200"/>
              <a:t>Decentralized university = multiple stakeholders.</a:t>
            </a:r>
            <a:endParaRPr sz="2200"/>
          </a:p>
          <a:p>
            <a:pPr marL="457200" lvl="0" indent="-368300" algn="l" rtl="0">
              <a:spcBef>
                <a:spcPts val="0"/>
              </a:spcBef>
              <a:spcAft>
                <a:spcPts val="0"/>
              </a:spcAft>
              <a:buSzPts val="2200"/>
              <a:buChar char="●"/>
            </a:pPr>
            <a:r>
              <a:rPr lang="en" sz="2200"/>
              <a:t>Making the right connections.</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0"/>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Opportunities</a:t>
            </a:r>
            <a:endParaRPr/>
          </a:p>
        </p:txBody>
      </p:sp>
      <p:sp>
        <p:nvSpPr>
          <p:cNvPr id="115" name="Google Shape;115;p20"/>
          <p:cNvSpPr txBox="1">
            <a:spLocks noGrp="1"/>
          </p:cNvSpPr>
          <p:nvPr>
            <p:ph type="body" idx="1"/>
          </p:nvPr>
        </p:nvSpPr>
        <p:spPr>
          <a:xfrm>
            <a:off x="4939500" y="884050"/>
            <a:ext cx="3837000" cy="3429000"/>
          </a:xfrm>
          <a:prstGeom prst="rect">
            <a:avLst/>
          </a:prstGeom>
        </p:spPr>
        <p:txBody>
          <a:bodyPr spcFirstLastPara="1" wrap="square" lIns="91425" tIns="91425" rIns="91425" bIns="91425" anchor="ctr" anchorCtr="0">
            <a:noAutofit/>
          </a:bodyPr>
          <a:lstStyle/>
          <a:p>
            <a:pPr marL="457200" lvl="0" indent="-368300" algn="l" rtl="0">
              <a:spcBef>
                <a:spcPts val="0"/>
              </a:spcBef>
              <a:spcAft>
                <a:spcPts val="0"/>
              </a:spcAft>
              <a:buSzPts val="2200"/>
              <a:buChar char="●"/>
            </a:pPr>
            <a:r>
              <a:rPr lang="en" sz="2200"/>
              <a:t>Connecting with research leaders.</a:t>
            </a:r>
            <a:endParaRPr sz="2200"/>
          </a:p>
          <a:p>
            <a:pPr marL="457200" lvl="0" indent="-368300" algn="l" rtl="0">
              <a:spcBef>
                <a:spcPts val="0"/>
              </a:spcBef>
              <a:spcAft>
                <a:spcPts val="0"/>
              </a:spcAft>
              <a:buSzPts val="2200"/>
              <a:buChar char="●"/>
            </a:pPr>
            <a:r>
              <a:rPr lang="en" sz="2200"/>
              <a:t>Strengthen existing connections.</a:t>
            </a:r>
            <a:endParaRPr sz="2200"/>
          </a:p>
          <a:p>
            <a:pPr marL="457200" lvl="0" indent="-368300" algn="l" rtl="0">
              <a:spcBef>
                <a:spcPts val="0"/>
              </a:spcBef>
              <a:spcAft>
                <a:spcPts val="0"/>
              </a:spcAft>
              <a:buSzPts val="2200"/>
              <a:buChar char="●"/>
            </a:pPr>
            <a:r>
              <a:rPr lang="en" sz="2200"/>
              <a:t>Catalyze institutional movement around public access to data.</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1"/>
          <p:cNvSpPr txBox="1">
            <a:spLocks noGrp="1"/>
          </p:cNvSpPr>
          <p:nvPr>
            <p:ph type="title"/>
          </p:nvPr>
        </p:nvSpPr>
        <p:spPr>
          <a:xfrm>
            <a:off x="490250" y="526350"/>
            <a:ext cx="63678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Recommendations.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2"/>
          <p:cNvSpPr txBox="1">
            <a:spLocks noGrp="1"/>
          </p:cNvSpPr>
          <p:nvPr>
            <p:ph type="title"/>
          </p:nvPr>
        </p:nvSpPr>
        <p:spPr>
          <a:xfrm>
            <a:off x="490250" y="526350"/>
            <a:ext cx="63678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Get familiar with institutional policies.</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1D749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2338</Words>
  <Application>Microsoft Macintosh PowerPoint</Application>
  <PresentationFormat>On-screen Show (16:9)</PresentationFormat>
  <Paragraphs>80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Muli</vt:lpstr>
      <vt:lpstr>Crimson Text</vt:lpstr>
      <vt:lpstr>Caveat Medium</vt:lpstr>
      <vt:lpstr>Simple Light</vt:lpstr>
      <vt:lpstr>NIH Data Management and Sharing Session 2.  Practitioner Perspectives: Internal Outreach and Policy</vt:lpstr>
      <vt:lpstr>New NIH Data Management &amp; Sharing Policy</vt:lpstr>
      <vt:lpstr>New NIH Data Management &amp; Sharing Policy (cont’d)</vt:lpstr>
      <vt:lpstr>Preparing for the NIH Data Management &amp; Sharing Policy: University of Michigan</vt:lpstr>
      <vt:lpstr>Progression</vt:lpstr>
      <vt:lpstr>Challenges</vt:lpstr>
      <vt:lpstr>Opportunities</vt:lpstr>
      <vt:lpstr>Recommendations.</vt:lpstr>
      <vt:lpstr>Get familiar with institutional policies.</vt:lpstr>
      <vt:lpstr>Start conversations.</vt:lpstr>
      <vt:lpstr>Persist.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Data Management and Sharing Session 2.  Practitioner Perspectives: Internal Outreach and Policy</dc:title>
  <cp:lastModifiedBy>Microsoft Office User</cp:lastModifiedBy>
  <cp:revision>1</cp:revision>
  <dcterms:modified xsi:type="dcterms:W3CDTF">2022-05-12T18:28:49Z</dcterms:modified>
</cp:coreProperties>
</file>