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1"/>
  </p:sldMasterIdLst>
  <p:notesMasterIdLst>
    <p:notesMasterId r:id="rId52"/>
  </p:notesMasterIdLst>
  <p:sldIdLst>
    <p:sldId id="256" r:id="rId2"/>
    <p:sldId id="541" r:id="rId3"/>
    <p:sldId id="262" r:id="rId4"/>
    <p:sldId id="543" r:id="rId5"/>
    <p:sldId id="456" r:id="rId6"/>
    <p:sldId id="513" r:id="rId7"/>
    <p:sldId id="506" r:id="rId8"/>
    <p:sldId id="545" r:id="rId9"/>
    <p:sldId id="507" r:id="rId10"/>
    <p:sldId id="270" r:id="rId11"/>
    <p:sldId id="271" r:id="rId12"/>
    <p:sldId id="508" r:id="rId13"/>
    <p:sldId id="514" r:id="rId14"/>
    <p:sldId id="510" r:id="rId15"/>
    <p:sldId id="411" r:id="rId16"/>
    <p:sldId id="502" r:id="rId17"/>
    <p:sldId id="547" r:id="rId18"/>
    <p:sldId id="486" r:id="rId19"/>
    <p:sldId id="494" r:id="rId20"/>
    <p:sldId id="546" r:id="rId21"/>
    <p:sldId id="503" r:id="rId22"/>
    <p:sldId id="498" r:id="rId23"/>
    <p:sldId id="519" r:id="rId24"/>
    <p:sldId id="504" r:id="rId25"/>
    <p:sldId id="528" r:id="rId26"/>
    <p:sldId id="525" r:id="rId27"/>
    <p:sldId id="540" r:id="rId28"/>
    <p:sldId id="495" r:id="rId29"/>
    <p:sldId id="527" r:id="rId30"/>
    <p:sldId id="544" r:id="rId31"/>
    <p:sldId id="468" r:id="rId32"/>
    <p:sldId id="511" r:id="rId33"/>
    <p:sldId id="497" r:id="rId34"/>
    <p:sldId id="461" r:id="rId35"/>
    <p:sldId id="542" r:id="rId36"/>
    <p:sldId id="516" r:id="rId37"/>
    <p:sldId id="521" r:id="rId38"/>
    <p:sldId id="535" r:id="rId39"/>
    <p:sldId id="534" r:id="rId40"/>
    <p:sldId id="539" r:id="rId41"/>
    <p:sldId id="536" r:id="rId42"/>
    <p:sldId id="537" r:id="rId43"/>
    <p:sldId id="538" r:id="rId44"/>
    <p:sldId id="515" r:id="rId45"/>
    <p:sldId id="530" r:id="rId46"/>
    <p:sldId id="266" r:id="rId47"/>
    <p:sldId id="523" r:id="rId48"/>
    <p:sldId id="522" r:id="rId49"/>
    <p:sldId id="499" r:id="rId50"/>
    <p:sldId id="484"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3A36"/>
    <a:srgbClr val="FFFFFF"/>
    <a:srgbClr val="DFF096"/>
    <a:srgbClr val="32DA51"/>
    <a:srgbClr val="0070C0"/>
    <a:srgbClr val="31A7C7"/>
    <a:srgbClr val="B59B7C"/>
    <a:srgbClr val="F2F0E4"/>
    <a:srgbClr val="F2EFEA"/>
    <a:srgbClr val="E5DF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CF2292-5879-9D76-01FA-0E01D148C6BB}" v="54" dt="2024-09-24T18:27:45.798"/>
    <p1510:client id="{B4E4461D-F955-461A-BE6E-5FAD8BE12D5C}" v="3759" dt="2024-09-24T22:25:24.3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87097" autoAdjust="0"/>
  </p:normalViewPr>
  <p:slideViewPr>
    <p:cSldViewPr snapToGrid="0">
      <p:cViewPr varScale="1">
        <p:scale>
          <a:sx n="73" d="100"/>
          <a:sy n="73" d="100"/>
        </p:scale>
        <p:origin x="370"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90" d="100"/>
        <a:sy n="90" d="100"/>
      </p:scale>
      <p:origin x="0" y="-13078"/>
    </p:cViewPr>
  </p:sorterViewPr>
  <p:notesViewPr>
    <p:cSldViewPr snapToGrid="0">
      <p:cViewPr varScale="1">
        <p:scale>
          <a:sx n="66" d="100"/>
          <a:sy n="66" d="100"/>
        </p:scale>
        <p:origin x="2674" y="2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CC069EF-B573-4005-BA6A-2A97BB5B1BCB}" type="doc">
      <dgm:prSet loTypeId="urn:microsoft.com/office/officeart/2005/8/layout/list1" loCatId="list" qsTypeId="urn:microsoft.com/office/officeart/2005/8/quickstyle/simple3" qsCatId="simple" csTypeId="urn:microsoft.com/office/officeart/2005/8/colors/colorful3" csCatId="colorful" phldr="1"/>
      <dgm:spPr/>
      <dgm:t>
        <a:bodyPr/>
        <a:lstStyle/>
        <a:p>
          <a:endParaRPr lang="en-US"/>
        </a:p>
      </dgm:t>
    </dgm:pt>
    <dgm:pt modelId="{7B868A62-2BEF-4F0D-B96C-E918068A5B03}">
      <dgm:prSet/>
      <dgm:spPr/>
      <dgm:t>
        <a:bodyPr/>
        <a:lstStyle/>
        <a:p>
          <a:r>
            <a:rPr lang="en-US"/>
            <a:t>Make potential list of journals</a:t>
          </a:r>
        </a:p>
      </dgm:t>
    </dgm:pt>
    <dgm:pt modelId="{8FB9E35C-AEC1-4C10-A4DE-8B9E737BC4F3}" type="parTrans" cxnId="{1FF2C1EA-5975-4B84-B896-F768360C65BF}">
      <dgm:prSet/>
      <dgm:spPr/>
      <dgm:t>
        <a:bodyPr/>
        <a:lstStyle/>
        <a:p>
          <a:endParaRPr lang="en-US"/>
        </a:p>
      </dgm:t>
    </dgm:pt>
    <dgm:pt modelId="{E22A046B-0A90-47C8-A40B-BB420CA453D8}" type="sibTrans" cxnId="{1FF2C1EA-5975-4B84-B896-F768360C65BF}">
      <dgm:prSet/>
      <dgm:spPr/>
      <dgm:t>
        <a:bodyPr/>
        <a:lstStyle/>
        <a:p>
          <a:endParaRPr lang="en-US"/>
        </a:p>
      </dgm:t>
    </dgm:pt>
    <dgm:pt modelId="{C69C0792-3F29-4A61-A213-3B0520407F23}">
      <dgm:prSet/>
      <dgm:spPr/>
      <dgm:t>
        <a:bodyPr/>
        <a:lstStyle/>
        <a:p>
          <a:r>
            <a:rPr lang="en-US" dirty="0">
              <a:latin typeface="+mn-lt"/>
            </a:rPr>
            <a:t>Seek recommendations</a:t>
          </a:r>
        </a:p>
      </dgm:t>
    </dgm:pt>
    <dgm:pt modelId="{B09770FF-A15C-4A3E-BFE9-58383F39609B}" type="parTrans" cxnId="{A3C59233-84A0-4035-97A5-5685EF60E352}">
      <dgm:prSet/>
      <dgm:spPr/>
      <dgm:t>
        <a:bodyPr/>
        <a:lstStyle/>
        <a:p>
          <a:endParaRPr lang="en-US"/>
        </a:p>
      </dgm:t>
    </dgm:pt>
    <dgm:pt modelId="{7EC0C4F5-69A4-4719-81DD-A4639F214958}" type="sibTrans" cxnId="{A3C59233-84A0-4035-97A5-5685EF60E352}">
      <dgm:prSet/>
      <dgm:spPr/>
      <dgm:t>
        <a:bodyPr/>
        <a:lstStyle/>
        <a:p>
          <a:endParaRPr lang="en-US"/>
        </a:p>
      </dgm:t>
    </dgm:pt>
    <dgm:pt modelId="{708A7E62-70B3-47E6-B65A-D9BECAAA8BA1}">
      <dgm:prSet/>
      <dgm:spPr/>
      <dgm:t>
        <a:bodyPr/>
        <a:lstStyle/>
        <a:p>
          <a:r>
            <a:rPr lang="en-US" dirty="0">
              <a:latin typeface="+mn-lt"/>
            </a:rPr>
            <a:t>Consider journals of included articles</a:t>
          </a:r>
        </a:p>
      </dgm:t>
    </dgm:pt>
    <dgm:pt modelId="{E4A2AC95-6AA9-4B50-B9C0-CB84E7D509B8}" type="parTrans" cxnId="{A12C0C0F-FE2D-4C40-98C1-5B2F33870524}">
      <dgm:prSet/>
      <dgm:spPr/>
      <dgm:t>
        <a:bodyPr/>
        <a:lstStyle/>
        <a:p>
          <a:endParaRPr lang="en-US"/>
        </a:p>
      </dgm:t>
    </dgm:pt>
    <dgm:pt modelId="{55761E64-1307-4379-82DB-C73C2F017106}" type="sibTrans" cxnId="{A12C0C0F-FE2D-4C40-98C1-5B2F33870524}">
      <dgm:prSet/>
      <dgm:spPr/>
      <dgm:t>
        <a:bodyPr/>
        <a:lstStyle/>
        <a:p>
          <a:endParaRPr lang="en-US"/>
        </a:p>
      </dgm:t>
    </dgm:pt>
    <dgm:pt modelId="{38429810-F365-44CD-8A87-0441FAC9773D}">
      <dgm:prSet/>
      <dgm:spPr/>
      <dgm:t>
        <a:bodyPr/>
        <a:lstStyle/>
        <a:p>
          <a:pPr rtl="0"/>
          <a:r>
            <a:rPr lang="en-US" dirty="0">
              <a:latin typeface="+mn-lt"/>
            </a:rPr>
            <a:t>JANE (Journal Author Name Estimator)* limited to </a:t>
          </a:r>
          <a:r>
            <a:rPr lang="en-US" dirty="0" err="1">
              <a:latin typeface="+mn-lt"/>
            </a:rPr>
            <a:t>Pubmed</a:t>
          </a:r>
          <a:r>
            <a:rPr lang="en-US" dirty="0">
              <a:latin typeface="+mn-lt"/>
            </a:rPr>
            <a:t> Journals</a:t>
          </a:r>
        </a:p>
      </dgm:t>
    </dgm:pt>
    <dgm:pt modelId="{4CEC7F57-2FD6-454C-B49D-DD7940CD79AC}" type="parTrans" cxnId="{BC353E7B-F175-474C-9018-3F77F7ADD623}">
      <dgm:prSet/>
      <dgm:spPr/>
      <dgm:t>
        <a:bodyPr/>
        <a:lstStyle/>
        <a:p>
          <a:endParaRPr lang="en-US"/>
        </a:p>
      </dgm:t>
    </dgm:pt>
    <dgm:pt modelId="{5B661F92-2AAF-4079-80D8-7B14D3F12863}" type="sibTrans" cxnId="{BC353E7B-F175-474C-9018-3F77F7ADD623}">
      <dgm:prSet/>
      <dgm:spPr/>
      <dgm:t>
        <a:bodyPr/>
        <a:lstStyle/>
        <a:p>
          <a:endParaRPr lang="en-US"/>
        </a:p>
      </dgm:t>
    </dgm:pt>
    <dgm:pt modelId="{95842959-A76E-4819-8548-A9065030A587}">
      <dgm:prSet/>
      <dgm:spPr/>
      <dgm:t>
        <a:bodyPr/>
        <a:lstStyle/>
        <a:p>
          <a:r>
            <a:rPr lang="en-US" dirty="0">
              <a:latin typeface="+mn-lt"/>
            </a:rPr>
            <a:t>Publishers like Elsevier, Wiley, Springer, Taylor &amp; Francis also have journal selection pages</a:t>
          </a:r>
        </a:p>
      </dgm:t>
    </dgm:pt>
    <dgm:pt modelId="{FA20E960-A20A-4EF7-9599-388ED3C523B2}" type="parTrans" cxnId="{889A1C41-7A5E-4F38-A4FB-F933CA79F32C}">
      <dgm:prSet/>
      <dgm:spPr/>
      <dgm:t>
        <a:bodyPr/>
        <a:lstStyle/>
        <a:p>
          <a:endParaRPr lang="en-US"/>
        </a:p>
      </dgm:t>
    </dgm:pt>
    <dgm:pt modelId="{6FA3A2E5-4424-464C-B3C7-B87D8F72486B}" type="sibTrans" cxnId="{889A1C41-7A5E-4F38-A4FB-F933CA79F32C}">
      <dgm:prSet/>
      <dgm:spPr/>
      <dgm:t>
        <a:bodyPr/>
        <a:lstStyle/>
        <a:p>
          <a:endParaRPr lang="en-US"/>
        </a:p>
      </dgm:t>
    </dgm:pt>
    <dgm:pt modelId="{4410394A-07D9-450E-8C3B-AC3AD516AA10}" type="pres">
      <dgm:prSet presAssocID="{6CC069EF-B573-4005-BA6A-2A97BB5B1BCB}" presName="linear" presStyleCnt="0">
        <dgm:presLayoutVars>
          <dgm:dir/>
          <dgm:animLvl val="lvl"/>
          <dgm:resizeHandles val="exact"/>
        </dgm:presLayoutVars>
      </dgm:prSet>
      <dgm:spPr/>
    </dgm:pt>
    <dgm:pt modelId="{53BCF4BB-10E0-4623-87E3-0F8855025E38}" type="pres">
      <dgm:prSet presAssocID="{7B868A62-2BEF-4F0D-B96C-E918068A5B03}" presName="parentLin" presStyleCnt="0"/>
      <dgm:spPr/>
    </dgm:pt>
    <dgm:pt modelId="{F4CB2912-B52E-4554-A480-294238996D64}" type="pres">
      <dgm:prSet presAssocID="{7B868A62-2BEF-4F0D-B96C-E918068A5B03}" presName="parentLeftMargin" presStyleLbl="node1" presStyleIdx="0" presStyleCnt="1"/>
      <dgm:spPr/>
    </dgm:pt>
    <dgm:pt modelId="{401FF088-2E9A-4EB5-8DFC-E9F022A4365F}" type="pres">
      <dgm:prSet presAssocID="{7B868A62-2BEF-4F0D-B96C-E918068A5B03}" presName="parentText" presStyleLbl="node1" presStyleIdx="0" presStyleCnt="1">
        <dgm:presLayoutVars>
          <dgm:chMax val="0"/>
          <dgm:bulletEnabled val="1"/>
        </dgm:presLayoutVars>
      </dgm:prSet>
      <dgm:spPr/>
    </dgm:pt>
    <dgm:pt modelId="{B51FEAB0-ADAC-471F-B18E-A5188E6A27E3}" type="pres">
      <dgm:prSet presAssocID="{7B868A62-2BEF-4F0D-B96C-E918068A5B03}" presName="negativeSpace" presStyleCnt="0"/>
      <dgm:spPr/>
    </dgm:pt>
    <dgm:pt modelId="{9088F674-60E1-4DD6-95D2-895972EDE48B}" type="pres">
      <dgm:prSet presAssocID="{7B868A62-2BEF-4F0D-B96C-E918068A5B03}" presName="childText" presStyleLbl="conFgAcc1" presStyleIdx="0" presStyleCnt="1">
        <dgm:presLayoutVars>
          <dgm:bulletEnabled val="1"/>
        </dgm:presLayoutVars>
      </dgm:prSet>
      <dgm:spPr/>
    </dgm:pt>
  </dgm:ptLst>
  <dgm:cxnLst>
    <dgm:cxn modelId="{6D2CE50E-5321-439B-B7E3-15C0650FAFDB}" type="presOf" srcId="{7B868A62-2BEF-4F0D-B96C-E918068A5B03}" destId="{401FF088-2E9A-4EB5-8DFC-E9F022A4365F}" srcOrd="1" destOrd="0" presId="urn:microsoft.com/office/officeart/2005/8/layout/list1"/>
    <dgm:cxn modelId="{A12C0C0F-FE2D-4C40-98C1-5B2F33870524}" srcId="{7B868A62-2BEF-4F0D-B96C-E918068A5B03}" destId="{708A7E62-70B3-47E6-B65A-D9BECAAA8BA1}" srcOrd="1" destOrd="0" parTransId="{E4A2AC95-6AA9-4B50-B9C0-CB84E7D509B8}" sibTransId="{55761E64-1307-4379-82DB-C73C2F017106}"/>
    <dgm:cxn modelId="{A0CE1D2A-13E7-4430-AF25-FFEC62FB01A9}" type="presOf" srcId="{38429810-F365-44CD-8A87-0441FAC9773D}" destId="{9088F674-60E1-4DD6-95D2-895972EDE48B}" srcOrd="0" destOrd="2" presId="urn:microsoft.com/office/officeart/2005/8/layout/list1"/>
    <dgm:cxn modelId="{4ABFD72E-E342-4583-8DF9-EB0E4E3DEB1D}" type="presOf" srcId="{708A7E62-70B3-47E6-B65A-D9BECAAA8BA1}" destId="{9088F674-60E1-4DD6-95D2-895972EDE48B}" srcOrd="0" destOrd="1" presId="urn:microsoft.com/office/officeart/2005/8/layout/list1"/>
    <dgm:cxn modelId="{A3C59233-84A0-4035-97A5-5685EF60E352}" srcId="{7B868A62-2BEF-4F0D-B96C-E918068A5B03}" destId="{C69C0792-3F29-4A61-A213-3B0520407F23}" srcOrd="0" destOrd="0" parTransId="{B09770FF-A15C-4A3E-BFE9-58383F39609B}" sibTransId="{7EC0C4F5-69A4-4719-81DD-A4639F214958}"/>
    <dgm:cxn modelId="{161BF75C-DDBD-4D99-95C4-35A52E6C328C}" type="presOf" srcId="{C69C0792-3F29-4A61-A213-3B0520407F23}" destId="{9088F674-60E1-4DD6-95D2-895972EDE48B}" srcOrd="0" destOrd="0" presId="urn:microsoft.com/office/officeart/2005/8/layout/list1"/>
    <dgm:cxn modelId="{889A1C41-7A5E-4F38-A4FB-F933CA79F32C}" srcId="{7B868A62-2BEF-4F0D-B96C-E918068A5B03}" destId="{95842959-A76E-4819-8548-A9065030A587}" srcOrd="3" destOrd="0" parTransId="{FA20E960-A20A-4EF7-9599-388ED3C523B2}" sibTransId="{6FA3A2E5-4424-464C-B3C7-B87D8F72486B}"/>
    <dgm:cxn modelId="{22CAD155-5213-4E38-B115-3162212306F8}" type="presOf" srcId="{95842959-A76E-4819-8548-A9065030A587}" destId="{9088F674-60E1-4DD6-95D2-895972EDE48B}" srcOrd="0" destOrd="3" presId="urn:microsoft.com/office/officeart/2005/8/layout/list1"/>
    <dgm:cxn modelId="{BC353E7B-F175-474C-9018-3F77F7ADD623}" srcId="{7B868A62-2BEF-4F0D-B96C-E918068A5B03}" destId="{38429810-F365-44CD-8A87-0441FAC9773D}" srcOrd="2" destOrd="0" parTransId="{4CEC7F57-2FD6-454C-B49D-DD7940CD79AC}" sibTransId="{5B661F92-2AAF-4079-80D8-7B14D3F12863}"/>
    <dgm:cxn modelId="{E20C4A7B-1930-44B2-99F6-4D7FFAD51B4B}" type="presOf" srcId="{6CC069EF-B573-4005-BA6A-2A97BB5B1BCB}" destId="{4410394A-07D9-450E-8C3B-AC3AD516AA10}" srcOrd="0" destOrd="0" presId="urn:microsoft.com/office/officeart/2005/8/layout/list1"/>
    <dgm:cxn modelId="{0C9D47A6-E09A-44B5-ADD6-C4BD52394FB8}" type="presOf" srcId="{7B868A62-2BEF-4F0D-B96C-E918068A5B03}" destId="{F4CB2912-B52E-4554-A480-294238996D64}" srcOrd="0" destOrd="0" presId="urn:microsoft.com/office/officeart/2005/8/layout/list1"/>
    <dgm:cxn modelId="{1FF2C1EA-5975-4B84-B896-F768360C65BF}" srcId="{6CC069EF-B573-4005-BA6A-2A97BB5B1BCB}" destId="{7B868A62-2BEF-4F0D-B96C-E918068A5B03}" srcOrd="0" destOrd="0" parTransId="{8FB9E35C-AEC1-4C10-A4DE-8B9E737BC4F3}" sibTransId="{E22A046B-0A90-47C8-A40B-BB420CA453D8}"/>
    <dgm:cxn modelId="{079BE385-31FB-453B-8B49-D6A2C7FF714A}" type="presParOf" srcId="{4410394A-07D9-450E-8C3B-AC3AD516AA10}" destId="{53BCF4BB-10E0-4623-87E3-0F8855025E38}" srcOrd="0" destOrd="0" presId="urn:microsoft.com/office/officeart/2005/8/layout/list1"/>
    <dgm:cxn modelId="{FB219B0F-C2A9-4662-9B98-38A97274E525}" type="presParOf" srcId="{53BCF4BB-10E0-4623-87E3-0F8855025E38}" destId="{F4CB2912-B52E-4554-A480-294238996D64}" srcOrd="0" destOrd="0" presId="urn:microsoft.com/office/officeart/2005/8/layout/list1"/>
    <dgm:cxn modelId="{84F8BD9E-D7ED-46E3-AF2B-F8A5BAEAE666}" type="presParOf" srcId="{53BCF4BB-10E0-4623-87E3-0F8855025E38}" destId="{401FF088-2E9A-4EB5-8DFC-E9F022A4365F}" srcOrd="1" destOrd="0" presId="urn:microsoft.com/office/officeart/2005/8/layout/list1"/>
    <dgm:cxn modelId="{1B6DA916-0BF5-4102-893A-C9617D688811}" type="presParOf" srcId="{4410394A-07D9-450E-8C3B-AC3AD516AA10}" destId="{B51FEAB0-ADAC-471F-B18E-A5188E6A27E3}" srcOrd="1" destOrd="0" presId="urn:microsoft.com/office/officeart/2005/8/layout/list1"/>
    <dgm:cxn modelId="{F623CBF9-A4E0-4AAA-8011-90EC6DFA2890}" type="presParOf" srcId="{4410394A-07D9-450E-8C3B-AC3AD516AA10}" destId="{9088F674-60E1-4DD6-95D2-895972EDE48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8F674-60E1-4DD6-95D2-895972EDE48B}">
      <dsp:nvSpPr>
        <dsp:cNvPr id="0" name=""/>
        <dsp:cNvSpPr/>
      </dsp:nvSpPr>
      <dsp:spPr>
        <a:xfrm>
          <a:off x="0" y="627527"/>
          <a:ext cx="6554756" cy="51597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08722" tIns="812292" rIns="508722" bIns="277368" numCol="1" spcCol="1270" anchor="t" anchorCtr="0">
          <a:noAutofit/>
        </a:bodyPr>
        <a:lstStyle/>
        <a:p>
          <a:pPr marL="285750" lvl="1" indent="-285750" algn="l" defTabSz="1733550">
            <a:lnSpc>
              <a:spcPct val="90000"/>
            </a:lnSpc>
            <a:spcBef>
              <a:spcPct val="0"/>
            </a:spcBef>
            <a:spcAft>
              <a:spcPct val="15000"/>
            </a:spcAft>
            <a:buChar char="•"/>
          </a:pPr>
          <a:r>
            <a:rPr lang="en-US" sz="3900" kern="1200" dirty="0">
              <a:latin typeface="+mn-lt"/>
            </a:rPr>
            <a:t>Seek recommendations</a:t>
          </a:r>
        </a:p>
        <a:p>
          <a:pPr marL="285750" lvl="1" indent="-285750" algn="l" defTabSz="1733550">
            <a:lnSpc>
              <a:spcPct val="90000"/>
            </a:lnSpc>
            <a:spcBef>
              <a:spcPct val="0"/>
            </a:spcBef>
            <a:spcAft>
              <a:spcPct val="15000"/>
            </a:spcAft>
            <a:buChar char="•"/>
          </a:pPr>
          <a:r>
            <a:rPr lang="en-US" sz="3900" kern="1200" dirty="0">
              <a:latin typeface="+mn-lt"/>
            </a:rPr>
            <a:t>Consider journals of included articles</a:t>
          </a:r>
        </a:p>
        <a:p>
          <a:pPr marL="285750" lvl="1" indent="-285750" algn="l" defTabSz="1733550" rtl="0">
            <a:lnSpc>
              <a:spcPct val="90000"/>
            </a:lnSpc>
            <a:spcBef>
              <a:spcPct val="0"/>
            </a:spcBef>
            <a:spcAft>
              <a:spcPct val="15000"/>
            </a:spcAft>
            <a:buChar char="•"/>
          </a:pPr>
          <a:r>
            <a:rPr lang="en-US" sz="3900" kern="1200" dirty="0">
              <a:latin typeface="+mn-lt"/>
            </a:rPr>
            <a:t>JANE (Journal Author Name Estimator)* limited to </a:t>
          </a:r>
          <a:r>
            <a:rPr lang="en-US" sz="3900" kern="1200" dirty="0" err="1">
              <a:latin typeface="+mn-lt"/>
            </a:rPr>
            <a:t>Pubmed</a:t>
          </a:r>
          <a:r>
            <a:rPr lang="en-US" sz="3900" kern="1200" dirty="0">
              <a:latin typeface="+mn-lt"/>
            </a:rPr>
            <a:t> Journals</a:t>
          </a:r>
        </a:p>
        <a:p>
          <a:pPr marL="285750" lvl="1" indent="-285750" algn="l" defTabSz="1733550">
            <a:lnSpc>
              <a:spcPct val="90000"/>
            </a:lnSpc>
            <a:spcBef>
              <a:spcPct val="0"/>
            </a:spcBef>
            <a:spcAft>
              <a:spcPct val="15000"/>
            </a:spcAft>
            <a:buChar char="•"/>
          </a:pPr>
          <a:r>
            <a:rPr lang="en-US" sz="3900" kern="1200" dirty="0">
              <a:latin typeface="+mn-lt"/>
            </a:rPr>
            <a:t>Publishers like Elsevier, Wiley, Springer, Taylor &amp; Francis also have journal selection pages</a:t>
          </a:r>
        </a:p>
      </dsp:txBody>
      <dsp:txXfrm>
        <a:off x="0" y="627527"/>
        <a:ext cx="6554756" cy="5159700"/>
      </dsp:txXfrm>
    </dsp:sp>
    <dsp:sp modelId="{401FF088-2E9A-4EB5-8DFC-E9F022A4365F}">
      <dsp:nvSpPr>
        <dsp:cNvPr id="0" name=""/>
        <dsp:cNvSpPr/>
      </dsp:nvSpPr>
      <dsp:spPr>
        <a:xfrm>
          <a:off x="327737" y="51887"/>
          <a:ext cx="4588329" cy="1151280"/>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3428" tIns="0" rIns="173428" bIns="0" numCol="1" spcCol="1270" anchor="ctr" anchorCtr="0">
          <a:noAutofit/>
        </a:bodyPr>
        <a:lstStyle/>
        <a:p>
          <a:pPr marL="0" lvl="0" indent="0" algn="l" defTabSz="1733550">
            <a:lnSpc>
              <a:spcPct val="90000"/>
            </a:lnSpc>
            <a:spcBef>
              <a:spcPct val="0"/>
            </a:spcBef>
            <a:spcAft>
              <a:spcPct val="35000"/>
            </a:spcAft>
            <a:buNone/>
          </a:pPr>
          <a:r>
            <a:rPr lang="en-US" sz="3900" kern="1200"/>
            <a:t>Make potential list of journals</a:t>
          </a:r>
        </a:p>
      </dsp:txBody>
      <dsp:txXfrm>
        <a:off x="383938" y="108088"/>
        <a:ext cx="4475927" cy="103887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E94DE1-1C69-4E3F-907E-B6FE33C67E4E}" type="datetimeFigureOut">
              <a:rPr lang="en-US" smtClean="0"/>
              <a:t>9/25/2024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77FAD3-2D56-44F7-AFDE-76DF5FA29536}" type="slidenum">
              <a:rPr lang="en-US" smtClean="0"/>
              <a:t>‹#›</a:t>
            </a:fld>
            <a:endParaRPr lang="en-US"/>
          </a:p>
        </p:txBody>
      </p:sp>
    </p:spTree>
    <p:extLst>
      <p:ext uri="{BB962C8B-B14F-4D97-AF65-F5344CB8AC3E}">
        <p14:creationId xmlns:p14="http://schemas.microsoft.com/office/powerpoint/2010/main" val="918381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f8435a0fed_0_6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f8435a0fed_0_6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2f8435a0fed_0_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a55cb26328_0_9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a55cb26328_0_9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38" name="Google Shape;438;ga55cb26328_0_9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extLst>
      <p:ext uri="{BB962C8B-B14F-4D97-AF65-F5344CB8AC3E}">
        <p14:creationId xmlns:p14="http://schemas.microsoft.com/office/powerpoint/2010/main" val="2429677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a55cb26328_0_9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a55cb26328_0_9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38" name="Google Shape;438;ga55cb26328_0_9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26702292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a55cb26328_0_9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a55cb26328_0_9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38" name="Google Shape;438;ga55cb26328_0_9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extLst>
      <p:ext uri="{BB962C8B-B14F-4D97-AF65-F5344CB8AC3E}">
        <p14:creationId xmlns:p14="http://schemas.microsoft.com/office/powerpoint/2010/main" val="2895844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a55cb26328_0_9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a55cb26328_0_9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38" name="Google Shape;438;ga55cb26328_0_9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extLst>
      <p:ext uri="{BB962C8B-B14F-4D97-AF65-F5344CB8AC3E}">
        <p14:creationId xmlns:p14="http://schemas.microsoft.com/office/powerpoint/2010/main" val="1800514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f8435a0fed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f8435a0fed_0_1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2f8435a0fed_0_1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41</a:t>
            </a:fld>
            <a:endParaRPr/>
          </a:p>
        </p:txBody>
      </p:sp>
    </p:spTree>
    <p:extLst>
      <p:ext uri="{BB962C8B-B14F-4D97-AF65-F5344CB8AC3E}">
        <p14:creationId xmlns:p14="http://schemas.microsoft.com/office/powerpoint/2010/main" val="1537470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f8435a0fed_0_1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f8435a0fed_0_17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2f8435a0fed_0_1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42</a:t>
            </a:fld>
            <a:endParaRPr/>
          </a:p>
        </p:txBody>
      </p:sp>
    </p:spTree>
    <p:extLst>
      <p:ext uri="{BB962C8B-B14F-4D97-AF65-F5344CB8AC3E}">
        <p14:creationId xmlns:p14="http://schemas.microsoft.com/office/powerpoint/2010/main" val="39244102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a55cb26328_0_9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a55cb26328_0_9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38" name="Google Shape;438;ga55cb26328_0_9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extLst>
      <p:ext uri="{BB962C8B-B14F-4D97-AF65-F5344CB8AC3E}">
        <p14:creationId xmlns:p14="http://schemas.microsoft.com/office/powerpoint/2010/main" val="862998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f8435a0fed_0_193:notes"/>
          <p:cNvSpPr txBox="1">
            <a:spLocks noGrp="1"/>
          </p:cNvSpPr>
          <p:nvPr>
            <p:ph type="body" idx="1"/>
          </p:nvPr>
        </p:nvSpPr>
        <p:spPr>
          <a:xfrm>
            <a:off x="685800" y="4400549"/>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4" name="Google Shape;274;g2f8435a0fed_0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a55cb26328_0_9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a55cb26328_0_9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38" name="Google Shape;438;ga55cb26328_0_9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47</a:t>
            </a:fld>
            <a:endParaRPr/>
          </a:p>
        </p:txBody>
      </p:sp>
    </p:spTree>
    <p:extLst>
      <p:ext uri="{BB962C8B-B14F-4D97-AF65-F5344CB8AC3E}">
        <p14:creationId xmlns:p14="http://schemas.microsoft.com/office/powerpoint/2010/main" val="3421120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f8435a0fed_0_2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g2f8435a0fed_0_201: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284" name="Google Shape;284;g2f8435a0fed_0_201: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a:t>49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f8435a0fed_0_3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2f8435a0fed_0_325: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dirty="0"/>
          </a:p>
        </p:txBody>
      </p:sp>
      <p:sp>
        <p:nvSpPr>
          <p:cNvPr id="336" name="Google Shape;336;g2f8435a0fed_0_325: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f8435a0fed_0_3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1" name="Google Shape;351;g2f8435a0fed_0_340:notes"/>
          <p:cNvSpPr txBox="1">
            <a:spLocks noGrp="1"/>
          </p:cNvSpPr>
          <p:nvPr>
            <p:ph type="body" idx="1"/>
          </p:nvPr>
        </p:nvSpPr>
        <p:spPr>
          <a:xfrm>
            <a:off x="685800" y="4400549"/>
            <a:ext cx="5486400" cy="3600600"/>
          </a:xfrm>
          <a:prstGeom prst="rect">
            <a:avLst/>
          </a:prstGeom>
          <a:noFill/>
          <a:ln>
            <a:noFill/>
          </a:ln>
        </p:spPr>
        <p:txBody>
          <a:bodyPr spcFirstLastPara="1" wrap="square" lIns="91100" tIns="45550" rIns="91100" bIns="45550" anchor="t" anchorCtr="0">
            <a:noAutofit/>
          </a:bodyPr>
          <a:lstStyle/>
          <a:p>
            <a:pPr marL="0" lvl="0" indent="0" algn="l" rtl="0">
              <a:spcBef>
                <a:spcPts val="0"/>
              </a:spcBef>
              <a:spcAft>
                <a:spcPts val="0"/>
              </a:spcAft>
              <a:buNone/>
            </a:pPr>
            <a:endParaRPr/>
          </a:p>
        </p:txBody>
      </p:sp>
      <p:sp>
        <p:nvSpPr>
          <p:cNvPr id="352" name="Google Shape;352;g2f8435a0fed_0_340:notes"/>
          <p:cNvSpPr txBox="1">
            <a:spLocks noGrp="1"/>
          </p:cNvSpPr>
          <p:nvPr>
            <p:ph type="sldNum" idx="12"/>
          </p:nvPr>
        </p:nvSpPr>
        <p:spPr>
          <a:xfrm>
            <a:off x="3884613" y="8685214"/>
            <a:ext cx="2971800" cy="459000"/>
          </a:xfrm>
          <a:prstGeom prst="rect">
            <a:avLst/>
          </a:prstGeom>
          <a:noFill/>
          <a:ln>
            <a:noFill/>
          </a:ln>
        </p:spPr>
        <p:txBody>
          <a:bodyPr spcFirstLastPara="1" wrap="square" lIns="91100" tIns="45550" rIns="91100" bIns="4555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a55cb26328_0_9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a55cb26328_0_9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38" name="Google Shape;438;ga55cb26328_0_9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extLst>
      <p:ext uri="{BB962C8B-B14F-4D97-AF65-F5344CB8AC3E}">
        <p14:creationId xmlns:p14="http://schemas.microsoft.com/office/powerpoint/2010/main" val="3845201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2f8435a0fed_0_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2f8435a0fed_0_600:notes"/>
          <p:cNvSpPr txBox="1">
            <a:spLocks noGrp="1"/>
          </p:cNvSpPr>
          <p:nvPr>
            <p:ph type="body" idx="1"/>
          </p:nvPr>
        </p:nvSpPr>
        <p:spPr>
          <a:xfrm>
            <a:off x="685800" y="4343401"/>
            <a:ext cx="5486400" cy="4114800"/>
          </a:xfrm>
          <a:prstGeom prst="rect">
            <a:avLst/>
          </a:prstGeom>
          <a:noFill/>
          <a:ln>
            <a:noFill/>
          </a:ln>
        </p:spPr>
        <p:txBody>
          <a:bodyPr spcFirstLastPara="1" wrap="square" lIns="91300" tIns="45650" rIns="91300" bIns="45650" anchor="t" anchorCtr="0">
            <a:noAutofit/>
          </a:bodyPr>
          <a:lstStyle/>
          <a:p>
            <a:pPr marL="0" marR="0" lvl="0" indent="0" algn="l" rtl="0">
              <a:lnSpc>
                <a:spcPct val="100000"/>
              </a:lnSpc>
              <a:spcBef>
                <a:spcPts val="0"/>
              </a:spcBef>
              <a:spcAft>
                <a:spcPts val="0"/>
              </a:spcAft>
              <a:buClr>
                <a:schemeClr val="dk1"/>
              </a:buClr>
              <a:buSzPts val="1100"/>
              <a:buFont typeface="Calibri"/>
              <a:buNone/>
            </a:pPr>
            <a:r>
              <a:rPr lang="en" dirty="0"/>
              <a:t>The reason is publication bias which occurs “when results are published studies are systematically different from unpublished studies” OR when a situation occurs making it more difficult to locate studies due to nature &amp; direction of research findings. It would not be so bad if the reasons you were missing studies was not tied to their results.</a:t>
            </a:r>
            <a:endParaRPr dirty="0"/>
          </a:p>
          <a:p>
            <a:pPr marL="0" lvl="0" indent="0" algn="l" rtl="0">
              <a:spcBef>
                <a:spcPts val="0"/>
              </a:spcBef>
              <a:spcAft>
                <a:spcPts val="0"/>
              </a:spcAft>
              <a:buNone/>
            </a:pPr>
            <a:endParaRPr dirty="0"/>
          </a:p>
        </p:txBody>
      </p:sp>
      <p:sp>
        <p:nvSpPr>
          <p:cNvPr id="363" name="Google Shape;363;g2f8435a0fed_0_600:notes"/>
          <p:cNvSpPr txBox="1">
            <a:spLocks noGrp="1"/>
          </p:cNvSpPr>
          <p:nvPr>
            <p:ph type="sldNum" idx="12"/>
          </p:nvPr>
        </p:nvSpPr>
        <p:spPr>
          <a:xfrm>
            <a:off x="3884614" y="8685214"/>
            <a:ext cx="2971800" cy="457200"/>
          </a:xfrm>
          <a:prstGeom prst="rect">
            <a:avLst/>
          </a:prstGeom>
          <a:noFill/>
          <a:ln>
            <a:noFill/>
          </a:ln>
        </p:spPr>
        <p:txBody>
          <a:bodyPr spcFirstLastPara="1" wrap="square" lIns="91300" tIns="45650" rIns="91300" bIns="45650" anchor="b" anchorCtr="0">
            <a:noAutofit/>
          </a:bodyPr>
          <a:lstStyle/>
          <a:p>
            <a:pPr marL="0" lvl="0" indent="0" algn="r" rtl="0">
              <a:spcBef>
                <a:spcPts val="0"/>
              </a:spcBef>
              <a:spcAft>
                <a:spcPts val="0"/>
              </a:spcAft>
              <a:buNone/>
            </a:pPr>
            <a:fld id="{00000000-1234-1234-1234-123412341234}" type="slidenum">
              <a:rPr lang="en" sz="1300"/>
              <a:t>16</a:t>
            </a:fld>
            <a:endParaRPr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a55cb26328_0_9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a55cb26328_0_9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38" name="Google Shape;438;ga55cb26328_0_9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extLst>
      <p:ext uri="{BB962C8B-B14F-4D97-AF65-F5344CB8AC3E}">
        <p14:creationId xmlns:p14="http://schemas.microsoft.com/office/powerpoint/2010/main" val="3475935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f8435a0fed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2f8435a0fed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79" name="Google Shape;179;g2f8435a0fe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22</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a55cb26328_0_9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a55cb26328_0_9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38" name="Google Shape;438;ga55cb26328_0_9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extLst>
      <p:ext uri="{BB962C8B-B14F-4D97-AF65-F5344CB8AC3E}">
        <p14:creationId xmlns:p14="http://schemas.microsoft.com/office/powerpoint/2010/main" val="2034363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a55cb26328_0_9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a55cb26328_0_9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38" name="Google Shape;438;ga55cb26328_0_9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extLst>
      <p:ext uri="{BB962C8B-B14F-4D97-AF65-F5344CB8AC3E}">
        <p14:creationId xmlns:p14="http://schemas.microsoft.com/office/powerpoint/2010/main" val="3451387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F2F0E4"/>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atin typeface="The Serif Hand Extrablack" panose="020F0502020204030204" pitchFamily="66" charset="0"/>
              </a:defRPr>
            </a:lvl1pPr>
          </a:lstStyle>
          <a:p>
            <a:r>
              <a:rPr lang="en-US" dirty="0"/>
              <a:t>Click to edit Master title style</a:t>
            </a:r>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atin typeface="The Hand Extrablack" panose="03070A02030502020204" pitchFamily="66"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5B21CFF5-BA39-46F9-B6FC-2C2E5C498CC4}" type="datetime1">
              <a:rPr lang="en-US" smtClean="0"/>
              <a:t>9/25/2024</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407372834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atin typeface="The Serif Hand Extrablack" panose="03070B02030502020204" pitchFamily="66"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atin typeface="The Hand Extrablack" panose="03070A02030502020204" pitchFamily="66"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atin typeface="The Hand Extrablack" panose="03070A02030502020204" pitchFamily="66"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6E64D304-E264-407D-92CB-DDED341D10E2}" type="datetime1">
              <a:rPr lang="en-US" smtClean="0"/>
              <a:t>9/25/2024</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584029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lvl1pPr>
              <a:defRPr>
                <a:latin typeface="The Serif Hand Extrablack" panose="03070B02030502020204" pitchFamily="66"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lvl1pPr>
              <a:defRPr>
                <a:latin typeface="The Hand Extrablack" panose="03070A02030502020204" pitchFamily="66" charset="0"/>
              </a:defRPr>
            </a:lvl1pPr>
            <a:lvl2pPr>
              <a:defRPr>
                <a:latin typeface="The Hand Extrablack" panose="03070A02030502020204" pitchFamily="66" charset="0"/>
              </a:defRPr>
            </a:lvl2pPr>
            <a:lvl3pPr>
              <a:defRPr>
                <a:latin typeface="The Hand Extrablack" panose="03070A02030502020204" pitchFamily="66" charset="0"/>
              </a:defRPr>
            </a:lvl3pPr>
            <a:lvl4pPr>
              <a:defRPr>
                <a:latin typeface="The Hand Extrablack" panose="03070A02030502020204" pitchFamily="66" charset="0"/>
              </a:defRPr>
            </a:lvl4pPr>
            <a:lvl5pPr>
              <a:defRPr>
                <a:latin typeface="The Hand Extrablack" panose="03070A020305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F6E7A88F-7A67-4DAA-9B2D-4529916AACA8}" type="datetime1">
              <a:rPr lang="en-US" smtClean="0"/>
              <a:t>9/25/2024</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351619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lvl1pPr>
              <a:defRPr>
                <a:latin typeface="The Serif Hand Extrablack" panose="03070B02030502020204" pitchFamily="66"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lvl1pPr>
              <a:defRPr>
                <a:latin typeface="The Hand Extrablack" panose="03070A02030502020204" pitchFamily="66" charset="0"/>
              </a:defRPr>
            </a:lvl1pPr>
            <a:lvl2pPr>
              <a:defRPr>
                <a:latin typeface="The Hand Extrablack" panose="03070A02030502020204" pitchFamily="66" charset="0"/>
              </a:defRPr>
            </a:lvl2pPr>
            <a:lvl3pPr>
              <a:defRPr>
                <a:latin typeface="The Hand Extrablack" panose="03070A02030502020204" pitchFamily="66" charset="0"/>
              </a:defRPr>
            </a:lvl3pPr>
            <a:lvl4pPr>
              <a:defRPr>
                <a:latin typeface="The Hand Extrablack" panose="03070A02030502020204" pitchFamily="66" charset="0"/>
              </a:defRPr>
            </a:lvl4pPr>
            <a:lvl5pPr>
              <a:defRPr>
                <a:latin typeface="The Hand Extrablack" panose="03070A020305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738A889-32FA-4774-9F04-3BBDEF08B223}" type="datetime1">
              <a:rPr lang="en-US" smtClean="0"/>
              <a:t>9/25/2024</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950549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lvl1pPr>
              <a:defRPr>
                <a:latin typeface="The Serif Hand Extrablack" panose="03070B02030502020204" pitchFamily="66"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lvl1pPr>
              <a:defRPr>
                <a:latin typeface="The Hand Extrablack" panose="03070A02030502020204" pitchFamily="66" charset="0"/>
              </a:defRPr>
            </a:lvl1pPr>
            <a:lvl2pPr>
              <a:defRPr>
                <a:latin typeface="The Hand Extrablack" panose="03070A02030502020204" pitchFamily="66" charset="0"/>
              </a:defRPr>
            </a:lvl2pPr>
            <a:lvl3pPr>
              <a:defRPr>
                <a:latin typeface="The Hand Extrablack" panose="03070A02030502020204" pitchFamily="66" charset="0"/>
              </a:defRPr>
            </a:lvl3pPr>
            <a:lvl4pPr>
              <a:defRPr>
                <a:latin typeface="The Hand Extrablack" panose="03070A02030502020204" pitchFamily="66" charset="0"/>
              </a:defRPr>
            </a:lvl4pPr>
            <a:lvl5pPr>
              <a:defRPr>
                <a:latin typeface="The Hand Extrablack" panose="03070A020305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C52B77A-048F-48B8-85F6-3CF888E418B0}" type="datetime1">
              <a:rPr lang="en-US" smtClean="0"/>
              <a:t>9/25/2024</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967623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atin typeface="The Serif Hand Extrablack" panose="03070B02030502020204" pitchFamily="66"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solidFill>
                <a:latin typeface="The Hand Extrablack" panose="03070A02030502020204" pitchFamily="66"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0AC00375-6A34-4ABC-981F-05529C321FE3}" type="datetime1">
              <a:rPr lang="en-US" smtClean="0"/>
              <a:t>9/25/2024</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53744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lvl1pPr>
              <a:defRPr>
                <a:latin typeface="The Serif Hand Extrablack" panose="03070B02030502020204" pitchFamily="66"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lvl1pPr>
              <a:defRPr>
                <a:latin typeface="The Hand Extrablack" panose="03070A02030502020204" pitchFamily="66" charset="0"/>
              </a:defRPr>
            </a:lvl1pPr>
            <a:lvl2pPr>
              <a:defRPr>
                <a:latin typeface="The Hand Extrablack" panose="03070A02030502020204" pitchFamily="66" charset="0"/>
              </a:defRPr>
            </a:lvl2pPr>
            <a:lvl3pPr>
              <a:defRPr>
                <a:latin typeface="The Hand Extrablack" panose="03070A02030502020204" pitchFamily="66" charset="0"/>
              </a:defRPr>
            </a:lvl3pPr>
            <a:lvl4pPr>
              <a:defRPr>
                <a:latin typeface="The Hand Extrablack" panose="03070A02030502020204" pitchFamily="66" charset="0"/>
              </a:defRPr>
            </a:lvl4pPr>
            <a:lvl5pPr>
              <a:defRPr>
                <a:latin typeface="The Hand Extrablack" panose="03070A020305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lvl1pPr>
              <a:defRPr>
                <a:latin typeface="The Hand Extrablack" panose="03070A02030502020204" pitchFamily="66" charset="0"/>
              </a:defRPr>
            </a:lvl1pPr>
            <a:lvl2pPr>
              <a:defRPr>
                <a:latin typeface="The Hand Extrablack" panose="03070A02030502020204" pitchFamily="66" charset="0"/>
              </a:defRPr>
            </a:lvl2pPr>
            <a:lvl3pPr>
              <a:defRPr>
                <a:latin typeface="The Hand Extrablack" panose="03070A02030502020204" pitchFamily="66" charset="0"/>
              </a:defRPr>
            </a:lvl3pPr>
            <a:lvl4pPr>
              <a:defRPr>
                <a:latin typeface="The Hand Extrablack" panose="03070A02030502020204" pitchFamily="66" charset="0"/>
              </a:defRPr>
            </a:lvl4pPr>
            <a:lvl5pPr>
              <a:defRPr>
                <a:latin typeface="The Hand Extrablack" panose="03070A020305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ACCC0CB3-7FD5-49E2-91A1-6A67460364C4}" type="datetime1">
              <a:rPr lang="en-US" smtClean="0"/>
              <a:t>9/25/2024</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lvl1pPr>
              <a:defRPr sz="2800"/>
            </a:lvl1pPr>
          </a:lstStyle>
          <a:p>
            <a:fld id="{7C7FAD9F-AEE9-406E-B720-57D2B9DB2816}" type="slidenum">
              <a:rPr lang="en-US" smtClean="0"/>
              <a:pPr/>
              <a:t>‹#›</a:t>
            </a:fld>
            <a:endParaRPr lang="en-US" dirty="0"/>
          </a:p>
        </p:txBody>
      </p:sp>
    </p:spTree>
    <p:extLst>
      <p:ext uri="{BB962C8B-B14F-4D97-AF65-F5344CB8AC3E}">
        <p14:creationId xmlns:p14="http://schemas.microsoft.com/office/powerpoint/2010/main" val="2368779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lvl1pPr>
              <a:defRPr>
                <a:latin typeface="The Serif Hand Extrablack" panose="03070B02030502020204" pitchFamily="66"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atin typeface="The Hand Extrablack" panose="03070A02030502020204" pitchFamily="66"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lvl1pPr>
              <a:defRPr>
                <a:latin typeface="The Hand Extrablack" panose="03070A02030502020204" pitchFamily="66" charset="0"/>
              </a:defRPr>
            </a:lvl1pPr>
            <a:lvl2pPr>
              <a:defRPr>
                <a:latin typeface="The Hand Extrablack" panose="03070A02030502020204" pitchFamily="66" charset="0"/>
              </a:defRPr>
            </a:lvl2pPr>
            <a:lvl3pPr>
              <a:defRPr>
                <a:latin typeface="The Hand Extrablack" panose="03070A02030502020204" pitchFamily="66" charset="0"/>
              </a:defRPr>
            </a:lvl3pPr>
            <a:lvl4pPr>
              <a:defRPr>
                <a:latin typeface="The Hand Extrablack" panose="03070A02030502020204" pitchFamily="66" charset="0"/>
              </a:defRPr>
            </a:lvl4pPr>
            <a:lvl5pPr>
              <a:defRPr>
                <a:latin typeface="The Hand Extrablack" panose="03070A020305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atin typeface="The Hand Extrablack" panose="03070A02030502020204" pitchFamily="66"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lvl1pPr>
              <a:defRPr>
                <a:latin typeface="The Hand Extrablack" panose="03070A02030502020204" pitchFamily="66" charset="0"/>
              </a:defRPr>
            </a:lvl1pPr>
            <a:lvl2pPr>
              <a:defRPr>
                <a:latin typeface="The Hand Extrablack" panose="03070A02030502020204" pitchFamily="66" charset="0"/>
              </a:defRPr>
            </a:lvl2pPr>
            <a:lvl3pPr>
              <a:defRPr>
                <a:latin typeface="The Hand Extrablack" panose="03070A02030502020204" pitchFamily="66" charset="0"/>
              </a:defRPr>
            </a:lvl3pPr>
            <a:lvl4pPr>
              <a:defRPr>
                <a:latin typeface="The Hand Extrablack" panose="03070A02030502020204" pitchFamily="66" charset="0"/>
              </a:defRPr>
            </a:lvl4pPr>
            <a:lvl5pPr>
              <a:defRPr>
                <a:latin typeface="The Hand Extrablack" panose="03070A02030502020204" pitchFamily="66"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7001D3D0-8303-48A0-9B23-77F7045981FF}" type="datetime1">
              <a:rPr lang="en-US" smtClean="0"/>
              <a:t>9/25/2024</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67148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5CA2D3A4-A306-4129-B621-296898B10FC5}" type="datetime1">
              <a:rPr lang="en-US" smtClean="0"/>
              <a:t>9/25/2024</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atin typeface="The Serif Hand Extrablack" panose="03070B02030502020204" pitchFamily="66" charset="0"/>
              </a:defRPr>
            </a:lvl1pPr>
          </a:lstStyle>
          <a:p>
            <a:r>
              <a:rPr lang="en-US" dirty="0"/>
              <a:t>Click to edit Master title style</a:t>
            </a:r>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2936216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A2A937F0-9B3F-4B36-9446-AA55EDAB9732}" type="datetime1">
              <a:rPr lang="en-US" smtClean="0"/>
              <a:t>9/25/2024</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039600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atin typeface="The Serif Hand Extrablack" panose="03070B02030502020204" pitchFamily="66"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atin typeface="The Hand Extrablack" panose="03070A02030502020204" pitchFamily="66" charset="0"/>
              </a:defRPr>
            </a:lvl1pPr>
            <a:lvl2pPr>
              <a:defRPr sz="2800">
                <a:latin typeface="The Hand Extrablack" panose="03070A02030502020204" pitchFamily="66" charset="0"/>
              </a:defRPr>
            </a:lvl2pPr>
            <a:lvl3pPr>
              <a:defRPr sz="2400">
                <a:latin typeface="The Hand Extrablack" panose="03070A02030502020204" pitchFamily="66" charset="0"/>
              </a:defRPr>
            </a:lvl3pPr>
            <a:lvl4pPr>
              <a:defRPr sz="2000">
                <a:latin typeface="The Hand Extrablack" panose="03070A02030502020204" pitchFamily="66" charset="0"/>
              </a:defRPr>
            </a:lvl4pPr>
            <a:lvl5pPr>
              <a:defRPr sz="2000">
                <a:latin typeface="The Hand Extrablack" panose="03070A02030502020204" pitchFamily="66"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atin typeface="The Hand Extrablack" panose="03070A02030502020204" pitchFamily="66"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BA1C5128-80F6-455C-B2A7-0CD8D9C2924A}" type="datetime1">
              <a:rPr lang="en-US" smtClean="0"/>
              <a:t>9/25/2024</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718858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iddle title scree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5350763"/>
          </a:xfrm>
          <a:solidFill>
            <a:schemeClr val="tx1"/>
          </a:solidFill>
        </p:spPr>
        <p:txBody>
          <a:bodyPr anchor="t">
            <a:normAutofit/>
          </a:bodyPr>
          <a:lstStyle>
            <a:lvl1pPr>
              <a:defRPr sz="4800">
                <a:solidFill>
                  <a:schemeClr val="bg1"/>
                </a:solidFill>
                <a:latin typeface="The Serif Hand Extrablack" panose="03070B02030502020204" pitchFamily="66"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553273"/>
            <a:ext cx="5939745" cy="5307778"/>
          </a:xfrm>
        </p:spPr>
        <p:txBody>
          <a:bodyPr/>
          <a:lstStyle>
            <a:lvl1pPr>
              <a:defRPr sz="3200">
                <a:latin typeface="The Hand Extrablack" panose="03070A02030502020204" pitchFamily="66" charset="0"/>
              </a:defRPr>
            </a:lvl1pPr>
            <a:lvl2pPr>
              <a:defRPr sz="2800">
                <a:latin typeface="The Hand Extrablack" panose="03070A02030502020204" pitchFamily="66" charset="0"/>
              </a:defRPr>
            </a:lvl2pPr>
            <a:lvl3pPr>
              <a:defRPr sz="2400">
                <a:latin typeface="The Hand Extrablack" panose="03070A02030502020204" pitchFamily="66" charset="0"/>
              </a:defRPr>
            </a:lvl3pPr>
            <a:lvl4pPr>
              <a:defRPr sz="2000">
                <a:latin typeface="The Hand Extrablack" panose="03070A02030502020204" pitchFamily="66" charset="0"/>
              </a:defRPr>
            </a:lvl4pPr>
            <a:lvl5pPr>
              <a:defRPr sz="2000">
                <a:latin typeface="The Hand Extrablack" panose="03070A02030502020204" pitchFamily="66"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BA1C5128-80F6-455C-B2A7-0CD8D9C2924A}" type="datetime1">
              <a:rPr lang="en-US" smtClean="0"/>
              <a:t>9/25/2024</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053136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0E4"/>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7ABBCB0E-FC1C-40DA-89F1-09013B0B035B}" type="datetime1">
              <a:rPr lang="en-US" smtClean="0"/>
              <a:t>9/25/2024</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1020568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36" r:id="rId6"/>
    <p:sldLayoutId id="2147483741" r:id="rId7"/>
    <p:sldLayoutId id="2147483737" r:id="rId8"/>
    <p:sldLayoutId id="2147483748" r:id="rId9"/>
    <p:sldLayoutId id="2147483738" r:id="rId10"/>
    <p:sldLayoutId id="2147483739" r:id="rId11"/>
    <p:sldLayoutId id="2147483740" r:id="rId12"/>
  </p:sldLayoutIdLst>
  <p:hf hdr="0" ftr="0" dt="0"/>
  <p:txStyles>
    <p:titleStyle>
      <a:lvl1pPr algn="l" defTabSz="914400" rtl="0" eaLnBrk="1" latinLnBrk="0" hangingPunct="1">
        <a:lnSpc>
          <a:spcPct val="100000"/>
        </a:lnSpc>
        <a:spcBef>
          <a:spcPct val="0"/>
        </a:spcBef>
        <a:buNone/>
        <a:defRPr sz="4800" b="1" kern="1200" spc="100" baseline="0">
          <a:solidFill>
            <a:schemeClr val="tx1"/>
          </a:solidFill>
          <a:latin typeface="The Serif Hand Extrablack" panose="03070B02030502020204" pitchFamily="66" charset="0"/>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icmje.org/recommendations/browse/roles-and-responsibilities/defining-the-role-of-authors-and-contributors.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icmje.org/recommendations/browse/roles-and-responsibilities/defining-the-role-of-authors-and-contributors.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hyperlink" Target="http://www.icmje.org/recommendations/browse/roles-and-responsibilities/defining-the-role-of-authors-and-contributors.html"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7.xml.rels><?xml version="1.0" encoding="UTF-8" standalone="yes"?>
<Relationships xmlns="http://schemas.openxmlformats.org/package/2006/relationships"><Relationship Id="rId2" Type="http://schemas.openxmlformats.org/officeDocument/2006/relationships/hyperlink" Target="https://onlinelibrary.wiley.com/doi/epdf/10.1002/0470870168.ch1"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raining.cochrane.org/handbook/current/chapter-04#section-4-3-5" TargetMode="External"/><Relationship Id="rId2" Type="http://schemas.openxmlformats.org/officeDocument/2006/relationships/hyperlink" Target="https://training.cochrane.org/handbook/current/chapter-04#section-4-3-3" TargetMode="External"/><Relationship Id="rId1" Type="http://schemas.openxmlformats.org/officeDocument/2006/relationships/slideLayout" Target="../slideLayouts/slideLayout2.xml"/><Relationship Id="rId4" Type="http://schemas.openxmlformats.org/officeDocument/2006/relationships/hyperlink" Target="https://training.cochrane.org/handbook/current/chapter-04#section-4-3-2"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nih.gov/health-information/nih-clinical-research-trials-you/list-registries" TargetMode="External"/><Relationship Id="rId2" Type="http://schemas.openxmlformats.org/officeDocument/2006/relationships/hyperlink" Target="https://www.govinfo.gov/" TargetMode="Externa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pubmed.ncbi.nlm.nih.gov/3042474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ubmed.ncbi.nlm.nih.gov/29208034/"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https://jane.biosemantics.org/" TargetMode="External"/><Relationship Id="rId2" Type="http://schemas.openxmlformats.org/officeDocument/2006/relationships/hyperlink" Target="https://search.carrot2.org/"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pubmed.ncbi.nlm.nih.gov/28566342/" TargetMode="External"/><Relationship Id="rId2" Type="http://schemas.openxmlformats.org/officeDocument/2006/relationships/hyperlink" Target="https://pubmed.ncbi.nlm.nih.gov/37560249/" TargetMode="External"/><Relationship Id="rId1" Type="http://schemas.openxmlformats.org/officeDocument/2006/relationships/slideLayout" Target="../slideLayouts/slideLayout4.xml"/><Relationship Id="rId4" Type="http://schemas.openxmlformats.org/officeDocument/2006/relationships/hyperlink" Target="https://pubmed.ncbi.nlm.nih.gov/35324994/"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iaap-journals.onlinelibrary.wiley.com/doi/10.1111/aphw.12554#aphw12554-bib-008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onlinelibrary.wiley.com/doi/10.1111/ene.16181#support-information-section"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hyperlink" Target="https://estech.shinyapps.io/prisma_flowdiagram/" TargetMode="Externa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hyperlink" Target="https://pubmed.ncbi.nlm.nih.gov/38863918/" TargetMode="External"/><Relationship Id="rId5" Type="http://schemas.openxmlformats.org/officeDocument/2006/relationships/image" Target="../media/image9.png"/><Relationship Id="rId4" Type="http://schemas.openxmlformats.org/officeDocument/2006/relationships/hyperlink" Target="https://pubmed.ncbi.nlm.nih.gov/35324994/"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useBgFill="1">
        <p:nvSpPr>
          <p:cNvPr id="31" name="Rectangle 26">
            <a:extLst>
              <a:ext uri="{FF2B5EF4-FFF2-40B4-BE49-F238E27FC236}">
                <a16:creationId xmlns:a16="http://schemas.microsoft.com/office/drawing/2014/main" id="{4293528E-0CA3-4E56-B7A0-091C0AB0C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9AFFC897-2010-7AB0-CDC3-F27F99702E7A}"/>
              </a:ext>
            </a:extLst>
          </p:cNvPr>
          <p:cNvSpPr>
            <a:spLocks noGrp="1"/>
          </p:cNvSpPr>
          <p:nvPr>
            <p:ph type="sldNum" sz="quarter" idx="12"/>
          </p:nvPr>
        </p:nvSpPr>
        <p:spPr/>
        <p:txBody>
          <a:bodyPr/>
          <a:lstStyle/>
          <a:p>
            <a:fld id="{7C7FAD9F-AEE9-406E-B720-57D2B9DB2816}" type="slidenum">
              <a:rPr lang="en-US" smtClean="0"/>
              <a:t>1</a:t>
            </a:fld>
            <a:endParaRPr lang="en-US"/>
          </a:p>
        </p:txBody>
      </p:sp>
      <p:pic>
        <p:nvPicPr>
          <p:cNvPr id="8" name="Picture 7" descr="A circular puzzle with icons around it representing the pieces of a systematic review.">
            <a:extLst>
              <a:ext uri="{FF2B5EF4-FFF2-40B4-BE49-F238E27FC236}">
                <a16:creationId xmlns:a16="http://schemas.microsoft.com/office/drawing/2014/main" id="{8E5A3F13-A91D-726D-9B4E-71F1D7FC7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365" y="465350"/>
            <a:ext cx="3926972" cy="3930148"/>
          </a:xfrm>
          <a:prstGeom prst="rect">
            <a:avLst/>
          </a:prstGeom>
        </p:spPr>
      </p:pic>
      <p:sp>
        <p:nvSpPr>
          <p:cNvPr id="2" name="Title 1">
            <a:extLst>
              <a:ext uri="{FF2B5EF4-FFF2-40B4-BE49-F238E27FC236}">
                <a16:creationId xmlns:a16="http://schemas.microsoft.com/office/drawing/2014/main" id="{CB75774E-F20C-70D6-F168-F3110BB5F043}"/>
              </a:ext>
            </a:extLst>
          </p:cNvPr>
          <p:cNvSpPr>
            <a:spLocks noGrp="1"/>
          </p:cNvSpPr>
          <p:nvPr>
            <p:ph type="ctrTitle"/>
          </p:nvPr>
        </p:nvSpPr>
        <p:spPr>
          <a:xfrm>
            <a:off x="5127171" y="470548"/>
            <a:ext cx="6596994" cy="3822063"/>
          </a:xfrm>
        </p:spPr>
        <p:txBody>
          <a:bodyPr anchor="ctr">
            <a:normAutofit/>
          </a:bodyPr>
          <a:lstStyle/>
          <a:p>
            <a:r>
              <a:rPr lang="en-US" sz="6600" b="1" dirty="0">
                <a:latin typeface="The Serif Hand Extrablack" panose="03070B02030502020204" pitchFamily="66" charset="0"/>
              </a:rPr>
              <a:t>NNLM Series</a:t>
            </a:r>
            <a:br>
              <a:rPr lang="en-US" sz="6600" b="1" dirty="0">
                <a:latin typeface="The Serif Hand Extrablack" panose="03070B02030502020204" pitchFamily="66" charset="0"/>
              </a:rPr>
            </a:br>
            <a:r>
              <a:rPr lang="en-US" sz="6600" b="1" dirty="0">
                <a:latin typeface="The Serif Hand Extrablack" panose="03070B02030502020204" pitchFamily="66" charset="0"/>
              </a:rPr>
              <a:t>Piecing together reviews:</a:t>
            </a:r>
            <a:br>
              <a:rPr lang="en-US" sz="6600" b="1" dirty="0">
                <a:latin typeface="The Serif Hand Extrablack" panose="03070B02030502020204" pitchFamily="66" charset="0"/>
              </a:rPr>
            </a:br>
            <a:r>
              <a:rPr lang="en-US" sz="6600" b="1" dirty="0">
                <a:latin typeface="The Serif Hand Extrablack" panose="03070B02030502020204" pitchFamily="66" charset="0"/>
              </a:rPr>
              <a:t>Part 4 Paper</a:t>
            </a:r>
          </a:p>
        </p:txBody>
      </p:sp>
      <p:sp>
        <p:nvSpPr>
          <p:cNvPr id="3" name="Subtitle 2">
            <a:extLst>
              <a:ext uri="{FF2B5EF4-FFF2-40B4-BE49-F238E27FC236}">
                <a16:creationId xmlns:a16="http://schemas.microsoft.com/office/drawing/2014/main" id="{305ABFBB-86EF-6F9A-44A5-4A3418FACDD8}"/>
              </a:ext>
            </a:extLst>
          </p:cNvPr>
          <p:cNvSpPr>
            <a:spLocks noGrp="1"/>
          </p:cNvSpPr>
          <p:nvPr>
            <p:ph type="subTitle" idx="1"/>
          </p:nvPr>
        </p:nvSpPr>
        <p:spPr>
          <a:xfrm>
            <a:off x="2771193" y="4741089"/>
            <a:ext cx="6796772" cy="2057399"/>
          </a:xfrm>
        </p:spPr>
        <p:txBody>
          <a:bodyPr anchor="ctr">
            <a:normAutofit fontScale="85000" lnSpcReduction="20000"/>
          </a:bodyPr>
          <a:lstStyle/>
          <a:p>
            <a:pPr algn="ctr"/>
            <a:r>
              <a:rPr lang="en-US" sz="3600" dirty="0"/>
              <a:t>Margaret Foster, MS, MPH   </a:t>
            </a:r>
          </a:p>
          <a:p>
            <a:pPr algn="ctr"/>
            <a:r>
              <a:rPr lang="en-US" sz="3600" dirty="0"/>
              <a:t>Evidence Synthesis &amp; Scholarly Communication Librarian</a:t>
            </a:r>
          </a:p>
          <a:p>
            <a:pPr algn="ctr"/>
            <a:r>
              <a:rPr lang="en-US" sz="3600" dirty="0"/>
              <a:t>Medical Sciences Library, Texas A&amp;M University</a:t>
            </a:r>
          </a:p>
          <a:p>
            <a:pPr algn="ctr"/>
            <a:r>
              <a:rPr lang="en-US" sz="3600" dirty="0"/>
              <a:t>September 25, 2024</a:t>
            </a:r>
          </a:p>
        </p:txBody>
      </p:sp>
      <p:sp>
        <p:nvSpPr>
          <p:cNvPr id="32" name="Freeform: Shape 28">
            <a:extLst>
              <a:ext uri="{FF2B5EF4-FFF2-40B4-BE49-F238E27FC236}">
                <a16:creationId xmlns:a16="http://schemas.microsoft.com/office/drawing/2014/main" id="{F778232E-C75B-4B3C-9201-81C0775715EF}"/>
              </a:ext>
              <a:ext uri="{C183D7F6-B498-43B3-948B-1728B52AA6E4}">
                <adec:decorative xmlns:adec="http://schemas.microsoft.com/office/drawing/2017/decorative" val="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83465" y="285712"/>
            <a:ext cx="11603735" cy="4395864"/>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42118 w 7680682"/>
              <a:gd name="connsiteY0" fmla="*/ 6433518 h 6433552"/>
              <a:gd name="connsiteX1" fmla="*/ 6552830 w 7680682"/>
              <a:gd name="connsiteY1" fmla="*/ 6424418 h 6433552"/>
              <a:gd name="connsiteX2" fmla="*/ 987782 w 7680682"/>
              <a:gd name="connsiteY2" fmla="*/ 6393888 h 6433552"/>
              <a:gd name="connsiteX3" fmla="*/ 0 w 7680682"/>
              <a:gd name="connsiteY3" fmla="*/ 6365104 h 6433552"/>
              <a:gd name="connsiteX4" fmla="*/ 0 w 7680682"/>
              <a:gd name="connsiteY4" fmla="*/ 60538 h 6433552"/>
              <a:gd name="connsiteX5" fmla="*/ 233782 w 7680682"/>
              <a:gd name="connsiteY5" fmla="*/ 0 h 6433552"/>
              <a:gd name="connsiteX6" fmla="*/ 6431319 w 7680682"/>
              <a:gd name="connsiteY6" fmla="*/ 28166 h 6433552"/>
              <a:gd name="connsiteX7" fmla="*/ 7631470 w 7680682"/>
              <a:gd name="connsiteY7" fmla="*/ 58697 h 6433552"/>
              <a:gd name="connsiteX8" fmla="*/ 7560032 w 7680682"/>
              <a:gd name="connsiteY8" fmla="*/ 6302294 h 6433552"/>
              <a:gd name="connsiteX9" fmla="*/ 7394324 w 7680682"/>
              <a:gd name="connsiteY9" fmla="*/ 6430320 h 6433552"/>
              <a:gd name="connsiteX10" fmla="*/ 7142118 w 7680682"/>
              <a:gd name="connsiteY10" fmla="*/ 6433518 h 6433552"/>
              <a:gd name="connsiteX0" fmla="*/ 7142118 w 7680682"/>
              <a:gd name="connsiteY0" fmla="*/ 6433518 h 6433552"/>
              <a:gd name="connsiteX1" fmla="*/ 6552830 w 7680682"/>
              <a:gd name="connsiteY1" fmla="*/ 6424418 h 6433552"/>
              <a:gd name="connsiteX2" fmla="*/ 987782 w 7680682"/>
              <a:gd name="connsiteY2" fmla="*/ 6393888 h 6433552"/>
              <a:gd name="connsiteX3" fmla="*/ 0 w 7680682"/>
              <a:gd name="connsiteY3" fmla="*/ 6365104 h 6433552"/>
              <a:gd name="connsiteX4" fmla="*/ 42138 w 7680682"/>
              <a:gd name="connsiteY4" fmla="*/ 40219 h 6433552"/>
              <a:gd name="connsiteX5" fmla="*/ 233782 w 7680682"/>
              <a:gd name="connsiteY5" fmla="*/ 0 h 6433552"/>
              <a:gd name="connsiteX6" fmla="*/ 6431319 w 7680682"/>
              <a:gd name="connsiteY6" fmla="*/ 28166 h 6433552"/>
              <a:gd name="connsiteX7" fmla="*/ 7631470 w 7680682"/>
              <a:gd name="connsiteY7" fmla="*/ 58697 h 6433552"/>
              <a:gd name="connsiteX8" fmla="*/ 7560032 w 7680682"/>
              <a:gd name="connsiteY8" fmla="*/ 6302294 h 6433552"/>
              <a:gd name="connsiteX9" fmla="*/ 7394324 w 7680682"/>
              <a:gd name="connsiteY9" fmla="*/ 6430320 h 6433552"/>
              <a:gd name="connsiteX10" fmla="*/ 7142118 w 7680682"/>
              <a:gd name="connsiteY10" fmla="*/ 6433518 h 6433552"/>
              <a:gd name="connsiteX0" fmla="*/ 7149875 w 7688439"/>
              <a:gd name="connsiteY0" fmla="*/ 6433518 h 6433552"/>
              <a:gd name="connsiteX1" fmla="*/ 6560587 w 7688439"/>
              <a:gd name="connsiteY1" fmla="*/ 6424418 h 6433552"/>
              <a:gd name="connsiteX2" fmla="*/ 995539 w 7688439"/>
              <a:gd name="connsiteY2" fmla="*/ 6393888 h 6433552"/>
              <a:gd name="connsiteX3" fmla="*/ 7757 w 7688439"/>
              <a:gd name="connsiteY3" fmla="*/ 6365104 h 6433552"/>
              <a:gd name="connsiteX4" fmla="*/ 49895 w 7688439"/>
              <a:gd name="connsiteY4" fmla="*/ 40219 h 6433552"/>
              <a:gd name="connsiteX5" fmla="*/ 241539 w 7688439"/>
              <a:gd name="connsiteY5" fmla="*/ 0 h 6433552"/>
              <a:gd name="connsiteX6" fmla="*/ 6439076 w 7688439"/>
              <a:gd name="connsiteY6" fmla="*/ 28166 h 6433552"/>
              <a:gd name="connsiteX7" fmla="*/ 7639227 w 7688439"/>
              <a:gd name="connsiteY7" fmla="*/ 58697 h 6433552"/>
              <a:gd name="connsiteX8" fmla="*/ 7567789 w 7688439"/>
              <a:gd name="connsiteY8" fmla="*/ 6302294 h 6433552"/>
              <a:gd name="connsiteX9" fmla="*/ 7402081 w 7688439"/>
              <a:gd name="connsiteY9" fmla="*/ 6430320 h 6433552"/>
              <a:gd name="connsiteX10" fmla="*/ 7149875 w 7688439"/>
              <a:gd name="connsiteY10" fmla="*/ 6433518 h 643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8439" h="6433552">
                <a:moveTo>
                  <a:pt x="7149875" y="6433518"/>
                </a:moveTo>
                <a:cubicBezTo>
                  <a:pt x="6975114" y="6433129"/>
                  <a:pt x="6756136" y="6429491"/>
                  <a:pt x="6560587" y="6424418"/>
                </a:cubicBezTo>
                <a:lnTo>
                  <a:pt x="995539" y="6393888"/>
                </a:lnTo>
                <a:lnTo>
                  <a:pt x="7757" y="6365104"/>
                </a:lnTo>
                <a:cubicBezTo>
                  <a:pt x="-20334" y="4216169"/>
                  <a:pt x="35849" y="2148514"/>
                  <a:pt x="49895" y="40219"/>
                </a:cubicBezTo>
                <a:lnTo>
                  <a:pt x="241539" y="0"/>
                </a:lnTo>
                <a:lnTo>
                  <a:pt x="6439076" y="28166"/>
                </a:lnTo>
                <a:cubicBezTo>
                  <a:pt x="6939139" y="58697"/>
                  <a:pt x="7296327" y="28165"/>
                  <a:pt x="7639227" y="58697"/>
                </a:cubicBezTo>
                <a:cubicBezTo>
                  <a:pt x="7744002" y="2124631"/>
                  <a:pt x="7663040" y="4999637"/>
                  <a:pt x="7567789" y="6302294"/>
                </a:cubicBezTo>
                <a:cubicBezTo>
                  <a:pt x="7559599" y="6462331"/>
                  <a:pt x="7566387" y="6409966"/>
                  <a:pt x="7402081" y="6430320"/>
                </a:cubicBezTo>
                <a:cubicBezTo>
                  <a:pt x="7343671" y="6432816"/>
                  <a:pt x="7254732" y="6433752"/>
                  <a:pt x="7149875" y="6433518"/>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689372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9"/>
          <p:cNvSpPr txBox="1">
            <a:spLocks noGrp="1"/>
          </p:cNvSpPr>
          <p:nvPr>
            <p:ph type="title"/>
          </p:nvPr>
        </p:nvSpPr>
        <p:spPr>
          <a:xfrm>
            <a:off x="668519" y="233149"/>
            <a:ext cx="10515600" cy="1325600"/>
          </a:xfrm>
          <a:prstGeom prst="rect">
            <a:avLst/>
          </a:prstGeom>
          <a:noFill/>
          <a:ln>
            <a:noFill/>
          </a:ln>
        </p:spPr>
        <p:txBody>
          <a:bodyPr spcFirstLastPara="1" vert="horz" wrap="square" lIns="91433" tIns="45700" rIns="91433" bIns="45700" rtlCol="0" anchor="ctr" anchorCtr="0">
            <a:normAutofit/>
          </a:bodyPr>
          <a:lstStyle/>
          <a:p>
            <a:pPr>
              <a:lnSpc>
                <a:spcPct val="90000"/>
              </a:lnSpc>
              <a:spcBef>
                <a:spcPts val="0"/>
              </a:spcBef>
              <a:buClr>
                <a:schemeClr val="lt1"/>
              </a:buClr>
              <a:buSzPts val="3300"/>
            </a:pPr>
            <a:r>
              <a:rPr lang="en" b="1" dirty="0"/>
              <a:t>Authorship: </a:t>
            </a:r>
            <a:r>
              <a:rPr lang="en" dirty="0"/>
              <a:t>4 criteria to meet from ICMJE</a:t>
            </a:r>
            <a:endParaRPr sz="5467" dirty="0"/>
          </a:p>
        </p:txBody>
      </p:sp>
      <p:sp>
        <p:nvSpPr>
          <p:cNvPr id="3" name="TextBox 2">
            <a:extLst>
              <a:ext uri="{FF2B5EF4-FFF2-40B4-BE49-F238E27FC236}">
                <a16:creationId xmlns:a16="http://schemas.microsoft.com/office/drawing/2014/main" id="{DC9860C6-EA3A-1A25-0543-702167B9F739}"/>
              </a:ext>
            </a:extLst>
          </p:cNvPr>
          <p:cNvSpPr txBox="1"/>
          <p:nvPr/>
        </p:nvSpPr>
        <p:spPr>
          <a:xfrm>
            <a:off x="381937" y="1970690"/>
            <a:ext cx="2865116" cy="3416320"/>
          </a:xfrm>
          <a:prstGeom prst="rect">
            <a:avLst/>
          </a:prstGeom>
          <a:noFill/>
        </p:spPr>
        <p:txBody>
          <a:bodyPr wrap="square" rtlCol="0">
            <a:spAutoFit/>
          </a:bodyPr>
          <a:lstStyle/>
          <a:p>
            <a:r>
              <a:rPr lang="en" sz="3600" dirty="0">
                <a:solidFill>
                  <a:schemeClr val="dk1"/>
                </a:solidFill>
                <a:latin typeface="Trebuchet MS"/>
                <a:ea typeface="Trebuchet MS"/>
                <a:cs typeface="Trebuchet MS"/>
                <a:sym typeface="Trebuchet MS"/>
              </a:rPr>
              <a:t>International Committee of </a:t>
            </a:r>
          </a:p>
          <a:p>
            <a:r>
              <a:rPr lang="en" sz="3600" dirty="0">
                <a:solidFill>
                  <a:schemeClr val="dk1"/>
                </a:solidFill>
                <a:latin typeface="Trebuchet MS"/>
                <a:ea typeface="Trebuchet MS"/>
                <a:cs typeface="Trebuchet MS"/>
                <a:sym typeface="Trebuchet MS"/>
              </a:rPr>
              <a:t>Medical Journal Editors</a:t>
            </a:r>
            <a:endParaRPr lang="en-US" sz="3600" dirty="0"/>
          </a:p>
        </p:txBody>
      </p:sp>
      <p:grpSp>
        <p:nvGrpSpPr>
          <p:cNvPr id="340" name="Google Shape;340;p49"/>
          <p:cNvGrpSpPr/>
          <p:nvPr/>
        </p:nvGrpSpPr>
        <p:grpSpPr>
          <a:xfrm>
            <a:off x="3401184" y="1349692"/>
            <a:ext cx="8122297" cy="4569410"/>
            <a:chOff x="0" y="445731"/>
            <a:chExt cx="10605900" cy="3916020"/>
          </a:xfrm>
        </p:grpSpPr>
        <p:sp>
          <p:nvSpPr>
            <p:cNvPr id="341" name="Google Shape;341;p49"/>
            <p:cNvSpPr/>
            <p:nvPr/>
          </p:nvSpPr>
          <p:spPr>
            <a:xfrm>
              <a:off x="0" y="445731"/>
              <a:ext cx="10605900" cy="933600"/>
            </a:xfrm>
            <a:prstGeom prst="roundRect">
              <a:avLst>
                <a:gd name="adj" fmla="val 16667"/>
              </a:avLst>
            </a:prstGeom>
            <a:solidFill>
              <a:schemeClr val="lt2"/>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342" name="Google Shape;342;p49"/>
            <p:cNvSpPr txBox="1"/>
            <p:nvPr/>
          </p:nvSpPr>
          <p:spPr>
            <a:xfrm>
              <a:off x="45577" y="491308"/>
              <a:ext cx="10514700" cy="842400"/>
            </a:xfrm>
            <a:prstGeom prst="rect">
              <a:avLst/>
            </a:prstGeom>
            <a:solidFill>
              <a:schemeClr val="accent3">
                <a:lumMod val="20000"/>
                <a:lumOff val="80000"/>
              </a:schemeClr>
            </a:solidFill>
            <a:ln>
              <a:noFill/>
            </a:ln>
          </p:spPr>
          <p:txBody>
            <a:bodyPr spcFirstLastPara="1" wrap="square" lIns="80000" tIns="80000" rIns="80000" bIns="80000" anchor="ctr" anchorCtr="0">
              <a:noAutofit/>
            </a:bodyPr>
            <a:lstStyle/>
            <a:p>
              <a:pPr>
                <a:lnSpc>
                  <a:spcPct val="90000"/>
                </a:lnSpc>
              </a:pPr>
              <a:r>
                <a:rPr lang="en" sz="2800" dirty="0">
                  <a:solidFill>
                    <a:schemeClr val="dk1"/>
                  </a:solidFill>
                  <a:ea typeface="Calibri"/>
                  <a:cs typeface="Calibri"/>
                  <a:sym typeface="Calibri"/>
                </a:rPr>
                <a:t>Substantial contributions to the conception or design of the work; OR</a:t>
              </a:r>
              <a:endParaRPr sz="2800" dirty="0"/>
            </a:p>
            <a:p>
              <a:pPr>
                <a:lnSpc>
                  <a:spcPct val="90000"/>
                </a:lnSpc>
                <a:spcBef>
                  <a:spcPts val="800"/>
                </a:spcBef>
              </a:pPr>
              <a:r>
                <a:rPr lang="en" sz="2800" dirty="0">
                  <a:solidFill>
                    <a:schemeClr val="dk1"/>
                  </a:solidFill>
                  <a:ea typeface="Calibri"/>
                  <a:cs typeface="Calibri"/>
                  <a:sym typeface="Calibri"/>
                </a:rPr>
                <a:t> the acquisition, analysis, or interpretation of data for the work; AND</a:t>
              </a:r>
              <a:endParaRPr sz="2800" dirty="0">
                <a:solidFill>
                  <a:schemeClr val="dk1"/>
                </a:solidFill>
                <a:ea typeface="Calibri"/>
                <a:cs typeface="Calibri"/>
                <a:sym typeface="Calibri"/>
              </a:endParaRPr>
            </a:p>
          </p:txBody>
        </p:sp>
        <p:sp>
          <p:nvSpPr>
            <p:cNvPr id="343" name="Google Shape;343;p49"/>
            <p:cNvSpPr/>
            <p:nvPr/>
          </p:nvSpPr>
          <p:spPr>
            <a:xfrm>
              <a:off x="0" y="1439870"/>
              <a:ext cx="10605900" cy="933600"/>
            </a:xfrm>
            <a:prstGeom prst="roundRect">
              <a:avLst>
                <a:gd name="adj" fmla="val 16667"/>
              </a:avLst>
            </a:prstGeom>
            <a:solidFill>
              <a:schemeClr val="lt2"/>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344" name="Google Shape;344;p49"/>
            <p:cNvSpPr txBox="1"/>
            <p:nvPr/>
          </p:nvSpPr>
          <p:spPr>
            <a:xfrm>
              <a:off x="45577" y="1485447"/>
              <a:ext cx="10514700" cy="842400"/>
            </a:xfrm>
            <a:prstGeom prst="rect">
              <a:avLst/>
            </a:prstGeom>
            <a:solidFill>
              <a:schemeClr val="accent3">
                <a:lumMod val="40000"/>
                <a:lumOff val="60000"/>
              </a:schemeClr>
            </a:solidFill>
            <a:ln>
              <a:noFill/>
            </a:ln>
          </p:spPr>
          <p:txBody>
            <a:bodyPr spcFirstLastPara="1" wrap="square" lIns="80000" tIns="80000" rIns="80000" bIns="80000" anchor="ctr" anchorCtr="0">
              <a:noAutofit/>
            </a:bodyPr>
            <a:lstStyle/>
            <a:p>
              <a:pPr>
                <a:lnSpc>
                  <a:spcPct val="90000"/>
                </a:lnSpc>
              </a:pPr>
              <a:r>
                <a:rPr lang="en" sz="2800" dirty="0">
                  <a:solidFill>
                    <a:schemeClr val="dk1"/>
                  </a:solidFill>
                  <a:ea typeface="Calibri"/>
                  <a:cs typeface="Calibri"/>
                  <a:sym typeface="Calibri"/>
                </a:rPr>
                <a:t>Drafting the work or revising it critically for important intellectual content; AND</a:t>
              </a:r>
              <a:endParaRPr sz="2800" dirty="0">
                <a:solidFill>
                  <a:schemeClr val="dk1"/>
                </a:solidFill>
                <a:ea typeface="Calibri"/>
                <a:cs typeface="Calibri"/>
                <a:sym typeface="Calibri"/>
              </a:endParaRPr>
            </a:p>
          </p:txBody>
        </p:sp>
        <p:sp>
          <p:nvSpPr>
            <p:cNvPr id="345" name="Google Shape;345;p49"/>
            <p:cNvSpPr/>
            <p:nvPr/>
          </p:nvSpPr>
          <p:spPr>
            <a:xfrm>
              <a:off x="0" y="2434010"/>
              <a:ext cx="10605900" cy="933600"/>
            </a:xfrm>
            <a:prstGeom prst="roundRect">
              <a:avLst>
                <a:gd name="adj" fmla="val 16667"/>
              </a:avLst>
            </a:prstGeom>
            <a:solidFill>
              <a:schemeClr val="lt2"/>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346" name="Google Shape;346;p49"/>
            <p:cNvSpPr txBox="1"/>
            <p:nvPr/>
          </p:nvSpPr>
          <p:spPr>
            <a:xfrm>
              <a:off x="45577" y="2479587"/>
              <a:ext cx="10514700" cy="842400"/>
            </a:xfrm>
            <a:prstGeom prst="rect">
              <a:avLst/>
            </a:prstGeom>
            <a:solidFill>
              <a:schemeClr val="accent3">
                <a:lumMod val="40000"/>
                <a:lumOff val="60000"/>
              </a:schemeClr>
            </a:solidFill>
            <a:ln>
              <a:noFill/>
            </a:ln>
          </p:spPr>
          <p:txBody>
            <a:bodyPr spcFirstLastPara="1" wrap="square" lIns="80000" tIns="80000" rIns="80000" bIns="80000" anchor="ctr" anchorCtr="0">
              <a:noAutofit/>
            </a:bodyPr>
            <a:lstStyle/>
            <a:p>
              <a:pPr>
                <a:lnSpc>
                  <a:spcPct val="90000"/>
                </a:lnSpc>
              </a:pPr>
              <a:r>
                <a:rPr lang="en" sz="2800" dirty="0">
                  <a:solidFill>
                    <a:schemeClr val="dk1"/>
                  </a:solidFill>
                  <a:ea typeface="Calibri"/>
                  <a:cs typeface="Calibri"/>
                  <a:sym typeface="Calibri"/>
                </a:rPr>
                <a:t>Final approval of the version to be published; AND</a:t>
              </a:r>
              <a:endParaRPr sz="2800" dirty="0">
                <a:solidFill>
                  <a:schemeClr val="dk1"/>
                </a:solidFill>
                <a:ea typeface="Calibri"/>
                <a:cs typeface="Calibri"/>
                <a:sym typeface="Calibri"/>
              </a:endParaRPr>
            </a:p>
          </p:txBody>
        </p:sp>
        <p:sp>
          <p:nvSpPr>
            <p:cNvPr id="347" name="Google Shape;347;p49"/>
            <p:cNvSpPr/>
            <p:nvPr/>
          </p:nvSpPr>
          <p:spPr>
            <a:xfrm>
              <a:off x="0" y="3428151"/>
              <a:ext cx="10605900" cy="933600"/>
            </a:xfrm>
            <a:prstGeom prst="roundRect">
              <a:avLst>
                <a:gd name="adj" fmla="val 16667"/>
              </a:avLst>
            </a:prstGeom>
            <a:solidFill>
              <a:schemeClr val="lt2"/>
            </a:solidFill>
            <a:ln w="12700" cap="flat" cmpd="sng">
              <a:solidFill>
                <a:schemeClr val="lt1"/>
              </a:solidFill>
              <a:prstDash val="solid"/>
              <a:miter lim="800000"/>
              <a:headEnd type="none" w="sm" len="sm"/>
              <a:tailEnd type="none" w="sm" len="sm"/>
            </a:ln>
          </p:spPr>
          <p:txBody>
            <a:bodyPr spcFirstLastPara="1" wrap="square" lIns="91433" tIns="91433" rIns="91433" bIns="91433" anchor="ctr" anchorCtr="0">
              <a:noAutofit/>
            </a:bodyPr>
            <a:lstStyle/>
            <a:p>
              <a:endParaRPr sz="2400"/>
            </a:p>
          </p:txBody>
        </p:sp>
        <p:sp>
          <p:nvSpPr>
            <p:cNvPr id="348" name="Google Shape;348;p49"/>
            <p:cNvSpPr txBox="1"/>
            <p:nvPr/>
          </p:nvSpPr>
          <p:spPr>
            <a:xfrm>
              <a:off x="45577" y="3473728"/>
              <a:ext cx="10514700" cy="842400"/>
            </a:xfrm>
            <a:prstGeom prst="rect">
              <a:avLst/>
            </a:prstGeom>
            <a:solidFill>
              <a:schemeClr val="accent3">
                <a:lumMod val="60000"/>
                <a:lumOff val="40000"/>
              </a:schemeClr>
            </a:solidFill>
            <a:ln>
              <a:noFill/>
            </a:ln>
          </p:spPr>
          <p:txBody>
            <a:bodyPr spcFirstLastPara="1" wrap="square" lIns="80000" tIns="80000" rIns="80000" bIns="80000" anchor="ctr" anchorCtr="0">
              <a:noAutofit/>
            </a:bodyPr>
            <a:lstStyle/>
            <a:p>
              <a:pPr>
                <a:lnSpc>
                  <a:spcPct val="90000"/>
                </a:lnSpc>
              </a:pPr>
              <a:r>
                <a:rPr lang="en" sz="2800" dirty="0">
                  <a:solidFill>
                    <a:schemeClr val="dk1"/>
                  </a:solidFill>
                  <a:ea typeface="Calibri"/>
                  <a:cs typeface="Calibri"/>
                  <a:sym typeface="Calibri"/>
                </a:rPr>
                <a:t>Agreement to be accountable for all aspects of the work in ensuring that questions related to the accuracy or integrity of any part of the work are appropriately investigated and resolved.</a:t>
              </a:r>
              <a:endParaRPr sz="2800" dirty="0"/>
            </a:p>
          </p:txBody>
        </p:sp>
      </p:grpSp>
      <p:sp>
        <p:nvSpPr>
          <p:cNvPr id="339" name="Google Shape;339;p49"/>
          <p:cNvSpPr/>
          <p:nvPr/>
        </p:nvSpPr>
        <p:spPr>
          <a:xfrm>
            <a:off x="6205728" y="6481167"/>
            <a:ext cx="4809114" cy="287367"/>
          </a:xfrm>
          <a:prstGeom prst="roundRect">
            <a:avLst>
              <a:gd name="adj" fmla="val 16667"/>
            </a:avLst>
          </a:prstGeom>
          <a:solidFill>
            <a:schemeClr val="bg1"/>
          </a:solidFill>
          <a:ln>
            <a:noFill/>
          </a:ln>
        </p:spPr>
        <p:txBody>
          <a:bodyPr spcFirstLastPara="1" wrap="square" lIns="91433" tIns="45700" rIns="91433" bIns="45700" anchor="t" anchorCtr="0">
            <a:noAutofit/>
          </a:bodyPr>
          <a:lstStyle/>
          <a:p>
            <a:pPr marL="338658" indent="-338658"/>
            <a:r>
              <a:rPr lang="en" sz="1400" dirty="0">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International Committee of Medical Journal Editors</a:t>
            </a:r>
            <a:endParaRPr sz="1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50"/>
          <p:cNvSpPr txBox="1">
            <a:spLocks noGrp="1"/>
          </p:cNvSpPr>
          <p:nvPr>
            <p:ph type="title"/>
          </p:nvPr>
        </p:nvSpPr>
        <p:spPr>
          <a:xfrm>
            <a:off x="571651" y="534545"/>
            <a:ext cx="7886800" cy="994400"/>
          </a:xfrm>
          <a:prstGeom prst="rect">
            <a:avLst/>
          </a:prstGeom>
          <a:noFill/>
          <a:ln>
            <a:noFill/>
          </a:ln>
        </p:spPr>
        <p:txBody>
          <a:bodyPr spcFirstLastPara="1" vert="horz" wrap="square" lIns="91433" tIns="45700" rIns="91433" bIns="45700" rtlCol="0" anchor="ctr" anchorCtr="0">
            <a:normAutofit/>
          </a:bodyPr>
          <a:lstStyle/>
          <a:p>
            <a:pPr>
              <a:lnSpc>
                <a:spcPct val="90000"/>
              </a:lnSpc>
              <a:spcBef>
                <a:spcPts val="0"/>
              </a:spcBef>
              <a:buClr>
                <a:schemeClr val="lt1"/>
              </a:buClr>
              <a:buSzPts val="3300"/>
            </a:pPr>
            <a:r>
              <a:rPr lang="en" b="1" dirty="0"/>
              <a:t>Authorship: </a:t>
            </a:r>
            <a:r>
              <a:rPr lang="en" dirty="0"/>
              <a:t>usual librarian role</a:t>
            </a:r>
            <a:endParaRPr sz="5467" dirty="0"/>
          </a:p>
        </p:txBody>
      </p:sp>
      <p:sp>
        <p:nvSpPr>
          <p:cNvPr id="355" name="Google Shape;355;p50"/>
          <p:cNvSpPr txBox="1">
            <a:spLocks noGrp="1"/>
          </p:cNvSpPr>
          <p:nvPr>
            <p:ph type="body" idx="1"/>
          </p:nvPr>
        </p:nvSpPr>
        <p:spPr>
          <a:xfrm>
            <a:off x="628651" y="1684526"/>
            <a:ext cx="3886400" cy="1846948"/>
          </a:xfrm>
          <a:prstGeom prst="rect">
            <a:avLst/>
          </a:prstGeom>
          <a:solidFill>
            <a:schemeClr val="accent3">
              <a:lumMod val="40000"/>
              <a:lumOff val="60000"/>
            </a:schemeClr>
          </a:solidFill>
          <a:ln>
            <a:solidFill>
              <a:schemeClr val="tx1"/>
            </a:solidFill>
          </a:ln>
        </p:spPr>
        <p:txBody>
          <a:bodyPr spcFirstLastPara="1" vert="horz" wrap="square" lIns="91433" tIns="45700" rIns="91433" bIns="45700" rtlCol="0" anchor="t" anchorCtr="0">
            <a:normAutofit/>
          </a:bodyPr>
          <a:lstStyle/>
          <a:p>
            <a:pPr>
              <a:lnSpc>
                <a:spcPct val="90000"/>
              </a:lnSpc>
              <a:spcBef>
                <a:spcPts val="0"/>
              </a:spcBef>
              <a:buClr>
                <a:schemeClr val="dk1"/>
              </a:buClr>
              <a:buSzPct val="116666"/>
            </a:pPr>
            <a:r>
              <a:rPr lang="en" b="1" dirty="0"/>
              <a:t>Criteria 1</a:t>
            </a:r>
            <a:endParaRPr dirty="0"/>
          </a:p>
          <a:p>
            <a:pPr>
              <a:lnSpc>
                <a:spcPct val="90000"/>
              </a:lnSpc>
              <a:spcBef>
                <a:spcPts val="1067"/>
              </a:spcBef>
              <a:buClr>
                <a:schemeClr val="dk1"/>
              </a:buClr>
              <a:buSzPct val="100000"/>
            </a:pPr>
            <a:r>
              <a:rPr lang="en" dirty="0"/>
              <a:t>Substantial contributions to the conception or design of the work; </a:t>
            </a:r>
            <a:endParaRPr dirty="0"/>
          </a:p>
        </p:txBody>
      </p:sp>
      <p:cxnSp>
        <p:nvCxnSpPr>
          <p:cNvPr id="358" name="Google Shape;358;p50" descr="Arrow"/>
          <p:cNvCxnSpPr>
            <a:cxnSpLocks/>
          </p:cNvCxnSpPr>
          <p:nvPr/>
        </p:nvCxnSpPr>
        <p:spPr>
          <a:xfrm>
            <a:off x="4605506" y="2417821"/>
            <a:ext cx="2384963" cy="0"/>
          </a:xfrm>
          <a:prstGeom prst="straightConnector1">
            <a:avLst/>
          </a:prstGeom>
          <a:noFill/>
          <a:ln w="76200" cap="flat" cmpd="sng">
            <a:solidFill>
              <a:schemeClr val="dk1"/>
            </a:solidFill>
            <a:prstDash val="solid"/>
            <a:miter lim="800000"/>
            <a:headEnd type="none" w="sm" len="sm"/>
            <a:tailEnd type="triangle" w="med" len="med"/>
          </a:ln>
        </p:spPr>
      </p:cxnSp>
      <p:sp>
        <p:nvSpPr>
          <p:cNvPr id="356" name="Google Shape;356;p50"/>
          <p:cNvSpPr txBox="1">
            <a:spLocks noGrp="1"/>
          </p:cNvSpPr>
          <p:nvPr>
            <p:ph type="body" idx="2"/>
          </p:nvPr>
        </p:nvSpPr>
        <p:spPr>
          <a:xfrm>
            <a:off x="7080924" y="1816568"/>
            <a:ext cx="4572880" cy="1286586"/>
          </a:xfrm>
          <a:prstGeom prst="rect">
            <a:avLst/>
          </a:prstGeom>
          <a:noFill/>
          <a:ln>
            <a:noFill/>
          </a:ln>
        </p:spPr>
        <p:txBody>
          <a:bodyPr spcFirstLastPara="1" vert="horz" wrap="square" lIns="91433" tIns="45700" rIns="91433" bIns="45700" rtlCol="0" anchor="t" anchorCtr="0">
            <a:normAutofit/>
          </a:bodyPr>
          <a:lstStyle/>
          <a:p>
            <a:pPr>
              <a:lnSpc>
                <a:spcPct val="90000"/>
              </a:lnSpc>
              <a:spcBef>
                <a:spcPts val="1067"/>
              </a:spcBef>
              <a:buClr>
                <a:schemeClr val="dk1"/>
              </a:buClr>
              <a:buSzPts val="2400"/>
            </a:pPr>
            <a:r>
              <a:rPr lang="en" dirty="0"/>
              <a:t>Framing the question, determining review type, eligibility critera, other steps</a:t>
            </a:r>
            <a:endParaRPr dirty="0"/>
          </a:p>
        </p:txBody>
      </p:sp>
      <p:sp>
        <p:nvSpPr>
          <p:cNvPr id="4" name="Google Shape;356;p50">
            <a:extLst>
              <a:ext uri="{FF2B5EF4-FFF2-40B4-BE49-F238E27FC236}">
                <a16:creationId xmlns:a16="http://schemas.microsoft.com/office/drawing/2014/main" id="{4887492A-9B98-696D-EE49-2F0059D77C54}"/>
              </a:ext>
            </a:extLst>
          </p:cNvPr>
          <p:cNvSpPr txBox="1">
            <a:spLocks/>
          </p:cNvSpPr>
          <p:nvPr/>
        </p:nvSpPr>
        <p:spPr>
          <a:xfrm>
            <a:off x="571651" y="3678262"/>
            <a:ext cx="3943400" cy="1846947"/>
          </a:xfrm>
          <a:prstGeom prst="rect">
            <a:avLst/>
          </a:prstGeom>
          <a:solidFill>
            <a:schemeClr val="accent3">
              <a:lumMod val="40000"/>
              <a:lumOff val="60000"/>
            </a:schemeClr>
          </a:solidFill>
          <a:ln>
            <a:solidFill>
              <a:schemeClr val="tx1"/>
            </a:solidFill>
          </a:ln>
        </p:spPr>
        <p:txBody>
          <a:bodyPr spcFirstLastPara="1" vert="horz" wrap="square" lIns="91433" tIns="45700" rIns="91433" bIns="45700" rtlCol="0" anchor="t" anchorCtr="0">
            <a:normAutofit fontScale="25000" lnSpcReduction="20000"/>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7061" indent="-50799">
              <a:lnSpc>
                <a:spcPct val="90000"/>
              </a:lnSpc>
              <a:spcBef>
                <a:spcPts val="0"/>
              </a:spcBef>
              <a:buClr>
                <a:schemeClr val="dk1"/>
              </a:buClr>
              <a:buSzPts val="2100"/>
            </a:pPr>
            <a:endParaRPr lang="en-US" dirty="0"/>
          </a:p>
          <a:p>
            <a:pPr>
              <a:lnSpc>
                <a:spcPct val="90000"/>
              </a:lnSpc>
              <a:spcBef>
                <a:spcPts val="1067"/>
              </a:spcBef>
              <a:spcAft>
                <a:spcPts val="1600"/>
              </a:spcAft>
              <a:buClr>
                <a:schemeClr val="dk1"/>
              </a:buClr>
              <a:buSzPts val="2400"/>
            </a:pPr>
            <a:r>
              <a:rPr lang="en-US" sz="16000" dirty="0"/>
              <a:t>OR</a:t>
            </a:r>
          </a:p>
          <a:p>
            <a:pPr>
              <a:lnSpc>
                <a:spcPct val="90000"/>
              </a:lnSpc>
              <a:spcBef>
                <a:spcPts val="1067"/>
              </a:spcBef>
              <a:spcAft>
                <a:spcPts val="1600"/>
              </a:spcAft>
              <a:buClr>
                <a:schemeClr val="dk1"/>
              </a:buClr>
              <a:buSzPts val="2400"/>
            </a:pPr>
            <a:r>
              <a:rPr lang="en-US" sz="12800" dirty="0"/>
              <a:t>the acquisition, analysis, or interpretation of data for the work;</a:t>
            </a:r>
          </a:p>
          <a:p>
            <a:pPr>
              <a:lnSpc>
                <a:spcPct val="90000"/>
              </a:lnSpc>
              <a:spcBef>
                <a:spcPts val="1067"/>
              </a:spcBef>
              <a:spcAft>
                <a:spcPts val="1600"/>
              </a:spcAft>
              <a:buClr>
                <a:schemeClr val="dk1"/>
              </a:buClr>
              <a:buSzPts val="2400"/>
            </a:pPr>
            <a:r>
              <a:rPr lang="en-US" sz="12800" dirty="0"/>
              <a:t> </a:t>
            </a:r>
          </a:p>
        </p:txBody>
      </p:sp>
      <p:cxnSp>
        <p:nvCxnSpPr>
          <p:cNvPr id="359" name="Google Shape;359;p50" descr="arrow"/>
          <p:cNvCxnSpPr>
            <a:cxnSpLocks/>
          </p:cNvCxnSpPr>
          <p:nvPr/>
        </p:nvCxnSpPr>
        <p:spPr>
          <a:xfrm>
            <a:off x="4548673" y="4679469"/>
            <a:ext cx="2532251" cy="0"/>
          </a:xfrm>
          <a:prstGeom prst="straightConnector1">
            <a:avLst/>
          </a:prstGeom>
          <a:noFill/>
          <a:ln w="76200" cap="flat" cmpd="sng">
            <a:solidFill>
              <a:schemeClr val="dk1"/>
            </a:solidFill>
            <a:prstDash val="solid"/>
            <a:miter lim="800000"/>
            <a:headEnd type="none" w="sm" len="sm"/>
            <a:tailEnd type="triangle" w="med" len="med"/>
          </a:ln>
        </p:spPr>
      </p:cxnSp>
      <p:sp>
        <p:nvSpPr>
          <p:cNvPr id="2" name="Google Shape;356;p50">
            <a:extLst>
              <a:ext uri="{FF2B5EF4-FFF2-40B4-BE49-F238E27FC236}">
                <a16:creationId xmlns:a16="http://schemas.microsoft.com/office/drawing/2014/main" id="{570D0929-D686-CF70-6BD5-9AA696361917}"/>
              </a:ext>
            </a:extLst>
          </p:cNvPr>
          <p:cNvSpPr txBox="1">
            <a:spLocks/>
          </p:cNvSpPr>
          <p:nvPr/>
        </p:nvSpPr>
        <p:spPr>
          <a:xfrm>
            <a:off x="6990469" y="4109673"/>
            <a:ext cx="4593021" cy="1419003"/>
          </a:xfrm>
          <a:prstGeom prst="rect">
            <a:avLst/>
          </a:prstGeom>
          <a:noFill/>
          <a:ln>
            <a:noFill/>
          </a:ln>
        </p:spPr>
        <p:txBody>
          <a:bodyPr spcFirstLastPara="1" vert="horz" wrap="square" lIns="91433" tIns="45700" rIns="91433" bIns="45700" rtlCol="0" anchor="t" anchorCtr="0">
            <a:normAutofit fontScale="25000" lnSpcReduction="20000"/>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7061" indent="-50799">
              <a:lnSpc>
                <a:spcPct val="90000"/>
              </a:lnSpc>
              <a:spcBef>
                <a:spcPts val="0"/>
              </a:spcBef>
              <a:buClr>
                <a:schemeClr val="dk1"/>
              </a:buClr>
              <a:buSzPts val="2100"/>
            </a:pPr>
            <a:endParaRPr lang="en-US" dirty="0"/>
          </a:p>
          <a:p>
            <a:pPr>
              <a:lnSpc>
                <a:spcPct val="90000"/>
              </a:lnSpc>
              <a:spcBef>
                <a:spcPts val="1067"/>
              </a:spcBef>
              <a:spcAft>
                <a:spcPts val="1600"/>
              </a:spcAft>
              <a:buClr>
                <a:schemeClr val="dk1"/>
              </a:buClr>
              <a:buSzPts val="2400"/>
            </a:pPr>
            <a:r>
              <a:rPr lang="en-US" sz="12800" dirty="0"/>
              <a:t>Searching, retrieving citations, management of citations</a:t>
            </a:r>
          </a:p>
        </p:txBody>
      </p:sp>
      <p:sp>
        <p:nvSpPr>
          <p:cNvPr id="357" name="Google Shape;357;p50"/>
          <p:cNvSpPr/>
          <p:nvPr/>
        </p:nvSpPr>
        <p:spPr>
          <a:xfrm>
            <a:off x="4188179" y="6390293"/>
            <a:ext cx="5344704" cy="467707"/>
          </a:xfrm>
          <a:prstGeom prst="roundRect">
            <a:avLst>
              <a:gd name="adj" fmla="val 16667"/>
            </a:avLst>
          </a:prstGeom>
          <a:noFill/>
          <a:ln>
            <a:noFill/>
          </a:ln>
        </p:spPr>
        <p:txBody>
          <a:bodyPr spcFirstLastPara="1" wrap="square" lIns="91433" tIns="45700" rIns="91433" bIns="45700" anchor="t" anchorCtr="0">
            <a:noAutofit/>
          </a:bodyPr>
          <a:lstStyle/>
          <a:p>
            <a:pPr marL="338658" indent="-338658"/>
            <a:r>
              <a:rPr lang="en" sz="1600" dirty="0">
                <a:latin typeface="Trebuchet MS"/>
                <a:ea typeface="Trebuchet MS"/>
                <a:cs typeface="Trebuchet MS"/>
                <a:sym typeface="Trebuchet MS"/>
                <a:hlinkClick r:id="rId3">
                  <a:extLst>
                    <a:ext uri="{A12FA001-AC4F-418D-AE19-62706E023703}">
                      <ahyp:hlinkClr xmlns:ahyp="http://schemas.microsoft.com/office/drawing/2018/hyperlinkcolor" val="tx"/>
                    </a:ext>
                  </a:extLst>
                </a:hlinkClick>
              </a:rPr>
              <a:t>International Committee of Medical Journal Editors</a:t>
            </a:r>
            <a:endParaRPr sz="1467"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C381ED83-9FAD-412A-3620-744B5ADF30F6}"/>
              </a:ext>
            </a:extLst>
          </p:cNvPr>
          <p:cNvSpPr>
            <a:spLocks noGrp="1"/>
          </p:cNvSpPr>
          <p:nvPr>
            <p:ph type="sldNum" sz="quarter" idx="12"/>
          </p:nvPr>
        </p:nvSpPr>
        <p:spPr/>
        <p:txBody>
          <a:bodyPr/>
          <a:lstStyle/>
          <a:p>
            <a:fld id="{7C7FAD9F-AEE9-406E-B720-57D2B9DB2816}" type="slidenum">
              <a:rPr lang="en-US" smtClean="0"/>
              <a:pPr/>
              <a:t>12</a:t>
            </a:fld>
            <a:endParaRPr lang="en-US" dirty="0"/>
          </a:p>
        </p:txBody>
      </p:sp>
      <p:sp>
        <p:nvSpPr>
          <p:cNvPr id="2" name="Title 1">
            <a:extLst>
              <a:ext uri="{FF2B5EF4-FFF2-40B4-BE49-F238E27FC236}">
                <a16:creationId xmlns:a16="http://schemas.microsoft.com/office/drawing/2014/main" id="{0368A7BF-58D2-BB50-D602-F3D8B9C1BA63}"/>
              </a:ext>
            </a:extLst>
          </p:cNvPr>
          <p:cNvSpPr>
            <a:spLocks noGrp="1"/>
          </p:cNvSpPr>
          <p:nvPr>
            <p:ph type="title"/>
          </p:nvPr>
        </p:nvSpPr>
        <p:spPr/>
        <p:txBody>
          <a:bodyPr/>
          <a:lstStyle/>
          <a:p>
            <a:r>
              <a:rPr lang="en-US" dirty="0"/>
              <a:t>More from guidelines site:</a:t>
            </a:r>
          </a:p>
        </p:txBody>
      </p:sp>
      <p:sp>
        <p:nvSpPr>
          <p:cNvPr id="3" name="Content Placeholder 2">
            <a:extLst>
              <a:ext uri="{FF2B5EF4-FFF2-40B4-BE49-F238E27FC236}">
                <a16:creationId xmlns:a16="http://schemas.microsoft.com/office/drawing/2014/main" id="{16C572F1-3BC5-1931-8EC0-4391D457E16B}"/>
              </a:ext>
            </a:extLst>
          </p:cNvPr>
          <p:cNvSpPr>
            <a:spLocks noGrp="1"/>
          </p:cNvSpPr>
          <p:nvPr>
            <p:ph sz="half" idx="1"/>
          </p:nvPr>
        </p:nvSpPr>
        <p:spPr>
          <a:xfrm>
            <a:off x="1020722" y="2095500"/>
            <a:ext cx="4999077" cy="3380767"/>
          </a:xfrm>
        </p:spPr>
        <p:txBody>
          <a:bodyPr>
            <a:normAutofit/>
          </a:bodyPr>
          <a:lstStyle/>
          <a:p>
            <a:r>
              <a:rPr lang="en-US" sz="3600" dirty="0"/>
              <a:t>Recommendations also describe:</a:t>
            </a:r>
          </a:p>
          <a:p>
            <a:pPr marL="571500" indent="-571500">
              <a:buFont typeface="Arial" panose="020B0604020202020204" pitchFamily="34" charset="0"/>
              <a:buChar char="•"/>
            </a:pPr>
            <a:r>
              <a:rPr lang="en-US" sz="3600" dirty="0"/>
              <a:t>Non-author contributors</a:t>
            </a:r>
          </a:p>
          <a:p>
            <a:pPr marL="571500" indent="-571500">
              <a:buFont typeface="Arial" panose="020B0604020202020204" pitchFamily="34" charset="0"/>
              <a:buChar char="•"/>
            </a:pPr>
            <a:r>
              <a:rPr lang="en-US" sz="3600" dirty="0"/>
              <a:t>AI usage</a:t>
            </a:r>
          </a:p>
        </p:txBody>
      </p:sp>
      <p:sp>
        <p:nvSpPr>
          <p:cNvPr id="4" name="Content Placeholder 3">
            <a:extLst>
              <a:ext uri="{FF2B5EF4-FFF2-40B4-BE49-F238E27FC236}">
                <a16:creationId xmlns:a16="http://schemas.microsoft.com/office/drawing/2014/main" id="{18078E52-74B9-DE97-CCA5-B98D016D14DE}"/>
              </a:ext>
            </a:extLst>
          </p:cNvPr>
          <p:cNvSpPr>
            <a:spLocks noGrp="1"/>
          </p:cNvSpPr>
          <p:nvPr>
            <p:ph sz="half" idx="2"/>
          </p:nvPr>
        </p:nvSpPr>
        <p:spPr>
          <a:xfrm>
            <a:off x="6389471" y="1799240"/>
            <a:ext cx="5072743" cy="3973286"/>
          </a:xfrm>
        </p:spPr>
        <p:txBody>
          <a:bodyPr>
            <a:normAutofit/>
          </a:bodyPr>
          <a:lstStyle/>
          <a:p>
            <a:r>
              <a:rPr lang="en-US" sz="2800" dirty="0"/>
              <a:t>“ The criteria are not intended for use as a means to disqualify colleagues from authorship who otherwise meet authorship criteria by denying them the opportunity to meet criterion #s 2 or 3. Therefore, all individuals who meet the first criterion should have the opportunity to participate in the review, drafting, and final approval of the manuscript.”</a:t>
            </a:r>
          </a:p>
        </p:txBody>
      </p:sp>
      <p:sp>
        <p:nvSpPr>
          <p:cNvPr id="10" name="Google Shape;357;p50">
            <a:extLst>
              <a:ext uri="{FF2B5EF4-FFF2-40B4-BE49-F238E27FC236}">
                <a16:creationId xmlns:a16="http://schemas.microsoft.com/office/drawing/2014/main" id="{7C9527D7-1D47-C5B7-DCFD-954209E02719}"/>
              </a:ext>
            </a:extLst>
          </p:cNvPr>
          <p:cNvSpPr/>
          <p:nvPr/>
        </p:nvSpPr>
        <p:spPr>
          <a:xfrm>
            <a:off x="437185" y="5599427"/>
            <a:ext cx="10947520" cy="647200"/>
          </a:xfrm>
          <a:prstGeom prst="roundRect">
            <a:avLst>
              <a:gd name="adj" fmla="val 16667"/>
            </a:avLst>
          </a:prstGeom>
          <a:solidFill>
            <a:schemeClr val="bg1"/>
          </a:solidFill>
          <a:ln>
            <a:noFill/>
          </a:ln>
        </p:spPr>
        <p:txBody>
          <a:bodyPr spcFirstLastPara="1" wrap="square" lIns="91433" tIns="45700" rIns="91433" bIns="45700" anchor="t" anchorCtr="0">
            <a:noAutofit/>
          </a:bodyPr>
          <a:lstStyle/>
          <a:p>
            <a:pPr marL="338658" indent="-338658"/>
            <a:r>
              <a:rPr lang="en-US" sz="1600" dirty="0">
                <a:latin typeface="Trebuchet MS"/>
                <a:ea typeface="Trebuchet MS"/>
                <a:cs typeface="Trebuchet MS"/>
                <a:sym typeface="Trebuchet MS"/>
                <a:hlinkClick r:id="rId2">
                  <a:extLst>
                    <a:ext uri="{A12FA001-AC4F-418D-AE19-62706E023703}">
                      <ahyp:hlinkClr xmlns:ahyp="http://schemas.microsoft.com/office/drawing/2018/hyperlinkcolor" val="tx"/>
                    </a:ext>
                  </a:extLst>
                </a:hlinkClick>
              </a:rPr>
              <a:t>International Committee of Medical Journal Editors</a:t>
            </a:r>
            <a:endParaRPr sz="1467" dirty="0"/>
          </a:p>
        </p:txBody>
      </p:sp>
    </p:spTree>
    <p:extLst>
      <p:ext uri="{BB962C8B-B14F-4D97-AF65-F5344CB8AC3E}">
        <p14:creationId xmlns:p14="http://schemas.microsoft.com/office/powerpoint/2010/main" val="1662982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8A7BF-58D2-BB50-D602-F3D8B9C1BA63}"/>
              </a:ext>
            </a:extLst>
          </p:cNvPr>
          <p:cNvSpPr>
            <a:spLocks noGrp="1"/>
          </p:cNvSpPr>
          <p:nvPr>
            <p:ph type="title"/>
          </p:nvPr>
        </p:nvSpPr>
        <p:spPr/>
        <p:txBody>
          <a:bodyPr>
            <a:normAutofit/>
          </a:bodyPr>
          <a:lstStyle/>
          <a:p>
            <a:r>
              <a:rPr lang="en-US" sz="6600" dirty="0"/>
              <a:t>Best practices</a:t>
            </a:r>
          </a:p>
        </p:txBody>
      </p:sp>
      <p:sp>
        <p:nvSpPr>
          <p:cNvPr id="3" name="Content Placeholder 2">
            <a:extLst>
              <a:ext uri="{FF2B5EF4-FFF2-40B4-BE49-F238E27FC236}">
                <a16:creationId xmlns:a16="http://schemas.microsoft.com/office/drawing/2014/main" id="{16C572F1-3BC5-1931-8EC0-4391D457E16B}"/>
              </a:ext>
            </a:extLst>
          </p:cNvPr>
          <p:cNvSpPr>
            <a:spLocks noGrp="1"/>
          </p:cNvSpPr>
          <p:nvPr>
            <p:ph sz="half" idx="1"/>
          </p:nvPr>
        </p:nvSpPr>
        <p:spPr>
          <a:xfrm>
            <a:off x="1020722" y="2095500"/>
            <a:ext cx="5767298" cy="3973286"/>
          </a:xfrm>
        </p:spPr>
        <p:txBody>
          <a:bodyPr>
            <a:normAutofit fontScale="85000" lnSpcReduction="20000"/>
          </a:bodyPr>
          <a:lstStyle/>
          <a:p>
            <a:pPr marL="571500" indent="-571500">
              <a:buFont typeface="Arial" panose="020B0604020202020204" pitchFamily="34" charset="0"/>
              <a:buChar char="•"/>
            </a:pPr>
            <a:r>
              <a:rPr lang="en-US" sz="4600" dirty="0"/>
              <a:t>Have written policies</a:t>
            </a:r>
          </a:p>
          <a:p>
            <a:pPr marL="571500" indent="-571500">
              <a:buFont typeface="Arial" panose="020B0604020202020204" pitchFamily="34" charset="0"/>
              <a:buChar char="•"/>
            </a:pPr>
            <a:r>
              <a:rPr lang="en-US" sz="4600" dirty="0"/>
              <a:t>Discuss in initial meeting</a:t>
            </a:r>
          </a:p>
          <a:p>
            <a:pPr marL="571500" indent="-571500">
              <a:buFont typeface="Arial" panose="020B0604020202020204" pitchFamily="34" charset="0"/>
              <a:buChar char="•"/>
            </a:pPr>
            <a:r>
              <a:rPr lang="en-US" sz="4600" dirty="0"/>
              <a:t>Revisit as needed</a:t>
            </a:r>
          </a:p>
          <a:p>
            <a:pPr marL="571500" indent="-571500">
              <a:buFont typeface="Arial" panose="020B0604020202020204" pitchFamily="34" charset="0"/>
              <a:buChar char="•"/>
            </a:pPr>
            <a:r>
              <a:rPr lang="en-US" sz="4600" dirty="0"/>
              <a:t>May consider order of authorship</a:t>
            </a:r>
          </a:p>
          <a:p>
            <a:pPr marL="800100" lvl="1" indent="-571500"/>
            <a:r>
              <a:rPr lang="en-US" sz="4200" dirty="0"/>
              <a:t>Corresponding author?</a:t>
            </a:r>
          </a:p>
          <a:p>
            <a:pPr marL="800100" lvl="1" indent="-571500"/>
            <a:r>
              <a:rPr lang="en-US" sz="4200" dirty="0"/>
              <a:t>Alphabetical?</a:t>
            </a:r>
          </a:p>
          <a:p>
            <a:pPr marL="800100" lvl="1" indent="-571500"/>
            <a:r>
              <a:rPr lang="en-US" sz="4200" dirty="0"/>
              <a:t>Order by point system?</a:t>
            </a:r>
          </a:p>
          <a:p>
            <a:endParaRPr lang="en-US" sz="4000" dirty="0"/>
          </a:p>
        </p:txBody>
      </p:sp>
      <p:sp>
        <p:nvSpPr>
          <p:cNvPr id="5" name="Slide Number Placeholder 4">
            <a:extLst>
              <a:ext uri="{FF2B5EF4-FFF2-40B4-BE49-F238E27FC236}">
                <a16:creationId xmlns:a16="http://schemas.microsoft.com/office/drawing/2014/main" id="{C381ED83-9FAD-412A-3620-744B5ADF30F6}"/>
              </a:ext>
            </a:extLst>
          </p:cNvPr>
          <p:cNvSpPr>
            <a:spLocks noGrp="1"/>
          </p:cNvSpPr>
          <p:nvPr>
            <p:ph type="sldNum" sz="quarter" idx="12"/>
          </p:nvPr>
        </p:nvSpPr>
        <p:spPr/>
        <p:txBody>
          <a:bodyPr/>
          <a:lstStyle/>
          <a:p>
            <a:fld id="{7C7FAD9F-AEE9-406E-B720-57D2B9DB2816}" type="slidenum">
              <a:rPr lang="en-US" smtClean="0"/>
              <a:pPr/>
              <a:t>13</a:t>
            </a:fld>
            <a:endParaRPr lang="en-US" dirty="0"/>
          </a:p>
        </p:txBody>
      </p:sp>
      <p:sp>
        <p:nvSpPr>
          <p:cNvPr id="7" name="Content Placeholder 6">
            <a:extLst>
              <a:ext uri="{FF2B5EF4-FFF2-40B4-BE49-F238E27FC236}">
                <a16:creationId xmlns:a16="http://schemas.microsoft.com/office/drawing/2014/main" id="{9E7425F7-5656-31BB-07C6-E73DB001CFBC}"/>
              </a:ext>
            </a:extLst>
          </p:cNvPr>
          <p:cNvSpPr>
            <a:spLocks noGrp="1"/>
          </p:cNvSpPr>
          <p:nvPr>
            <p:ph sz="half" idx="2"/>
          </p:nvPr>
        </p:nvSpPr>
        <p:spPr>
          <a:xfrm>
            <a:off x="6896100" y="1585913"/>
            <a:ext cx="4695824" cy="4482873"/>
          </a:xfrm>
          <a:solidFill>
            <a:schemeClr val="accent3">
              <a:lumMod val="40000"/>
              <a:lumOff val="60000"/>
            </a:schemeClr>
          </a:solidFill>
        </p:spPr>
        <p:txBody>
          <a:bodyPr>
            <a:normAutofit fontScale="85000" lnSpcReduction="20000"/>
          </a:bodyPr>
          <a:lstStyle/>
          <a:p>
            <a:r>
              <a:rPr lang="en-US" sz="4600" dirty="0"/>
              <a:t>Items to cover in written policies:</a:t>
            </a:r>
          </a:p>
          <a:p>
            <a:pPr marL="685800" lvl="1" indent="-457200"/>
            <a:r>
              <a:rPr lang="en-US" sz="4600" dirty="0"/>
              <a:t>Tasks by librarian meeting </a:t>
            </a:r>
          </a:p>
          <a:p>
            <a:pPr marL="731520" lvl="2" indent="-457200"/>
            <a:r>
              <a:rPr lang="en-US" sz="4600" dirty="0"/>
              <a:t>		author criteria</a:t>
            </a:r>
          </a:p>
          <a:p>
            <a:pPr marL="731520" lvl="2" indent="-457200"/>
            <a:r>
              <a:rPr lang="en-US" sz="4600" dirty="0"/>
              <a:t>		contribution level</a:t>
            </a:r>
          </a:p>
          <a:p>
            <a:pPr marL="685800" lvl="1" indent="-457200"/>
            <a:r>
              <a:rPr lang="en-US" sz="4600" dirty="0"/>
              <a:t>Will librarians cover any part of OA fees?</a:t>
            </a:r>
          </a:p>
        </p:txBody>
      </p:sp>
    </p:spTree>
    <p:extLst>
      <p:ext uri="{BB962C8B-B14F-4D97-AF65-F5344CB8AC3E}">
        <p14:creationId xmlns:p14="http://schemas.microsoft.com/office/powerpoint/2010/main" val="24189335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4CF3143-C0B2-0093-BF58-47ABEFC50AA9}"/>
              </a:ext>
            </a:extLst>
          </p:cNvPr>
          <p:cNvSpPr>
            <a:spLocks noGrp="1"/>
          </p:cNvSpPr>
          <p:nvPr>
            <p:ph type="sldNum" sz="quarter" idx="12"/>
          </p:nvPr>
        </p:nvSpPr>
        <p:spPr/>
        <p:txBody>
          <a:bodyPr/>
          <a:lstStyle/>
          <a:p>
            <a:fld id="{7C7FAD9F-AEE9-406E-B720-57D2B9DB2816}" type="slidenum">
              <a:rPr lang="en-US" smtClean="0"/>
              <a:t>14</a:t>
            </a:fld>
            <a:endParaRPr lang="en-US"/>
          </a:p>
        </p:txBody>
      </p:sp>
      <p:sp>
        <p:nvSpPr>
          <p:cNvPr id="2" name="Title 1">
            <a:extLst>
              <a:ext uri="{FF2B5EF4-FFF2-40B4-BE49-F238E27FC236}">
                <a16:creationId xmlns:a16="http://schemas.microsoft.com/office/drawing/2014/main" id="{A9ACC579-7F06-C55B-FAC4-E520FF0DDEED}"/>
              </a:ext>
            </a:extLst>
          </p:cNvPr>
          <p:cNvSpPr>
            <a:spLocks noGrp="1"/>
          </p:cNvSpPr>
          <p:nvPr>
            <p:ph type="ctrTitle"/>
          </p:nvPr>
        </p:nvSpPr>
        <p:spPr/>
        <p:txBody>
          <a:bodyPr vert="horz" lIns="91440" tIns="45720" rIns="91440" bIns="45720" rtlCol="0" anchor="ctr">
            <a:normAutofit/>
          </a:bodyPr>
          <a:lstStyle/>
          <a:p>
            <a:r>
              <a:rPr lang="en-US" sz="4800" dirty="0"/>
              <a:t>How do you handle authorship?</a:t>
            </a:r>
          </a:p>
        </p:txBody>
      </p:sp>
    </p:spTree>
    <p:extLst>
      <p:ext uri="{BB962C8B-B14F-4D97-AF65-F5344CB8AC3E}">
        <p14:creationId xmlns:p14="http://schemas.microsoft.com/office/powerpoint/2010/main" val="662737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9"/>
          <p:cNvSpPr txBox="1">
            <a:spLocks noGrp="1"/>
          </p:cNvSpPr>
          <p:nvPr>
            <p:ph type="title"/>
          </p:nvPr>
        </p:nvSpPr>
        <p:spPr>
          <a:xfrm>
            <a:off x="514258" y="550131"/>
            <a:ext cx="4952404" cy="5464761"/>
          </a:xfrm>
          <a:prstGeom prst="rect">
            <a:avLst/>
          </a:prstGeom>
          <a:solidFill>
            <a:srgbClr val="00B0F0"/>
          </a:solidFill>
        </p:spPr>
        <p:txBody>
          <a:bodyPr spcFirstLastPara="1" wrap="square" lIns="91425" tIns="45700" rIns="91425" bIns="45700" anchor="t" anchorCtr="0">
            <a:noAutofit/>
          </a:bodyPr>
          <a:lstStyle/>
          <a:p>
            <a:br>
              <a:rPr lang="en-US" sz="7200" dirty="0"/>
            </a:br>
            <a:r>
              <a:rPr lang="en-US" sz="7200" dirty="0"/>
              <a:t>2 </a:t>
            </a:r>
            <a:br>
              <a:rPr lang="en-US" sz="7200" dirty="0"/>
            </a:br>
            <a:r>
              <a:rPr lang="en-US" sz="7200" dirty="0"/>
              <a:t>Identify</a:t>
            </a:r>
            <a:br>
              <a:rPr lang="en-US" sz="7200" dirty="0"/>
            </a:br>
            <a:br>
              <a:rPr lang="en-US" i="1" dirty="0">
                <a:latin typeface="The Hand Extrablack" panose="03070A02030502020204" pitchFamily="66" charset="0"/>
              </a:rPr>
            </a:br>
            <a:br>
              <a:rPr lang="en-US" sz="7200" dirty="0"/>
            </a:br>
            <a:endParaRPr sz="4800" dirty="0"/>
          </a:p>
        </p:txBody>
      </p:sp>
      <p:sp>
        <p:nvSpPr>
          <p:cNvPr id="2" name="TextBox 1">
            <a:extLst>
              <a:ext uri="{FF2B5EF4-FFF2-40B4-BE49-F238E27FC236}">
                <a16:creationId xmlns:a16="http://schemas.microsoft.com/office/drawing/2014/main" id="{467F389F-C5B0-3847-0C26-74C169BB6A6B}"/>
              </a:ext>
            </a:extLst>
          </p:cNvPr>
          <p:cNvSpPr txBox="1"/>
          <p:nvPr/>
        </p:nvSpPr>
        <p:spPr>
          <a:xfrm>
            <a:off x="5880381" y="659487"/>
            <a:ext cx="5797361" cy="4878259"/>
          </a:xfrm>
          <a:prstGeom prst="rect">
            <a:avLst/>
          </a:prstGeom>
          <a:noFill/>
        </p:spPr>
        <p:txBody>
          <a:bodyPr wrap="square" tIns="365760" rtlCol="0">
            <a:spAutoFit/>
          </a:bodyPr>
          <a:lstStyle/>
          <a:p>
            <a:r>
              <a:rPr lang="en-US" sz="4400" b="1" dirty="0"/>
              <a:t>Why search beyond databases?</a:t>
            </a:r>
          </a:p>
          <a:p>
            <a:r>
              <a:rPr lang="en-US" sz="4400" b="1" dirty="0"/>
              <a:t>2-1   Grey literature</a:t>
            </a:r>
          </a:p>
          <a:p>
            <a:r>
              <a:rPr lang="en-US" sz="4400" b="1" dirty="0"/>
              <a:t>2-2   Additional searching techniques</a:t>
            </a:r>
          </a:p>
          <a:p>
            <a:r>
              <a:rPr lang="en-US" sz="4400" b="1" dirty="0"/>
              <a:t>2-3   Update/modify searches as needed</a:t>
            </a:r>
          </a:p>
          <a:p>
            <a:pPr marL="914400" indent="-914400">
              <a:buAutoNum type="arabicPeriod"/>
            </a:pPr>
            <a:endParaRPr lang="en-US" sz="4800" b="1" dirty="0"/>
          </a:p>
          <a:p>
            <a:endParaRPr lang="en-US" sz="4800" b="1" dirty="0"/>
          </a:p>
          <a:p>
            <a:endParaRPr lang="en-US" dirty="0"/>
          </a:p>
        </p:txBody>
      </p:sp>
      <p:sp>
        <p:nvSpPr>
          <p:cNvPr id="3" name="Slide Number Placeholder 2">
            <a:extLst>
              <a:ext uri="{FF2B5EF4-FFF2-40B4-BE49-F238E27FC236}">
                <a16:creationId xmlns:a16="http://schemas.microsoft.com/office/drawing/2014/main" id="{023ADDF9-896E-1F7B-180D-4907401F0EB7}"/>
              </a:ext>
            </a:extLst>
          </p:cNvPr>
          <p:cNvSpPr>
            <a:spLocks noGrp="1"/>
          </p:cNvSpPr>
          <p:nvPr>
            <p:ph type="sldNum" sz="quarter" idx="12"/>
          </p:nvPr>
        </p:nvSpPr>
        <p:spPr/>
        <p:txBody>
          <a:bodyPr/>
          <a:lstStyle/>
          <a:p>
            <a:fld id="{7C7FAD9F-AEE9-406E-B720-57D2B9DB2816}" type="slidenum">
              <a:rPr lang="en-US" smtClean="0"/>
              <a:t>15</a:t>
            </a:fld>
            <a:endParaRPr lang="en-US"/>
          </a:p>
        </p:txBody>
      </p:sp>
    </p:spTree>
    <p:extLst>
      <p:ext uri="{BB962C8B-B14F-4D97-AF65-F5344CB8AC3E}">
        <p14:creationId xmlns:p14="http://schemas.microsoft.com/office/powerpoint/2010/main" val="3289709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6" name="Google Shape;366;p51"/>
          <p:cNvSpPr txBox="1">
            <a:spLocks noGrp="1"/>
          </p:cNvSpPr>
          <p:nvPr>
            <p:ph type="sldNum" idx="12"/>
          </p:nvPr>
        </p:nvSpPr>
        <p:spPr>
          <a:xfrm>
            <a:off x="-224608" y="452568"/>
            <a:ext cx="802400" cy="365200"/>
          </a:xfrm>
          <a:prstGeom prst="rect">
            <a:avLst/>
          </a:prstGeom>
          <a:noFill/>
          <a:ln>
            <a:noFill/>
          </a:ln>
        </p:spPr>
        <p:txBody>
          <a:bodyPr spcFirstLastPara="1" vert="horz" wrap="square" lIns="91433" tIns="45700" rIns="91433" bIns="45700" rtlCol="0" anchor="ctr" anchorCtr="0">
            <a:normAutofit fontScale="77500" lnSpcReduction="20000"/>
          </a:bodyPr>
          <a:lstStyle/>
          <a:p>
            <a:pPr algn="ctr">
              <a:buClr>
                <a:srgbClr val="000000"/>
              </a:buClr>
            </a:pPr>
            <a:fld id="{00000000-1234-1234-1234-123412341234}" type="slidenum">
              <a:rPr lang="en"/>
              <a:pPr algn="ctr">
                <a:buClr>
                  <a:srgbClr val="000000"/>
                </a:buClr>
              </a:pPr>
              <a:t>16</a:t>
            </a:fld>
            <a:endParaRPr/>
          </a:p>
        </p:txBody>
      </p:sp>
      <p:sp>
        <p:nvSpPr>
          <p:cNvPr id="365" name="Google Shape;365;p51"/>
          <p:cNvSpPr txBox="1">
            <a:spLocks noGrp="1"/>
          </p:cNvSpPr>
          <p:nvPr>
            <p:ph type="title"/>
          </p:nvPr>
        </p:nvSpPr>
        <p:spPr>
          <a:xfrm>
            <a:off x="560439" y="480527"/>
            <a:ext cx="6544822" cy="748822"/>
          </a:xfrm>
          <a:prstGeom prst="rect">
            <a:avLst/>
          </a:prstGeom>
          <a:noFill/>
          <a:ln>
            <a:noFill/>
          </a:ln>
        </p:spPr>
        <p:txBody>
          <a:bodyPr spcFirstLastPara="1" vert="horz" wrap="square" lIns="91433" tIns="45700" rIns="91433" bIns="45700" rtlCol="0" anchor="ctr" anchorCtr="0">
            <a:noAutofit/>
          </a:bodyPr>
          <a:lstStyle/>
          <a:p>
            <a:pPr>
              <a:spcBef>
                <a:spcPts val="0"/>
              </a:spcBef>
              <a:buClr>
                <a:schemeClr val="dk1"/>
              </a:buClr>
              <a:buSzPts val="3300"/>
            </a:pPr>
            <a:r>
              <a:rPr lang="en" sz="5400" dirty="0">
                <a:latin typeface="+mj-lt"/>
                <a:ea typeface="Arial"/>
                <a:cs typeface="Arial"/>
                <a:sym typeface="Arial"/>
              </a:rPr>
              <a:t>Publication bias</a:t>
            </a:r>
            <a:endParaRPr sz="5400" dirty="0">
              <a:latin typeface="+mj-lt"/>
            </a:endParaRPr>
          </a:p>
        </p:txBody>
      </p:sp>
      <p:sp>
        <p:nvSpPr>
          <p:cNvPr id="377" name="Google Shape;377;p51"/>
          <p:cNvSpPr txBox="1"/>
          <p:nvPr/>
        </p:nvSpPr>
        <p:spPr>
          <a:xfrm>
            <a:off x="486708" y="1345752"/>
            <a:ext cx="6145200" cy="2062000"/>
          </a:xfrm>
          <a:prstGeom prst="rect">
            <a:avLst/>
          </a:prstGeom>
          <a:noFill/>
          <a:ln>
            <a:noFill/>
          </a:ln>
        </p:spPr>
        <p:txBody>
          <a:bodyPr spcFirstLastPara="1" wrap="square" lIns="91433" tIns="45700" rIns="91433" bIns="45700" anchor="t" anchorCtr="0">
            <a:noAutofit/>
          </a:bodyPr>
          <a:lstStyle/>
          <a:p>
            <a:r>
              <a:rPr lang="en" sz="4000" dirty="0">
                <a:solidFill>
                  <a:schemeClr val="dk1"/>
                </a:solidFill>
                <a:ea typeface="Calibri"/>
                <a:cs typeface="Calibri"/>
                <a:sym typeface="Calibri"/>
              </a:rPr>
              <a:t>occurs “when results of published studies are systematically different from unpublished studies”</a:t>
            </a:r>
            <a:endParaRPr sz="4000" dirty="0"/>
          </a:p>
        </p:txBody>
      </p:sp>
      <p:grpSp>
        <p:nvGrpSpPr>
          <p:cNvPr id="367" name="Google Shape;367;p51" descr="A circle divided into 4 parts that represent the reasons when publication bias occurs: 1) 34.5% time/priority 2) 19.6% unimportant results 3) 10.2% journal rejection 4) 35.7% other"/>
          <p:cNvGrpSpPr/>
          <p:nvPr/>
        </p:nvGrpSpPr>
        <p:grpSpPr>
          <a:xfrm>
            <a:off x="866426" y="3352903"/>
            <a:ext cx="3617063" cy="2712797"/>
            <a:chOff x="1043955" y="193055"/>
            <a:chExt cx="2712797" cy="2712797"/>
          </a:xfrm>
        </p:grpSpPr>
        <p:sp>
          <p:nvSpPr>
            <p:cNvPr id="368" name="Google Shape;368;p51"/>
            <p:cNvSpPr/>
            <p:nvPr/>
          </p:nvSpPr>
          <p:spPr>
            <a:xfrm>
              <a:off x="1153652" y="193055"/>
              <a:ext cx="2603100" cy="2603100"/>
            </a:xfrm>
            <a:prstGeom prst="pie">
              <a:avLst>
                <a:gd name="adj1" fmla="val 16200000"/>
                <a:gd name="adj2" fmla="val 0"/>
              </a:avLst>
            </a:prstGeom>
            <a:solidFill>
              <a:schemeClr val="accent3"/>
            </a:solidFill>
            <a:ln w="25400" cap="flat" cmpd="sng">
              <a:solidFill>
                <a:schemeClr val="lt1"/>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33" tIns="91433" rIns="91433" bIns="91433" anchor="ctr" anchorCtr="0">
              <a:noAutofit/>
            </a:bodyPr>
            <a:lstStyle/>
            <a:p>
              <a:endParaRPr sz="2400"/>
            </a:p>
          </p:txBody>
        </p:sp>
        <p:sp>
          <p:nvSpPr>
            <p:cNvPr id="369" name="Google Shape;369;p51"/>
            <p:cNvSpPr txBox="1"/>
            <p:nvPr/>
          </p:nvSpPr>
          <p:spPr>
            <a:xfrm>
              <a:off x="2484897" y="674608"/>
              <a:ext cx="960600" cy="774600"/>
            </a:xfrm>
            <a:prstGeom prst="rect">
              <a:avLst/>
            </a:prstGeom>
            <a:noFill/>
            <a:ln>
              <a:noFill/>
            </a:ln>
          </p:spPr>
          <p:txBody>
            <a:bodyPr spcFirstLastPara="1" wrap="square" lIns="16500" tIns="16500" rIns="16500" bIns="16500" anchor="ctr" anchorCtr="0">
              <a:noAutofit/>
            </a:bodyPr>
            <a:lstStyle/>
            <a:p>
              <a:pPr algn="ctr">
                <a:lnSpc>
                  <a:spcPct val="90000"/>
                </a:lnSpc>
              </a:pPr>
              <a:r>
                <a:rPr lang="en" sz="1333" b="1">
                  <a:solidFill>
                    <a:schemeClr val="dk1"/>
                  </a:solidFill>
                  <a:latin typeface="Calibri"/>
                  <a:ea typeface="Calibri"/>
                  <a:cs typeface="Calibri"/>
                  <a:sym typeface="Calibri"/>
                </a:rPr>
                <a:t>34.5% time/priority</a:t>
              </a:r>
              <a:endParaRPr sz="1333" b="1">
                <a:solidFill>
                  <a:schemeClr val="dk1"/>
                </a:solidFill>
                <a:latin typeface="Calibri"/>
                <a:ea typeface="Calibri"/>
                <a:cs typeface="Calibri"/>
                <a:sym typeface="Calibri"/>
              </a:endParaRPr>
            </a:p>
          </p:txBody>
        </p:sp>
        <p:sp>
          <p:nvSpPr>
            <p:cNvPr id="370" name="Google Shape;370;p51"/>
            <p:cNvSpPr/>
            <p:nvPr/>
          </p:nvSpPr>
          <p:spPr>
            <a:xfrm>
              <a:off x="1043955" y="302752"/>
              <a:ext cx="2603100" cy="2603100"/>
            </a:xfrm>
            <a:prstGeom prst="pie">
              <a:avLst>
                <a:gd name="adj1" fmla="val 0"/>
                <a:gd name="adj2" fmla="val 5400000"/>
              </a:avLst>
            </a:prstGeom>
            <a:solidFill>
              <a:srgbClr val="5BB27B"/>
            </a:solidFill>
            <a:ln w="25400"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endParaRPr sz="2400"/>
            </a:p>
          </p:txBody>
        </p:sp>
        <p:sp>
          <p:nvSpPr>
            <p:cNvPr id="371" name="Google Shape;371;p51"/>
            <p:cNvSpPr txBox="1"/>
            <p:nvPr/>
          </p:nvSpPr>
          <p:spPr>
            <a:xfrm>
              <a:off x="2391933" y="1650730"/>
              <a:ext cx="960600" cy="774600"/>
            </a:xfrm>
            <a:prstGeom prst="rect">
              <a:avLst/>
            </a:prstGeom>
            <a:noFill/>
            <a:ln>
              <a:noFill/>
            </a:ln>
          </p:spPr>
          <p:txBody>
            <a:bodyPr spcFirstLastPara="1" wrap="square" lIns="16500" tIns="16500" rIns="16500" bIns="16500" anchor="ctr" anchorCtr="0">
              <a:noAutofit/>
            </a:bodyPr>
            <a:lstStyle/>
            <a:p>
              <a:pPr algn="ctr">
                <a:lnSpc>
                  <a:spcPct val="90000"/>
                </a:lnSpc>
              </a:pPr>
              <a:r>
                <a:rPr lang="en" sz="1333" b="1">
                  <a:solidFill>
                    <a:schemeClr val="dk1"/>
                  </a:solidFill>
                  <a:latin typeface="Calibri"/>
                  <a:ea typeface="Calibri"/>
                  <a:cs typeface="Calibri"/>
                  <a:sym typeface="Calibri"/>
                </a:rPr>
                <a:t>19.6% unimportant results</a:t>
              </a:r>
              <a:endParaRPr sz="1333" b="1">
                <a:solidFill>
                  <a:schemeClr val="dk1"/>
                </a:solidFill>
                <a:latin typeface="Calibri"/>
                <a:ea typeface="Calibri"/>
                <a:cs typeface="Calibri"/>
                <a:sym typeface="Calibri"/>
              </a:endParaRPr>
            </a:p>
          </p:txBody>
        </p:sp>
        <p:sp>
          <p:nvSpPr>
            <p:cNvPr id="372" name="Google Shape;372;p51"/>
            <p:cNvSpPr/>
            <p:nvPr/>
          </p:nvSpPr>
          <p:spPr>
            <a:xfrm>
              <a:off x="1043955" y="302752"/>
              <a:ext cx="2603100" cy="2603100"/>
            </a:xfrm>
            <a:prstGeom prst="pie">
              <a:avLst>
                <a:gd name="adj1" fmla="val 5400000"/>
                <a:gd name="adj2" fmla="val 10800000"/>
              </a:avLst>
            </a:prstGeom>
            <a:solidFill>
              <a:srgbClr val="5F8AA9"/>
            </a:solidFill>
            <a:ln w="25400"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endParaRPr sz="2400"/>
            </a:p>
          </p:txBody>
        </p:sp>
        <p:sp>
          <p:nvSpPr>
            <p:cNvPr id="373" name="Google Shape;373;p51"/>
            <p:cNvSpPr txBox="1"/>
            <p:nvPr/>
          </p:nvSpPr>
          <p:spPr>
            <a:xfrm>
              <a:off x="1338341" y="1650730"/>
              <a:ext cx="960600" cy="774600"/>
            </a:xfrm>
            <a:prstGeom prst="rect">
              <a:avLst/>
            </a:prstGeom>
            <a:noFill/>
            <a:ln>
              <a:noFill/>
            </a:ln>
          </p:spPr>
          <p:txBody>
            <a:bodyPr spcFirstLastPara="1" wrap="square" lIns="16500" tIns="16500" rIns="16500" bIns="16500" anchor="ctr" anchorCtr="0">
              <a:noAutofit/>
            </a:bodyPr>
            <a:lstStyle/>
            <a:p>
              <a:pPr algn="ctr">
                <a:lnSpc>
                  <a:spcPct val="90000"/>
                </a:lnSpc>
              </a:pPr>
              <a:r>
                <a:rPr lang="en" sz="1333" b="1">
                  <a:solidFill>
                    <a:schemeClr val="dk1"/>
                  </a:solidFill>
                  <a:latin typeface="Calibri"/>
                  <a:ea typeface="Calibri"/>
                  <a:cs typeface="Calibri"/>
                  <a:sym typeface="Calibri"/>
                </a:rPr>
                <a:t>10.2% journal rejection</a:t>
              </a:r>
              <a:endParaRPr sz="1333" b="1">
                <a:solidFill>
                  <a:schemeClr val="dk1"/>
                </a:solidFill>
                <a:latin typeface="Calibri"/>
                <a:ea typeface="Calibri"/>
                <a:cs typeface="Calibri"/>
                <a:sym typeface="Calibri"/>
              </a:endParaRPr>
            </a:p>
          </p:txBody>
        </p:sp>
        <p:sp>
          <p:nvSpPr>
            <p:cNvPr id="374" name="Google Shape;374;p51"/>
            <p:cNvSpPr/>
            <p:nvPr/>
          </p:nvSpPr>
          <p:spPr>
            <a:xfrm>
              <a:off x="1043955" y="302752"/>
              <a:ext cx="2603100" cy="2603100"/>
            </a:xfrm>
            <a:prstGeom prst="pie">
              <a:avLst>
                <a:gd name="adj1" fmla="val 10800000"/>
                <a:gd name="adj2" fmla="val 16200000"/>
              </a:avLst>
            </a:prstGeom>
            <a:solidFill>
              <a:srgbClr val="7F63A1"/>
            </a:solidFill>
            <a:ln w="25400" cap="flat" cmpd="sng">
              <a:solidFill>
                <a:schemeClr val="lt1"/>
              </a:solidFill>
              <a:prstDash val="solid"/>
              <a:round/>
              <a:headEnd type="none" w="sm" len="sm"/>
              <a:tailEnd type="none" w="sm" len="sm"/>
            </a:ln>
          </p:spPr>
          <p:txBody>
            <a:bodyPr spcFirstLastPara="1" wrap="square" lIns="91433" tIns="91433" rIns="91433" bIns="91433" anchor="ctr" anchorCtr="0">
              <a:noAutofit/>
            </a:bodyPr>
            <a:lstStyle/>
            <a:p>
              <a:endParaRPr sz="2400"/>
            </a:p>
          </p:txBody>
        </p:sp>
        <p:sp>
          <p:nvSpPr>
            <p:cNvPr id="375" name="Google Shape;375;p51"/>
            <p:cNvSpPr txBox="1"/>
            <p:nvPr/>
          </p:nvSpPr>
          <p:spPr>
            <a:xfrm>
              <a:off x="1338341" y="783066"/>
              <a:ext cx="960600" cy="774600"/>
            </a:xfrm>
            <a:prstGeom prst="rect">
              <a:avLst/>
            </a:prstGeom>
            <a:noFill/>
            <a:ln>
              <a:noFill/>
            </a:ln>
          </p:spPr>
          <p:txBody>
            <a:bodyPr spcFirstLastPara="1" wrap="square" lIns="16500" tIns="16500" rIns="16500" bIns="16500" anchor="ctr" anchorCtr="0">
              <a:noAutofit/>
            </a:bodyPr>
            <a:lstStyle/>
            <a:p>
              <a:pPr algn="ctr">
                <a:lnSpc>
                  <a:spcPct val="90000"/>
                </a:lnSpc>
              </a:pPr>
              <a:r>
                <a:rPr lang="en" sz="1333" b="1">
                  <a:solidFill>
                    <a:schemeClr val="dk1"/>
                  </a:solidFill>
                  <a:latin typeface="Calibri"/>
                  <a:ea typeface="Calibri"/>
                  <a:cs typeface="Calibri"/>
                  <a:sym typeface="Calibri"/>
                </a:rPr>
                <a:t>35.7% other</a:t>
              </a:r>
              <a:endParaRPr sz="1333" b="1">
                <a:solidFill>
                  <a:schemeClr val="dk1"/>
                </a:solidFill>
                <a:latin typeface="Calibri"/>
                <a:ea typeface="Calibri"/>
                <a:cs typeface="Calibri"/>
                <a:sym typeface="Calibri"/>
              </a:endParaRPr>
            </a:p>
          </p:txBody>
        </p:sp>
      </p:grpSp>
      <p:sp>
        <p:nvSpPr>
          <p:cNvPr id="385" name="Google Shape;385;p51"/>
          <p:cNvSpPr txBox="1"/>
          <p:nvPr/>
        </p:nvSpPr>
        <p:spPr>
          <a:xfrm>
            <a:off x="7614004" y="622587"/>
            <a:ext cx="3621200" cy="873193"/>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33" tIns="45700" rIns="91433" bIns="45700" anchor="t" anchorCtr="0">
            <a:noAutofit/>
          </a:bodyPr>
          <a:lstStyle/>
          <a:p>
            <a:r>
              <a:rPr lang="en" sz="4000" b="1" dirty="0">
                <a:solidFill>
                  <a:schemeClr val="dk1"/>
                </a:solidFill>
                <a:ea typeface="Libre Baskerville"/>
                <a:cs typeface="Libre Baskerville"/>
                <a:sym typeface="Libre Baskerville"/>
              </a:rPr>
              <a:t>Submit your article today!</a:t>
            </a:r>
            <a:endParaRPr sz="4000" b="1" dirty="0">
              <a:solidFill>
                <a:schemeClr val="dk1"/>
              </a:solidFill>
              <a:ea typeface="Libre Baskerville"/>
              <a:cs typeface="Libre Baskerville"/>
              <a:sym typeface="Libre Baskerville"/>
            </a:endParaRPr>
          </a:p>
        </p:txBody>
      </p:sp>
      <p:sp>
        <p:nvSpPr>
          <p:cNvPr id="387" name="Google Shape;387;p51" descr="Significant results"/>
          <p:cNvSpPr txBox="1"/>
          <p:nvPr/>
        </p:nvSpPr>
        <p:spPr>
          <a:xfrm>
            <a:off x="7060909" y="2114044"/>
            <a:ext cx="1691600" cy="842218"/>
          </a:xfrm>
          <a:prstGeom prst="rect">
            <a:avLst/>
          </a:prstGeom>
          <a:noFill/>
          <a:ln>
            <a:solidFill>
              <a:schemeClr val="tx1"/>
            </a:solidFill>
          </a:ln>
        </p:spPr>
        <p:txBody>
          <a:bodyPr spcFirstLastPara="1" wrap="square" lIns="91433" tIns="45700" rIns="91433" bIns="45700" anchor="t" anchorCtr="0">
            <a:noAutofit/>
          </a:bodyPr>
          <a:lstStyle/>
          <a:p>
            <a:r>
              <a:rPr lang="en" sz="2800" dirty="0">
                <a:solidFill>
                  <a:schemeClr val="dk1"/>
                </a:solidFill>
                <a:ea typeface="Arial"/>
                <a:cs typeface="Arial"/>
                <a:sym typeface="Arial"/>
              </a:rPr>
              <a:t>Significant </a:t>
            </a:r>
          </a:p>
          <a:p>
            <a:r>
              <a:rPr lang="en" sz="2800" dirty="0">
                <a:solidFill>
                  <a:schemeClr val="dk1"/>
                </a:solidFill>
                <a:ea typeface="Arial"/>
                <a:cs typeface="Arial"/>
                <a:sym typeface="Arial"/>
              </a:rPr>
              <a:t>results</a:t>
            </a:r>
            <a:endParaRPr sz="2800" dirty="0">
              <a:solidFill>
                <a:schemeClr val="dk1"/>
              </a:solidFill>
              <a:ea typeface="Arial"/>
              <a:cs typeface="Arial"/>
              <a:sym typeface="Arial"/>
            </a:endParaRPr>
          </a:p>
        </p:txBody>
      </p:sp>
      <p:cxnSp>
        <p:nvCxnSpPr>
          <p:cNvPr id="388" name="Google Shape;388;p51" descr="arrow pointing to a table with papers and books stacked on it"/>
          <p:cNvCxnSpPr>
            <a:cxnSpLocks/>
          </p:cNvCxnSpPr>
          <p:nvPr/>
        </p:nvCxnSpPr>
        <p:spPr>
          <a:xfrm>
            <a:off x="7939149" y="2760444"/>
            <a:ext cx="143600" cy="268000"/>
          </a:xfrm>
          <a:prstGeom prst="straightConnector1">
            <a:avLst/>
          </a:prstGeom>
          <a:noFill/>
          <a:ln w="9525" cap="flat" cmpd="sng">
            <a:solidFill>
              <a:schemeClr val="dk1"/>
            </a:solidFill>
            <a:prstDash val="solid"/>
            <a:round/>
            <a:headEnd type="none" w="sm" len="sm"/>
            <a:tailEnd type="triangle" w="med" len="med"/>
          </a:ln>
        </p:spPr>
      </p:cxnSp>
      <p:grpSp>
        <p:nvGrpSpPr>
          <p:cNvPr id="378" name="Google Shape;378;p51" descr="Table with a stack of papers on it."/>
          <p:cNvGrpSpPr/>
          <p:nvPr/>
        </p:nvGrpSpPr>
        <p:grpSpPr>
          <a:xfrm>
            <a:off x="6258482" y="2728019"/>
            <a:ext cx="5764171" cy="3507394"/>
            <a:chOff x="4535120" y="2249566"/>
            <a:chExt cx="4323128" cy="3507395"/>
          </a:xfrm>
        </p:grpSpPr>
        <p:pic>
          <p:nvPicPr>
            <p:cNvPr id="379" name="Google Shape;379;p51" descr="&lt;strong&gt;table&lt;/strong&gt;.jpg"/>
            <p:cNvPicPr preferRelativeResize="0"/>
            <p:nvPr/>
          </p:nvPicPr>
          <p:blipFill rotWithShape="1">
            <a:blip r:embed="rId3">
              <a:alphaModFix/>
            </a:blip>
            <a:srcRect/>
            <a:stretch/>
          </p:blipFill>
          <p:spPr>
            <a:xfrm>
              <a:off x="4535120" y="3204686"/>
              <a:ext cx="2838465" cy="2543900"/>
            </a:xfrm>
            <a:prstGeom prst="rect">
              <a:avLst/>
            </a:prstGeom>
            <a:noFill/>
            <a:ln>
              <a:noFill/>
            </a:ln>
          </p:spPr>
        </p:pic>
        <p:pic>
          <p:nvPicPr>
            <p:cNvPr id="380" name="Google Shape;380;p51" descr="Crumpled waste &lt;strong&gt;paper&lt;/strong&gt; in a bin which is full and overflowing on to the ..."/>
            <p:cNvPicPr preferRelativeResize="0"/>
            <p:nvPr/>
          </p:nvPicPr>
          <p:blipFill rotWithShape="1">
            <a:blip r:embed="rId4">
              <a:alphaModFix/>
            </a:blip>
            <a:srcRect/>
            <a:stretch/>
          </p:blipFill>
          <p:spPr>
            <a:xfrm>
              <a:off x="7375480" y="4218286"/>
              <a:ext cx="1482768" cy="1538675"/>
            </a:xfrm>
            <a:prstGeom prst="rect">
              <a:avLst/>
            </a:prstGeom>
            <a:noFill/>
            <a:ln>
              <a:noFill/>
            </a:ln>
          </p:spPr>
        </p:pic>
        <p:pic>
          <p:nvPicPr>
            <p:cNvPr id="383" name="Google Shape;383;p51" descr="... &lt;strong&gt;Stack&lt;/strong&gt;&quot; vs. &quot;pile&quot; vs. &quot;heap&quot; of paper - English Language &amp; Usage &lt;strong&gt;Stack&lt;/strong&gt;"/>
            <p:cNvPicPr preferRelativeResize="0"/>
            <p:nvPr/>
          </p:nvPicPr>
          <p:blipFill rotWithShape="1">
            <a:blip r:embed="rId5">
              <a:alphaModFix/>
            </a:blip>
            <a:srcRect b="29562"/>
            <a:stretch/>
          </p:blipFill>
          <p:spPr>
            <a:xfrm>
              <a:off x="5202469" y="3085770"/>
              <a:ext cx="835152" cy="815853"/>
            </a:xfrm>
            <a:prstGeom prst="rect">
              <a:avLst/>
            </a:prstGeom>
            <a:noFill/>
            <a:ln>
              <a:noFill/>
            </a:ln>
          </p:spPr>
        </p:pic>
        <p:pic>
          <p:nvPicPr>
            <p:cNvPr id="384" name="Google Shape;384;p51" descr="Elektronika Untuk Hobi Dan Belajar: August 2007"/>
            <p:cNvPicPr preferRelativeResize="0"/>
            <p:nvPr/>
          </p:nvPicPr>
          <p:blipFill rotWithShape="1">
            <a:blip r:embed="rId6">
              <a:alphaModFix/>
            </a:blip>
            <a:srcRect/>
            <a:stretch/>
          </p:blipFill>
          <p:spPr>
            <a:xfrm>
              <a:off x="6358986" y="2249566"/>
              <a:ext cx="942026" cy="1527246"/>
            </a:xfrm>
            <a:prstGeom prst="rect">
              <a:avLst/>
            </a:prstGeom>
            <a:noFill/>
            <a:ln>
              <a:noFill/>
            </a:ln>
          </p:spPr>
        </p:pic>
      </p:grpSp>
      <p:sp>
        <p:nvSpPr>
          <p:cNvPr id="390" name="Google Shape;390;p51" descr="Other results&#10;"/>
          <p:cNvSpPr txBox="1"/>
          <p:nvPr/>
        </p:nvSpPr>
        <p:spPr>
          <a:xfrm>
            <a:off x="10363141" y="2137161"/>
            <a:ext cx="1010000" cy="914400"/>
          </a:xfrm>
          <a:prstGeom prst="rect">
            <a:avLst/>
          </a:prstGeom>
          <a:noFill/>
          <a:ln>
            <a:solidFill>
              <a:schemeClr val="tx1"/>
            </a:solidFill>
          </a:ln>
        </p:spPr>
        <p:txBody>
          <a:bodyPr spcFirstLastPara="1" wrap="square" lIns="91433" tIns="45700" rIns="91433" bIns="45700" anchor="t" anchorCtr="0">
            <a:noAutofit/>
          </a:bodyPr>
          <a:lstStyle/>
          <a:p>
            <a:r>
              <a:rPr lang="en" sz="2800" dirty="0">
                <a:solidFill>
                  <a:schemeClr val="dk1"/>
                </a:solidFill>
                <a:cs typeface="Arial"/>
                <a:sym typeface="Arial"/>
              </a:rPr>
              <a:t>Other</a:t>
            </a:r>
            <a:endParaRPr sz="2800" dirty="0">
              <a:solidFill>
                <a:schemeClr val="dk1"/>
              </a:solidFill>
              <a:cs typeface="Arial"/>
            </a:endParaRPr>
          </a:p>
          <a:p>
            <a:r>
              <a:rPr lang="en" sz="1867" dirty="0">
                <a:solidFill>
                  <a:schemeClr val="dk1"/>
                </a:solidFill>
                <a:latin typeface="Arial"/>
                <a:ea typeface="Arial"/>
                <a:cs typeface="Arial"/>
                <a:sym typeface="Arial"/>
              </a:rPr>
              <a:t> </a:t>
            </a:r>
            <a:r>
              <a:rPr lang="en" sz="2800" dirty="0">
                <a:solidFill>
                  <a:schemeClr val="dk1"/>
                </a:solidFill>
                <a:cs typeface="Arial"/>
                <a:sym typeface="Arial"/>
              </a:rPr>
              <a:t>results</a:t>
            </a:r>
            <a:endParaRPr sz="2800" dirty="0">
              <a:solidFill>
                <a:schemeClr val="dk1"/>
              </a:solidFill>
              <a:cs typeface="Arial"/>
              <a:sym typeface="Arial"/>
            </a:endParaRPr>
          </a:p>
        </p:txBody>
      </p:sp>
      <p:cxnSp>
        <p:nvCxnSpPr>
          <p:cNvPr id="391" name="Google Shape;391;p51" descr="Arrow pointing to a garbage can,"/>
          <p:cNvCxnSpPr>
            <a:cxnSpLocks/>
          </p:cNvCxnSpPr>
          <p:nvPr/>
        </p:nvCxnSpPr>
        <p:spPr>
          <a:xfrm>
            <a:off x="10967302" y="3262411"/>
            <a:ext cx="166761" cy="1032155"/>
          </a:xfrm>
          <a:prstGeom prst="straightConnector1">
            <a:avLst/>
          </a:prstGeom>
          <a:noFill/>
          <a:ln w="9525" cap="flat" cmpd="sng">
            <a:solidFill>
              <a:schemeClr val="dk1"/>
            </a:solidFill>
            <a:prstDash val="solid"/>
            <a:round/>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DE1D347-E676-C155-2764-59E2EE29BC7D}"/>
              </a:ext>
            </a:extLst>
          </p:cNvPr>
          <p:cNvSpPr>
            <a:spLocks noGrp="1"/>
          </p:cNvSpPr>
          <p:nvPr>
            <p:ph type="sldNum" sz="quarter" idx="12"/>
          </p:nvPr>
        </p:nvSpPr>
        <p:spPr/>
        <p:txBody>
          <a:bodyPr/>
          <a:lstStyle/>
          <a:p>
            <a:fld id="{7C7FAD9F-AEE9-406E-B720-57D2B9DB2816}" type="slidenum">
              <a:rPr lang="en-US" smtClean="0"/>
              <a:t>17</a:t>
            </a:fld>
            <a:endParaRPr lang="en-US"/>
          </a:p>
        </p:txBody>
      </p:sp>
      <p:sp>
        <p:nvSpPr>
          <p:cNvPr id="2" name="Title 1">
            <a:extLst>
              <a:ext uri="{FF2B5EF4-FFF2-40B4-BE49-F238E27FC236}">
                <a16:creationId xmlns:a16="http://schemas.microsoft.com/office/drawing/2014/main" id="{4021B277-2D61-B6EA-ADC0-C512C9B49EAB}"/>
              </a:ext>
            </a:extLst>
          </p:cNvPr>
          <p:cNvSpPr>
            <a:spLocks noGrp="1"/>
          </p:cNvSpPr>
          <p:nvPr>
            <p:ph type="title"/>
          </p:nvPr>
        </p:nvSpPr>
        <p:spPr>
          <a:xfrm>
            <a:off x="453165" y="500126"/>
            <a:ext cx="4360573" cy="881708"/>
          </a:xfrm>
        </p:spPr>
        <p:txBody>
          <a:bodyPr>
            <a:normAutofit/>
          </a:bodyPr>
          <a:lstStyle/>
          <a:p>
            <a:r>
              <a:rPr lang="en-US" dirty="0">
                <a:latin typeface="+mj-lt"/>
                <a:ea typeface="Arial"/>
                <a:cs typeface="Arial"/>
                <a:sym typeface="Arial"/>
              </a:rPr>
              <a:t>Publication bias types</a:t>
            </a:r>
            <a:endParaRPr lang="en-US" dirty="0"/>
          </a:p>
        </p:txBody>
      </p:sp>
      <p:sp>
        <p:nvSpPr>
          <p:cNvPr id="3" name="Content Placeholder 2">
            <a:extLst>
              <a:ext uri="{FF2B5EF4-FFF2-40B4-BE49-F238E27FC236}">
                <a16:creationId xmlns:a16="http://schemas.microsoft.com/office/drawing/2014/main" id="{4E020918-AFAE-2F0C-B173-A0A3A437C4A8}"/>
              </a:ext>
            </a:extLst>
          </p:cNvPr>
          <p:cNvSpPr>
            <a:spLocks noGrp="1"/>
          </p:cNvSpPr>
          <p:nvPr>
            <p:ph idx="1"/>
          </p:nvPr>
        </p:nvSpPr>
        <p:spPr>
          <a:xfrm>
            <a:off x="1476704" y="1381835"/>
            <a:ext cx="3452647" cy="1030012"/>
          </a:xfrm>
          <a:ln>
            <a:solidFill>
              <a:schemeClr val="tx1"/>
            </a:solidFill>
          </a:ln>
        </p:spPr>
        <p:txBody>
          <a:bodyPr/>
          <a:lstStyle/>
          <a:p>
            <a:pPr>
              <a:lnSpc>
                <a:spcPct val="90000"/>
              </a:lnSpc>
            </a:pPr>
            <a:r>
              <a:rPr lang="en-US" sz="1467" b="1" dirty="0">
                <a:solidFill>
                  <a:schemeClr val="dk1"/>
                </a:solidFill>
                <a:latin typeface="Trebuchet MS"/>
                <a:ea typeface="Trebuchet MS"/>
                <a:cs typeface="Trebuchet MS"/>
                <a:sym typeface="Trebuchet MS"/>
              </a:rPr>
              <a:t>Truncation bias</a:t>
            </a:r>
          </a:p>
          <a:p>
            <a:pPr marL="118530" lvl="1" indent="-126997">
              <a:lnSpc>
                <a:spcPct val="90000"/>
              </a:lnSpc>
              <a:spcBef>
                <a:spcPts val="533"/>
              </a:spcBef>
              <a:buClr>
                <a:schemeClr val="dk1"/>
              </a:buClr>
              <a:buSzPts val="1100"/>
              <a:buFont typeface="Trebuchet MS"/>
              <a:buChar char="•"/>
            </a:pPr>
            <a:r>
              <a:rPr lang="en-US" sz="1467" dirty="0">
                <a:solidFill>
                  <a:schemeClr val="dk1"/>
                </a:solidFill>
                <a:latin typeface="Trebuchet MS"/>
                <a:ea typeface="Trebuchet MS"/>
                <a:cs typeface="Trebuchet MS"/>
                <a:sym typeface="Trebuchet MS"/>
              </a:rPr>
              <a:t>Study is published in a briefer form with less details</a:t>
            </a:r>
          </a:p>
          <a:p>
            <a:endParaRPr lang="en-US" dirty="0"/>
          </a:p>
        </p:txBody>
      </p:sp>
      <p:sp>
        <p:nvSpPr>
          <p:cNvPr id="5" name="Content Placeholder 2">
            <a:extLst>
              <a:ext uri="{FF2B5EF4-FFF2-40B4-BE49-F238E27FC236}">
                <a16:creationId xmlns:a16="http://schemas.microsoft.com/office/drawing/2014/main" id="{082F06D0-B05B-BF66-6322-0F75F9552B56}"/>
              </a:ext>
            </a:extLst>
          </p:cNvPr>
          <p:cNvSpPr txBox="1">
            <a:spLocks/>
          </p:cNvSpPr>
          <p:nvPr/>
        </p:nvSpPr>
        <p:spPr>
          <a:xfrm>
            <a:off x="1476705" y="2667092"/>
            <a:ext cx="3452646" cy="843364"/>
          </a:xfrm>
          <a:prstGeom prst="rect">
            <a:avLst/>
          </a:prstGeom>
          <a:ln>
            <a:solidFill>
              <a:schemeClr val="tx1"/>
            </a:solidFill>
          </a:ln>
        </p:spPr>
        <p:txBody>
          <a:bodyPr vert="horz" lIns="91440" tIns="45720" rIns="91440" bIns="45720" rtlCol="0">
            <a:normAutofit/>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1467" b="1" dirty="0">
                <a:solidFill>
                  <a:schemeClr val="dk1"/>
                </a:solidFill>
                <a:latin typeface="Trebuchet MS"/>
                <a:ea typeface="Trebuchet MS"/>
                <a:cs typeface="Trebuchet MS"/>
                <a:sym typeface="Trebuchet MS"/>
              </a:rPr>
              <a:t>Time-lag bias</a:t>
            </a:r>
          </a:p>
          <a:p>
            <a:pPr marL="118530" lvl="1" indent="-126997">
              <a:lnSpc>
                <a:spcPct val="90000"/>
              </a:lnSpc>
              <a:spcBef>
                <a:spcPts val="533"/>
              </a:spcBef>
              <a:buClr>
                <a:schemeClr val="dk1"/>
              </a:buClr>
              <a:buSzPts val="1100"/>
              <a:buFont typeface="Trebuchet MS"/>
              <a:buChar char="•"/>
            </a:pPr>
            <a:r>
              <a:rPr lang="en-US" sz="1467" dirty="0">
                <a:solidFill>
                  <a:schemeClr val="dk1"/>
                </a:solidFill>
                <a:latin typeface="Trebuchet MS"/>
                <a:ea typeface="Trebuchet MS"/>
                <a:cs typeface="Trebuchet MS"/>
                <a:sym typeface="Trebuchet MS"/>
              </a:rPr>
              <a:t>Delayed publication of findings</a:t>
            </a:r>
          </a:p>
          <a:p>
            <a:endParaRPr lang="en-US" dirty="0"/>
          </a:p>
        </p:txBody>
      </p:sp>
      <p:sp>
        <p:nvSpPr>
          <p:cNvPr id="6" name="Content Placeholder 2">
            <a:extLst>
              <a:ext uri="{FF2B5EF4-FFF2-40B4-BE49-F238E27FC236}">
                <a16:creationId xmlns:a16="http://schemas.microsoft.com/office/drawing/2014/main" id="{0E3A6095-601C-7A63-CD6A-E4257A83B9D6}"/>
              </a:ext>
            </a:extLst>
          </p:cNvPr>
          <p:cNvSpPr txBox="1">
            <a:spLocks/>
          </p:cNvSpPr>
          <p:nvPr/>
        </p:nvSpPr>
        <p:spPr>
          <a:xfrm>
            <a:off x="1476704" y="3753970"/>
            <a:ext cx="3452645" cy="843364"/>
          </a:xfrm>
          <a:prstGeom prst="rect">
            <a:avLst/>
          </a:prstGeom>
          <a:ln>
            <a:solidFill>
              <a:schemeClr val="tx1"/>
            </a:solidFill>
          </a:ln>
        </p:spPr>
        <p:txBody>
          <a:bodyPr vert="horz" lIns="91440" tIns="45720" rIns="91440" bIns="45720" rtlCol="0">
            <a:normAutofit/>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1467" b="1" dirty="0">
                <a:solidFill>
                  <a:schemeClr val="dk1"/>
                </a:solidFill>
                <a:latin typeface="Trebuchet MS"/>
                <a:ea typeface="Trebuchet MS"/>
                <a:cs typeface="Trebuchet MS"/>
                <a:sym typeface="Trebuchet MS"/>
              </a:rPr>
              <a:t>Language bias</a:t>
            </a:r>
          </a:p>
          <a:p>
            <a:pPr marL="118530" lvl="1" indent="-126997">
              <a:lnSpc>
                <a:spcPct val="90000"/>
              </a:lnSpc>
              <a:spcBef>
                <a:spcPts val="533"/>
              </a:spcBef>
              <a:buClr>
                <a:schemeClr val="dk1"/>
              </a:buClr>
              <a:buSzPts val="1100"/>
              <a:buFont typeface="Trebuchet MS"/>
              <a:buChar char="•"/>
            </a:pPr>
            <a:r>
              <a:rPr lang="en-US" sz="1467" dirty="0">
                <a:solidFill>
                  <a:schemeClr val="dk1"/>
                </a:solidFill>
                <a:latin typeface="Trebuchet MS"/>
                <a:ea typeface="Trebuchet MS"/>
                <a:cs typeface="Trebuchet MS"/>
                <a:sym typeface="Trebuchet MS"/>
              </a:rPr>
              <a:t>More likely to be published in English</a:t>
            </a:r>
          </a:p>
          <a:p>
            <a:endParaRPr lang="en-US" dirty="0"/>
          </a:p>
        </p:txBody>
      </p:sp>
      <p:sp>
        <p:nvSpPr>
          <p:cNvPr id="7" name="Content Placeholder 2">
            <a:extLst>
              <a:ext uri="{FF2B5EF4-FFF2-40B4-BE49-F238E27FC236}">
                <a16:creationId xmlns:a16="http://schemas.microsoft.com/office/drawing/2014/main" id="{234F9493-95C6-BEC6-52DD-A01D0E3621D6}"/>
              </a:ext>
            </a:extLst>
          </p:cNvPr>
          <p:cNvSpPr txBox="1">
            <a:spLocks/>
          </p:cNvSpPr>
          <p:nvPr/>
        </p:nvSpPr>
        <p:spPr>
          <a:xfrm>
            <a:off x="1476705" y="4720274"/>
            <a:ext cx="3452644" cy="843364"/>
          </a:xfrm>
          <a:prstGeom prst="rect">
            <a:avLst/>
          </a:prstGeom>
          <a:ln>
            <a:solidFill>
              <a:schemeClr val="tx1"/>
            </a:solidFill>
          </a:ln>
        </p:spPr>
        <p:txBody>
          <a:bodyPr vert="horz" lIns="91440" tIns="45720" rIns="91440" bIns="45720" rtlCol="0">
            <a:normAutofit/>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1467" b="1" dirty="0">
                <a:solidFill>
                  <a:schemeClr val="dk1"/>
                </a:solidFill>
                <a:latin typeface="Trebuchet MS"/>
                <a:ea typeface="Trebuchet MS"/>
                <a:cs typeface="Trebuchet MS"/>
                <a:sym typeface="Trebuchet MS"/>
              </a:rPr>
              <a:t>Citation bias</a:t>
            </a:r>
          </a:p>
          <a:p>
            <a:pPr marL="118530" lvl="1" indent="-126997">
              <a:lnSpc>
                <a:spcPct val="90000"/>
              </a:lnSpc>
              <a:spcBef>
                <a:spcPts val="533"/>
              </a:spcBef>
              <a:buClr>
                <a:schemeClr val="dk1"/>
              </a:buClr>
              <a:buSzPts val="1100"/>
              <a:buFont typeface="Trebuchet MS"/>
              <a:buChar char="•"/>
            </a:pPr>
            <a:r>
              <a:rPr lang="en-US" sz="1467" dirty="0">
                <a:solidFill>
                  <a:schemeClr val="dk1"/>
                </a:solidFill>
                <a:latin typeface="Trebuchet MS"/>
                <a:ea typeface="Trebuchet MS"/>
                <a:cs typeface="Trebuchet MS"/>
                <a:sym typeface="Trebuchet MS"/>
              </a:rPr>
              <a:t>Citation/non-citation of research findings</a:t>
            </a:r>
          </a:p>
        </p:txBody>
      </p:sp>
      <p:sp>
        <p:nvSpPr>
          <p:cNvPr id="8" name="Content Placeholder 2">
            <a:extLst>
              <a:ext uri="{FF2B5EF4-FFF2-40B4-BE49-F238E27FC236}">
                <a16:creationId xmlns:a16="http://schemas.microsoft.com/office/drawing/2014/main" id="{B8963B65-B326-84DE-4D7E-05EF5C878B35}"/>
              </a:ext>
            </a:extLst>
          </p:cNvPr>
          <p:cNvSpPr txBox="1">
            <a:spLocks/>
          </p:cNvSpPr>
          <p:nvPr/>
        </p:nvSpPr>
        <p:spPr>
          <a:xfrm>
            <a:off x="7049018" y="1137016"/>
            <a:ext cx="3583685" cy="1030013"/>
          </a:xfrm>
          <a:prstGeom prst="rect">
            <a:avLst/>
          </a:prstGeom>
          <a:ln>
            <a:solidFill>
              <a:schemeClr val="tx1"/>
            </a:solidFill>
          </a:ln>
        </p:spPr>
        <p:txBody>
          <a:bodyPr vert="horz" lIns="91440" tIns="45720" rIns="91440" bIns="45720" rtlCol="0">
            <a:normAutofit/>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1467" b="1" dirty="0">
                <a:solidFill>
                  <a:schemeClr val="dk1"/>
                </a:solidFill>
                <a:latin typeface="Trebuchet MS"/>
                <a:ea typeface="Trebuchet MS"/>
                <a:cs typeface="Trebuchet MS"/>
                <a:sym typeface="Trebuchet MS"/>
              </a:rPr>
              <a:t>Selective outcome reporting bias</a:t>
            </a:r>
          </a:p>
          <a:p>
            <a:pPr marL="118530" lvl="1" indent="-126997">
              <a:lnSpc>
                <a:spcPct val="90000"/>
              </a:lnSpc>
              <a:spcBef>
                <a:spcPts val="533"/>
              </a:spcBef>
              <a:buClr>
                <a:schemeClr val="dk1"/>
              </a:buClr>
              <a:buSzPts val="1100"/>
              <a:buFont typeface="Trebuchet MS"/>
              <a:buChar char="•"/>
            </a:pPr>
            <a:r>
              <a:rPr lang="en-US" sz="1467" dirty="0">
                <a:solidFill>
                  <a:schemeClr val="dk1"/>
                </a:solidFill>
                <a:latin typeface="Trebuchet MS"/>
                <a:ea typeface="Trebuchet MS"/>
                <a:cs typeface="Trebuchet MS"/>
                <a:sym typeface="Trebuchet MS"/>
              </a:rPr>
              <a:t>Selective reporting of some outcomes but not others in order to be published</a:t>
            </a:r>
          </a:p>
          <a:p>
            <a:endParaRPr lang="en-US" dirty="0"/>
          </a:p>
        </p:txBody>
      </p:sp>
      <p:sp>
        <p:nvSpPr>
          <p:cNvPr id="9" name="Content Placeholder 2">
            <a:extLst>
              <a:ext uri="{FF2B5EF4-FFF2-40B4-BE49-F238E27FC236}">
                <a16:creationId xmlns:a16="http://schemas.microsoft.com/office/drawing/2014/main" id="{EE41332C-A700-FC1D-0005-FE0A5168612C}"/>
              </a:ext>
            </a:extLst>
          </p:cNvPr>
          <p:cNvSpPr txBox="1">
            <a:spLocks/>
          </p:cNvSpPr>
          <p:nvPr/>
        </p:nvSpPr>
        <p:spPr>
          <a:xfrm>
            <a:off x="7049017" y="2467535"/>
            <a:ext cx="3583685" cy="929936"/>
          </a:xfrm>
          <a:prstGeom prst="rect">
            <a:avLst/>
          </a:prstGeom>
          <a:ln>
            <a:solidFill>
              <a:schemeClr val="tx1"/>
            </a:solidFill>
          </a:ln>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1467" b="1" dirty="0">
                <a:solidFill>
                  <a:schemeClr val="dk1"/>
                </a:solidFill>
                <a:latin typeface="Trebuchet MS"/>
                <a:ea typeface="Trebuchet MS"/>
                <a:cs typeface="Trebuchet MS"/>
                <a:sym typeface="Trebuchet MS"/>
              </a:rPr>
              <a:t>Location bias</a:t>
            </a:r>
          </a:p>
          <a:p>
            <a:pPr marL="118530" lvl="1" indent="-126997">
              <a:lnSpc>
                <a:spcPct val="90000"/>
              </a:lnSpc>
              <a:spcBef>
                <a:spcPts val="533"/>
              </a:spcBef>
              <a:buClr>
                <a:schemeClr val="dk1"/>
              </a:buClr>
              <a:buSzPts val="1100"/>
              <a:buFont typeface="Trebuchet MS"/>
              <a:buChar char="•"/>
            </a:pPr>
            <a:r>
              <a:rPr lang="en-US" sz="1467" dirty="0">
                <a:solidFill>
                  <a:schemeClr val="dk1"/>
                </a:solidFill>
                <a:latin typeface="Trebuchet MS"/>
                <a:ea typeface="Trebuchet MS"/>
                <a:cs typeface="Trebuchet MS"/>
                <a:sym typeface="Trebuchet MS"/>
              </a:rPr>
              <a:t>journals with different ease of access/levels of indexing in standard databases</a:t>
            </a:r>
          </a:p>
          <a:p>
            <a:endParaRPr lang="en-US" dirty="0"/>
          </a:p>
        </p:txBody>
      </p:sp>
      <p:sp>
        <p:nvSpPr>
          <p:cNvPr id="10" name="Content Placeholder 2">
            <a:extLst>
              <a:ext uri="{FF2B5EF4-FFF2-40B4-BE49-F238E27FC236}">
                <a16:creationId xmlns:a16="http://schemas.microsoft.com/office/drawing/2014/main" id="{F0BCB800-5F53-5AC7-E250-DDA54E98CB2C}"/>
              </a:ext>
            </a:extLst>
          </p:cNvPr>
          <p:cNvSpPr txBox="1">
            <a:spLocks/>
          </p:cNvSpPr>
          <p:nvPr/>
        </p:nvSpPr>
        <p:spPr>
          <a:xfrm>
            <a:off x="7049016" y="3720469"/>
            <a:ext cx="3583685" cy="957766"/>
          </a:xfrm>
          <a:prstGeom prst="rect">
            <a:avLst/>
          </a:prstGeom>
          <a:ln>
            <a:solidFill>
              <a:schemeClr val="tx1"/>
            </a:solidFill>
          </a:ln>
        </p:spPr>
        <p:txBody>
          <a:bodyPr vert="horz" lIns="91440" tIns="45720" rIns="91440" bIns="45720" rtlCol="0">
            <a:normAutofit/>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fr-FR" sz="1467" b="1" dirty="0">
                <a:solidFill>
                  <a:schemeClr val="dk1"/>
                </a:solidFill>
                <a:latin typeface="Trebuchet MS"/>
                <a:ea typeface="Trebuchet MS"/>
                <a:cs typeface="Trebuchet MS"/>
                <a:sym typeface="Trebuchet MS"/>
              </a:rPr>
              <a:t>Multiple (duplicate) publications</a:t>
            </a:r>
          </a:p>
          <a:p>
            <a:pPr marL="118530" lvl="1" indent="-126997">
              <a:lnSpc>
                <a:spcPct val="90000"/>
              </a:lnSpc>
              <a:spcBef>
                <a:spcPts val="533"/>
              </a:spcBef>
              <a:buClr>
                <a:schemeClr val="dk1"/>
              </a:buClr>
              <a:buSzPts val="1100"/>
              <a:buFont typeface="Trebuchet MS"/>
              <a:buChar char="•"/>
            </a:pPr>
            <a:r>
              <a:rPr lang="fr-FR" sz="1467" dirty="0">
                <a:solidFill>
                  <a:schemeClr val="dk1"/>
                </a:solidFill>
                <a:latin typeface="Trebuchet MS"/>
                <a:ea typeface="Trebuchet MS"/>
                <a:cs typeface="Trebuchet MS"/>
                <a:sym typeface="Trebuchet MS"/>
              </a:rPr>
              <a:t>Multiple/single publications</a:t>
            </a:r>
          </a:p>
          <a:p>
            <a:endParaRPr lang="en-US" dirty="0"/>
          </a:p>
        </p:txBody>
      </p:sp>
      <p:sp>
        <p:nvSpPr>
          <p:cNvPr id="11" name="Content Placeholder 2">
            <a:extLst>
              <a:ext uri="{FF2B5EF4-FFF2-40B4-BE49-F238E27FC236}">
                <a16:creationId xmlns:a16="http://schemas.microsoft.com/office/drawing/2014/main" id="{B63A2A8B-2650-855B-7BDE-42E9852DC844}"/>
              </a:ext>
            </a:extLst>
          </p:cNvPr>
          <p:cNvSpPr txBox="1">
            <a:spLocks/>
          </p:cNvSpPr>
          <p:nvPr/>
        </p:nvSpPr>
        <p:spPr>
          <a:xfrm>
            <a:off x="7049015" y="4971931"/>
            <a:ext cx="3583685" cy="696503"/>
          </a:xfrm>
          <a:prstGeom prst="rect">
            <a:avLst/>
          </a:prstGeom>
          <a:ln>
            <a:solidFill>
              <a:schemeClr val="tx1"/>
            </a:solidFill>
          </a:ln>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0000"/>
              </a:lnSpc>
            </a:pPr>
            <a:r>
              <a:rPr lang="en-US" sz="1467" b="1" dirty="0">
                <a:solidFill>
                  <a:schemeClr val="dk1"/>
                </a:solidFill>
                <a:latin typeface="Trebuchet MS"/>
                <a:ea typeface="Trebuchet MS"/>
                <a:cs typeface="Trebuchet MS"/>
                <a:sym typeface="Trebuchet MS"/>
              </a:rPr>
              <a:t>Database bias</a:t>
            </a:r>
          </a:p>
          <a:p>
            <a:pPr marL="118530" lvl="1" indent="-126997">
              <a:lnSpc>
                <a:spcPct val="90000"/>
              </a:lnSpc>
              <a:spcBef>
                <a:spcPts val="533"/>
              </a:spcBef>
              <a:buClr>
                <a:schemeClr val="dk1"/>
              </a:buClr>
              <a:buSzPts val="1100"/>
              <a:buFont typeface="Trebuchet MS"/>
              <a:buChar char="•"/>
            </a:pPr>
            <a:r>
              <a:rPr lang="en-US" sz="1467" dirty="0">
                <a:solidFill>
                  <a:schemeClr val="dk1"/>
                </a:solidFill>
                <a:latin typeface="Trebuchet MS"/>
                <a:ea typeface="Trebuchet MS"/>
                <a:cs typeface="Trebuchet MS"/>
                <a:sym typeface="Trebuchet MS"/>
              </a:rPr>
              <a:t>Some databases are more likely to index certain languages/journals </a:t>
            </a:r>
          </a:p>
          <a:p>
            <a:endParaRPr lang="en-US" dirty="0"/>
          </a:p>
        </p:txBody>
      </p:sp>
      <p:sp>
        <p:nvSpPr>
          <p:cNvPr id="12" name="TextBox 11">
            <a:extLst>
              <a:ext uri="{FF2B5EF4-FFF2-40B4-BE49-F238E27FC236}">
                <a16:creationId xmlns:a16="http://schemas.microsoft.com/office/drawing/2014/main" id="{82BFC5B0-F219-1AEF-A627-5BC216020A6B}"/>
              </a:ext>
            </a:extLst>
          </p:cNvPr>
          <p:cNvSpPr txBox="1"/>
          <p:nvPr/>
        </p:nvSpPr>
        <p:spPr>
          <a:xfrm>
            <a:off x="3951890" y="6488668"/>
            <a:ext cx="6936828" cy="369332"/>
          </a:xfrm>
          <a:prstGeom prst="rect">
            <a:avLst/>
          </a:prstGeom>
          <a:noFill/>
        </p:spPr>
        <p:txBody>
          <a:bodyPr wrap="square" rtlCol="0">
            <a:spAutoFit/>
          </a:bodyPr>
          <a:lstStyle/>
          <a:p>
            <a:r>
              <a:rPr lang="en-US" dirty="0">
                <a:hlinkClick r:id="rId2">
                  <a:extLst>
                    <a:ext uri="{A12FA001-AC4F-418D-AE19-62706E023703}">
                      <ahyp:hlinkClr xmlns:ahyp="http://schemas.microsoft.com/office/drawing/2018/hyperlinkcolor" val="tx"/>
                    </a:ext>
                  </a:extLst>
                </a:hlinkClick>
              </a:rPr>
              <a:t>Publication Bias in Meta-Analysis. Publication Bias in Meta-Analysis (pp. 1-7)</a:t>
            </a:r>
            <a:endParaRPr lang="en-US" dirty="0"/>
          </a:p>
        </p:txBody>
      </p:sp>
    </p:spTree>
    <p:extLst>
      <p:ext uri="{BB962C8B-B14F-4D97-AF65-F5344CB8AC3E}">
        <p14:creationId xmlns:p14="http://schemas.microsoft.com/office/powerpoint/2010/main" val="3600502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A2CC056-87C5-F7E2-1943-0359CC482A49}"/>
              </a:ext>
            </a:extLst>
          </p:cNvPr>
          <p:cNvSpPr>
            <a:spLocks noGrp="1"/>
          </p:cNvSpPr>
          <p:nvPr>
            <p:ph type="title"/>
          </p:nvPr>
        </p:nvSpPr>
        <p:spPr>
          <a:xfrm>
            <a:off x="947346" y="455573"/>
            <a:ext cx="10333075" cy="702420"/>
          </a:xfrm>
        </p:spPr>
        <p:txBody>
          <a:bodyPr>
            <a:noAutofit/>
          </a:bodyPr>
          <a:lstStyle/>
          <a:p>
            <a:r>
              <a:rPr lang="en-US" dirty="0"/>
              <a:t>MECIR Standards for additional searching</a:t>
            </a:r>
          </a:p>
        </p:txBody>
      </p:sp>
      <p:graphicFrame>
        <p:nvGraphicFramePr>
          <p:cNvPr id="9" name="Table 9">
            <a:extLst>
              <a:ext uri="{FF2B5EF4-FFF2-40B4-BE49-F238E27FC236}">
                <a16:creationId xmlns:a16="http://schemas.microsoft.com/office/drawing/2014/main" id="{7E0BB276-B8C3-1224-F14C-2160A8C91FA9}"/>
              </a:ext>
            </a:extLst>
          </p:cNvPr>
          <p:cNvGraphicFramePr>
            <a:graphicFrameLocks noGrp="1"/>
          </p:cNvGraphicFramePr>
          <p:nvPr>
            <p:ph idx="1"/>
            <p:extLst>
              <p:ext uri="{D42A27DB-BD31-4B8C-83A1-F6EECF244321}">
                <p14:modId xmlns:p14="http://schemas.microsoft.com/office/powerpoint/2010/main" val="1752975993"/>
              </p:ext>
            </p:extLst>
          </p:nvPr>
        </p:nvGraphicFramePr>
        <p:xfrm>
          <a:off x="359229" y="1260630"/>
          <a:ext cx="11509310" cy="5392584"/>
        </p:xfrm>
        <a:graphic>
          <a:graphicData uri="http://schemas.openxmlformats.org/drawingml/2006/table">
            <a:tbl>
              <a:tblPr firstRow="1" bandRow="1">
                <a:tableStyleId>{93296810-A885-4BE3-A3E7-6D5BEEA58F35}</a:tableStyleId>
              </a:tblPr>
              <a:tblGrid>
                <a:gridCol w="1042176">
                  <a:extLst>
                    <a:ext uri="{9D8B030D-6E8A-4147-A177-3AD203B41FA5}">
                      <a16:colId xmlns:a16="http://schemas.microsoft.com/office/drawing/2014/main" val="135056746"/>
                    </a:ext>
                  </a:extLst>
                </a:gridCol>
                <a:gridCol w="8791266">
                  <a:extLst>
                    <a:ext uri="{9D8B030D-6E8A-4147-A177-3AD203B41FA5}">
                      <a16:colId xmlns:a16="http://schemas.microsoft.com/office/drawing/2014/main" val="806933666"/>
                    </a:ext>
                  </a:extLst>
                </a:gridCol>
                <a:gridCol w="1675868">
                  <a:extLst>
                    <a:ext uri="{9D8B030D-6E8A-4147-A177-3AD203B41FA5}">
                      <a16:colId xmlns:a16="http://schemas.microsoft.com/office/drawing/2014/main" val="561167829"/>
                    </a:ext>
                  </a:extLst>
                </a:gridCol>
              </a:tblGrid>
              <a:tr h="975361">
                <a:tc>
                  <a:txBody>
                    <a:bodyPr/>
                    <a:lstStyle/>
                    <a:p>
                      <a:r>
                        <a:rPr lang="en-US" sz="2800" dirty="0">
                          <a:solidFill>
                            <a:schemeClr val="tx1"/>
                          </a:solidFill>
                          <a:latin typeface="+mn-lt"/>
                        </a:rPr>
                        <a:t>Standard #</a:t>
                      </a:r>
                    </a:p>
                  </a:txBody>
                  <a:tcPr/>
                </a:tc>
                <a:tc>
                  <a:txBody>
                    <a:bodyPr/>
                    <a:lstStyle/>
                    <a:p>
                      <a:r>
                        <a:rPr lang="en-US" sz="2800" dirty="0">
                          <a:solidFill>
                            <a:schemeClr val="tx1"/>
                          </a:solidFill>
                          <a:latin typeface="+mn-lt"/>
                        </a:rPr>
                        <a:t>Main statement                 M: Mandatory            HD: Highly desired</a:t>
                      </a:r>
                    </a:p>
                  </a:txBody>
                  <a:tcPr/>
                </a:tc>
                <a:tc>
                  <a:txBody>
                    <a:bodyPr/>
                    <a:lstStyle/>
                    <a:p>
                      <a:r>
                        <a:rPr lang="en-US" sz="2800" dirty="0">
                          <a:solidFill>
                            <a:schemeClr val="tx1"/>
                          </a:solidFill>
                          <a:latin typeface="+mn-lt"/>
                        </a:rPr>
                        <a:t>Cochrane Handbook</a:t>
                      </a:r>
                    </a:p>
                  </a:txBody>
                  <a:tcPr/>
                </a:tc>
                <a:extLst>
                  <a:ext uri="{0D108BD9-81ED-4DB2-BD59-A6C34878D82A}">
                    <a16:rowId xmlns:a16="http://schemas.microsoft.com/office/drawing/2014/main" val="241585159"/>
                  </a:ext>
                </a:extLst>
              </a:tr>
              <a:tr h="1337188">
                <a:tc>
                  <a:txBody>
                    <a:bodyPr/>
                    <a:lstStyle/>
                    <a:p>
                      <a:pPr rtl="0" fontAlgn="t"/>
                      <a:r>
                        <a:rPr lang="en-US" sz="2800" b="0" dirty="0">
                          <a:solidFill>
                            <a:srgbClr val="333333"/>
                          </a:solidFill>
                          <a:effectLst/>
                          <a:latin typeface="+mn-lt"/>
                        </a:rPr>
                        <a:t>C27 M</a:t>
                      </a:r>
                    </a:p>
                  </a:txBody>
                  <a:tcPr marL="11430" marR="11430" marT="7620" marB="7620">
                    <a:solidFill>
                      <a:schemeClr val="bg1"/>
                    </a:solidFill>
                  </a:tcPr>
                </a:tc>
                <a:tc>
                  <a:txBody>
                    <a:bodyPr/>
                    <a:lstStyle/>
                    <a:p>
                      <a:pPr rtl="0" fontAlgn="t"/>
                      <a:r>
                        <a:rPr lang="en-US" sz="2800" b="1" dirty="0">
                          <a:solidFill>
                            <a:srgbClr val="333333"/>
                          </a:solidFill>
                          <a:effectLst/>
                          <a:latin typeface="+mn-lt"/>
                        </a:rPr>
                        <a:t>Search trials registers </a:t>
                      </a:r>
                      <a:r>
                        <a:rPr lang="en-US" sz="2800" b="0" dirty="0">
                          <a:solidFill>
                            <a:srgbClr val="333333"/>
                          </a:solidFill>
                          <a:effectLst/>
                          <a:latin typeface="+mn-lt"/>
                        </a:rPr>
                        <a:t>and repositories of results, where relevant to the topic, through ClinicalTrials.gov, the WHO International Clinical Trials Registry Platform (ICTRP) portal and other sources as appropriate.</a:t>
                      </a:r>
                    </a:p>
                  </a:txBody>
                  <a:tcPr marL="11430" marR="11430" marT="7620" marB="7620">
                    <a:solidFill>
                      <a:schemeClr val="bg1"/>
                    </a:solidFill>
                  </a:tcPr>
                </a:tc>
                <a:tc>
                  <a:txBody>
                    <a:bodyPr/>
                    <a:lstStyle/>
                    <a:p>
                      <a:pPr rtl="0" fontAlgn="t"/>
                      <a:r>
                        <a:rPr lang="en-US" sz="2800" b="0" u="none" dirty="0">
                          <a:solidFill>
                            <a:schemeClr val="tx1"/>
                          </a:solidFill>
                          <a:effectLst/>
                          <a:latin typeface="+mn-lt"/>
                          <a:hlinkClick r:id="rId2">
                            <a:extLst>
                              <a:ext uri="{A12FA001-AC4F-418D-AE19-62706E023703}">
                                <ahyp:hlinkClr xmlns:ahyp="http://schemas.microsoft.com/office/drawing/2018/hyperlinkcolor" val="tx"/>
                              </a:ext>
                            </a:extLst>
                          </a:hlinkClick>
                        </a:rPr>
                        <a:t>Section 4.3.3</a:t>
                      </a:r>
                      <a:endParaRPr lang="en-US" sz="2800" b="0" u="none" dirty="0">
                        <a:solidFill>
                          <a:schemeClr val="tx1"/>
                        </a:solidFill>
                        <a:effectLst/>
                        <a:latin typeface="+mn-lt"/>
                      </a:endParaRPr>
                    </a:p>
                  </a:txBody>
                  <a:tcPr marL="11430" marR="11430" marT="7620" marB="7620">
                    <a:solidFill>
                      <a:schemeClr val="bg1"/>
                    </a:solidFill>
                  </a:tcPr>
                </a:tc>
                <a:extLst>
                  <a:ext uri="{0D108BD9-81ED-4DB2-BD59-A6C34878D82A}">
                    <a16:rowId xmlns:a16="http://schemas.microsoft.com/office/drawing/2014/main" val="2909005136"/>
                  </a:ext>
                </a:extLst>
              </a:tr>
              <a:tr h="896703">
                <a:tc>
                  <a:txBody>
                    <a:bodyPr/>
                    <a:lstStyle/>
                    <a:p>
                      <a:pPr rtl="0" fontAlgn="t"/>
                      <a:r>
                        <a:rPr lang="en-US" sz="2800" b="0" dirty="0">
                          <a:solidFill>
                            <a:srgbClr val="333333"/>
                          </a:solidFill>
                          <a:effectLst/>
                          <a:latin typeface="+mn-lt"/>
                        </a:rPr>
                        <a:t>C28 HD</a:t>
                      </a:r>
                    </a:p>
                  </a:txBody>
                  <a:tcPr marL="11430" marR="11430" marT="7620" marB="7620">
                    <a:solidFill>
                      <a:schemeClr val="accent6">
                        <a:lumMod val="20000"/>
                        <a:lumOff val="80000"/>
                      </a:schemeClr>
                    </a:solidFill>
                  </a:tcPr>
                </a:tc>
                <a:tc>
                  <a:txBody>
                    <a:bodyPr/>
                    <a:lstStyle/>
                    <a:p>
                      <a:pPr rtl="0" fontAlgn="t"/>
                      <a:r>
                        <a:rPr lang="en-US" sz="2800" b="0" dirty="0">
                          <a:solidFill>
                            <a:srgbClr val="333333"/>
                          </a:solidFill>
                          <a:effectLst/>
                          <a:latin typeface="+mn-lt"/>
                        </a:rPr>
                        <a:t>Search relevant grey literature sources such as reports, dissertations, theses and conference abstracts.</a:t>
                      </a:r>
                    </a:p>
                  </a:txBody>
                  <a:tcPr marL="11430" marR="11430" marT="7620" marB="7620">
                    <a:solidFill>
                      <a:schemeClr val="accent6">
                        <a:lumMod val="20000"/>
                        <a:lumOff val="80000"/>
                      </a:schemeClr>
                    </a:solidFill>
                  </a:tcPr>
                </a:tc>
                <a:tc>
                  <a:txBody>
                    <a:bodyPr/>
                    <a:lstStyle/>
                    <a:p>
                      <a:pPr rtl="0" fontAlgn="t"/>
                      <a:r>
                        <a:rPr lang="en-US" sz="2800" b="0" u="none" dirty="0">
                          <a:solidFill>
                            <a:schemeClr val="tx1"/>
                          </a:solidFill>
                          <a:effectLst/>
                          <a:latin typeface="+mn-lt"/>
                          <a:hlinkClick r:id="rId3">
                            <a:extLst>
                              <a:ext uri="{A12FA001-AC4F-418D-AE19-62706E023703}">
                                <ahyp:hlinkClr xmlns:ahyp="http://schemas.microsoft.com/office/drawing/2018/hyperlinkcolor" val="tx"/>
                              </a:ext>
                            </a:extLst>
                          </a:hlinkClick>
                        </a:rPr>
                        <a:t>Section 4.3.5</a:t>
                      </a:r>
                      <a:endParaRPr lang="en-US" sz="2800" b="0" u="none" dirty="0">
                        <a:solidFill>
                          <a:schemeClr val="tx1"/>
                        </a:solidFill>
                        <a:effectLst/>
                        <a:latin typeface="+mn-lt"/>
                      </a:endParaRPr>
                    </a:p>
                  </a:txBody>
                  <a:tcPr marL="11430" marR="11430" marT="7620" marB="7620">
                    <a:solidFill>
                      <a:schemeClr val="accent6">
                        <a:lumMod val="20000"/>
                        <a:lumOff val="80000"/>
                      </a:schemeClr>
                    </a:solidFill>
                  </a:tcPr>
                </a:tc>
                <a:extLst>
                  <a:ext uri="{0D108BD9-81ED-4DB2-BD59-A6C34878D82A}">
                    <a16:rowId xmlns:a16="http://schemas.microsoft.com/office/drawing/2014/main" val="1338870862"/>
                  </a:ext>
                </a:extLst>
              </a:tr>
              <a:tr h="767827">
                <a:tc>
                  <a:txBody>
                    <a:bodyPr/>
                    <a:lstStyle/>
                    <a:p>
                      <a:pPr rtl="0" fontAlgn="t"/>
                      <a:r>
                        <a:rPr lang="en-US" sz="2800" b="0" dirty="0">
                          <a:solidFill>
                            <a:srgbClr val="333333"/>
                          </a:solidFill>
                          <a:effectLst/>
                          <a:latin typeface="+mn-lt"/>
                        </a:rPr>
                        <a:t>C29 HD</a:t>
                      </a:r>
                    </a:p>
                  </a:txBody>
                  <a:tcPr marL="11430" marR="11430" marT="7620" marB="7620">
                    <a:solidFill>
                      <a:schemeClr val="bg1"/>
                    </a:solidFill>
                  </a:tcPr>
                </a:tc>
                <a:tc>
                  <a:txBody>
                    <a:bodyPr/>
                    <a:lstStyle/>
                    <a:p>
                      <a:pPr rtl="0" fontAlgn="t"/>
                      <a:r>
                        <a:rPr lang="en-US" sz="2800" b="0" dirty="0">
                          <a:solidFill>
                            <a:srgbClr val="333333"/>
                          </a:solidFill>
                          <a:effectLst/>
                          <a:latin typeface="+mn-lt"/>
                        </a:rPr>
                        <a:t>Search within previous reviews on the same topic.</a:t>
                      </a:r>
                    </a:p>
                  </a:txBody>
                  <a:tcPr marL="11430" marR="11430" marT="7620" marB="7620">
                    <a:solidFill>
                      <a:schemeClr val="bg1"/>
                    </a:solidFill>
                  </a:tcPr>
                </a:tc>
                <a:tc>
                  <a:txBody>
                    <a:bodyPr/>
                    <a:lstStyle/>
                    <a:p>
                      <a:pPr rtl="0" fontAlgn="t"/>
                      <a:r>
                        <a:rPr lang="en-US" sz="2800" b="0" u="none" dirty="0">
                          <a:solidFill>
                            <a:schemeClr val="tx1"/>
                          </a:solidFill>
                          <a:effectLst/>
                          <a:latin typeface="+mn-lt"/>
                          <a:hlinkClick r:id="rId3">
                            <a:extLst>
                              <a:ext uri="{A12FA001-AC4F-418D-AE19-62706E023703}">
                                <ahyp:hlinkClr xmlns:ahyp="http://schemas.microsoft.com/office/drawing/2018/hyperlinkcolor" val="tx"/>
                              </a:ext>
                            </a:extLst>
                          </a:hlinkClick>
                        </a:rPr>
                        <a:t>Section 4.3.5</a:t>
                      </a:r>
                      <a:endParaRPr lang="en-US" sz="2800" b="0" u="none" dirty="0">
                        <a:solidFill>
                          <a:schemeClr val="tx1"/>
                        </a:solidFill>
                        <a:effectLst/>
                        <a:latin typeface="+mn-lt"/>
                      </a:endParaRPr>
                    </a:p>
                  </a:txBody>
                  <a:tcPr marL="11430" marR="11430" marT="7620" marB="7620">
                    <a:solidFill>
                      <a:schemeClr val="bg1"/>
                    </a:solidFill>
                  </a:tcPr>
                </a:tc>
                <a:extLst>
                  <a:ext uri="{0D108BD9-81ED-4DB2-BD59-A6C34878D82A}">
                    <a16:rowId xmlns:a16="http://schemas.microsoft.com/office/drawing/2014/main" val="49121709"/>
                  </a:ext>
                </a:extLst>
              </a:tr>
              <a:tr h="896703">
                <a:tc>
                  <a:txBody>
                    <a:bodyPr/>
                    <a:lstStyle/>
                    <a:p>
                      <a:pPr rtl="0" fontAlgn="t"/>
                      <a:r>
                        <a:rPr lang="en-US" sz="2800" b="0">
                          <a:solidFill>
                            <a:srgbClr val="333333"/>
                          </a:solidFill>
                          <a:effectLst/>
                          <a:latin typeface="+mn-lt"/>
                        </a:rPr>
                        <a:t>C30 M</a:t>
                      </a:r>
                    </a:p>
                  </a:txBody>
                  <a:tcPr marL="11430" marR="11430" marT="7620" marB="7620">
                    <a:solidFill>
                      <a:schemeClr val="accent6">
                        <a:lumMod val="20000"/>
                        <a:lumOff val="80000"/>
                      </a:schemeClr>
                    </a:solidFill>
                  </a:tcPr>
                </a:tc>
                <a:tc>
                  <a:txBody>
                    <a:bodyPr/>
                    <a:lstStyle/>
                    <a:p>
                      <a:pPr rtl="0" fontAlgn="t"/>
                      <a:r>
                        <a:rPr lang="en-US" sz="2800" b="0">
                          <a:solidFill>
                            <a:srgbClr val="333333"/>
                          </a:solidFill>
                          <a:effectLst/>
                          <a:latin typeface="+mn-lt"/>
                        </a:rPr>
                        <a:t>Searching reference lists: Check reference lists in included studies and any relevant systematic reviews identified.</a:t>
                      </a:r>
                    </a:p>
                  </a:txBody>
                  <a:tcPr marL="11430" marR="11430" marT="7620" marB="7620">
                    <a:solidFill>
                      <a:schemeClr val="accent6">
                        <a:lumMod val="20000"/>
                        <a:lumOff val="80000"/>
                      </a:schemeClr>
                    </a:solidFill>
                  </a:tcPr>
                </a:tc>
                <a:tc>
                  <a:txBody>
                    <a:bodyPr/>
                    <a:lstStyle/>
                    <a:p>
                      <a:pPr rtl="0" fontAlgn="t"/>
                      <a:r>
                        <a:rPr lang="en-US" sz="2800" b="0" u="none" dirty="0">
                          <a:solidFill>
                            <a:schemeClr val="tx1"/>
                          </a:solidFill>
                          <a:effectLst/>
                          <a:latin typeface="+mn-lt"/>
                          <a:hlinkClick r:id="rId3">
                            <a:extLst>
                              <a:ext uri="{A12FA001-AC4F-418D-AE19-62706E023703}">
                                <ahyp:hlinkClr xmlns:ahyp="http://schemas.microsoft.com/office/drawing/2018/hyperlinkcolor" val="tx"/>
                              </a:ext>
                            </a:extLst>
                          </a:hlinkClick>
                        </a:rPr>
                        <a:t>Section 4.3.5</a:t>
                      </a:r>
                      <a:endParaRPr lang="en-US" sz="2800" b="0" u="none" dirty="0">
                        <a:solidFill>
                          <a:schemeClr val="tx1"/>
                        </a:solidFill>
                        <a:effectLst/>
                        <a:latin typeface="+mn-lt"/>
                      </a:endParaRPr>
                    </a:p>
                  </a:txBody>
                  <a:tcPr marL="11430" marR="11430" marT="7620" marB="7620">
                    <a:solidFill>
                      <a:schemeClr val="accent6">
                        <a:lumMod val="20000"/>
                        <a:lumOff val="80000"/>
                      </a:schemeClr>
                    </a:solidFill>
                  </a:tcPr>
                </a:tc>
                <a:extLst>
                  <a:ext uri="{0D108BD9-81ED-4DB2-BD59-A6C34878D82A}">
                    <a16:rowId xmlns:a16="http://schemas.microsoft.com/office/drawing/2014/main" val="1397356370"/>
                  </a:ext>
                </a:extLst>
              </a:tr>
              <a:tr h="518802">
                <a:tc>
                  <a:txBody>
                    <a:bodyPr/>
                    <a:lstStyle/>
                    <a:p>
                      <a:pPr rtl="0" fontAlgn="t"/>
                      <a:r>
                        <a:rPr lang="en-US" sz="2800" b="0" dirty="0">
                          <a:solidFill>
                            <a:srgbClr val="333333"/>
                          </a:solidFill>
                          <a:effectLst/>
                          <a:latin typeface="+mn-lt"/>
                        </a:rPr>
                        <a:t>C31 HD</a:t>
                      </a:r>
                    </a:p>
                  </a:txBody>
                  <a:tcPr marL="11430" marR="11430" marT="7620" marB="7620">
                    <a:solidFill>
                      <a:schemeClr val="bg1"/>
                    </a:solidFill>
                  </a:tcPr>
                </a:tc>
                <a:tc>
                  <a:txBody>
                    <a:bodyPr/>
                    <a:lstStyle/>
                    <a:p>
                      <a:pPr rtl="0" fontAlgn="t"/>
                      <a:r>
                        <a:rPr lang="en-US" sz="2800" b="1" dirty="0">
                          <a:solidFill>
                            <a:srgbClr val="333333"/>
                          </a:solidFill>
                          <a:effectLst/>
                          <a:latin typeface="+mn-lt"/>
                        </a:rPr>
                        <a:t>Searching by contacting relevant individuals and organizations</a:t>
                      </a:r>
                    </a:p>
                  </a:txBody>
                  <a:tcPr marL="11430" marR="11430" marT="7620" marB="7620">
                    <a:solidFill>
                      <a:schemeClr val="bg1"/>
                    </a:solidFill>
                  </a:tcPr>
                </a:tc>
                <a:tc>
                  <a:txBody>
                    <a:bodyPr/>
                    <a:lstStyle/>
                    <a:p>
                      <a:pPr rtl="0" fontAlgn="t"/>
                      <a:r>
                        <a:rPr lang="en-US" sz="2800" b="0" u="none" dirty="0">
                          <a:solidFill>
                            <a:schemeClr val="tx1"/>
                          </a:solidFill>
                          <a:effectLst/>
                          <a:latin typeface="+mn-lt"/>
                          <a:hlinkClick r:id="rId4">
                            <a:extLst>
                              <a:ext uri="{A12FA001-AC4F-418D-AE19-62706E023703}">
                                <ahyp:hlinkClr xmlns:ahyp="http://schemas.microsoft.com/office/drawing/2018/hyperlinkcolor" val="tx"/>
                              </a:ext>
                            </a:extLst>
                          </a:hlinkClick>
                        </a:rPr>
                        <a:t>Section 4.3.2</a:t>
                      </a:r>
                      <a:endParaRPr lang="en-US" sz="2800" b="0" u="none" dirty="0">
                        <a:solidFill>
                          <a:schemeClr val="tx1"/>
                        </a:solidFill>
                        <a:effectLst/>
                        <a:latin typeface="+mn-lt"/>
                      </a:endParaRPr>
                    </a:p>
                  </a:txBody>
                  <a:tcPr marL="11430" marR="11430" marT="7620" marB="7620">
                    <a:solidFill>
                      <a:schemeClr val="bg1"/>
                    </a:solidFill>
                  </a:tcPr>
                </a:tc>
                <a:extLst>
                  <a:ext uri="{0D108BD9-81ED-4DB2-BD59-A6C34878D82A}">
                    <a16:rowId xmlns:a16="http://schemas.microsoft.com/office/drawing/2014/main" val="1424292302"/>
                  </a:ext>
                </a:extLst>
              </a:tr>
            </a:tbl>
          </a:graphicData>
        </a:graphic>
      </p:graphicFrame>
      <p:sp>
        <p:nvSpPr>
          <p:cNvPr id="4" name="Slide Number Placeholder 3">
            <a:extLst>
              <a:ext uri="{FF2B5EF4-FFF2-40B4-BE49-F238E27FC236}">
                <a16:creationId xmlns:a16="http://schemas.microsoft.com/office/drawing/2014/main" id="{267ABA30-C788-5FD7-C93C-8599836CCBFB}"/>
              </a:ext>
            </a:extLst>
          </p:cNvPr>
          <p:cNvSpPr>
            <a:spLocks noGrp="1"/>
          </p:cNvSpPr>
          <p:nvPr>
            <p:ph type="sldNum" sz="quarter" idx="12"/>
          </p:nvPr>
        </p:nvSpPr>
        <p:spPr/>
        <p:txBody>
          <a:bodyPr/>
          <a:lstStyle/>
          <a:p>
            <a:fld id="{7C7FAD9F-AEE9-406E-B720-57D2B9DB2816}" type="slidenum">
              <a:rPr lang="en-US" smtClean="0"/>
              <a:t>18</a:t>
            </a:fld>
            <a:endParaRPr lang="en-US" dirty="0"/>
          </a:p>
        </p:txBody>
      </p:sp>
    </p:spTree>
    <p:extLst>
      <p:ext uri="{BB962C8B-B14F-4D97-AF65-F5344CB8AC3E}">
        <p14:creationId xmlns:p14="http://schemas.microsoft.com/office/powerpoint/2010/main" val="25351385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439"/>
        <p:cNvGrpSpPr/>
        <p:nvPr/>
      </p:nvGrpSpPr>
      <p:grpSpPr>
        <a:xfrm>
          <a:off x="0" y="0"/>
          <a:ext cx="0" cy="0"/>
          <a:chOff x="0" y="0"/>
          <a:chExt cx="0" cy="0"/>
        </a:xfrm>
      </p:grpSpPr>
      <p:sp>
        <p:nvSpPr>
          <p:cNvPr id="440" name="Google Shape;440;p39"/>
          <p:cNvSpPr txBox="1">
            <a:spLocks noGrp="1"/>
          </p:cNvSpPr>
          <p:nvPr>
            <p:ph type="title"/>
          </p:nvPr>
        </p:nvSpPr>
        <p:spPr>
          <a:xfrm>
            <a:off x="212983" y="280085"/>
            <a:ext cx="5105465" cy="6343871"/>
          </a:xfrm>
          <a:prstGeom prst="rect">
            <a:avLst/>
          </a:prstGeom>
          <a:solidFill>
            <a:schemeClr val="tx1"/>
          </a:solidFill>
        </p:spPr>
        <p:txBody>
          <a:bodyPr spcFirstLastPara="1" wrap="square" lIns="91425" tIns="45700" rIns="91425" bIns="45700" anchor="t" anchorCtr="0">
            <a:noAutofit/>
          </a:bodyPr>
          <a:lstStyle/>
          <a:p>
            <a:br>
              <a:rPr lang="en-US" sz="7200" dirty="0">
                <a:solidFill>
                  <a:schemeClr val="bg1"/>
                </a:solidFill>
              </a:rPr>
            </a:br>
            <a:r>
              <a:rPr lang="en-US" sz="7200" dirty="0">
                <a:solidFill>
                  <a:schemeClr val="bg1"/>
                </a:solidFill>
              </a:rPr>
              <a:t>2-1 </a:t>
            </a:r>
            <a:br>
              <a:rPr lang="en-US" sz="7200" dirty="0">
                <a:solidFill>
                  <a:schemeClr val="bg1"/>
                </a:solidFill>
              </a:rPr>
            </a:br>
            <a:r>
              <a:rPr lang="en-US" sz="7200" dirty="0">
                <a:solidFill>
                  <a:schemeClr val="bg1"/>
                </a:solidFill>
              </a:rPr>
              <a:t>Grey literature </a:t>
            </a:r>
            <a:endParaRPr sz="4800" dirty="0">
              <a:solidFill>
                <a:schemeClr val="bg1"/>
              </a:solidFill>
            </a:endParaRPr>
          </a:p>
        </p:txBody>
      </p:sp>
      <p:sp>
        <p:nvSpPr>
          <p:cNvPr id="2" name="TextBox 1">
            <a:extLst>
              <a:ext uri="{FF2B5EF4-FFF2-40B4-BE49-F238E27FC236}">
                <a16:creationId xmlns:a16="http://schemas.microsoft.com/office/drawing/2014/main" id="{467F389F-C5B0-3847-0C26-74C169BB6A6B}"/>
              </a:ext>
            </a:extLst>
          </p:cNvPr>
          <p:cNvSpPr txBox="1"/>
          <p:nvPr/>
        </p:nvSpPr>
        <p:spPr>
          <a:xfrm>
            <a:off x="5994918" y="1025591"/>
            <a:ext cx="5388429" cy="3647152"/>
          </a:xfrm>
          <a:prstGeom prst="rect">
            <a:avLst/>
          </a:prstGeom>
          <a:solidFill>
            <a:schemeClr val="bg1"/>
          </a:solidFill>
        </p:spPr>
        <p:txBody>
          <a:bodyPr wrap="square" tIns="365760" rtlCol="0">
            <a:spAutoFit/>
          </a:bodyPr>
          <a:lstStyle/>
          <a:p>
            <a:pPr marL="685800" indent="-685800">
              <a:buFont typeface="Arial" panose="020B0604020202020204" pitchFamily="34" charset="0"/>
              <a:buChar char="•"/>
            </a:pPr>
            <a:r>
              <a:rPr lang="en-US" sz="4800" b="1" dirty="0"/>
              <a:t>Grey lit types &amp; sources</a:t>
            </a:r>
          </a:p>
          <a:p>
            <a:pPr marL="685800" indent="-685800">
              <a:buFont typeface="Arial" panose="020B0604020202020204" pitchFamily="34" charset="0"/>
              <a:buChar char="•"/>
            </a:pPr>
            <a:r>
              <a:rPr lang="en-US" sz="4800" b="1" dirty="0"/>
              <a:t>Study Registers</a:t>
            </a:r>
          </a:p>
          <a:p>
            <a:pPr marL="685800" indent="-685800">
              <a:buFont typeface="Arial" panose="020B0604020202020204" pitchFamily="34" charset="0"/>
              <a:buChar char="•"/>
            </a:pPr>
            <a:r>
              <a:rPr lang="en-US" sz="4800" b="1" dirty="0"/>
              <a:t>Searching the internet</a:t>
            </a:r>
          </a:p>
          <a:p>
            <a:endParaRPr lang="en-US" sz="4800" b="1" dirty="0"/>
          </a:p>
          <a:p>
            <a:endParaRPr lang="en-US" dirty="0"/>
          </a:p>
        </p:txBody>
      </p:sp>
      <p:sp>
        <p:nvSpPr>
          <p:cNvPr id="3" name="Slide Number Placeholder 2">
            <a:extLst>
              <a:ext uri="{FF2B5EF4-FFF2-40B4-BE49-F238E27FC236}">
                <a16:creationId xmlns:a16="http://schemas.microsoft.com/office/drawing/2014/main" id="{023ADDF9-896E-1F7B-180D-4907401F0EB7}"/>
              </a:ext>
            </a:extLst>
          </p:cNvPr>
          <p:cNvSpPr>
            <a:spLocks noGrp="1"/>
          </p:cNvSpPr>
          <p:nvPr>
            <p:ph type="sldNum" sz="quarter" idx="12"/>
          </p:nvPr>
        </p:nvSpPr>
        <p:spPr/>
        <p:txBody>
          <a:bodyPr/>
          <a:lstStyle/>
          <a:p>
            <a:fld id="{7C7FAD9F-AEE9-406E-B720-57D2B9DB2816}" type="slidenum">
              <a:rPr lang="en-US" smtClean="0"/>
              <a:t>19</a:t>
            </a:fld>
            <a:endParaRPr lang="en-US"/>
          </a:p>
        </p:txBody>
      </p:sp>
    </p:spTree>
    <p:extLst>
      <p:ext uri="{BB962C8B-B14F-4D97-AF65-F5344CB8AC3E}">
        <p14:creationId xmlns:p14="http://schemas.microsoft.com/office/powerpoint/2010/main" val="1434077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99776DE-BDCD-B367-4C8F-22CB66463BF8}"/>
              </a:ext>
            </a:extLst>
          </p:cNvPr>
          <p:cNvSpPr>
            <a:spLocks noGrp="1"/>
          </p:cNvSpPr>
          <p:nvPr>
            <p:ph type="sldNum" sz="quarter" idx="12"/>
          </p:nvPr>
        </p:nvSpPr>
        <p:spPr/>
        <p:txBody>
          <a:bodyPr/>
          <a:lstStyle/>
          <a:p>
            <a:fld id="{7C7FAD9F-AEE9-406E-B720-57D2B9DB2816}" type="slidenum">
              <a:rPr lang="en-US" smtClean="0"/>
              <a:t>2</a:t>
            </a:fld>
            <a:endParaRPr lang="en-US"/>
          </a:p>
        </p:txBody>
      </p:sp>
      <p:sp>
        <p:nvSpPr>
          <p:cNvPr id="3" name="Title 2">
            <a:extLst>
              <a:ext uri="{FF2B5EF4-FFF2-40B4-BE49-F238E27FC236}">
                <a16:creationId xmlns:a16="http://schemas.microsoft.com/office/drawing/2014/main" id="{00A6B22A-BC87-47AA-4E88-E8ACEB1C1BD3}"/>
              </a:ext>
            </a:extLst>
          </p:cNvPr>
          <p:cNvSpPr>
            <a:spLocks noGrp="1"/>
          </p:cNvSpPr>
          <p:nvPr>
            <p:ph type="title"/>
          </p:nvPr>
        </p:nvSpPr>
        <p:spPr/>
        <p:txBody>
          <a:bodyPr/>
          <a:lstStyle/>
          <a:p>
            <a:r>
              <a:rPr lang="en-US" dirty="0"/>
              <a:t>Objectives</a:t>
            </a:r>
          </a:p>
        </p:txBody>
      </p:sp>
      <p:sp>
        <p:nvSpPr>
          <p:cNvPr id="4" name="Content Placeholder 3">
            <a:extLst>
              <a:ext uri="{FF2B5EF4-FFF2-40B4-BE49-F238E27FC236}">
                <a16:creationId xmlns:a16="http://schemas.microsoft.com/office/drawing/2014/main" id="{D8DBA2F6-6F55-596D-D969-BD4C37E5026C}"/>
              </a:ext>
            </a:extLst>
          </p:cNvPr>
          <p:cNvSpPr>
            <a:spLocks noGrp="1"/>
          </p:cNvSpPr>
          <p:nvPr>
            <p:ph idx="1"/>
          </p:nvPr>
        </p:nvSpPr>
        <p:spPr/>
        <p:txBody>
          <a:bodyPr>
            <a:normAutofit/>
          </a:bodyPr>
          <a:lstStyle/>
          <a:p>
            <a:pPr marL="514350" indent="-514350">
              <a:buFont typeface="+mj-lt"/>
              <a:buAutoNum type="arabicPeriod"/>
            </a:pPr>
            <a:r>
              <a:rPr lang="en-US" dirty="0"/>
              <a:t>Describe additional searches to database searching</a:t>
            </a:r>
          </a:p>
          <a:p>
            <a:pPr marL="514350" indent="-514350">
              <a:buFont typeface="+mj-lt"/>
              <a:buAutoNum type="arabicPeriod"/>
            </a:pPr>
            <a:r>
              <a:rPr lang="en-US" dirty="0"/>
              <a:t>Describe when and how to update searches</a:t>
            </a:r>
          </a:p>
          <a:p>
            <a:pPr marL="514350" indent="-514350">
              <a:buFont typeface="+mj-lt"/>
              <a:buAutoNum type="arabicPeriod"/>
            </a:pPr>
            <a:r>
              <a:rPr lang="en-US" dirty="0"/>
              <a:t>Describe standards for reporting searches</a:t>
            </a:r>
          </a:p>
          <a:p>
            <a:pPr marL="514350" indent="-514350">
              <a:buFont typeface="+mj-lt"/>
              <a:buAutoNum type="arabicPeriod"/>
            </a:pPr>
            <a:r>
              <a:rPr lang="en-US" dirty="0"/>
              <a:t>List potential options for librarian input into written reports of reviews</a:t>
            </a:r>
          </a:p>
        </p:txBody>
      </p:sp>
    </p:spTree>
    <p:extLst>
      <p:ext uri="{BB962C8B-B14F-4D97-AF65-F5344CB8AC3E}">
        <p14:creationId xmlns:p14="http://schemas.microsoft.com/office/powerpoint/2010/main" val="727371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A80AC3-C1F1-546A-D5ED-4B8261463772}"/>
              </a:ext>
            </a:extLst>
          </p:cNvPr>
          <p:cNvSpPr>
            <a:spLocks noGrp="1"/>
          </p:cNvSpPr>
          <p:nvPr>
            <p:ph type="title"/>
          </p:nvPr>
        </p:nvSpPr>
        <p:spPr>
          <a:xfrm>
            <a:off x="0" y="0"/>
            <a:ext cx="10326688" cy="1125675"/>
          </a:xfrm>
        </p:spPr>
        <p:txBody>
          <a:bodyPr>
            <a:normAutofit/>
          </a:bodyPr>
          <a:lstStyle/>
          <a:p>
            <a:r>
              <a:rPr lang="en-US" sz="4400" b="0" dirty="0">
                <a:latin typeface="Aptos" panose="020B0004020202020204" pitchFamily="34" charset="0"/>
              </a:rPr>
              <a:t>Determine types of grey literature</a:t>
            </a:r>
          </a:p>
        </p:txBody>
      </p:sp>
      <p:sp>
        <p:nvSpPr>
          <p:cNvPr id="5" name="Text Placeholder 4">
            <a:extLst>
              <a:ext uri="{FF2B5EF4-FFF2-40B4-BE49-F238E27FC236}">
                <a16:creationId xmlns:a16="http://schemas.microsoft.com/office/drawing/2014/main" id="{837F479A-A5B9-F612-6B74-5A20E710A141}"/>
              </a:ext>
            </a:extLst>
          </p:cNvPr>
          <p:cNvSpPr>
            <a:spLocks noGrp="1"/>
          </p:cNvSpPr>
          <p:nvPr>
            <p:ph type="body" idx="1"/>
          </p:nvPr>
        </p:nvSpPr>
        <p:spPr>
          <a:xfrm>
            <a:off x="306093" y="2198435"/>
            <a:ext cx="2702467" cy="814387"/>
          </a:xfrm>
          <a:ln>
            <a:solidFill>
              <a:schemeClr val="tx1"/>
            </a:solidFill>
          </a:ln>
        </p:spPr>
        <p:txBody>
          <a:bodyPr>
            <a:normAutofit lnSpcReduction="10000"/>
          </a:bodyPr>
          <a:lstStyle/>
          <a:p>
            <a:pPr algn="ctr"/>
            <a:r>
              <a:rPr lang="en-US" b="0" dirty="0">
                <a:solidFill>
                  <a:schemeClr val="tx1"/>
                </a:solidFill>
                <a:latin typeface="Aptos" panose="020B0004020202020204" pitchFamily="34" charset="0"/>
              </a:rPr>
              <a:t>Conference proceedings</a:t>
            </a:r>
          </a:p>
        </p:txBody>
      </p:sp>
      <p:sp>
        <p:nvSpPr>
          <p:cNvPr id="6" name="Content Placeholder 5">
            <a:extLst>
              <a:ext uri="{FF2B5EF4-FFF2-40B4-BE49-F238E27FC236}">
                <a16:creationId xmlns:a16="http://schemas.microsoft.com/office/drawing/2014/main" id="{445E7665-8222-A945-0B19-A4CB2C1F6007}"/>
              </a:ext>
            </a:extLst>
          </p:cNvPr>
          <p:cNvSpPr>
            <a:spLocks noGrp="1"/>
          </p:cNvSpPr>
          <p:nvPr>
            <p:ph sz="half" idx="2"/>
          </p:nvPr>
        </p:nvSpPr>
        <p:spPr>
          <a:xfrm>
            <a:off x="306093" y="3012822"/>
            <a:ext cx="2702467" cy="3402418"/>
          </a:xfrm>
          <a:ln>
            <a:solidFill>
              <a:schemeClr val="tx1"/>
            </a:solidFill>
          </a:ln>
        </p:spPr>
        <p:txBody>
          <a:bodyPr>
            <a:normAutofit fontScale="70000" lnSpcReduction="20000"/>
          </a:bodyPr>
          <a:lstStyle/>
          <a:p>
            <a:pPr marL="457200" lvl="0" indent="-457200">
              <a:buFont typeface="Arial" panose="020B0604020202020204" pitchFamily="34" charset="0"/>
              <a:buChar char="•"/>
            </a:pPr>
            <a:r>
              <a:rPr lang="en-US" b="0" dirty="0">
                <a:solidFill>
                  <a:schemeClr val="tx1"/>
                </a:solidFill>
                <a:latin typeface="Aptos" panose="020B0004020202020204" pitchFamily="34" charset="0"/>
              </a:rPr>
              <a:t>Conference Proceedings Citation Index- Science (Clarivate)</a:t>
            </a:r>
          </a:p>
          <a:p>
            <a:pPr marL="457200" lvl="0" indent="-457200">
              <a:buFont typeface="Arial" panose="020B0604020202020204" pitchFamily="34" charset="0"/>
              <a:buChar char="•"/>
            </a:pPr>
            <a:r>
              <a:rPr lang="en-US" b="0" dirty="0">
                <a:solidFill>
                  <a:schemeClr val="tx1"/>
                </a:solidFill>
                <a:latin typeface="Aptos" panose="020B0004020202020204" pitchFamily="34" charset="0"/>
              </a:rPr>
              <a:t>COS Conference Papers Index (</a:t>
            </a:r>
            <a:r>
              <a:rPr lang="en-US" b="0" dirty="0" err="1">
                <a:solidFill>
                  <a:schemeClr val="tx1"/>
                </a:solidFill>
                <a:latin typeface="Aptos" panose="020B0004020202020204" pitchFamily="34" charset="0"/>
              </a:rPr>
              <a:t>Proquest</a:t>
            </a:r>
            <a:r>
              <a:rPr lang="en-US" b="0" dirty="0">
                <a:solidFill>
                  <a:schemeClr val="tx1"/>
                </a:solidFill>
                <a:latin typeface="Aptos" panose="020B0004020202020204" pitchFamily="34" charset="0"/>
              </a:rPr>
              <a:t>)</a:t>
            </a:r>
          </a:p>
          <a:p>
            <a:pPr marL="457200" lvl="0" indent="-457200">
              <a:buFont typeface="Arial" panose="020B0604020202020204" pitchFamily="34" charset="0"/>
              <a:buChar char="•"/>
            </a:pPr>
            <a:r>
              <a:rPr lang="en-US" b="0" dirty="0">
                <a:solidFill>
                  <a:schemeClr val="tx1"/>
                </a:solidFill>
                <a:latin typeface="Aptos" panose="020B0004020202020204" pitchFamily="34" charset="0"/>
              </a:rPr>
              <a:t>Ex: Embase, </a:t>
            </a:r>
            <a:r>
              <a:rPr lang="en-US" b="0" dirty="0" err="1">
                <a:solidFill>
                  <a:schemeClr val="tx1"/>
                </a:solidFill>
                <a:latin typeface="Aptos" panose="020B0004020202020204" pitchFamily="34" charset="0"/>
              </a:rPr>
              <a:t>Compendex</a:t>
            </a:r>
            <a:endParaRPr lang="en-US" b="0" dirty="0">
              <a:solidFill>
                <a:schemeClr val="tx1"/>
              </a:solidFill>
              <a:latin typeface="Aptos" panose="020B0004020202020204" pitchFamily="34" charset="0"/>
            </a:endParaRPr>
          </a:p>
          <a:p>
            <a:endParaRPr lang="en-US" dirty="0"/>
          </a:p>
        </p:txBody>
      </p:sp>
      <p:sp>
        <p:nvSpPr>
          <p:cNvPr id="7" name="Text Placeholder 6">
            <a:extLst>
              <a:ext uri="{FF2B5EF4-FFF2-40B4-BE49-F238E27FC236}">
                <a16:creationId xmlns:a16="http://schemas.microsoft.com/office/drawing/2014/main" id="{94EC2EBA-23A0-7DE9-24F6-DB47C8AB777A}"/>
              </a:ext>
            </a:extLst>
          </p:cNvPr>
          <p:cNvSpPr>
            <a:spLocks noGrp="1"/>
          </p:cNvSpPr>
          <p:nvPr>
            <p:ph type="body" sz="quarter" idx="3"/>
          </p:nvPr>
        </p:nvSpPr>
        <p:spPr>
          <a:xfrm>
            <a:off x="3156384" y="2199909"/>
            <a:ext cx="2813491" cy="814387"/>
          </a:xfrm>
          <a:ln>
            <a:solidFill>
              <a:schemeClr val="tx1"/>
            </a:solidFill>
          </a:ln>
        </p:spPr>
        <p:txBody>
          <a:bodyPr>
            <a:normAutofit lnSpcReduction="10000"/>
          </a:bodyPr>
          <a:lstStyle/>
          <a:p>
            <a:pPr algn="ctr"/>
            <a:r>
              <a:rPr lang="en-US" b="0" dirty="0">
                <a:solidFill>
                  <a:schemeClr val="tx1"/>
                </a:solidFill>
                <a:latin typeface="Aptos" panose="020B0004020202020204" pitchFamily="34" charset="0"/>
              </a:rPr>
              <a:t>Dissertations</a:t>
            </a:r>
          </a:p>
        </p:txBody>
      </p:sp>
      <p:sp>
        <p:nvSpPr>
          <p:cNvPr id="8" name="Content Placeholder 7">
            <a:extLst>
              <a:ext uri="{FF2B5EF4-FFF2-40B4-BE49-F238E27FC236}">
                <a16:creationId xmlns:a16="http://schemas.microsoft.com/office/drawing/2014/main" id="{658BF860-135F-62B5-A9CE-B8669DFF9678}"/>
              </a:ext>
            </a:extLst>
          </p:cNvPr>
          <p:cNvSpPr>
            <a:spLocks noGrp="1"/>
          </p:cNvSpPr>
          <p:nvPr>
            <p:ph sz="quarter" idx="4"/>
          </p:nvPr>
        </p:nvSpPr>
        <p:spPr>
          <a:xfrm>
            <a:off x="3156384" y="3014296"/>
            <a:ext cx="2813491" cy="3402418"/>
          </a:xfrm>
          <a:ln>
            <a:solidFill>
              <a:schemeClr val="tx1"/>
            </a:solidFill>
          </a:ln>
        </p:spPr>
        <p:txBody>
          <a:bodyPr>
            <a:normAutofit fontScale="70000" lnSpcReduction="20000"/>
          </a:bodyPr>
          <a:lstStyle/>
          <a:p>
            <a:pPr marL="457200" lvl="0" indent="-457200">
              <a:buFont typeface="Arial" panose="020B0604020202020204" pitchFamily="34" charset="0"/>
              <a:buChar char="•"/>
            </a:pPr>
            <a:r>
              <a:rPr lang="en-US" b="0" dirty="0">
                <a:solidFill>
                  <a:schemeClr val="tx1"/>
                </a:solidFill>
                <a:latin typeface="Aptos" panose="020B0004020202020204" pitchFamily="34" charset="0"/>
              </a:rPr>
              <a:t>ProQuest Dissertation and Theses Global</a:t>
            </a:r>
          </a:p>
          <a:p>
            <a:pPr marL="457200" lvl="0" indent="-457200">
              <a:buFont typeface="Arial" panose="020B0604020202020204" pitchFamily="34" charset="0"/>
              <a:buChar char="•"/>
            </a:pPr>
            <a:r>
              <a:rPr lang="en-US" b="0" dirty="0">
                <a:solidFill>
                  <a:schemeClr val="tx1"/>
                </a:solidFill>
                <a:latin typeface="Aptos" panose="020B0004020202020204" pitchFamily="34" charset="0"/>
              </a:rPr>
              <a:t>Open Dissertations</a:t>
            </a:r>
          </a:p>
          <a:p>
            <a:pPr marL="457200" lvl="0" indent="-457200">
              <a:buFont typeface="Arial" panose="020B0604020202020204" pitchFamily="34" charset="0"/>
              <a:buChar char="•"/>
            </a:pPr>
            <a:r>
              <a:rPr lang="en-US" b="0" dirty="0">
                <a:solidFill>
                  <a:schemeClr val="tx1"/>
                </a:solidFill>
                <a:latin typeface="Aptos" panose="020B0004020202020204" pitchFamily="34" charset="0"/>
              </a:rPr>
              <a:t>Ex: CINAHL, APA </a:t>
            </a:r>
            <a:r>
              <a:rPr lang="en-US" b="0" dirty="0" err="1">
                <a:solidFill>
                  <a:schemeClr val="tx1"/>
                </a:solidFill>
                <a:latin typeface="Aptos" panose="020B0004020202020204" pitchFamily="34" charset="0"/>
              </a:rPr>
              <a:t>PsycInfo</a:t>
            </a:r>
            <a:endParaRPr lang="en-US" b="0" dirty="0">
              <a:latin typeface="Aptos" panose="020B0004020202020204" pitchFamily="34" charset="0"/>
            </a:endParaRPr>
          </a:p>
          <a:p>
            <a:endParaRPr lang="en-US" dirty="0"/>
          </a:p>
        </p:txBody>
      </p:sp>
      <p:sp>
        <p:nvSpPr>
          <p:cNvPr id="2" name="Slide Number Placeholder 1">
            <a:extLst>
              <a:ext uri="{FF2B5EF4-FFF2-40B4-BE49-F238E27FC236}">
                <a16:creationId xmlns:a16="http://schemas.microsoft.com/office/drawing/2014/main" id="{88A37246-D84B-FB52-5D14-2F40316211EF}"/>
              </a:ext>
            </a:extLst>
          </p:cNvPr>
          <p:cNvSpPr>
            <a:spLocks noGrp="1"/>
          </p:cNvSpPr>
          <p:nvPr>
            <p:ph type="sldNum" sz="quarter" idx="12"/>
          </p:nvPr>
        </p:nvSpPr>
        <p:spPr/>
        <p:txBody>
          <a:bodyPr/>
          <a:lstStyle/>
          <a:p>
            <a:fld id="{7C7FAD9F-AEE9-406E-B720-57D2B9DB2816}" type="slidenum">
              <a:rPr lang="en-US" smtClean="0"/>
              <a:t>20</a:t>
            </a:fld>
            <a:endParaRPr lang="en-US"/>
          </a:p>
        </p:txBody>
      </p:sp>
      <p:sp>
        <p:nvSpPr>
          <p:cNvPr id="9" name="Text Placeholder 6">
            <a:extLst>
              <a:ext uri="{FF2B5EF4-FFF2-40B4-BE49-F238E27FC236}">
                <a16:creationId xmlns:a16="http://schemas.microsoft.com/office/drawing/2014/main" id="{831F9CD5-FC0D-B89F-09C9-1AB21F59206D}"/>
              </a:ext>
            </a:extLst>
          </p:cNvPr>
          <p:cNvSpPr txBox="1">
            <a:spLocks/>
          </p:cNvSpPr>
          <p:nvPr/>
        </p:nvSpPr>
        <p:spPr>
          <a:xfrm>
            <a:off x="6201102" y="2198435"/>
            <a:ext cx="2648608" cy="814387"/>
          </a:xfrm>
          <a:prstGeom prst="rect">
            <a:avLst/>
          </a:prstGeom>
          <a:ln>
            <a:solidFill>
              <a:schemeClr val="tx1"/>
            </a:solidFill>
          </a:ln>
        </p:spPr>
        <p:txBody>
          <a:bodyPr vert="horz" lIns="91440" tIns="45720" rIns="91440" bIns="45720" rtlCol="0" anchor="b">
            <a:normAutofit lnSpcReduction="10000"/>
          </a:bodyPr>
          <a:lstStyle>
            <a:lvl1pPr marL="0" indent="0" algn="l" defTabSz="914400" rtl="0" eaLnBrk="1" latinLnBrk="0" hangingPunct="1">
              <a:lnSpc>
                <a:spcPct val="100000"/>
              </a:lnSpc>
              <a:spcBef>
                <a:spcPts val="1000"/>
              </a:spcBef>
              <a:buSzPct val="73000"/>
              <a:buFontTx/>
              <a:buNone/>
              <a:defRPr sz="2400" b="1" kern="1200" spc="50" baseline="0">
                <a:solidFill>
                  <a:schemeClr val="tx1"/>
                </a:solidFill>
                <a:latin typeface="The Hand Extrablack" panose="03070A02030502020204" pitchFamily="66" charset="0"/>
                <a:ea typeface="+mn-ea"/>
                <a:cs typeface="+mn-cs"/>
              </a:defRPr>
            </a:lvl1pPr>
            <a:lvl2pPr marL="457200" indent="0" algn="l" defTabSz="914400" rtl="0" eaLnBrk="1" latinLnBrk="0" hangingPunct="1">
              <a:lnSpc>
                <a:spcPct val="100000"/>
              </a:lnSpc>
              <a:spcBef>
                <a:spcPts val="500"/>
              </a:spcBef>
              <a:buSzPct val="70000"/>
              <a:buFont typeface="Arial" panose="020B0604020202020204" pitchFamily="34" charset="0"/>
              <a:buNone/>
              <a:defRPr sz="2000" b="1" kern="1200" spc="50" baseline="0">
                <a:solidFill>
                  <a:schemeClr val="tx1"/>
                </a:solidFill>
                <a:latin typeface="The Hand Extrablack" panose="03070A02030502020204" pitchFamily="66" charset="0"/>
                <a:ea typeface="+mn-ea"/>
                <a:cs typeface="+mn-cs"/>
              </a:defRPr>
            </a:lvl2pPr>
            <a:lvl3pPr marL="914400" indent="0" algn="l" defTabSz="914400" rtl="0" eaLnBrk="1" latinLnBrk="0" hangingPunct="1">
              <a:lnSpc>
                <a:spcPct val="100000"/>
              </a:lnSpc>
              <a:spcBef>
                <a:spcPts val="500"/>
              </a:spcBef>
              <a:buSzPct val="73000"/>
              <a:buFontTx/>
              <a:buNone/>
              <a:defRPr sz="1800" b="1" kern="1200" spc="50" baseline="0">
                <a:solidFill>
                  <a:schemeClr val="tx1"/>
                </a:solidFill>
                <a:latin typeface="The Hand Extrablack" panose="03070A02030502020204" pitchFamily="66" charset="0"/>
                <a:ea typeface="+mn-ea"/>
                <a:cs typeface="+mn-cs"/>
              </a:defRPr>
            </a:lvl3pPr>
            <a:lvl4pPr marL="1371600" indent="0" algn="l" defTabSz="914400" rtl="0" eaLnBrk="1" latinLnBrk="0" hangingPunct="1">
              <a:lnSpc>
                <a:spcPct val="100000"/>
              </a:lnSpc>
              <a:spcBef>
                <a:spcPts val="500"/>
              </a:spcBef>
              <a:buSzPct val="73000"/>
              <a:buFont typeface="Arial" panose="020B0604020202020204" pitchFamily="34" charset="0"/>
              <a:buNone/>
              <a:defRPr sz="1600" b="1" kern="1200" spc="50" baseline="0">
                <a:solidFill>
                  <a:schemeClr val="tx1"/>
                </a:solidFill>
                <a:latin typeface="The Hand Extrablack" panose="03070A02030502020204" pitchFamily="66" charset="0"/>
                <a:ea typeface="+mn-ea"/>
                <a:cs typeface="+mn-cs"/>
              </a:defRPr>
            </a:lvl4pPr>
            <a:lvl5pPr marL="1828800" indent="0" algn="l" defTabSz="914400" rtl="0" eaLnBrk="1" latinLnBrk="0" hangingPunct="1">
              <a:lnSpc>
                <a:spcPct val="100000"/>
              </a:lnSpc>
              <a:spcBef>
                <a:spcPts val="500"/>
              </a:spcBef>
              <a:buSzPct val="73000"/>
              <a:buFontTx/>
              <a:buNone/>
              <a:defRPr sz="1600" b="1" kern="1200" spc="50" baseline="0">
                <a:solidFill>
                  <a:schemeClr val="tx1"/>
                </a:solidFill>
                <a:latin typeface="The Hand Extrablack" panose="03070A02030502020204" pitchFamily="66"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b="0" dirty="0">
                <a:latin typeface="Aptos" panose="020B0004020202020204" pitchFamily="34" charset="0"/>
              </a:rPr>
              <a:t>Government Docs</a:t>
            </a:r>
          </a:p>
        </p:txBody>
      </p:sp>
      <p:sp>
        <p:nvSpPr>
          <p:cNvPr id="10" name="Content Placeholder 7">
            <a:extLst>
              <a:ext uri="{FF2B5EF4-FFF2-40B4-BE49-F238E27FC236}">
                <a16:creationId xmlns:a16="http://schemas.microsoft.com/office/drawing/2014/main" id="{5855AA1F-6E6F-D6BB-9007-6B7C22CAC60E}"/>
              </a:ext>
            </a:extLst>
          </p:cNvPr>
          <p:cNvSpPr txBox="1">
            <a:spLocks/>
          </p:cNvSpPr>
          <p:nvPr/>
        </p:nvSpPr>
        <p:spPr>
          <a:xfrm>
            <a:off x="6201102" y="3012822"/>
            <a:ext cx="2648608" cy="3402418"/>
          </a:xfrm>
          <a:prstGeom prst="rect">
            <a:avLst/>
          </a:prstGeom>
          <a:ln>
            <a:solidFill>
              <a:schemeClr val="tx1"/>
            </a:solidFill>
          </a:ln>
        </p:spPr>
        <p:txBody>
          <a:bodyPr vert="horz" lIns="91440" tIns="45720" rIns="91440" bIns="45720" rtlCol="0">
            <a:normAutofit/>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buFont typeface="Arial" panose="020B0604020202020204" pitchFamily="34" charset="0"/>
              <a:buChar char="•"/>
            </a:pPr>
            <a:r>
              <a:rPr lang="en-US" sz="2400" b="0" dirty="0" err="1">
                <a:latin typeface="Aptos" panose="020B0004020202020204" pitchFamily="34" charset="0"/>
                <a:hlinkClick r:id="rId2">
                  <a:extLst>
                    <a:ext uri="{A12FA001-AC4F-418D-AE19-62706E023703}">
                      <ahyp:hlinkClr xmlns:ahyp="http://schemas.microsoft.com/office/drawing/2018/hyperlinkcolor" val="tx"/>
                    </a:ext>
                  </a:extLst>
                </a:hlinkClick>
              </a:rPr>
              <a:t>GovInfo</a:t>
            </a:r>
            <a:endParaRPr lang="en-US" sz="2400" b="0" dirty="0">
              <a:latin typeface="Aptos" panose="020B0004020202020204" pitchFamily="34" charset="0"/>
            </a:endParaRPr>
          </a:p>
          <a:p>
            <a:pPr marL="457200" lvl="0" indent="-457200">
              <a:buFont typeface="Arial" panose="020B0604020202020204" pitchFamily="34" charset="0"/>
              <a:buChar char="•"/>
            </a:pPr>
            <a:r>
              <a:rPr lang="en-US" sz="2400" b="0" dirty="0">
                <a:solidFill>
                  <a:schemeClr val="tx1"/>
                </a:solidFill>
                <a:latin typeface="Aptos" panose="020B0004020202020204" pitchFamily="34" charset="0"/>
              </a:rPr>
              <a:t>FDA</a:t>
            </a:r>
          </a:p>
          <a:p>
            <a:pPr marL="457200" lvl="0" indent="-457200">
              <a:buFont typeface="Arial" panose="020B0604020202020204" pitchFamily="34" charset="0"/>
              <a:buChar char="•"/>
            </a:pPr>
            <a:r>
              <a:rPr lang="en-US" sz="2400" b="0" dirty="0">
                <a:solidFill>
                  <a:schemeClr val="tx1"/>
                </a:solidFill>
                <a:latin typeface="Aptos" panose="020B0004020202020204" pitchFamily="34" charset="0"/>
              </a:rPr>
              <a:t>Patents</a:t>
            </a:r>
          </a:p>
          <a:p>
            <a:pPr marL="457200" lvl="0" indent="-457200">
              <a:buFont typeface="Arial" panose="020B0604020202020204" pitchFamily="34" charset="0"/>
              <a:buChar char="•"/>
            </a:pPr>
            <a:r>
              <a:rPr lang="en-US" sz="2400" b="0" dirty="0">
                <a:solidFill>
                  <a:schemeClr val="tx1"/>
                </a:solidFill>
                <a:latin typeface="Aptos" panose="020B0004020202020204" pitchFamily="34" charset="0"/>
              </a:rPr>
              <a:t>Laws</a:t>
            </a:r>
          </a:p>
          <a:p>
            <a:pPr marL="457200" lvl="0" indent="-457200">
              <a:buFont typeface="Arial" panose="020B0604020202020204" pitchFamily="34" charset="0"/>
              <a:buChar char="•"/>
            </a:pPr>
            <a:r>
              <a:rPr lang="en-US" sz="2400" b="0" dirty="0">
                <a:solidFill>
                  <a:schemeClr val="tx1"/>
                </a:solidFill>
                <a:latin typeface="Aptos" panose="020B0004020202020204" pitchFamily="34" charset="0"/>
              </a:rPr>
              <a:t>Policies</a:t>
            </a:r>
          </a:p>
          <a:p>
            <a:pPr marL="457200" lvl="0" indent="-457200">
              <a:buFont typeface="Arial" panose="020B0604020202020204" pitchFamily="34" charset="0"/>
              <a:buChar char="•"/>
            </a:pPr>
            <a:r>
              <a:rPr lang="en-US" sz="2400" b="0" dirty="0">
                <a:solidFill>
                  <a:schemeClr val="tx1"/>
                </a:solidFill>
                <a:latin typeface="Aptos" panose="020B0004020202020204" pitchFamily="34" charset="0"/>
              </a:rPr>
              <a:t>ERIC</a:t>
            </a:r>
          </a:p>
          <a:p>
            <a:endParaRPr lang="en-US" dirty="0"/>
          </a:p>
        </p:txBody>
      </p:sp>
      <p:sp>
        <p:nvSpPr>
          <p:cNvPr id="11" name="Text Placeholder 6">
            <a:extLst>
              <a:ext uri="{FF2B5EF4-FFF2-40B4-BE49-F238E27FC236}">
                <a16:creationId xmlns:a16="http://schemas.microsoft.com/office/drawing/2014/main" id="{920F40AF-39E0-B25B-40A8-8129D5D337AB}"/>
              </a:ext>
            </a:extLst>
          </p:cNvPr>
          <p:cNvSpPr txBox="1">
            <a:spLocks/>
          </p:cNvSpPr>
          <p:nvPr/>
        </p:nvSpPr>
        <p:spPr>
          <a:xfrm>
            <a:off x="9253975" y="2198435"/>
            <a:ext cx="2631931" cy="814387"/>
          </a:xfrm>
          <a:prstGeom prst="rect">
            <a:avLst/>
          </a:prstGeom>
          <a:ln>
            <a:solidFill>
              <a:schemeClr val="tx1"/>
            </a:solidFill>
          </a:ln>
        </p:spPr>
        <p:txBody>
          <a:bodyPr vert="horz" lIns="91440" tIns="45720" rIns="91440" bIns="45720" rtlCol="0" anchor="b">
            <a:normAutofit/>
          </a:bodyPr>
          <a:lstStyle>
            <a:lvl1pPr marL="0" indent="0" algn="l" defTabSz="914400" rtl="0" eaLnBrk="1" latinLnBrk="0" hangingPunct="1">
              <a:lnSpc>
                <a:spcPct val="100000"/>
              </a:lnSpc>
              <a:spcBef>
                <a:spcPts val="1000"/>
              </a:spcBef>
              <a:buSzPct val="73000"/>
              <a:buFontTx/>
              <a:buNone/>
              <a:defRPr sz="2400" b="1" kern="1200" spc="50" baseline="0">
                <a:solidFill>
                  <a:schemeClr val="tx1"/>
                </a:solidFill>
                <a:latin typeface="The Hand Extrablack" panose="03070A02030502020204" pitchFamily="66" charset="0"/>
                <a:ea typeface="+mn-ea"/>
                <a:cs typeface="+mn-cs"/>
              </a:defRPr>
            </a:lvl1pPr>
            <a:lvl2pPr marL="457200" indent="0" algn="l" defTabSz="914400" rtl="0" eaLnBrk="1" latinLnBrk="0" hangingPunct="1">
              <a:lnSpc>
                <a:spcPct val="100000"/>
              </a:lnSpc>
              <a:spcBef>
                <a:spcPts val="500"/>
              </a:spcBef>
              <a:buSzPct val="70000"/>
              <a:buFont typeface="Arial" panose="020B0604020202020204" pitchFamily="34" charset="0"/>
              <a:buNone/>
              <a:defRPr sz="2000" b="1" kern="1200" spc="50" baseline="0">
                <a:solidFill>
                  <a:schemeClr val="tx1"/>
                </a:solidFill>
                <a:latin typeface="The Hand Extrablack" panose="03070A02030502020204" pitchFamily="66" charset="0"/>
                <a:ea typeface="+mn-ea"/>
                <a:cs typeface="+mn-cs"/>
              </a:defRPr>
            </a:lvl2pPr>
            <a:lvl3pPr marL="914400" indent="0" algn="l" defTabSz="914400" rtl="0" eaLnBrk="1" latinLnBrk="0" hangingPunct="1">
              <a:lnSpc>
                <a:spcPct val="100000"/>
              </a:lnSpc>
              <a:spcBef>
                <a:spcPts val="500"/>
              </a:spcBef>
              <a:buSzPct val="73000"/>
              <a:buFontTx/>
              <a:buNone/>
              <a:defRPr sz="1800" b="1" kern="1200" spc="50" baseline="0">
                <a:solidFill>
                  <a:schemeClr val="tx1"/>
                </a:solidFill>
                <a:latin typeface="The Hand Extrablack" panose="03070A02030502020204" pitchFamily="66" charset="0"/>
                <a:ea typeface="+mn-ea"/>
                <a:cs typeface="+mn-cs"/>
              </a:defRPr>
            </a:lvl3pPr>
            <a:lvl4pPr marL="1371600" indent="0" algn="l" defTabSz="914400" rtl="0" eaLnBrk="1" latinLnBrk="0" hangingPunct="1">
              <a:lnSpc>
                <a:spcPct val="100000"/>
              </a:lnSpc>
              <a:spcBef>
                <a:spcPts val="500"/>
              </a:spcBef>
              <a:buSzPct val="73000"/>
              <a:buFont typeface="Arial" panose="020B0604020202020204" pitchFamily="34" charset="0"/>
              <a:buNone/>
              <a:defRPr sz="1600" b="1" kern="1200" spc="50" baseline="0">
                <a:solidFill>
                  <a:schemeClr val="tx1"/>
                </a:solidFill>
                <a:latin typeface="The Hand Extrablack" panose="03070A02030502020204" pitchFamily="66" charset="0"/>
                <a:ea typeface="+mn-ea"/>
                <a:cs typeface="+mn-cs"/>
              </a:defRPr>
            </a:lvl4pPr>
            <a:lvl5pPr marL="1828800" indent="0" algn="l" defTabSz="914400" rtl="0" eaLnBrk="1" latinLnBrk="0" hangingPunct="1">
              <a:lnSpc>
                <a:spcPct val="100000"/>
              </a:lnSpc>
              <a:spcBef>
                <a:spcPts val="500"/>
              </a:spcBef>
              <a:buSzPct val="73000"/>
              <a:buFontTx/>
              <a:buNone/>
              <a:defRPr sz="1600" b="1" kern="1200" spc="50" baseline="0">
                <a:solidFill>
                  <a:schemeClr val="tx1"/>
                </a:solidFill>
                <a:latin typeface="The Hand Extrablack" panose="03070A02030502020204" pitchFamily="66"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b="0" dirty="0">
                <a:latin typeface="Aptos" panose="020B0004020202020204" pitchFamily="34" charset="0"/>
              </a:rPr>
              <a:t>Study Registers</a:t>
            </a:r>
          </a:p>
        </p:txBody>
      </p:sp>
      <p:sp>
        <p:nvSpPr>
          <p:cNvPr id="12" name="Content Placeholder 7">
            <a:extLst>
              <a:ext uri="{FF2B5EF4-FFF2-40B4-BE49-F238E27FC236}">
                <a16:creationId xmlns:a16="http://schemas.microsoft.com/office/drawing/2014/main" id="{53F66367-6CE7-C5DA-26DD-D36A9E27CD21}"/>
              </a:ext>
            </a:extLst>
          </p:cNvPr>
          <p:cNvSpPr txBox="1">
            <a:spLocks/>
          </p:cNvSpPr>
          <p:nvPr/>
        </p:nvSpPr>
        <p:spPr>
          <a:xfrm>
            <a:off x="9253975" y="3012822"/>
            <a:ext cx="2631931" cy="3402418"/>
          </a:xfrm>
          <a:prstGeom prst="rect">
            <a:avLst/>
          </a:prstGeom>
          <a:ln>
            <a:solidFill>
              <a:schemeClr val="tx1"/>
            </a:solidFill>
          </a:ln>
        </p:spPr>
        <p:txBody>
          <a:bodyPr vert="horz" lIns="91440" tIns="45720" rIns="91440" bIns="45720" rtlCol="0">
            <a:normAutofit/>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2400" b="0" dirty="0">
                <a:solidFill>
                  <a:schemeClr val="tx1"/>
                </a:solidFill>
                <a:latin typeface="Aptos" panose="020B0004020202020204" pitchFamily="34" charset="0"/>
              </a:rPr>
              <a:t>ClinicalTrials.gov</a:t>
            </a:r>
          </a:p>
          <a:p>
            <a:pPr lvl="0"/>
            <a:r>
              <a:rPr lang="en-US" sz="2400" b="0" dirty="0">
                <a:solidFill>
                  <a:schemeClr val="tx1"/>
                </a:solidFill>
                <a:latin typeface="Aptos" panose="020B0004020202020204" pitchFamily="34" charset="0"/>
              </a:rPr>
              <a:t>WHO ICTRP</a:t>
            </a:r>
          </a:p>
          <a:p>
            <a:pPr lvl="0"/>
            <a:r>
              <a:rPr lang="en-US" sz="2400" b="0" dirty="0">
                <a:latin typeface="Aptos" panose="020B0004020202020204" pitchFamily="34" charset="0"/>
                <a:hlinkClick r:id="rId3">
                  <a:extLst>
                    <a:ext uri="{A12FA001-AC4F-418D-AE19-62706E023703}">
                      <ahyp:hlinkClr xmlns:ahyp="http://schemas.microsoft.com/office/drawing/2018/hyperlinkcolor" val="tx"/>
                    </a:ext>
                  </a:extLst>
                </a:hlinkClick>
              </a:rPr>
              <a:t>List of Registries from National Institutes of Health</a:t>
            </a:r>
            <a:endParaRPr lang="en-US" sz="2400" b="0" dirty="0">
              <a:latin typeface="Aptos" panose="020B0004020202020204" pitchFamily="34" charset="0"/>
            </a:endParaRPr>
          </a:p>
        </p:txBody>
      </p:sp>
      <p:sp>
        <p:nvSpPr>
          <p:cNvPr id="13" name="TextBox 12">
            <a:extLst>
              <a:ext uri="{FF2B5EF4-FFF2-40B4-BE49-F238E27FC236}">
                <a16:creationId xmlns:a16="http://schemas.microsoft.com/office/drawing/2014/main" id="{A46E5F8A-4A54-6E66-4794-1027F9C0997E}"/>
              </a:ext>
            </a:extLst>
          </p:cNvPr>
          <p:cNvSpPr txBox="1"/>
          <p:nvPr/>
        </p:nvSpPr>
        <p:spPr>
          <a:xfrm>
            <a:off x="504497" y="1072760"/>
            <a:ext cx="8345213" cy="707886"/>
          </a:xfrm>
          <a:prstGeom prst="rect">
            <a:avLst/>
          </a:prstGeom>
          <a:noFill/>
        </p:spPr>
        <p:txBody>
          <a:bodyPr wrap="square" rtlCol="0">
            <a:spAutoFit/>
          </a:bodyPr>
          <a:lstStyle/>
          <a:p>
            <a:pPr marL="342900" indent="-342900">
              <a:buFont typeface="Arial" panose="020B0604020202020204" pitchFamily="34" charset="0"/>
              <a:buChar char="•"/>
            </a:pPr>
            <a:r>
              <a:rPr lang="en-US" sz="2000" dirty="0">
                <a:latin typeface="Aptos" panose="020B0004020202020204" pitchFamily="34" charset="0"/>
              </a:rPr>
              <a:t>Some databases already include some type of grey literature </a:t>
            </a:r>
          </a:p>
          <a:p>
            <a:pPr marL="342900" indent="-342900">
              <a:buFont typeface="Arial" panose="020B0604020202020204" pitchFamily="34" charset="0"/>
              <a:buChar char="•"/>
            </a:pPr>
            <a:r>
              <a:rPr lang="en-US" sz="2000" dirty="0">
                <a:latin typeface="Aptos" panose="020B0004020202020204" pitchFamily="34" charset="0"/>
              </a:rPr>
              <a:t>Consider searching the internet for wide range grey literature </a:t>
            </a:r>
          </a:p>
        </p:txBody>
      </p:sp>
    </p:spTree>
    <p:extLst>
      <p:ext uri="{BB962C8B-B14F-4D97-AF65-F5344CB8AC3E}">
        <p14:creationId xmlns:p14="http://schemas.microsoft.com/office/powerpoint/2010/main" val="10811509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947BA-C418-00B0-93E3-63A9BC1F6653}"/>
              </a:ext>
            </a:extLst>
          </p:cNvPr>
          <p:cNvSpPr>
            <a:spLocks noGrp="1"/>
          </p:cNvSpPr>
          <p:nvPr>
            <p:ph type="title"/>
          </p:nvPr>
        </p:nvSpPr>
        <p:spPr>
          <a:xfrm>
            <a:off x="929462" y="434384"/>
            <a:ext cx="10333075" cy="941979"/>
          </a:xfrm>
        </p:spPr>
        <p:txBody>
          <a:bodyPr/>
          <a:lstStyle/>
          <a:p>
            <a:r>
              <a:rPr lang="en-US" dirty="0"/>
              <a:t>Study registers</a:t>
            </a:r>
          </a:p>
        </p:txBody>
      </p:sp>
      <p:sp>
        <p:nvSpPr>
          <p:cNvPr id="3" name="Content Placeholder 2">
            <a:extLst>
              <a:ext uri="{FF2B5EF4-FFF2-40B4-BE49-F238E27FC236}">
                <a16:creationId xmlns:a16="http://schemas.microsoft.com/office/drawing/2014/main" id="{1A4F247C-021D-BED3-31D2-D2F21FDF03C4}"/>
              </a:ext>
            </a:extLst>
          </p:cNvPr>
          <p:cNvSpPr>
            <a:spLocks noGrp="1"/>
          </p:cNvSpPr>
          <p:nvPr>
            <p:ph sz="half" idx="1"/>
          </p:nvPr>
        </p:nvSpPr>
        <p:spPr>
          <a:xfrm>
            <a:off x="651781" y="5663607"/>
            <a:ext cx="9599653" cy="941979"/>
          </a:xfrm>
          <a:solidFill>
            <a:schemeClr val="bg1"/>
          </a:solidFill>
        </p:spPr>
        <p:txBody>
          <a:bodyPr>
            <a:normAutofit/>
          </a:bodyPr>
          <a:lstStyle/>
          <a:p>
            <a:r>
              <a:rPr lang="en-US" sz="1800" b="0" i="0" dirty="0">
                <a:solidFill>
                  <a:srgbClr val="333333"/>
                </a:solidFill>
                <a:effectLst/>
                <a:latin typeface="+mn-lt"/>
              </a:rPr>
              <a:t>Hunter K E, Webster A C, Page M J, Willson M, McDonald S, Berber S et al. Searching clinical trials registers: guide for systematic reviewers </a:t>
            </a:r>
            <a:r>
              <a:rPr lang="en-US" sz="1800" b="0" i="1" dirty="0">
                <a:solidFill>
                  <a:srgbClr val="333333"/>
                </a:solidFill>
                <a:effectLst/>
                <a:latin typeface="+mn-lt"/>
              </a:rPr>
              <a:t>BMJ </a:t>
            </a:r>
            <a:r>
              <a:rPr lang="en-US" sz="1800" b="0" i="0" dirty="0">
                <a:solidFill>
                  <a:srgbClr val="555555"/>
                </a:solidFill>
                <a:effectLst/>
                <a:latin typeface="+mn-lt"/>
              </a:rPr>
              <a:t>2022; </a:t>
            </a:r>
            <a:r>
              <a:rPr lang="en-US" sz="1800" b="0" i="0" dirty="0">
                <a:solidFill>
                  <a:srgbClr val="333333"/>
                </a:solidFill>
                <a:effectLst/>
                <a:latin typeface="+mn-lt"/>
              </a:rPr>
              <a:t>377 :e068791 doi:10.1136/bmj-2021-068791</a:t>
            </a:r>
            <a:endParaRPr lang="en-US" sz="1800" dirty="0">
              <a:latin typeface="+mn-lt"/>
            </a:endParaRPr>
          </a:p>
        </p:txBody>
      </p:sp>
      <p:sp>
        <p:nvSpPr>
          <p:cNvPr id="5" name="Content Placeholder 4">
            <a:extLst>
              <a:ext uri="{FF2B5EF4-FFF2-40B4-BE49-F238E27FC236}">
                <a16:creationId xmlns:a16="http://schemas.microsoft.com/office/drawing/2014/main" id="{7A52C5D6-56E9-1F36-9CD5-9A994B606042}"/>
              </a:ext>
            </a:extLst>
          </p:cNvPr>
          <p:cNvSpPr>
            <a:spLocks noGrp="1"/>
          </p:cNvSpPr>
          <p:nvPr>
            <p:ph sz="half" idx="2"/>
          </p:nvPr>
        </p:nvSpPr>
        <p:spPr>
          <a:xfrm>
            <a:off x="947057" y="1395403"/>
            <a:ext cx="5015594" cy="4476759"/>
          </a:xfrm>
        </p:spPr>
        <p:txBody>
          <a:bodyPr>
            <a:normAutofit/>
          </a:bodyPr>
          <a:lstStyle/>
          <a:p>
            <a:r>
              <a:rPr lang="en-US" dirty="0"/>
              <a:t>ClinicalTrials.gov</a:t>
            </a:r>
          </a:p>
          <a:p>
            <a:pPr marL="457200" indent="-457200">
              <a:buFont typeface="Arial" panose="020B0604020202020204" pitchFamily="34" charset="0"/>
              <a:buChar char="•"/>
            </a:pPr>
            <a:r>
              <a:rPr lang="en-US" dirty="0"/>
              <a:t>Use Other terms field instead of “condition” field</a:t>
            </a:r>
          </a:p>
          <a:p>
            <a:pPr marL="457200" indent="-457200">
              <a:buFont typeface="Arial" panose="020B0604020202020204" pitchFamily="34" charset="0"/>
              <a:buChar char="•"/>
            </a:pPr>
            <a:r>
              <a:rPr lang="en-US" dirty="0"/>
              <a:t>AND, OR, NOT needs to be capitalized</a:t>
            </a:r>
          </a:p>
          <a:p>
            <a:pPr marL="457200" indent="-457200">
              <a:buFont typeface="Arial" panose="020B0604020202020204" pitchFamily="34" charset="0"/>
              <a:buChar char="•"/>
            </a:pPr>
            <a:r>
              <a:rPr lang="en-US" dirty="0"/>
              <a:t>Use “” for phrases</a:t>
            </a:r>
          </a:p>
          <a:p>
            <a:pPr marL="457200" indent="-457200">
              <a:buFont typeface="Arial" panose="020B0604020202020204" pitchFamily="34" charset="0"/>
              <a:buChar char="•"/>
            </a:pPr>
            <a:r>
              <a:rPr lang="en-US" dirty="0"/>
              <a:t>Ex: (rheumatism OR arthritis) AND “pain management”</a:t>
            </a:r>
          </a:p>
        </p:txBody>
      </p:sp>
      <p:sp>
        <p:nvSpPr>
          <p:cNvPr id="4" name="Slide Number Placeholder 3">
            <a:extLst>
              <a:ext uri="{FF2B5EF4-FFF2-40B4-BE49-F238E27FC236}">
                <a16:creationId xmlns:a16="http://schemas.microsoft.com/office/drawing/2014/main" id="{DCC4ED76-A6D5-051E-7AF1-768637D750D9}"/>
              </a:ext>
            </a:extLst>
          </p:cNvPr>
          <p:cNvSpPr>
            <a:spLocks noGrp="1"/>
          </p:cNvSpPr>
          <p:nvPr>
            <p:ph type="sldNum" sz="quarter" idx="12"/>
          </p:nvPr>
        </p:nvSpPr>
        <p:spPr/>
        <p:txBody>
          <a:bodyPr/>
          <a:lstStyle/>
          <a:p>
            <a:fld id="{7C7FAD9F-AEE9-406E-B720-57D2B9DB2816}" type="slidenum">
              <a:rPr lang="en-US" smtClean="0"/>
              <a:t>21</a:t>
            </a:fld>
            <a:endParaRPr lang="en-US"/>
          </a:p>
        </p:txBody>
      </p:sp>
      <p:sp>
        <p:nvSpPr>
          <p:cNvPr id="6" name="Content Placeholder 4">
            <a:extLst>
              <a:ext uri="{FF2B5EF4-FFF2-40B4-BE49-F238E27FC236}">
                <a16:creationId xmlns:a16="http://schemas.microsoft.com/office/drawing/2014/main" id="{E767B466-2284-D2D0-649D-9F9509162ABD}"/>
              </a:ext>
            </a:extLst>
          </p:cNvPr>
          <p:cNvSpPr txBox="1">
            <a:spLocks/>
          </p:cNvSpPr>
          <p:nvPr/>
        </p:nvSpPr>
        <p:spPr>
          <a:xfrm>
            <a:off x="6795406" y="1362066"/>
            <a:ext cx="5072743" cy="4391034"/>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WHO ICTRP</a:t>
            </a:r>
          </a:p>
          <a:p>
            <a:pPr marL="457200" indent="-457200">
              <a:buFont typeface="Arial" panose="020B0604020202020204" pitchFamily="34" charset="0"/>
              <a:buChar char="•"/>
            </a:pPr>
            <a:r>
              <a:rPr lang="en-US" dirty="0"/>
              <a:t>Use Other terms field instead of “condition” field</a:t>
            </a:r>
          </a:p>
          <a:p>
            <a:pPr marL="457200" indent="-457200">
              <a:buFont typeface="Arial" panose="020B0604020202020204" pitchFamily="34" charset="0"/>
              <a:buChar char="•"/>
            </a:pPr>
            <a:r>
              <a:rPr lang="en-US" dirty="0"/>
              <a:t>Two or more words in a row are automatically searched as a phrase</a:t>
            </a:r>
          </a:p>
          <a:p>
            <a:pPr marL="457200" indent="-457200">
              <a:buFont typeface="Arial" panose="020B0604020202020204" pitchFamily="34" charset="0"/>
              <a:buChar char="•"/>
            </a:pPr>
            <a:r>
              <a:rPr lang="en-US" dirty="0"/>
              <a:t>Asterisk (*) works as truncation </a:t>
            </a:r>
          </a:p>
          <a:p>
            <a:pPr marL="457200" indent="-457200">
              <a:buFont typeface="Arial" panose="020B0604020202020204" pitchFamily="34" charset="0"/>
              <a:buChar char="•"/>
            </a:pPr>
            <a:r>
              <a:rPr lang="en-US" dirty="0"/>
              <a:t>Synonyms automatically added to search (except those with *)</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27432181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5"/>
          <p:cNvSpPr txBox="1">
            <a:spLocks noGrp="1"/>
          </p:cNvSpPr>
          <p:nvPr>
            <p:ph type="title"/>
          </p:nvPr>
        </p:nvSpPr>
        <p:spPr>
          <a:xfrm>
            <a:off x="838200" y="365125"/>
            <a:ext cx="10515600" cy="1325600"/>
          </a:xfrm>
          <a:prstGeom prst="rect">
            <a:avLst/>
          </a:prstGeom>
        </p:spPr>
        <p:txBody>
          <a:bodyPr spcFirstLastPara="1" vert="horz" wrap="square" lIns="91433" tIns="45700" rIns="91433" bIns="45700" rtlCol="0" anchor="ctr" anchorCtr="0">
            <a:normAutofit/>
          </a:bodyPr>
          <a:lstStyle/>
          <a:p>
            <a:pPr>
              <a:spcBef>
                <a:spcPts val="0"/>
              </a:spcBef>
            </a:pPr>
            <a:r>
              <a:rPr lang="en" b="1" dirty="0"/>
              <a:t>Tips for searching web</a:t>
            </a:r>
            <a:endParaRPr b="1" dirty="0"/>
          </a:p>
        </p:txBody>
      </p:sp>
      <p:sp>
        <p:nvSpPr>
          <p:cNvPr id="182" name="Google Shape;182;p35"/>
          <p:cNvSpPr txBox="1">
            <a:spLocks noGrp="1"/>
          </p:cNvSpPr>
          <p:nvPr>
            <p:ph type="body" idx="1"/>
          </p:nvPr>
        </p:nvSpPr>
        <p:spPr>
          <a:xfrm>
            <a:off x="543897" y="1427062"/>
            <a:ext cx="7779009" cy="5272318"/>
          </a:xfrm>
          <a:prstGeom prst="rect">
            <a:avLst/>
          </a:prstGeom>
          <a:solidFill>
            <a:schemeClr val="bg1"/>
          </a:solidFill>
          <a:ln w="9525" cap="flat" cmpd="sng">
            <a:solidFill>
              <a:srgbClr val="000000"/>
            </a:solidFill>
            <a:prstDash val="solid"/>
            <a:round/>
            <a:headEnd type="none" w="sm" len="sm"/>
            <a:tailEnd type="none" w="sm" len="sm"/>
          </a:ln>
        </p:spPr>
        <p:txBody>
          <a:bodyPr spcFirstLastPara="1" vert="horz" wrap="square" lIns="91433" tIns="45700" rIns="91433" bIns="45700" rtlCol="0" anchor="t" anchorCtr="0">
            <a:normAutofit fontScale="70000" lnSpcReduction="20000"/>
          </a:bodyPr>
          <a:lstStyle/>
          <a:p>
            <a:pPr marL="457200" indent="-457200">
              <a:spcBef>
                <a:spcPts val="1067"/>
              </a:spcBef>
              <a:buFont typeface="Arial" panose="020B0604020202020204" pitchFamily="34" charset="0"/>
              <a:buChar char="•"/>
            </a:pPr>
            <a:r>
              <a:rPr lang="en" sz="3400" dirty="0">
                <a:latin typeface="+mn-lt"/>
              </a:rPr>
              <a:t>Issue with reproducibility is low in web searches</a:t>
            </a:r>
            <a:r>
              <a:rPr lang="en" sz="3400" baseline="30000" dirty="0">
                <a:latin typeface="+mn-lt"/>
              </a:rPr>
              <a:t>1</a:t>
            </a:r>
          </a:p>
          <a:p>
            <a:pPr marL="685800" lvl="1" indent="-457200">
              <a:spcBef>
                <a:spcPts val="1067"/>
              </a:spcBef>
            </a:pPr>
            <a:r>
              <a:rPr lang="en" sz="3000" dirty="0">
                <a:latin typeface="+mn-lt"/>
              </a:rPr>
              <a:t>Consider searching incognito to remove geographic differences</a:t>
            </a:r>
          </a:p>
          <a:p>
            <a:pPr marL="685800" lvl="1" indent="-457200">
              <a:spcBef>
                <a:spcPts val="1067"/>
              </a:spcBef>
            </a:pPr>
            <a:r>
              <a:rPr lang="en" sz="3000" dirty="0">
                <a:latin typeface="+mn-lt"/>
              </a:rPr>
              <a:t>Consider different types of search engines</a:t>
            </a:r>
          </a:p>
          <a:p>
            <a:pPr marL="457200" indent="-457200">
              <a:spcBef>
                <a:spcPts val="1067"/>
              </a:spcBef>
              <a:buFont typeface="Arial" panose="020B0604020202020204" pitchFamily="34" charset="0"/>
              <a:buChar char="•"/>
            </a:pPr>
            <a:r>
              <a:rPr lang="en" sz="3400" dirty="0">
                <a:latin typeface="+mn-lt"/>
              </a:rPr>
              <a:t>Limit search for documents by limiting file type, websites searched (or not searched)</a:t>
            </a:r>
            <a:endParaRPr sz="3400" dirty="0">
              <a:latin typeface="+mn-lt"/>
            </a:endParaRPr>
          </a:p>
          <a:p>
            <a:pPr>
              <a:spcBef>
                <a:spcPts val="1600"/>
              </a:spcBef>
            </a:pPr>
            <a:r>
              <a:rPr lang="en" sz="3400" dirty="0">
                <a:latin typeface="+mn-lt"/>
              </a:rPr>
              <a:t>	+salt "systematic review" file: .pdf,.doc -https://www.ncbi.nlm.nih.gov/pubmed/</a:t>
            </a:r>
            <a:endParaRPr sz="3400" dirty="0">
              <a:latin typeface="+mn-lt"/>
            </a:endParaRPr>
          </a:p>
          <a:p>
            <a:pPr marL="457200" indent="-457200">
              <a:spcBef>
                <a:spcPts val="1600"/>
              </a:spcBef>
              <a:buFont typeface="Arial" panose="020B0604020202020204" pitchFamily="34" charset="0"/>
              <a:buChar char="•"/>
            </a:pPr>
            <a:r>
              <a:rPr lang="en-US" sz="3400" dirty="0">
                <a:latin typeface="+mn-lt"/>
              </a:rPr>
              <a:t>When to stop going through results</a:t>
            </a:r>
          </a:p>
          <a:p>
            <a:pPr marL="685800" lvl="1" indent="-457200">
              <a:spcBef>
                <a:spcPts val="1600"/>
              </a:spcBef>
            </a:pPr>
            <a:r>
              <a:rPr lang="en-US" sz="3400" dirty="0">
                <a:latin typeface="+mn-lt"/>
              </a:rPr>
              <a:t>Popcorn method- look through until nothing relevant found on a page</a:t>
            </a:r>
          </a:p>
          <a:p>
            <a:pPr marL="685800" lvl="1" indent="-457200">
              <a:spcBef>
                <a:spcPts val="1600"/>
              </a:spcBef>
            </a:pPr>
            <a:r>
              <a:rPr lang="en-US" sz="3400" dirty="0">
                <a:latin typeface="+mn-lt"/>
              </a:rPr>
              <a:t>Set a limit- only look through first 200 results</a:t>
            </a:r>
            <a:r>
              <a:rPr lang="en-US" sz="3400" baseline="30000" dirty="0">
                <a:latin typeface="+mn-lt"/>
              </a:rPr>
              <a:t>2</a:t>
            </a:r>
          </a:p>
          <a:p>
            <a:pPr lvl="1" indent="0">
              <a:spcBef>
                <a:spcPts val="1600"/>
              </a:spcBef>
              <a:buNone/>
            </a:pPr>
            <a:endParaRPr lang="en-US" sz="3400" baseline="30000" dirty="0">
              <a:latin typeface="+mn-lt"/>
            </a:endParaRPr>
          </a:p>
          <a:p>
            <a:pPr lvl="1" indent="0">
              <a:spcBef>
                <a:spcPts val="1600"/>
              </a:spcBef>
              <a:buNone/>
            </a:pPr>
            <a:r>
              <a:rPr lang="en-US" sz="2100" dirty="0">
                <a:latin typeface="+mn-lt"/>
              </a:rPr>
              <a:t>1 </a:t>
            </a:r>
            <a:r>
              <a:rPr lang="en-US" sz="2100" b="0" dirty="0">
                <a:latin typeface="Aptos" panose="020B0004020202020204" pitchFamily="34" charset="0"/>
                <a:hlinkClick r:id="rId3">
                  <a:extLst>
                    <a:ext uri="{A12FA001-AC4F-418D-AE19-62706E023703}">
                      <ahyp:hlinkClr xmlns:ahyp="http://schemas.microsoft.com/office/drawing/2018/hyperlinkcolor" val="tx"/>
                    </a:ext>
                  </a:extLst>
                </a:hlinkClick>
              </a:rPr>
              <a:t>Bubble effect: including internet search engines in systematic reviews introduces selection bias and impedes scientific reproducibility</a:t>
            </a:r>
            <a:r>
              <a:rPr lang="en-US" sz="2100" b="0" dirty="0">
                <a:latin typeface="+mn-lt"/>
              </a:rPr>
              <a:t>. </a:t>
            </a:r>
          </a:p>
          <a:p>
            <a:pPr lvl="1" indent="0">
              <a:spcBef>
                <a:spcPts val="1600"/>
              </a:spcBef>
              <a:buNone/>
            </a:pPr>
            <a:r>
              <a:rPr lang="en-US" sz="2100" b="0" i="0" dirty="0">
                <a:solidFill>
                  <a:srgbClr val="1C1D1E"/>
                </a:solidFill>
                <a:effectLst/>
                <a:latin typeface="+mn-lt"/>
              </a:rPr>
              <a:t>2 </a:t>
            </a:r>
            <a:r>
              <a:rPr lang="en-US" sz="2100" b="0" i="0" dirty="0">
                <a:effectLst/>
                <a:latin typeface="Aptos" panose="020B0004020202020204" pitchFamily="34" charset="0"/>
                <a:hlinkClick r:id="rId4">
                  <a:extLst>
                    <a:ext uri="{A12FA001-AC4F-418D-AE19-62706E023703}">
                      <ahyp:hlinkClr xmlns:ahyp="http://schemas.microsoft.com/office/drawing/2018/hyperlinkcolor" val="tx"/>
                    </a:ext>
                  </a:extLst>
                </a:hlinkClick>
              </a:rPr>
              <a:t>Optimal database combinations for literature searches in systematic reviews: a prospective exploratory study</a:t>
            </a:r>
            <a:endParaRPr lang="en-US" sz="2100" b="0" i="0" dirty="0">
              <a:effectLst/>
              <a:latin typeface="Aptos" panose="020B0004020202020204" pitchFamily="34" charset="0"/>
            </a:endParaRPr>
          </a:p>
          <a:p>
            <a:pPr lvl="1" indent="0">
              <a:spcBef>
                <a:spcPts val="1600"/>
              </a:spcBef>
              <a:buNone/>
            </a:pPr>
            <a:endParaRPr lang="en-US" sz="2100" b="0" i="0" dirty="0">
              <a:solidFill>
                <a:srgbClr val="1C1D1E"/>
              </a:solidFill>
              <a:effectLst/>
              <a:latin typeface="+mn-lt"/>
            </a:endParaRPr>
          </a:p>
        </p:txBody>
      </p:sp>
      <p:sp>
        <p:nvSpPr>
          <p:cNvPr id="3" name="TextBox 2">
            <a:extLst>
              <a:ext uri="{FF2B5EF4-FFF2-40B4-BE49-F238E27FC236}">
                <a16:creationId xmlns:a16="http://schemas.microsoft.com/office/drawing/2014/main" id="{CFB3EFA6-E9A0-0D2B-7547-1C9330269DCA}"/>
              </a:ext>
            </a:extLst>
          </p:cNvPr>
          <p:cNvSpPr txBox="1"/>
          <p:nvPr/>
        </p:nvSpPr>
        <p:spPr>
          <a:xfrm>
            <a:off x="8495396" y="2119419"/>
            <a:ext cx="3248316" cy="2369880"/>
          </a:xfrm>
          <a:prstGeom prst="rect">
            <a:avLst/>
          </a:prstGeom>
          <a:solidFill>
            <a:schemeClr val="accent6">
              <a:lumMod val="20000"/>
              <a:lumOff val="80000"/>
            </a:schemeClr>
          </a:solidFill>
        </p:spPr>
        <p:txBody>
          <a:bodyPr wrap="square">
            <a:spAutoFit/>
          </a:bodyPr>
          <a:lstStyle/>
          <a:p>
            <a:pPr>
              <a:spcBef>
                <a:spcPts val="1600"/>
              </a:spcBef>
            </a:pPr>
            <a:r>
              <a:rPr lang="en-US" sz="3600" dirty="0"/>
              <a:t>Tools to consider</a:t>
            </a:r>
          </a:p>
          <a:p>
            <a:pPr marL="685800" lvl="1" indent="-457200">
              <a:spcBef>
                <a:spcPts val="1600"/>
              </a:spcBef>
            </a:pPr>
            <a:r>
              <a:rPr lang="en-US" sz="2400" dirty="0"/>
              <a:t>Carrot 2</a:t>
            </a:r>
          </a:p>
          <a:p>
            <a:pPr marL="685800" lvl="1" indent="-457200">
              <a:spcBef>
                <a:spcPts val="1600"/>
              </a:spcBef>
            </a:pPr>
            <a:r>
              <a:rPr lang="en-US" sz="2400" u="sng" dirty="0"/>
              <a:t>Million Short (free to 100 searches)</a:t>
            </a:r>
          </a:p>
          <a:p>
            <a:pPr marL="685800" lvl="1" indent="-457200">
              <a:spcBef>
                <a:spcPts val="1600"/>
              </a:spcBef>
            </a:pPr>
            <a:r>
              <a:rPr lang="en-US" sz="2400" u="sng" dirty="0"/>
              <a:t>DuckDuckGo</a:t>
            </a:r>
            <a:endParaRPr lang="en-U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3ADDF9-896E-1F7B-180D-4907401F0EB7}"/>
              </a:ext>
            </a:extLst>
          </p:cNvPr>
          <p:cNvSpPr>
            <a:spLocks noGrp="1"/>
          </p:cNvSpPr>
          <p:nvPr>
            <p:ph type="sldNum" sz="quarter" idx="12"/>
          </p:nvPr>
        </p:nvSpPr>
        <p:spPr/>
        <p:txBody>
          <a:bodyPr/>
          <a:lstStyle/>
          <a:p>
            <a:fld id="{7C7FAD9F-AEE9-406E-B720-57D2B9DB2816}" type="slidenum">
              <a:rPr lang="en-US" smtClean="0"/>
              <a:t>23</a:t>
            </a:fld>
            <a:endParaRPr lang="en-US"/>
          </a:p>
        </p:txBody>
      </p:sp>
      <p:sp>
        <p:nvSpPr>
          <p:cNvPr id="440" name="Google Shape;440;p39"/>
          <p:cNvSpPr txBox="1">
            <a:spLocks noGrp="1"/>
          </p:cNvSpPr>
          <p:nvPr>
            <p:ph type="title"/>
          </p:nvPr>
        </p:nvSpPr>
        <p:spPr>
          <a:xfrm>
            <a:off x="212983" y="280086"/>
            <a:ext cx="5105465" cy="6338428"/>
          </a:xfrm>
          <a:prstGeom prst="rect">
            <a:avLst/>
          </a:prstGeom>
          <a:solidFill>
            <a:schemeClr val="tx1"/>
          </a:solidFill>
        </p:spPr>
        <p:txBody>
          <a:bodyPr spcFirstLastPara="1" wrap="square" lIns="91425" tIns="45700" rIns="91425" bIns="45700" anchor="t" anchorCtr="0">
            <a:noAutofit/>
          </a:bodyPr>
          <a:lstStyle/>
          <a:p>
            <a:br>
              <a:rPr lang="en-US" sz="7200" dirty="0">
                <a:solidFill>
                  <a:schemeClr val="bg1"/>
                </a:solidFill>
              </a:rPr>
            </a:br>
            <a:r>
              <a:rPr lang="en-US" sz="7200" dirty="0">
                <a:solidFill>
                  <a:schemeClr val="bg1"/>
                </a:solidFill>
              </a:rPr>
              <a:t>2-2 </a:t>
            </a:r>
            <a:br>
              <a:rPr lang="en-US" sz="7200" dirty="0">
                <a:solidFill>
                  <a:schemeClr val="bg1"/>
                </a:solidFill>
              </a:rPr>
            </a:br>
            <a:r>
              <a:rPr lang="en-US" sz="7200" dirty="0">
                <a:solidFill>
                  <a:schemeClr val="bg1"/>
                </a:solidFill>
              </a:rPr>
              <a:t>other strategies</a:t>
            </a:r>
            <a:endParaRPr sz="4800" dirty="0">
              <a:solidFill>
                <a:schemeClr val="bg1"/>
              </a:solidFill>
            </a:endParaRPr>
          </a:p>
        </p:txBody>
      </p:sp>
      <p:sp>
        <p:nvSpPr>
          <p:cNvPr id="2" name="TextBox 1">
            <a:extLst>
              <a:ext uri="{FF2B5EF4-FFF2-40B4-BE49-F238E27FC236}">
                <a16:creationId xmlns:a16="http://schemas.microsoft.com/office/drawing/2014/main" id="{467F389F-C5B0-3847-0C26-74C169BB6A6B}"/>
              </a:ext>
            </a:extLst>
          </p:cNvPr>
          <p:cNvSpPr txBox="1"/>
          <p:nvPr/>
        </p:nvSpPr>
        <p:spPr>
          <a:xfrm>
            <a:off x="6027132" y="573056"/>
            <a:ext cx="5388429" cy="4385816"/>
          </a:xfrm>
          <a:prstGeom prst="rect">
            <a:avLst/>
          </a:prstGeom>
          <a:solidFill>
            <a:schemeClr val="bg1"/>
          </a:solidFill>
        </p:spPr>
        <p:txBody>
          <a:bodyPr wrap="square" tIns="365760" rtlCol="0">
            <a:spAutoFit/>
          </a:bodyPr>
          <a:lstStyle/>
          <a:p>
            <a:pPr marL="685800" indent="-685800">
              <a:buFont typeface="Arial" panose="020B0604020202020204" pitchFamily="34" charset="0"/>
              <a:buChar char="•"/>
            </a:pPr>
            <a:r>
              <a:rPr lang="en-US" sz="4800" b="1" dirty="0"/>
              <a:t>Contact</a:t>
            </a:r>
          </a:p>
          <a:p>
            <a:pPr marL="685800" indent="-685800">
              <a:buFont typeface="Arial" panose="020B0604020202020204" pitchFamily="34" charset="0"/>
              <a:buChar char="•"/>
            </a:pPr>
            <a:r>
              <a:rPr lang="en-US" sz="4800" b="1" dirty="0"/>
              <a:t>Manual searching</a:t>
            </a:r>
          </a:p>
          <a:p>
            <a:pPr marL="685800" indent="-685800">
              <a:buFont typeface="Arial" panose="020B0604020202020204" pitchFamily="34" charset="0"/>
              <a:buChar char="•"/>
            </a:pPr>
            <a:r>
              <a:rPr lang="en-US" sz="4800" b="1" dirty="0"/>
              <a:t>Cited/Citing references</a:t>
            </a:r>
          </a:p>
          <a:p>
            <a:pPr marL="685800" indent="-685800">
              <a:buFont typeface="Arial" panose="020B0604020202020204" pitchFamily="34" charset="0"/>
              <a:buChar char="•"/>
            </a:pPr>
            <a:r>
              <a:rPr lang="en-US" sz="4800" b="1" dirty="0"/>
              <a:t>Errata searching</a:t>
            </a:r>
          </a:p>
          <a:p>
            <a:endParaRPr lang="en-US" sz="4800" b="1" dirty="0"/>
          </a:p>
          <a:p>
            <a:endParaRPr lang="en-US" dirty="0"/>
          </a:p>
        </p:txBody>
      </p:sp>
    </p:spTree>
    <p:extLst>
      <p:ext uri="{BB962C8B-B14F-4D97-AF65-F5344CB8AC3E}">
        <p14:creationId xmlns:p14="http://schemas.microsoft.com/office/powerpoint/2010/main" val="13913695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CC4ED76-A6D5-051E-7AF1-768637D750D9}"/>
              </a:ext>
            </a:extLst>
          </p:cNvPr>
          <p:cNvSpPr>
            <a:spLocks noGrp="1"/>
          </p:cNvSpPr>
          <p:nvPr>
            <p:ph type="sldNum" sz="quarter" idx="12"/>
          </p:nvPr>
        </p:nvSpPr>
        <p:spPr>
          <a:xfrm>
            <a:off x="11200263" y="6356350"/>
            <a:ext cx="523902" cy="365125"/>
          </a:xfrm>
        </p:spPr>
        <p:txBody>
          <a:bodyPr anchor="ctr">
            <a:normAutofit/>
          </a:bodyPr>
          <a:lstStyle/>
          <a:p>
            <a:pPr>
              <a:spcAft>
                <a:spcPts val="600"/>
              </a:spcAft>
            </a:pPr>
            <a:fld id="{7C7FAD9F-AEE9-406E-B720-57D2B9DB2816}" type="slidenum">
              <a:rPr lang="en-US" smtClean="0"/>
              <a:pPr>
                <a:spcAft>
                  <a:spcPts val="600"/>
                </a:spcAft>
              </a:pPr>
              <a:t>24</a:t>
            </a:fld>
            <a:endParaRPr lang="en-US"/>
          </a:p>
        </p:txBody>
      </p:sp>
      <p:sp>
        <p:nvSpPr>
          <p:cNvPr id="2" name="Title 1">
            <a:extLst>
              <a:ext uri="{FF2B5EF4-FFF2-40B4-BE49-F238E27FC236}">
                <a16:creationId xmlns:a16="http://schemas.microsoft.com/office/drawing/2014/main" id="{B4E947BA-C418-00B0-93E3-63A9BC1F6653}"/>
              </a:ext>
            </a:extLst>
          </p:cNvPr>
          <p:cNvSpPr>
            <a:spLocks noGrp="1"/>
          </p:cNvSpPr>
          <p:nvPr>
            <p:ph type="title"/>
          </p:nvPr>
        </p:nvSpPr>
        <p:spPr>
          <a:xfrm>
            <a:off x="839788" y="492126"/>
            <a:ext cx="5868922" cy="1089413"/>
          </a:xfrm>
        </p:spPr>
        <p:txBody>
          <a:bodyPr anchor="b">
            <a:normAutofit/>
          </a:bodyPr>
          <a:lstStyle/>
          <a:p>
            <a:r>
              <a:rPr lang="en-US" sz="4400" dirty="0"/>
              <a:t>Contact authors/ organizations</a:t>
            </a:r>
          </a:p>
        </p:txBody>
      </p:sp>
      <p:sp>
        <p:nvSpPr>
          <p:cNvPr id="3" name="Content Placeholder 2">
            <a:extLst>
              <a:ext uri="{FF2B5EF4-FFF2-40B4-BE49-F238E27FC236}">
                <a16:creationId xmlns:a16="http://schemas.microsoft.com/office/drawing/2014/main" id="{1A4F247C-021D-BED3-31D2-D2F21FDF03C4}"/>
              </a:ext>
            </a:extLst>
          </p:cNvPr>
          <p:cNvSpPr>
            <a:spLocks noGrp="1"/>
          </p:cNvSpPr>
          <p:nvPr>
            <p:ph type="body" sz="half" idx="2"/>
          </p:nvPr>
        </p:nvSpPr>
        <p:spPr>
          <a:xfrm>
            <a:off x="839788" y="2368550"/>
            <a:ext cx="5724298" cy="3492500"/>
          </a:xfrm>
        </p:spPr>
        <p:txBody>
          <a:bodyPr>
            <a:noAutofit/>
          </a:bodyPr>
          <a:lstStyle/>
          <a:p>
            <a:pPr marL="457200" indent="-457200">
              <a:buFont typeface="Arial" panose="020B0604020202020204" pitchFamily="34" charset="0"/>
              <a:buChar char="•"/>
            </a:pPr>
            <a:r>
              <a:rPr lang="en-US" sz="3200" dirty="0"/>
              <a:t>Advertise for studies in highly relevant listservs or other formats to professional or other organizations</a:t>
            </a:r>
          </a:p>
          <a:p>
            <a:pPr marL="457200" indent="-457200">
              <a:buFont typeface="Arial" panose="020B0604020202020204" pitchFamily="34" charset="0"/>
              <a:buChar char="•"/>
            </a:pPr>
            <a:r>
              <a:rPr lang="en-US" sz="3200" dirty="0"/>
              <a:t>Email authors known to publish studies on topic, such as those who published included studies, conference papers, or registered a trial</a:t>
            </a:r>
          </a:p>
        </p:txBody>
      </p:sp>
      <p:pic>
        <p:nvPicPr>
          <p:cNvPr id="6" name="Picture 5" descr="Blank poster on utility pole">
            <a:extLst>
              <a:ext uri="{FF2B5EF4-FFF2-40B4-BE49-F238E27FC236}">
                <a16:creationId xmlns:a16="http://schemas.microsoft.com/office/drawing/2014/main" id="{8FF3672D-4431-EB45-AA85-33A3A7878932}"/>
              </a:ext>
            </a:extLst>
          </p:cNvPr>
          <p:cNvPicPr>
            <a:picLocks noChangeAspect="1"/>
          </p:cNvPicPr>
          <p:nvPr/>
        </p:nvPicPr>
        <p:blipFill rotWithShape="1">
          <a:blip r:embed="rId2">
            <a:extLst>
              <a:ext uri="{28A0092B-C50C-407E-A947-70E740481C1C}">
                <a14:useLocalDpi xmlns:a14="http://schemas.microsoft.com/office/drawing/2010/main" val="0"/>
              </a:ext>
            </a:extLst>
          </a:blip>
          <a:srcRect l="26152" r="7841" b="-2"/>
          <a:stretch/>
        </p:blipFill>
        <p:spPr>
          <a:xfrm>
            <a:off x="6895322" y="987425"/>
            <a:ext cx="4819295" cy="4873625"/>
          </a:xfrm>
          <a:prstGeom prst="rect">
            <a:avLst/>
          </a:prstGeom>
          <a:noFill/>
        </p:spPr>
      </p:pic>
      <p:sp>
        <p:nvSpPr>
          <p:cNvPr id="7" name="TextBox 6">
            <a:extLst>
              <a:ext uri="{FF2B5EF4-FFF2-40B4-BE49-F238E27FC236}">
                <a16:creationId xmlns:a16="http://schemas.microsoft.com/office/drawing/2014/main" id="{DBF0D2B5-08B5-EA06-2092-86042D9CA12F}"/>
              </a:ext>
            </a:extLst>
          </p:cNvPr>
          <p:cNvSpPr txBox="1"/>
          <p:nvPr/>
        </p:nvSpPr>
        <p:spPr>
          <a:xfrm>
            <a:off x="8231643" y="2143125"/>
            <a:ext cx="2157412" cy="2862322"/>
          </a:xfrm>
          <a:prstGeom prst="rect">
            <a:avLst/>
          </a:prstGeom>
          <a:noFill/>
        </p:spPr>
        <p:txBody>
          <a:bodyPr wrap="square" rtlCol="0">
            <a:spAutoFit/>
          </a:bodyPr>
          <a:lstStyle/>
          <a:p>
            <a:r>
              <a:rPr lang="en-US" dirty="0">
                <a:solidFill>
                  <a:schemeClr val="accent4"/>
                </a:solidFill>
                <a:latin typeface="Stencil" panose="040409050D0802020404" pitchFamily="82" charset="0"/>
              </a:rPr>
              <a:t>Studies wanted!</a:t>
            </a:r>
          </a:p>
          <a:p>
            <a:endParaRPr lang="en-US" dirty="0">
              <a:latin typeface="Stencil" panose="040409050D0802020404" pitchFamily="82" charset="0"/>
            </a:endParaRPr>
          </a:p>
          <a:p>
            <a:r>
              <a:rPr lang="en-US" dirty="0">
                <a:latin typeface="Stencil" panose="040409050D0802020404" pitchFamily="82" charset="0"/>
              </a:rPr>
              <a:t>Population</a:t>
            </a:r>
          </a:p>
          <a:p>
            <a:r>
              <a:rPr lang="en-US" dirty="0">
                <a:latin typeface="Stencil" panose="040409050D0802020404" pitchFamily="82" charset="0"/>
              </a:rPr>
              <a:t>Intervention</a:t>
            </a:r>
          </a:p>
          <a:p>
            <a:r>
              <a:rPr lang="en-US" dirty="0">
                <a:latin typeface="Stencil" panose="040409050D0802020404" pitchFamily="82" charset="0"/>
              </a:rPr>
              <a:t>Outcomes</a:t>
            </a:r>
          </a:p>
          <a:p>
            <a:endParaRPr lang="en-US" dirty="0">
              <a:latin typeface="Stencil" panose="040409050D0802020404" pitchFamily="82" charset="0"/>
            </a:endParaRPr>
          </a:p>
          <a:p>
            <a:r>
              <a:rPr lang="en-US" dirty="0">
                <a:latin typeface="Stencil" panose="040409050D0802020404" pitchFamily="82" charset="0"/>
              </a:rPr>
              <a:t>For systematic review</a:t>
            </a:r>
          </a:p>
          <a:p>
            <a:endParaRPr lang="en-US" dirty="0">
              <a:latin typeface="Stencil" panose="040409050D0802020404" pitchFamily="82" charset="0"/>
            </a:endParaRPr>
          </a:p>
          <a:p>
            <a:r>
              <a:rPr lang="en-US" dirty="0">
                <a:latin typeface="Stencil" panose="040409050D0802020404" pitchFamily="82" charset="0"/>
              </a:rPr>
              <a:t>Send to:</a:t>
            </a:r>
          </a:p>
        </p:txBody>
      </p:sp>
    </p:spTree>
    <p:extLst>
      <p:ext uri="{BB962C8B-B14F-4D97-AF65-F5344CB8AC3E}">
        <p14:creationId xmlns:p14="http://schemas.microsoft.com/office/powerpoint/2010/main" val="3004367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05A3FCA-17F6-690B-F603-A47CE18DED0C}"/>
              </a:ext>
            </a:extLst>
          </p:cNvPr>
          <p:cNvSpPr>
            <a:spLocks noGrp="1"/>
          </p:cNvSpPr>
          <p:nvPr>
            <p:ph type="title"/>
          </p:nvPr>
        </p:nvSpPr>
        <p:spPr/>
        <p:txBody>
          <a:bodyPr/>
          <a:lstStyle/>
          <a:p>
            <a:r>
              <a:rPr lang="en-US" dirty="0"/>
              <a:t>Manual searching?</a:t>
            </a:r>
          </a:p>
        </p:txBody>
      </p:sp>
      <p:sp>
        <p:nvSpPr>
          <p:cNvPr id="9" name="Content Placeholder 8">
            <a:extLst>
              <a:ext uri="{FF2B5EF4-FFF2-40B4-BE49-F238E27FC236}">
                <a16:creationId xmlns:a16="http://schemas.microsoft.com/office/drawing/2014/main" id="{C2B9128C-1518-4895-077E-A50AC8E88B84}"/>
              </a:ext>
            </a:extLst>
          </p:cNvPr>
          <p:cNvSpPr>
            <a:spLocks noGrp="1"/>
          </p:cNvSpPr>
          <p:nvPr>
            <p:ph sz="half" idx="1"/>
          </p:nvPr>
        </p:nvSpPr>
        <p:spPr/>
        <p:txBody>
          <a:bodyPr>
            <a:normAutofit fontScale="92500" lnSpcReduction="20000"/>
          </a:bodyPr>
          <a:lstStyle/>
          <a:p>
            <a:r>
              <a:rPr lang="en-US" dirty="0"/>
              <a:t>Also called:</a:t>
            </a:r>
          </a:p>
          <a:p>
            <a:pPr marL="457200" indent="-457200">
              <a:buFont typeface="Arial" panose="020B0604020202020204" pitchFamily="34" charset="0"/>
              <a:buChar char="•"/>
            </a:pPr>
            <a:r>
              <a:rPr lang="en-US" dirty="0"/>
              <a:t>Browsing</a:t>
            </a:r>
          </a:p>
          <a:p>
            <a:pPr marL="457200" indent="-457200">
              <a:buFont typeface="Arial" panose="020B0604020202020204" pitchFamily="34" charset="0"/>
              <a:buChar char="•"/>
            </a:pPr>
            <a:r>
              <a:rPr lang="en-US" dirty="0"/>
              <a:t>Hand-searching</a:t>
            </a:r>
          </a:p>
          <a:p>
            <a:r>
              <a:rPr lang="en-US" dirty="0"/>
              <a:t>Needed?</a:t>
            </a:r>
          </a:p>
          <a:p>
            <a:pPr marL="457200" indent="-457200">
              <a:buFont typeface="Arial" panose="020B0604020202020204" pitchFamily="34" charset="0"/>
              <a:buChar char="•"/>
            </a:pPr>
            <a:r>
              <a:rPr lang="en-US" dirty="0"/>
              <a:t>Not required by Cochrane Handbook</a:t>
            </a:r>
          </a:p>
          <a:p>
            <a:pPr marL="457200" indent="-457200">
              <a:buFont typeface="Arial" panose="020B0604020202020204" pitchFamily="34" charset="0"/>
              <a:buChar char="•"/>
            </a:pPr>
            <a:r>
              <a:rPr lang="en-US" dirty="0"/>
              <a:t>Could be needed if an important resource is known to be an issue in that it not well indexed</a:t>
            </a:r>
          </a:p>
        </p:txBody>
      </p:sp>
      <p:pic>
        <p:nvPicPr>
          <p:cNvPr id="12" name="Content Placeholder 11" descr="Woman studying book in library">
            <a:extLst>
              <a:ext uri="{FF2B5EF4-FFF2-40B4-BE49-F238E27FC236}">
                <a16:creationId xmlns:a16="http://schemas.microsoft.com/office/drawing/2014/main" id="{0B65556B-B1AE-002A-8268-673445EFD954}"/>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81738" y="2391569"/>
            <a:ext cx="5072062" cy="3381374"/>
          </a:xfrm>
        </p:spPr>
      </p:pic>
      <p:sp>
        <p:nvSpPr>
          <p:cNvPr id="5" name="Slide Number Placeholder 4">
            <a:extLst>
              <a:ext uri="{FF2B5EF4-FFF2-40B4-BE49-F238E27FC236}">
                <a16:creationId xmlns:a16="http://schemas.microsoft.com/office/drawing/2014/main" id="{103785F9-36D8-0C98-9C6D-60796D520AF6}"/>
              </a:ext>
            </a:extLst>
          </p:cNvPr>
          <p:cNvSpPr>
            <a:spLocks noGrp="1"/>
          </p:cNvSpPr>
          <p:nvPr>
            <p:ph type="sldNum" sz="quarter" idx="12"/>
          </p:nvPr>
        </p:nvSpPr>
        <p:spPr/>
        <p:txBody>
          <a:bodyPr/>
          <a:lstStyle/>
          <a:p>
            <a:fld id="{7C7FAD9F-AEE9-406E-B720-57D2B9DB2816}" type="slidenum">
              <a:rPr lang="en-US" smtClean="0"/>
              <a:t>25</a:t>
            </a:fld>
            <a:endParaRPr lang="en-US"/>
          </a:p>
        </p:txBody>
      </p:sp>
    </p:spTree>
    <p:extLst>
      <p:ext uri="{BB962C8B-B14F-4D97-AF65-F5344CB8AC3E}">
        <p14:creationId xmlns:p14="http://schemas.microsoft.com/office/powerpoint/2010/main" val="42801222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164236-5489-C7E9-BA13-DFD80C32C975}"/>
              </a:ext>
            </a:extLst>
          </p:cNvPr>
          <p:cNvSpPr>
            <a:spLocks noGrp="1"/>
          </p:cNvSpPr>
          <p:nvPr>
            <p:ph type="title"/>
          </p:nvPr>
        </p:nvSpPr>
        <p:spPr>
          <a:xfrm>
            <a:off x="434976" y="257998"/>
            <a:ext cx="7514706" cy="1150924"/>
          </a:xfrm>
        </p:spPr>
        <p:txBody>
          <a:bodyPr anchor="b">
            <a:normAutofit/>
          </a:bodyPr>
          <a:lstStyle/>
          <a:p>
            <a:r>
              <a:rPr lang="en-US" sz="4800" dirty="0"/>
              <a:t>Searching for cited/citing references</a:t>
            </a:r>
          </a:p>
        </p:txBody>
      </p:sp>
      <p:sp>
        <p:nvSpPr>
          <p:cNvPr id="3" name="Content Placeholder 2">
            <a:extLst>
              <a:ext uri="{FF2B5EF4-FFF2-40B4-BE49-F238E27FC236}">
                <a16:creationId xmlns:a16="http://schemas.microsoft.com/office/drawing/2014/main" id="{F2936242-7913-CE23-3706-6CAD08FCBADF}"/>
              </a:ext>
            </a:extLst>
          </p:cNvPr>
          <p:cNvSpPr>
            <a:spLocks noGrp="1"/>
          </p:cNvSpPr>
          <p:nvPr>
            <p:ph type="body" sz="half" idx="2"/>
          </p:nvPr>
        </p:nvSpPr>
        <p:spPr>
          <a:xfrm>
            <a:off x="542147" y="1609239"/>
            <a:ext cx="8209189" cy="4635114"/>
          </a:xfrm>
        </p:spPr>
        <p:txBody>
          <a:bodyPr>
            <a:normAutofit/>
          </a:bodyPr>
          <a:lstStyle/>
          <a:p>
            <a:r>
              <a:rPr lang="en-US" sz="2800" dirty="0"/>
              <a:t>Potential steps</a:t>
            </a:r>
          </a:p>
          <a:p>
            <a:r>
              <a:rPr lang="en-US" sz="2800" dirty="0"/>
              <a:t>Search for each included article/ related review in database</a:t>
            </a:r>
          </a:p>
          <a:p>
            <a:pPr lvl="1" indent="0">
              <a:buNone/>
            </a:pPr>
            <a:r>
              <a:rPr lang="en-US" sz="2800" dirty="0"/>
              <a:t>           such as Web of Science, Scopus, others?</a:t>
            </a:r>
          </a:p>
          <a:p>
            <a:r>
              <a:rPr lang="en-US" sz="3200" dirty="0"/>
              <a:t>Will you do this or train SR team?</a:t>
            </a:r>
          </a:p>
          <a:p>
            <a:pPr marL="457200" indent="-457200">
              <a:buFont typeface="Arial" panose="020B0604020202020204" pitchFamily="34" charset="0"/>
              <a:buChar char="•"/>
            </a:pPr>
            <a:r>
              <a:rPr lang="en-US" sz="2800" b="0" dirty="0"/>
              <a:t>Option A- </a:t>
            </a:r>
            <a:r>
              <a:rPr lang="en-US" sz="2800" dirty="0"/>
              <a:t>export all cited/citing references for sorting</a:t>
            </a:r>
          </a:p>
          <a:p>
            <a:pPr marL="457200" indent="-457200">
              <a:buFont typeface="Arial" panose="020B0604020202020204" pitchFamily="34" charset="0"/>
              <a:buChar char="•"/>
            </a:pPr>
            <a:r>
              <a:rPr lang="en-US" sz="2800" b="0" dirty="0"/>
              <a:t>Option B- </a:t>
            </a:r>
            <a:r>
              <a:rPr lang="en-US" sz="2800" dirty="0"/>
              <a:t>screen at the moment for potential, then export selected for sorting</a:t>
            </a:r>
          </a:p>
          <a:p>
            <a:pPr marL="457200" indent="-457200">
              <a:buFont typeface="Arial" panose="020B0604020202020204" pitchFamily="34" charset="0"/>
              <a:buChar char="•"/>
            </a:pPr>
            <a:r>
              <a:rPr lang="en-US" sz="2800" b="0" dirty="0"/>
              <a:t>Option C- </a:t>
            </a:r>
            <a:r>
              <a:rPr lang="en-US" sz="2800" dirty="0"/>
              <a:t>export all cited/citing references to citation software, search within for abstracts matching set of terms, export for sorting</a:t>
            </a:r>
          </a:p>
        </p:txBody>
      </p:sp>
      <p:sp>
        <p:nvSpPr>
          <p:cNvPr id="4" name="Slide Number Placeholder 3">
            <a:extLst>
              <a:ext uri="{FF2B5EF4-FFF2-40B4-BE49-F238E27FC236}">
                <a16:creationId xmlns:a16="http://schemas.microsoft.com/office/drawing/2014/main" id="{174AE611-13E6-FD92-336C-AB5DCE560C38}"/>
              </a:ext>
            </a:extLst>
          </p:cNvPr>
          <p:cNvSpPr>
            <a:spLocks noGrp="1"/>
          </p:cNvSpPr>
          <p:nvPr>
            <p:ph type="sldNum" sz="quarter" idx="12"/>
          </p:nvPr>
        </p:nvSpPr>
        <p:spPr>
          <a:xfrm>
            <a:off x="11200263" y="6356350"/>
            <a:ext cx="523902" cy="365125"/>
          </a:xfrm>
        </p:spPr>
        <p:txBody>
          <a:bodyPr anchor="ctr">
            <a:normAutofit/>
          </a:bodyPr>
          <a:lstStyle/>
          <a:p>
            <a:pPr>
              <a:spcAft>
                <a:spcPts val="600"/>
              </a:spcAft>
            </a:pPr>
            <a:fld id="{7C7FAD9F-AEE9-406E-B720-57D2B9DB2816}" type="slidenum">
              <a:rPr lang="en-US" smtClean="0"/>
              <a:pPr>
                <a:spcAft>
                  <a:spcPts val="600"/>
                </a:spcAft>
              </a:pPr>
              <a:t>26</a:t>
            </a:fld>
            <a:endParaRPr lang="en-US"/>
          </a:p>
        </p:txBody>
      </p:sp>
    </p:spTree>
    <p:extLst>
      <p:ext uri="{BB962C8B-B14F-4D97-AF65-F5344CB8AC3E}">
        <p14:creationId xmlns:p14="http://schemas.microsoft.com/office/powerpoint/2010/main" val="2699717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947BA-C418-00B0-93E3-63A9BC1F6653}"/>
              </a:ext>
            </a:extLst>
          </p:cNvPr>
          <p:cNvSpPr>
            <a:spLocks noGrp="1"/>
          </p:cNvSpPr>
          <p:nvPr>
            <p:ph type="title"/>
          </p:nvPr>
        </p:nvSpPr>
        <p:spPr/>
        <p:txBody>
          <a:bodyPr/>
          <a:lstStyle/>
          <a:p>
            <a:r>
              <a:rPr lang="en-US" dirty="0"/>
              <a:t>Errata searching</a:t>
            </a:r>
          </a:p>
        </p:txBody>
      </p:sp>
      <p:sp>
        <p:nvSpPr>
          <p:cNvPr id="4" name="Slide Number Placeholder 3">
            <a:extLst>
              <a:ext uri="{FF2B5EF4-FFF2-40B4-BE49-F238E27FC236}">
                <a16:creationId xmlns:a16="http://schemas.microsoft.com/office/drawing/2014/main" id="{DCC4ED76-A6D5-051E-7AF1-768637D750D9}"/>
              </a:ext>
            </a:extLst>
          </p:cNvPr>
          <p:cNvSpPr>
            <a:spLocks noGrp="1"/>
          </p:cNvSpPr>
          <p:nvPr>
            <p:ph type="sldNum" sz="quarter" idx="12"/>
          </p:nvPr>
        </p:nvSpPr>
        <p:spPr/>
        <p:txBody>
          <a:bodyPr/>
          <a:lstStyle/>
          <a:p>
            <a:fld id="{7C7FAD9F-AEE9-406E-B720-57D2B9DB2816}" type="slidenum">
              <a:rPr lang="en-US" smtClean="0"/>
              <a:t>27</a:t>
            </a:fld>
            <a:endParaRPr lang="en-US"/>
          </a:p>
        </p:txBody>
      </p:sp>
      <p:sp>
        <p:nvSpPr>
          <p:cNvPr id="3" name="Content Placeholder 2">
            <a:extLst>
              <a:ext uri="{FF2B5EF4-FFF2-40B4-BE49-F238E27FC236}">
                <a16:creationId xmlns:a16="http://schemas.microsoft.com/office/drawing/2014/main" id="{1A4F247C-021D-BED3-31D2-D2F21FDF03C4}"/>
              </a:ext>
            </a:extLst>
          </p:cNvPr>
          <p:cNvSpPr>
            <a:spLocks noGrp="1"/>
          </p:cNvSpPr>
          <p:nvPr>
            <p:ph idx="1"/>
          </p:nvPr>
        </p:nvSpPr>
        <p:spPr>
          <a:xfrm>
            <a:off x="563522" y="1972340"/>
            <a:ext cx="4913353" cy="3828385"/>
          </a:xfrm>
        </p:spPr>
        <p:txBody>
          <a:bodyPr>
            <a:normAutofit lnSpcReduction="10000"/>
          </a:bodyPr>
          <a:lstStyle/>
          <a:p>
            <a:pPr marL="457200" indent="-457200">
              <a:buFont typeface="Arial" panose="020B0604020202020204" pitchFamily="34" charset="0"/>
              <a:buChar char="•"/>
            </a:pPr>
            <a:r>
              <a:rPr lang="en-US" b="0" dirty="0"/>
              <a:t>For all included studies, search for retractions, errata, comments</a:t>
            </a:r>
          </a:p>
          <a:p>
            <a:pPr marL="457200" indent="-457200">
              <a:buFont typeface="Arial" panose="020B0604020202020204" pitchFamily="34" charset="0"/>
              <a:buChar char="•"/>
            </a:pPr>
            <a:r>
              <a:rPr lang="en-US" b="0" dirty="0"/>
              <a:t>These can be downloaded from the start</a:t>
            </a:r>
          </a:p>
          <a:p>
            <a:pPr marL="457200" indent="-457200">
              <a:buFont typeface="Arial" panose="020B0604020202020204" pitchFamily="34" charset="0"/>
              <a:buChar char="•"/>
            </a:pPr>
            <a:r>
              <a:rPr lang="en-US" b="0" dirty="0"/>
              <a:t>However, if using search filter these maybe excluded</a:t>
            </a:r>
          </a:p>
          <a:p>
            <a:pPr marL="457200" indent="-457200">
              <a:buFont typeface="Arial" panose="020B0604020202020204" pitchFamily="34" charset="0"/>
              <a:buChar char="•"/>
            </a:pPr>
            <a:r>
              <a:rPr lang="en-US" b="0" dirty="0"/>
              <a:t>Also be published at a later date. </a:t>
            </a:r>
          </a:p>
          <a:p>
            <a:r>
              <a:rPr lang="en-US" b="0" dirty="0"/>
              <a:t>Cochrane Handbook  MECIR Standard C48</a:t>
            </a:r>
          </a:p>
          <a:p>
            <a:endParaRPr lang="en-US" b="0" dirty="0"/>
          </a:p>
          <a:p>
            <a:endParaRPr lang="en-US" dirty="0"/>
          </a:p>
        </p:txBody>
      </p:sp>
      <p:sp>
        <p:nvSpPr>
          <p:cNvPr id="6" name="TextBox 5">
            <a:extLst>
              <a:ext uri="{FF2B5EF4-FFF2-40B4-BE49-F238E27FC236}">
                <a16:creationId xmlns:a16="http://schemas.microsoft.com/office/drawing/2014/main" id="{DE92BB3D-3A2E-DF2F-45AB-29465A91BD27}"/>
              </a:ext>
            </a:extLst>
          </p:cNvPr>
          <p:cNvSpPr txBox="1"/>
          <p:nvPr/>
        </p:nvSpPr>
        <p:spPr>
          <a:xfrm>
            <a:off x="6286911" y="1469341"/>
            <a:ext cx="4913352" cy="3416320"/>
          </a:xfrm>
          <a:prstGeom prst="rect">
            <a:avLst/>
          </a:prstGeom>
          <a:solidFill>
            <a:schemeClr val="accent6">
              <a:lumMod val="20000"/>
              <a:lumOff val="80000"/>
            </a:schemeClr>
          </a:solidFill>
        </p:spPr>
        <p:txBody>
          <a:bodyPr wrap="square" rtlCol="0">
            <a:spAutoFit/>
          </a:bodyPr>
          <a:lstStyle/>
          <a:p>
            <a:r>
              <a:rPr lang="en-US" sz="2400" dirty="0"/>
              <a:t>C48: Examining errata                                 (Mandatory)</a:t>
            </a:r>
          </a:p>
          <a:p>
            <a:r>
              <a:rPr lang="en-US" sz="2400" dirty="0"/>
              <a:t>Examine any relevant retraction statements and errata for information.</a:t>
            </a:r>
          </a:p>
          <a:p>
            <a:endParaRPr lang="en-US" sz="2400" dirty="0"/>
          </a:p>
          <a:p>
            <a:r>
              <a:rPr lang="en-US" sz="2400" dirty="0"/>
              <a:t>Some studies may have been found to be fraudulent or may have been retracted since publication for other reasons. Errata can reveal important limitations, or even fatal flaws, in included studies. All of these may lead to the potential exclusion of a study from a review or meta-analysis. </a:t>
            </a:r>
          </a:p>
        </p:txBody>
      </p:sp>
    </p:spTree>
    <p:extLst>
      <p:ext uri="{BB962C8B-B14F-4D97-AF65-F5344CB8AC3E}">
        <p14:creationId xmlns:p14="http://schemas.microsoft.com/office/powerpoint/2010/main" val="1963500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9"/>
          <p:cNvSpPr txBox="1">
            <a:spLocks noGrp="1"/>
          </p:cNvSpPr>
          <p:nvPr>
            <p:ph type="title"/>
          </p:nvPr>
        </p:nvSpPr>
        <p:spPr>
          <a:xfrm>
            <a:off x="212983" y="293914"/>
            <a:ext cx="5105465" cy="6307491"/>
          </a:xfrm>
          <a:prstGeom prst="rect">
            <a:avLst/>
          </a:prstGeom>
          <a:solidFill>
            <a:schemeClr val="tx1"/>
          </a:solidFill>
        </p:spPr>
        <p:txBody>
          <a:bodyPr spcFirstLastPara="1" wrap="square" lIns="91425" tIns="45700" rIns="91425" bIns="45700" anchor="t" anchorCtr="0">
            <a:noAutofit/>
          </a:bodyPr>
          <a:lstStyle/>
          <a:p>
            <a:br>
              <a:rPr lang="en-US" sz="7200" dirty="0">
                <a:solidFill>
                  <a:schemeClr val="bg1"/>
                </a:solidFill>
              </a:rPr>
            </a:br>
            <a:r>
              <a:rPr lang="en-US" sz="7200" dirty="0">
                <a:solidFill>
                  <a:schemeClr val="bg1"/>
                </a:solidFill>
              </a:rPr>
              <a:t>2-3 </a:t>
            </a:r>
            <a:br>
              <a:rPr lang="en-US" sz="7200" dirty="0">
                <a:solidFill>
                  <a:schemeClr val="bg1"/>
                </a:solidFill>
              </a:rPr>
            </a:br>
            <a:r>
              <a:rPr lang="en-US" sz="7200" dirty="0">
                <a:solidFill>
                  <a:schemeClr val="bg1"/>
                </a:solidFill>
              </a:rPr>
              <a:t>updating &amp; modifying</a:t>
            </a:r>
            <a:br>
              <a:rPr lang="en-US" sz="7200" dirty="0">
                <a:solidFill>
                  <a:schemeClr val="bg1"/>
                </a:solidFill>
              </a:rPr>
            </a:br>
            <a:r>
              <a:rPr lang="en-US" sz="7200" dirty="0">
                <a:solidFill>
                  <a:schemeClr val="bg1"/>
                </a:solidFill>
              </a:rPr>
              <a:t>search</a:t>
            </a:r>
            <a:endParaRPr sz="4800" dirty="0">
              <a:solidFill>
                <a:schemeClr val="bg1"/>
              </a:solidFill>
            </a:endParaRPr>
          </a:p>
        </p:txBody>
      </p:sp>
      <p:sp>
        <p:nvSpPr>
          <p:cNvPr id="2" name="TextBox 1">
            <a:extLst>
              <a:ext uri="{FF2B5EF4-FFF2-40B4-BE49-F238E27FC236}">
                <a16:creationId xmlns:a16="http://schemas.microsoft.com/office/drawing/2014/main" id="{467F389F-C5B0-3847-0C26-74C169BB6A6B}"/>
              </a:ext>
            </a:extLst>
          </p:cNvPr>
          <p:cNvSpPr txBox="1"/>
          <p:nvPr/>
        </p:nvSpPr>
        <p:spPr>
          <a:xfrm>
            <a:off x="5939404" y="885826"/>
            <a:ext cx="5388429" cy="3647152"/>
          </a:xfrm>
          <a:prstGeom prst="rect">
            <a:avLst/>
          </a:prstGeom>
          <a:solidFill>
            <a:schemeClr val="accent6">
              <a:lumMod val="20000"/>
              <a:lumOff val="80000"/>
            </a:schemeClr>
          </a:solidFill>
        </p:spPr>
        <p:txBody>
          <a:bodyPr wrap="square" tIns="365760" rtlCol="0">
            <a:spAutoFit/>
          </a:bodyPr>
          <a:lstStyle/>
          <a:p>
            <a:pPr marL="685800" indent="-685800">
              <a:buFont typeface="Arial" panose="020B0604020202020204" pitchFamily="34" charset="0"/>
              <a:buChar char="•"/>
            </a:pPr>
            <a:r>
              <a:rPr lang="en-US" sz="4800" b="1" dirty="0"/>
              <a:t>Some choose to update along the way with alerts</a:t>
            </a:r>
          </a:p>
          <a:p>
            <a:pPr marL="685800" indent="-685800">
              <a:buFont typeface="Arial" panose="020B0604020202020204" pitchFamily="34" charset="0"/>
              <a:buChar char="•"/>
            </a:pPr>
            <a:r>
              <a:rPr lang="en-US" sz="4800" b="1" dirty="0"/>
              <a:t>Others update a key times (at start of writing paper)</a:t>
            </a:r>
          </a:p>
          <a:p>
            <a:endParaRPr lang="en-US" dirty="0"/>
          </a:p>
        </p:txBody>
      </p:sp>
      <p:sp>
        <p:nvSpPr>
          <p:cNvPr id="3" name="Slide Number Placeholder 2">
            <a:extLst>
              <a:ext uri="{FF2B5EF4-FFF2-40B4-BE49-F238E27FC236}">
                <a16:creationId xmlns:a16="http://schemas.microsoft.com/office/drawing/2014/main" id="{023ADDF9-896E-1F7B-180D-4907401F0EB7}"/>
              </a:ext>
            </a:extLst>
          </p:cNvPr>
          <p:cNvSpPr>
            <a:spLocks noGrp="1"/>
          </p:cNvSpPr>
          <p:nvPr>
            <p:ph type="sldNum" sz="quarter" idx="12"/>
          </p:nvPr>
        </p:nvSpPr>
        <p:spPr/>
        <p:txBody>
          <a:bodyPr/>
          <a:lstStyle/>
          <a:p>
            <a:fld id="{7C7FAD9F-AEE9-406E-B720-57D2B9DB2816}" type="slidenum">
              <a:rPr lang="en-US" smtClean="0"/>
              <a:t>28</a:t>
            </a:fld>
            <a:endParaRPr lang="en-US"/>
          </a:p>
        </p:txBody>
      </p:sp>
    </p:spTree>
    <p:extLst>
      <p:ext uri="{BB962C8B-B14F-4D97-AF65-F5344CB8AC3E}">
        <p14:creationId xmlns:p14="http://schemas.microsoft.com/office/powerpoint/2010/main" val="1488350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09DC120-5D65-30BB-9D88-D1E2D42DF007}"/>
              </a:ext>
            </a:extLst>
          </p:cNvPr>
          <p:cNvSpPr>
            <a:spLocks noGrp="1"/>
          </p:cNvSpPr>
          <p:nvPr>
            <p:ph type="title"/>
          </p:nvPr>
        </p:nvSpPr>
        <p:spPr>
          <a:xfrm>
            <a:off x="614843" y="466531"/>
            <a:ext cx="5650664" cy="970383"/>
          </a:xfrm>
        </p:spPr>
        <p:txBody>
          <a:bodyPr/>
          <a:lstStyle/>
          <a:p>
            <a:r>
              <a:rPr lang="en-US" dirty="0"/>
              <a:t>Updating search</a:t>
            </a:r>
          </a:p>
        </p:txBody>
      </p:sp>
      <p:sp>
        <p:nvSpPr>
          <p:cNvPr id="6" name="Content Placeholder 5">
            <a:extLst>
              <a:ext uri="{FF2B5EF4-FFF2-40B4-BE49-F238E27FC236}">
                <a16:creationId xmlns:a16="http://schemas.microsoft.com/office/drawing/2014/main" id="{88ADE754-EAF8-6995-965F-A9E8AFC24AEF}"/>
              </a:ext>
            </a:extLst>
          </p:cNvPr>
          <p:cNvSpPr>
            <a:spLocks noGrp="1"/>
          </p:cNvSpPr>
          <p:nvPr>
            <p:ph idx="1"/>
          </p:nvPr>
        </p:nvSpPr>
        <p:spPr>
          <a:xfrm>
            <a:off x="722146" y="1893354"/>
            <a:ext cx="4502997" cy="4264850"/>
          </a:xfrm>
        </p:spPr>
        <p:txBody>
          <a:bodyPr>
            <a:normAutofit/>
          </a:bodyPr>
          <a:lstStyle/>
          <a:p>
            <a:pPr marL="457200" indent="-457200">
              <a:buFont typeface="Arial" panose="020B0604020202020204" pitchFamily="34" charset="0"/>
              <a:buChar char="•"/>
            </a:pPr>
            <a:r>
              <a:rPr lang="en-US" sz="3200" b="1" dirty="0"/>
              <a:t>Within 6 months of publication?</a:t>
            </a:r>
          </a:p>
          <a:p>
            <a:pPr marL="457200" indent="-457200">
              <a:buFont typeface="Arial" panose="020B0604020202020204" pitchFamily="34" charset="0"/>
              <a:buChar char="•"/>
            </a:pPr>
            <a:r>
              <a:rPr lang="en-US" sz="3200" b="1" dirty="0"/>
              <a:t>May only need to update main </a:t>
            </a:r>
            <a:r>
              <a:rPr lang="en-US" sz="3200" b="1" dirty="0" err="1"/>
              <a:t>db’s</a:t>
            </a:r>
            <a:r>
              <a:rPr lang="en-US" sz="3200" b="1" dirty="0"/>
              <a:t> (not every resource)</a:t>
            </a:r>
          </a:p>
          <a:p>
            <a:r>
              <a:rPr lang="en-US" dirty="0"/>
              <a:t>Limiting searches by time:</a:t>
            </a:r>
          </a:p>
          <a:p>
            <a:pPr marL="457200" indent="-457200">
              <a:buFont typeface="Arial" panose="020B0604020202020204" pitchFamily="34" charset="0"/>
              <a:buChar char="•"/>
            </a:pPr>
            <a:r>
              <a:rPr lang="en-US" dirty="0"/>
              <a:t>By date (Medline, Embase)</a:t>
            </a:r>
          </a:p>
          <a:p>
            <a:pPr marL="457200" indent="-457200">
              <a:buFont typeface="Arial" panose="020B0604020202020204" pitchFamily="34" charset="0"/>
              <a:buChar char="•"/>
            </a:pPr>
            <a:r>
              <a:rPr lang="en-US" dirty="0"/>
              <a:t>Some only by month/date</a:t>
            </a:r>
          </a:p>
          <a:p>
            <a:pPr marL="457200" indent="-457200">
              <a:buFont typeface="Arial" panose="020B0604020202020204" pitchFamily="34" charset="0"/>
              <a:buChar char="•"/>
            </a:pPr>
            <a:r>
              <a:rPr lang="en-US" dirty="0"/>
              <a:t>Others only by year</a:t>
            </a:r>
          </a:p>
        </p:txBody>
      </p:sp>
      <p:sp>
        <p:nvSpPr>
          <p:cNvPr id="4" name="Slide Number Placeholder 3">
            <a:extLst>
              <a:ext uri="{FF2B5EF4-FFF2-40B4-BE49-F238E27FC236}">
                <a16:creationId xmlns:a16="http://schemas.microsoft.com/office/drawing/2014/main" id="{C470A149-15FB-4E0C-7BD0-0902005FAE27}"/>
              </a:ext>
            </a:extLst>
          </p:cNvPr>
          <p:cNvSpPr>
            <a:spLocks noGrp="1"/>
          </p:cNvSpPr>
          <p:nvPr>
            <p:ph type="sldNum" sz="quarter" idx="12"/>
          </p:nvPr>
        </p:nvSpPr>
        <p:spPr/>
        <p:txBody>
          <a:bodyPr/>
          <a:lstStyle/>
          <a:p>
            <a:fld id="{7C7FAD9F-AEE9-406E-B720-57D2B9DB2816}" type="slidenum">
              <a:rPr lang="en-US" smtClean="0"/>
              <a:t>29</a:t>
            </a:fld>
            <a:endParaRPr lang="en-US"/>
          </a:p>
        </p:txBody>
      </p:sp>
      <p:sp>
        <p:nvSpPr>
          <p:cNvPr id="2" name="TextBox 1">
            <a:extLst>
              <a:ext uri="{FF2B5EF4-FFF2-40B4-BE49-F238E27FC236}">
                <a16:creationId xmlns:a16="http://schemas.microsoft.com/office/drawing/2014/main" id="{E7E62E89-D32B-DA11-2082-678880949741}"/>
              </a:ext>
            </a:extLst>
          </p:cNvPr>
          <p:cNvSpPr txBox="1"/>
          <p:nvPr/>
        </p:nvSpPr>
        <p:spPr>
          <a:xfrm>
            <a:off x="5755805" y="1229011"/>
            <a:ext cx="5968360" cy="5016758"/>
          </a:xfrm>
          <a:prstGeom prst="rect">
            <a:avLst/>
          </a:prstGeom>
          <a:solidFill>
            <a:schemeClr val="bg2"/>
          </a:solidFill>
        </p:spPr>
        <p:txBody>
          <a:bodyPr wrap="square" lIns="91440" tIns="45720" rIns="91440" bIns="45720" rtlCol="0" anchor="t">
            <a:spAutoFit/>
          </a:bodyPr>
          <a:lstStyle/>
          <a:p>
            <a:r>
              <a:rPr lang="en-US" sz="3200" u="sng" dirty="0"/>
              <a:t>Limiting Medline (Ovid) by date</a:t>
            </a:r>
            <a:endParaRPr lang="en-US" u="sng" dirty="0"/>
          </a:p>
          <a:p>
            <a:r>
              <a:rPr lang="en-US" sz="3200" dirty="0"/>
              <a:t>limit 8 to (dt="20230101-20240925" or ed="20230101-20240925" or </a:t>
            </a:r>
            <a:r>
              <a:rPr lang="en-US" sz="3200" dirty="0" err="1"/>
              <a:t>rd</a:t>
            </a:r>
            <a:r>
              <a:rPr lang="en-US" sz="3200" dirty="0"/>
              <a:t>="20230101-20240925")</a:t>
            </a:r>
          </a:p>
          <a:p>
            <a:r>
              <a:rPr lang="en-US" sz="3200" i="1" dirty="0"/>
              <a:t>ed: entry date, dt: created date; </a:t>
            </a:r>
            <a:r>
              <a:rPr lang="en-US" sz="3200" i="1" dirty="0" err="1"/>
              <a:t>rd</a:t>
            </a:r>
            <a:r>
              <a:rPr lang="en-US" sz="3200" i="1" dirty="0"/>
              <a:t>: revision date</a:t>
            </a:r>
          </a:p>
          <a:p>
            <a:endParaRPr lang="en-US" sz="3200" u="sng" dirty="0"/>
          </a:p>
          <a:p>
            <a:r>
              <a:rPr lang="en-US" sz="3200" u="sng" dirty="0"/>
              <a:t>Limiting Embase (Ovid) by date</a:t>
            </a:r>
          </a:p>
          <a:p>
            <a:r>
              <a:rPr lang="en-US" sz="3200" dirty="0"/>
              <a:t>limit 8 to (dd="20230101-20240925" or </a:t>
            </a:r>
            <a:r>
              <a:rPr lang="en-US" sz="3200" dirty="0" err="1"/>
              <a:t>rd</a:t>
            </a:r>
            <a:r>
              <a:rPr lang="en-US" sz="3200" dirty="0"/>
              <a:t>="20230101-20240925")</a:t>
            </a:r>
          </a:p>
          <a:p>
            <a:r>
              <a:rPr lang="en-US" sz="3200" i="1" dirty="0"/>
              <a:t>dd= date delivered, </a:t>
            </a:r>
            <a:r>
              <a:rPr lang="en-US" sz="3200" i="1" dirty="0" err="1"/>
              <a:t>rd</a:t>
            </a:r>
            <a:r>
              <a:rPr lang="en-US" sz="3200" i="1" dirty="0"/>
              <a:t>= revision date</a:t>
            </a:r>
            <a:endParaRPr lang="en-US" i="1" dirty="0"/>
          </a:p>
          <a:p>
            <a:endParaRPr lang="en-US" sz="3200" dirty="0"/>
          </a:p>
        </p:txBody>
      </p:sp>
    </p:spTree>
    <p:extLst>
      <p:ext uri="{BB962C8B-B14F-4D97-AF65-F5344CB8AC3E}">
        <p14:creationId xmlns:p14="http://schemas.microsoft.com/office/powerpoint/2010/main" val="340895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6" name="Title 5">
            <a:extLst>
              <a:ext uri="{FF2B5EF4-FFF2-40B4-BE49-F238E27FC236}">
                <a16:creationId xmlns:a16="http://schemas.microsoft.com/office/drawing/2014/main" id="{A365A53B-1622-AEB9-C82B-F45F2E07C309}"/>
              </a:ext>
            </a:extLst>
          </p:cNvPr>
          <p:cNvSpPr txBox="1">
            <a:spLocks noGrp="1"/>
          </p:cNvSpPr>
          <p:nvPr>
            <p:ph type="title" idx="4294967295"/>
          </p:nvPr>
        </p:nvSpPr>
        <p:spPr>
          <a:xfrm>
            <a:off x="566738" y="790575"/>
            <a:ext cx="3038475" cy="42165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mn-lt"/>
                <a:ea typeface="+mn-ea"/>
                <a:cs typeface="+mn-cs"/>
              </a:rPr>
              <a:t>Phases of Review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chemeClr val="tx1"/>
                </a:solidFill>
                <a:effectLst/>
                <a:uLnTx/>
                <a:uFillTx/>
                <a:latin typeface="+mn-lt"/>
                <a:ea typeface="+mn-ea"/>
                <a:cs typeface="+mn-cs"/>
              </a:rPr>
              <a:t>By amount of literature sorted</a:t>
            </a:r>
          </a:p>
        </p:txBody>
      </p:sp>
      <p:sp>
        <p:nvSpPr>
          <p:cNvPr id="245" name="Google Shape;245;p41"/>
          <p:cNvSpPr txBox="1"/>
          <p:nvPr/>
        </p:nvSpPr>
        <p:spPr>
          <a:xfrm>
            <a:off x="5182007" y="626875"/>
            <a:ext cx="5860367" cy="1169537"/>
          </a:xfrm>
          <a:prstGeom prst="rect">
            <a:avLst/>
          </a:prstGeom>
          <a:noFill/>
          <a:ln>
            <a:noFill/>
          </a:ln>
        </p:spPr>
        <p:txBody>
          <a:bodyPr spcFirstLastPara="1" wrap="square" lIns="91433" tIns="91433" rIns="91433" bIns="91433" anchor="t" anchorCtr="0">
            <a:spAutoFit/>
          </a:bodyPr>
          <a:lstStyle/>
          <a:p>
            <a:r>
              <a:rPr lang="en" sz="3200" b="1" dirty="0">
                <a:cs typeface="Calibri"/>
                <a:sym typeface="Calibri"/>
              </a:rPr>
              <a:t>Proposal: What is the scope of the review?</a:t>
            </a:r>
          </a:p>
          <a:p>
            <a:pPr marL="914400" lvl="1" indent="-457200">
              <a:buFont typeface="Arial" panose="020B0604020202020204" pitchFamily="34" charset="0"/>
              <a:buChar char="•"/>
            </a:pPr>
            <a:r>
              <a:rPr lang="en" sz="3200" dirty="0">
                <a:cs typeface="Calibri"/>
                <a:sym typeface="Calibri"/>
              </a:rPr>
              <a:t>only 100 articles or so to test feasibility</a:t>
            </a:r>
          </a:p>
        </p:txBody>
      </p:sp>
      <p:sp>
        <p:nvSpPr>
          <p:cNvPr id="246" name="Google Shape;246;p41"/>
          <p:cNvSpPr txBox="1"/>
          <p:nvPr/>
        </p:nvSpPr>
        <p:spPr>
          <a:xfrm>
            <a:off x="5182008" y="2067854"/>
            <a:ext cx="5393228" cy="1661979"/>
          </a:xfrm>
          <a:prstGeom prst="rect">
            <a:avLst/>
          </a:prstGeom>
          <a:noFill/>
          <a:ln>
            <a:noFill/>
          </a:ln>
        </p:spPr>
        <p:txBody>
          <a:bodyPr spcFirstLastPara="1" wrap="square" lIns="91433" tIns="91433" rIns="91433" bIns="91433" anchor="t" anchorCtr="0">
            <a:spAutoFit/>
          </a:bodyPr>
          <a:lstStyle/>
          <a:p>
            <a:r>
              <a:rPr lang="en" sz="3200" b="1" dirty="0">
                <a:ea typeface="Calibri"/>
                <a:cs typeface="Calibri"/>
                <a:sym typeface="Calibri"/>
              </a:rPr>
              <a:t>Protocol</a:t>
            </a:r>
            <a:r>
              <a:rPr lang="en" sz="3200" dirty="0">
                <a:ea typeface="Calibri"/>
                <a:cs typeface="Calibri"/>
                <a:sym typeface="Calibri"/>
              </a:rPr>
              <a:t>: What are the methods of the review?</a:t>
            </a:r>
          </a:p>
          <a:p>
            <a:pPr marL="914400" lvl="1" indent="-457200">
              <a:buFont typeface="Arial" panose="020B0604020202020204" pitchFamily="34" charset="0"/>
              <a:buChar char="•"/>
            </a:pPr>
            <a:r>
              <a:rPr lang="en" sz="3200" dirty="0">
                <a:ea typeface="Calibri"/>
                <a:cs typeface="Calibri"/>
                <a:sym typeface="Calibri"/>
              </a:rPr>
              <a:t>100-200 articles </a:t>
            </a:r>
          </a:p>
          <a:p>
            <a:pPr marL="914400" lvl="1" indent="-457200">
              <a:buFont typeface="Arial" panose="020B0604020202020204" pitchFamily="34" charset="0"/>
              <a:buChar char="•"/>
            </a:pPr>
            <a:r>
              <a:rPr lang="en-US" sz="3200" dirty="0">
                <a:ea typeface="Calibri"/>
                <a:cs typeface="Calibri"/>
                <a:sym typeface="Calibri"/>
              </a:rPr>
              <a:t>just enough to pilot methods</a:t>
            </a:r>
            <a:endParaRPr lang="en" sz="3200" dirty="0">
              <a:ea typeface="Calibri"/>
              <a:cs typeface="Calibri"/>
              <a:sym typeface="Calibri"/>
            </a:endParaRPr>
          </a:p>
        </p:txBody>
      </p:sp>
      <p:sp>
        <p:nvSpPr>
          <p:cNvPr id="247" name="Google Shape;247;p41"/>
          <p:cNvSpPr txBox="1"/>
          <p:nvPr/>
        </p:nvSpPr>
        <p:spPr>
          <a:xfrm>
            <a:off x="5182007" y="3764324"/>
            <a:ext cx="6357323" cy="1169537"/>
          </a:xfrm>
          <a:prstGeom prst="rect">
            <a:avLst/>
          </a:prstGeom>
          <a:noFill/>
          <a:ln>
            <a:noFill/>
          </a:ln>
        </p:spPr>
        <p:txBody>
          <a:bodyPr spcFirstLastPara="1" wrap="square" lIns="91433" tIns="91433" rIns="91433" bIns="91433" anchor="t" anchorCtr="0">
            <a:spAutoFit/>
          </a:bodyPr>
          <a:lstStyle/>
          <a:p>
            <a:r>
              <a:rPr lang="en" sz="3200" b="1" dirty="0">
                <a:cs typeface="Calibri"/>
                <a:sym typeface="Calibri"/>
              </a:rPr>
              <a:t>Production</a:t>
            </a:r>
            <a:r>
              <a:rPr lang="en" sz="3200" dirty="0">
                <a:cs typeface="Calibri"/>
                <a:sym typeface="Calibri"/>
              </a:rPr>
              <a:t>: What are the preliminary findings?</a:t>
            </a:r>
          </a:p>
          <a:p>
            <a:pPr marL="914400" lvl="1" indent="-457200">
              <a:buFont typeface="Arial" panose="020B0604020202020204" pitchFamily="34" charset="0"/>
              <a:buChar char="•"/>
            </a:pPr>
            <a:r>
              <a:rPr lang="en" sz="3200" dirty="0">
                <a:cs typeface="Calibri"/>
                <a:sym typeface="Calibri"/>
              </a:rPr>
              <a:t>some % to see trends or for poster or presentation</a:t>
            </a:r>
          </a:p>
        </p:txBody>
      </p:sp>
      <p:sp>
        <p:nvSpPr>
          <p:cNvPr id="248" name="Google Shape;248;p41"/>
          <p:cNvSpPr txBox="1"/>
          <p:nvPr/>
        </p:nvSpPr>
        <p:spPr>
          <a:xfrm>
            <a:off x="5263151" y="5065640"/>
            <a:ext cx="5894476" cy="1169537"/>
          </a:xfrm>
          <a:prstGeom prst="rect">
            <a:avLst/>
          </a:prstGeom>
          <a:noFill/>
          <a:ln>
            <a:noFill/>
          </a:ln>
        </p:spPr>
        <p:txBody>
          <a:bodyPr spcFirstLastPara="1" wrap="square" lIns="91433" tIns="91433" rIns="91433" bIns="91433" anchor="t" anchorCtr="0">
            <a:spAutoFit/>
          </a:bodyPr>
          <a:lstStyle/>
          <a:p>
            <a:r>
              <a:rPr lang="en" sz="3200" b="1" dirty="0">
                <a:cs typeface="Calibri"/>
                <a:sym typeface="Calibri"/>
              </a:rPr>
              <a:t>Paper</a:t>
            </a:r>
            <a:r>
              <a:rPr lang="en" sz="3200" dirty="0">
                <a:cs typeface="Calibri"/>
                <a:sym typeface="Calibri"/>
              </a:rPr>
              <a:t>: Writing up paper/ what is the context?</a:t>
            </a:r>
          </a:p>
          <a:p>
            <a:pPr marL="914400" lvl="1" indent="-457200">
              <a:buFont typeface="Arial" panose="020B0604020202020204" pitchFamily="34" charset="0"/>
              <a:buChar char="•"/>
            </a:pPr>
            <a:r>
              <a:rPr lang="en" sz="3200" dirty="0">
                <a:cs typeface="Calibri"/>
                <a:sym typeface="Calibri"/>
              </a:rPr>
              <a:t>all articles processed</a:t>
            </a:r>
            <a:endParaRPr sz="3200" dirty="0">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3191233-7A9E-F7A1-58C7-8719F39ADB86}"/>
              </a:ext>
            </a:extLst>
          </p:cNvPr>
          <p:cNvSpPr>
            <a:spLocks noGrp="1"/>
          </p:cNvSpPr>
          <p:nvPr>
            <p:ph type="sldNum" sz="quarter" idx="12"/>
          </p:nvPr>
        </p:nvSpPr>
        <p:spPr/>
        <p:txBody>
          <a:bodyPr/>
          <a:lstStyle/>
          <a:p>
            <a:fld id="{7C7FAD9F-AEE9-406E-B720-57D2B9DB2816}" type="slidenum">
              <a:rPr lang="en-US" smtClean="0"/>
              <a:t>30</a:t>
            </a:fld>
            <a:endParaRPr lang="en-US"/>
          </a:p>
        </p:txBody>
      </p:sp>
      <p:sp>
        <p:nvSpPr>
          <p:cNvPr id="2" name="Title 1">
            <a:extLst>
              <a:ext uri="{FF2B5EF4-FFF2-40B4-BE49-F238E27FC236}">
                <a16:creationId xmlns:a16="http://schemas.microsoft.com/office/drawing/2014/main" id="{88C707D4-C362-6EB5-A8AE-833FD84D3ABC}"/>
              </a:ext>
            </a:extLst>
          </p:cNvPr>
          <p:cNvSpPr>
            <a:spLocks noGrp="1"/>
          </p:cNvSpPr>
          <p:nvPr>
            <p:ph type="title"/>
          </p:nvPr>
        </p:nvSpPr>
        <p:spPr>
          <a:xfrm>
            <a:off x="471926" y="517827"/>
            <a:ext cx="4552019" cy="880050"/>
          </a:xfrm>
        </p:spPr>
        <p:txBody>
          <a:bodyPr>
            <a:normAutofit fontScale="90000"/>
          </a:bodyPr>
          <a:lstStyle/>
          <a:p>
            <a:r>
              <a:rPr lang="en" sz="3600" dirty="0">
                <a:latin typeface="Aptos" panose="020B0004020202020204" pitchFamily="34" charset="0"/>
              </a:rPr>
              <a:t>Modifying the search</a:t>
            </a:r>
            <a:endParaRPr lang="en-US" dirty="0">
              <a:latin typeface="Aptos" panose="020B0004020202020204" pitchFamily="34" charset="0"/>
            </a:endParaRPr>
          </a:p>
        </p:txBody>
      </p:sp>
      <p:sp>
        <p:nvSpPr>
          <p:cNvPr id="4" name="Text Placeholder 3">
            <a:extLst>
              <a:ext uri="{FF2B5EF4-FFF2-40B4-BE49-F238E27FC236}">
                <a16:creationId xmlns:a16="http://schemas.microsoft.com/office/drawing/2014/main" id="{E8435718-C4C2-7115-27F5-275E2F123455}"/>
              </a:ext>
            </a:extLst>
          </p:cNvPr>
          <p:cNvSpPr>
            <a:spLocks noGrp="1"/>
          </p:cNvSpPr>
          <p:nvPr>
            <p:ph type="body" sz="half" idx="2"/>
          </p:nvPr>
        </p:nvSpPr>
        <p:spPr>
          <a:xfrm>
            <a:off x="692644" y="1864054"/>
            <a:ext cx="3932237" cy="3500438"/>
          </a:xfrm>
        </p:spPr>
        <p:txBody>
          <a:bodyPr/>
          <a:lstStyle/>
          <a:p>
            <a:r>
              <a:rPr lang="en-US" sz="1800" b="0" dirty="0">
                <a:latin typeface="Aptos" panose="020B0004020202020204" pitchFamily="34" charset="0"/>
              </a:rPr>
              <a:t>Its all relative..</a:t>
            </a:r>
          </a:p>
          <a:p>
            <a:pPr marL="285750" indent="-285750">
              <a:buFont typeface="Arial" panose="020B0604020202020204" pitchFamily="34" charset="0"/>
              <a:buChar char="•"/>
            </a:pPr>
            <a:r>
              <a:rPr lang="en-US" sz="1800" b="0" dirty="0">
                <a:latin typeface="Aptos" panose="020B0004020202020204" pitchFamily="34" charset="0"/>
              </a:rPr>
              <a:t>If adjusting the search adds thousands of new citations, may not be worth it.</a:t>
            </a:r>
          </a:p>
          <a:p>
            <a:pPr marL="285750" indent="-285750">
              <a:buFont typeface="Arial" panose="020B0604020202020204" pitchFamily="34" charset="0"/>
              <a:buChar char="•"/>
            </a:pPr>
            <a:r>
              <a:rPr lang="en-US" sz="1800" b="0" dirty="0">
                <a:latin typeface="Aptos" panose="020B0004020202020204" pitchFamily="34" charset="0"/>
              </a:rPr>
              <a:t>Discuss options with team</a:t>
            </a:r>
          </a:p>
          <a:p>
            <a:pPr marL="285750" indent="-285750">
              <a:buFont typeface="Arial" panose="020B0604020202020204" pitchFamily="34" charset="0"/>
              <a:buChar char="•"/>
            </a:pPr>
            <a:r>
              <a:rPr lang="en-US" sz="1800" b="0" dirty="0">
                <a:latin typeface="Aptos" panose="020B0004020202020204" pitchFamily="34" charset="0"/>
              </a:rPr>
              <a:t>Scroll through potential new citations</a:t>
            </a:r>
          </a:p>
          <a:p>
            <a:pPr marL="285750" indent="-285750">
              <a:buFont typeface="Arial" panose="020B0604020202020204" pitchFamily="34" charset="0"/>
              <a:buChar char="•"/>
            </a:pPr>
            <a:r>
              <a:rPr lang="en-US" sz="1800" b="0" dirty="0">
                <a:latin typeface="Aptos" panose="020B0004020202020204" pitchFamily="34" charset="0"/>
              </a:rPr>
              <a:t>Do the new studies have vague abstracts?</a:t>
            </a:r>
          </a:p>
          <a:p>
            <a:endParaRPr lang="en-US" dirty="0"/>
          </a:p>
        </p:txBody>
      </p:sp>
      <p:sp>
        <p:nvSpPr>
          <p:cNvPr id="3" name="Content Placeholder 2">
            <a:extLst>
              <a:ext uri="{FF2B5EF4-FFF2-40B4-BE49-F238E27FC236}">
                <a16:creationId xmlns:a16="http://schemas.microsoft.com/office/drawing/2014/main" id="{0C224D75-8219-5234-1B17-0B69115E254C}"/>
              </a:ext>
            </a:extLst>
          </p:cNvPr>
          <p:cNvSpPr>
            <a:spLocks noGrp="1"/>
          </p:cNvSpPr>
          <p:nvPr>
            <p:ph idx="1"/>
          </p:nvPr>
        </p:nvSpPr>
        <p:spPr>
          <a:xfrm>
            <a:off x="5709484" y="517827"/>
            <a:ext cx="5784621" cy="1217941"/>
          </a:xfrm>
          <a:ln>
            <a:solidFill>
              <a:schemeClr val="tx1"/>
            </a:solidFill>
          </a:ln>
        </p:spPr>
        <p:txBody>
          <a:bodyPr>
            <a:normAutofit fontScale="92500" lnSpcReduction="20000"/>
          </a:bodyPr>
          <a:lstStyle/>
          <a:p>
            <a:r>
              <a:rPr lang="en-US" sz="3200" b="0" baseline="0" dirty="0">
                <a:solidFill>
                  <a:schemeClr val="tx1"/>
                </a:solidFill>
                <a:latin typeface="Aptos" panose="020B0004020202020204" pitchFamily="34" charset="0"/>
              </a:rPr>
              <a:t>New studies found in grey literature or additional search strategies?</a:t>
            </a:r>
            <a:endParaRPr lang="en-US" sz="3200" b="0" dirty="0">
              <a:solidFill>
                <a:schemeClr val="tx1"/>
              </a:solidFill>
              <a:latin typeface="Aptos" panose="020B0004020202020204" pitchFamily="34" charset="0"/>
            </a:endParaRPr>
          </a:p>
        </p:txBody>
      </p:sp>
      <p:cxnSp>
        <p:nvCxnSpPr>
          <p:cNvPr id="10" name="Straight Arrow Connector 9" descr="Arrow pointing to next stage.">
            <a:extLst>
              <a:ext uri="{FF2B5EF4-FFF2-40B4-BE49-F238E27FC236}">
                <a16:creationId xmlns:a16="http://schemas.microsoft.com/office/drawing/2014/main" id="{CF319359-F669-495A-21A7-50960514D3B8}"/>
              </a:ext>
            </a:extLst>
          </p:cNvPr>
          <p:cNvCxnSpPr/>
          <p:nvPr/>
        </p:nvCxnSpPr>
        <p:spPr>
          <a:xfrm>
            <a:off x="8376745" y="1786759"/>
            <a:ext cx="0" cy="331706"/>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0836C9AE-D8B0-629A-55B7-88EB2D45A6C2}"/>
              </a:ext>
            </a:extLst>
          </p:cNvPr>
          <p:cNvSpPr txBox="1">
            <a:spLocks/>
          </p:cNvSpPr>
          <p:nvPr/>
        </p:nvSpPr>
        <p:spPr>
          <a:xfrm>
            <a:off x="5714735" y="2118465"/>
            <a:ext cx="5784621" cy="1217941"/>
          </a:xfrm>
          <a:prstGeom prst="rect">
            <a:avLst/>
          </a:prstGeom>
          <a:ln>
            <a:solidFill>
              <a:schemeClr val="tx1"/>
            </a:solidFill>
          </a:ln>
        </p:spPr>
        <p:txBody>
          <a:bodyPr vert="horz" lIns="91440" tIns="45720" rIns="91440" bIns="45720" rtlCol="0">
            <a:normAutofit fontScale="92500" lnSpcReduction="20000"/>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r>
              <a:rPr lang="en-US" sz="3200" b="0" dirty="0">
                <a:solidFill>
                  <a:schemeClr val="tx1"/>
                </a:solidFill>
                <a:latin typeface="Aptos" panose="020B0004020202020204" pitchFamily="34" charset="0"/>
              </a:rPr>
              <a:t>Are any of the new studies indexed in databases already search?</a:t>
            </a:r>
          </a:p>
          <a:p>
            <a:endParaRPr lang="en-US" dirty="0"/>
          </a:p>
        </p:txBody>
      </p:sp>
      <p:cxnSp>
        <p:nvCxnSpPr>
          <p:cNvPr id="11" name="Straight Arrow Connector 10" descr="Arrow pointing to next stage.">
            <a:extLst>
              <a:ext uri="{FF2B5EF4-FFF2-40B4-BE49-F238E27FC236}">
                <a16:creationId xmlns:a16="http://schemas.microsoft.com/office/drawing/2014/main" id="{E1283633-D6CD-08B1-FE91-D97D5726D9F6}"/>
              </a:ext>
            </a:extLst>
          </p:cNvPr>
          <p:cNvCxnSpPr>
            <a:cxnSpLocks/>
          </p:cNvCxnSpPr>
          <p:nvPr/>
        </p:nvCxnSpPr>
        <p:spPr>
          <a:xfrm>
            <a:off x="8376745" y="3336406"/>
            <a:ext cx="0" cy="486623"/>
          </a:xfrm>
          <a:prstGeom prst="straightConnector1">
            <a:avLst/>
          </a:prstGeom>
          <a:ln w="444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9088580C-3184-5D19-FDD4-88D6950D11A8}"/>
              </a:ext>
            </a:extLst>
          </p:cNvPr>
          <p:cNvSpPr txBox="1">
            <a:spLocks/>
          </p:cNvSpPr>
          <p:nvPr/>
        </p:nvSpPr>
        <p:spPr>
          <a:xfrm>
            <a:off x="5719997" y="3823029"/>
            <a:ext cx="5784621" cy="2403720"/>
          </a:xfrm>
          <a:prstGeom prst="rect">
            <a:avLst/>
          </a:prstGeom>
          <a:ln>
            <a:solidFill>
              <a:schemeClr val="tx1"/>
            </a:solidFill>
          </a:ln>
        </p:spPr>
        <p:txBody>
          <a:bodyPr vert="horz" lIns="91440" tIns="45720" rIns="91440" bIns="45720" rtlCol="0">
            <a:normAutofit fontScale="77500" lnSpcReduction="20000"/>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lvl="0"/>
            <a:r>
              <a:rPr lang="en-US" sz="4200" b="0" baseline="0" dirty="0">
                <a:solidFill>
                  <a:schemeClr val="tx1"/>
                </a:solidFill>
                <a:latin typeface="Aptos" panose="020B0004020202020204" pitchFamily="34" charset="0"/>
              </a:rPr>
              <a:t>May need to modify searches:</a:t>
            </a:r>
          </a:p>
          <a:p>
            <a:pPr marL="457200" lvl="0" indent="-457200">
              <a:buFont typeface="Arial" panose="020B0604020202020204" pitchFamily="34" charset="0"/>
              <a:buChar char="•"/>
            </a:pPr>
            <a:r>
              <a:rPr lang="en-US" sz="2600" b="0" dirty="0">
                <a:solidFill>
                  <a:schemeClr val="tx1"/>
                </a:solidFill>
                <a:latin typeface="Aptos" panose="020B0004020202020204" pitchFamily="34" charset="0"/>
              </a:rPr>
              <a:t>Check to see why newly find article did not appear</a:t>
            </a:r>
          </a:p>
          <a:p>
            <a:pPr marL="457200" indent="-457200">
              <a:buFont typeface="Arial" panose="020B0604020202020204" pitchFamily="34" charset="0"/>
              <a:buChar char="•"/>
            </a:pPr>
            <a:r>
              <a:rPr lang="en-US" sz="2600" b="0" baseline="0" dirty="0">
                <a:solidFill>
                  <a:schemeClr val="tx1"/>
                </a:solidFill>
                <a:latin typeface="Aptos" panose="020B0004020202020204" pitchFamily="34" charset="0"/>
              </a:rPr>
              <a:t>What happens if you modify search to catch missed articles?</a:t>
            </a:r>
          </a:p>
          <a:p>
            <a:pPr marL="457200" indent="-457200">
              <a:buFont typeface="Arial" panose="020B0604020202020204" pitchFamily="34" charset="0"/>
              <a:buChar char="•"/>
            </a:pPr>
            <a:r>
              <a:rPr lang="en-US" sz="2600" b="0" baseline="0" dirty="0">
                <a:solidFill>
                  <a:schemeClr val="tx1"/>
                </a:solidFill>
                <a:latin typeface="Aptos" panose="020B0004020202020204" pitchFamily="34" charset="0"/>
              </a:rPr>
              <a:t>Is it worth it? Too many irrelevant citations?</a:t>
            </a:r>
            <a:endParaRPr lang="en-US" sz="2600" b="0" dirty="0">
              <a:solidFill>
                <a:schemeClr val="tx1"/>
              </a:solidFill>
              <a:latin typeface="Aptos" panose="020B0004020202020204" pitchFamily="34" charset="0"/>
            </a:endParaRPr>
          </a:p>
          <a:p>
            <a:endParaRPr lang="en-US" dirty="0">
              <a:solidFill>
                <a:schemeClr val="tx1"/>
              </a:solidFill>
            </a:endParaRPr>
          </a:p>
          <a:p>
            <a:pPr lvl="0"/>
            <a:endParaRPr lang="en-US" sz="3200" dirty="0">
              <a:solidFill>
                <a:schemeClr val="tx1"/>
              </a:solidFill>
            </a:endParaRPr>
          </a:p>
          <a:p>
            <a:pPr lvl="0"/>
            <a:endParaRPr lang="en-US" sz="3200" dirty="0">
              <a:solidFill>
                <a:schemeClr val="tx1"/>
              </a:solidFill>
            </a:endParaRPr>
          </a:p>
        </p:txBody>
      </p:sp>
    </p:spTree>
    <p:extLst>
      <p:ext uri="{BB962C8B-B14F-4D97-AF65-F5344CB8AC3E}">
        <p14:creationId xmlns:p14="http://schemas.microsoft.com/office/powerpoint/2010/main" val="701784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DDA86-0946-4E81-5FAF-7240240AB3C5}"/>
              </a:ext>
            </a:extLst>
          </p:cNvPr>
          <p:cNvSpPr>
            <a:spLocks noGrp="1"/>
          </p:cNvSpPr>
          <p:nvPr>
            <p:ph type="title"/>
          </p:nvPr>
        </p:nvSpPr>
        <p:spPr>
          <a:xfrm>
            <a:off x="1020724" y="558209"/>
            <a:ext cx="10333075" cy="1069983"/>
          </a:xfrm>
          <a:solidFill>
            <a:schemeClr val="accent2">
              <a:lumMod val="75000"/>
            </a:schemeClr>
          </a:solidFill>
        </p:spPr>
        <p:txBody>
          <a:bodyPr>
            <a:normAutofit fontScale="90000"/>
          </a:bodyPr>
          <a:lstStyle/>
          <a:p>
            <a:r>
              <a:rPr lang="en-US" sz="7200" dirty="0"/>
              <a:t>Try it out! Pick an option below</a:t>
            </a:r>
          </a:p>
        </p:txBody>
      </p:sp>
      <p:sp>
        <p:nvSpPr>
          <p:cNvPr id="3" name="Content Placeholder 2">
            <a:extLst>
              <a:ext uri="{FF2B5EF4-FFF2-40B4-BE49-F238E27FC236}">
                <a16:creationId xmlns:a16="http://schemas.microsoft.com/office/drawing/2014/main" id="{149BC9C8-A6F0-2644-BD35-AFD27DE2883F}"/>
              </a:ext>
            </a:extLst>
          </p:cNvPr>
          <p:cNvSpPr>
            <a:spLocks noGrp="1"/>
          </p:cNvSpPr>
          <p:nvPr>
            <p:ph sz="half" idx="1"/>
          </p:nvPr>
        </p:nvSpPr>
        <p:spPr>
          <a:xfrm>
            <a:off x="656829" y="2016190"/>
            <a:ext cx="5142145" cy="3973286"/>
          </a:xfrm>
        </p:spPr>
        <p:txBody>
          <a:bodyPr>
            <a:normAutofit fontScale="85000" lnSpcReduction="10000"/>
          </a:bodyPr>
          <a:lstStyle/>
          <a:p>
            <a:pPr lvl="1" indent="0">
              <a:spcBef>
                <a:spcPts val="1600"/>
              </a:spcBef>
              <a:buNone/>
            </a:pPr>
            <a:r>
              <a:rPr lang="en-US" sz="3600" b="0" dirty="0"/>
              <a:t>Carrot2</a:t>
            </a:r>
            <a:endParaRPr lang="en-US" sz="3600" b="0" dirty="0">
              <a:hlinkClick r:id="rId2">
                <a:extLst>
                  <a:ext uri="{A12FA001-AC4F-418D-AE19-62706E023703}">
                    <ahyp:hlinkClr xmlns:ahyp="http://schemas.microsoft.com/office/drawing/2018/hyperlinkcolor" val="tx"/>
                  </a:ext>
                </a:extLst>
              </a:hlinkClick>
            </a:endParaRPr>
          </a:p>
          <a:p>
            <a:pPr lvl="1" indent="0">
              <a:spcBef>
                <a:spcPts val="1600"/>
              </a:spcBef>
              <a:buNone/>
            </a:pPr>
            <a:r>
              <a:rPr lang="en-US" sz="3600" dirty="0">
                <a:solidFill>
                  <a:srgbClr val="2F9880"/>
                </a:solidFill>
                <a:hlinkClick r:id="rId2">
                  <a:extLst>
                    <a:ext uri="{A12FA001-AC4F-418D-AE19-62706E023703}">
                      <ahyp:hlinkClr xmlns:ahyp="http://schemas.microsoft.com/office/drawing/2018/hyperlinkcolor" val="tx"/>
                    </a:ext>
                  </a:extLst>
                </a:hlinkClick>
              </a:rPr>
              <a:t>https://search.carrot2.org/</a:t>
            </a:r>
            <a:endParaRPr lang="en-US" sz="3600" dirty="0"/>
          </a:p>
          <a:p>
            <a:pPr marL="800100" lvl="1" indent="-571500">
              <a:spcBef>
                <a:spcPts val="1600"/>
              </a:spcBef>
            </a:pPr>
            <a:r>
              <a:rPr lang="en-US" sz="3600" dirty="0"/>
              <a:t>Try a simple search then add more complexity with more </a:t>
            </a:r>
            <a:r>
              <a:rPr lang="en-US" sz="3600" dirty="0" err="1"/>
              <a:t>synonymns</a:t>
            </a:r>
            <a:r>
              <a:rPr lang="en-US" sz="3600" dirty="0"/>
              <a:t> </a:t>
            </a:r>
          </a:p>
          <a:p>
            <a:pPr marL="800100" lvl="1" indent="-571500">
              <a:spcBef>
                <a:spcPts val="1600"/>
              </a:spcBef>
            </a:pPr>
            <a:r>
              <a:rPr lang="en-US" sz="3600" dirty="0"/>
              <a:t>Compare Web results to </a:t>
            </a:r>
            <a:r>
              <a:rPr lang="en-US" sz="3600" dirty="0" err="1"/>
              <a:t>Pubmed</a:t>
            </a:r>
            <a:r>
              <a:rPr lang="en-US" sz="3600" dirty="0"/>
              <a:t> results</a:t>
            </a:r>
          </a:p>
          <a:p>
            <a:pPr marL="800100" lvl="1" indent="-571500">
              <a:spcBef>
                <a:spcPts val="1600"/>
              </a:spcBef>
            </a:pPr>
            <a:r>
              <a:rPr lang="en-US" sz="3600" dirty="0"/>
              <a:t>View options: List, Tree map, Pie Chart</a:t>
            </a:r>
          </a:p>
          <a:p>
            <a:pPr lvl="1" indent="0">
              <a:spcBef>
                <a:spcPts val="1600"/>
              </a:spcBef>
              <a:buNone/>
            </a:pPr>
            <a:endParaRPr lang="en-US" sz="3600" dirty="0"/>
          </a:p>
        </p:txBody>
      </p:sp>
      <p:sp>
        <p:nvSpPr>
          <p:cNvPr id="5" name="Slide Number Placeholder 4">
            <a:extLst>
              <a:ext uri="{FF2B5EF4-FFF2-40B4-BE49-F238E27FC236}">
                <a16:creationId xmlns:a16="http://schemas.microsoft.com/office/drawing/2014/main" id="{8929C8DC-0A28-959B-DC2B-C18100B2FDDC}"/>
              </a:ext>
            </a:extLst>
          </p:cNvPr>
          <p:cNvSpPr>
            <a:spLocks noGrp="1"/>
          </p:cNvSpPr>
          <p:nvPr>
            <p:ph type="sldNum" sz="quarter" idx="12"/>
          </p:nvPr>
        </p:nvSpPr>
        <p:spPr/>
        <p:txBody>
          <a:bodyPr/>
          <a:lstStyle/>
          <a:p>
            <a:fld id="{7C7FAD9F-AEE9-406E-B720-57D2B9DB2816}" type="slidenum">
              <a:rPr lang="en-US" smtClean="0"/>
              <a:t>31</a:t>
            </a:fld>
            <a:endParaRPr lang="en-US"/>
          </a:p>
        </p:txBody>
      </p:sp>
      <p:sp>
        <p:nvSpPr>
          <p:cNvPr id="7" name="Content Placeholder 6">
            <a:extLst>
              <a:ext uri="{FF2B5EF4-FFF2-40B4-BE49-F238E27FC236}">
                <a16:creationId xmlns:a16="http://schemas.microsoft.com/office/drawing/2014/main" id="{31CC7093-E754-A08C-1FBC-01694BBB9927}"/>
              </a:ext>
            </a:extLst>
          </p:cNvPr>
          <p:cNvSpPr>
            <a:spLocks noGrp="1"/>
          </p:cNvSpPr>
          <p:nvPr>
            <p:ph sz="half" idx="2"/>
          </p:nvPr>
        </p:nvSpPr>
        <p:spPr>
          <a:xfrm>
            <a:off x="6651422" y="2123492"/>
            <a:ext cx="5072743" cy="3973286"/>
          </a:xfrm>
        </p:spPr>
        <p:txBody>
          <a:bodyPr>
            <a:normAutofit fontScale="85000" lnSpcReduction="10000"/>
          </a:bodyPr>
          <a:lstStyle/>
          <a:p>
            <a:r>
              <a:rPr lang="en-US" sz="3600" dirty="0"/>
              <a:t>JANE (Journal Author Name Estimator)</a:t>
            </a:r>
          </a:p>
          <a:p>
            <a:r>
              <a:rPr lang="en-US" sz="3600" dirty="0">
                <a:hlinkClick r:id="rId3"/>
              </a:rPr>
              <a:t>https://jane.biosemantics.org/</a:t>
            </a:r>
            <a:r>
              <a:rPr lang="en-US" sz="3600" dirty="0"/>
              <a:t> </a:t>
            </a:r>
          </a:p>
          <a:p>
            <a:pPr marL="571500" indent="-571500">
              <a:buFont typeface="Arial" panose="020B0604020202020204" pitchFamily="34" charset="0"/>
              <a:buChar char="•"/>
            </a:pPr>
            <a:r>
              <a:rPr lang="en-US" sz="3600" dirty="0"/>
              <a:t>Paste or type in a title or keywords</a:t>
            </a:r>
          </a:p>
          <a:p>
            <a:pPr marL="571500" indent="-571500">
              <a:buFont typeface="Arial" panose="020B0604020202020204" pitchFamily="34" charset="0"/>
              <a:buChar char="•"/>
            </a:pPr>
            <a:r>
              <a:rPr lang="en-US" sz="3600" dirty="0"/>
              <a:t>Click on hover over an article influence number to get explanation</a:t>
            </a:r>
          </a:p>
          <a:p>
            <a:pPr marL="571500" indent="-571500">
              <a:buFont typeface="Arial" panose="020B0604020202020204" pitchFamily="34" charset="0"/>
              <a:buChar char="•"/>
            </a:pPr>
            <a:r>
              <a:rPr lang="en-US" sz="3600" dirty="0"/>
              <a:t>Click on show articles to see examples  </a:t>
            </a:r>
          </a:p>
          <a:p>
            <a:endParaRPr lang="en-US" dirty="0"/>
          </a:p>
        </p:txBody>
      </p:sp>
    </p:spTree>
    <p:extLst>
      <p:ext uri="{BB962C8B-B14F-4D97-AF65-F5344CB8AC3E}">
        <p14:creationId xmlns:p14="http://schemas.microsoft.com/office/powerpoint/2010/main" val="2064178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9"/>
          <p:cNvSpPr txBox="1">
            <a:spLocks noGrp="1"/>
          </p:cNvSpPr>
          <p:nvPr>
            <p:ph type="title"/>
          </p:nvPr>
        </p:nvSpPr>
        <p:spPr>
          <a:xfrm>
            <a:off x="212983" y="280086"/>
            <a:ext cx="5105465" cy="5943432"/>
          </a:xfrm>
          <a:prstGeom prst="rect">
            <a:avLst/>
          </a:prstGeom>
          <a:solidFill>
            <a:srgbClr val="DFF096"/>
          </a:solidFill>
        </p:spPr>
        <p:txBody>
          <a:bodyPr spcFirstLastPara="1" wrap="square" lIns="91425" tIns="45700" rIns="91425" bIns="45700" anchor="t" anchorCtr="0">
            <a:noAutofit/>
          </a:bodyPr>
          <a:lstStyle/>
          <a:p>
            <a:r>
              <a:rPr lang="en-US" sz="7200" dirty="0"/>
              <a:t>3</a:t>
            </a:r>
            <a:br>
              <a:rPr lang="en-US" sz="7200" dirty="0"/>
            </a:br>
            <a:r>
              <a:rPr lang="en-US" sz="7200" dirty="0"/>
              <a:t>Evaluate &gt; Extract&gt;</a:t>
            </a:r>
            <a:br>
              <a:rPr lang="en-US" sz="7200" dirty="0"/>
            </a:br>
            <a:r>
              <a:rPr lang="en-US" sz="7200" dirty="0"/>
              <a:t>Combine</a:t>
            </a:r>
            <a:endParaRPr sz="4800" dirty="0"/>
          </a:p>
        </p:txBody>
      </p:sp>
      <p:sp>
        <p:nvSpPr>
          <p:cNvPr id="2" name="TextBox 1">
            <a:extLst>
              <a:ext uri="{FF2B5EF4-FFF2-40B4-BE49-F238E27FC236}">
                <a16:creationId xmlns:a16="http://schemas.microsoft.com/office/drawing/2014/main" id="{467F389F-C5B0-3847-0C26-74C169BB6A6B}"/>
              </a:ext>
            </a:extLst>
          </p:cNvPr>
          <p:cNvSpPr txBox="1"/>
          <p:nvPr/>
        </p:nvSpPr>
        <p:spPr>
          <a:xfrm>
            <a:off x="6016690" y="735564"/>
            <a:ext cx="5388429" cy="2908489"/>
          </a:xfrm>
          <a:prstGeom prst="rect">
            <a:avLst/>
          </a:prstGeom>
          <a:noFill/>
        </p:spPr>
        <p:txBody>
          <a:bodyPr wrap="square" tIns="365760" rtlCol="0">
            <a:spAutoFit/>
          </a:bodyPr>
          <a:lstStyle/>
          <a:p>
            <a:r>
              <a:rPr lang="en-US" sz="4800" b="1" dirty="0"/>
              <a:t>Team needs to complete processing all citations</a:t>
            </a:r>
          </a:p>
          <a:p>
            <a:endParaRPr lang="en-US" sz="4800" b="1" dirty="0"/>
          </a:p>
          <a:p>
            <a:endParaRPr lang="en-US" dirty="0"/>
          </a:p>
        </p:txBody>
      </p:sp>
      <p:sp>
        <p:nvSpPr>
          <p:cNvPr id="3" name="Slide Number Placeholder 2">
            <a:extLst>
              <a:ext uri="{FF2B5EF4-FFF2-40B4-BE49-F238E27FC236}">
                <a16:creationId xmlns:a16="http://schemas.microsoft.com/office/drawing/2014/main" id="{023ADDF9-896E-1F7B-180D-4907401F0EB7}"/>
              </a:ext>
            </a:extLst>
          </p:cNvPr>
          <p:cNvSpPr>
            <a:spLocks noGrp="1"/>
          </p:cNvSpPr>
          <p:nvPr>
            <p:ph type="sldNum" sz="quarter" idx="12"/>
          </p:nvPr>
        </p:nvSpPr>
        <p:spPr/>
        <p:txBody>
          <a:bodyPr/>
          <a:lstStyle/>
          <a:p>
            <a:fld id="{7C7FAD9F-AEE9-406E-B720-57D2B9DB2816}" type="slidenum">
              <a:rPr lang="en-US" smtClean="0"/>
              <a:t>32</a:t>
            </a:fld>
            <a:endParaRPr lang="en-US"/>
          </a:p>
        </p:txBody>
      </p:sp>
    </p:spTree>
    <p:extLst>
      <p:ext uri="{BB962C8B-B14F-4D97-AF65-F5344CB8AC3E}">
        <p14:creationId xmlns:p14="http://schemas.microsoft.com/office/powerpoint/2010/main" val="4702000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9"/>
          <p:cNvSpPr txBox="1">
            <a:spLocks noGrp="1"/>
          </p:cNvSpPr>
          <p:nvPr>
            <p:ph type="title"/>
          </p:nvPr>
        </p:nvSpPr>
        <p:spPr>
          <a:xfrm>
            <a:off x="212983" y="280086"/>
            <a:ext cx="5105465" cy="5943432"/>
          </a:xfrm>
          <a:prstGeom prst="rect">
            <a:avLst/>
          </a:prstGeom>
          <a:solidFill>
            <a:srgbClr val="BE3A36"/>
          </a:solidFill>
        </p:spPr>
        <p:txBody>
          <a:bodyPr spcFirstLastPara="1" wrap="square" lIns="91425" tIns="45700" rIns="91425" bIns="45700" anchor="t" anchorCtr="0">
            <a:noAutofit/>
          </a:bodyPr>
          <a:lstStyle/>
          <a:p>
            <a:r>
              <a:rPr lang="en-US" sz="7200" dirty="0"/>
              <a:t>4</a:t>
            </a:r>
            <a:br>
              <a:rPr lang="en-US" sz="7200" dirty="0"/>
            </a:br>
            <a:r>
              <a:rPr lang="en-US" sz="7200" dirty="0"/>
              <a:t>Explain&gt; summarize&gt; </a:t>
            </a:r>
            <a:br>
              <a:rPr lang="en-US" sz="7200" dirty="0"/>
            </a:br>
            <a:r>
              <a:rPr lang="en-US" sz="7200" dirty="0"/>
              <a:t>Share</a:t>
            </a:r>
            <a:endParaRPr sz="4800" dirty="0"/>
          </a:p>
        </p:txBody>
      </p:sp>
      <p:sp>
        <p:nvSpPr>
          <p:cNvPr id="2" name="TextBox 1">
            <a:extLst>
              <a:ext uri="{FF2B5EF4-FFF2-40B4-BE49-F238E27FC236}">
                <a16:creationId xmlns:a16="http://schemas.microsoft.com/office/drawing/2014/main" id="{467F389F-C5B0-3847-0C26-74C169BB6A6B}"/>
              </a:ext>
            </a:extLst>
          </p:cNvPr>
          <p:cNvSpPr txBox="1"/>
          <p:nvPr/>
        </p:nvSpPr>
        <p:spPr>
          <a:xfrm>
            <a:off x="6016690" y="735564"/>
            <a:ext cx="5388429" cy="5309146"/>
          </a:xfrm>
          <a:prstGeom prst="rect">
            <a:avLst/>
          </a:prstGeom>
          <a:noFill/>
        </p:spPr>
        <p:txBody>
          <a:bodyPr wrap="square" tIns="365760" rtlCol="0">
            <a:spAutoFit/>
          </a:bodyPr>
          <a:lstStyle/>
          <a:p>
            <a:pPr marL="685800" indent="-685800">
              <a:buFont typeface="Arial" panose="020B0604020202020204" pitchFamily="34" charset="0"/>
              <a:buChar char="•"/>
            </a:pPr>
            <a:r>
              <a:rPr lang="en-US" sz="6000" dirty="0"/>
              <a:t>Abstract</a:t>
            </a:r>
          </a:p>
          <a:p>
            <a:pPr marL="685800" indent="-685800">
              <a:buFont typeface="Arial" panose="020B0604020202020204" pitchFamily="34" charset="0"/>
              <a:buChar char="•"/>
            </a:pPr>
            <a:r>
              <a:rPr lang="en-US" sz="6000" dirty="0"/>
              <a:t>Search narrative</a:t>
            </a:r>
          </a:p>
          <a:p>
            <a:pPr marL="685800" indent="-685800">
              <a:buFont typeface="Arial" panose="020B0604020202020204" pitchFamily="34" charset="0"/>
              <a:buChar char="•"/>
            </a:pPr>
            <a:r>
              <a:rPr lang="en-US" sz="6000" dirty="0"/>
              <a:t>Search tables</a:t>
            </a:r>
          </a:p>
          <a:p>
            <a:pPr marL="685800" indent="-685800">
              <a:buFont typeface="Arial" panose="020B0604020202020204" pitchFamily="34" charset="0"/>
              <a:buChar char="•"/>
            </a:pPr>
            <a:r>
              <a:rPr lang="en-US" sz="6000" dirty="0"/>
              <a:t>PRISMA-Flowchart</a:t>
            </a:r>
          </a:p>
          <a:p>
            <a:pPr marL="685800" indent="-685800">
              <a:buFont typeface="Arial" panose="020B0604020202020204" pitchFamily="34" charset="0"/>
              <a:buChar char="•"/>
            </a:pPr>
            <a:r>
              <a:rPr lang="en-US" sz="6000" b="1" dirty="0"/>
              <a:t>Limitations</a:t>
            </a:r>
          </a:p>
          <a:p>
            <a:endParaRPr lang="en-US" dirty="0"/>
          </a:p>
        </p:txBody>
      </p:sp>
      <p:sp>
        <p:nvSpPr>
          <p:cNvPr id="3" name="Slide Number Placeholder 2">
            <a:extLst>
              <a:ext uri="{FF2B5EF4-FFF2-40B4-BE49-F238E27FC236}">
                <a16:creationId xmlns:a16="http://schemas.microsoft.com/office/drawing/2014/main" id="{023ADDF9-896E-1F7B-180D-4907401F0EB7}"/>
              </a:ext>
            </a:extLst>
          </p:cNvPr>
          <p:cNvSpPr>
            <a:spLocks noGrp="1"/>
          </p:cNvSpPr>
          <p:nvPr>
            <p:ph type="sldNum" sz="quarter" idx="12"/>
          </p:nvPr>
        </p:nvSpPr>
        <p:spPr/>
        <p:txBody>
          <a:bodyPr/>
          <a:lstStyle/>
          <a:p>
            <a:fld id="{7C7FAD9F-AEE9-406E-B720-57D2B9DB2816}" type="slidenum">
              <a:rPr lang="en-US" smtClean="0"/>
              <a:t>33</a:t>
            </a:fld>
            <a:endParaRPr lang="en-US"/>
          </a:p>
        </p:txBody>
      </p:sp>
    </p:spTree>
    <p:extLst>
      <p:ext uri="{BB962C8B-B14F-4D97-AF65-F5344CB8AC3E}">
        <p14:creationId xmlns:p14="http://schemas.microsoft.com/office/powerpoint/2010/main" val="1321058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9"/>
          <p:cNvSpPr txBox="1">
            <a:spLocks noGrp="1"/>
          </p:cNvSpPr>
          <p:nvPr>
            <p:ph type="title"/>
          </p:nvPr>
        </p:nvSpPr>
        <p:spPr>
          <a:xfrm>
            <a:off x="212984" y="280085"/>
            <a:ext cx="4914188" cy="6316657"/>
          </a:xfrm>
          <a:prstGeom prst="rect">
            <a:avLst/>
          </a:prstGeom>
          <a:solidFill>
            <a:schemeClr val="tx1"/>
          </a:solidFill>
        </p:spPr>
        <p:txBody>
          <a:bodyPr spcFirstLastPara="1" wrap="square" lIns="91425" tIns="45700" rIns="91425" bIns="45700" anchor="t" anchorCtr="0">
            <a:noAutofit/>
          </a:bodyPr>
          <a:lstStyle/>
          <a:p>
            <a:r>
              <a:rPr lang="en-US" sz="7200" dirty="0">
                <a:solidFill>
                  <a:schemeClr val="bg1"/>
                </a:solidFill>
              </a:rPr>
              <a:t>4-1</a:t>
            </a:r>
            <a:br>
              <a:rPr lang="en-US" sz="7200" dirty="0">
                <a:solidFill>
                  <a:schemeClr val="bg1"/>
                </a:solidFill>
              </a:rPr>
            </a:br>
            <a:r>
              <a:rPr lang="en-US" sz="7200" dirty="0">
                <a:solidFill>
                  <a:schemeClr val="bg1"/>
                </a:solidFill>
              </a:rPr>
              <a:t>Abstract</a:t>
            </a:r>
            <a:br>
              <a:rPr lang="en-US" sz="7200" dirty="0">
                <a:solidFill>
                  <a:schemeClr val="bg1"/>
                </a:solidFill>
              </a:rPr>
            </a:br>
            <a:br>
              <a:rPr lang="en-US" sz="7200" dirty="0">
                <a:solidFill>
                  <a:schemeClr val="bg1"/>
                </a:solidFill>
              </a:rPr>
            </a:br>
            <a:r>
              <a:rPr lang="en-US" sz="7200" dirty="0">
                <a:solidFill>
                  <a:schemeClr val="bg1"/>
                </a:solidFill>
                <a:latin typeface="+mn-lt"/>
              </a:rPr>
              <a:t>Item 4 in </a:t>
            </a:r>
            <a:br>
              <a:rPr lang="en-US" sz="7200" dirty="0">
                <a:solidFill>
                  <a:schemeClr val="bg1"/>
                </a:solidFill>
                <a:latin typeface="+mn-lt"/>
              </a:rPr>
            </a:br>
            <a:r>
              <a:rPr lang="en-US" sz="7200" dirty="0">
                <a:solidFill>
                  <a:schemeClr val="bg1"/>
                </a:solidFill>
                <a:latin typeface="+mn-lt"/>
              </a:rPr>
              <a:t>PRISMA-Abstract</a:t>
            </a:r>
            <a:br>
              <a:rPr lang="en-US" sz="7200" dirty="0">
                <a:solidFill>
                  <a:schemeClr val="bg1"/>
                </a:solidFill>
              </a:rPr>
            </a:br>
            <a:br>
              <a:rPr lang="en-US" sz="7200" dirty="0">
                <a:solidFill>
                  <a:schemeClr val="bg1"/>
                </a:solidFill>
              </a:rPr>
            </a:br>
            <a:endParaRPr sz="4800" dirty="0">
              <a:solidFill>
                <a:schemeClr val="bg1"/>
              </a:solidFill>
            </a:endParaRPr>
          </a:p>
        </p:txBody>
      </p:sp>
      <p:sp>
        <p:nvSpPr>
          <p:cNvPr id="3" name="Slide Number Placeholder 2">
            <a:extLst>
              <a:ext uri="{FF2B5EF4-FFF2-40B4-BE49-F238E27FC236}">
                <a16:creationId xmlns:a16="http://schemas.microsoft.com/office/drawing/2014/main" id="{023ADDF9-896E-1F7B-180D-4907401F0EB7}"/>
              </a:ext>
            </a:extLst>
          </p:cNvPr>
          <p:cNvSpPr>
            <a:spLocks noGrp="1"/>
          </p:cNvSpPr>
          <p:nvPr>
            <p:ph type="sldNum" sz="quarter" idx="12"/>
          </p:nvPr>
        </p:nvSpPr>
        <p:spPr/>
        <p:txBody>
          <a:bodyPr/>
          <a:lstStyle/>
          <a:p>
            <a:fld id="{7C7FAD9F-AEE9-406E-B720-57D2B9DB2816}" type="slidenum">
              <a:rPr lang="en-US" smtClean="0"/>
              <a:t>34</a:t>
            </a:fld>
            <a:endParaRPr lang="en-US"/>
          </a:p>
        </p:txBody>
      </p:sp>
      <p:graphicFrame>
        <p:nvGraphicFramePr>
          <p:cNvPr id="2" name="Table 1">
            <a:extLst>
              <a:ext uri="{FF2B5EF4-FFF2-40B4-BE49-F238E27FC236}">
                <a16:creationId xmlns:a16="http://schemas.microsoft.com/office/drawing/2014/main" id="{4DDEA80A-5792-4196-BFB5-8AC57CDB1CC8}"/>
              </a:ext>
            </a:extLst>
          </p:cNvPr>
          <p:cNvGraphicFramePr>
            <a:graphicFrameLocks noGrp="1"/>
          </p:cNvGraphicFramePr>
          <p:nvPr>
            <p:extLst>
              <p:ext uri="{D42A27DB-BD31-4B8C-83A1-F6EECF244321}">
                <p14:modId xmlns:p14="http://schemas.microsoft.com/office/powerpoint/2010/main" val="2769167032"/>
              </p:ext>
            </p:extLst>
          </p:nvPr>
        </p:nvGraphicFramePr>
        <p:xfrm>
          <a:off x="5527359" y="280085"/>
          <a:ext cx="6301581" cy="6047330"/>
        </p:xfrm>
        <a:graphic>
          <a:graphicData uri="http://schemas.openxmlformats.org/drawingml/2006/table">
            <a:tbl>
              <a:tblPr firstRow="1">
                <a:tableStyleId>{5C22544A-7EE6-4342-B048-85BDC9FD1C3A}</a:tableStyleId>
              </a:tblPr>
              <a:tblGrid>
                <a:gridCol w="1133384">
                  <a:extLst>
                    <a:ext uri="{9D8B030D-6E8A-4147-A177-3AD203B41FA5}">
                      <a16:colId xmlns:a16="http://schemas.microsoft.com/office/drawing/2014/main" val="3720058413"/>
                    </a:ext>
                  </a:extLst>
                </a:gridCol>
                <a:gridCol w="319130">
                  <a:extLst>
                    <a:ext uri="{9D8B030D-6E8A-4147-A177-3AD203B41FA5}">
                      <a16:colId xmlns:a16="http://schemas.microsoft.com/office/drawing/2014/main" val="2943328635"/>
                    </a:ext>
                  </a:extLst>
                </a:gridCol>
                <a:gridCol w="4849067">
                  <a:extLst>
                    <a:ext uri="{9D8B030D-6E8A-4147-A177-3AD203B41FA5}">
                      <a16:colId xmlns:a16="http://schemas.microsoft.com/office/drawing/2014/main" val="3580587254"/>
                    </a:ext>
                  </a:extLst>
                </a:gridCol>
              </a:tblGrid>
              <a:tr h="667714">
                <a:tc>
                  <a:txBody>
                    <a:bodyPr/>
                    <a:lstStyle/>
                    <a:p>
                      <a:pPr marL="0" marR="0">
                        <a:spcBef>
                          <a:spcPts val="200"/>
                        </a:spcBef>
                        <a:spcAft>
                          <a:spcPts val="200"/>
                        </a:spcAft>
                      </a:pPr>
                      <a:r>
                        <a:rPr lang="en-CA" sz="2400" dirty="0">
                          <a:solidFill>
                            <a:schemeClr val="tx1"/>
                          </a:solidFill>
                          <a:effectLst/>
                        </a:rPr>
                        <a:t>Title </a:t>
                      </a:r>
                      <a:endParaRPr lang="en-US" sz="2400" dirty="0">
                        <a:solidFill>
                          <a:schemeClr val="tx1"/>
                        </a:solidFill>
                        <a:effectLst/>
                        <a:latin typeface="Calibri" panose="020F0502020204030204" pitchFamily="34"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lgn="r">
                        <a:spcBef>
                          <a:spcPts val="200"/>
                        </a:spcBef>
                        <a:spcAft>
                          <a:spcPts val="200"/>
                        </a:spcAft>
                      </a:pPr>
                      <a:r>
                        <a:rPr lang="en-CA" sz="2400" dirty="0">
                          <a:solidFill>
                            <a:schemeClr val="tx1"/>
                          </a:solidFill>
                          <a:effectLst/>
                        </a:rPr>
                        <a:t>1</a:t>
                      </a:r>
                      <a:endParaRPr lang="en-US" sz="2400" dirty="0">
                        <a:solidFill>
                          <a:schemeClr val="tx1"/>
                        </a:solidFill>
                        <a:effectLst/>
                        <a:latin typeface="Calibri" panose="020F0502020204030204" pitchFamily="34" charset="0"/>
                        <a:ea typeface="Times New Roman" panose="02020603050405020304" pitchFamily="18" charset="0"/>
                      </a:endParaRPr>
                    </a:p>
                  </a:txBody>
                  <a:tcPr marL="68580" marR="68580" marT="0" marB="0">
                    <a:solidFill>
                      <a:schemeClr val="accent5">
                        <a:lumMod val="20000"/>
                        <a:lumOff val="80000"/>
                      </a:schemeClr>
                    </a:solidFill>
                  </a:tcPr>
                </a:tc>
                <a:tc>
                  <a:txBody>
                    <a:bodyPr/>
                    <a:lstStyle/>
                    <a:p>
                      <a:pPr marL="0" marR="0">
                        <a:spcBef>
                          <a:spcPts val="200"/>
                        </a:spcBef>
                        <a:spcAft>
                          <a:spcPts val="200"/>
                        </a:spcAft>
                      </a:pPr>
                      <a:r>
                        <a:rPr lang="en-CA" sz="2400" dirty="0">
                          <a:solidFill>
                            <a:schemeClr val="tx1"/>
                          </a:solidFill>
                          <a:effectLst/>
                        </a:rPr>
                        <a:t>Identify the report as a systematic review.</a:t>
                      </a:r>
                      <a:endParaRPr lang="en-US" sz="2400" dirty="0">
                        <a:solidFill>
                          <a:schemeClr val="tx1"/>
                        </a:solidFill>
                        <a:effectLst/>
                        <a:latin typeface="Calibri" panose="020F0502020204030204" pitchFamily="34" charset="0"/>
                        <a:ea typeface="Times New Roman" panose="02020603050405020304" pitchFamily="18"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1887050961"/>
                  </a:ext>
                </a:extLst>
              </a:tr>
              <a:tr h="667714">
                <a:tc>
                  <a:txBody>
                    <a:bodyPr/>
                    <a:lstStyle/>
                    <a:p>
                      <a:pPr marL="0" marR="0">
                        <a:spcBef>
                          <a:spcPts val="200"/>
                        </a:spcBef>
                        <a:spcAft>
                          <a:spcPts val="200"/>
                        </a:spcAft>
                      </a:pPr>
                      <a:r>
                        <a:rPr lang="en-CA" sz="2400">
                          <a:effectLst/>
                        </a:rPr>
                        <a:t>Objectives </a:t>
                      </a:r>
                      <a:endParaRPr lang="en-US" sz="24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r">
                        <a:spcBef>
                          <a:spcPts val="200"/>
                        </a:spcBef>
                        <a:spcAft>
                          <a:spcPts val="200"/>
                        </a:spcAft>
                      </a:pPr>
                      <a:r>
                        <a:rPr lang="en-CA" sz="2400">
                          <a:effectLst/>
                        </a:rPr>
                        <a:t>2</a:t>
                      </a:r>
                      <a:endParaRPr lang="en-US" sz="24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200"/>
                        </a:spcBef>
                        <a:spcAft>
                          <a:spcPts val="200"/>
                        </a:spcAft>
                      </a:pPr>
                      <a:r>
                        <a:rPr lang="en-CA" sz="2400" dirty="0">
                          <a:effectLst/>
                        </a:rPr>
                        <a:t>Provide an explicit statement of the main objective(s) or question(s) the review addresses.</a:t>
                      </a:r>
                      <a:endParaRPr lang="en-US" sz="2400" dirty="0">
                        <a:solidFill>
                          <a:srgbClr val="000000"/>
                        </a:solidFill>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3300360116"/>
                  </a:ext>
                </a:extLst>
              </a:tr>
              <a:tr h="667714">
                <a:tc>
                  <a:txBody>
                    <a:bodyPr/>
                    <a:lstStyle/>
                    <a:p>
                      <a:pPr marL="0" marR="0">
                        <a:spcBef>
                          <a:spcPts val="200"/>
                        </a:spcBef>
                        <a:spcAft>
                          <a:spcPts val="200"/>
                        </a:spcAft>
                      </a:pPr>
                      <a:r>
                        <a:rPr lang="en-CA" sz="2400">
                          <a:effectLst/>
                        </a:rPr>
                        <a:t>Eligibility criteria </a:t>
                      </a:r>
                      <a:endParaRPr lang="en-US" sz="24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r">
                        <a:spcBef>
                          <a:spcPts val="200"/>
                        </a:spcBef>
                        <a:spcAft>
                          <a:spcPts val="200"/>
                        </a:spcAft>
                      </a:pPr>
                      <a:r>
                        <a:rPr lang="en-CA" sz="2400">
                          <a:effectLst/>
                        </a:rPr>
                        <a:t>3</a:t>
                      </a:r>
                      <a:endParaRPr lang="en-US" sz="24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200"/>
                        </a:spcBef>
                        <a:spcAft>
                          <a:spcPts val="200"/>
                        </a:spcAft>
                      </a:pPr>
                      <a:r>
                        <a:rPr lang="en-CA" sz="2400" dirty="0">
                          <a:effectLst/>
                        </a:rPr>
                        <a:t>Specify the inclusion and exclusion criteria for the review.</a:t>
                      </a:r>
                      <a:endParaRPr lang="en-US" sz="2400" dirty="0">
                        <a:solidFill>
                          <a:srgbClr val="000000"/>
                        </a:solidFill>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987647285"/>
                  </a:ext>
                </a:extLst>
              </a:tr>
              <a:tr h="1226768">
                <a:tc>
                  <a:txBody>
                    <a:bodyPr/>
                    <a:lstStyle/>
                    <a:p>
                      <a:pPr marL="0" marR="0">
                        <a:spcBef>
                          <a:spcPts val="200"/>
                        </a:spcBef>
                        <a:spcAft>
                          <a:spcPts val="200"/>
                        </a:spcAft>
                      </a:pPr>
                      <a:r>
                        <a:rPr lang="en-CA" sz="2400" dirty="0">
                          <a:effectLst/>
                        </a:rPr>
                        <a:t>Information sources </a:t>
                      </a:r>
                      <a:endParaRPr lang="en-US" sz="2400" dirty="0">
                        <a:solidFill>
                          <a:srgbClr val="000000"/>
                        </a:solidFill>
                        <a:effectLst/>
                        <a:latin typeface="Calibri" panose="020F0502020204030204" pitchFamily="34" charset="0"/>
                        <a:ea typeface="Times New Roman" panose="02020603050405020304" pitchFamily="18" charset="0"/>
                      </a:endParaRPr>
                    </a:p>
                  </a:txBody>
                  <a:tcPr marL="68580" marR="68580" marT="0" marB="0">
                    <a:solidFill>
                      <a:schemeClr val="tx2">
                        <a:lumMod val="10000"/>
                        <a:lumOff val="90000"/>
                      </a:schemeClr>
                    </a:solidFill>
                  </a:tcPr>
                </a:tc>
                <a:tc>
                  <a:txBody>
                    <a:bodyPr/>
                    <a:lstStyle/>
                    <a:p>
                      <a:pPr marL="0" marR="0" algn="r">
                        <a:spcBef>
                          <a:spcPts val="200"/>
                        </a:spcBef>
                        <a:spcAft>
                          <a:spcPts val="200"/>
                        </a:spcAft>
                      </a:pPr>
                      <a:r>
                        <a:rPr lang="en-CA" sz="2400">
                          <a:effectLst/>
                        </a:rPr>
                        <a:t>4</a:t>
                      </a:r>
                      <a:endParaRPr lang="en-US" sz="2400">
                        <a:solidFill>
                          <a:srgbClr val="000000"/>
                        </a:solidFill>
                        <a:effectLst/>
                        <a:latin typeface="Calibri" panose="020F0502020204030204" pitchFamily="34" charset="0"/>
                        <a:ea typeface="Times New Roman" panose="02020603050405020304" pitchFamily="18" charset="0"/>
                      </a:endParaRPr>
                    </a:p>
                  </a:txBody>
                  <a:tcPr marL="68580" marR="68580" marT="0" marB="0">
                    <a:solidFill>
                      <a:schemeClr val="tx2">
                        <a:lumMod val="10000"/>
                        <a:lumOff val="90000"/>
                      </a:schemeClr>
                    </a:solidFill>
                  </a:tcPr>
                </a:tc>
                <a:tc>
                  <a:txBody>
                    <a:bodyPr/>
                    <a:lstStyle/>
                    <a:p>
                      <a:pPr marL="0" marR="0">
                        <a:spcBef>
                          <a:spcPts val="200"/>
                        </a:spcBef>
                        <a:spcAft>
                          <a:spcPts val="200"/>
                        </a:spcAft>
                      </a:pPr>
                      <a:r>
                        <a:rPr lang="en-CA" sz="2400" dirty="0">
                          <a:effectLst/>
                        </a:rPr>
                        <a:t>Specify the information sources (e.g. databases, registers) used to identify studies and the date when each was last searched.</a:t>
                      </a:r>
                      <a:endParaRPr lang="en-US" sz="2400" dirty="0">
                        <a:solidFill>
                          <a:srgbClr val="000000"/>
                        </a:solidFill>
                        <a:effectLst/>
                        <a:latin typeface="Calibri" panose="020F0502020204030204" pitchFamily="34" charset="0"/>
                        <a:ea typeface="Times New Roman" panose="02020603050405020304" pitchFamily="18" charset="0"/>
                      </a:endParaRPr>
                    </a:p>
                  </a:txBody>
                  <a:tcPr marL="68580" marR="68580" marT="0" marB="0">
                    <a:solidFill>
                      <a:schemeClr val="tx2">
                        <a:lumMod val="10000"/>
                        <a:lumOff val="90000"/>
                      </a:schemeClr>
                    </a:solidFill>
                  </a:tcPr>
                </a:tc>
                <a:extLst>
                  <a:ext uri="{0D108BD9-81ED-4DB2-BD59-A6C34878D82A}">
                    <a16:rowId xmlns:a16="http://schemas.microsoft.com/office/drawing/2014/main" val="592435420"/>
                  </a:ext>
                </a:extLst>
              </a:tr>
              <a:tr h="667714">
                <a:tc>
                  <a:txBody>
                    <a:bodyPr/>
                    <a:lstStyle/>
                    <a:p>
                      <a:pPr marL="0" marR="0">
                        <a:spcBef>
                          <a:spcPts val="200"/>
                        </a:spcBef>
                        <a:spcAft>
                          <a:spcPts val="200"/>
                        </a:spcAft>
                      </a:pPr>
                      <a:r>
                        <a:rPr lang="en-CA" sz="2400" dirty="0">
                          <a:effectLst/>
                        </a:rPr>
                        <a:t>Risk of bias</a:t>
                      </a:r>
                      <a:endParaRPr lang="en-US" sz="2400" dirty="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r">
                        <a:spcBef>
                          <a:spcPts val="200"/>
                        </a:spcBef>
                        <a:spcAft>
                          <a:spcPts val="200"/>
                        </a:spcAft>
                      </a:pPr>
                      <a:r>
                        <a:rPr lang="en-CA" sz="2400" dirty="0">
                          <a:effectLst/>
                        </a:rPr>
                        <a:t>5</a:t>
                      </a:r>
                      <a:endParaRPr lang="en-US" sz="2400" dirty="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200"/>
                        </a:spcBef>
                        <a:spcAft>
                          <a:spcPts val="200"/>
                        </a:spcAft>
                      </a:pPr>
                      <a:r>
                        <a:rPr lang="en-CA" sz="2400" dirty="0">
                          <a:effectLst/>
                        </a:rPr>
                        <a:t>Specify the methods used to assess risk of bias in the included studies.</a:t>
                      </a:r>
                      <a:endParaRPr lang="en-US" sz="2400" dirty="0">
                        <a:solidFill>
                          <a:srgbClr val="000000"/>
                        </a:solidFill>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2674708403"/>
                  </a:ext>
                </a:extLst>
              </a:tr>
              <a:tr h="667714">
                <a:tc>
                  <a:txBody>
                    <a:bodyPr/>
                    <a:lstStyle/>
                    <a:p>
                      <a:pPr marL="0" marR="0">
                        <a:spcBef>
                          <a:spcPts val="200"/>
                        </a:spcBef>
                        <a:spcAft>
                          <a:spcPts val="200"/>
                        </a:spcAft>
                      </a:pPr>
                      <a:r>
                        <a:rPr lang="en-CA" sz="2400">
                          <a:effectLst/>
                        </a:rPr>
                        <a:t>Synthesis of results </a:t>
                      </a:r>
                      <a:endParaRPr lang="en-US" sz="24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r">
                        <a:spcBef>
                          <a:spcPts val="200"/>
                        </a:spcBef>
                        <a:spcAft>
                          <a:spcPts val="200"/>
                        </a:spcAft>
                      </a:pPr>
                      <a:r>
                        <a:rPr lang="en-CA" sz="2400">
                          <a:effectLst/>
                        </a:rPr>
                        <a:t>6</a:t>
                      </a:r>
                      <a:endParaRPr lang="en-US" sz="24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200"/>
                        </a:spcBef>
                        <a:spcAft>
                          <a:spcPts val="200"/>
                        </a:spcAft>
                      </a:pPr>
                      <a:r>
                        <a:rPr lang="en-CA" sz="2400" dirty="0">
                          <a:effectLst/>
                        </a:rPr>
                        <a:t>Specify the methods used to present and synthesise results.</a:t>
                      </a:r>
                      <a:endParaRPr lang="en-US" sz="2400" dirty="0">
                        <a:solidFill>
                          <a:srgbClr val="000000"/>
                        </a:solidFill>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864991043"/>
                  </a:ext>
                </a:extLst>
              </a:tr>
              <a:tr h="1226768">
                <a:tc>
                  <a:txBody>
                    <a:bodyPr/>
                    <a:lstStyle/>
                    <a:p>
                      <a:pPr marL="0" marR="0">
                        <a:spcBef>
                          <a:spcPts val="200"/>
                        </a:spcBef>
                        <a:spcAft>
                          <a:spcPts val="200"/>
                        </a:spcAft>
                      </a:pPr>
                      <a:r>
                        <a:rPr lang="en-CA" sz="2400" dirty="0">
                          <a:effectLst/>
                        </a:rPr>
                        <a:t>Included studies </a:t>
                      </a:r>
                      <a:endParaRPr lang="en-US" sz="2400" dirty="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0" marR="0" algn="r">
                        <a:spcBef>
                          <a:spcPts val="200"/>
                        </a:spcBef>
                        <a:spcAft>
                          <a:spcPts val="200"/>
                        </a:spcAft>
                      </a:pPr>
                      <a:r>
                        <a:rPr lang="en-CA" sz="2400">
                          <a:effectLst/>
                        </a:rPr>
                        <a:t>7</a:t>
                      </a:r>
                      <a:endParaRPr lang="en-US" sz="2400">
                        <a:solidFill>
                          <a:srgbClr val="000000"/>
                        </a:solidFill>
                        <a:effectLst/>
                        <a:latin typeface="Calibri" panose="020F0502020204030204" pitchFamily="34" charset="0"/>
                        <a:ea typeface="Times New Roman" panose="02020603050405020304" pitchFamily="18" charset="0"/>
                      </a:endParaRPr>
                    </a:p>
                  </a:txBody>
                  <a:tcPr marL="68580" marR="68580" marT="0" marB="0"/>
                </a:tc>
                <a:tc>
                  <a:txBody>
                    <a:bodyPr/>
                    <a:lstStyle/>
                    <a:p>
                      <a:pPr marL="0" marR="0">
                        <a:spcBef>
                          <a:spcPts val="200"/>
                        </a:spcBef>
                        <a:spcAft>
                          <a:spcPts val="200"/>
                        </a:spcAft>
                      </a:pPr>
                      <a:r>
                        <a:rPr lang="en-CA" sz="2400" dirty="0">
                          <a:effectLst/>
                        </a:rPr>
                        <a:t>Give the total number of included studies and participants and summarise relevant characteristics of studies.</a:t>
                      </a:r>
                      <a:endParaRPr lang="en-US" sz="2400" dirty="0">
                        <a:solidFill>
                          <a:srgbClr val="000000"/>
                        </a:solidFill>
                        <a:effectLst/>
                        <a:latin typeface="Calibri" panose="020F0502020204030204" pitchFamily="34" charset="0"/>
                        <a:ea typeface="Times New Roman" panose="02020603050405020304" pitchFamily="18" charset="0"/>
                      </a:endParaRPr>
                    </a:p>
                  </a:txBody>
                  <a:tcPr marL="68580" marR="68580" marT="0" marB="0"/>
                </a:tc>
                <a:extLst>
                  <a:ext uri="{0D108BD9-81ED-4DB2-BD59-A6C34878D82A}">
                    <a16:rowId xmlns:a16="http://schemas.microsoft.com/office/drawing/2014/main" val="709779327"/>
                  </a:ext>
                </a:extLst>
              </a:tr>
            </a:tbl>
          </a:graphicData>
        </a:graphic>
      </p:graphicFrame>
    </p:spTree>
    <p:extLst>
      <p:ext uri="{BB962C8B-B14F-4D97-AF65-F5344CB8AC3E}">
        <p14:creationId xmlns:p14="http://schemas.microsoft.com/office/powerpoint/2010/main" val="3939318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9F63F-8B58-AFD7-7057-EF81B81E4017}"/>
              </a:ext>
            </a:extLst>
          </p:cNvPr>
          <p:cNvSpPr>
            <a:spLocks noGrp="1"/>
          </p:cNvSpPr>
          <p:nvPr>
            <p:ph type="title"/>
          </p:nvPr>
        </p:nvSpPr>
        <p:spPr/>
        <p:txBody>
          <a:bodyPr/>
          <a:lstStyle/>
          <a:p>
            <a:r>
              <a:rPr lang="en-US" dirty="0"/>
              <a:t>Examples of item 4 in abstracts</a:t>
            </a:r>
          </a:p>
        </p:txBody>
      </p:sp>
      <p:sp>
        <p:nvSpPr>
          <p:cNvPr id="3" name="Content Placeholder 2">
            <a:extLst>
              <a:ext uri="{FF2B5EF4-FFF2-40B4-BE49-F238E27FC236}">
                <a16:creationId xmlns:a16="http://schemas.microsoft.com/office/drawing/2014/main" id="{DBF3047E-9B43-7812-F0B6-B6C12E0BC906}"/>
              </a:ext>
            </a:extLst>
          </p:cNvPr>
          <p:cNvSpPr>
            <a:spLocks noGrp="1"/>
          </p:cNvSpPr>
          <p:nvPr>
            <p:ph sz="half" idx="1"/>
          </p:nvPr>
        </p:nvSpPr>
        <p:spPr>
          <a:xfrm>
            <a:off x="516226" y="2095500"/>
            <a:ext cx="3708934" cy="3973286"/>
          </a:xfrm>
          <a:ln>
            <a:solidFill>
              <a:schemeClr val="tx1"/>
            </a:solidFill>
          </a:ln>
        </p:spPr>
        <p:txBody>
          <a:bodyPr>
            <a:normAutofit fontScale="55000" lnSpcReduction="20000"/>
          </a:bodyPr>
          <a:lstStyle/>
          <a:p>
            <a:r>
              <a:rPr lang="en-US" dirty="0">
                <a:latin typeface="Aptos" panose="020B0004020202020204" pitchFamily="34" charset="0"/>
              </a:rPr>
              <a:t>Example A</a:t>
            </a:r>
          </a:p>
          <a:p>
            <a:r>
              <a:rPr lang="en-US" b="0" dirty="0">
                <a:latin typeface="Aptos" panose="020B0004020202020204" pitchFamily="34" charset="0"/>
              </a:rPr>
              <a:t>“We searched PubMed, Embase, Cochrane and CNKI databases to assess the literature on </a:t>
            </a:r>
            <a:r>
              <a:rPr lang="en-US" b="0" dirty="0" err="1">
                <a:latin typeface="Aptos" panose="020B0004020202020204" pitchFamily="34" charset="0"/>
              </a:rPr>
              <a:t>AI+medical</a:t>
            </a:r>
            <a:r>
              <a:rPr lang="en-US" b="0" dirty="0">
                <a:latin typeface="Aptos" panose="020B0004020202020204" pitchFamily="34" charset="0"/>
              </a:rPr>
              <a:t>/medical education from 2017 to July 2022. The main inclusion criteria include literature describing the current situation or predicament of "</a:t>
            </a:r>
            <a:r>
              <a:rPr lang="en-US" b="0" dirty="0" err="1">
                <a:latin typeface="Aptos" panose="020B0004020202020204" pitchFamily="34" charset="0"/>
              </a:rPr>
              <a:t>AI+medical</a:t>
            </a:r>
            <a:r>
              <a:rPr lang="en-US" b="0" dirty="0">
                <a:latin typeface="Aptos" panose="020B0004020202020204" pitchFamily="34" charset="0"/>
              </a:rPr>
              <a:t>/medical education".</a:t>
            </a:r>
          </a:p>
          <a:p>
            <a:endParaRPr lang="en-US" b="0" dirty="0">
              <a:latin typeface="Aptos" panose="020B0004020202020204" pitchFamily="34" charset="0"/>
            </a:endParaRPr>
          </a:p>
          <a:p>
            <a:r>
              <a:rPr lang="en-US" sz="2500" b="0" dirty="0">
                <a:latin typeface="Aptos" panose="020B0004020202020204" pitchFamily="34" charset="0"/>
                <a:hlinkClick r:id="rId2">
                  <a:extLst>
                    <a:ext uri="{A12FA001-AC4F-418D-AE19-62706E023703}">
                      <ahyp:hlinkClr xmlns:ahyp="http://schemas.microsoft.com/office/drawing/2018/hyperlinkcolor" val="tx"/>
                    </a:ext>
                  </a:extLst>
                </a:hlinkClick>
              </a:rPr>
              <a:t>Artificial intelligence for healthcare and medical education: a systematic review. </a:t>
            </a:r>
            <a:endParaRPr lang="en-US" sz="2500" b="0" dirty="0">
              <a:latin typeface="Aptos" panose="020B0004020202020204" pitchFamily="34" charset="0"/>
            </a:endParaRPr>
          </a:p>
        </p:txBody>
      </p:sp>
      <p:sp>
        <p:nvSpPr>
          <p:cNvPr id="4" name="Content Placeholder 3">
            <a:extLst>
              <a:ext uri="{FF2B5EF4-FFF2-40B4-BE49-F238E27FC236}">
                <a16:creationId xmlns:a16="http://schemas.microsoft.com/office/drawing/2014/main" id="{918A935E-2A24-CCAF-3C19-A025C703DC28}"/>
              </a:ext>
            </a:extLst>
          </p:cNvPr>
          <p:cNvSpPr>
            <a:spLocks noGrp="1"/>
          </p:cNvSpPr>
          <p:nvPr>
            <p:ph sz="half" idx="2"/>
          </p:nvPr>
        </p:nvSpPr>
        <p:spPr>
          <a:xfrm>
            <a:off x="4275646" y="2095500"/>
            <a:ext cx="3798365" cy="3973286"/>
          </a:xfrm>
          <a:ln>
            <a:solidFill>
              <a:schemeClr val="tx1"/>
            </a:solidFill>
          </a:ln>
        </p:spPr>
        <p:txBody>
          <a:bodyPr>
            <a:normAutofit fontScale="55000" lnSpcReduction="20000"/>
          </a:bodyPr>
          <a:lstStyle/>
          <a:p>
            <a:r>
              <a:rPr lang="en-US" dirty="0">
                <a:latin typeface="Aptos" panose="020B0004020202020204" pitchFamily="34" charset="0"/>
              </a:rPr>
              <a:t>Example B</a:t>
            </a:r>
          </a:p>
          <a:p>
            <a:r>
              <a:rPr lang="en-US" sz="3200" b="0" dirty="0">
                <a:latin typeface="Aptos" panose="020B0004020202020204" pitchFamily="34" charset="0"/>
              </a:rPr>
              <a:t>Data sources: PubMed, PsycINFO, MEDLINE, CINAHL, Cochrane Library, EMBASE, </a:t>
            </a:r>
            <a:r>
              <a:rPr lang="en-US" sz="3200" b="0" dirty="0" err="1">
                <a:latin typeface="Aptos" panose="020B0004020202020204" pitchFamily="34" charset="0"/>
              </a:rPr>
              <a:t>SPORTDiscus</a:t>
            </a:r>
            <a:r>
              <a:rPr lang="en-US" sz="3200" b="0" dirty="0">
                <a:latin typeface="Aptos" panose="020B0004020202020204" pitchFamily="34" charset="0"/>
              </a:rPr>
              <a:t>, Scopus and Web of Science. Eligibility criteria for selecting studies: Studies published by June of 2016 that addressed clinical recovery from concussion.</a:t>
            </a:r>
          </a:p>
          <a:p>
            <a:br>
              <a:rPr lang="en-US" b="0" dirty="0">
                <a:latin typeface="Aptos" panose="020B0004020202020204" pitchFamily="34" charset="0"/>
              </a:rPr>
            </a:br>
            <a:endParaRPr lang="en-US" sz="3200" b="0" dirty="0">
              <a:latin typeface="Aptos" panose="020B0004020202020204" pitchFamily="34" charset="0"/>
            </a:endParaRPr>
          </a:p>
          <a:p>
            <a:r>
              <a:rPr lang="en-US" sz="2500" b="0" i="0" dirty="0">
                <a:solidFill>
                  <a:schemeClr val="tx1"/>
                </a:solidFill>
                <a:effectLst/>
                <a:latin typeface="Aptos" panose="020B0004020202020204" pitchFamily="34" charset="0"/>
                <a:hlinkClick r:id="rId3">
                  <a:extLst>
                    <a:ext uri="{A12FA001-AC4F-418D-AE19-62706E023703}">
                      <ahyp:hlinkClr xmlns:ahyp="http://schemas.microsoft.com/office/drawing/2018/hyperlinkcolor" val="tx"/>
                    </a:ext>
                  </a:extLst>
                </a:hlinkClick>
              </a:rPr>
              <a:t>Predictors of clinical recovery from concussion: a systematic review. </a:t>
            </a:r>
            <a:endParaRPr lang="en-US" sz="2500" b="0" i="0" dirty="0">
              <a:solidFill>
                <a:schemeClr val="tx1"/>
              </a:solidFill>
              <a:effectLst/>
              <a:latin typeface="Aptos" panose="020B0004020202020204" pitchFamily="34" charset="0"/>
            </a:endParaRPr>
          </a:p>
        </p:txBody>
      </p:sp>
      <p:sp>
        <p:nvSpPr>
          <p:cNvPr id="5" name="Slide Number Placeholder 4">
            <a:extLst>
              <a:ext uri="{FF2B5EF4-FFF2-40B4-BE49-F238E27FC236}">
                <a16:creationId xmlns:a16="http://schemas.microsoft.com/office/drawing/2014/main" id="{96AAA502-3934-77A1-C8BE-BE659B8E7B21}"/>
              </a:ext>
            </a:extLst>
          </p:cNvPr>
          <p:cNvSpPr>
            <a:spLocks noGrp="1"/>
          </p:cNvSpPr>
          <p:nvPr>
            <p:ph type="sldNum" sz="quarter" idx="12"/>
          </p:nvPr>
        </p:nvSpPr>
        <p:spPr/>
        <p:txBody>
          <a:bodyPr/>
          <a:lstStyle/>
          <a:p>
            <a:fld id="{7C7FAD9F-AEE9-406E-B720-57D2B9DB2816}" type="slidenum">
              <a:rPr lang="en-US" smtClean="0"/>
              <a:pPr/>
              <a:t>35</a:t>
            </a:fld>
            <a:endParaRPr lang="en-US" dirty="0"/>
          </a:p>
        </p:txBody>
      </p:sp>
      <p:sp>
        <p:nvSpPr>
          <p:cNvPr id="6" name="Content Placeholder 3">
            <a:extLst>
              <a:ext uri="{FF2B5EF4-FFF2-40B4-BE49-F238E27FC236}">
                <a16:creationId xmlns:a16="http://schemas.microsoft.com/office/drawing/2014/main" id="{974FFCA7-0324-27CC-D6B7-41B2C3ECFEC5}"/>
              </a:ext>
            </a:extLst>
          </p:cNvPr>
          <p:cNvSpPr txBox="1">
            <a:spLocks/>
          </p:cNvSpPr>
          <p:nvPr/>
        </p:nvSpPr>
        <p:spPr>
          <a:xfrm>
            <a:off x="8124497" y="2098461"/>
            <a:ext cx="3798365" cy="3973286"/>
          </a:xfrm>
          <a:prstGeom prst="rect">
            <a:avLst/>
          </a:prstGeom>
          <a:ln>
            <a:solidFill>
              <a:schemeClr val="tx1"/>
            </a:solidFill>
          </a:ln>
        </p:spPr>
        <p:txBody>
          <a:bodyPr vert="horz" lIns="91440" tIns="45720" rIns="91440" bIns="45720" rtlCol="0">
            <a:normAutofit fontScale="55000" lnSpcReduction="20000"/>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ptos" panose="020B0004020202020204" pitchFamily="34" charset="0"/>
              </a:rPr>
              <a:t>Example C</a:t>
            </a:r>
          </a:p>
          <a:p>
            <a:pPr lvl="0"/>
            <a:r>
              <a:rPr lang="en-US" sz="3200" b="0" spc="50" dirty="0">
                <a:latin typeface="Aptos" panose="020B0004020202020204" pitchFamily="34" charset="0"/>
              </a:rPr>
              <a:t>Articles were retrieved from PubMed, Scopus, and Cochrane library through a comprehensive search strategy. Studies that included medical, dental, nursing, allied healthcare professional, undergraduates, postgraduates, and interns from the same disciplines who used mobile applications for their academic learning and/or daily clinical practice were considered.</a:t>
            </a:r>
            <a:endParaRPr lang="en-US" sz="3200" b="0" dirty="0">
              <a:latin typeface="Aptos" panose="020B0004020202020204" pitchFamily="34" charset="0"/>
            </a:endParaRPr>
          </a:p>
          <a:p>
            <a:pPr lvl="0"/>
            <a:r>
              <a:rPr lang="en-US" sz="2500" b="0" i="0" dirty="0">
                <a:solidFill>
                  <a:schemeClr val="tx1"/>
                </a:solidFill>
                <a:effectLst/>
                <a:latin typeface="Aptos" panose="020B0004020202020204" pitchFamily="34" charset="0"/>
                <a:hlinkClick r:id="rId4">
                  <a:extLst>
                    <a:ext uri="{A12FA001-AC4F-418D-AE19-62706E023703}">
                      <ahyp:hlinkClr xmlns:ahyp="http://schemas.microsoft.com/office/drawing/2018/hyperlinkcolor" val="tx"/>
                    </a:ext>
                  </a:extLst>
                </a:hlinkClick>
              </a:rPr>
              <a:t>Mobile applications in medical education: A systematic review and meta-analysis.</a:t>
            </a:r>
            <a:endParaRPr lang="en-US" sz="2500" b="0" dirty="0">
              <a:solidFill>
                <a:schemeClr val="tx1"/>
              </a:solidFill>
              <a:latin typeface="Aptos" panose="020B0004020202020204" pitchFamily="34" charset="0"/>
            </a:endParaRPr>
          </a:p>
          <a:p>
            <a:endParaRPr lang="en-US" dirty="0"/>
          </a:p>
        </p:txBody>
      </p:sp>
    </p:spTree>
    <p:extLst>
      <p:ext uri="{BB962C8B-B14F-4D97-AF65-F5344CB8AC3E}">
        <p14:creationId xmlns:p14="http://schemas.microsoft.com/office/powerpoint/2010/main" val="30372521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9"/>
          <p:cNvSpPr txBox="1">
            <a:spLocks noGrp="1"/>
          </p:cNvSpPr>
          <p:nvPr>
            <p:ph type="title"/>
          </p:nvPr>
        </p:nvSpPr>
        <p:spPr>
          <a:xfrm>
            <a:off x="212983" y="363894"/>
            <a:ext cx="5105465" cy="6260840"/>
          </a:xfrm>
          <a:prstGeom prst="rect">
            <a:avLst/>
          </a:prstGeom>
          <a:solidFill>
            <a:schemeClr val="tx1"/>
          </a:solidFill>
        </p:spPr>
        <p:txBody>
          <a:bodyPr spcFirstLastPara="1" wrap="square" lIns="91425" tIns="45700" rIns="91425" bIns="45700" anchor="t" anchorCtr="0">
            <a:noAutofit/>
          </a:bodyPr>
          <a:lstStyle/>
          <a:p>
            <a:br>
              <a:rPr lang="en-US" sz="7200" dirty="0">
                <a:solidFill>
                  <a:schemeClr val="bg1"/>
                </a:solidFill>
              </a:rPr>
            </a:br>
            <a:r>
              <a:rPr lang="en-US" sz="7200" dirty="0">
                <a:solidFill>
                  <a:schemeClr val="bg1"/>
                </a:solidFill>
              </a:rPr>
              <a:t>4-2</a:t>
            </a:r>
            <a:br>
              <a:rPr lang="en-US" sz="7200" dirty="0">
                <a:solidFill>
                  <a:schemeClr val="bg1"/>
                </a:solidFill>
              </a:rPr>
            </a:br>
            <a:r>
              <a:rPr lang="en-US" sz="7200" dirty="0">
                <a:solidFill>
                  <a:schemeClr val="bg1"/>
                </a:solidFill>
              </a:rPr>
              <a:t>search narrative</a:t>
            </a:r>
            <a:br>
              <a:rPr lang="en-US" sz="7200" dirty="0">
                <a:solidFill>
                  <a:schemeClr val="bg1"/>
                </a:solidFill>
              </a:rPr>
            </a:br>
            <a:endParaRPr sz="4800" dirty="0">
              <a:solidFill>
                <a:schemeClr val="bg1"/>
              </a:solidFill>
            </a:endParaRPr>
          </a:p>
        </p:txBody>
      </p:sp>
      <p:sp>
        <p:nvSpPr>
          <p:cNvPr id="3" name="Slide Number Placeholder 2">
            <a:extLst>
              <a:ext uri="{FF2B5EF4-FFF2-40B4-BE49-F238E27FC236}">
                <a16:creationId xmlns:a16="http://schemas.microsoft.com/office/drawing/2014/main" id="{023ADDF9-896E-1F7B-180D-4907401F0EB7}"/>
              </a:ext>
            </a:extLst>
          </p:cNvPr>
          <p:cNvSpPr>
            <a:spLocks noGrp="1"/>
          </p:cNvSpPr>
          <p:nvPr>
            <p:ph type="sldNum" sz="quarter" idx="12"/>
          </p:nvPr>
        </p:nvSpPr>
        <p:spPr/>
        <p:txBody>
          <a:bodyPr/>
          <a:lstStyle/>
          <a:p>
            <a:fld id="{7C7FAD9F-AEE9-406E-B720-57D2B9DB2816}" type="slidenum">
              <a:rPr lang="en-US" smtClean="0"/>
              <a:t>36</a:t>
            </a:fld>
            <a:endParaRPr lang="en-US"/>
          </a:p>
        </p:txBody>
      </p:sp>
      <p:sp>
        <p:nvSpPr>
          <p:cNvPr id="4" name="TextBox 3">
            <a:extLst>
              <a:ext uri="{FF2B5EF4-FFF2-40B4-BE49-F238E27FC236}">
                <a16:creationId xmlns:a16="http://schemas.microsoft.com/office/drawing/2014/main" id="{85E1BDA6-B7E6-7058-FDC0-030CC724FC3B}"/>
              </a:ext>
            </a:extLst>
          </p:cNvPr>
          <p:cNvSpPr txBox="1"/>
          <p:nvPr/>
        </p:nvSpPr>
        <p:spPr>
          <a:xfrm>
            <a:off x="5859624" y="970384"/>
            <a:ext cx="5673013" cy="5262979"/>
          </a:xfrm>
          <a:prstGeom prst="rect">
            <a:avLst/>
          </a:prstGeom>
          <a:noFill/>
        </p:spPr>
        <p:txBody>
          <a:bodyPr wrap="square" rtlCol="0">
            <a:spAutoFit/>
          </a:bodyPr>
          <a:lstStyle/>
          <a:p>
            <a:pPr marL="571500" indent="-571500">
              <a:buFont typeface="Arial" panose="020B0604020202020204" pitchFamily="34" charset="0"/>
              <a:buChar char="•"/>
            </a:pPr>
            <a:r>
              <a:rPr lang="en-US" sz="4000" dirty="0"/>
              <a:t>Covered by PRISMA-2020 and PRISMA-search</a:t>
            </a:r>
          </a:p>
          <a:p>
            <a:pPr marL="571500" indent="-571500">
              <a:buFont typeface="Arial" panose="020B0604020202020204" pitchFamily="34" charset="0"/>
              <a:buChar char="•"/>
            </a:pPr>
            <a:r>
              <a:rPr lang="en-US" sz="4000" dirty="0"/>
              <a:t>2 items in PRISMA-2020</a:t>
            </a:r>
          </a:p>
          <a:p>
            <a:pPr marL="571500" indent="-571500">
              <a:buFont typeface="Arial" panose="020B0604020202020204" pitchFamily="34" charset="0"/>
              <a:buChar char="•"/>
            </a:pPr>
            <a:r>
              <a:rPr lang="en-US" sz="4000" dirty="0"/>
              <a:t>16 items in PRISMA-search</a:t>
            </a:r>
          </a:p>
          <a:p>
            <a:pPr marL="571500" indent="-571500">
              <a:buFont typeface="Arial" panose="020B0604020202020204" pitchFamily="34" charset="0"/>
              <a:buChar char="•"/>
            </a:pPr>
            <a:endParaRPr lang="en-US" sz="4000" dirty="0"/>
          </a:p>
          <a:p>
            <a:r>
              <a:rPr lang="en-US" sz="4000" dirty="0"/>
              <a:t>Articles: </a:t>
            </a:r>
          </a:p>
          <a:p>
            <a:r>
              <a:rPr lang="en-US" sz="1600" b="0" i="0" dirty="0" err="1">
                <a:solidFill>
                  <a:srgbClr val="212121"/>
                </a:solidFill>
                <a:effectLst/>
              </a:rPr>
              <a:t>Rethlefsen</a:t>
            </a:r>
            <a:r>
              <a:rPr lang="en-US" sz="1600" b="0" i="0" dirty="0">
                <a:solidFill>
                  <a:srgbClr val="212121"/>
                </a:solidFill>
                <a:effectLst/>
              </a:rPr>
              <a:t> ML, Page MJ. PRISMA 2020 and PRISMA-S: common questions on tracking records and the flow diagram. J Med </a:t>
            </a:r>
            <a:r>
              <a:rPr lang="en-US" sz="1600" b="0" i="0" dirty="0" err="1">
                <a:solidFill>
                  <a:srgbClr val="212121"/>
                </a:solidFill>
                <a:effectLst/>
              </a:rPr>
              <a:t>Libr</a:t>
            </a:r>
            <a:r>
              <a:rPr lang="en-US" sz="1600" b="0" i="0" dirty="0">
                <a:solidFill>
                  <a:srgbClr val="212121"/>
                </a:solidFill>
                <a:effectLst/>
              </a:rPr>
              <a:t> Assoc. 2022 Apr 1;110(2):253-257. </a:t>
            </a:r>
            <a:r>
              <a:rPr lang="en-US" sz="1600" b="0" i="0" dirty="0" err="1">
                <a:solidFill>
                  <a:srgbClr val="212121"/>
                </a:solidFill>
                <a:effectLst/>
              </a:rPr>
              <a:t>doi</a:t>
            </a:r>
            <a:r>
              <a:rPr lang="en-US" sz="1600" b="0" i="0" dirty="0">
                <a:solidFill>
                  <a:srgbClr val="212121"/>
                </a:solidFill>
                <a:effectLst/>
              </a:rPr>
              <a:t>: 10.5195/jmla.2022.1449. PMID: 35440907; PMCID: PMC9014944.</a:t>
            </a:r>
          </a:p>
          <a:p>
            <a:r>
              <a:rPr lang="en-US" sz="1600" b="0" i="0" dirty="0" err="1">
                <a:solidFill>
                  <a:srgbClr val="212121"/>
                </a:solidFill>
                <a:effectLst/>
              </a:rPr>
              <a:t>Rethlefsen</a:t>
            </a:r>
            <a:r>
              <a:rPr lang="en-US" sz="1600" b="0" i="0" dirty="0">
                <a:solidFill>
                  <a:srgbClr val="212121"/>
                </a:solidFill>
                <a:effectLst/>
              </a:rPr>
              <a:t> ML, </a:t>
            </a:r>
            <a:r>
              <a:rPr lang="en-US" sz="1600" b="0" i="0" dirty="0" err="1">
                <a:solidFill>
                  <a:srgbClr val="212121"/>
                </a:solidFill>
                <a:effectLst/>
              </a:rPr>
              <a:t>Kirtley</a:t>
            </a:r>
            <a:r>
              <a:rPr lang="en-US" sz="1600" b="0" i="0" dirty="0">
                <a:solidFill>
                  <a:srgbClr val="212121"/>
                </a:solidFill>
                <a:effectLst/>
              </a:rPr>
              <a:t> S, </a:t>
            </a:r>
            <a:r>
              <a:rPr lang="en-US" sz="1600" b="0" i="0" dirty="0" err="1">
                <a:solidFill>
                  <a:srgbClr val="212121"/>
                </a:solidFill>
                <a:effectLst/>
              </a:rPr>
              <a:t>Waffenschmidt</a:t>
            </a:r>
            <a:r>
              <a:rPr lang="en-US" sz="1600" b="0" i="0" dirty="0">
                <a:solidFill>
                  <a:srgbClr val="212121"/>
                </a:solidFill>
                <a:effectLst/>
              </a:rPr>
              <a:t> S, Ayala AP, Moher D, Page MJ, </a:t>
            </a:r>
            <a:r>
              <a:rPr lang="en-US" sz="1600" b="0" i="0" dirty="0" err="1">
                <a:solidFill>
                  <a:srgbClr val="212121"/>
                </a:solidFill>
                <a:effectLst/>
              </a:rPr>
              <a:t>Koffel</a:t>
            </a:r>
            <a:r>
              <a:rPr lang="en-US" sz="1600" b="0" i="0" dirty="0">
                <a:solidFill>
                  <a:srgbClr val="212121"/>
                </a:solidFill>
                <a:effectLst/>
              </a:rPr>
              <a:t> JB; PRISMA-S Group. PRISMA-S: an extension to the PRISMA Statement for Reporting Literature Searches in Systematic Reviews. Syst Rev. 2021 Jan 26;10(1):39. </a:t>
            </a:r>
            <a:r>
              <a:rPr lang="en-US" sz="1600" b="0" i="0" dirty="0" err="1">
                <a:solidFill>
                  <a:srgbClr val="212121"/>
                </a:solidFill>
                <a:effectLst/>
              </a:rPr>
              <a:t>doi</a:t>
            </a:r>
            <a:r>
              <a:rPr lang="en-US" sz="1600" b="0" i="0" dirty="0">
                <a:solidFill>
                  <a:srgbClr val="212121"/>
                </a:solidFill>
                <a:effectLst/>
              </a:rPr>
              <a:t>: 10.1186/s13643-020-01542-z. PMID: 33499930; PMCID: PMC7839230.</a:t>
            </a:r>
            <a:endParaRPr lang="en-US" sz="1600" dirty="0"/>
          </a:p>
        </p:txBody>
      </p:sp>
    </p:spTree>
    <p:extLst>
      <p:ext uri="{BB962C8B-B14F-4D97-AF65-F5344CB8AC3E}">
        <p14:creationId xmlns:p14="http://schemas.microsoft.com/office/powerpoint/2010/main" val="40806550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A0DCFE-0287-5631-B9E3-DC37944671CD}"/>
              </a:ext>
            </a:extLst>
          </p:cNvPr>
          <p:cNvSpPr>
            <a:spLocks noGrp="1"/>
          </p:cNvSpPr>
          <p:nvPr>
            <p:ph type="sldNum" sz="quarter" idx="12"/>
          </p:nvPr>
        </p:nvSpPr>
        <p:spPr/>
        <p:txBody>
          <a:bodyPr/>
          <a:lstStyle/>
          <a:p>
            <a:fld id="{7C7FAD9F-AEE9-406E-B720-57D2B9DB2816}" type="slidenum">
              <a:rPr lang="en-US" smtClean="0"/>
              <a:t>37</a:t>
            </a:fld>
            <a:endParaRPr lang="en-US"/>
          </a:p>
        </p:txBody>
      </p:sp>
      <p:sp>
        <p:nvSpPr>
          <p:cNvPr id="6" name="Google Shape;254;p42">
            <a:extLst>
              <a:ext uri="{FF2B5EF4-FFF2-40B4-BE49-F238E27FC236}">
                <a16:creationId xmlns:a16="http://schemas.microsoft.com/office/drawing/2014/main" id="{2028D235-EE7C-3940-65C0-C4F205DDC4E9}"/>
              </a:ext>
            </a:extLst>
          </p:cNvPr>
          <p:cNvSpPr txBox="1">
            <a:spLocks noGrp="1"/>
          </p:cNvSpPr>
          <p:nvPr>
            <p:ph type="title"/>
          </p:nvPr>
        </p:nvSpPr>
        <p:spPr>
          <a:xfrm>
            <a:off x="680207" y="539750"/>
            <a:ext cx="10333037" cy="722314"/>
          </a:xfrm>
          <a:prstGeom prst="rect">
            <a:avLst/>
          </a:prstGeom>
        </p:spPr>
        <p:txBody>
          <a:bodyPr spcFirstLastPara="1" vert="horz" wrap="square" lIns="91433" tIns="45700" rIns="91433" bIns="45700" rtlCol="0" anchor="ctr" anchorCtr="0">
            <a:normAutofit fontScale="90000"/>
          </a:bodyPr>
          <a:lstStyle/>
          <a:p>
            <a:pPr>
              <a:spcBef>
                <a:spcPts val="0"/>
              </a:spcBef>
            </a:pPr>
            <a:r>
              <a:rPr lang="en" sz="5400" dirty="0"/>
              <a:t>PRISMA 2020 checklist</a:t>
            </a:r>
            <a:endParaRPr sz="5400" dirty="0"/>
          </a:p>
        </p:txBody>
      </p:sp>
      <p:graphicFrame>
        <p:nvGraphicFramePr>
          <p:cNvPr id="5" name="Content Placeholder 4">
            <a:extLst>
              <a:ext uri="{FF2B5EF4-FFF2-40B4-BE49-F238E27FC236}">
                <a16:creationId xmlns:a16="http://schemas.microsoft.com/office/drawing/2014/main" id="{7BE52844-E866-73A4-FD6F-9E0180FDD56A}"/>
              </a:ext>
            </a:extLst>
          </p:cNvPr>
          <p:cNvGraphicFramePr>
            <a:graphicFrameLocks noGrp="1"/>
          </p:cNvGraphicFramePr>
          <p:nvPr>
            <p:ph idx="1"/>
            <p:extLst>
              <p:ext uri="{D42A27DB-BD31-4B8C-83A1-F6EECF244321}">
                <p14:modId xmlns:p14="http://schemas.microsoft.com/office/powerpoint/2010/main" val="3402096959"/>
              </p:ext>
            </p:extLst>
          </p:nvPr>
        </p:nvGraphicFramePr>
        <p:xfrm>
          <a:off x="584957" y="1387313"/>
          <a:ext cx="11139207" cy="4430323"/>
        </p:xfrm>
        <a:graphic>
          <a:graphicData uri="http://schemas.openxmlformats.org/drawingml/2006/table">
            <a:tbl>
              <a:tblPr firstRow="1">
                <a:tableStyleId>{5C22544A-7EE6-4342-B048-85BDC9FD1C3A}</a:tableStyleId>
              </a:tblPr>
              <a:tblGrid>
                <a:gridCol w="1119657">
                  <a:extLst>
                    <a:ext uri="{9D8B030D-6E8A-4147-A177-3AD203B41FA5}">
                      <a16:colId xmlns:a16="http://schemas.microsoft.com/office/drawing/2014/main" val="2581766499"/>
                    </a:ext>
                  </a:extLst>
                </a:gridCol>
                <a:gridCol w="509028">
                  <a:extLst>
                    <a:ext uri="{9D8B030D-6E8A-4147-A177-3AD203B41FA5}">
                      <a16:colId xmlns:a16="http://schemas.microsoft.com/office/drawing/2014/main" val="3125561700"/>
                    </a:ext>
                  </a:extLst>
                </a:gridCol>
                <a:gridCol w="4755261">
                  <a:extLst>
                    <a:ext uri="{9D8B030D-6E8A-4147-A177-3AD203B41FA5}">
                      <a16:colId xmlns:a16="http://schemas.microsoft.com/office/drawing/2014/main" val="69343838"/>
                    </a:ext>
                  </a:extLst>
                </a:gridCol>
                <a:gridCol w="4755261">
                  <a:extLst>
                    <a:ext uri="{9D8B030D-6E8A-4147-A177-3AD203B41FA5}">
                      <a16:colId xmlns:a16="http://schemas.microsoft.com/office/drawing/2014/main" val="3229538643"/>
                    </a:ext>
                  </a:extLst>
                </a:gridCol>
              </a:tblGrid>
              <a:tr h="771967">
                <a:tc>
                  <a:txBody>
                    <a:bodyPr/>
                    <a:lstStyle/>
                    <a:p>
                      <a:pPr marL="0" marR="0">
                        <a:spcBef>
                          <a:spcPts val="200"/>
                        </a:spcBef>
                        <a:spcAft>
                          <a:spcPts val="200"/>
                        </a:spcAft>
                      </a:pPr>
                      <a:r>
                        <a:rPr lang="en-US" sz="3200" kern="1200" dirty="0">
                          <a:solidFill>
                            <a:schemeClr val="dk1"/>
                          </a:solidFill>
                          <a:effectLst/>
                          <a:latin typeface="+mn-lt"/>
                          <a:ea typeface="+mn-ea"/>
                          <a:cs typeface="+mn-cs"/>
                        </a:rPr>
                        <a:t>Section</a:t>
                      </a:r>
                    </a:p>
                  </a:txBody>
                  <a:tcPr marL="68580" marR="68580" marT="0" marB="0">
                    <a:solidFill>
                      <a:schemeClr val="bg1"/>
                    </a:solidFill>
                  </a:tcPr>
                </a:tc>
                <a:tc>
                  <a:txBody>
                    <a:bodyPr/>
                    <a:lstStyle/>
                    <a:p>
                      <a:pPr marL="0" marR="0" algn="r">
                        <a:spcBef>
                          <a:spcPts val="200"/>
                        </a:spcBef>
                        <a:spcAft>
                          <a:spcPts val="200"/>
                        </a:spcAft>
                      </a:pPr>
                      <a:r>
                        <a:rPr lang="en-US" sz="3200" kern="1200" dirty="0">
                          <a:solidFill>
                            <a:schemeClr val="dk1"/>
                          </a:solidFill>
                          <a:effectLst/>
                          <a:latin typeface="+mn-lt"/>
                          <a:ea typeface="+mn-ea"/>
                          <a:cs typeface="+mn-cs"/>
                        </a:rPr>
                        <a:t>#</a:t>
                      </a:r>
                    </a:p>
                  </a:txBody>
                  <a:tcPr marL="68580" marR="68580" marT="0" marB="0">
                    <a:solidFill>
                      <a:schemeClr val="bg1"/>
                    </a:solidFill>
                  </a:tcPr>
                </a:tc>
                <a:tc>
                  <a:txBody>
                    <a:bodyPr/>
                    <a:lstStyle/>
                    <a:p>
                      <a:pPr marL="0" marR="0" algn="l" defTabSz="914400" rtl="0" eaLnBrk="1" latinLnBrk="0" hangingPunct="1">
                        <a:spcBef>
                          <a:spcPts val="200"/>
                        </a:spcBef>
                        <a:spcAft>
                          <a:spcPts val="200"/>
                        </a:spcAft>
                      </a:pPr>
                      <a:r>
                        <a:rPr lang="en-US" sz="3200" kern="1200" dirty="0">
                          <a:solidFill>
                            <a:schemeClr val="dk1"/>
                          </a:solidFill>
                          <a:effectLst/>
                          <a:latin typeface="+mn-lt"/>
                          <a:ea typeface="+mn-ea"/>
                          <a:cs typeface="+mn-cs"/>
                        </a:rPr>
                        <a:t>Description</a:t>
                      </a:r>
                    </a:p>
                  </a:txBody>
                  <a:tcPr marL="68580" marR="68580" marT="0" marB="0">
                    <a:solidFill>
                      <a:schemeClr val="bg1"/>
                    </a:solidFill>
                  </a:tcPr>
                </a:tc>
                <a:tc>
                  <a:txBody>
                    <a:bodyPr/>
                    <a:lstStyle/>
                    <a:p>
                      <a:pPr marL="0" marR="0" algn="l" defTabSz="914400" rtl="0" eaLnBrk="1" latinLnBrk="0" hangingPunct="1">
                        <a:spcBef>
                          <a:spcPts val="200"/>
                        </a:spcBef>
                        <a:spcAft>
                          <a:spcPts val="200"/>
                        </a:spcAft>
                      </a:pPr>
                      <a:endParaRPr lang="en-US" sz="3200" kern="1200" dirty="0">
                        <a:solidFill>
                          <a:schemeClr val="dk1"/>
                        </a:solidFill>
                        <a:effectLst/>
                        <a:latin typeface="+mn-lt"/>
                        <a:ea typeface="+mn-ea"/>
                        <a:cs typeface="+mn-cs"/>
                      </a:endParaRPr>
                    </a:p>
                  </a:txBody>
                  <a:tcPr marL="68580" marR="68580" marT="0" marB="0">
                    <a:solidFill>
                      <a:schemeClr val="bg1"/>
                    </a:solidFill>
                  </a:tcPr>
                </a:tc>
                <a:extLst>
                  <a:ext uri="{0D108BD9-81ED-4DB2-BD59-A6C34878D82A}">
                    <a16:rowId xmlns:a16="http://schemas.microsoft.com/office/drawing/2014/main" val="3950849561"/>
                  </a:ext>
                </a:extLst>
              </a:tr>
              <a:tr h="2027004">
                <a:tc>
                  <a:txBody>
                    <a:bodyPr/>
                    <a:lstStyle/>
                    <a:p>
                      <a:pPr marL="0" marR="0">
                        <a:spcBef>
                          <a:spcPts val="200"/>
                        </a:spcBef>
                        <a:spcAft>
                          <a:spcPts val="200"/>
                        </a:spcAft>
                      </a:pPr>
                      <a:r>
                        <a:rPr lang="en-CA" sz="2400" dirty="0">
                          <a:effectLst/>
                        </a:rPr>
                        <a:t>Information sources </a:t>
                      </a:r>
                      <a:endParaRPr lang="en-US" sz="2400" dirty="0">
                        <a:solidFill>
                          <a:srgbClr val="000000"/>
                        </a:solidFill>
                        <a:effectLst/>
                        <a:latin typeface="Calibri" panose="020F0502020204030204" pitchFamily="34" charset="0"/>
                        <a:ea typeface="Times New Roman" panose="02020603050405020304" pitchFamily="18" charset="0"/>
                      </a:endParaRPr>
                    </a:p>
                  </a:txBody>
                  <a:tcPr marL="68580" marR="68580" marT="0" marB="0">
                    <a:solidFill>
                      <a:schemeClr val="bg1"/>
                    </a:solidFill>
                  </a:tcPr>
                </a:tc>
                <a:tc>
                  <a:txBody>
                    <a:bodyPr/>
                    <a:lstStyle/>
                    <a:p>
                      <a:pPr marL="0" marR="0" algn="r">
                        <a:spcBef>
                          <a:spcPts val="200"/>
                        </a:spcBef>
                        <a:spcAft>
                          <a:spcPts val="200"/>
                        </a:spcAft>
                      </a:pPr>
                      <a:r>
                        <a:rPr lang="en-CA" sz="2400" dirty="0">
                          <a:effectLst/>
                        </a:rPr>
                        <a:t>6</a:t>
                      </a:r>
                      <a:endParaRPr lang="en-US" sz="2400" dirty="0">
                        <a:solidFill>
                          <a:srgbClr val="000000"/>
                        </a:solidFill>
                        <a:effectLst/>
                        <a:latin typeface="Calibri" panose="020F0502020204030204" pitchFamily="34" charset="0"/>
                        <a:ea typeface="Times New Roman" panose="02020603050405020304" pitchFamily="18" charset="0"/>
                      </a:endParaRPr>
                    </a:p>
                  </a:txBody>
                  <a:tcPr marL="68580" marR="68580" marT="0" marB="0">
                    <a:solidFill>
                      <a:schemeClr val="bg1"/>
                    </a:solidFill>
                  </a:tcPr>
                </a:tc>
                <a:tc>
                  <a:txBody>
                    <a:bodyPr/>
                    <a:lstStyle/>
                    <a:p>
                      <a:pPr marL="0" marR="0">
                        <a:spcBef>
                          <a:spcPts val="200"/>
                        </a:spcBef>
                        <a:spcAft>
                          <a:spcPts val="200"/>
                        </a:spcAft>
                      </a:pPr>
                      <a:r>
                        <a:rPr lang="en-CA" sz="2400" dirty="0">
                          <a:effectLst/>
                        </a:rPr>
                        <a:t>Specify all databases, registers, websites, organisations, reference lists and other sources searched or consulted to identify studies. Specify the date when each source was last searched or consulted.</a:t>
                      </a:r>
                      <a:endParaRPr lang="en-US" sz="2400" dirty="0">
                        <a:solidFill>
                          <a:srgbClr val="000000"/>
                        </a:solidFill>
                        <a:effectLst/>
                        <a:latin typeface="Calibri" panose="020F0502020204030204" pitchFamily="34" charset="0"/>
                        <a:ea typeface="Times New Roman" panose="02020603050405020304" pitchFamily="18" charset="0"/>
                      </a:endParaRPr>
                    </a:p>
                  </a:txBody>
                  <a:tcPr marL="68580" marR="68580" marT="0" marB="0">
                    <a:solidFill>
                      <a:schemeClr val="bg1"/>
                    </a:solidFill>
                  </a:tcPr>
                </a:tc>
                <a:tc rowSpan="2">
                  <a:txBody>
                    <a:bodyPr/>
                    <a:lstStyle/>
                    <a:p>
                      <a:pPr marL="0" marR="0">
                        <a:spcBef>
                          <a:spcPts val="200"/>
                        </a:spcBef>
                        <a:spcAft>
                          <a:spcPts val="200"/>
                        </a:spcAft>
                      </a:pPr>
                      <a:r>
                        <a:rPr lang="en-US" sz="2400" dirty="0">
                          <a:solidFill>
                            <a:srgbClr val="000000"/>
                          </a:solidFill>
                          <a:effectLst/>
                          <a:latin typeface="+mn-lt"/>
                          <a:ea typeface="Times New Roman" panose="02020603050405020304" pitchFamily="18" charset="0"/>
                        </a:rPr>
                        <a:t>More details in elaboration document and much of it matches PRISMA-Search</a:t>
                      </a:r>
                    </a:p>
                  </a:txBody>
                  <a:tcPr marL="68580" marR="68580" marT="0" marB="0">
                    <a:solidFill>
                      <a:schemeClr val="bg1"/>
                    </a:solidFill>
                  </a:tcPr>
                </a:tc>
                <a:extLst>
                  <a:ext uri="{0D108BD9-81ED-4DB2-BD59-A6C34878D82A}">
                    <a16:rowId xmlns:a16="http://schemas.microsoft.com/office/drawing/2014/main" val="1653991884"/>
                  </a:ext>
                </a:extLst>
              </a:tr>
              <a:tr h="1631352">
                <a:tc>
                  <a:txBody>
                    <a:bodyPr/>
                    <a:lstStyle/>
                    <a:p>
                      <a:pPr marL="0" marR="0">
                        <a:spcBef>
                          <a:spcPts val="200"/>
                        </a:spcBef>
                        <a:spcAft>
                          <a:spcPts val="200"/>
                        </a:spcAft>
                      </a:pPr>
                      <a:r>
                        <a:rPr lang="en-CA" sz="2400" dirty="0">
                          <a:effectLst/>
                        </a:rPr>
                        <a:t>Search strategy</a:t>
                      </a:r>
                      <a:endParaRPr lang="en-US" sz="2400" dirty="0">
                        <a:solidFill>
                          <a:srgbClr val="000000"/>
                        </a:solidFill>
                        <a:effectLst/>
                        <a:latin typeface="Calibri" panose="020F0502020204030204" pitchFamily="34" charset="0"/>
                        <a:ea typeface="Times New Roman" panose="02020603050405020304" pitchFamily="18" charset="0"/>
                      </a:endParaRPr>
                    </a:p>
                  </a:txBody>
                  <a:tcPr marL="68580" marR="68580" marT="0" marB="0">
                    <a:solidFill>
                      <a:schemeClr val="tx2">
                        <a:lumMod val="10000"/>
                        <a:lumOff val="90000"/>
                      </a:schemeClr>
                    </a:solidFill>
                  </a:tcPr>
                </a:tc>
                <a:tc>
                  <a:txBody>
                    <a:bodyPr/>
                    <a:lstStyle/>
                    <a:p>
                      <a:pPr marL="0" marR="0" algn="r">
                        <a:spcBef>
                          <a:spcPts val="200"/>
                        </a:spcBef>
                        <a:spcAft>
                          <a:spcPts val="200"/>
                        </a:spcAft>
                      </a:pPr>
                      <a:r>
                        <a:rPr lang="en-CA" sz="2400" dirty="0">
                          <a:effectLst/>
                        </a:rPr>
                        <a:t>7</a:t>
                      </a:r>
                      <a:endParaRPr lang="en-US" sz="2400" dirty="0">
                        <a:solidFill>
                          <a:srgbClr val="000000"/>
                        </a:solidFill>
                        <a:effectLst/>
                        <a:latin typeface="Calibri" panose="020F0502020204030204" pitchFamily="34" charset="0"/>
                        <a:ea typeface="Times New Roman" panose="02020603050405020304" pitchFamily="18" charset="0"/>
                      </a:endParaRPr>
                    </a:p>
                  </a:txBody>
                  <a:tcPr marL="68580" marR="68580" marT="0" marB="0">
                    <a:solidFill>
                      <a:schemeClr val="tx2">
                        <a:lumMod val="10000"/>
                        <a:lumOff val="90000"/>
                      </a:schemeClr>
                    </a:solidFill>
                  </a:tcPr>
                </a:tc>
                <a:tc>
                  <a:txBody>
                    <a:bodyPr/>
                    <a:lstStyle/>
                    <a:p>
                      <a:pPr marL="0" marR="0">
                        <a:spcBef>
                          <a:spcPts val="200"/>
                        </a:spcBef>
                        <a:spcAft>
                          <a:spcPts val="200"/>
                        </a:spcAft>
                      </a:pPr>
                      <a:r>
                        <a:rPr lang="en-CA" sz="2400" dirty="0">
                          <a:effectLst/>
                        </a:rPr>
                        <a:t>Present the full search strategies for all databases, registers and websites, including any filters and limits used.</a:t>
                      </a:r>
                      <a:endParaRPr lang="en-US" sz="2400" dirty="0">
                        <a:solidFill>
                          <a:srgbClr val="000000"/>
                        </a:solidFill>
                        <a:effectLst/>
                        <a:latin typeface="Calibri" panose="020F0502020204030204" pitchFamily="34" charset="0"/>
                        <a:ea typeface="Times New Roman" panose="02020603050405020304" pitchFamily="18" charset="0"/>
                      </a:endParaRPr>
                    </a:p>
                  </a:txBody>
                  <a:tcPr marL="68580" marR="68580" marT="0" marB="0">
                    <a:solidFill>
                      <a:schemeClr val="tx2">
                        <a:lumMod val="10000"/>
                        <a:lumOff val="90000"/>
                      </a:schemeClr>
                    </a:solidFill>
                  </a:tcPr>
                </a:tc>
                <a:tc vMerge="1">
                  <a:txBody>
                    <a:bodyPr/>
                    <a:lstStyle/>
                    <a:p>
                      <a:pPr marL="0" marR="0">
                        <a:spcBef>
                          <a:spcPts val="200"/>
                        </a:spcBef>
                        <a:spcAft>
                          <a:spcPts val="200"/>
                        </a:spcAft>
                      </a:pPr>
                      <a:endParaRPr lang="en-US" sz="2400" dirty="0">
                        <a:solidFill>
                          <a:srgbClr val="000000"/>
                        </a:solidFill>
                        <a:effectLst/>
                        <a:latin typeface="Calibri" panose="020F0502020204030204" pitchFamily="34" charset="0"/>
                        <a:ea typeface="Times New Roman" panose="02020603050405020304" pitchFamily="18" charset="0"/>
                      </a:endParaRPr>
                    </a:p>
                  </a:txBody>
                  <a:tcPr marL="68580" marR="68580" marT="0" marB="0">
                    <a:solidFill>
                      <a:schemeClr val="tx2">
                        <a:lumMod val="10000"/>
                        <a:lumOff val="90000"/>
                      </a:schemeClr>
                    </a:solidFill>
                  </a:tcPr>
                </a:tc>
                <a:extLst>
                  <a:ext uri="{0D108BD9-81ED-4DB2-BD59-A6C34878D82A}">
                    <a16:rowId xmlns:a16="http://schemas.microsoft.com/office/drawing/2014/main" val="3807545995"/>
                  </a:ext>
                </a:extLst>
              </a:tr>
            </a:tbl>
          </a:graphicData>
        </a:graphic>
      </p:graphicFrame>
    </p:spTree>
    <p:extLst>
      <p:ext uri="{BB962C8B-B14F-4D97-AF65-F5344CB8AC3E}">
        <p14:creationId xmlns:p14="http://schemas.microsoft.com/office/powerpoint/2010/main" val="42326587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5D4BF5-3C9E-C214-F755-DEDC80D87CB6}"/>
              </a:ext>
            </a:extLst>
          </p:cNvPr>
          <p:cNvSpPr>
            <a:spLocks noGrp="1"/>
          </p:cNvSpPr>
          <p:nvPr>
            <p:ph type="sldNum" sz="quarter" idx="12"/>
          </p:nvPr>
        </p:nvSpPr>
        <p:spPr/>
        <p:txBody>
          <a:bodyPr/>
          <a:lstStyle/>
          <a:p>
            <a:fld id="{7C7FAD9F-AEE9-406E-B720-57D2B9DB2816}" type="slidenum">
              <a:rPr lang="en-US" smtClean="0"/>
              <a:t>38</a:t>
            </a:fld>
            <a:endParaRPr lang="en-US"/>
          </a:p>
        </p:txBody>
      </p:sp>
      <p:sp>
        <p:nvSpPr>
          <p:cNvPr id="2" name="Google Shape;254;p42">
            <a:extLst>
              <a:ext uri="{FF2B5EF4-FFF2-40B4-BE49-F238E27FC236}">
                <a16:creationId xmlns:a16="http://schemas.microsoft.com/office/drawing/2014/main" id="{93B08026-56E0-8ADE-53E9-A00492D6415B}"/>
              </a:ext>
            </a:extLst>
          </p:cNvPr>
          <p:cNvSpPr txBox="1">
            <a:spLocks noGrp="1"/>
          </p:cNvSpPr>
          <p:nvPr>
            <p:ph type="title" idx="4294967295"/>
          </p:nvPr>
        </p:nvSpPr>
        <p:spPr>
          <a:xfrm>
            <a:off x="505426" y="460439"/>
            <a:ext cx="10333037" cy="722314"/>
          </a:xfrm>
          <a:prstGeom prst="rect">
            <a:avLst/>
          </a:prstGeom>
          <a:noFill/>
          <a:ln>
            <a:noFill/>
            <a:prstDash/>
          </a:ln>
          <a:effectLst/>
        </p:spPr>
        <p:txBody>
          <a:bodyPr rot="0" spcFirstLastPara="1" vertOverflow="overflow" horzOverflow="overflow" vert="horz" wrap="square" lIns="91433" tIns="45700" rIns="91433" bIns="45700" numCol="1" spcCol="0" rtlCol="0" fromWordArt="0" anchor="ctr" anchorCtr="0" forceAA="0" compatLnSpc="1">
            <a:prstTxWarp prst="textNoShape">
              <a:avLst/>
            </a:prstTxWarp>
            <a:normAutofit fontScale="90000"/>
          </a:bodyPr>
          <a:lstStyle>
            <a:lvl1pPr algn="l" defTabSz="914400" rtl="0" eaLnBrk="1" latinLnBrk="0" hangingPunct="1">
              <a:lnSpc>
                <a:spcPct val="100000"/>
              </a:lnSpc>
              <a:spcBef>
                <a:spcPct val="0"/>
              </a:spcBef>
              <a:buNone/>
              <a:defRPr sz="4800" b="1" kern="1200" spc="100" baseline="0">
                <a:solidFill>
                  <a:schemeClr val="tx1"/>
                </a:solidFill>
                <a:latin typeface="The Serif Hand Extrablack" panose="03070B02030502020204" pitchFamily="66"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00" normalizeH="0" baseline="0" noProof="0" dirty="0">
                <a:ln>
                  <a:noFill/>
                </a:ln>
                <a:solidFill>
                  <a:schemeClr val="tx1"/>
                </a:solidFill>
                <a:effectLst/>
                <a:uLnTx/>
                <a:uFillTx/>
                <a:latin typeface="The Serif Hand Extrablack" panose="03070B02030502020204" pitchFamily="66" charset="0"/>
                <a:ea typeface="+mj-ea"/>
                <a:cs typeface="+mj-cs"/>
              </a:rPr>
              <a:t>PRISMA-Search</a:t>
            </a:r>
          </a:p>
        </p:txBody>
      </p:sp>
      <p:graphicFrame>
        <p:nvGraphicFramePr>
          <p:cNvPr id="5" name="Table 4">
            <a:extLst>
              <a:ext uri="{FF2B5EF4-FFF2-40B4-BE49-F238E27FC236}">
                <a16:creationId xmlns:a16="http://schemas.microsoft.com/office/drawing/2014/main" id="{7FD89F86-D8E0-41DE-EC28-193227E9B825}"/>
              </a:ext>
            </a:extLst>
          </p:cNvPr>
          <p:cNvGraphicFramePr>
            <a:graphicFrameLocks noGrp="1"/>
          </p:cNvGraphicFramePr>
          <p:nvPr>
            <p:extLst>
              <p:ext uri="{D42A27DB-BD31-4B8C-83A1-F6EECF244321}">
                <p14:modId xmlns:p14="http://schemas.microsoft.com/office/powerpoint/2010/main" val="1853944273"/>
              </p:ext>
            </p:extLst>
          </p:nvPr>
        </p:nvGraphicFramePr>
        <p:xfrm>
          <a:off x="337475" y="1124338"/>
          <a:ext cx="11297799" cy="5491068"/>
        </p:xfrm>
        <a:graphic>
          <a:graphicData uri="http://schemas.openxmlformats.org/drawingml/2006/table">
            <a:tbl>
              <a:tblPr firstRow="1"/>
              <a:tblGrid>
                <a:gridCol w="2023872">
                  <a:extLst>
                    <a:ext uri="{9D8B030D-6E8A-4147-A177-3AD203B41FA5}">
                      <a16:colId xmlns:a16="http://schemas.microsoft.com/office/drawing/2014/main" val="3950679681"/>
                    </a:ext>
                  </a:extLst>
                </a:gridCol>
                <a:gridCol w="288511">
                  <a:extLst>
                    <a:ext uri="{9D8B030D-6E8A-4147-A177-3AD203B41FA5}">
                      <a16:colId xmlns:a16="http://schemas.microsoft.com/office/drawing/2014/main" val="3701948980"/>
                    </a:ext>
                  </a:extLst>
                </a:gridCol>
                <a:gridCol w="8985416">
                  <a:extLst>
                    <a:ext uri="{9D8B030D-6E8A-4147-A177-3AD203B41FA5}">
                      <a16:colId xmlns:a16="http://schemas.microsoft.com/office/drawing/2014/main" val="835715032"/>
                    </a:ext>
                  </a:extLst>
                </a:gridCol>
              </a:tblGrid>
              <a:tr h="559262">
                <a:tc gridSpan="3">
                  <a:txBody>
                    <a:bodyPr/>
                    <a:lstStyle/>
                    <a:p>
                      <a:pPr algn="ctr" fontAlgn="b"/>
                      <a:r>
                        <a:rPr lang="en-US" sz="2400" b="1" i="0" u="none" strike="noStrike" dirty="0">
                          <a:solidFill>
                            <a:srgbClr val="000000"/>
                          </a:solidFill>
                          <a:effectLst/>
                          <a:latin typeface="+mn-lt"/>
                        </a:rPr>
                        <a:t>INFORMATION SOURCES AND METHODS</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58829917"/>
                  </a:ext>
                </a:extLst>
              </a:tr>
              <a:tr h="495270">
                <a:tc>
                  <a:txBody>
                    <a:bodyPr/>
                    <a:lstStyle/>
                    <a:p>
                      <a:pPr algn="l" fontAlgn="b"/>
                      <a:r>
                        <a:rPr lang="en-US" sz="2400" b="0" i="0" u="none" strike="noStrike" dirty="0">
                          <a:solidFill>
                            <a:srgbClr val="000000"/>
                          </a:solidFill>
                          <a:effectLst/>
                          <a:latin typeface="+mn-lt"/>
                        </a:rPr>
                        <a:t> Database name</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a:solidFill>
                            <a:srgbClr val="000000"/>
                          </a:solidFill>
                          <a:effectLst/>
                          <a:latin typeface="+mn-lt"/>
                        </a:rPr>
                        <a:t>1</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2400" b="0" i="0" u="none" strike="noStrike" dirty="0">
                          <a:solidFill>
                            <a:srgbClr val="000000"/>
                          </a:solidFill>
                          <a:effectLst/>
                          <a:latin typeface="+mn-lt"/>
                        </a:rPr>
                        <a:t> Name each individual database searched, stating the platform for each.</a:t>
                      </a:r>
                    </a:p>
                  </a:txBody>
                  <a:tcPr marL="3062" marR="3062" marT="30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47609656"/>
                  </a:ext>
                </a:extLst>
              </a:tr>
              <a:tr h="787188">
                <a:tc>
                  <a:txBody>
                    <a:bodyPr/>
                    <a:lstStyle/>
                    <a:p>
                      <a:pPr algn="l" fontAlgn="b"/>
                      <a:r>
                        <a:rPr lang="en-US" sz="2400" b="0" i="0" u="none" strike="noStrike" dirty="0">
                          <a:solidFill>
                            <a:srgbClr val="000000"/>
                          </a:solidFill>
                          <a:effectLst/>
                          <a:latin typeface="+mn-lt"/>
                        </a:rPr>
                        <a:t> Multi-database searching</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a:solidFill>
                            <a:srgbClr val="000000"/>
                          </a:solidFill>
                          <a:effectLst/>
                          <a:latin typeface="+mn-lt"/>
                        </a:rPr>
                        <a:t>2</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2400" b="0" i="0" u="none" strike="noStrike" dirty="0">
                          <a:solidFill>
                            <a:srgbClr val="000000"/>
                          </a:solidFill>
                          <a:effectLst/>
                          <a:latin typeface="+mn-lt"/>
                        </a:rPr>
                        <a:t> If databases were searched simultaneously on a single platform, state the name of the platform, listing all of the databases searched.</a:t>
                      </a:r>
                    </a:p>
                  </a:txBody>
                  <a:tcPr marL="3062" marR="3062" marT="30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862968790"/>
                  </a:ext>
                </a:extLst>
              </a:tr>
              <a:tr h="495270">
                <a:tc>
                  <a:txBody>
                    <a:bodyPr/>
                    <a:lstStyle/>
                    <a:p>
                      <a:pPr algn="l" fontAlgn="b"/>
                      <a:r>
                        <a:rPr lang="en-US" sz="2400" b="0" i="0" u="none" strike="noStrike" dirty="0">
                          <a:solidFill>
                            <a:srgbClr val="000000"/>
                          </a:solidFill>
                          <a:effectLst/>
                          <a:latin typeface="+mn-lt"/>
                        </a:rPr>
                        <a:t> Study registries</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a:solidFill>
                            <a:srgbClr val="000000"/>
                          </a:solidFill>
                          <a:effectLst/>
                          <a:latin typeface="+mn-lt"/>
                        </a:rPr>
                        <a:t>3</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2400" b="0" i="0" u="none" strike="noStrike" dirty="0">
                          <a:solidFill>
                            <a:srgbClr val="000000"/>
                          </a:solidFill>
                          <a:effectLst/>
                          <a:latin typeface="+mn-lt"/>
                        </a:rPr>
                        <a:t> List any study registries searched.</a:t>
                      </a:r>
                    </a:p>
                  </a:txBody>
                  <a:tcPr marL="3062" marR="3062" marT="30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41451860"/>
                  </a:ext>
                </a:extLst>
              </a:tr>
              <a:tr h="984397">
                <a:tc>
                  <a:txBody>
                    <a:bodyPr/>
                    <a:lstStyle/>
                    <a:p>
                      <a:pPr algn="l" fontAlgn="b"/>
                      <a:r>
                        <a:rPr lang="en-US" sz="2400" b="0" i="0" u="none" strike="noStrike" dirty="0">
                          <a:solidFill>
                            <a:srgbClr val="000000"/>
                          </a:solidFill>
                          <a:effectLst/>
                          <a:latin typeface="+mn-lt"/>
                        </a:rPr>
                        <a:t> Online resources and  browsing</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a:solidFill>
                            <a:srgbClr val="000000"/>
                          </a:solidFill>
                          <a:effectLst/>
                          <a:latin typeface="+mn-lt"/>
                        </a:rPr>
                        <a:t>4</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2400" b="0" i="0" u="none" strike="noStrike" dirty="0">
                          <a:solidFill>
                            <a:srgbClr val="000000"/>
                          </a:solidFill>
                          <a:effectLst/>
                          <a:latin typeface="+mn-lt"/>
                        </a:rPr>
                        <a:t> Describe any online or print source purposefully searched or browsed (e.g., tables of contents, print conference proceedings, web sites), and how this was done.</a:t>
                      </a:r>
                    </a:p>
                  </a:txBody>
                  <a:tcPr marL="3062" marR="3062" marT="30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23072135"/>
                  </a:ext>
                </a:extLst>
              </a:tr>
              <a:tr h="1179141">
                <a:tc>
                  <a:txBody>
                    <a:bodyPr/>
                    <a:lstStyle/>
                    <a:p>
                      <a:pPr algn="l" fontAlgn="b"/>
                      <a:r>
                        <a:rPr lang="en-US" sz="2400" b="0" i="0" u="none" strike="noStrike" dirty="0">
                          <a:solidFill>
                            <a:srgbClr val="000000"/>
                          </a:solidFill>
                          <a:effectLst/>
                          <a:latin typeface="+mn-lt"/>
                        </a:rPr>
                        <a:t> Citation searching</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a:solidFill>
                            <a:srgbClr val="000000"/>
                          </a:solidFill>
                          <a:effectLst/>
                          <a:latin typeface="+mn-lt"/>
                        </a:rPr>
                        <a:t>5</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400" b="0" i="0" u="none" strike="noStrike" dirty="0">
                          <a:solidFill>
                            <a:srgbClr val="000000"/>
                          </a:solidFill>
                          <a:effectLst/>
                          <a:latin typeface="+mn-lt"/>
                        </a:rPr>
                        <a:t> Indicate whether cited references or citing references were examined, and describe any methods used for locating cited/citing references (e.g., browsing reference lists, using a citation index, setting up email alerts for references citing included studies).</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5999282"/>
                  </a:ext>
                </a:extLst>
              </a:tr>
              <a:tr h="495270">
                <a:tc>
                  <a:txBody>
                    <a:bodyPr/>
                    <a:lstStyle/>
                    <a:p>
                      <a:pPr algn="l" fontAlgn="b"/>
                      <a:r>
                        <a:rPr lang="en-US" sz="2400" b="0" i="0" u="none" strike="noStrike" dirty="0">
                          <a:solidFill>
                            <a:srgbClr val="000000"/>
                          </a:solidFill>
                          <a:effectLst/>
                          <a:latin typeface="+mn-lt"/>
                        </a:rPr>
                        <a:t> Contacts</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mn-lt"/>
                        </a:rPr>
                        <a:t>6</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2400" b="0" i="0" u="none" strike="noStrike" dirty="0">
                          <a:solidFill>
                            <a:srgbClr val="000000"/>
                          </a:solidFill>
                          <a:effectLst/>
                          <a:latin typeface="+mn-lt"/>
                        </a:rPr>
                        <a:t> Indicate whether additional studies or data were sought by contacting authors, experts, manufacturers, or others.</a:t>
                      </a:r>
                    </a:p>
                  </a:txBody>
                  <a:tcPr marL="3062" marR="3062" marT="30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35328924"/>
                  </a:ext>
                </a:extLst>
              </a:tr>
              <a:tr h="495270">
                <a:tc>
                  <a:txBody>
                    <a:bodyPr/>
                    <a:lstStyle/>
                    <a:p>
                      <a:pPr algn="l" fontAlgn="b"/>
                      <a:r>
                        <a:rPr lang="en-US" sz="2400" b="0" i="0" u="none" strike="noStrike" dirty="0">
                          <a:solidFill>
                            <a:srgbClr val="000000"/>
                          </a:solidFill>
                          <a:effectLst/>
                          <a:latin typeface="+mn-lt"/>
                        </a:rPr>
                        <a:t> Other methods</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mn-lt"/>
                        </a:rPr>
                        <a:t>7</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2400" b="0" i="0" u="none" strike="noStrike" dirty="0">
                          <a:solidFill>
                            <a:srgbClr val="000000"/>
                          </a:solidFill>
                          <a:effectLst/>
                          <a:latin typeface="+mn-lt"/>
                        </a:rPr>
                        <a:t> Describe any additional information sources or search methods used.</a:t>
                      </a:r>
                    </a:p>
                  </a:txBody>
                  <a:tcPr marL="3062" marR="3062" marT="30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25257883"/>
                  </a:ext>
                </a:extLst>
              </a:tr>
            </a:tbl>
          </a:graphicData>
        </a:graphic>
      </p:graphicFrame>
    </p:spTree>
    <p:extLst>
      <p:ext uri="{BB962C8B-B14F-4D97-AF65-F5344CB8AC3E}">
        <p14:creationId xmlns:p14="http://schemas.microsoft.com/office/powerpoint/2010/main" val="14897825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C5D4BF5-3C9E-C214-F755-DEDC80D87CB6}"/>
              </a:ext>
            </a:extLst>
          </p:cNvPr>
          <p:cNvSpPr>
            <a:spLocks noGrp="1"/>
          </p:cNvSpPr>
          <p:nvPr>
            <p:ph type="sldNum" sz="quarter" idx="12"/>
          </p:nvPr>
        </p:nvSpPr>
        <p:spPr/>
        <p:txBody>
          <a:bodyPr/>
          <a:lstStyle/>
          <a:p>
            <a:fld id="{7C7FAD9F-AEE9-406E-B720-57D2B9DB2816}" type="slidenum">
              <a:rPr lang="en-US" smtClean="0"/>
              <a:t>39</a:t>
            </a:fld>
            <a:endParaRPr lang="en-US"/>
          </a:p>
        </p:txBody>
      </p:sp>
      <p:sp>
        <p:nvSpPr>
          <p:cNvPr id="2" name="Google Shape;254;p42">
            <a:extLst>
              <a:ext uri="{FF2B5EF4-FFF2-40B4-BE49-F238E27FC236}">
                <a16:creationId xmlns:a16="http://schemas.microsoft.com/office/drawing/2014/main" id="{436EB32C-174B-F9FD-6E92-451FE5BC05BD}"/>
              </a:ext>
            </a:extLst>
          </p:cNvPr>
          <p:cNvSpPr txBox="1">
            <a:spLocks noGrp="1"/>
          </p:cNvSpPr>
          <p:nvPr>
            <p:ph type="title" idx="4294967295"/>
          </p:nvPr>
        </p:nvSpPr>
        <p:spPr>
          <a:xfrm>
            <a:off x="493069" y="380703"/>
            <a:ext cx="10333037" cy="722314"/>
          </a:xfrm>
          <a:prstGeom prst="rect">
            <a:avLst/>
          </a:prstGeom>
          <a:noFill/>
          <a:ln>
            <a:noFill/>
            <a:prstDash/>
          </a:ln>
          <a:effectLst/>
        </p:spPr>
        <p:txBody>
          <a:bodyPr rot="0" spcFirstLastPara="1" vertOverflow="overflow" horzOverflow="overflow" vert="horz" wrap="square" lIns="91433" tIns="45700" rIns="91433" bIns="45700" numCol="1" spcCol="0" rtlCol="0" fromWordArt="0" anchor="ctr" anchorCtr="0" forceAA="0" compatLnSpc="1">
            <a:prstTxWarp prst="textNoShape">
              <a:avLst/>
            </a:prstTxWarp>
            <a:normAutofit fontScale="90000"/>
          </a:bodyPr>
          <a:lstStyle>
            <a:lvl1pPr algn="l" defTabSz="914400" rtl="0" eaLnBrk="1" latinLnBrk="0" hangingPunct="1">
              <a:lnSpc>
                <a:spcPct val="100000"/>
              </a:lnSpc>
              <a:spcBef>
                <a:spcPct val="0"/>
              </a:spcBef>
              <a:buNone/>
              <a:defRPr sz="4800" b="1" kern="1200" spc="100" baseline="0">
                <a:solidFill>
                  <a:schemeClr val="tx1"/>
                </a:solidFill>
                <a:latin typeface="The Serif Hand Extrablack" panose="03070B02030502020204" pitchFamily="66"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100" normalizeH="0" baseline="0" noProof="0" dirty="0">
                <a:ln>
                  <a:noFill/>
                </a:ln>
                <a:solidFill>
                  <a:schemeClr val="tx1"/>
                </a:solidFill>
                <a:effectLst/>
                <a:uLnTx/>
                <a:uFillTx/>
                <a:latin typeface="The Serif Hand Extrablack" panose="03070B02030502020204" pitchFamily="66" charset="0"/>
                <a:ea typeface="+mj-ea"/>
                <a:cs typeface="+mj-cs"/>
              </a:rPr>
              <a:t>PRISMA-Search 2</a:t>
            </a:r>
          </a:p>
        </p:txBody>
      </p:sp>
      <p:graphicFrame>
        <p:nvGraphicFramePr>
          <p:cNvPr id="5" name="Table 4">
            <a:extLst>
              <a:ext uri="{FF2B5EF4-FFF2-40B4-BE49-F238E27FC236}">
                <a16:creationId xmlns:a16="http://schemas.microsoft.com/office/drawing/2014/main" id="{7FD89F86-D8E0-41DE-EC28-193227E9B825}"/>
              </a:ext>
            </a:extLst>
          </p:cNvPr>
          <p:cNvGraphicFramePr>
            <a:graphicFrameLocks noGrp="1"/>
          </p:cNvGraphicFramePr>
          <p:nvPr>
            <p:extLst>
              <p:ext uri="{D42A27DB-BD31-4B8C-83A1-F6EECF244321}">
                <p14:modId xmlns:p14="http://schemas.microsoft.com/office/powerpoint/2010/main" val="1913460311"/>
              </p:ext>
            </p:extLst>
          </p:nvPr>
        </p:nvGraphicFramePr>
        <p:xfrm>
          <a:off x="369863" y="1103017"/>
          <a:ext cx="11591981" cy="5523144"/>
        </p:xfrm>
        <a:graphic>
          <a:graphicData uri="http://schemas.openxmlformats.org/drawingml/2006/table">
            <a:tbl>
              <a:tblPr firstRow="1"/>
              <a:tblGrid>
                <a:gridCol w="2076570">
                  <a:extLst>
                    <a:ext uri="{9D8B030D-6E8A-4147-A177-3AD203B41FA5}">
                      <a16:colId xmlns:a16="http://schemas.microsoft.com/office/drawing/2014/main" val="3950679681"/>
                    </a:ext>
                  </a:extLst>
                </a:gridCol>
                <a:gridCol w="296022">
                  <a:extLst>
                    <a:ext uri="{9D8B030D-6E8A-4147-A177-3AD203B41FA5}">
                      <a16:colId xmlns:a16="http://schemas.microsoft.com/office/drawing/2014/main" val="3701948980"/>
                    </a:ext>
                  </a:extLst>
                </a:gridCol>
                <a:gridCol w="9219389">
                  <a:extLst>
                    <a:ext uri="{9D8B030D-6E8A-4147-A177-3AD203B41FA5}">
                      <a16:colId xmlns:a16="http://schemas.microsoft.com/office/drawing/2014/main" val="835715032"/>
                    </a:ext>
                  </a:extLst>
                </a:gridCol>
              </a:tblGrid>
              <a:tr h="276798">
                <a:tc gridSpan="3">
                  <a:txBody>
                    <a:bodyPr/>
                    <a:lstStyle/>
                    <a:p>
                      <a:pPr algn="ctr" fontAlgn="b"/>
                      <a:r>
                        <a:rPr lang="en-US" sz="2400" b="1" i="0" u="none" strike="noStrike" dirty="0">
                          <a:solidFill>
                            <a:srgbClr val="000000"/>
                          </a:solidFill>
                          <a:effectLst/>
                          <a:latin typeface="+mn-lt"/>
                        </a:rPr>
                        <a:t>SEARCH STRATEGIES</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01213837"/>
                  </a:ext>
                </a:extLst>
              </a:tr>
              <a:tr h="218761">
                <a:tc>
                  <a:txBody>
                    <a:bodyPr/>
                    <a:lstStyle/>
                    <a:p>
                      <a:pPr algn="l" fontAlgn="b"/>
                      <a:r>
                        <a:rPr lang="en-US" sz="2400" b="0" i="0" u="none" strike="noStrike" dirty="0">
                          <a:solidFill>
                            <a:srgbClr val="000000"/>
                          </a:solidFill>
                          <a:effectLst/>
                          <a:latin typeface="+mn-lt"/>
                        </a:rPr>
                        <a:t> Full search strategies </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a:solidFill>
                            <a:srgbClr val="000000"/>
                          </a:solidFill>
                          <a:effectLst/>
                          <a:latin typeface="+mn-lt"/>
                        </a:rPr>
                        <a:t>8</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400" b="0" i="0" u="none" strike="noStrike" dirty="0">
                          <a:solidFill>
                            <a:srgbClr val="000000"/>
                          </a:solidFill>
                          <a:effectLst/>
                          <a:latin typeface="+mn-lt"/>
                        </a:rPr>
                        <a:t> Include the search strategies for each database and information source, copied and pasted exactly as run. </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48354944"/>
                  </a:ext>
                </a:extLst>
              </a:tr>
              <a:tr h="433055">
                <a:tc>
                  <a:txBody>
                    <a:bodyPr/>
                    <a:lstStyle/>
                    <a:p>
                      <a:pPr algn="l" fontAlgn="b"/>
                      <a:r>
                        <a:rPr lang="en-US" sz="2400" b="0" i="0" u="none" strike="noStrike" dirty="0">
                          <a:solidFill>
                            <a:srgbClr val="000000"/>
                          </a:solidFill>
                          <a:effectLst/>
                          <a:latin typeface="+mn-lt"/>
                        </a:rPr>
                        <a:t> Limits and restrictions</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mn-lt"/>
                        </a:rPr>
                        <a:t>9</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400" b="0" i="0" u="none" strike="noStrike" dirty="0">
                          <a:solidFill>
                            <a:srgbClr val="000000"/>
                          </a:solidFill>
                          <a:effectLst/>
                          <a:latin typeface="+mn-lt"/>
                        </a:rPr>
                        <a:t> Specify that no limits were used, or describe any limits or restrictions applied to a search (e.g., date or time period, language, study design) and provide justification for their use.</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18371343"/>
                  </a:ext>
                </a:extLst>
              </a:tr>
              <a:tr h="276798">
                <a:tc>
                  <a:txBody>
                    <a:bodyPr/>
                    <a:lstStyle/>
                    <a:p>
                      <a:pPr algn="l" fontAlgn="b"/>
                      <a:r>
                        <a:rPr lang="en-US" sz="2400" b="0" i="0" u="none" strike="noStrike" dirty="0">
                          <a:solidFill>
                            <a:srgbClr val="000000"/>
                          </a:solidFill>
                          <a:effectLst/>
                          <a:latin typeface="+mn-lt"/>
                        </a:rPr>
                        <a:t> Search filters</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a:solidFill>
                            <a:srgbClr val="000000"/>
                          </a:solidFill>
                          <a:effectLst/>
                          <a:latin typeface="+mn-lt"/>
                        </a:rPr>
                        <a:t>10</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400" b="0" i="0" u="none" strike="noStrike" dirty="0">
                          <a:solidFill>
                            <a:srgbClr val="000000"/>
                          </a:solidFill>
                          <a:effectLst/>
                          <a:latin typeface="+mn-lt"/>
                        </a:rPr>
                        <a:t> Indicate whether published search filters were used (as originally designed or modified), and if so, cite the filter(s) used.</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02145911"/>
                  </a:ext>
                </a:extLst>
              </a:tr>
              <a:tr h="433055">
                <a:tc>
                  <a:txBody>
                    <a:bodyPr/>
                    <a:lstStyle/>
                    <a:p>
                      <a:pPr algn="l" fontAlgn="b"/>
                      <a:r>
                        <a:rPr lang="en-US" sz="2400" b="0" i="0" u="none" strike="noStrike" dirty="0">
                          <a:solidFill>
                            <a:srgbClr val="000000"/>
                          </a:solidFill>
                          <a:effectLst/>
                          <a:latin typeface="+mn-lt"/>
                        </a:rPr>
                        <a:t> Prior work</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a:solidFill>
                            <a:srgbClr val="000000"/>
                          </a:solidFill>
                          <a:effectLst/>
                          <a:latin typeface="+mn-lt"/>
                        </a:rPr>
                        <a:t>11</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400" b="0" i="0" u="none" strike="noStrike" dirty="0">
                          <a:solidFill>
                            <a:srgbClr val="000000"/>
                          </a:solidFill>
                          <a:effectLst/>
                          <a:latin typeface="+mn-lt"/>
                        </a:rPr>
                        <a:t> Indicate when search strategies from other literature reviews were adapted or reused for a substantive part or all of the search, citing the previous review(s).</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61210112"/>
                  </a:ext>
                </a:extLst>
              </a:tr>
              <a:tr h="218761">
                <a:tc>
                  <a:txBody>
                    <a:bodyPr/>
                    <a:lstStyle/>
                    <a:p>
                      <a:pPr algn="l" fontAlgn="b"/>
                      <a:r>
                        <a:rPr lang="en-US" sz="2400" b="0" i="0" u="none" strike="noStrike" dirty="0">
                          <a:solidFill>
                            <a:srgbClr val="000000"/>
                          </a:solidFill>
                          <a:effectLst/>
                          <a:latin typeface="+mn-lt"/>
                        </a:rPr>
                        <a:t> Updates</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a:solidFill>
                            <a:srgbClr val="000000"/>
                          </a:solidFill>
                          <a:effectLst/>
                          <a:latin typeface="+mn-lt"/>
                        </a:rPr>
                        <a:t>12</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2400" b="0" i="0" u="none" strike="noStrike" dirty="0">
                          <a:solidFill>
                            <a:srgbClr val="000000"/>
                          </a:solidFill>
                          <a:effectLst/>
                          <a:latin typeface="+mn-lt"/>
                        </a:rPr>
                        <a:t> Report the methods used to update the search(es) (e.g., rerunning searches, email alerts).</a:t>
                      </a:r>
                    </a:p>
                  </a:txBody>
                  <a:tcPr marL="3062" marR="3062" marT="30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47961136"/>
                  </a:ext>
                </a:extLst>
              </a:tr>
              <a:tr h="218761">
                <a:tc>
                  <a:txBody>
                    <a:bodyPr/>
                    <a:lstStyle/>
                    <a:p>
                      <a:pPr algn="l" fontAlgn="b"/>
                      <a:r>
                        <a:rPr lang="en-US" sz="2400" b="0" i="0" u="none" strike="noStrike" dirty="0">
                          <a:solidFill>
                            <a:srgbClr val="000000"/>
                          </a:solidFill>
                          <a:effectLst/>
                          <a:latin typeface="+mn-lt"/>
                        </a:rPr>
                        <a:t> Dates of searches</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a:solidFill>
                            <a:srgbClr val="000000"/>
                          </a:solidFill>
                          <a:effectLst/>
                          <a:latin typeface="+mn-lt"/>
                        </a:rPr>
                        <a:t>13</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400" b="0" i="0" u="none" strike="noStrike" dirty="0">
                          <a:solidFill>
                            <a:srgbClr val="000000"/>
                          </a:solidFill>
                          <a:effectLst/>
                          <a:latin typeface="+mn-lt"/>
                        </a:rPr>
                        <a:t> For each search strategy, provide the date when the last search occurred.</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89633033"/>
                  </a:ext>
                </a:extLst>
              </a:tr>
              <a:tr h="276798">
                <a:tc gridSpan="3">
                  <a:txBody>
                    <a:bodyPr/>
                    <a:lstStyle/>
                    <a:p>
                      <a:pPr algn="ctr" fontAlgn="b"/>
                      <a:r>
                        <a:rPr lang="en-US" sz="2400" b="1" i="0" u="none" strike="noStrike" dirty="0">
                          <a:solidFill>
                            <a:srgbClr val="000000"/>
                          </a:solidFill>
                          <a:effectLst/>
                          <a:latin typeface="+mn-lt"/>
                        </a:rPr>
                        <a:t>PEER REVIEW</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01302070"/>
                  </a:ext>
                </a:extLst>
              </a:tr>
              <a:tr h="218761">
                <a:tc>
                  <a:txBody>
                    <a:bodyPr/>
                    <a:lstStyle/>
                    <a:p>
                      <a:pPr algn="l" fontAlgn="b"/>
                      <a:r>
                        <a:rPr lang="en-US" sz="2400" b="0" i="0" u="none" strike="noStrike" dirty="0">
                          <a:solidFill>
                            <a:srgbClr val="000000"/>
                          </a:solidFill>
                          <a:effectLst/>
                          <a:latin typeface="+mn-lt"/>
                        </a:rPr>
                        <a:t> Peer review</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mn-lt"/>
                        </a:rPr>
                        <a:t>14</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US" sz="2400" b="0" i="0" u="none" strike="noStrike" dirty="0">
                          <a:solidFill>
                            <a:srgbClr val="000000"/>
                          </a:solidFill>
                          <a:effectLst/>
                          <a:latin typeface="+mn-lt"/>
                        </a:rPr>
                        <a:t> Describe any search peer review process. </a:t>
                      </a:r>
                    </a:p>
                  </a:txBody>
                  <a:tcPr marL="3062" marR="3062" marT="306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52977308"/>
                  </a:ext>
                </a:extLst>
              </a:tr>
              <a:tr h="276798">
                <a:tc gridSpan="3">
                  <a:txBody>
                    <a:bodyPr/>
                    <a:lstStyle/>
                    <a:p>
                      <a:pPr algn="ctr" fontAlgn="b"/>
                      <a:r>
                        <a:rPr lang="en-US" sz="2400" b="1" i="0" u="none" strike="noStrike" dirty="0">
                          <a:solidFill>
                            <a:srgbClr val="000000"/>
                          </a:solidFill>
                          <a:effectLst/>
                          <a:latin typeface="+mn-lt"/>
                        </a:rPr>
                        <a:t>MANAGING RECORDS</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0253111"/>
                  </a:ext>
                </a:extLst>
              </a:tr>
              <a:tr h="276798">
                <a:tc>
                  <a:txBody>
                    <a:bodyPr/>
                    <a:lstStyle/>
                    <a:p>
                      <a:pPr algn="l" fontAlgn="b"/>
                      <a:r>
                        <a:rPr lang="en-US" sz="2400" b="0" i="0" u="none" strike="noStrike" dirty="0">
                          <a:solidFill>
                            <a:srgbClr val="000000"/>
                          </a:solidFill>
                          <a:effectLst/>
                          <a:latin typeface="+mn-lt"/>
                        </a:rPr>
                        <a:t> Total Records</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a:solidFill>
                            <a:srgbClr val="000000"/>
                          </a:solidFill>
                          <a:effectLst/>
                          <a:latin typeface="+mn-lt"/>
                        </a:rPr>
                        <a:t>15</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400" b="0" i="0" u="none" strike="noStrike" dirty="0">
                          <a:solidFill>
                            <a:srgbClr val="000000"/>
                          </a:solidFill>
                          <a:effectLst/>
                          <a:latin typeface="+mn-lt"/>
                        </a:rPr>
                        <a:t> Document the total number of records identified from each database and other information sources.</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81598330"/>
                  </a:ext>
                </a:extLst>
              </a:tr>
              <a:tr h="218761">
                <a:tc>
                  <a:txBody>
                    <a:bodyPr/>
                    <a:lstStyle/>
                    <a:p>
                      <a:pPr algn="l" fontAlgn="b"/>
                      <a:r>
                        <a:rPr lang="en-US" sz="2400" b="0" i="0" u="none" strike="noStrike" dirty="0">
                          <a:solidFill>
                            <a:srgbClr val="000000"/>
                          </a:solidFill>
                          <a:effectLst/>
                          <a:latin typeface="+mn-lt"/>
                        </a:rPr>
                        <a:t> Deduplication</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400" b="0" i="0" u="none" strike="noStrike" dirty="0">
                          <a:solidFill>
                            <a:srgbClr val="000000"/>
                          </a:solidFill>
                          <a:effectLst/>
                          <a:latin typeface="+mn-lt"/>
                        </a:rPr>
                        <a:t>16</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400" b="0" i="0" u="none" strike="noStrike" dirty="0">
                          <a:solidFill>
                            <a:srgbClr val="000000"/>
                          </a:solidFill>
                          <a:effectLst/>
                          <a:latin typeface="+mn-lt"/>
                        </a:rPr>
                        <a:t> Describe the processes and any software used to deduplicate records from multiple database searches and other information sources.</a:t>
                      </a:r>
                    </a:p>
                  </a:txBody>
                  <a:tcPr marL="3062" marR="3062" marT="306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5237193"/>
                  </a:ext>
                </a:extLst>
              </a:tr>
            </a:tbl>
          </a:graphicData>
        </a:graphic>
      </p:graphicFrame>
    </p:spTree>
    <p:extLst>
      <p:ext uri="{BB962C8B-B14F-4D97-AF65-F5344CB8AC3E}">
        <p14:creationId xmlns:p14="http://schemas.microsoft.com/office/powerpoint/2010/main" val="4259935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7D8303-6B1D-B4BB-3DEC-58E23784E90F}"/>
              </a:ext>
            </a:extLst>
          </p:cNvPr>
          <p:cNvSpPr>
            <a:spLocks noGrp="1"/>
          </p:cNvSpPr>
          <p:nvPr>
            <p:ph type="sldNum" sz="quarter" idx="12"/>
          </p:nvPr>
        </p:nvSpPr>
        <p:spPr/>
        <p:txBody>
          <a:bodyPr/>
          <a:lstStyle/>
          <a:p>
            <a:fld id="{7C7FAD9F-AEE9-406E-B720-57D2B9DB2816}" type="slidenum">
              <a:rPr lang="en-US" smtClean="0"/>
              <a:t>4</a:t>
            </a:fld>
            <a:endParaRPr lang="en-US"/>
          </a:p>
        </p:txBody>
      </p:sp>
      <p:sp>
        <p:nvSpPr>
          <p:cNvPr id="2" name="Title 1">
            <a:extLst>
              <a:ext uri="{FF2B5EF4-FFF2-40B4-BE49-F238E27FC236}">
                <a16:creationId xmlns:a16="http://schemas.microsoft.com/office/drawing/2014/main" id="{F025C27F-934D-D63A-2F1B-3E84FF152692}"/>
              </a:ext>
            </a:extLst>
          </p:cNvPr>
          <p:cNvSpPr>
            <a:spLocks noGrp="1"/>
          </p:cNvSpPr>
          <p:nvPr>
            <p:ph type="title"/>
          </p:nvPr>
        </p:nvSpPr>
        <p:spPr/>
        <p:txBody>
          <a:bodyPr/>
          <a:lstStyle/>
          <a:p>
            <a:r>
              <a:rPr lang="en-US" sz="4800" b="1" dirty="0"/>
              <a:t>Phase 4: paper</a:t>
            </a:r>
            <a:endParaRPr lang="en-US" dirty="0"/>
          </a:p>
        </p:txBody>
      </p:sp>
      <p:sp>
        <p:nvSpPr>
          <p:cNvPr id="5" name="Content Placeholder 4">
            <a:extLst>
              <a:ext uri="{FF2B5EF4-FFF2-40B4-BE49-F238E27FC236}">
                <a16:creationId xmlns:a16="http://schemas.microsoft.com/office/drawing/2014/main" id="{B069E712-7EB7-4493-1F08-68B5C5DEB158}"/>
              </a:ext>
            </a:extLst>
          </p:cNvPr>
          <p:cNvSpPr>
            <a:spLocks noGrp="1"/>
          </p:cNvSpPr>
          <p:nvPr>
            <p:ph sz="half" idx="1"/>
          </p:nvPr>
        </p:nvSpPr>
        <p:spPr>
          <a:xfrm>
            <a:off x="610819" y="2028833"/>
            <a:ext cx="2605347" cy="3973286"/>
          </a:xfrm>
          <a:ln>
            <a:solidFill>
              <a:schemeClr val="tx1"/>
            </a:solidFill>
          </a:ln>
        </p:spPr>
        <p:txBody>
          <a:bodyPr>
            <a:normAutofit/>
          </a:bodyPr>
          <a:lstStyle/>
          <a:p>
            <a:r>
              <a:rPr lang="en-US" b="0" dirty="0">
                <a:latin typeface="Aptos" panose="020B0004020202020204" pitchFamily="34" charset="0"/>
              </a:rPr>
              <a:t>1: Plan</a:t>
            </a:r>
            <a:br>
              <a:rPr lang="en-US" b="0" dirty="0">
                <a:latin typeface="Aptos" panose="020B0004020202020204" pitchFamily="34" charset="0"/>
              </a:rPr>
            </a:br>
            <a:endParaRPr lang="en-US" b="0" dirty="0">
              <a:latin typeface="Aptos" panose="020B0004020202020204" pitchFamily="34" charset="0"/>
            </a:endParaRPr>
          </a:p>
          <a:p>
            <a:pPr marL="457200" indent="-457200">
              <a:buFont typeface="Arial" panose="020B0604020202020204" pitchFamily="34" charset="0"/>
              <a:buChar char="•"/>
            </a:pPr>
            <a:r>
              <a:rPr lang="en-US" sz="2000" b="0" dirty="0">
                <a:latin typeface="Aptos" panose="020B0004020202020204" pitchFamily="34" charset="0"/>
              </a:rPr>
              <a:t>Determine how the writing will be done</a:t>
            </a:r>
          </a:p>
          <a:p>
            <a:pPr marL="342900" lvl="0" indent="-342900">
              <a:buFont typeface="Arial" panose="020B0604020202020204" pitchFamily="34" charset="0"/>
              <a:buChar char="•"/>
            </a:pPr>
            <a:r>
              <a:rPr lang="en-US" sz="2000" b="0" dirty="0">
                <a:latin typeface="Aptos" panose="020B0004020202020204" pitchFamily="34" charset="0"/>
              </a:rPr>
              <a:t>Consider authorship</a:t>
            </a:r>
          </a:p>
          <a:p>
            <a:pPr marL="342900" lvl="0" indent="-342900">
              <a:buFont typeface="Arial" panose="020B0604020202020204" pitchFamily="34" charset="0"/>
              <a:buChar char="•"/>
            </a:pPr>
            <a:r>
              <a:rPr lang="en-US" sz="2000" b="0" dirty="0">
                <a:latin typeface="Aptos" panose="020B0004020202020204" pitchFamily="34" charset="0"/>
              </a:rPr>
              <a:t>Select journals</a:t>
            </a:r>
          </a:p>
          <a:p>
            <a:endParaRPr lang="en-US" dirty="0"/>
          </a:p>
        </p:txBody>
      </p:sp>
      <p:sp>
        <p:nvSpPr>
          <p:cNvPr id="6" name="Content Placeholder 5">
            <a:extLst>
              <a:ext uri="{FF2B5EF4-FFF2-40B4-BE49-F238E27FC236}">
                <a16:creationId xmlns:a16="http://schemas.microsoft.com/office/drawing/2014/main" id="{5C3ECB5A-3192-912F-42E8-7876B95B57F1}"/>
              </a:ext>
            </a:extLst>
          </p:cNvPr>
          <p:cNvSpPr>
            <a:spLocks noGrp="1"/>
          </p:cNvSpPr>
          <p:nvPr>
            <p:ph sz="half" idx="2"/>
          </p:nvPr>
        </p:nvSpPr>
        <p:spPr>
          <a:xfrm>
            <a:off x="3348675" y="2028833"/>
            <a:ext cx="2736819" cy="3973286"/>
          </a:xfrm>
          <a:ln>
            <a:solidFill>
              <a:schemeClr val="tx1"/>
            </a:solidFill>
          </a:ln>
        </p:spPr>
        <p:txBody>
          <a:bodyPr>
            <a:normAutofit/>
          </a:bodyPr>
          <a:lstStyle/>
          <a:p>
            <a:pPr lvl="0"/>
            <a:r>
              <a:rPr lang="en-US" sz="3200" b="0" dirty="0">
                <a:latin typeface="Aptos" panose="020B0004020202020204" pitchFamily="34" charset="0"/>
              </a:rPr>
              <a:t>2: Identify</a:t>
            </a:r>
            <a:br>
              <a:rPr lang="en-US" sz="3200" b="0" dirty="0">
                <a:latin typeface="Aptos" panose="020B0004020202020204" pitchFamily="34" charset="0"/>
              </a:rPr>
            </a:br>
            <a:endParaRPr lang="en-US" sz="3200" b="0" dirty="0">
              <a:latin typeface="Aptos" panose="020B0004020202020204" pitchFamily="34" charset="0"/>
            </a:endParaRPr>
          </a:p>
          <a:p>
            <a:pPr marL="457200" lvl="0" indent="-457200">
              <a:buFont typeface="Arial" panose="020B0604020202020204" pitchFamily="34" charset="0"/>
              <a:buChar char="•"/>
            </a:pPr>
            <a:r>
              <a:rPr lang="en-US" sz="2000" b="0" dirty="0">
                <a:latin typeface="Aptos" panose="020B0004020202020204" pitchFamily="34" charset="0"/>
              </a:rPr>
              <a:t>Run grey lit searches</a:t>
            </a:r>
          </a:p>
          <a:p>
            <a:pPr marL="457200" lvl="0" indent="-457200">
              <a:buFont typeface="Arial" panose="020B0604020202020204" pitchFamily="34" charset="0"/>
              <a:buChar char="•"/>
            </a:pPr>
            <a:r>
              <a:rPr lang="en-US" sz="2000" b="0" dirty="0">
                <a:latin typeface="Aptos" panose="020B0004020202020204" pitchFamily="34" charset="0"/>
              </a:rPr>
              <a:t>Additional search techniques</a:t>
            </a:r>
          </a:p>
          <a:p>
            <a:pPr marL="457200" lvl="0" indent="-457200">
              <a:buFont typeface="Arial" panose="020B0604020202020204" pitchFamily="34" charset="0"/>
              <a:buChar char="•"/>
            </a:pPr>
            <a:r>
              <a:rPr lang="en-US" sz="2000" b="0" dirty="0">
                <a:latin typeface="Aptos" panose="020B0004020202020204" pitchFamily="34" charset="0"/>
              </a:rPr>
              <a:t>Update searches</a:t>
            </a:r>
          </a:p>
          <a:p>
            <a:endParaRPr lang="en-US" dirty="0"/>
          </a:p>
        </p:txBody>
      </p:sp>
      <p:sp>
        <p:nvSpPr>
          <p:cNvPr id="7" name="Content Placeholder 5">
            <a:extLst>
              <a:ext uri="{FF2B5EF4-FFF2-40B4-BE49-F238E27FC236}">
                <a16:creationId xmlns:a16="http://schemas.microsoft.com/office/drawing/2014/main" id="{CDDE5089-D7AC-3F34-8CC2-981973BBF0A8}"/>
              </a:ext>
            </a:extLst>
          </p:cNvPr>
          <p:cNvSpPr txBox="1">
            <a:spLocks/>
          </p:cNvSpPr>
          <p:nvPr/>
        </p:nvSpPr>
        <p:spPr>
          <a:xfrm>
            <a:off x="6208281" y="2028833"/>
            <a:ext cx="2630920" cy="3973286"/>
          </a:xfrm>
          <a:prstGeom prst="rect">
            <a:avLst/>
          </a:prstGeom>
          <a:ln>
            <a:solidFill>
              <a:schemeClr val="tx1"/>
            </a:solidFill>
          </a:ln>
        </p:spPr>
        <p:txBody>
          <a:bodyPr vert="horz" lIns="91440" tIns="45720" rIns="91440" bIns="45720" rtlCol="0">
            <a:normAutofit/>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b="0" dirty="0">
                <a:latin typeface="Aptos" panose="020B0004020202020204" pitchFamily="34" charset="0"/>
              </a:rPr>
              <a:t>3: Evaluate&gt; Extract&gt; Combine</a:t>
            </a:r>
            <a:br>
              <a:rPr lang="en-US" b="0" dirty="0">
                <a:latin typeface="Aptos" panose="020B0004020202020204" pitchFamily="34" charset="0"/>
              </a:rPr>
            </a:br>
            <a:endParaRPr lang="en-US" b="0" dirty="0">
              <a:latin typeface="Aptos" panose="020B0004020202020204" pitchFamily="34" charset="0"/>
            </a:endParaRPr>
          </a:p>
          <a:p>
            <a:pPr marL="457200" lvl="0" indent="-457200">
              <a:buFont typeface="Arial" panose="020B0604020202020204" pitchFamily="34" charset="0"/>
              <a:buChar char="•"/>
            </a:pPr>
            <a:r>
              <a:rPr lang="en-US" sz="2000" b="0" dirty="0">
                <a:latin typeface="Aptos" panose="020B0004020202020204" pitchFamily="34" charset="0"/>
              </a:rPr>
              <a:t>Process all studies</a:t>
            </a:r>
          </a:p>
          <a:p>
            <a:endParaRPr lang="en-US" dirty="0"/>
          </a:p>
        </p:txBody>
      </p:sp>
      <p:sp>
        <p:nvSpPr>
          <p:cNvPr id="8" name="Content Placeholder 5">
            <a:extLst>
              <a:ext uri="{FF2B5EF4-FFF2-40B4-BE49-F238E27FC236}">
                <a16:creationId xmlns:a16="http://schemas.microsoft.com/office/drawing/2014/main" id="{ECFE309F-129C-FAF7-F009-5B03D9C22EC1}"/>
              </a:ext>
            </a:extLst>
          </p:cNvPr>
          <p:cNvSpPr txBox="1">
            <a:spLocks/>
          </p:cNvSpPr>
          <p:nvPr/>
        </p:nvSpPr>
        <p:spPr>
          <a:xfrm>
            <a:off x="9045281" y="2018323"/>
            <a:ext cx="2736819" cy="3973286"/>
          </a:xfrm>
          <a:prstGeom prst="rect">
            <a:avLst/>
          </a:prstGeom>
          <a:ln>
            <a:solidFill>
              <a:schemeClr val="tx1"/>
            </a:solidFill>
          </a:ln>
        </p:spPr>
        <p:txBody>
          <a:bodyPr vert="horz" lIns="91440" tIns="45720" rIns="91440" bIns="45720" rtlCol="0">
            <a:normAutofit/>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b="0" dirty="0">
                <a:latin typeface="Aptos" panose="020B0004020202020204" pitchFamily="34" charset="0"/>
              </a:rPr>
              <a:t>4: </a:t>
            </a:r>
            <a:r>
              <a:rPr lang="en-US" sz="3200" b="0" dirty="0">
                <a:latin typeface="Aptos" panose="020B0004020202020204" pitchFamily="34" charset="0"/>
              </a:rPr>
              <a:t>Explain&gt; Summarize&gt; Share</a:t>
            </a:r>
            <a:endParaRPr lang="en-US" b="0" dirty="0">
              <a:latin typeface="Aptos" panose="020B0004020202020204" pitchFamily="34" charset="0"/>
            </a:endParaRPr>
          </a:p>
          <a:p>
            <a:pPr marL="342900" lvl="0" indent="-342900">
              <a:buFont typeface="Arial" panose="020B0604020202020204" pitchFamily="34" charset="0"/>
              <a:buChar char="•"/>
            </a:pPr>
            <a:r>
              <a:rPr lang="en-US" sz="2000" b="0" dirty="0">
                <a:latin typeface="Aptos" panose="020B0004020202020204" pitchFamily="34" charset="0"/>
              </a:rPr>
              <a:t>Search methods</a:t>
            </a:r>
          </a:p>
          <a:p>
            <a:pPr marL="342900" lvl="0" indent="-342900">
              <a:buFont typeface="Arial" panose="020B0604020202020204" pitchFamily="34" charset="0"/>
              <a:buChar char="•"/>
            </a:pPr>
            <a:r>
              <a:rPr lang="en-US" sz="2000" b="0" dirty="0">
                <a:latin typeface="Aptos" panose="020B0004020202020204" pitchFamily="34" charset="0"/>
              </a:rPr>
              <a:t>PRISMA flowchart</a:t>
            </a:r>
          </a:p>
          <a:p>
            <a:pPr marL="342900" lvl="0" indent="-342900">
              <a:buFont typeface="Arial" panose="020B0604020202020204" pitchFamily="34" charset="0"/>
              <a:buChar char="•"/>
            </a:pPr>
            <a:r>
              <a:rPr lang="en-US" sz="2000" b="0" dirty="0">
                <a:latin typeface="Aptos" panose="020B0004020202020204" pitchFamily="34" charset="0"/>
              </a:rPr>
              <a:t>Limitations</a:t>
            </a:r>
          </a:p>
          <a:p>
            <a:endParaRPr lang="en-US" dirty="0"/>
          </a:p>
        </p:txBody>
      </p:sp>
    </p:spTree>
    <p:extLst>
      <p:ext uri="{BB962C8B-B14F-4D97-AF65-F5344CB8AC3E}">
        <p14:creationId xmlns:p14="http://schemas.microsoft.com/office/powerpoint/2010/main" val="40926792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04AF-1662-A199-A8BD-16B1CA402645}"/>
              </a:ext>
            </a:extLst>
          </p:cNvPr>
          <p:cNvSpPr>
            <a:spLocks noGrp="1"/>
          </p:cNvSpPr>
          <p:nvPr>
            <p:ph type="title"/>
          </p:nvPr>
        </p:nvSpPr>
        <p:spPr>
          <a:xfrm>
            <a:off x="480397" y="233914"/>
            <a:ext cx="10333075" cy="1414131"/>
          </a:xfrm>
        </p:spPr>
        <p:txBody>
          <a:bodyPr/>
          <a:lstStyle/>
          <a:p>
            <a:r>
              <a:rPr lang="en-US" dirty="0"/>
              <a:t>Additional items from PRISMA 2020 elaboration</a:t>
            </a:r>
          </a:p>
        </p:txBody>
      </p:sp>
      <p:sp>
        <p:nvSpPr>
          <p:cNvPr id="3" name="Content Placeholder 2">
            <a:extLst>
              <a:ext uri="{FF2B5EF4-FFF2-40B4-BE49-F238E27FC236}">
                <a16:creationId xmlns:a16="http://schemas.microsoft.com/office/drawing/2014/main" id="{86F48F7F-9C8F-9AA2-0C34-5278531F53B2}"/>
              </a:ext>
            </a:extLst>
          </p:cNvPr>
          <p:cNvSpPr>
            <a:spLocks noGrp="1"/>
          </p:cNvSpPr>
          <p:nvPr>
            <p:ph idx="1"/>
          </p:nvPr>
        </p:nvSpPr>
        <p:spPr>
          <a:xfrm>
            <a:off x="598162" y="1648044"/>
            <a:ext cx="11178202" cy="4655773"/>
          </a:xfrm>
        </p:spPr>
        <p:txBody>
          <a:bodyPr>
            <a:normAutofit fontScale="70000" lnSpcReduction="20000"/>
          </a:bodyPr>
          <a:lstStyle/>
          <a:p>
            <a:pPr algn="l" fontAlgn="base">
              <a:buFont typeface="Arial" panose="020B0604020202020204" pitchFamily="34" charset="0"/>
              <a:buChar char="•"/>
            </a:pPr>
            <a:r>
              <a:rPr lang="en-US" sz="3400" b="0" i="0" dirty="0">
                <a:solidFill>
                  <a:srgbClr val="333333"/>
                </a:solidFill>
                <a:effectLst/>
                <a:latin typeface="+mn-lt"/>
              </a:rPr>
              <a:t>If natural language processing or text frequency analysis tools were used to identify or refine keywords, synonyms, or subject indexing terms to use in the search strategy,</a:t>
            </a:r>
            <a:r>
              <a:rPr lang="en-US" sz="3400" b="0" i="0" dirty="0">
                <a:solidFill>
                  <a:srgbClr val="2A6EBB"/>
                </a:solidFill>
                <a:effectLst/>
                <a:latin typeface="+mn-lt"/>
              </a:rPr>
              <a:t> </a:t>
            </a:r>
            <a:r>
              <a:rPr lang="en-US" sz="3400" b="0" i="0" dirty="0">
                <a:solidFill>
                  <a:srgbClr val="333333"/>
                </a:solidFill>
                <a:effectLst/>
                <a:latin typeface="+mn-lt"/>
              </a:rPr>
              <a:t>specify the tool(s) used.</a:t>
            </a:r>
          </a:p>
          <a:p>
            <a:pPr algn="l" fontAlgn="base">
              <a:buFont typeface="Arial" panose="020B0604020202020204" pitchFamily="34" charset="0"/>
              <a:buChar char="•"/>
            </a:pPr>
            <a:r>
              <a:rPr lang="en-US" sz="3400" b="0" i="0" dirty="0">
                <a:solidFill>
                  <a:srgbClr val="333333"/>
                </a:solidFill>
                <a:effectLst/>
                <a:latin typeface="+mn-lt"/>
              </a:rPr>
              <a:t>If a tool was used to automatically translate search strings for one database to another, specify the tool used.</a:t>
            </a:r>
          </a:p>
          <a:p>
            <a:pPr algn="l" fontAlgn="base">
              <a:buFont typeface="Arial" panose="020B0604020202020204" pitchFamily="34" charset="0"/>
              <a:buChar char="•"/>
            </a:pPr>
            <a:r>
              <a:rPr lang="en-US" sz="3400" b="0" i="0" dirty="0">
                <a:solidFill>
                  <a:srgbClr val="333333"/>
                </a:solidFill>
                <a:effectLst/>
                <a:latin typeface="+mn-lt"/>
              </a:rPr>
              <a:t>If the search strategy was validated—for example, by evaluating whether it could identify a set of clearly eligible studies—report the validation process used and specify which studies were included in the validation set.</a:t>
            </a:r>
          </a:p>
          <a:p>
            <a:pPr algn="l" fontAlgn="base">
              <a:buFont typeface="Arial" panose="020B0604020202020204" pitchFamily="34" charset="0"/>
              <a:buChar char="•"/>
            </a:pPr>
            <a:r>
              <a:rPr lang="en-US" sz="3400" b="0" i="0" dirty="0">
                <a:solidFill>
                  <a:srgbClr val="333333"/>
                </a:solidFill>
                <a:effectLst/>
                <a:latin typeface="+mn-lt"/>
              </a:rPr>
              <a:t>If the search strategy was peer reviewed, report the peer review process used and specify any tool used, such as the Peer Review of Electronic Search Strategies (PRESS) checklist.</a:t>
            </a:r>
          </a:p>
          <a:p>
            <a:pPr algn="l" fontAlgn="base">
              <a:buFont typeface="Arial" panose="020B0604020202020204" pitchFamily="34" charset="0"/>
              <a:buChar char="•"/>
            </a:pPr>
            <a:r>
              <a:rPr lang="en-US" sz="3400" b="0" i="0" dirty="0">
                <a:solidFill>
                  <a:srgbClr val="333333"/>
                </a:solidFill>
                <a:effectLst/>
                <a:latin typeface="+mn-lt"/>
              </a:rPr>
              <a:t>If the search strategy structure adopted was not based on a PICO-style approach, describe the final conceptual structure and any explorations that were undertaken to achieve it (for example, use of a multi-faceted approach that uses a series of searches, with different combinations of concepts, to capture a complex research question, or use of a variety of different search approaches to compensate for when a specific concept is difficult to define).</a:t>
            </a:r>
          </a:p>
          <a:p>
            <a:pPr algn="l" fontAlgn="base">
              <a:buFont typeface="Arial" panose="020B0604020202020204" pitchFamily="34" charset="0"/>
              <a:buChar char="•"/>
            </a:pPr>
            <a:r>
              <a:rPr lang="en-US" sz="2000" b="0" i="0" dirty="0">
                <a:solidFill>
                  <a:srgbClr val="212121"/>
                </a:solidFill>
                <a:effectLst/>
                <a:latin typeface="BlinkMacSystemFont"/>
              </a:rPr>
              <a:t>Page MJ, Moher D, </a:t>
            </a:r>
            <a:r>
              <a:rPr lang="en-US" sz="2000" b="0" i="0" dirty="0" err="1">
                <a:solidFill>
                  <a:srgbClr val="212121"/>
                </a:solidFill>
                <a:effectLst/>
                <a:latin typeface="BlinkMacSystemFont"/>
              </a:rPr>
              <a:t>Bossuyt</a:t>
            </a:r>
            <a:r>
              <a:rPr lang="en-US" sz="2000" b="0" i="0" dirty="0">
                <a:solidFill>
                  <a:srgbClr val="212121"/>
                </a:solidFill>
                <a:effectLst/>
                <a:latin typeface="BlinkMacSystemFont"/>
              </a:rPr>
              <a:t> PM, </a:t>
            </a:r>
            <a:r>
              <a:rPr lang="en-US" sz="2000" b="0" i="0" dirty="0" err="1">
                <a:solidFill>
                  <a:srgbClr val="212121"/>
                </a:solidFill>
                <a:effectLst/>
                <a:latin typeface="BlinkMacSystemFont"/>
              </a:rPr>
              <a:t>Boutron</a:t>
            </a:r>
            <a:r>
              <a:rPr lang="en-US" sz="2000" b="0" i="0" dirty="0">
                <a:solidFill>
                  <a:srgbClr val="212121"/>
                </a:solidFill>
                <a:effectLst/>
                <a:latin typeface="BlinkMacSystemFont"/>
              </a:rPr>
              <a:t> I, Hoffmann TC, Mulrow CD, </a:t>
            </a:r>
            <a:r>
              <a:rPr lang="en-US" sz="2000" b="0" i="0" dirty="0" err="1">
                <a:solidFill>
                  <a:srgbClr val="212121"/>
                </a:solidFill>
                <a:effectLst/>
                <a:latin typeface="BlinkMacSystemFont"/>
              </a:rPr>
              <a:t>Shamseer</a:t>
            </a:r>
            <a:r>
              <a:rPr lang="en-US" sz="2000" b="0" i="0" dirty="0">
                <a:solidFill>
                  <a:srgbClr val="212121"/>
                </a:solidFill>
                <a:effectLst/>
                <a:latin typeface="BlinkMacSystemFont"/>
              </a:rPr>
              <a:t> L, </a:t>
            </a:r>
            <a:r>
              <a:rPr lang="en-US" sz="2000" b="0" i="0" dirty="0" err="1">
                <a:solidFill>
                  <a:srgbClr val="212121"/>
                </a:solidFill>
                <a:effectLst/>
                <a:latin typeface="BlinkMacSystemFont"/>
              </a:rPr>
              <a:t>Tetzlaff</a:t>
            </a:r>
            <a:r>
              <a:rPr lang="en-US" sz="2000" b="0" i="0" dirty="0">
                <a:solidFill>
                  <a:srgbClr val="212121"/>
                </a:solidFill>
                <a:effectLst/>
                <a:latin typeface="BlinkMacSystemFont"/>
              </a:rPr>
              <a:t> JM, </a:t>
            </a:r>
            <a:r>
              <a:rPr lang="en-US" sz="2000" b="0" i="0" dirty="0" err="1">
                <a:solidFill>
                  <a:srgbClr val="212121"/>
                </a:solidFill>
                <a:effectLst/>
                <a:latin typeface="BlinkMacSystemFont"/>
              </a:rPr>
              <a:t>Akl</a:t>
            </a:r>
            <a:r>
              <a:rPr lang="en-US" sz="2000" b="0" i="0" dirty="0">
                <a:solidFill>
                  <a:srgbClr val="212121"/>
                </a:solidFill>
                <a:effectLst/>
                <a:latin typeface="BlinkMacSystemFont"/>
              </a:rPr>
              <a:t> EA, Brennan SE, Chou R, Glanville J, Grimshaw JM, </a:t>
            </a:r>
            <a:r>
              <a:rPr lang="en-US" sz="2000" b="0" i="0" dirty="0" err="1">
                <a:solidFill>
                  <a:srgbClr val="212121"/>
                </a:solidFill>
                <a:effectLst/>
                <a:latin typeface="BlinkMacSystemFont"/>
              </a:rPr>
              <a:t>Hróbjartsson</a:t>
            </a:r>
            <a:r>
              <a:rPr lang="en-US" sz="2000" b="0" i="0" dirty="0">
                <a:solidFill>
                  <a:srgbClr val="212121"/>
                </a:solidFill>
                <a:effectLst/>
                <a:latin typeface="BlinkMacSystemFont"/>
              </a:rPr>
              <a:t> A, Lalu MM, Li T, Loder EW, Mayo-Wilson E, McDonald S, McGuinness LA, Stewart LA, Thomas J, </a:t>
            </a:r>
            <a:r>
              <a:rPr lang="en-US" sz="2000" b="0" i="0" dirty="0" err="1">
                <a:solidFill>
                  <a:srgbClr val="212121"/>
                </a:solidFill>
                <a:effectLst/>
                <a:latin typeface="BlinkMacSystemFont"/>
              </a:rPr>
              <a:t>Tricco</a:t>
            </a:r>
            <a:r>
              <a:rPr lang="en-US" sz="2000" b="0" i="0" dirty="0">
                <a:solidFill>
                  <a:srgbClr val="212121"/>
                </a:solidFill>
                <a:effectLst/>
                <a:latin typeface="BlinkMacSystemFont"/>
              </a:rPr>
              <a:t> AC, Welch VA, Whiting P, McKenzie JE. PRISMA 2020 explanation and elaboration: updated guidance and exemplars for reporting systematic reviews. BMJ. 2021 Mar 29;372:n160. </a:t>
            </a:r>
            <a:r>
              <a:rPr lang="en-US" sz="2000" b="0" i="0" dirty="0" err="1">
                <a:solidFill>
                  <a:srgbClr val="212121"/>
                </a:solidFill>
                <a:effectLst/>
                <a:latin typeface="BlinkMacSystemFont"/>
              </a:rPr>
              <a:t>doi</a:t>
            </a:r>
            <a:r>
              <a:rPr lang="en-US" sz="2000" b="0" i="0" dirty="0">
                <a:solidFill>
                  <a:srgbClr val="212121"/>
                </a:solidFill>
                <a:effectLst/>
                <a:latin typeface="BlinkMacSystemFont"/>
              </a:rPr>
              <a:t>: 10.1136/bmj.n160. PMID: 33781993; PMCID: PMC8005925.</a:t>
            </a:r>
            <a:endParaRPr lang="en-US" sz="3400" b="0" i="0" dirty="0">
              <a:solidFill>
                <a:srgbClr val="333333"/>
              </a:solidFill>
              <a:effectLst/>
              <a:latin typeface="+mn-lt"/>
            </a:endParaRPr>
          </a:p>
          <a:p>
            <a:endParaRPr lang="en-US" dirty="0"/>
          </a:p>
        </p:txBody>
      </p:sp>
      <p:sp>
        <p:nvSpPr>
          <p:cNvPr id="4" name="Slide Number Placeholder 3">
            <a:extLst>
              <a:ext uri="{FF2B5EF4-FFF2-40B4-BE49-F238E27FC236}">
                <a16:creationId xmlns:a16="http://schemas.microsoft.com/office/drawing/2014/main" id="{563DDDEA-774A-221A-3CB0-E6695D032271}"/>
              </a:ext>
            </a:extLst>
          </p:cNvPr>
          <p:cNvSpPr>
            <a:spLocks noGrp="1"/>
          </p:cNvSpPr>
          <p:nvPr>
            <p:ph type="sldNum" sz="quarter" idx="12"/>
          </p:nvPr>
        </p:nvSpPr>
        <p:spPr/>
        <p:txBody>
          <a:bodyPr/>
          <a:lstStyle/>
          <a:p>
            <a:fld id="{7C7FAD9F-AEE9-406E-B720-57D2B9DB2816}" type="slidenum">
              <a:rPr lang="en-US" smtClean="0"/>
              <a:t>40</a:t>
            </a:fld>
            <a:endParaRPr lang="en-US"/>
          </a:p>
        </p:txBody>
      </p:sp>
    </p:spTree>
    <p:extLst>
      <p:ext uri="{BB962C8B-B14F-4D97-AF65-F5344CB8AC3E}">
        <p14:creationId xmlns:p14="http://schemas.microsoft.com/office/powerpoint/2010/main" val="3757705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3"/>
          <p:cNvSpPr txBox="1">
            <a:spLocks noGrp="1"/>
          </p:cNvSpPr>
          <p:nvPr>
            <p:ph type="title"/>
          </p:nvPr>
        </p:nvSpPr>
        <p:spPr>
          <a:xfrm>
            <a:off x="455645" y="309913"/>
            <a:ext cx="10515600" cy="782540"/>
          </a:xfrm>
          <a:prstGeom prst="rect">
            <a:avLst/>
          </a:prstGeom>
        </p:spPr>
        <p:txBody>
          <a:bodyPr spcFirstLastPara="1" vert="horz" wrap="square" lIns="91433" tIns="45700" rIns="91433" bIns="45700" rtlCol="0" anchor="ctr" anchorCtr="0">
            <a:normAutofit fontScale="90000"/>
          </a:bodyPr>
          <a:lstStyle/>
          <a:p>
            <a:pPr>
              <a:spcBef>
                <a:spcPts val="0"/>
              </a:spcBef>
            </a:pPr>
            <a:r>
              <a:rPr lang="en" dirty="0"/>
              <a:t>Example A: search narrative</a:t>
            </a:r>
            <a:endParaRPr dirty="0"/>
          </a:p>
        </p:txBody>
      </p:sp>
      <p:sp>
        <p:nvSpPr>
          <p:cNvPr id="5" name="TextBox 4">
            <a:extLst>
              <a:ext uri="{FF2B5EF4-FFF2-40B4-BE49-F238E27FC236}">
                <a16:creationId xmlns:a16="http://schemas.microsoft.com/office/drawing/2014/main" id="{D946A0C5-73C6-846A-A9FC-06D43EF7660E}"/>
              </a:ext>
            </a:extLst>
          </p:cNvPr>
          <p:cNvSpPr txBox="1"/>
          <p:nvPr/>
        </p:nvSpPr>
        <p:spPr>
          <a:xfrm>
            <a:off x="524587" y="1022474"/>
            <a:ext cx="8226491" cy="5755422"/>
          </a:xfrm>
          <a:prstGeom prst="rect">
            <a:avLst/>
          </a:prstGeom>
          <a:solidFill>
            <a:schemeClr val="bg1"/>
          </a:solidFill>
        </p:spPr>
        <p:txBody>
          <a:bodyPr wrap="square">
            <a:spAutoFit/>
          </a:bodyPr>
          <a:lstStyle/>
          <a:p>
            <a:r>
              <a:rPr lang="en-US" sz="2400" dirty="0">
                <a:effectLst/>
              </a:rPr>
              <a:t>The search strategy was developed, and search terms were selected through discussions between all authors, as well as consultation with a UCC librarian in January 2023. The first author conducted literature searches relevant to the research question to aid in identifying key terms. The following five databases were searched from 5 April to 8 April 2023: </a:t>
            </a:r>
            <a:r>
              <a:rPr lang="en-US" sz="2400" dirty="0" err="1">
                <a:effectLst/>
              </a:rPr>
              <a:t>Pubmed</a:t>
            </a:r>
            <a:r>
              <a:rPr lang="en-US" sz="2400" dirty="0">
                <a:effectLst/>
              </a:rPr>
              <a:t>, PsycINFO, Scopus, Web of Science, Google Scholar. The first 200 results from Google Scholar were considered as these are likely to be the most relevant to the current review (</a:t>
            </a:r>
            <a:r>
              <a:rPr lang="en-US" sz="2400" dirty="0" err="1">
                <a:effectLst/>
              </a:rPr>
              <a:t>Bramer</a:t>
            </a:r>
            <a:r>
              <a:rPr lang="en-US" sz="2400" dirty="0">
                <a:effectLst/>
              </a:rPr>
              <a:t> et al., </a:t>
            </a:r>
            <a:r>
              <a:rPr lang="en-US" sz="2400" dirty="0">
                <a:effectLst/>
                <a:hlinkClick r:id="rId3"/>
              </a:rPr>
              <a:t>2017</a:t>
            </a:r>
            <a:r>
              <a:rPr lang="en-US" sz="2400" dirty="0">
                <a:effectLst/>
              </a:rPr>
              <a:t>). Both backwards and forwards search of relevant papers were completed, whereby the reference lists, as well as lists of studies that have cited relevant papers, were hand-searched to identify relevant papers that may not have been identified on these scholarly databases.</a:t>
            </a:r>
          </a:p>
          <a:p>
            <a:endParaRPr lang="en-US" sz="2400" dirty="0">
              <a:effectLst/>
            </a:endParaRPr>
          </a:p>
          <a:p>
            <a:r>
              <a:rPr lang="en-US" sz="2400" dirty="0">
                <a:effectLst/>
              </a:rPr>
              <a:t>The following search terms were used in order to identify relevant literature: ‘sensory processing’ OR ‘sensory profile’ OR ‘sensory sensitivity’ OR ‘environmental sensitivity’ OR ‘highly sensitive person’ OR ‘HSP’ AND ‘stress’ OR ‘burnout’ OR ‘acute stress’ OR ‘distress’ NOT ‘PTSD’ OR ‘post-traumatic’ OR ‘post traumatic’ OR ‘traumatic’ NOT ‘child*’ OR ‘</a:t>
            </a:r>
            <a:r>
              <a:rPr lang="en-US" sz="2400" dirty="0" err="1">
                <a:effectLst/>
              </a:rPr>
              <a:t>adolescen</a:t>
            </a:r>
            <a:r>
              <a:rPr lang="en-US" sz="2400" dirty="0">
                <a:effectLst/>
              </a:rPr>
              <a:t>*’.</a:t>
            </a:r>
          </a:p>
          <a:p>
            <a:endParaRPr lang="en-US" sz="2400" dirty="0"/>
          </a:p>
          <a:p>
            <a:r>
              <a:rPr lang="en-US" sz="1600" b="0" i="0" dirty="0">
                <a:solidFill>
                  <a:srgbClr val="212121"/>
                </a:solidFill>
                <a:effectLst/>
              </a:rPr>
              <a:t>Harrold A, Keating K, Larkin F, </a:t>
            </a:r>
            <a:r>
              <a:rPr lang="en-US" sz="1600" b="0" i="0" dirty="0" err="1">
                <a:solidFill>
                  <a:srgbClr val="212121"/>
                </a:solidFill>
                <a:effectLst/>
              </a:rPr>
              <a:t>Setti</a:t>
            </a:r>
            <a:r>
              <a:rPr lang="en-US" sz="1600" b="0" i="0" dirty="0">
                <a:solidFill>
                  <a:srgbClr val="212121"/>
                </a:solidFill>
                <a:effectLst/>
              </a:rPr>
              <a:t> A. The association between sensory processing and stress in the adult population: A systematic review. Appl Psychol Health Well Being. 2024 Jun 4. </a:t>
            </a:r>
            <a:r>
              <a:rPr lang="en-US" sz="1600" b="0" i="0" dirty="0" err="1">
                <a:solidFill>
                  <a:srgbClr val="212121"/>
                </a:solidFill>
                <a:effectLst/>
              </a:rPr>
              <a:t>doi</a:t>
            </a:r>
            <a:r>
              <a:rPr lang="en-US" sz="1600" b="0" i="0" dirty="0">
                <a:solidFill>
                  <a:srgbClr val="212121"/>
                </a:solidFill>
                <a:effectLst/>
              </a:rPr>
              <a:t>: 10.1111/aphw.12554. </a:t>
            </a:r>
            <a:r>
              <a:rPr lang="en-US" sz="1600" b="0" i="0" dirty="0" err="1">
                <a:solidFill>
                  <a:srgbClr val="212121"/>
                </a:solidFill>
                <a:effectLst/>
              </a:rPr>
              <a:t>Epub</a:t>
            </a:r>
            <a:r>
              <a:rPr lang="en-US" sz="1600" b="0" i="0" dirty="0">
                <a:solidFill>
                  <a:srgbClr val="212121"/>
                </a:solidFill>
                <a:effectLst/>
              </a:rPr>
              <a:t> ahead of print. PMID: 38838078.</a:t>
            </a:r>
            <a:endParaRPr lang="en-US" sz="1600" dirty="0">
              <a:effectLst/>
            </a:endParaRPr>
          </a:p>
        </p:txBody>
      </p:sp>
      <p:graphicFrame>
        <p:nvGraphicFramePr>
          <p:cNvPr id="4" name="Table 4">
            <a:extLst>
              <a:ext uri="{FF2B5EF4-FFF2-40B4-BE49-F238E27FC236}">
                <a16:creationId xmlns:a16="http://schemas.microsoft.com/office/drawing/2014/main" id="{80381E63-82B9-5B35-33EA-438E1D55658B}"/>
              </a:ext>
            </a:extLst>
          </p:cNvPr>
          <p:cNvGraphicFramePr>
            <a:graphicFrameLocks noGrp="1"/>
          </p:cNvGraphicFramePr>
          <p:nvPr>
            <p:extLst>
              <p:ext uri="{D42A27DB-BD31-4B8C-83A1-F6EECF244321}">
                <p14:modId xmlns:p14="http://schemas.microsoft.com/office/powerpoint/2010/main" val="662203780"/>
              </p:ext>
            </p:extLst>
          </p:nvPr>
        </p:nvGraphicFramePr>
        <p:xfrm>
          <a:off x="8820020" y="276860"/>
          <a:ext cx="3090506" cy="6304280"/>
        </p:xfrm>
        <a:graphic>
          <a:graphicData uri="http://schemas.openxmlformats.org/drawingml/2006/table">
            <a:tbl>
              <a:tblPr firstRow="1" bandRow="1">
                <a:tableStyleId>{5C22544A-7EE6-4342-B048-85BDC9FD1C3A}</a:tableStyleId>
              </a:tblPr>
              <a:tblGrid>
                <a:gridCol w="426430">
                  <a:extLst>
                    <a:ext uri="{9D8B030D-6E8A-4147-A177-3AD203B41FA5}">
                      <a16:colId xmlns:a16="http://schemas.microsoft.com/office/drawing/2014/main" val="1476282085"/>
                    </a:ext>
                  </a:extLst>
                </a:gridCol>
                <a:gridCol w="2664076">
                  <a:extLst>
                    <a:ext uri="{9D8B030D-6E8A-4147-A177-3AD203B41FA5}">
                      <a16:colId xmlns:a16="http://schemas.microsoft.com/office/drawing/2014/main" val="4075809300"/>
                    </a:ext>
                  </a:extLst>
                </a:gridCol>
              </a:tblGrid>
              <a:tr h="370840">
                <a:tc>
                  <a:txBody>
                    <a:bodyPr/>
                    <a:lstStyle/>
                    <a:p>
                      <a:r>
                        <a:rPr lang="en-US" dirty="0">
                          <a:solidFill>
                            <a:schemeClr val="tx1"/>
                          </a:solidFill>
                        </a:rPr>
                        <a:t>#</a:t>
                      </a:r>
                    </a:p>
                  </a:txBody>
                  <a:tcPr/>
                </a:tc>
                <a:tc>
                  <a:txBody>
                    <a:bodyPr/>
                    <a:lstStyle/>
                    <a:p>
                      <a:r>
                        <a:rPr lang="en-US" dirty="0">
                          <a:solidFill>
                            <a:schemeClr val="tx1"/>
                          </a:solidFill>
                        </a:rPr>
                        <a:t>Item</a:t>
                      </a:r>
                    </a:p>
                  </a:txBody>
                  <a:tcPr/>
                </a:tc>
                <a:extLst>
                  <a:ext uri="{0D108BD9-81ED-4DB2-BD59-A6C34878D82A}">
                    <a16:rowId xmlns:a16="http://schemas.microsoft.com/office/drawing/2014/main" val="1265366093"/>
                  </a:ext>
                </a:extLst>
              </a:tr>
              <a:tr h="370840">
                <a:tc>
                  <a:txBody>
                    <a:bodyPr/>
                    <a:lstStyle/>
                    <a:p>
                      <a:r>
                        <a:rPr lang="en-US" dirty="0"/>
                        <a:t>1</a:t>
                      </a:r>
                    </a:p>
                  </a:txBody>
                  <a:tcPr/>
                </a:tc>
                <a:tc>
                  <a:txBody>
                    <a:bodyPr/>
                    <a:lstStyle/>
                    <a:p>
                      <a:pPr algn="l" fontAlgn="b"/>
                      <a:r>
                        <a:rPr lang="en-US" sz="2400" b="0" i="0" u="none" strike="noStrike" dirty="0">
                          <a:solidFill>
                            <a:srgbClr val="000000"/>
                          </a:solidFill>
                          <a:effectLst/>
                          <a:latin typeface="+mn-lt"/>
                        </a:rPr>
                        <a:t> Database name (and platform)</a:t>
                      </a:r>
                    </a:p>
                  </a:txBody>
                  <a:tcPr marL="3062" marR="3062" marT="3062" marB="0" anchor="b"/>
                </a:tc>
                <a:extLst>
                  <a:ext uri="{0D108BD9-81ED-4DB2-BD59-A6C34878D82A}">
                    <a16:rowId xmlns:a16="http://schemas.microsoft.com/office/drawing/2014/main" val="1093876645"/>
                  </a:ext>
                </a:extLst>
              </a:tr>
              <a:tr h="370840">
                <a:tc>
                  <a:txBody>
                    <a:bodyPr/>
                    <a:lstStyle/>
                    <a:p>
                      <a:r>
                        <a:rPr lang="en-US" dirty="0"/>
                        <a:t>2</a:t>
                      </a:r>
                    </a:p>
                  </a:txBody>
                  <a:tcPr/>
                </a:tc>
                <a:tc>
                  <a:txBody>
                    <a:bodyPr/>
                    <a:lstStyle/>
                    <a:p>
                      <a:pPr algn="l" fontAlgn="b"/>
                      <a:r>
                        <a:rPr lang="en-US" sz="2400" b="0" i="0" u="none" strike="noStrike" dirty="0">
                          <a:solidFill>
                            <a:srgbClr val="000000"/>
                          </a:solidFill>
                          <a:effectLst/>
                          <a:latin typeface="+mn-lt"/>
                        </a:rPr>
                        <a:t> Multi-database searching</a:t>
                      </a:r>
                    </a:p>
                  </a:txBody>
                  <a:tcPr marL="3062" marR="3062" marT="3062" marB="0" anchor="b"/>
                </a:tc>
                <a:extLst>
                  <a:ext uri="{0D108BD9-81ED-4DB2-BD59-A6C34878D82A}">
                    <a16:rowId xmlns:a16="http://schemas.microsoft.com/office/drawing/2014/main" val="3903322558"/>
                  </a:ext>
                </a:extLst>
              </a:tr>
              <a:tr h="370840">
                <a:tc>
                  <a:txBody>
                    <a:bodyPr/>
                    <a:lstStyle/>
                    <a:p>
                      <a:r>
                        <a:rPr lang="en-US" dirty="0"/>
                        <a:t>3</a:t>
                      </a:r>
                    </a:p>
                  </a:txBody>
                  <a:tcPr/>
                </a:tc>
                <a:tc>
                  <a:txBody>
                    <a:bodyPr/>
                    <a:lstStyle/>
                    <a:p>
                      <a:pPr algn="l" fontAlgn="b"/>
                      <a:r>
                        <a:rPr lang="en-US" sz="2400" b="0" i="0" u="none" strike="noStrike" dirty="0">
                          <a:solidFill>
                            <a:srgbClr val="000000"/>
                          </a:solidFill>
                          <a:effectLst/>
                          <a:latin typeface="+mn-lt"/>
                        </a:rPr>
                        <a:t> Study registries</a:t>
                      </a:r>
                    </a:p>
                  </a:txBody>
                  <a:tcPr marL="3062" marR="3062" marT="3062" marB="0" anchor="b"/>
                </a:tc>
                <a:extLst>
                  <a:ext uri="{0D108BD9-81ED-4DB2-BD59-A6C34878D82A}">
                    <a16:rowId xmlns:a16="http://schemas.microsoft.com/office/drawing/2014/main" val="2090999587"/>
                  </a:ext>
                </a:extLst>
              </a:tr>
              <a:tr h="370840">
                <a:tc>
                  <a:txBody>
                    <a:bodyPr/>
                    <a:lstStyle/>
                    <a:p>
                      <a:r>
                        <a:rPr lang="en-US" dirty="0"/>
                        <a:t>4</a:t>
                      </a:r>
                    </a:p>
                  </a:txBody>
                  <a:tcPr/>
                </a:tc>
                <a:tc>
                  <a:txBody>
                    <a:bodyPr/>
                    <a:lstStyle/>
                    <a:p>
                      <a:pPr algn="l" fontAlgn="b"/>
                      <a:r>
                        <a:rPr lang="en-US" sz="2400" b="0" i="0" u="none" strike="noStrike" dirty="0">
                          <a:solidFill>
                            <a:srgbClr val="000000"/>
                          </a:solidFill>
                          <a:effectLst/>
                          <a:latin typeface="+mn-lt"/>
                        </a:rPr>
                        <a:t> Online resources and  browsing</a:t>
                      </a:r>
                    </a:p>
                  </a:txBody>
                  <a:tcPr marL="3062" marR="3062" marT="3062" marB="0" anchor="b"/>
                </a:tc>
                <a:extLst>
                  <a:ext uri="{0D108BD9-81ED-4DB2-BD59-A6C34878D82A}">
                    <a16:rowId xmlns:a16="http://schemas.microsoft.com/office/drawing/2014/main" val="2937791511"/>
                  </a:ext>
                </a:extLst>
              </a:tr>
              <a:tr h="370840">
                <a:tc>
                  <a:txBody>
                    <a:bodyPr/>
                    <a:lstStyle/>
                    <a:p>
                      <a:r>
                        <a:rPr lang="en-US" dirty="0"/>
                        <a:t>5</a:t>
                      </a:r>
                    </a:p>
                  </a:txBody>
                  <a:tcPr/>
                </a:tc>
                <a:tc>
                  <a:txBody>
                    <a:bodyPr/>
                    <a:lstStyle/>
                    <a:p>
                      <a:pPr algn="l" fontAlgn="b"/>
                      <a:r>
                        <a:rPr lang="en-US" sz="2400" b="0" i="0" u="none" strike="noStrike" dirty="0">
                          <a:solidFill>
                            <a:srgbClr val="000000"/>
                          </a:solidFill>
                          <a:effectLst/>
                          <a:latin typeface="+mn-lt"/>
                        </a:rPr>
                        <a:t> Citation searching</a:t>
                      </a:r>
                    </a:p>
                  </a:txBody>
                  <a:tcPr marL="3062" marR="3062" marT="3062" marB="0" anchor="b"/>
                </a:tc>
                <a:extLst>
                  <a:ext uri="{0D108BD9-81ED-4DB2-BD59-A6C34878D82A}">
                    <a16:rowId xmlns:a16="http://schemas.microsoft.com/office/drawing/2014/main" val="1934022654"/>
                  </a:ext>
                </a:extLst>
              </a:tr>
              <a:tr h="370840">
                <a:tc>
                  <a:txBody>
                    <a:bodyPr/>
                    <a:lstStyle/>
                    <a:p>
                      <a:r>
                        <a:rPr lang="en-US" dirty="0"/>
                        <a:t>6</a:t>
                      </a:r>
                    </a:p>
                  </a:txBody>
                  <a:tcPr/>
                </a:tc>
                <a:tc>
                  <a:txBody>
                    <a:bodyPr/>
                    <a:lstStyle/>
                    <a:p>
                      <a:pPr algn="l" fontAlgn="b"/>
                      <a:r>
                        <a:rPr lang="en-US" sz="2400" b="0" i="0" u="none" strike="noStrike" dirty="0">
                          <a:solidFill>
                            <a:srgbClr val="000000"/>
                          </a:solidFill>
                          <a:effectLst/>
                          <a:latin typeface="+mn-lt"/>
                        </a:rPr>
                        <a:t> Contacts</a:t>
                      </a:r>
                    </a:p>
                  </a:txBody>
                  <a:tcPr marL="3062" marR="3062" marT="3062" marB="0" anchor="b"/>
                </a:tc>
                <a:extLst>
                  <a:ext uri="{0D108BD9-81ED-4DB2-BD59-A6C34878D82A}">
                    <a16:rowId xmlns:a16="http://schemas.microsoft.com/office/drawing/2014/main" val="228427068"/>
                  </a:ext>
                </a:extLst>
              </a:tr>
              <a:tr h="370840">
                <a:tc>
                  <a:txBody>
                    <a:bodyPr/>
                    <a:lstStyle/>
                    <a:p>
                      <a:r>
                        <a:rPr lang="en-US" dirty="0"/>
                        <a:t>7</a:t>
                      </a:r>
                    </a:p>
                  </a:txBody>
                  <a:tcPr/>
                </a:tc>
                <a:tc>
                  <a:txBody>
                    <a:bodyPr/>
                    <a:lstStyle/>
                    <a:p>
                      <a:pPr algn="l" fontAlgn="b"/>
                      <a:r>
                        <a:rPr lang="en-US" sz="2400" b="0" i="0" u="none" strike="noStrike" dirty="0">
                          <a:solidFill>
                            <a:srgbClr val="000000"/>
                          </a:solidFill>
                          <a:effectLst/>
                          <a:latin typeface="+mn-lt"/>
                        </a:rPr>
                        <a:t> Other methods</a:t>
                      </a:r>
                    </a:p>
                  </a:txBody>
                  <a:tcPr marL="3062" marR="3062" marT="3062" marB="0" anchor="b"/>
                </a:tc>
                <a:extLst>
                  <a:ext uri="{0D108BD9-81ED-4DB2-BD59-A6C34878D82A}">
                    <a16:rowId xmlns:a16="http://schemas.microsoft.com/office/drawing/2014/main" val="2093266501"/>
                  </a:ext>
                </a:extLst>
              </a:tr>
              <a:tr h="370840">
                <a:tc>
                  <a:txBody>
                    <a:bodyPr/>
                    <a:lstStyle/>
                    <a:p>
                      <a:r>
                        <a:rPr lang="en-US" dirty="0"/>
                        <a:t>8</a:t>
                      </a:r>
                    </a:p>
                  </a:txBody>
                  <a:tcPr/>
                </a:tc>
                <a:tc>
                  <a:txBody>
                    <a:bodyPr/>
                    <a:lstStyle/>
                    <a:p>
                      <a:pPr algn="l" fontAlgn="b"/>
                      <a:r>
                        <a:rPr lang="en-US" sz="2400" b="0" i="0" u="none" strike="noStrike" dirty="0">
                          <a:solidFill>
                            <a:srgbClr val="000000"/>
                          </a:solidFill>
                          <a:effectLst/>
                          <a:latin typeface="+mn-lt"/>
                        </a:rPr>
                        <a:t>Full search strategies </a:t>
                      </a:r>
                    </a:p>
                  </a:txBody>
                  <a:tcPr marL="3062" marR="3062" marT="3062" marB="0" anchor="b"/>
                </a:tc>
                <a:extLst>
                  <a:ext uri="{0D108BD9-81ED-4DB2-BD59-A6C34878D82A}">
                    <a16:rowId xmlns:a16="http://schemas.microsoft.com/office/drawing/2014/main" val="2454997161"/>
                  </a:ext>
                </a:extLst>
              </a:tr>
              <a:tr h="370840">
                <a:tc>
                  <a:txBody>
                    <a:bodyPr/>
                    <a:lstStyle/>
                    <a:p>
                      <a:r>
                        <a:rPr lang="en-US" dirty="0"/>
                        <a:t>9</a:t>
                      </a:r>
                    </a:p>
                  </a:txBody>
                  <a:tcPr/>
                </a:tc>
                <a:tc>
                  <a:txBody>
                    <a:bodyPr/>
                    <a:lstStyle/>
                    <a:p>
                      <a:pPr algn="l" fontAlgn="b"/>
                      <a:r>
                        <a:rPr lang="en-US" sz="2400" b="0" i="0" u="none" strike="noStrike" dirty="0">
                          <a:solidFill>
                            <a:srgbClr val="000000"/>
                          </a:solidFill>
                          <a:effectLst/>
                          <a:latin typeface="+mn-lt"/>
                        </a:rPr>
                        <a:t>Limits and restrictions</a:t>
                      </a:r>
                    </a:p>
                  </a:txBody>
                  <a:tcPr marL="3062" marR="3062" marT="3062" marB="0" anchor="b"/>
                </a:tc>
                <a:extLst>
                  <a:ext uri="{0D108BD9-81ED-4DB2-BD59-A6C34878D82A}">
                    <a16:rowId xmlns:a16="http://schemas.microsoft.com/office/drawing/2014/main" val="2463168421"/>
                  </a:ext>
                </a:extLst>
              </a:tr>
              <a:tr h="370840">
                <a:tc>
                  <a:txBody>
                    <a:bodyPr/>
                    <a:lstStyle/>
                    <a:p>
                      <a:r>
                        <a:rPr lang="en-US" dirty="0"/>
                        <a:t>10</a:t>
                      </a:r>
                    </a:p>
                  </a:txBody>
                  <a:tcPr/>
                </a:tc>
                <a:tc>
                  <a:txBody>
                    <a:bodyPr/>
                    <a:lstStyle/>
                    <a:p>
                      <a:pPr algn="l" fontAlgn="b"/>
                      <a:r>
                        <a:rPr lang="en-US" sz="2400" b="0" i="0" u="none" strike="noStrike" dirty="0">
                          <a:solidFill>
                            <a:srgbClr val="000000"/>
                          </a:solidFill>
                          <a:effectLst/>
                          <a:latin typeface="+mn-lt"/>
                        </a:rPr>
                        <a:t>Search filters</a:t>
                      </a:r>
                    </a:p>
                  </a:txBody>
                  <a:tcPr marL="3062" marR="3062" marT="3062" marB="0" anchor="b"/>
                </a:tc>
                <a:extLst>
                  <a:ext uri="{0D108BD9-81ED-4DB2-BD59-A6C34878D82A}">
                    <a16:rowId xmlns:a16="http://schemas.microsoft.com/office/drawing/2014/main" val="1509427743"/>
                  </a:ext>
                </a:extLst>
              </a:tr>
              <a:tr h="370840">
                <a:tc>
                  <a:txBody>
                    <a:bodyPr/>
                    <a:lstStyle/>
                    <a:p>
                      <a:r>
                        <a:rPr lang="en-US" dirty="0"/>
                        <a:t>11</a:t>
                      </a:r>
                    </a:p>
                  </a:txBody>
                  <a:tcPr/>
                </a:tc>
                <a:tc>
                  <a:txBody>
                    <a:bodyPr/>
                    <a:lstStyle/>
                    <a:p>
                      <a:pPr algn="l" fontAlgn="b"/>
                      <a:r>
                        <a:rPr lang="en-US" sz="2400" b="0" i="0" u="none" strike="noStrike" dirty="0">
                          <a:solidFill>
                            <a:srgbClr val="000000"/>
                          </a:solidFill>
                          <a:effectLst/>
                          <a:latin typeface="+mn-lt"/>
                        </a:rPr>
                        <a:t>Prior work</a:t>
                      </a:r>
                    </a:p>
                  </a:txBody>
                  <a:tcPr marL="3062" marR="3062" marT="3062" marB="0" anchor="b"/>
                </a:tc>
                <a:extLst>
                  <a:ext uri="{0D108BD9-81ED-4DB2-BD59-A6C34878D82A}">
                    <a16:rowId xmlns:a16="http://schemas.microsoft.com/office/drawing/2014/main" val="2084158097"/>
                  </a:ext>
                </a:extLst>
              </a:tr>
              <a:tr h="370840">
                <a:tc>
                  <a:txBody>
                    <a:bodyPr/>
                    <a:lstStyle/>
                    <a:p>
                      <a:r>
                        <a:rPr lang="en-US" dirty="0"/>
                        <a:t>12</a:t>
                      </a:r>
                    </a:p>
                  </a:txBody>
                  <a:tcPr/>
                </a:tc>
                <a:tc>
                  <a:txBody>
                    <a:bodyPr/>
                    <a:lstStyle/>
                    <a:p>
                      <a:pPr algn="l" fontAlgn="b"/>
                      <a:r>
                        <a:rPr lang="en-US" sz="2400" b="0" i="0" u="none" strike="noStrike" dirty="0">
                          <a:solidFill>
                            <a:srgbClr val="000000"/>
                          </a:solidFill>
                          <a:effectLst/>
                          <a:latin typeface="+mn-lt"/>
                        </a:rPr>
                        <a:t>Updates</a:t>
                      </a:r>
                    </a:p>
                  </a:txBody>
                  <a:tcPr marL="3062" marR="3062" marT="3062" marB="0" anchor="b"/>
                </a:tc>
                <a:extLst>
                  <a:ext uri="{0D108BD9-81ED-4DB2-BD59-A6C34878D82A}">
                    <a16:rowId xmlns:a16="http://schemas.microsoft.com/office/drawing/2014/main" val="72901570"/>
                  </a:ext>
                </a:extLst>
              </a:tr>
              <a:tr h="370840">
                <a:tc>
                  <a:txBody>
                    <a:bodyPr/>
                    <a:lstStyle/>
                    <a:p>
                      <a:r>
                        <a:rPr lang="en-US" dirty="0"/>
                        <a:t>13</a:t>
                      </a:r>
                    </a:p>
                  </a:txBody>
                  <a:tcPr/>
                </a:tc>
                <a:tc>
                  <a:txBody>
                    <a:bodyPr/>
                    <a:lstStyle/>
                    <a:p>
                      <a:pPr algn="l" fontAlgn="b"/>
                      <a:r>
                        <a:rPr lang="en-US" sz="2400" b="0" i="0" u="none" strike="noStrike" dirty="0">
                          <a:solidFill>
                            <a:srgbClr val="000000"/>
                          </a:solidFill>
                          <a:effectLst/>
                          <a:latin typeface="+mn-lt"/>
                        </a:rPr>
                        <a:t>Dates of searches</a:t>
                      </a:r>
                    </a:p>
                  </a:txBody>
                  <a:tcPr marL="3062" marR="3062" marT="3062" marB="0" anchor="b"/>
                </a:tc>
                <a:extLst>
                  <a:ext uri="{0D108BD9-81ED-4DB2-BD59-A6C34878D82A}">
                    <a16:rowId xmlns:a16="http://schemas.microsoft.com/office/drawing/2014/main" val="1182820782"/>
                  </a:ext>
                </a:extLst>
              </a:tr>
              <a:tr h="370840">
                <a:tc>
                  <a:txBody>
                    <a:bodyPr/>
                    <a:lstStyle/>
                    <a:p>
                      <a:r>
                        <a:rPr lang="en-US" dirty="0"/>
                        <a:t>14</a:t>
                      </a:r>
                    </a:p>
                  </a:txBody>
                  <a:tcPr/>
                </a:tc>
                <a:tc>
                  <a:txBody>
                    <a:bodyPr/>
                    <a:lstStyle/>
                    <a:p>
                      <a:pPr algn="l" fontAlgn="b"/>
                      <a:r>
                        <a:rPr lang="en-US" sz="2400" b="0" i="0" u="none" strike="noStrike" dirty="0">
                          <a:solidFill>
                            <a:srgbClr val="000000"/>
                          </a:solidFill>
                          <a:effectLst/>
                          <a:latin typeface="+mn-lt"/>
                        </a:rPr>
                        <a:t>Peer review</a:t>
                      </a:r>
                    </a:p>
                  </a:txBody>
                  <a:tcPr marL="3062" marR="3062" marT="3062" marB="0" anchor="b"/>
                </a:tc>
                <a:extLst>
                  <a:ext uri="{0D108BD9-81ED-4DB2-BD59-A6C34878D82A}">
                    <a16:rowId xmlns:a16="http://schemas.microsoft.com/office/drawing/2014/main" val="1891595284"/>
                  </a:ext>
                </a:extLst>
              </a:tr>
              <a:tr h="370840">
                <a:tc>
                  <a:txBody>
                    <a:bodyPr/>
                    <a:lstStyle/>
                    <a:p>
                      <a:r>
                        <a:rPr lang="en-US" dirty="0"/>
                        <a:t>15</a:t>
                      </a:r>
                    </a:p>
                  </a:txBody>
                  <a:tcPr/>
                </a:tc>
                <a:tc>
                  <a:txBody>
                    <a:bodyPr/>
                    <a:lstStyle/>
                    <a:p>
                      <a:pPr algn="l" fontAlgn="b"/>
                      <a:r>
                        <a:rPr lang="en-US" sz="2400" b="0" i="0" u="none" strike="noStrike" dirty="0">
                          <a:solidFill>
                            <a:srgbClr val="000000"/>
                          </a:solidFill>
                          <a:effectLst/>
                          <a:latin typeface="+mn-lt"/>
                        </a:rPr>
                        <a:t>Total Records</a:t>
                      </a:r>
                    </a:p>
                  </a:txBody>
                  <a:tcPr marL="3062" marR="3062" marT="3062" marB="0" anchor="b"/>
                </a:tc>
                <a:extLst>
                  <a:ext uri="{0D108BD9-81ED-4DB2-BD59-A6C34878D82A}">
                    <a16:rowId xmlns:a16="http://schemas.microsoft.com/office/drawing/2014/main" val="2038687222"/>
                  </a:ext>
                </a:extLst>
              </a:tr>
              <a:tr h="370840">
                <a:tc>
                  <a:txBody>
                    <a:bodyPr/>
                    <a:lstStyle/>
                    <a:p>
                      <a:r>
                        <a:rPr lang="en-US" dirty="0"/>
                        <a:t>16</a:t>
                      </a:r>
                    </a:p>
                  </a:txBody>
                  <a:tcPr/>
                </a:tc>
                <a:tc>
                  <a:txBody>
                    <a:bodyPr/>
                    <a:lstStyle/>
                    <a:p>
                      <a:pPr algn="l" fontAlgn="b"/>
                      <a:r>
                        <a:rPr lang="en-US" sz="2400" b="0" i="0" u="none" strike="noStrike" dirty="0">
                          <a:solidFill>
                            <a:srgbClr val="000000"/>
                          </a:solidFill>
                          <a:effectLst/>
                          <a:latin typeface="+mn-lt"/>
                        </a:rPr>
                        <a:t>Deduplication</a:t>
                      </a:r>
                    </a:p>
                  </a:txBody>
                  <a:tcPr marL="3062" marR="3062" marT="3062" marB="0" anchor="b"/>
                </a:tc>
                <a:extLst>
                  <a:ext uri="{0D108BD9-81ED-4DB2-BD59-A6C34878D82A}">
                    <a16:rowId xmlns:a16="http://schemas.microsoft.com/office/drawing/2014/main" val="1894800036"/>
                  </a:ext>
                </a:extLst>
              </a:tr>
            </a:tbl>
          </a:graphicData>
        </a:graphic>
      </p:graphicFrame>
    </p:spTree>
    <p:extLst>
      <p:ext uri="{BB962C8B-B14F-4D97-AF65-F5344CB8AC3E}">
        <p14:creationId xmlns:p14="http://schemas.microsoft.com/office/powerpoint/2010/main" val="5191991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43"/>
          <p:cNvSpPr txBox="1">
            <a:spLocks noGrp="1"/>
          </p:cNvSpPr>
          <p:nvPr>
            <p:ph type="title"/>
          </p:nvPr>
        </p:nvSpPr>
        <p:spPr>
          <a:xfrm>
            <a:off x="455645" y="309913"/>
            <a:ext cx="10515600" cy="782540"/>
          </a:xfrm>
          <a:prstGeom prst="rect">
            <a:avLst/>
          </a:prstGeom>
        </p:spPr>
        <p:txBody>
          <a:bodyPr spcFirstLastPara="1" vert="horz" wrap="square" lIns="91433" tIns="45700" rIns="91433" bIns="45700" rtlCol="0" anchor="ctr" anchorCtr="0">
            <a:normAutofit fontScale="90000"/>
          </a:bodyPr>
          <a:lstStyle/>
          <a:p>
            <a:pPr>
              <a:spcBef>
                <a:spcPts val="0"/>
              </a:spcBef>
            </a:pPr>
            <a:r>
              <a:rPr lang="en" dirty="0"/>
              <a:t>Example B: search narrative</a:t>
            </a:r>
            <a:endParaRPr dirty="0"/>
          </a:p>
        </p:txBody>
      </p:sp>
      <p:sp>
        <p:nvSpPr>
          <p:cNvPr id="5" name="TextBox 4">
            <a:extLst>
              <a:ext uri="{FF2B5EF4-FFF2-40B4-BE49-F238E27FC236}">
                <a16:creationId xmlns:a16="http://schemas.microsoft.com/office/drawing/2014/main" id="{D946A0C5-73C6-846A-A9FC-06D43EF7660E}"/>
              </a:ext>
            </a:extLst>
          </p:cNvPr>
          <p:cNvSpPr txBox="1"/>
          <p:nvPr/>
        </p:nvSpPr>
        <p:spPr>
          <a:xfrm>
            <a:off x="524587" y="1022474"/>
            <a:ext cx="8226491" cy="5878532"/>
          </a:xfrm>
          <a:prstGeom prst="rect">
            <a:avLst/>
          </a:prstGeom>
          <a:solidFill>
            <a:schemeClr val="bg1"/>
          </a:solidFill>
        </p:spPr>
        <p:txBody>
          <a:bodyPr wrap="square">
            <a:spAutoFit/>
          </a:bodyPr>
          <a:lstStyle/>
          <a:p>
            <a:r>
              <a:rPr lang="en-US" sz="2400" b="0" i="0" dirty="0">
                <a:solidFill>
                  <a:srgbClr val="000000"/>
                </a:solidFill>
                <a:effectLst/>
              </a:rPr>
              <a:t>Multiple databases were searched for potentially relevant records. These included MEDLINE (via PubMed), Embase (via </a:t>
            </a:r>
            <a:r>
              <a:rPr lang="en-US" sz="2400" b="0" i="0" dirty="0" err="1">
                <a:solidFill>
                  <a:srgbClr val="000000"/>
                </a:solidFill>
                <a:effectLst/>
              </a:rPr>
              <a:t>OvidSP</a:t>
            </a:r>
            <a:r>
              <a:rPr lang="en-US" sz="2400" b="0" i="0" dirty="0">
                <a:solidFill>
                  <a:srgbClr val="000000"/>
                </a:solidFill>
                <a:effectLst/>
              </a:rPr>
              <a:t>) and PsycINFO (via </a:t>
            </a:r>
            <a:r>
              <a:rPr lang="en-US" sz="2400" b="0" i="0" dirty="0" err="1">
                <a:solidFill>
                  <a:srgbClr val="000000"/>
                </a:solidFill>
                <a:effectLst/>
              </a:rPr>
              <a:t>OvidSP</a:t>
            </a:r>
            <a:r>
              <a:rPr lang="en-US" sz="2400" b="0" i="0" dirty="0">
                <a:solidFill>
                  <a:srgbClr val="000000"/>
                </a:solidFill>
                <a:effectLst/>
              </a:rPr>
              <a:t>). Grey literature was searched through abstracts on Embase and ongoing studies via the WHO International Clinical Trials Registry Platform. Lastly, a manual reference review of included articles and identified reviews was conducted (full search strategy in Data S1, </a:t>
            </a:r>
            <a:r>
              <a:rPr lang="en-US" sz="2400" i="0" dirty="0">
                <a:effectLst/>
                <a:hlinkClick r:id="rId3"/>
              </a:rPr>
              <a:t>Supplementary Materials 1</a:t>
            </a:r>
            <a:r>
              <a:rPr lang="en-US" sz="2400" b="0" i="0" dirty="0">
                <a:solidFill>
                  <a:srgbClr val="000000"/>
                </a:solidFill>
                <a:effectLst/>
              </a:rPr>
              <a:t>). The search was last updated on 25 August 2022.</a:t>
            </a:r>
            <a:endParaRPr lang="en-US" sz="2400" dirty="0"/>
          </a:p>
          <a:p>
            <a:endParaRPr lang="en-US" sz="2400" dirty="0"/>
          </a:p>
          <a:p>
            <a:r>
              <a:rPr lang="en-US" sz="2400" dirty="0"/>
              <a:t>Supplementary materials 1 – Search strategy (Embase and APA </a:t>
            </a:r>
            <a:r>
              <a:rPr lang="en-US" sz="2400" dirty="0" err="1"/>
              <a:t>PsycInfo</a:t>
            </a:r>
            <a:r>
              <a:rPr lang="en-US" sz="2400" dirty="0"/>
              <a:t> searches also listed)</a:t>
            </a:r>
          </a:p>
          <a:p>
            <a:r>
              <a:rPr lang="en-US" sz="2400" dirty="0"/>
              <a:t>MEDLINE (COVID-19.mp OR SARS-CoV2.mp OR SARS-CoV-2.mp OR long covid.mp OR persistent covid.mp OR post covid.mp OR post-acute sequelae of SARS-CoV-2.mp OR PASC.mp OR COVID-19 sequelae.mp OR long-haul covid.mp OR long-tail COVID.mp) AND (cognit*.mp OR moca.mp OR ACE-I.mp OR memory.mp OR neurocog*.mp OR MMSE.mp OR executive.mp OR dysexecutive syndrome.mp OR aphas*.mp OR apraxi*.mp OR agnos*.mp OR concentration.mp OR visuospa*.mp OR attention.mp) </a:t>
            </a:r>
          </a:p>
          <a:p>
            <a:endParaRPr lang="en-US" sz="2400" dirty="0"/>
          </a:p>
          <a:p>
            <a:r>
              <a:rPr lang="en-US" sz="1600" dirty="0"/>
              <a:t>Fanshawe JB, Sargent BF, Badenoch JB, Saini A, Watson CJ, </a:t>
            </a:r>
            <a:r>
              <a:rPr lang="en-US" sz="1600" dirty="0" err="1"/>
              <a:t>Pokrovskaya</a:t>
            </a:r>
            <a:r>
              <a:rPr lang="en-US" sz="1600" dirty="0"/>
              <a:t> A, </a:t>
            </a:r>
            <a:r>
              <a:rPr lang="en-US" sz="1600" dirty="0" err="1"/>
              <a:t>Aniwattanapong</a:t>
            </a:r>
            <a:r>
              <a:rPr lang="en-US" sz="1600" dirty="0"/>
              <a:t> D, Conti I, Nye C, Burchill E, Hussain ZU, Said K, </a:t>
            </a:r>
            <a:r>
              <a:rPr lang="en-US" sz="1600" dirty="0" err="1"/>
              <a:t>Kuhoga</a:t>
            </a:r>
            <a:r>
              <a:rPr lang="en-US" sz="1600" dirty="0"/>
              <a:t> E, </a:t>
            </a:r>
            <a:r>
              <a:rPr lang="en-US" sz="1600" dirty="0" err="1"/>
              <a:t>Tharmaratnam</a:t>
            </a:r>
            <a:r>
              <a:rPr lang="en-US" sz="1600" dirty="0"/>
              <a:t> K, </a:t>
            </a:r>
            <a:r>
              <a:rPr lang="en-US" sz="1600" dirty="0" err="1"/>
              <a:t>Pendered</a:t>
            </a:r>
            <a:r>
              <a:rPr lang="en-US" sz="1600" dirty="0"/>
              <a:t> S, </a:t>
            </a:r>
            <a:r>
              <a:rPr lang="en-US" sz="1600" dirty="0" err="1"/>
              <a:t>Mbwele</a:t>
            </a:r>
            <a:r>
              <a:rPr lang="en-US" sz="1600" dirty="0"/>
              <a:t> B, </a:t>
            </a:r>
            <a:r>
              <a:rPr lang="en-US" sz="1600" dirty="0" err="1"/>
              <a:t>Taquet</a:t>
            </a:r>
            <a:r>
              <a:rPr lang="en-US" sz="1600" dirty="0"/>
              <a:t> M, Wood GK, Rogers JP, Hampshire A, Carson A, David AS, Michael BD, Nicholson TR, </a:t>
            </a:r>
            <a:r>
              <a:rPr lang="en-US" sz="1600" dirty="0" err="1"/>
              <a:t>Paddick</a:t>
            </a:r>
            <a:r>
              <a:rPr lang="en-US" sz="1600" dirty="0"/>
              <a:t> SM, Leek CE. Cognitive domains affected post-COVID-19; a systematic review and meta-analysis. </a:t>
            </a:r>
            <a:r>
              <a:rPr lang="en-US" sz="1600" dirty="0" err="1"/>
              <a:t>Eur</a:t>
            </a:r>
            <a:r>
              <a:rPr lang="en-US" sz="1600" dirty="0"/>
              <a:t> J Neurol. 2024 Feb 20:e16181. </a:t>
            </a:r>
            <a:r>
              <a:rPr lang="en-US" sz="1600" dirty="0" err="1"/>
              <a:t>doi</a:t>
            </a:r>
            <a:r>
              <a:rPr lang="en-US" sz="1600" dirty="0"/>
              <a:t>: 10.1111/ene.16181. </a:t>
            </a:r>
            <a:r>
              <a:rPr lang="en-US" sz="1600" dirty="0" err="1"/>
              <a:t>Epub</a:t>
            </a:r>
            <a:r>
              <a:rPr lang="en-US" sz="1600" dirty="0"/>
              <a:t> ahead of print. PMID: 38375608.</a:t>
            </a:r>
          </a:p>
        </p:txBody>
      </p:sp>
      <p:graphicFrame>
        <p:nvGraphicFramePr>
          <p:cNvPr id="4" name="Table 4">
            <a:extLst>
              <a:ext uri="{FF2B5EF4-FFF2-40B4-BE49-F238E27FC236}">
                <a16:creationId xmlns:a16="http://schemas.microsoft.com/office/drawing/2014/main" id="{80381E63-82B9-5B35-33EA-438E1D55658B}"/>
              </a:ext>
            </a:extLst>
          </p:cNvPr>
          <p:cNvGraphicFramePr>
            <a:graphicFrameLocks noGrp="1"/>
          </p:cNvGraphicFramePr>
          <p:nvPr>
            <p:extLst>
              <p:ext uri="{D42A27DB-BD31-4B8C-83A1-F6EECF244321}">
                <p14:modId xmlns:p14="http://schemas.microsoft.com/office/powerpoint/2010/main" val="1769911532"/>
              </p:ext>
            </p:extLst>
          </p:nvPr>
        </p:nvGraphicFramePr>
        <p:xfrm>
          <a:off x="8820020" y="276860"/>
          <a:ext cx="3090506" cy="6304280"/>
        </p:xfrm>
        <a:graphic>
          <a:graphicData uri="http://schemas.openxmlformats.org/drawingml/2006/table">
            <a:tbl>
              <a:tblPr firstRow="1" bandRow="1">
                <a:tableStyleId>{5C22544A-7EE6-4342-B048-85BDC9FD1C3A}</a:tableStyleId>
              </a:tblPr>
              <a:tblGrid>
                <a:gridCol w="426430">
                  <a:extLst>
                    <a:ext uri="{9D8B030D-6E8A-4147-A177-3AD203B41FA5}">
                      <a16:colId xmlns:a16="http://schemas.microsoft.com/office/drawing/2014/main" val="1476282085"/>
                    </a:ext>
                  </a:extLst>
                </a:gridCol>
                <a:gridCol w="2664076">
                  <a:extLst>
                    <a:ext uri="{9D8B030D-6E8A-4147-A177-3AD203B41FA5}">
                      <a16:colId xmlns:a16="http://schemas.microsoft.com/office/drawing/2014/main" val="4075809300"/>
                    </a:ext>
                  </a:extLst>
                </a:gridCol>
              </a:tblGrid>
              <a:tr h="370840">
                <a:tc>
                  <a:txBody>
                    <a:bodyPr/>
                    <a:lstStyle/>
                    <a:p>
                      <a:r>
                        <a:rPr lang="en-US" dirty="0">
                          <a:solidFill>
                            <a:schemeClr val="tx1"/>
                          </a:solidFill>
                        </a:rPr>
                        <a:t>#</a:t>
                      </a:r>
                    </a:p>
                  </a:txBody>
                  <a:tcPr/>
                </a:tc>
                <a:tc>
                  <a:txBody>
                    <a:bodyPr/>
                    <a:lstStyle/>
                    <a:p>
                      <a:r>
                        <a:rPr lang="en-US" dirty="0">
                          <a:solidFill>
                            <a:schemeClr val="tx1"/>
                          </a:solidFill>
                        </a:rPr>
                        <a:t>Item</a:t>
                      </a:r>
                    </a:p>
                  </a:txBody>
                  <a:tcPr/>
                </a:tc>
                <a:extLst>
                  <a:ext uri="{0D108BD9-81ED-4DB2-BD59-A6C34878D82A}">
                    <a16:rowId xmlns:a16="http://schemas.microsoft.com/office/drawing/2014/main" val="1265366093"/>
                  </a:ext>
                </a:extLst>
              </a:tr>
              <a:tr h="370840">
                <a:tc>
                  <a:txBody>
                    <a:bodyPr/>
                    <a:lstStyle/>
                    <a:p>
                      <a:r>
                        <a:rPr lang="en-US" dirty="0"/>
                        <a:t>1</a:t>
                      </a:r>
                    </a:p>
                  </a:txBody>
                  <a:tcPr/>
                </a:tc>
                <a:tc>
                  <a:txBody>
                    <a:bodyPr/>
                    <a:lstStyle/>
                    <a:p>
                      <a:pPr algn="l" fontAlgn="b"/>
                      <a:r>
                        <a:rPr lang="en-US" sz="2400" b="0" i="0" u="none" strike="noStrike" dirty="0">
                          <a:solidFill>
                            <a:srgbClr val="000000"/>
                          </a:solidFill>
                          <a:effectLst/>
                          <a:latin typeface="+mn-lt"/>
                        </a:rPr>
                        <a:t> Database name (and platform)</a:t>
                      </a:r>
                    </a:p>
                  </a:txBody>
                  <a:tcPr marL="3062" marR="3062" marT="3062" marB="0" anchor="b"/>
                </a:tc>
                <a:extLst>
                  <a:ext uri="{0D108BD9-81ED-4DB2-BD59-A6C34878D82A}">
                    <a16:rowId xmlns:a16="http://schemas.microsoft.com/office/drawing/2014/main" val="1093876645"/>
                  </a:ext>
                </a:extLst>
              </a:tr>
              <a:tr h="370840">
                <a:tc>
                  <a:txBody>
                    <a:bodyPr/>
                    <a:lstStyle/>
                    <a:p>
                      <a:r>
                        <a:rPr lang="en-US" dirty="0"/>
                        <a:t>2</a:t>
                      </a:r>
                    </a:p>
                  </a:txBody>
                  <a:tcPr/>
                </a:tc>
                <a:tc>
                  <a:txBody>
                    <a:bodyPr/>
                    <a:lstStyle/>
                    <a:p>
                      <a:pPr algn="l" fontAlgn="b"/>
                      <a:r>
                        <a:rPr lang="en-US" sz="2400" b="0" i="0" u="none" strike="noStrike" dirty="0">
                          <a:solidFill>
                            <a:srgbClr val="000000"/>
                          </a:solidFill>
                          <a:effectLst/>
                          <a:latin typeface="+mn-lt"/>
                        </a:rPr>
                        <a:t> Multi-database searching</a:t>
                      </a:r>
                    </a:p>
                  </a:txBody>
                  <a:tcPr marL="3062" marR="3062" marT="3062" marB="0" anchor="b"/>
                </a:tc>
                <a:extLst>
                  <a:ext uri="{0D108BD9-81ED-4DB2-BD59-A6C34878D82A}">
                    <a16:rowId xmlns:a16="http://schemas.microsoft.com/office/drawing/2014/main" val="3903322558"/>
                  </a:ext>
                </a:extLst>
              </a:tr>
              <a:tr h="370840">
                <a:tc>
                  <a:txBody>
                    <a:bodyPr/>
                    <a:lstStyle/>
                    <a:p>
                      <a:r>
                        <a:rPr lang="en-US" dirty="0"/>
                        <a:t>3</a:t>
                      </a:r>
                    </a:p>
                  </a:txBody>
                  <a:tcPr/>
                </a:tc>
                <a:tc>
                  <a:txBody>
                    <a:bodyPr/>
                    <a:lstStyle/>
                    <a:p>
                      <a:pPr algn="l" fontAlgn="b"/>
                      <a:r>
                        <a:rPr lang="en-US" sz="2400" b="0" i="0" u="none" strike="noStrike" dirty="0">
                          <a:solidFill>
                            <a:srgbClr val="000000"/>
                          </a:solidFill>
                          <a:effectLst/>
                          <a:latin typeface="+mn-lt"/>
                        </a:rPr>
                        <a:t> Study registries</a:t>
                      </a:r>
                    </a:p>
                  </a:txBody>
                  <a:tcPr marL="3062" marR="3062" marT="3062" marB="0" anchor="b"/>
                </a:tc>
                <a:extLst>
                  <a:ext uri="{0D108BD9-81ED-4DB2-BD59-A6C34878D82A}">
                    <a16:rowId xmlns:a16="http://schemas.microsoft.com/office/drawing/2014/main" val="2090999587"/>
                  </a:ext>
                </a:extLst>
              </a:tr>
              <a:tr h="370840">
                <a:tc>
                  <a:txBody>
                    <a:bodyPr/>
                    <a:lstStyle/>
                    <a:p>
                      <a:r>
                        <a:rPr lang="en-US" dirty="0"/>
                        <a:t>4</a:t>
                      </a:r>
                    </a:p>
                  </a:txBody>
                  <a:tcPr/>
                </a:tc>
                <a:tc>
                  <a:txBody>
                    <a:bodyPr/>
                    <a:lstStyle/>
                    <a:p>
                      <a:pPr algn="l" fontAlgn="b"/>
                      <a:r>
                        <a:rPr lang="en-US" sz="2400" b="0" i="0" u="none" strike="noStrike" dirty="0">
                          <a:solidFill>
                            <a:srgbClr val="000000"/>
                          </a:solidFill>
                          <a:effectLst/>
                          <a:latin typeface="+mn-lt"/>
                        </a:rPr>
                        <a:t> Online resources and browsing</a:t>
                      </a:r>
                    </a:p>
                  </a:txBody>
                  <a:tcPr marL="3062" marR="3062" marT="3062" marB="0" anchor="b"/>
                </a:tc>
                <a:extLst>
                  <a:ext uri="{0D108BD9-81ED-4DB2-BD59-A6C34878D82A}">
                    <a16:rowId xmlns:a16="http://schemas.microsoft.com/office/drawing/2014/main" val="2937791511"/>
                  </a:ext>
                </a:extLst>
              </a:tr>
              <a:tr h="370840">
                <a:tc>
                  <a:txBody>
                    <a:bodyPr/>
                    <a:lstStyle/>
                    <a:p>
                      <a:r>
                        <a:rPr lang="en-US" dirty="0"/>
                        <a:t>5</a:t>
                      </a:r>
                    </a:p>
                  </a:txBody>
                  <a:tcPr/>
                </a:tc>
                <a:tc>
                  <a:txBody>
                    <a:bodyPr/>
                    <a:lstStyle/>
                    <a:p>
                      <a:pPr algn="l" fontAlgn="b"/>
                      <a:r>
                        <a:rPr lang="en-US" sz="2400" b="0" i="0" u="none" strike="noStrike" dirty="0">
                          <a:solidFill>
                            <a:srgbClr val="000000"/>
                          </a:solidFill>
                          <a:effectLst/>
                          <a:latin typeface="+mn-lt"/>
                        </a:rPr>
                        <a:t> Citation searching</a:t>
                      </a:r>
                    </a:p>
                  </a:txBody>
                  <a:tcPr marL="3062" marR="3062" marT="3062" marB="0" anchor="b"/>
                </a:tc>
                <a:extLst>
                  <a:ext uri="{0D108BD9-81ED-4DB2-BD59-A6C34878D82A}">
                    <a16:rowId xmlns:a16="http://schemas.microsoft.com/office/drawing/2014/main" val="1934022654"/>
                  </a:ext>
                </a:extLst>
              </a:tr>
              <a:tr h="370840">
                <a:tc>
                  <a:txBody>
                    <a:bodyPr/>
                    <a:lstStyle/>
                    <a:p>
                      <a:r>
                        <a:rPr lang="en-US" dirty="0"/>
                        <a:t>6</a:t>
                      </a:r>
                    </a:p>
                  </a:txBody>
                  <a:tcPr/>
                </a:tc>
                <a:tc>
                  <a:txBody>
                    <a:bodyPr/>
                    <a:lstStyle/>
                    <a:p>
                      <a:pPr algn="l" fontAlgn="b"/>
                      <a:r>
                        <a:rPr lang="en-US" sz="2400" b="0" i="0" u="none" strike="noStrike" dirty="0">
                          <a:solidFill>
                            <a:srgbClr val="000000"/>
                          </a:solidFill>
                          <a:effectLst/>
                          <a:latin typeface="+mn-lt"/>
                        </a:rPr>
                        <a:t> Contacts</a:t>
                      </a:r>
                    </a:p>
                  </a:txBody>
                  <a:tcPr marL="3062" marR="3062" marT="3062" marB="0" anchor="b"/>
                </a:tc>
                <a:extLst>
                  <a:ext uri="{0D108BD9-81ED-4DB2-BD59-A6C34878D82A}">
                    <a16:rowId xmlns:a16="http://schemas.microsoft.com/office/drawing/2014/main" val="228427068"/>
                  </a:ext>
                </a:extLst>
              </a:tr>
              <a:tr h="370840">
                <a:tc>
                  <a:txBody>
                    <a:bodyPr/>
                    <a:lstStyle/>
                    <a:p>
                      <a:r>
                        <a:rPr lang="en-US" dirty="0"/>
                        <a:t>7</a:t>
                      </a:r>
                    </a:p>
                  </a:txBody>
                  <a:tcPr/>
                </a:tc>
                <a:tc>
                  <a:txBody>
                    <a:bodyPr/>
                    <a:lstStyle/>
                    <a:p>
                      <a:pPr algn="l" fontAlgn="b"/>
                      <a:r>
                        <a:rPr lang="en-US" sz="2400" b="0" i="0" u="none" strike="noStrike" dirty="0">
                          <a:solidFill>
                            <a:srgbClr val="000000"/>
                          </a:solidFill>
                          <a:effectLst/>
                          <a:latin typeface="+mn-lt"/>
                        </a:rPr>
                        <a:t> Other methods</a:t>
                      </a:r>
                    </a:p>
                  </a:txBody>
                  <a:tcPr marL="3062" marR="3062" marT="3062" marB="0" anchor="b"/>
                </a:tc>
                <a:extLst>
                  <a:ext uri="{0D108BD9-81ED-4DB2-BD59-A6C34878D82A}">
                    <a16:rowId xmlns:a16="http://schemas.microsoft.com/office/drawing/2014/main" val="2093266501"/>
                  </a:ext>
                </a:extLst>
              </a:tr>
              <a:tr h="370840">
                <a:tc>
                  <a:txBody>
                    <a:bodyPr/>
                    <a:lstStyle/>
                    <a:p>
                      <a:r>
                        <a:rPr lang="en-US" dirty="0"/>
                        <a:t>8</a:t>
                      </a:r>
                    </a:p>
                  </a:txBody>
                  <a:tcPr/>
                </a:tc>
                <a:tc>
                  <a:txBody>
                    <a:bodyPr/>
                    <a:lstStyle/>
                    <a:p>
                      <a:pPr algn="l" fontAlgn="b"/>
                      <a:r>
                        <a:rPr lang="en-US" sz="2400" b="0" i="0" u="none" strike="noStrike" dirty="0">
                          <a:solidFill>
                            <a:srgbClr val="000000"/>
                          </a:solidFill>
                          <a:effectLst/>
                          <a:latin typeface="+mn-lt"/>
                        </a:rPr>
                        <a:t>Full search strategies </a:t>
                      </a:r>
                    </a:p>
                  </a:txBody>
                  <a:tcPr marL="3062" marR="3062" marT="3062" marB="0" anchor="b"/>
                </a:tc>
                <a:extLst>
                  <a:ext uri="{0D108BD9-81ED-4DB2-BD59-A6C34878D82A}">
                    <a16:rowId xmlns:a16="http://schemas.microsoft.com/office/drawing/2014/main" val="2454997161"/>
                  </a:ext>
                </a:extLst>
              </a:tr>
              <a:tr h="370840">
                <a:tc>
                  <a:txBody>
                    <a:bodyPr/>
                    <a:lstStyle/>
                    <a:p>
                      <a:r>
                        <a:rPr lang="en-US" dirty="0"/>
                        <a:t>9</a:t>
                      </a:r>
                    </a:p>
                  </a:txBody>
                  <a:tcPr/>
                </a:tc>
                <a:tc>
                  <a:txBody>
                    <a:bodyPr/>
                    <a:lstStyle/>
                    <a:p>
                      <a:pPr algn="l" fontAlgn="b"/>
                      <a:r>
                        <a:rPr lang="en-US" sz="2400" b="0" i="0" u="none" strike="noStrike" dirty="0">
                          <a:solidFill>
                            <a:srgbClr val="000000"/>
                          </a:solidFill>
                          <a:effectLst/>
                          <a:latin typeface="+mn-lt"/>
                        </a:rPr>
                        <a:t>Limits and restrictions</a:t>
                      </a:r>
                    </a:p>
                  </a:txBody>
                  <a:tcPr marL="3062" marR="3062" marT="3062" marB="0" anchor="b"/>
                </a:tc>
                <a:extLst>
                  <a:ext uri="{0D108BD9-81ED-4DB2-BD59-A6C34878D82A}">
                    <a16:rowId xmlns:a16="http://schemas.microsoft.com/office/drawing/2014/main" val="2463168421"/>
                  </a:ext>
                </a:extLst>
              </a:tr>
              <a:tr h="370840">
                <a:tc>
                  <a:txBody>
                    <a:bodyPr/>
                    <a:lstStyle/>
                    <a:p>
                      <a:r>
                        <a:rPr lang="en-US" dirty="0"/>
                        <a:t>10</a:t>
                      </a:r>
                    </a:p>
                  </a:txBody>
                  <a:tcPr/>
                </a:tc>
                <a:tc>
                  <a:txBody>
                    <a:bodyPr/>
                    <a:lstStyle/>
                    <a:p>
                      <a:pPr algn="l" fontAlgn="b"/>
                      <a:r>
                        <a:rPr lang="en-US" sz="2400" b="0" i="0" u="none" strike="noStrike" dirty="0">
                          <a:solidFill>
                            <a:srgbClr val="000000"/>
                          </a:solidFill>
                          <a:effectLst/>
                          <a:latin typeface="+mn-lt"/>
                        </a:rPr>
                        <a:t>Search filters</a:t>
                      </a:r>
                    </a:p>
                  </a:txBody>
                  <a:tcPr marL="3062" marR="3062" marT="3062" marB="0" anchor="b"/>
                </a:tc>
                <a:extLst>
                  <a:ext uri="{0D108BD9-81ED-4DB2-BD59-A6C34878D82A}">
                    <a16:rowId xmlns:a16="http://schemas.microsoft.com/office/drawing/2014/main" val="1509427743"/>
                  </a:ext>
                </a:extLst>
              </a:tr>
              <a:tr h="370840">
                <a:tc>
                  <a:txBody>
                    <a:bodyPr/>
                    <a:lstStyle/>
                    <a:p>
                      <a:r>
                        <a:rPr lang="en-US" dirty="0"/>
                        <a:t>11</a:t>
                      </a:r>
                    </a:p>
                  </a:txBody>
                  <a:tcPr/>
                </a:tc>
                <a:tc>
                  <a:txBody>
                    <a:bodyPr/>
                    <a:lstStyle/>
                    <a:p>
                      <a:pPr algn="l" fontAlgn="b"/>
                      <a:r>
                        <a:rPr lang="en-US" sz="2400" b="0" i="0" u="none" strike="noStrike" dirty="0">
                          <a:solidFill>
                            <a:srgbClr val="000000"/>
                          </a:solidFill>
                          <a:effectLst/>
                          <a:latin typeface="+mn-lt"/>
                        </a:rPr>
                        <a:t>Prior work</a:t>
                      </a:r>
                    </a:p>
                  </a:txBody>
                  <a:tcPr marL="3062" marR="3062" marT="3062" marB="0" anchor="b"/>
                </a:tc>
                <a:extLst>
                  <a:ext uri="{0D108BD9-81ED-4DB2-BD59-A6C34878D82A}">
                    <a16:rowId xmlns:a16="http://schemas.microsoft.com/office/drawing/2014/main" val="2084158097"/>
                  </a:ext>
                </a:extLst>
              </a:tr>
              <a:tr h="370840">
                <a:tc>
                  <a:txBody>
                    <a:bodyPr/>
                    <a:lstStyle/>
                    <a:p>
                      <a:r>
                        <a:rPr lang="en-US" dirty="0"/>
                        <a:t>12</a:t>
                      </a:r>
                    </a:p>
                  </a:txBody>
                  <a:tcPr/>
                </a:tc>
                <a:tc>
                  <a:txBody>
                    <a:bodyPr/>
                    <a:lstStyle/>
                    <a:p>
                      <a:pPr algn="l" fontAlgn="b"/>
                      <a:r>
                        <a:rPr lang="en-US" sz="2400" b="0" i="0" u="none" strike="noStrike" dirty="0">
                          <a:solidFill>
                            <a:srgbClr val="000000"/>
                          </a:solidFill>
                          <a:effectLst/>
                          <a:latin typeface="+mn-lt"/>
                        </a:rPr>
                        <a:t>Updates</a:t>
                      </a:r>
                    </a:p>
                  </a:txBody>
                  <a:tcPr marL="3062" marR="3062" marT="3062" marB="0" anchor="b"/>
                </a:tc>
                <a:extLst>
                  <a:ext uri="{0D108BD9-81ED-4DB2-BD59-A6C34878D82A}">
                    <a16:rowId xmlns:a16="http://schemas.microsoft.com/office/drawing/2014/main" val="72901570"/>
                  </a:ext>
                </a:extLst>
              </a:tr>
              <a:tr h="370840">
                <a:tc>
                  <a:txBody>
                    <a:bodyPr/>
                    <a:lstStyle/>
                    <a:p>
                      <a:r>
                        <a:rPr lang="en-US" dirty="0"/>
                        <a:t>13</a:t>
                      </a:r>
                    </a:p>
                  </a:txBody>
                  <a:tcPr/>
                </a:tc>
                <a:tc>
                  <a:txBody>
                    <a:bodyPr/>
                    <a:lstStyle/>
                    <a:p>
                      <a:pPr algn="l" fontAlgn="b"/>
                      <a:r>
                        <a:rPr lang="en-US" sz="2400" b="0" i="0" u="none" strike="noStrike" dirty="0">
                          <a:solidFill>
                            <a:srgbClr val="000000"/>
                          </a:solidFill>
                          <a:effectLst/>
                          <a:latin typeface="+mn-lt"/>
                        </a:rPr>
                        <a:t>Dates of searches</a:t>
                      </a:r>
                    </a:p>
                  </a:txBody>
                  <a:tcPr marL="3062" marR="3062" marT="3062" marB="0" anchor="b"/>
                </a:tc>
                <a:extLst>
                  <a:ext uri="{0D108BD9-81ED-4DB2-BD59-A6C34878D82A}">
                    <a16:rowId xmlns:a16="http://schemas.microsoft.com/office/drawing/2014/main" val="1182820782"/>
                  </a:ext>
                </a:extLst>
              </a:tr>
              <a:tr h="370840">
                <a:tc>
                  <a:txBody>
                    <a:bodyPr/>
                    <a:lstStyle/>
                    <a:p>
                      <a:r>
                        <a:rPr lang="en-US" dirty="0"/>
                        <a:t>14</a:t>
                      </a:r>
                    </a:p>
                  </a:txBody>
                  <a:tcPr/>
                </a:tc>
                <a:tc>
                  <a:txBody>
                    <a:bodyPr/>
                    <a:lstStyle/>
                    <a:p>
                      <a:pPr algn="l" fontAlgn="b"/>
                      <a:r>
                        <a:rPr lang="en-US" sz="2400" b="0" i="0" u="none" strike="noStrike" dirty="0">
                          <a:solidFill>
                            <a:srgbClr val="000000"/>
                          </a:solidFill>
                          <a:effectLst/>
                          <a:latin typeface="+mn-lt"/>
                        </a:rPr>
                        <a:t>Peer review</a:t>
                      </a:r>
                    </a:p>
                  </a:txBody>
                  <a:tcPr marL="3062" marR="3062" marT="3062" marB="0" anchor="b"/>
                </a:tc>
                <a:extLst>
                  <a:ext uri="{0D108BD9-81ED-4DB2-BD59-A6C34878D82A}">
                    <a16:rowId xmlns:a16="http://schemas.microsoft.com/office/drawing/2014/main" val="1891595284"/>
                  </a:ext>
                </a:extLst>
              </a:tr>
              <a:tr h="370840">
                <a:tc>
                  <a:txBody>
                    <a:bodyPr/>
                    <a:lstStyle/>
                    <a:p>
                      <a:r>
                        <a:rPr lang="en-US" dirty="0"/>
                        <a:t>15</a:t>
                      </a:r>
                    </a:p>
                  </a:txBody>
                  <a:tcPr/>
                </a:tc>
                <a:tc>
                  <a:txBody>
                    <a:bodyPr/>
                    <a:lstStyle/>
                    <a:p>
                      <a:pPr algn="l" fontAlgn="b"/>
                      <a:r>
                        <a:rPr lang="en-US" sz="2400" b="0" i="0" u="none" strike="noStrike" dirty="0">
                          <a:solidFill>
                            <a:srgbClr val="000000"/>
                          </a:solidFill>
                          <a:effectLst/>
                          <a:latin typeface="+mn-lt"/>
                        </a:rPr>
                        <a:t>Total Records</a:t>
                      </a:r>
                    </a:p>
                  </a:txBody>
                  <a:tcPr marL="3062" marR="3062" marT="3062" marB="0" anchor="b"/>
                </a:tc>
                <a:extLst>
                  <a:ext uri="{0D108BD9-81ED-4DB2-BD59-A6C34878D82A}">
                    <a16:rowId xmlns:a16="http://schemas.microsoft.com/office/drawing/2014/main" val="2038687222"/>
                  </a:ext>
                </a:extLst>
              </a:tr>
              <a:tr h="370840">
                <a:tc>
                  <a:txBody>
                    <a:bodyPr/>
                    <a:lstStyle/>
                    <a:p>
                      <a:r>
                        <a:rPr lang="en-US" dirty="0"/>
                        <a:t>16</a:t>
                      </a:r>
                    </a:p>
                  </a:txBody>
                  <a:tcPr/>
                </a:tc>
                <a:tc>
                  <a:txBody>
                    <a:bodyPr/>
                    <a:lstStyle/>
                    <a:p>
                      <a:pPr algn="l" fontAlgn="b"/>
                      <a:r>
                        <a:rPr lang="en-US" sz="2400" b="0" i="0" u="none" strike="noStrike" dirty="0">
                          <a:solidFill>
                            <a:srgbClr val="000000"/>
                          </a:solidFill>
                          <a:effectLst/>
                          <a:latin typeface="+mn-lt"/>
                        </a:rPr>
                        <a:t>Deduplication</a:t>
                      </a:r>
                    </a:p>
                  </a:txBody>
                  <a:tcPr marL="3062" marR="3062" marT="3062" marB="0" anchor="b"/>
                </a:tc>
                <a:extLst>
                  <a:ext uri="{0D108BD9-81ED-4DB2-BD59-A6C34878D82A}">
                    <a16:rowId xmlns:a16="http://schemas.microsoft.com/office/drawing/2014/main" val="1894800036"/>
                  </a:ext>
                </a:extLst>
              </a:tr>
            </a:tbl>
          </a:graphicData>
        </a:graphic>
      </p:graphicFrame>
    </p:spTree>
    <p:extLst>
      <p:ext uri="{BB962C8B-B14F-4D97-AF65-F5344CB8AC3E}">
        <p14:creationId xmlns:p14="http://schemas.microsoft.com/office/powerpoint/2010/main" val="6283101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97DB7-EBA7-10DA-38A9-155C25DB86E6}"/>
              </a:ext>
            </a:extLst>
          </p:cNvPr>
          <p:cNvSpPr>
            <a:spLocks noGrp="1"/>
          </p:cNvSpPr>
          <p:nvPr>
            <p:ph type="title"/>
          </p:nvPr>
        </p:nvSpPr>
        <p:spPr>
          <a:xfrm>
            <a:off x="460886" y="405339"/>
            <a:ext cx="7876015" cy="844964"/>
          </a:xfrm>
        </p:spPr>
        <p:txBody>
          <a:bodyPr/>
          <a:lstStyle/>
          <a:p>
            <a:r>
              <a:rPr lang="en" dirty="0"/>
              <a:t>Example C: search narrative</a:t>
            </a:r>
            <a:endParaRPr lang="en-US" dirty="0"/>
          </a:p>
        </p:txBody>
      </p:sp>
      <p:sp>
        <p:nvSpPr>
          <p:cNvPr id="3" name="Content Placeholder 2">
            <a:extLst>
              <a:ext uri="{FF2B5EF4-FFF2-40B4-BE49-F238E27FC236}">
                <a16:creationId xmlns:a16="http://schemas.microsoft.com/office/drawing/2014/main" id="{79781CED-55EB-65D4-5A8B-417E020B4142}"/>
              </a:ext>
            </a:extLst>
          </p:cNvPr>
          <p:cNvSpPr>
            <a:spLocks noGrp="1"/>
          </p:cNvSpPr>
          <p:nvPr>
            <p:ph idx="1"/>
          </p:nvPr>
        </p:nvSpPr>
        <p:spPr>
          <a:xfrm>
            <a:off x="370172" y="1170992"/>
            <a:ext cx="8449848" cy="5584371"/>
          </a:xfrm>
          <a:solidFill>
            <a:schemeClr val="bg1"/>
          </a:solidFill>
        </p:spPr>
        <p:txBody>
          <a:bodyPr>
            <a:noAutofit/>
          </a:bodyPr>
          <a:lstStyle/>
          <a:p>
            <a:pPr>
              <a:spcBef>
                <a:spcPts val="0"/>
              </a:spcBef>
            </a:pPr>
            <a:r>
              <a:rPr lang="en-US" sz="2400" dirty="0"/>
              <a:t>To ensure accuracy of the review, a search strategy was developed in collaboration with the Research and Education Librarian at the affiliated institution. The search aimed to identify randomized controlled trials, nonrandomized controlled trials, pre-post studies, and observational studies with quantitative data on the relationship between yoga interventions or practitioners and body image outcomes. Database searches were conducted using </a:t>
            </a:r>
            <a:r>
              <a:rPr lang="en-US" sz="2400" dirty="0" err="1"/>
              <a:t>Pubmed</a:t>
            </a:r>
            <a:r>
              <a:rPr lang="en-US" sz="2400" dirty="0"/>
              <a:t>, Ovid MEDLINE, Embase, Cochrane, CINHAL, and </a:t>
            </a:r>
            <a:r>
              <a:rPr lang="en-US" sz="2400" dirty="0" err="1"/>
              <a:t>PsycInfo</a:t>
            </a:r>
            <a:r>
              <a:rPr lang="en-US" sz="2400" dirty="0"/>
              <a:t> up to 2 December 2023. Computer assisted search protocols used combinations of keywords, free text terms, subsets, and exploded medical subject headings (</a:t>
            </a:r>
            <a:r>
              <a:rPr lang="en-US" sz="2400" dirty="0" err="1"/>
              <a:t>MeSH</a:t>
            </a:r>
            <a:r>
              <a:rPr lang="en-US" sz="2400" dirty="0"/>
              <a:t>). A combination of terms from the following search string was used: "yoga“ AND ("body dysmorphia" OR "body dysmorphic disorder" OR "body image disturbance" OR "appearance concerns" OR "body dissatisfaction“ OR "body perception" OR "body image issues" OR "body image dissatisfaction" OR "Shape concern" OR "drive for thinness" OR "weight concern" OR "body image" OR "body discomfort" or "body appreciation"). Additional searches were conducted using grey literature, theses, dissertations, the reference lists of included papers, and relevant reviews.</a:t>
            </a:r>
          </a:p>
          <a:p>
            <a:pPr>
              <a:spcBef>
                <a:spcPts val="0"/>
              </a:spcBef>
            </a:pPr>
            <a:r>
              <a:rPr lang="en-US" sz="1400" b="0" i="0" dirty="0" err="1">
                <a:solidFill>
                  <a:srgbClr val="212121"/>
                </a:solidFill>
                <a:effectLst/>
                <a:latin typeface="BlinkMacSystemFont"/>
              </a:rPr>
              <a:t>Rupani</a:t>
            </a:r>
            <a:r>
              <a:rPr lang="en-US" sz="1400" b="0" i="0" dirty="0">
                <a:solidFill>
                  <a:srgbClr val="212121"/>
                </a:solidFill>
                <a:effectLst/>
                <a:latin typeface="BlinkMacSystemFont"/>
              </a:rPr>
              <a:t> N, Miller J, Renteria JA, </a:t>
            </a:r>
            <a:r>
              <a:rPr lang="en-US" sz="1400" b="0" i="0" dirty="0" err="1">
                <a:solidFill>
                  <a:srgbClr val="212121"/>
                </a:solidFill>
                <a:effectLst/>
                <a:latin typeface="BlinkMacSystemFont"/>
              </a:rPr>
              <a:t>Kaliebe</a:t>
            </a:r>
            <a:r>
              <a:rPr lang="en-US" sz="1400" b="0" i="0" dirty="0">
                <a:solidFill>
                  <a:srgbClr val="212121"/>
                </a:solidFill>
                <a:effectLst/>
                <a:latin typeface="BlinkMacSystemFont"/>
              </a:rPr>
              <a:t> KE. The impact of yoga on body image in adults: A systematic review of quantitative studies. Body Image. 2024 Jul 23;51:101772. </a:t>
            </a:r>
            <a:r>
              <a:rPr lang="en-US" sz="1400" b="0" i="0" dirty="0" err="1">
                <a:solidFill>
                  <a:srgbClr val="212121"/>
                </a:solidFill>
                <a:effectLst/>
                <a:latin typeface="BlinkMacSystemFont"/>
              </a:rPr>
              <a:t>doi</a:t>
            </a:r>
            <a:r>
              <a:rPr lang="en-US" sz="1400" b="0" i="0" dirty="0">
                <a:solidFill>
                  <a:srgbClr val="212121"/>
                </a:solidFill>
                <a:effectLst/>
                <a:latin typeface="BlinkMacSystemFont"/>
              </a:rPr>
              <a:t>: 10.1016/j.bodyim.2024.101772. </a:t>
            </a:r>
            <a:r>
              <a:rPr lang="en-US" sz="1400" b="0" i="0" dirty="0" err="1">
                <a:solidFill>
                  <a:srgbClr val="212121"/>
                </a:solidFill>
                <a:effectLst/>
                <a:latin typeface="BlinkMacSystemFont"/>
              </a:rPr>
              <a:t>Epub</a:t>
            </a:r>
            <a:r>
              <a:rPr lang="en-US" sz="1400" b="0" i="0" dirty="0">
                <a:solidFill>
                  <a:srgbClr val="212121"/>
                </a:solidFill>
                <a:effectLst/>
                <a:latin typeface="BlinkMacSystemFont"/>
              </a:rPr>
              <a:t> ahead of print. PMID: 39047524.</a:t>
            </a:r>
            <a:endParaRPr lang="en-US" sz="2400" dirty="0"/>
          </a:p>
        </p:txBody>
      </p:sp>
      <p:sp>
        <p:nvSpPr>
          <p:cNvPr id="4" name="Slide Number Placeholder 3">
            <a:extLst>
              <a:ext uri="{FF2B5EF4-FFF2-40B4-BE49-F238E27FC236}">
                <a16:creationId xmlns:a16="http://schemas.microsoft.com/office/drawing/2014/main" id="{40171653-8BF0-AAAB-44A8-B1AFCC80E391}"/>
              </a:ext>
            </a:extLst>
          </p:cNvPr>
          <p:cNvSpPr>
            <a:spLocks noGrp="1"/>
          </p:cNvSpPr>
          <p:nvPr>
            <p:ph type="sldNum" sz="quarter" idx="12"/>
          </p:nvPr>
        </p:nvSpPr>
        <p:spPr/>
        <p:txBody>
          <a:bodyPr/>
          <a:lstStyle/>
          <a:p>
            <a:fld id="{7C7FAD9F-AEE9-406E-B720-57D2B9DB2816}" type="slidenum">
              <a:rPr lang="en-US" smtClean="0"/>
              <a:t>43</a:t>
            </a:fld>
            <a:endParaRPr lang="en-US"/>
          </a:p>
        </p:txBody>
      </p:sp>
      <p:graphicFrame>
        <p:nvGraphicFramePr>
          <p:cNvPr id="5" name="Table 4">
            <a:extLst>
              <a:ext uri="{FF2B5EF4-FFF2-40B4-BE49-F238E27FC236}">
                <a16:creationId xmlns:a16="http://schemas.microsoft.com/office/drawing/2014/main" id="{F7BBC251-AD4F-5635-899D-885D0C57368D}"/>
              </a:ext>
            </a:extLst>
          </p:cNvPr>
          <p:cNvGraphicFramePr>
            <a:graphicFrameLocks noGrp="1"/>
          </p:cNvGraphicFramePr>
          <p:nvPr>
            <p:extLst>
              <p:ext uri="{D42A27DB-BD31-4B8C-83A1-F6EECF244321}">
                <p14:modId xmlns:p14="http://schemas.microsoft.com/office/powerpoint/2010/main" val="1014385923"/>
              </p:ext>
            </p:extLst>
          </p:nvPr>
        </p:nvGraphicFramePr>
        <p:xfrm>
          <a:off x="8820020" y="276860"/>
          <a:ext cx="3090506" cy="6304280"/>
        </p:xfrm>
        <a:graphic>
          <a:graphicData uri="http://schemas.openxmlformats.org/drawingml/2006/table">
            <a:tbl>
              <a:tblPr firstRow="1" bandRow="1">
                <a:tableStyleId>{5C22544A-7EE6-4342-B048-85BDC9FD1C3A}</a:tableStyleId>
              </a:tblPr>
              <a:tblGrid>
                <a:gridCol w="426430">
                  <a:extLst>
                    <a:ext uri="{9D8B030D-6E8A-4147-A177-3AD203B41FA5}">
                      <a16:colId xmlns:a16="http://schemas.microsoft.com/office/drawing/2014/main" val="1476282085"/>
                    </a:ext>
                  </a:extLst>
                </a:gridCol>
                <a:gridCol w="2664076">
                  <a:extLst>
                    <a:ext uri="{9D8B030D-6E8A-4147-A177-3AD203B41FA5}">
                      <a16:colId xmlns:a16="http://schemas.microsoft.com/office/drawing/2014/main" val="4075809300"/>
                    </a:ext>
                  </a:extLst>
                </a:gridCol>
              </a:tblGrid>
              <a:tr h="370840">
                <a:tc>
                  <a:txBody>
                    <a:bodyPr/>
                    <a:lstStyle/>
                    <a:p>
                      <a:r>
                        <a:rPr lang="en-US" dirty="0">
                          <a:solidFill>
                            <a:schemeClr val="tx1"/>
                          </a:solidFill>
                        </a:rPr>
                        <a:t>#</a:t>
                      </a:r>
                    </a:p>
                  </a:txBody>
                  <a:tcPr/>
                </a:tc>
                <a:tc>
                  <a:txBody>
                    <a:bodyPr/>
                    <a:lstStyle/>
                    <a:p>
                      <a:r>
                        <a:rPr lang="en-US" dirty="0">
                          <a:solidFill>
                            <a:schemeClr val="tx1"/>
                          </a:solidFill>
                        </a:rPr>
                        <a:t>Item</a:t>
                      </a:r>
                    </a:p>
                  </a:txBody>
                  <a:tcPr/>
                </a:tc>
                <a:extLst>
                  <a:ext uri="{0D108BD9-81ED-4DB2-BD59-A6C34878D82A}">
                    <a16:rowId xmlns:a16="http://schemas.microsoft.com/office/drawing/2014/main" val="1265366093"/>
                  </a:ext>
                </a:extLst>
              </a:tr>
              <a:tr h="370840">
                <a:tc>
                  <a:txBody>
                    <a:bodyPr/>
                    <a:lstStyle/>
                    <a:p>
                      <a:r>
                        <a:rPr lang="en-US" dirty="0"/>
                        <a:t>1</a:t>
                      </a:r>
                    </a:p>
                  </a:txBody>
                  <a:tcPr/>
                </a:tc>
                <a:tc>
                  <a:txBody>
                    <a:bodyPr/>
                    <a:lstStyle/>
                    <a:p>
                      <a:pPr algn="l" fontAlgn="b"/>
                      <a:r>
                        <a:rPr lang="en-US" sz="2400" b="0" i="0" u="none" strike="noStrike" dirty="0">
                          <a:solidFill>
                            <a:srgbClr val="000000"/>
                          </a:solidFill>
                          <a:effectLst/>
                          <a:latin typeface="+mn-lt"/>
                        </a:rPr>
                        <a:t> Database name </a:t>
                      </a:r>
                      <a:r>
                        <a:rPr lang="en-US" sz="2400" b="0" i="0" u="none" strike="noStrike">
                          <a:solidFill>
                            <a:srgbClr val="000000"/>
                          </a:solidFill>
                          <a:effectLst/>
                          <a:latin typeface="+mn-lt"/>
                        </a:rPr>
                        <a:t>(and platform</a:t>
                      </a:r>
                      <a:r>
                        <a:rPr lang="en-US" sz="2400" b="0" i="0" u="none" strike="noStrike" dirty="0">
                          <a:solidFill>
                            <a:srgbClr val="000000"/>
                          </a:solidFill>
                          <a:effectLst/>
                          <a:latin typeface="+mn-lt"/>
                        </a:rPr>
                        <a:t>)</a:t>
                      </a:r>
                    </a:p>
                  </a:txBody>
                  <a:tcPr marL="3062" marR="3062" marT="3062" marB="0" anchor="b"/>
                </a:tc>
                <a:extLst>
                  <a:ext uri="{0D108BD9-81ED-4DB2-BD59-A6C34878D82A}">
                    <a16:rowId xmlns:a16="http://schemas.microsoft.com/office/drawing/2014/main" val="1093876645"/>
                  </a:ext>
                </a:extLst>
              </a:tr>
              <a:tr h="370840">
                <a:tc>
                  <a:txBody>
                    <a:bodyPr/>
                    <a:lstStyle/>
                    <a:p>
                      <a:r>
                        <a:rPr lang="en-US" dirty="0"/>
                        <a:t>2</a:t>
                      </a:r>
                    </a:p>
                  </a:txBody>
                  <a:tcPr/>
                </a:tc>
                <a:tc>
                  <a:txBody>
                    <a:bodyPr/>
                    <a:lstStyle/>
                    <a:p>
                      <a:pPr algn="l" fontAlgn="b"/>
                      <a:r>
                        <a:rPr lang="en-US" sz="2400" b="0" i="0" u="none" strike="noStrike" dirty="0">
                          <a:solidFill>
                            <a:srgbClr val="000000"/>
                          </a:solidFill>
                          <a:effectLst/>
                          <a:latin typeface="+mn-lt"/>
                        </a:rPr>
                        <a:t> Multi-database searching</a:t>
                      </a:r>
                    </a:p>
                  </a:txBody>
                  <a:tcPr marL="3062" marR="3062" marT="3062" marB="0" anchor="b"/>
                </a:tc>
                <a:extLst>
                  <a:ext uri="{0D108BD9-81ED-4DB2-BD59-A6C34878D82A}">
                    <a16:rowId xmlns:a16="http://schemas.microsoft.com/office/drawing/2014/main" val="3903322558"/>
                  </a:ext>
                </a:extLst>
              </a:tr>
              <a:tr h="370840">
                <a:tc>
                  <a:txBody>
                    <a:bodyPr/>
                    <a:lstStyle/>
                    <a:p>
                      <a:r>
                        <a:rPr lang="en-US" dirty="0"/>
                        <a:t>3</a:t>
                      </a:r>
                    </a:p>
                  </a:txBody>
                  <a:tcPr/>
                </a:tc>
                <a:tc>
                  <a:txBody>
                    <a:bodyPr/>
                    <a:lstStyle/>
                    <a:p>
                      <a:pPr algn="l" fontAlgn="b"/>
                      <a:r>
                        <a:rPr lang="en-US" sz="2400" b="0" i="0" u="none" strike="noStrike" dirty="0">
                          <a:solidFill>
                            <a:srgbClr val="000000"/>
                          </a:solidFill>
                          <a:effectLst/>
                          <a:latin typeface="+mn-lt"/>
                        </a:rPr>
                        <a:t> Study registries</a:t>
                      </a:r>
                    </a:p>
                  </a:txBody>
                  <a:tcPr marL="3062" marR="3062" marT="3062" marB="0" anchor="b"/>
                </a:tc>
                <a:extLst>
                  <a:ext uri="{0D108BD9-81ED-4DB2-BD59-A6C34878D82A}">
                    <a16:rowId xmlns:a16="http://schemas.microsoft.com/office/drawing/2014/main" val="2090999587"/>
                  </a:ext>
                </a:extLst>
              </a:tr>
              <a:tr h="370840">
                <a:tc>
                  <a:txBody>
                    <a:bodyPr/>
                    <a:lstStyle/>
                    <a:p>
                      <a:r>
                        <a:rPr lang="en-US" dirty="0"/>
                        <a:t>4</a:t>
                      </a:r>
                    </a:p>
                  </a:txBody>
                  <a:tcPr/>
                </a:tc>
                <a:tc>
                  <a:txBody>
                    <a:bodyPr/>
                    <a:lstStyle/>
                    <a:p>
                      <a:pPr algn="l" fontAlgn="b"/>
                      <a:r>
                        <a:rPr lang="en-US" sz="2400" b="0" i="0" u="none" strike="noStrike" dirty="0">
                          <a:solidFill>
                            <a:srgbClr val="000000"/>
                          </a:solidFill>
                          <a:effectLst/>
                          <a:latin typeface="+mn-lt"/>
                        </a:rPr>
                        <a:t> Online resources and browsing</a:t>
                      </a:r>
                    </a:p>
                  </a:txBody>
                  <a:tcPr marL="3062" marR="3062" marT="3062" marB="0" anchor="b"/>
                </a:tc>
                <a:extLst>
                  <a:ext uri="{0D108BD9-81ED-4DB2-BD59-A6C34878D82A}">
                    <a16:rowId xmlns:a16="http://schemas.microsoft.com/office/drawing/2014/main" val="2937791511"/>
                  </a:ext>
                </a:extLst>
              </a:tr>
              <a:tr h="370840">
                <a:tc>
                  <a:txBody>
                    <a:bodyPr/>
                    <a:lstStyle/>
                    <a:p>
                      <a:r>
                        <a:rPr lang="en-US" dirty="0"/>
                        <a:t>5</a:t>
                      </a:r>
                    </a:p>
                  </a:txBody>
                  <a:tcPr/>
                </a:tc>
                <a:tc>
                  <a:txBody>
                    <a:bodyPr/>
                    <a:lstStyle/>
                    <a:p>
                      <a:pPr algn="l" fontAlgn="b"/>
                      <a:r>
                        <a:rPr lang="en-US" sz="2400" b="0" i="0" u="none" strike="noStrike" dirty="0">
                          <a:solidFill>
                            <a:srgbClr val="000000"/>
                          </a:solidFill>
                          <a:effectLst/>
                          <a:latin typeface="+mn-lt"/>
                        </a:rPr>
                        <a:t> Citation searching</a:t>
                      </a:r>
                    </a:p>
                  </a:txBody>
                  <a:tcPr marL="3062" marR="3062" marT="3062" marB="0" anchor="b"/>
                </a:tc>
                <a:extLst>
                  <a:ext uri="{0D108BD9-81ED-4DB2-BD59-A6C34878D82A}">
                    <a16:rowId xmlns:a16="http://schemas.microsoft.com/office/drawing/2014/main" val="1934022654"/>
                  </a:ext>
                </a:extLst>
              </a:tr>
              <a:tr h="370840">
                <a:tc>
                  <a:txBody>
                    <a:bodyPr/>
                    <a:lstStyle/>
                    <a:p>
                      <a:r>
                        <a:rPr lang="en-US" dirty="0"/>
                        <a:t>6</a:t>
                      </a:r>
                    </a:p>
                  </a:txBody>
                  <a:tcPr/>
                </a:tc>
                <a:tc>
                  <a:txBody>
                    <a:bodyPr/>
                    <a:lstStyle/>
                    <a:p>
                      <a:pPr algn="l" fontAlgn="b"/>
                      <a:r>
                        <a:rPr lang="en-US" sz="2400" b="0" i="0" u="none" strike="noStrike" dirty="0">
                          <a:solidFill>
                            <a:srgbClr val="000000"/>
                          </a:solidFill>
                          <a:effectLst/>
                          <a:latin typeface="+mn-lt"/>
                        </a:rPr>
                        <a:t> Contacts</a:t>
                      </a:r>
                    </a:p>
                  </a:txBody>
                  <a:tcPr marL="3062" marR="3062" marT="3062" marB="0" anchor="b"/>
                </a:tc>
                <a:extLst>
                  <a:ext uri="{0D108BD9-81ED-4DB2-BD59-A6C34878D82A}">
                    <a16:rowId xmlns:a16="http://schemas.microsoft.com/office/drawing/2014/main" val="228427068"/>
                  </a:ext>
                </a:extLst>
              </a:tr>
              <a:tr h="370840">
                <a:tc>
                  <a:txBody>
                    <a:bodyPr/>
                    <a:lstStyle/>
                    <a:p>
                      <a:r>
                        <a:rPr lang="en-US" dirty="0"/>
                        <a:t>7</a:t>
                      </a:r>
                    </a:p>
                  </a:txBody>
                  <a:tcPr/>
                </a:tc>
                <a:tc>
                  <a:txBody>
                    <a:bodyPr/>
                    <a:lstStyle/>
                    <a:p>
                      <a:pPr algn="l" fontAlgn="b"/>
                      <a:r>
                        <a:rPr lang="en-US" sz="2400" b="0" i="0" u="none" strike="noStrike" dirty="0">
                          <a:solidFill>
                            <a:srgbClr val="000000"/>
                          </a:solidFill>
                          <a:effectLst/>
                          <a:latin typeface="+mn-lt"/>
                        </a:rPr>
                        <a:t> Other methods</a:t>
                      </a:r>
                    </a:p>
                  </a:txBody>
                  <a:tcPr marL="3062" marR="3062" marT="3062" marB="0" anchor="b"/>
                </a:tc>
                <a:extLst>
                  <a:ext uri="{0D108BD9-81ED-4DB2-BD59-A6C34878D82A}">
                    <a16:rowId xmlns:a16="http://schemas.microsoft.com/office/drawing/2014/main" val="2093266501"/>
                  </a:ext>
                </a:extLst>
              </a:tr>
              <a:tr h="370840">
                <a:tc>
                  <a:txBody>
                    <a:bodyPr/>
                    <a:lstStyle/>
                    <a:p>
                      <a:r>
                        <a:rPr lang="en-US" dirty="0"/>
                        <a:t>8</a:t>
                      </a:r>
                    </a:p>
                  </a:txBody>
                  <a:tcPr/>
                </a:tc>
                <a:tc>
                  <a:txBody>
                    <a:bodyPr/>
                    <a:lstStyle/>
                    <a:p>
                      <a:pPr algn="l" fontAlgn="b"/>
                      <a:r>
                        <a:rPr lang="en-US" sz="2400" b="0" i="0" u="none" strike="noStrike" dirty="0">
                          <a:solidFill>
                            <a:srgbClr val="000000"/>
                          </a:solidFill>
                          <a:effectLst/>
                          <a:latin typeface="+mn-lt"/>
                        </a:rPr>
                        <a:t>Full search strategies </a:t>
                      </a:r>
                    </a:p>
                  </a:txBody>
                  <a:tcPr marL="3062" marR="3062" marT="3062" marB="0" anchor="b"/>
                </a:tc>
                <a:extLst>
                  <a:ext uri="{0D108BD9-81ED-4DB2-BD59-A6C34878D82A}">
                    <a16:rowId xmlns:a16="http://schemas.microsoft.com/office/drawing/2014/main" val="2454997161"/>
                  </a:ext>
                </a:extLst>
              </a:tr>
              <a:tr h="370840">
                <a:tc>
                  <a:txBody>
                    <a:bodyPr/>
                    <a:lstStyle/>
                    <a:p>
                      <a:r>
                        <a:rPr lang="en-US" dirty="0"/>
                        <a:t>9</a:t>
                      </a:r>
                    </a:p>
                  </a:txBody>
                  <a:tcPr/>
                </a:tc>
                <a:tc>
                  <a:txBody>
                    <a:bodyPr/>
                    <a:lstStyle/>
                    <a:p>
                      <a:pPr algn="l" fontAlgn="b"/>
                      <a:r>
                        <a:rPr lang="en-US" sz="2400" b="0" i="0" u="none" strike="noStrike" dirty="0">
                          <a:solidFill>
                            <a:srgbClr val="000000"/>
                          </a:solidFill>
                          <a:effectLst/>
                          <a:latin typeface="+mn-lt"/>
                        </a:rPr>
                        <a:t>Limits and restrictions</a:t>
                      </a:r>
                    </a:p>
                  </a:txBody>
                  <a:tcPr marL="3062" marR="3062" marT="3062" marB="0" anchor="b"/>
                </a:tc>
                <a:extLst>
                  <a:ext uri="{0D108BD9-81ED-4DB2-BD59-A6C34878D82A}">
                    <a16:rowId xmlns:a16="http://schemas.microsoft.com/office/drawing/2014/main" val="2463168421"/>
                  </a:ext>
                </a:extLst>
              </a:tr>
              <a:tr h="370840">
                <a:tc>
                  <a:txBody>
                    <a:bodyPr/>
                    <a:lstStyle/>
                    <a:p>
                      <a:r>
                        <a:rPr lang="en-US" dirty="0"/>
                        <a:t>10</a:t>
                      </a:r>
                    </a:p>
                  </a:txBody>
                  <a:tcPr/>
                </a:tc>
                <a:tc>
                  <a:txBody>
                    <a:bodyPr/>
                    <a:lstStyle/>
                    <a:p>
                      <a:pPr algn="l" fontAlgn="b"/>
                      <a:r>
                        <a:rPr lang="en-US" sz="2400" b="0" i="0" u="none" strike="noStrike" dirty="0">
                          <a:solidFill>
                            <a:srgbClr val="000000"/>
                          </a:solidFill>
                          <a:effectLst/>
                          <a:latin typeface="+mn-lt"/>
                        </a:rPr>
                        <a:t>Search filters</a:t>
                      </a:r>
                    </a:p>
                  </a:txBody>
                  <a:tcPr marL="3062" marR="3062" marT="3062" marB="0" anchor="b"/>
                </a:tc>
                <a:extLst>
                  <a:ext uri="{0D108BD9-81ED-4DB2-BD59-A6C34878D82A}">
                    <a16:rowId xmlns:a16="http://schemas.microsoft.com/office/drawing/2014/main" val="1509427743"/>
                  </a:ext>
                </a:extLst>
              </a:tr>
              <a:tr h="370840">
                <a:tc>
                  <a:txBody>
                    <a:bodyPr/>
                    <a:lstStyle/>
                    <a:p>
                      <a:r>
                        <a:rPr lang="en-US" dirty="0"/>
                        <a:t>11</a:t>
                      </a:r>
                    </a:p>
                  </a:txBody>
                  <a:tcPr/>
                </a:tc>
                <a:tc>
                  <a:txBody>
                    <a:bodyPr/>
                    <a:lstStyle/>
                    <a:p>
                      <a:pPr algn="l" fontAlgn="b"/>
                      <a:r>
                        <a:rPr lang="en-US" sz="2400" b="0" i="0" u="none" strike="noStrike" dirty="0">
                          <a:solidFill>
                            <a:srgbClr val="000000"/>
                          </a:solidFill>
                          <a:effectLst/>
                          <a:latin typeface="+mn-lt"/>
                        </a:rPr>
                        <a:t>Prior work</a:t>
                      </a:r>
                    </a:p>
                  </a:txBody>
                  <a:tcPr marL="3062" marR="3062" marT="3062" marB="0" anchor="b"/>
                </a:tc>
                <a:extLst>
                  <a:ext uri="{0D108BD9-81ED-4DB2-BD59-A6C34878D82A}">
                    <a16:rowId xmlns:a16="http://schemas.microsoft.com/office/drawing/2014/main" val="2084158097"/>
                  </a:ext>
                </a:extLst>
              </a:tr>
              <a:tr h="370840">
                <a:tc>
                  <a:txBody>
                    <a:bodyPr/>
                    <a:lstStyle/>
                    <a:p>
                      <a:r>
                        <a:rPr lang="en-US" dirty="0"/>
                        <a:t>12</a:t>
                      </a:r>
                    </a:p>
                  </a:txBody>
                  <a:tcPr/>
                </a:tc>
                <a:tc>
                  <a:txBody>
                    <a:bodyPr/>
                    <a:lstStyle/>
                    <a:p>
                      <a:pPr algn="l" fontAlgn="b"/>
                      <a:r>
                        <a:rPr lang="en-US" sz="2400" b="0" i="0" u="none" strike="noStrike" dirty="0">
                          <a:solidFill>
                            <a:srgbClr val="000000"/>
                          </a:solidFill>
                          <a:effectLst/>
                          <a:latin typeface="+mn-lt"/>
                        </a:rPr>
                        <a:t>Updates</a:t>
                      </a:r>
                    </a:p>
                  </a:txBody>
                  <a:tcPr marL="3062" marR="3062" marT="3062" marB="0" anchor="b"/>
                </a:tc>
                <a:extLst>
                  <a:ext uri="{0D108BD9-81ED-4DB2-BD59-A6C34878D82A}">
                    <a16:rowId xmlns:a16="http://schemas.microsoft.com/office/drawing/2014/main" val="72901570"/>
                  </a:ext>
                </a:extLst>
              </a:tr>
              <a:tr h="370840">
                <a:tc>
                  <a:txBody>
                    <a:bodyPr/>
                    <a:lstStyle/>
                    <a:p>
                      <a:r>
                        <a:rPr lang="en-US" dirty="0"/>
                        <a:t>13</a:t>
                      </a:r>
                    </a:p>
                  </a:txBody>
                  <a:tcPr/>
                </a:tc>
                <a:tc>
                  <a:txBody>
                    <a:bodyPr/>
                    <a:lstStyle/>
                    <a:p>
                      <a:pPr algn="l" fontAlgn="b"/>
                      <a:r>
                        <a:rPr lang="en-US" sz="2400" b="0" i="0" u="none" strike="noStrike" dirty="0">
                          <a:solidFill>
                            <a:srgbClr val="000000"/>
                          </a:solidFill>
                          <a:effectLst/>
                          <a:latin typeface="+mn-lt"/>
                        </a:rPr>
                        <a:t>Dates of searches</a:t>
                      </a:r>
                    </a:p>
                  </a:txBody>
                  <a:tcPr marL="3062" marR="3062" marT="3062" marB="0" anchor="b"/>
                </a:tc>
                <a:extLst>
                  <a:ext uri="{0D108BD9-81ED-4DB2-BD59-A6C34878D82A}">
                    <a16:rowId xmlns:a16="http://schemas.microsoft.com/office/drawing/2014/main" val="1182820782"/>
                  </a:ext>
                </a:extLst>
              </a:tr>
              <a:tr h="370840">
                <a:tc>
                  <a:txBody>
                    <a:bodyPr/>
                    <a:lstStyle/>
                    <a:p>
                      <a:r>
                        <a:rPr lang="en-US" dirty="0"/>
                        <a:t>14</a:t>
                      </a:r>
                    </a:p>
                  </a:txBody>
                  <a:tcPr/>
                </a:tc>
                <a:tc>
                  <a:txBody>
                    <a:bodyPr/>
                    <a:lstStyle/>
                    <a:p>
                      <a:pPr algn="l" fontAlgn="b"/>
                      <a:r>
                        <a:rPr lang="en-US" sz="2400" b="0" i="0" u="none" strike="noStrike" dirty="0">
                          <a:solidFill>
                            <a:srgbClr val="000000"/>
                          </a:solidFill>
                          <a:effectLst/>
                          <a:latin typeface="+mn-lt"/>
                        </a:rPr>
                        <a:t>Peer review</a:t>
                      </a:r>
                    </a:p>
                  </a:txBody>
                  <a:tcPr marL="3062" marR="3062" marT="3062" marB="0" anchor="b"/>
                </a:tc>
                <a:extLst>
                  <a:ext uri="{0D108BD9-81ED-4DB2-BD59-A6C34878D82A}">
                    <a16:rowId xmlns:a16="http://schemas.microsoft.com/office/drawing/2014/main" val="1891595284"/>
                  </a:ext>
                </a:extLst>
              </a:tr>
              <a:tr h="370840">
                <a:tc>
                  <a:txBody>
                    <a:bodyPr/>
                    <a:lstStyle/>
                    <a:p>
                      <a:r>
                        <a:rPr lang="en-US" dirty="0"/>
                        <a:t>15</a:t>
                      </a:r>
                    </a:p>
                  </a:txBody>
                  <a:tcPr/>
                </a:tc>
                <a:tc>
                  <a:txBody>
                    <a:bodyPr/>
                    <a:lstStyle/>
                    <a:p>
                      <a:pPr algn="l" fontAlgn="b"/>
                      <a:r>
                        <a:rPr lang="en-US" sz="2400" b="0" i="0" u="none" strike="noStrike" dirty="0">
                          <a:solidFill>
                            <a:srgbClr val="000000"/>
                          </a:solidFill>
                          <a:effectLst/>
                          <a:latin typeface="+mn-lt"/>
                        </a:rPr>
                        <a:t>Total Records</a:t>
                      </a:r>
                    </a:p>
                  </a:txBody>
                  <a:tcPr marL="3062" marR="3062" marT="3062" marB="0" anchor="b"/>
                </a:tc>
                <a:extLst>
                  <a:ext uri="{0D108BD9-81ED-4DB2-BD59-A6C34878D82A}">
                    <a16:rowId xmlns:a16="http://schemas.microsoft.com/office/drawing/2014/main" val="2038687222"/>
                  </a:ext>
                </a:extLst>
              </a:tr>
              <a:tr h="370840">
                <a:tc>
                  <a:txBody>
                    <a:bodyPr/>
                    <a:lstStyle/>
                    <a:p>
                      <a:r>
                        <a:rPr lang="en-US" dirty="0"/>
                        <a:t>16</a:t>
                      </a:r>
                    </a:p>
                  </a:txBody>
                  <a:tcPr/>
                </a:tc>
                <a:tc>
                  <a:txBody>
                    <a:bodyPr/>
                    <a:lstStyle/>
                    <a:p>
                      <a:pPr algn="l" fontAlgn="b"/>
                      <a:r>
                        <a:rPr lang="en-US" sz="2400" b="0" i="0" u="none" strike="noStrike" dirty="0">
                          <a:solidFill>
                            <a:srgbClr val="000000"/>
                          </a:solidFill>
                          <a:effectLst/>
                          <a:latin typeface="+mn-lt"/>
                        </a:rPr>
                        <a:t>Deduplication</a:t>
                      </a:r>
                    </a:p>
                  </a:txBody>
                  <a:tcPr marL="3062" marR="3062" marT="3062" marB="0" anchor="b"/>
                </a:tc>
                <a:extLst>
                  <a:ext uri="{0D108BD9-81ED-4DB2-BD59-A6C34878D82A}">
                    <a16:rowId xmlns:a16="http://schemas.microsoft.com/office/drawing/2014/main" val="1894800036"/>
                  </a:ext>
                </a:extLst>
              </a:tr>
            </a:tbl>
          </a:graphicData>
        </a:graphic>
      </p:graphicFrame>
    </p:spTree>
    <p:extLst>
      <p:ext uri="{BB962C8B-B14F-4D97-AF65-F5344CB8AC3E}">
        <p14:creationId xmlns:p14="http://schemas.microsoft.com/office/powerpoint/2010/main" val="28113589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9"/>
          <p:cNvSpPr txBox="1">
            <a:spLocks noGrp="1"/>
          </p:cNvSpPr>
          <p:nvPr>
            <p:ph type="title"/>
          </p:nvPr>
        </p:nvSpPr>
        <p:spPr>
          <a:xfrm>
            <a:off x="166330" y="704628"/>
            <a:ext cx="5105465" cy="5943432"/>
          </a:xfrm>
          <a:prstGeom prst="rect">
            <a:avLst/>
          </a:prstGeom>
          <a:solidFill>
            <a:schemeClr val="tx1"/>
          </a:solidFill>
        </p:spPr>
        <p:txBody>
          <a:bodyPr spcFirstLastPara="1" wrap="square" lIns="91425" tIns="45700" rIns="91425" bIns="45700" anchor="t" anchorCtr="0">
            <a:noAutofit/>
          </a:bodyPr>
          <a:lstStyle/>
          <a:p>
            <a:br>
              <a:rPr lang="en-US" sz="7200" dirty="0">
                <a:solidFill>
                  <a:schemeClr val="bg1"/>
                </a:solidFill>
              </a:rPr>
            </a:br>
            <a:r>
              <a:rPr lang="en-US" sz="7200" dirty="0">
                <a:solidFill>
                  <a:schemeClr val="bg1"/>
                </a:solidFill>
              </a:rPr>
              <a:t>4-3</a:t>
            </a:r>
            <a:br>
              <a:rPr lang="en-US" sz="7200" dirty="0">
                <a:solidFill>
                  <a:schemeClr val="bg1"/>
                </a:solidFill>
              </a:rPr>
            </a:br>
            <a:r>
              <a:rPr lang="en-US" sz="7200" dirty="0">
                <a:solidFill>
                  <a:schemeClr val="bg1"/>
                </a:solidFill>
              </a:rPr>
              <a:t>Prisma </a:t>
            </a:r>
            <a:br>
              <a:rPr lang="en-US" sz="7200" dirty="0">
                <a:solidFill>
                  <a:schemeClr val="bg1"/>
                </a:solidFill>
              </a:rPr>
            </a:br>
            <a:r>
              <a:rPr lang="en-US" sz="7200" dirty="0">
                <a:solidFill>
                  <a:schemeClr val="bg1"/>
                </a:solidFill>
              </a:rPr>
              <a:t>flowchart</a:t>
            </a:r>
            <a:endParaRPr sz="4800" dirty="0">
              <a:solidFill>
                <a:schemeClr val="bg1"/>
              </a:solidFill>
            </a:endParaRPr>
          </a:p>
        </p:txBody>
      </p:sp>
      <p:sp>
        <p:nvSpPr>
          <p:cNvPr id="3" name="Slide Number Placeholder 2">
            <a:extLst>
              <a:ext uri="{FF2B5EF4-FFF2-40B4-BE49-F238E27FC236}">
                <a16:creationId xmlns:a16="http://schemas.microsoft.com/office/drawing/2014/main" id="{023ADDF9-896E-1F7B-180D-4907401F0EB7}"/>
              </a:ext>
            </a:extLst>
          </p:cNvPr>
          <p:cNvSpPr>
            <a:spLocks noGrp="1"/>
          </p:cNvSpPr>
          <p:nvPr>
            <p:ph type="sldNum" sz="quarter" idx="12"/>
          </p:nvPr>
        </p:nvSpPr>
        <p:spPr/>
        <p:txBody>
          <a:bodyPr/>
          <a:lstStyle/>
          <a:p>
            <a:fld id="{7C7FAD9F-AEE9-406E-B720-57D2B9DB2816}" type="slidenum">
              <a:rPr lang="en-US" smtClean="0"/>
              <a:t>44</a:t>
            </a:fld>
            <a:endParaRPr lang="en-US"/>
          </a:p>
        </p:txBody>
      </p:sp>
      <p:sp>
        <p:nvSpPr>
          <p:cNvPr id="4" name="TextBox 3">
            <a:extLst>
              <a:ext uri="{FF2B5EF4-FFF2-40B4-BE49-F238E27FC236}">
                <a16:creationId xmlns:a16="http://schemas.microsoft.com/office/drawing/2014/main" id="{85E1BDA6-B7E6-7058-FDC0-030CC724FC3B}"/>
              </a:ext>
            </a:extLst>
          </p:cNvPr>
          <p:cNvSpPr txBox="1"/>
          <p:nvPr/>
        </p:nvSpPr>
        <p:spPr>
          <a:xfrm>
            <a:off x="5716028" y="1021702"/>
            <a:ext cx="6008137" cy="4524315"/>
          </a:xfrm>
          <a:prstGeom prst="rect">
            <a:avLst/>
          </a:prstGeom>
          <a:noFill/>
        </p:spPr>
        <p:txBody>
          <a:bodyPr wrap="square" rtlCol="0">
            <a:spAutoFit/>
          </a:bodyPr>
          <a:lstStyle/>
          <a:p>
            <a:pPr marL="237061" indent="-228594">
              <a:lnSpc>
                <a:spcPct val="90000"/>
              </a:lnSpc>
              <a:spcBef>
                <a:spcPts val="0"/>
              </a:spcBef>
              <a:buClr>
                <a:schemeClr val="dk1"/>
              </a:buClr>
              <a:buSzPts val="2100"/>
              <a:buChar char="●"/>
            </a:pPr>
            <a:r>
              <a:rPr lang="en-US" sz="4000" dirty="0">
                <a:solidFill>
                  <a:schemeClr val="dk1"/>
                </a:solidFill>
              </a:rPr>
              <a:t>Updated PRISMA 2020</a:t>
            </a:r>
          </a:p>
          <a:p>
            <a:pPr marL="237061" indent="-228594">
              <a:lnSpc>
                <a:spcPct val="90000"/>
              </a:lnSpc>
              <a:spcBef>
                <a:spcPts val="0"/>
              </a:spcBef>
              <a:buClr>
                <a:schemeClr val="dk1"/>
              </a:buClr>
              <a:buSzPts val="2100"/>
              <a:buChar char="●"/>
            </a:pPr>
            <a:r>
              <a:rPr lang="en-US" sz="4000" dirty="0">
                <a:solidFill>
                  <a:schemeClr val="dk1"/>
                </a:solidFill>
              </a:rPr>
              <a:t>Many still use old template</a:t>
            </a:r>
          </a:p>
          <a:p>
            <a:pPr marL="237061" indent="-228594">
              <a:lnSpc>
                <a:spcPct val="90000"/>
              </a:lnSpc>
              <a:spcBef>
                <a:spcPts val="0"/>
              </a:spcBef>
              <a:buClr>
                <a:schemeClr val="dk1"/>
              </a:buClr>
              <a:buSzPts val="2100"/>
              <a:buChar char="●"/>
            </a:pPr>
            <a:r>
              <a:rPr lang="en-US" sz="4000" dirty="0">
                <a:solidFill>
                  <a:schemeClr val="dk1"/>
                </a:solidFill>
              </a:rPr>
              <a:t>Template is just example</a:t>
            </a:r>
          </a:p>
          <a:p>
            <a:pPr marL="237061" indent="-228594">
              <a:lnSpc>
                <a:spcPct val="90000"/>
              </a:lnSpc>
              <a:spcBef>
                <a:spcPts val="0"/>
              </a:spcBef>
              <a:buClr>
                <a:schemeClr val="dk1"/>
              </a:buClr>
              <a:buSzPts val="2100"/>
              <a:buChar char="●"/>
            </a:pPr>
            <a:endParaRPr lang="en-US" sz="4000" dirty="0">
              <a:solidFill>
                <a:schemeClr val="dk1"/>
              </a:solidFill>
            </a:endParaRPr>
          </a:p>
          <a:p>
            <a:pPr marL="237061" indent="-228594">
              <a:lnSpc>
                <a:spcPct val="90000"/>
              </a:lnSpc>
              <a:buClr>
                <a:schemeClr val="dk1"/>
              </a:buClr>
              <a:buSzPts val="2100"/>
              <a:buFontTx/>
              <a:buChar char="●"/>
            </a:pPr>
            <a:r>
              <a:rPr lang="en-US" sz="4000" dirty="0">
                <a:solidFill>
                  <a:schemeClr val="dk1"/>
                </a:solidFill>
              </a:rPr>
              <a:t>Note- the template is just one version- importance is the information</a:t>
            </a:r>
          </a:p>
          <a:p>
            <a:pPr marL="237061" indent="-228594">
              <a:lnSpc>
                <a:spcPct val="90000"/>
              </a:lnSpc>
              <a:buClr>
                <a:schemeClr val="dk1"/>
              </a:buClr>
              <a:buSzPts val="2100"/>
              <a:buFontTx/>
              <a:buChar char="●"/>
            </a:pPr>
            <a:r>
              <a:rPr lang="en-US" sz="4000" dirty="0">
                <a:solidFill>
                  <a:schemeClr val="dk1"/>
                </a:solidFill>
              </a:rPr>
              <a:t>Example- Don’t have to give reasons at title/abstract level but some choose to.</a:t>
            </a:r>
            <a:endParaRPr lang="en-US" sz="4000" dirty="0"/>
          </a:p>
        </p:txBody>
      </p:sp>
    </p:spTree>
    <p:extLst>
      <p:ext uri="{BB962C8B-B14F-4D97-AF65-F5344CB8AC3E}">
        <p14:creationId xmlns:p14="http://schemas.microsoft.com/office/powerpoint/2010/main" val="23749263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840C6D-98D4-82BF-7D48-E89B714B6EDC}"/>
              </a:ext>
            </a:extLst>
          </p:cNvPr>
          <p:cNvSpPr>
            <a:spLocks noGrp="1"/>
          </p:cNvSpPr>
          <p:nvPr>
            <p:ph type="sldNum" sz="quarter" idx="12"/>
          </p:nvPr>
        </p:nvSpPr>
        <p:spPr/>
        <p:txBody>
          <a:bodyPr/>
          <a:lstStyle/>
          <a:p>
            <a:fld id="{7C7FAD9F-AEE9-406E-B720-57D2B9DB2816}" type="slidenum">
              <a:rPr lang="en-US" smtClean="0"/>
              <a:t>45</a:t>
            </a:fld>
            <a:endParaRPr lang="en-US"/>
          </a:p>
        </p:txBody>
      </p:sp>
      <p:sp>
        <p:nvSpPr>
          <p:cNvPr id="5" name="Title 4">
            <a:extLst>
              <a:ext uri="{FF2B5EF4-FFF2-40B4-BE49-F238E27FC236}">
                <a16:creationId xmlns:a16="http://schemas.microsoft.com/office/drawing/2014/main" id="{A46B24C1-55CA-D469-04F1-33BC2F48FE6B}"/>
              </a:ext>
            </a:extLst>
          </p:cNvPr>
          <p:cNvSpPr>
            <a:spLocks noGrp="1"/>
          </p:cNvSpPr>
          <p:nvPr>
            <p:ph type="title"/>
          </p:nvPr>
        </p:nvSpPr>
        <p:spPr>
          <a:xfrm>
            <a:off x="1020724" y="558209"/>
            <a:ext cx="5159359" cy="1414131"/>
          </a:xfrm>
        </p:spPr>
        <p:txBody>
          <a:bodyPr/>
          <a:lstStyle/>
          <a:p>
            <a:r>
              <a:rPr lang="en-US" dirty="0"/>
              <a:t>Methods to get flowchart</a:t>
            </a:r>
          </a:p>
        </p:txBody>
      </p:sp>
      <p:sp>
        <p:nvSpPr>
          <p:cNvPr id="7" name="Content Placeholder 6">
            <a:extLst>
              <a:ext uri="{FF2B5EF4-FFF2-40B4-BE49-F238E27FC236}">
                <a16:creationId xmlns:a16="http://schemas.microsoft.com/office/drawing/2014/main" id="{80B1918C-FD63-28AA-DD0A-D546A889A170}"/>
              </a:ext>
            </a:extLst>
          </p:cNvPr>
          <p:cNvSpPr>
            <a:spLocks noGrp="1"/>
          </p:cNvSpPr>
          <p:nvPr>
            <p:ph sz="half" idx="2"/>
          </p:nvPr>
        </p:nvSpPr>
        <p:spPr>
          <a:xfrm>
            <a:off x="710431" y="1972340"/>
            <a:ext cx="5072743" cy="3973286"/>
          </a:xfrm>
        </p:spPr>
        <p:txBody>
          <a:bodyPr>
            <a:normAutofit fontScale="85000" lnSpcReduction="20000"/>
          </a:bodyPr>
          <a:lstStyle/>
          <a:p>
            <a:pPr marL="237061" indent="-228594">
              <a:lnSpc>
                <a:spcPct val="90000"/>
              </a:lnSpc>
              <a:spcBef>
                <a:spcPts val="1067"/>
              </a:spcBef>
              <a:buClr>
                <a:schemeClr val="dk1"/>
              </a:buClr>
              <a:buSzPts val="2100"/>
              <a:buChar char="●"/>
            </a:pPr>
            <a:r>
              <a:rPr lang="en-US" sz="4000" dirty="0">
                <a:solidFill>
                  <a:schemeClr val="dk1"/>
                </a:solidFill>
              </a:rPr>
              <a:t>Many review software programs provide PRISMA flowchart</a:t>
            </a:r>
          </a:p>
          <a:p>
            <a:pPr marL="237061" indent="-228594">
              <a:lnSpc>
                <a:spcPct val="90000"/>
              </a:lnSpc>
              <a:spcBef>
                <a:spcPts val="1067"/>
              </a:spcBef>
              <a:buClr>
                <a:schemeClr val="dk1"/>
              </a:buClr>
              <a:buSzPts val="2100"/>
              <a:buChar char="●"/>
            </a:pPr>
            <a:r>
              <a:rPr lang="en-US" sz="4000" dirty="0">
                <a:solidFill>
                  <a:schemeClr val="dk1"/>
                </a:solidFill>
              </a:rPr>
              <a:t>Issues arise when </a:t>
            </a:r>
          </a:p>
          <a:p>
            <a:pPr marL="465661" lvl="1" indent="-228594">
              <a:lnSpc>
                <a:spcPct val="90000"/>
              </a:lnSpc>
              <a:spcBef>
                <a:spcPts val="1067"/>
              </a:spcBef>
              <a:buClr>
                <a:schemeClr val="dk1"/>
              </a:buClr>
              <a:buSzPts val="2100"/>
              <a:buChar char="●"/>
            </a:pPr>
            <a:r>
              <a:rPr lang="en-US" sz="3600" dirty="0">
                <a:solidFill>
                  <a:schemeClr val="dk1"/>
                </a:solidFill>
              </a:rPr>
              <a:t>not everything is added to software</a:t>
            </a:r>
          </a:p>
          <a:p>
            <a:pPr marL="465661" lvl="1" indent="-228594">
              <a:lnSpc>
                <a:spcPct val="90000"/>
              </a:lnSpc>
              <a:spcBef>
                <a:spcPts val="1067"/>
              </a:spcBef>
              <a:buClr>
                <a:schemeClr val="dk1"/>
              </a:buClr>
              <a:buSzPts val="2100"/>
              <a:buChar char="●"/>
            </a:pPr>
            <a:r>
              <a:rPr lang="en-US" sz="3600" dirty="0">
                <a:solidFill>
                  <a:schemeClr val="dk1"/>
                </a:solidFill>
              </a:rPr>
              <a:t>duplicates are handled outside the software</a:t>
            </a:r>
          </a:p>
        </p:txBody>
      </p:sp>
      <p:sp>
        <p:nvSpPr>
          <p:cNvPr id="6" name="Content Placeholder 5">
            <a:extLst>
              <a:ext uri="{FF2B5EF4-FFF2-40B4-BE49-F238E27FC236}">
                <a16:creationId xmlns:a16="http://schemas.microsoft.com/office/drawing/2014/main" id="{976BC3B3-0805-2FC7-8351-FB6665789EEE}"/>
              </a:ext>
            </a:extLst>
          </p:cNvPr>
          <p:cNvSpPr>
            <a:spLocks noGrp="1"/>
          </p:cNvSpPr>
          <p:nvPr>
            <p:ph sz="half" idx="1"/>
          </p:nvPr>
        </p:nvSpPr>
        <p:spPr>
          <a:xfrm>
            <a:off x="6595439" y="846446"/>
            <a:ext cx="4886130" cy="5099180"/>
          </a:xfrm>
          <a:solidFill>
            <a:schemeClr val="accent2"/>
          </a:solidFill>
        </p:spPr>
        <p:txBody>
          <a:bodyPr>
            <a:normAutofit fontScale="85000" lnSpcReduction="20000"/>
          </a:bodyPr>
          <a:lstStyle/>
          <a:p>
            <a:r>
              <a:rPr lang="en-US" dirty="0">
                <a:latin typeface="Aptos" panose="020B0004020202020204" pitchFamily="34" charset="0"/>
                <a:hlinkClick r:id="rId2">
                  <a:extLst>
                    <a:ext uri="{A12FA001-AC4F-418D-AE19-62706E023703}">
                      <ahyp:hlinkClr xmlns:ahyp="http://schemas.microsoft.com/office/drawing/2018/hyperlinkcolor" val="tx"/>
                    </a:ext>
                  </a:extLst>
                </a:hlinkClick>
              </a:rPr>
              <a:t>PRISMA Flowchart generator </a:t>
            </a:r>
            <a:endParaRPr lang="en-US" dirty="0">
              <a:latin typeface="Aptos" panose="020B0004020202020204" pitchFamily="34" charset="0"/>
            </a:endParaRPr>
          </a:p>
          <a:p>
            <a:pPr marL="457200" indent="-457200">
              <a:buFont typeface="Arial" panose="020B0604020202020204" pitchFamily="34" charset="0"/>
              <a:buChar char="•"/>
            </a:pPr>
            <a:r>
              <a:rPr lang="en-US" dirty="0">
                <a:latin typeface="Aptos" panose="020B0004020202020204" pitchFamily="34" charset="0"/>
              </a:rPr>
              <a:t>Creates flowchart in various forms, pdf, </a:t>
            </a:r>
            <a:r>
              <a:rPr lang="en-US" dirty="0" err="1">
                <a:latin typeface="Aptos" panose="020B0004020202020204" pitchFamily="34" charset="0"/>
              </a:rPr>
              <a:t>svg</a:t>
            </a:r>
            <a:r>
              <a:rPr lang="en-US" dirty="0">
                <a:latin typeface="Aptos" panose="020B0004020202020204" pitchFamily="34" charset="0"/>
              </a:rPr>
              <a:t>, </a:t>
            </a:r>
            <a:r>
              <a:rPr lang="en-US" dirty="0" err="1">
                <a:latin typeface="Aptos" panose="020B0004020202020204" pitchFamily="34" charset="0"/>
              </a:rPr>
              <a:t>png</a:t>
            </a:r>
            <a:endParaRPr lang="en-US" dirty="0">
              <a:latin typeface="Aptos" panose="020B0004020202020204" pitchFamily="34" charset="0"/>
            </a:endParaRPr>
          </a:p>
          <a:p>
            <a:pPr marL="457200" indent="-457200">
              <a:buFont typeface="Arial" panose="020B0604020202020204" pitchFamily="34" charset="0"/>
              <a:buChar char="•"/>
            </a:pPr>
            <a:r>
              <a:rPr lang="en-US" b="0" i="0" dirty="0">
                <a:effectLst/>
                <a:latin typeface="Aptos" panose="020B0004020202020204" pitchFamily="34" charset="0"/>
              </a:rPr>
              <a:t>PRISMA2020: An R package and Shiny app for producing PRISMA 2020-compliant flow diagrams, with interactivity for </a:t>
            </a:r>
            <a:r>
              <a:rPr lang="en-US" b="0" i="0" dirty="0" err="1">
                <a:effectLst/>
                <a:latin typeface="Aptos" panose="020B0004020202020204" pitchFamily="34" charset="0"/>
              </a:rPr>
              <a:t>optimised</a:t>
            </a:r>
            <a:r>
              <a:rPr lang="en-US" b="0" i="0" dirty="0">
                <a:effectLst/>
                <a:latin typeface="Aptos" panose="020B0004020202020204" pitchFamily="34" charset="0"/>
              </a:rPr>
              <a:t> digital transparency and Open Synthesis</a:t>
            </a:r>
            <a:r>
              <a:rPr lang="en-US" b="0" dirty="0">
                <a:latin typeface="Aptos" panose="020B0004020202020204" pitchFamily="34" charset="0"/>
              </a:rPr>
              <a:t> (see handout).</a:t>
            </a:r>
            <a:endParaRPr lang="en-US" b="0" i="0" dirty="0">
              <a:effectLst/>
              <a:latin typeface="Aptos" panose="020B0004020202020204" pitchFamily="34" charset="0"/>
            </a:endParaRPr>
          </a:p>
          <a:p>
            <a:pPr marL="457200" indent="-457200">
              <a:buFont typeface="Arial" panose="020B0604020202020204" pitchFamily="34" charset="0"/>
              <a:buChar char="•"/>
            </a:pPr>
            <a:r>
              <a:rPr lang="en-US" b="0" dirty="0">
                <a:latin typeface="Aptos" panose="020B0004020202020204" pitchFamily="34" charset="0"/>
              </a:rPr>
              <a:t>Can also download code to use in R software</a:t>
            </a:r>
            <a:endParaRPr lang="en-US" dirty="0">
              <a:latin typeface="Aptos" panose="020B0004020202020204" pitchFamily="34" charset="0"/>
            </a:endParaRPr>
          </a:p>
        </p:txBody>
      </p:sp>
    </p:spTree>
    <p:extLst>
      <p:ext uri="{BB962C8B-B14F-4D97-AF65-F5344CB8AC3E}">
        <p14:creationId xmlns:p14="http://schemas.microsoft.com/office/powerpoint/2010/main" val="3325536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45"/>
          <p:cNvSpPr txBox="1">
            <a:spLocks noGrp="1"/>
          </p:cNvSpPr>
          <p:nvPr>
            <p:ph type="title"/>
          </p:nvPr>
        </p:nvSpPr>
        <p:spPr>
          <a:xfrm>
            <a:off x="476059" y="376369"/>
            <a:ext cx="10515600" cy="992762"/>
          </a:xfrm>
          <a:prstGeom prst="rect">
            <a:avLst/>
          </a:prstGeom>
          <a:noFill/>
          <a:ln>
            <a:noFill/>
          </a:ln>
        </p:spPr>
        <p:txBody>
          <a:bodyPr spcFirstLastPara="1" vert="horz" wrap="square" lIns="91433" tIns="45700" rIns="91433" bIns="45700" rtlCol="0" anchor="ctr" anchorCtr="0">
            <a:normAutofit/>
          </a:bodyPr>
          <a:lstStyle/>
          <a:p>
            <a:pPr>
              <a:lnSpc>
                <a:spcPct val="90000"/>
              </a:lnSpc>
              <a:spcBef>
                <a:spcPts val="0"/>
              </a:spcBef>
              <a:buClr>
                <a:schemeClr val="lt1"/>
              </a:buClr>
              <a:buSzPts val="3300"/>
            </a:pPr>
            <a:r>
              <a:rPr lang="en" b="1" dirty="0"/>
              <a:t>Examples of PRISMA flowchart for SRS</a:t>
            </a:r>
            <a:endParaRPr dirty="0"/>
          </a:p>
        </p:txBody>
      </p:sp>
      <p:pic>
        <p:nvPicPr>
          <p:cNvPr id="5" name="Picture 2" descr="Example of prisma flowchart for systematic reviews from PMID 35324994.">
            <a:extLst>
              <a:ext uri="{FF2B5EF4-FFF2-40B4-BE49-F238E27FC236}">
                <a16:creationId xmlns:a16="http://schemas.microsoft.com/office/drawing/2014/main" id="{B9DF690D-D3C6-08F4-85EA-46DB69ED97C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858557" y="1254544"/>
            <a:ext cx="3566319" cy="4417778"/>
          </a:xfrm>
          <a:prstGeom prst="rect">
            <a:avLst/>
          </a:prstGeom>
          <a:noFill/>
          <a:extLst>
            <a:ext uri="{909E8E84-426E-40DD-AFC4-6F175D3DCCD1}">
              <a14:hiddenFill xmlns:a14="http://schemas.microsoft.com/office/drawing/2010/main">
                <a:solidFill>
                  <a:srgbClr val="FFFFFF"/>
                </a:solidFill>
              </a14:hiddenFill>
            </a:ext>
          </a:extLst>
        </p:spPr>
      </p:pic>
      <p:sp>
        <p:nvSpPr>
          <p:cNvPr id="279" name="Google Shape;279;p45"/>
          <p:cNvSpPr txBox="1"/>
          <p:nvPr/>
        </p:nvSpPr>
        <p:spPr>
          <a:xfrm>
            <a:off x="476059" y="5900387"/>
            <a:ext cx="5619200" cy="699432"/>
          </a:xfrm>
          <a:prstGeom prst="rect">
            <a:avLst/>
          </a:prstGeom>
          <a:solidFill>
            <a:schemeClr val="bg1"/>
          </a:solidFill>
          <a:ln>
            <a:noFill/>
          </a:ln>
        </p:spPr>
        <p:txBody>
          <a:bodyPr spcFirstLastPara="1" wrap="square" lIns="91433" tIns="45700" rIns="91433" bIns="45700" anchor="t" anchorCtr="0">
            <a:noAutofit/>
          </a:bodyPr>
          <a:lstStyle/>
          <a:p>
            <a:r>
              <a:rPr lang="en-US" sz="1400" b="1" i="0" dirty="0">
                <a:effectLst/>
                <a:latin typeface="Merriweather" panose="00000500000000000000" pitchFamily="2" charset="0"/>
                <a:hlinkClick r:id="rId4">
                  <a:extLst>
                    <a:ext uri="{A12FA001-AC4F-418D-AE19-62706E023703}">
                      <ahyp:hlinkClr xmlns:ahyp="http://schemas.microsoft.com/office/drawing/2018/hyperlinkcolor" val="tx"/>
                    </a:ext>
                  </a:extLst>
                </a:hlinkClick>
              </a:rPr>
              <a:t>Mobile applications in medical education: A systematic review and meta-analysis</a:t>
            </a:r>
            <a:endParaRPr lang="en-US" sz="1400" b="1" i="0" dirty="0">
              <a:effectLst/>
              <a:latin typeface="Merriweather" panose="00000500000000000000" pitchFamily="2" charset="0"/>
            </a:endParaRPr>
          </a:p>
          <a:p>
            <a:endParaRPr sz="1400" dirty="0">
              <a:latin typeface="Aptos" panose="020B0004020202020204" pitchFamily="34" charset="0"/>
              <a:ea typeface="Calibri"/>
              <a:cs typeface="Calibri"/>
              <a:sym typeface="Calibri"/>
            </a:endParaRPr>
          </a:p>
        </p:txBody>
      </p:sp>
      <p:pic>
        <p:nvPicPr>
          <p:cNvPr id="15" name="Content Placeholder 14" descr="Example of prisma flowchart for systematic reviews from PMID 38863918.">
            <a:extLst>
              <a:ext uri="{FF2B5EF4-FFF2-40B4-BE49-F238E27FC236}">
                <a16:creationId xmlns:a16="http://schemas.microsoft.com/office/drawing/2014/main" id="{89C66D91-D458-3DCB-9165-0CDC5BB7A72A}"/>
              </a:ext>
            </a:extLst>
          </p:cNvPr>
          <p:cNvPicPr>
            <a:picLocks noGrp="1" noChangeAspect="1"/>
          </p:cNvPicPr>
          <p:nvPr>
            <p:ph sz="half" idx="2"/>
          </p:nvPr>
        </p:nvPicPr>
        <p:blipFill>
          <a:blip r:embed="rId5"/>
          <a:stretch>
            <a:fillRect/>
          </a:stretch>
        </p:blipFill>
        <p:spPr>
          <a:xfrm>
            <a:off x="5310378" y="1279205"/>
            <a:ext cx="6405563" cy="4165052"/>
          </a:xfrm>
          <a:prstGeom prst="rect">
            <a:avLst/>
          </a:prstGeom>
        </p:spPr>
      </p:pic>
      <p:sp>
        <p:nvSpPr>
          <p:cNvPr id="280" name="Google Shape;280;p45"/>
          <p:cNvSpPr txBox="1"/>
          <p:nvPr/>
        </p:nvSpPr>
        <p:spPr>
          <a:xfrm>
            <a:off x="6196047" y="5793972"/>
            <a:ext cx="5619200" cy="912261"/>
          </a:xfrm>
          <a:prstGeom prst="rect">
            <a:avLst/>
          </a:prstGeom>
          <a:solidFill>
            <a:schemeClr val="bg1"/>
          </a:solidFill>
          <a:ln>
            <a:noFill/>
          </a:ln>
        </p:spPr>
        <p:txBody>
          <a:bodyPr spcFirstLastPara="1" wrap="square" lIns="91433" tIns="45700" rIns="91433" bIns="45700" anchor="t" anchorCtr="0">
            <a:noAutofit/>
          </a:bodyPr>
          <a:lstStyle/>
          <a:p>
            <a:r>
              <a:rPr lang="en-US" sz="1400" b="1" dirty="0">
                <a:latin typeface="Aptos" panose="020B0004020202020204" pitchFamily="34" charset="0"/>
                <a:sym typeface="Calibri"/>
                <a:hlinkClick r:id="rId6">
                  <a:extLst>
                    <a:ext uri="{A12FA001-AC4F-418D-AE19-62706E023703}">
                      <ahyp:hlinkClr xmlns:ahyp="http://schemas.microsoft.com/office/drawing/2018/hyperlinkcolor" val="tx"/>
                    </a:ext>
                  </a:extLst>
                </a:hlinkClick>
              </a:rPr>
              <a:t>Efficacy and Safety of Bromocriptine-QR as an Adjunctive Therapy on Glycemic Control in Subjects with Uncontrolled Type 2 Diabetes Mellitus: A Systematic Review and Meta-analysis</a:t>
            </a:r>
            <a:endParaRPr sz="1400" b="1" dirty="0">
              <a:latin typeface="Aptos" panose="020B0004020202020204" pitchFamily="34" charset="0"/>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39"/>
          <p:cNvSpPr txBox="1">
            <a:spLocks noGrp="1"/>
          </p:cNvSpPr>
          <p:nvPr>
            <p:ph type="title"/>
          </p:nvPr>
        </p:nvSpPr>
        <p:spPr>
          <a:xfrm>
            <a:off x="212983" y="718624"/>
            <a:ext cx="5105465" cy="5943432"/>
          </a:xfrm>
          <a:prstGeom prst="rect">
            <a:avLst/>
          </a:prstGeom>
          <a:solidFill>
            <a:schemeClr val="tx1"/>
          </a:solidFill>
        </p:spPr>
        <p:txBody>
          <a:bodyPr spcFirstLastPara="1" wrap="square" lIns="91425" tIns="45700" rIns="91425" bIns="45700" anchor="t" anchorCtr="0">
            <a:noAutofit/>
          </a:bodyPr>
          <a:lstStyle/>
          <a:p>
            <a:br>
              <a:rPr lang="en-US" sz="7200" dirty="0">
                <a:solidFill>
                  <a:schemeClr val="bg1"/>
                </a:solidFill>
              </a:rPr>
            </a:br>
            <a:r>
              <a:rPr lang="en-US" sz="7200" dirty="0">
                <a:solidFill>
                  <a:schemeClr val="bg1"/>
                </a:solidFill>
              </a:rPr>
              <a:t>4-4</a:t>
            </a:r>
            <a:br>
              <a:rPr lang="en-US" sz="7200" dirty="0">
                <a:solidFill>
                  <a:schemeClr val="bg1"/>
                </a:solidFill>
              </a:rPr>
            </a:br>
            <a:r>
              <a:rPr lang="en-US" sz="7200" dirty="0">
                <a:solidFill>
                  <a:schemeClr val="bg1"/>
                </a:solidFill>
              </a:rPr>
              <a:t>prisma-2020</a:t>
            </a:r>
            <a:br>
              <a:rPr lang="en-US" sz="7200" dirty="0">
                <a:solidFill>
                  <a:schemeClr val="bg1"/>
                </a:solidFill>
              </a:rPr>
            </a:br>
            <a:r>
              <a:rPr lang="en-US" sz="7200" dirty="0">
                <a:solidFill>
                  <a:schemeClr val="bg1"/>
                </a:solidFill>
              </a:rPr>
              <a:t>limitations</a:t>
            </a:r>
            <a:br>
              <a:rPr lang="en-US" sz="7200" dirty="0">
                <a:solidFill>
                  <a:schemeClr val="bg1"/>
                </a:solidFill>
              </a:rPr>
            </a:br>
            <a:endParaRPr sz="4800" dirty="0">
              <a:solidFill>
                <a:schemeClr val="bg1"/>
              </a:solidFill>
            </a:endParaRPr>
          </a:p>
        </p:txBody>
      </p:sp>
      <p:sp>
        <p:nvSpPr>
          <p:cNvPr id="3" name="Slide Number Placeholder 2">
            <a:extLst>
              <a:ext uri="{FF2B5EF4-FFF2-40B4-BE49-F238E27FC236}">
                <a16:creationId xmlns:a16="http://schemas.microsoft.com/office/drawing/2014/main" id="{023ADDF9-896E-1F7B-180D-4907401F0EB7}"/>
              </a:ext>
            </a:extLst>
          </p:cNvPr>
          <p:cNvSpPr>
            <a:spLocks noGrp="1"/>
          </p:cNvSpPr>
          <p:nvPr>
            <p:ph type="sldNum" sz="quarter" idx="12"/>
          </p:nvPr>
        </p:nvSpPr>
        <p:spPr/>
        <p:txBody>
          <a:bodyPr/>
          <a:lstStyle/>
          <a:p>
            <a:fld id="{7C7FAD9F-AEE9-406E-B720-57D2B9DB2816}" type="slidenum">
              <a:rPr lang="en-US" smtClean="0"/>
              <a:t>47</a:t>
            </a:fld>
            <a:endParaRPr lang="en-US"/>
          </a:p>
        </p:txBody>
      </p:sp>
      <p:sp>
        <p:nvSpPr>
          <p:cNvPr id="4" name="TextBox 3">
            <a:extLst>
              <a:ext uri="{FF2B5EF4-FFF2-40B4-BE49-F238E27FC236}">
                <a16:creationId xmlns:a16="http://schemas.microsoft.com/office/drawing/2014/main" id="{85E1BDA6-B7E6-7058-FDC0-030CC724FC3B}"/>
              </a:ext>
            </a:extLst>
          </p:cNvPr>
          <p:cNvSpPr txBox="1"/>
          <p:nvPr/>
        </p:nvSpPr>
        <p:spPr>
          <a:xfrm>
            <a:off x="5859624" y="970384"/>
            <a:ext cx="5673013" cy="5334794"/>
          </a:xfrm>
          <a:prstGeom prst="rect">
            <a:avLst/>
          </a:prstGeom>
          <a:noFill/>
        </p:spPr>
        <p:txBody>
          <a:bodyPr wrap="square" rtlCol="0">
            <a:spAutoFit/>
          </a:bodyPr>
          <a:lstStyle/>
          <a:p>
            <a:pPr marL="118530">
              <a:lnSpc>
                <a:spcPct val="90000"/>
              </a:lnSpc>
              <a:spcBef>
                <a:spcPts val="0"/>
              </a:spcBef>
              <a:buClr>
                <a:schemeClr val="dk1"/>
              </a:buClr>
              <a:buSzPts val="1800"/>
            </a:pPr>
            <a:r>
              <a:rPr lang="en-US" sz="3600" dirty="0">
                <a:ea typeface="Arial"/>
                <a:cs typeface="Arial"/>
                <a:sym typeface="Arial"/>
              </a:rPr>
              <a:t>To what extent are you confident that the search identified all potentially eligible studies?</a:t>
            </a:r>
            <a:endParaRPr lang="en-US" sz="3600" dirty="0"/>
          </a:p>
          <a:p>
            <a:pPr marL="694249" lvl="1" indent="-237061">
              <a:lnSpc>
                <a:spcPct val="90000"/>
              </a:lnSpc>
              <a:spcBef>
                <a:spcPts val="533"/>
              </a:spcBef>
              <a:buClr>
                <a:srgbClr val="000000"/>
              </a:buClr>
              <a:buSzPts val="1800"/>
              <a:buFont typeface="Courier New"/>
              <a:buChar char="o"/>
            </a:pPr>
            <a:r>
              <a:rPr lang="en-US" sz="3600" b="1" dirty="0">
                <a:solidFill>
                  <a:srgbClr val="000000"/>
                </a:solidFill>
                <a:ea typeface="Arial"/>
                <a:cs typeface="Arial"/>
                <a:sym typeface="Arial"/>
              </a:rPr>
              <a:t>Were there other appropriate resources not searched?</a:t>
            </a:r>
            <a:endParaRPr lang="en-US" sz="3600" dirty="0"/>
          </a:p>
          <a:p>
            <a:pPr marL="694249" lvl="1" indent="-237061">
              <a:lnSpc>
                <a:spcPct val="90000"/>
              </a:lnSpc>
              <a:spcBef>
                <a:spcPts val="533"/>
              </a:spcBef>
              <a:buClr>
                <a:srgbClr val="000000"/>
              </a:buClr>
              <a:buSzPts val="1800"/>
              <a:buFont typeface="Courier New"/>
              <a:buChar char="o"/>
            </a:pPr>
            <a:r>
              <a:rPr lang="en-US" sz="3600" b="1" dirty="0">
                <a:solidFill>
                  <a:srgbClr val="000000"/>
                </a:solidFill>
                <a:ea typeface="Arial"/>
                <a:cs typeface="Arial"/>
                <a:sym typeface="Arial"/>
              </a:rPr>
              <a:t>Did any limits potentially block relevant results from being retrieved?</a:t>
            </a:r>
          </a:p>
          <a:p>
            <a:pPr marL="694249" lvl="1" indent="-237061">
              <a:lnSpc>
                <a:spcPct val="90000"/>
              </a:lnSpc>
              <a:spcBef>
                <a:spcPts val="533"/>
              </a:spcBef>
              <a:buClr>
                <a:srgbClr val="000000"/>
              </a:buClr>
              <a:buSzPts val="1800"/>
              <a:buFont typeface="Courier New"/>
              <a:buChar char="o"/>
            </a:pPr>
            <a:r>
              <a:rPr lang="en-US" sz="3600" dirty="0">
                <a:solidFill>
                  <a:srgbClr val="000000"/>
                </a:solidFill>
                <a:ea typeface="Arial"/>
                <a:cs typeface="Arial"/>
                <a:sym typeface="Arial"/>
              </a:rPr>
              <a:t>Note- Publication bias is measured by funnel plot, but this only be created if meta-analysis is conducted.</a:t>
            </a:r>
            <a:endParaRPr lang="en-US" sz="3600" dirty="0"/>
          </a:p>
          <a:p>
            <a:pPr marL="694249" lvl="1" indent="-237061">
              <a:lnSpc>
                <a:spcPct val="90000"/>
              </a:lnSpc>
              <a:spcBef>
                <a:spcPts val="533"/>
              </a:spcBef>
              <a:buClr>
                <a:srgbClr val="000000"/>
              </a:buClr>
              <a:buSzPts val="1800"/>
              <a:buFont typeface="Courier New"/>
              <a:buChar char="o"/>
            </a:pPr>
            <a:endParaRPr lang="en-US" sz="3600" b="1" dirty="0">
              <a:solidFill>
                <a:srgbClr val="000000"/>
              </a:solidFill>
              <a:ea typeface="Arial"/>
              <a:cs typeface="Arial"/>
              <a:sym typeface="Arial"/>
            </a:endParaRPr>
          </a:p>
        </p:txBody>
      </p:sp>
    </p:spTree>
    <p:extLst>
      <p:ext uri="{BB962C8B-B14F-4D97-AF65-F5344CB8AC3E}">
        <p14:creationId xmlns:p14="http://schemas.microsoft.com/office/powerpoint/2010/main" val="2945080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50988-2BC5-0444-9AE0-76D7AB76C338}"/>
              </a:ext>
            </a:extLst>
          </p:cNvPr>
          <p:cNvSpPr>
            <a:spLocks noGrp="1"/>
          </p:cNvSpPr>
          <p:nvPr>
            <p:ph type="title"/>
          </p:nvPr>
        </p:nvSpPr>
        <p:spPr/>
        <p:txBody>
          <a:bodyPr/>
          <a:lstStyle/>
          <a:p>
            <a:r>
              <a:rPr lang="en-US" dirty="0"/>
              <a:t>PRISMA Elaboration 23c</a:t>
            </a:r>
          </a:p>
        </p:txBody>
      </p:sp>
      <p:sp>
        <p:nvSpPr>
          <p:cNvPr id="3" name="Content Placeholder 2">
            <a:extLst>
              <a:ext uri="{FF2B5EF4-FFF2-40B4-BE49-F238E27FC236}">
                <a16:creationId xmlns:a16="http://schemas.microsoft.com/office/drawing/2014/main" id="{8727D5F1-10FF-545C-B63E-46FFBF1B066C}"/>
              </a:ext>
            </a:extLst>
          </p:cNvPr>
          <p:cNvSpPr>
            <a:spLocks noGrp="1"/>
          </p:cNvSpPr>
          <p:nvPr>
            <p:ph idx="1"/>
          </p:nvPr>
        </p:nvSpPr>
        <p:spPr/>
        <p:txBody>
          <a:bodyPr>
            <a:normAutofit fontScale="77500" lnSpcReduction="20000"/>
          </a:bodyPr>
          <a:lstStyle/>
          <a:p>
            <a:r>
              <a:rPr lang="en-US" b="0" i="0" dirty="0">
                <a:solidFill>
                  <a:srgbClr val="333333"/>
                </a:solidFill>
                <a:effectLst/>
                <a:latin typeface="interfaceregular"/>
              </a:rPr>
              <a:t>Discussing limitations, avoidable or unavoidable, in the review process should help readers understand the trustworthiness of the review findings. For example, authors might acknowledge the decision to restrict eligibility to studies in English only, search only a small number of databases . . </a:t>
            </a:r>
          </a:p>
          <a:p>
            <a:r>
              <a:rPr lang="en-US" b="0" i="0" dirty="0">
                <a:solidFill>
                  <a:srgbClr val="333333"/>
                </a:solidFill>
                <a:effectLst/>
                <a:latin typeface="interfaceregular"/>
              </a:rPr>
              <a:t>They might also acknowledge that they were unable to access all potentially eligible study reports …</a:t>
            </a:r>
          </a:p>
          <a:p>
            <a:r>
              <a:rPr lang="en-US" b="0" i="0" dirty="0">
                <a:solidFill>
                  <a:srgbClr val="333333"/>
                </a:solidFill>
                <a:effectLst/>
                <a:latin typeface="interfaceregular"/>
              </a:rPr>
              <a:t>While some limitations may affect the validity of the review findings, others may not.</a:t>
            </a:r>
          </a:p>
          <a:p>
            <a:r>
              <a:rPr lang="en-US" sz="1800" b="0" i="0" u="none" strike="noStrike" dirty="0">
                <a:solidFill>
                  <a:srgbClr val="000000"/>
                </a:solidFill>
                <a:effectLst/>
                <a:latin typeface="Arial" panose="020B0604020202020204" pitchFamily="34" charset="0"/>
              </a:rPr>
              <a:t>Page MJ, Moher D, </a:t>
            </a:r>
            <a:r>
              <a:rPr lang="en-US" sz="1800" b="0" i="0" u="none" strike="noStrike" dirty="0" err="1">
                <a:solidFill>
                  <a:srgbClr val="000000"/>
                </a:solidFill>
                <a:effectLst/>
                <a:latin typeface="Arial" panose="020B0604020202020204" pitchFamily="34" charset="0"/>
              </a:rPr>
              <a:t>Bossuyt</a:t>
            </a:r>
            <a:r>
              <a:rPr lang="en-US" sz="1800" b="0" i="0" u="none" strike="noStrike" dirty="0">
                <a:solidFill>
                  <a:srgbClr val="000000"/>
                </a:solidFill>
                <a:effectLst/>
                <a:latin typeface="Arial" panose="020B0604020202020204" pitchFamily="34" charset="0"/>
              </a:rPr>
              <a:t> PM, </a:t>
            </a:r>
            <a:r>
              <a:rPr lang="en-US" sz="1800" b="0" i="0" u="none" strike="noStrike" dirty="0" err="1">
                <a:solidFill>
                  <a:srgbClr val="000000"/>
                </a:solidFill>
                <a:effectLst/>
                <a:latin typeface="Arial" panose="020B0604020202020204" pitchFamily="34" charset="0"/>
              </a:rPr>
              <a:t>Boutron</a:t>
            </a:r>
            <a:r>
              <a:rPr lang="en-US" sz="1800" b="0" i="0" u="none" strike="noStrike" dirty="0">
                <a:solidFill>
                  <a:srgbClr val="000000"/>
                </a:solidFill>
                <a:effectLst/>
                <a:latin typeface="Arial" panose="020B0604020202020204" pitchFamily="34" charset="0"/>
              </a:rPr>
              <a:t> I, Hoffmann TC, Mulrow CD, </a:t>
            </a:r>
            <a:r>
              <a:rPr lang="en-US" sz="1800" b="0" i="0" u="none" strike="noStrike" dirty="0" err="1">
                <a:solidFill>
                  <a:srgbClr val="000000"/>
                </a:solidFill>
                <a:effectLst/>
                <a:latin typeface="Arial" panose="020B0604020202020204" pitchFamily="34" charset="0"/>
              </a:rPr>
              <a:t>Shamseer</a:t>
            </a:r>
            <a:r>
              <a:rPr lang="en-US" sz="1800" b="0" i="0" u="none" strike="noStrike" dirty="0">
                <a:solidFill>
                  <a:srgbClr val="000000"/>
                </a:solidFill>
                <a:effectLst/>
                <a:latin typeface="Arial" panose="020B0604020202020204" pitchFamily="34" charset="0"/>
              </a:rPr>
              <a:t> L, </a:t>
            </a:r>
            <a:r>
              <a:rPr lang="en-US" sz="1800" b="0" i="0" u="none" strike="noStrike" dirty="0" err="1">
                <a:solidFill>
                  <a:srgbClr val="000000"/>
                </a:solidFill>
                <a:effectLst/>
                <a:latin typeface="Arial" panose="020B0604020202020204" pitchFamily="34" charset="0"/>
              </a:rPr>
              <a:t>Tetzlaff</a:t>
            </a:r>
            <a:r>
              <a:rPr lang="en-US" sz="1800" b="0" i="0" u="none" strike="noStrike" dirty="0">
                <a:solidFill>
                  <a:srgbClr val="000000"/>
                </a:solidFill>
                <a:effectLst/>
                <a:latin typeface="Arial" panose="020B0604020202020204" pitchFamily="34" charset="0"/>
              </a:rPr>
              <a:t> JM, </a:t>
            </a:r>
            <a:r>
              <a:rPr lang="en-US" sz="1800" b="0" i="0" u="none" strike="noStrike" dirty="0" err="1">
                <a:solidFill>
                  <a:srgbClr val="000000"/>
                </a:solidFill>
                <a:effectLst/>
                <a:latin typeface="Arial" panose="020B0604020202020204" pitchFamily="34" charset="0"/>
              </a:rPr>
              <a:t>Akl</a:t>
            </a:r>
            <a:r>
              <a:rPr lang="en-US" sz="1800" b="0" i="0" u="none" strike="noStrike" dirty="0">
                <a:solidFill>
                  <a:srgbClr val="000000"/>
                </a:solidFill>
                <a:effectLst/>
                <a:latin typeface="Arial" panose="020B0604020202020204" pitchFamily="34" charset="0"/>
              </a:rPr>
              <a:t> EA, Brennan SE, Chou R, Glanville J, Grimshaw JM, </a:t>
            </a:r>
            <a:r>
              <a:rPr lang="en-US" sz="1800" b="0" i="0" u="none" strike="noStrike" dirty="0" err="1">
                <a:solidFill>
                  <a:srgbClr val="000000"/>
                </a:solidFill>
                <a:effectLst/>
                <a:latin typeface="Arial" panose="020B0604020202020204" pitchFamily="34" charset="0"/>
              </a:rPr>
              <a:t>Hróbjartsson</a:t>
            </a:r>
            <a:r>
              <a:rPr lang="en-US" sz="1800" b="0" i="0" u="none" strike="noStrike" dirty="0">
                <a:solidFill>
                  <a:srgbClr val="000000"/>
                </a:solidFill>
                <a:effectLst/>
                <a:latin typeface="Arial" panose="020B0604020202020204" pitchFamily="34" charset="0"/>
              </a:rPr>
              <a:t> A, Lalu MM, Li T, Loder EW, Mayo-Wilson E, McDonald S, McGuinness LA, Stewart LA, Thomas J, </a:t>
            </a:r>
            <a:r>
              <a:rPr lang="en-US" sz="1800" b="0" i="0" u="none" strike="noStrike" dirty="0" err="1">
                <a:solidFill>
                  <a:srgbClr val="000000"/>
                </a:solidFill>
                <a:effectLst/>
                <a:latin typeface="Arial" panose="020B0604020202020204" pitchFamily="34" charset="0"/>
              </a:rPr>
              <a:t>Tricco</a:t>
            </a:r>
            <a:r>
              <a:rPr lang="en-US" sz="1800" b="0" i="0" u="none" strike="noStrike" dirty="0">
                <a:solidFill>
                  <a:srgbClr val="000000"/>
                </a:solidFill>
                <a:effectLst/>
                <a:latin typeface="Arial" panose="020B0604020202020204" pitchFamily="34" charset="0"/>
              </a:rPr>
              <a:t> AC, Welch VA, Whiting P, McKenzie JE. PRISMA 2020 explanation and elaboration: updated guidance and exemplars for reporting systematic reviews. BMJ. 2021 Mar 29;372:n160. </a:t>
            </a:r>
            <a:r>
              <a:rPr lang="en-US" sz="1800" b="0" i="0" u="none" strike="noStrike" dirty="0" err="1">
                <a:solidFill>
                  <a:srgbClr val="000000"/>
                </a:solidFill>
                <a:effectLst/>
                <a:latin typeface="Arial" panose="020B0604020202020204" pitchFamily="34" charset="0"/>
              </a:rPr>
              <a:t>doi</a:t>
            </a:r>
            <a:r>
              <a:rPr lang="en-US" sz="1800" b="0" i="0" u="none" strike="noStrike" dirty="0">
                <a:solidFill>
                  <a:srgbClr val="000000"/>
                </a:solidFill>
                <a:effectLst/>
                <a:latin typeface="Arial" panose="020B0604020202020204" pitchFamily="34" charset="0"/>
              </a:rPr>
              <a:t>: 10.1136/bmj.n160. PMID: 33781993; PMCID: PMC8005925.</a:t>
            </a:r>
            <a:endParaRPr lang="en-US" dirty="0"/>
          </a:p>
          <a:p>
            <a:endParaRPr lang="en-US" dirty="0"/>
          </a:p>
        </p:txBody>
      </p:sp>
      <p:sp>
        <p:nvSpPr>
          <p:cNvPr id="4" name="Slide Number Placeholder 3">
            <a:extLst>
              <a:ext uri="{FF2B5EF4-FFF2-40B4-BE49-F238E27FC236}">
                <a16:creationId xmlns:a16="http://schemas.microsoft.com/office/drawing/2014/main" id="{539FD282-F853-A558-E193-AD3AF70F90CB}"/>
              </a:ext>
            </a:extLst>
          </p:cNvPr>
          <p:cNvSpPr>
            <a:spLocks noGrp="1"/>
          </p:cNvSpPr>
          <p:nvPr>
            <p:ph type="sldNum" sz="quarter" idx="12"/>
          </p:nvPr>
        </p:nvSpPr>
        <p:spPr/>
        <p:txBody>
          <a:bodyPr/>
          <a:lstStyle/>
          <a:p>
            <a:fld id="{7C7FAD9F-AEE9-406E-B720-57D2B9DB2816}" type="slidenum">
              <a:rPr lang="en-US" smtClean="0"/>
              <a:t>48</a:t>
            </a:fld>
            <a:endParaRPr lang="en-US"/>
          </a:p>
        </p:txBody>
      </p:sp>
    </p:spTree>
    <p:extLst>
      <p:ext uri="{BB962C8B-B14F-4D97-AF65-F5344CB8AC3E}">
        <p14:creationId xmlns:p14="http://schemas.microsoft.com/office/powerpoint/2010/main" val="12087485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6"/>
          <p:cNvSpPr txBox="1">
            <a:spLocks noGrp="1"/>
          </p:cNvSpPr>
          <p:nvPr>
            <p:ph type="title"/>
          </p:nvPr>
        </p:nvSpPr>
        <p:spPr>
          <a:xfrm>
            <a:off x="732453" y="568744"/>
            <a:ext cx="10471052" cy="667868"/>
          </a:xfrm>
          <a:prstGeom prst="rect">
            <a:avLst/>
          </a:prstGeom>
          <a:noFill/>
          <a:ln>
            <a:noFill/>
          </a:ln>
        </p:spPr>
        <p:txBody>
          <a:bodyPr spcFirstLastPara="1" vert="horz" wrap="square" lIns="91433" tIns="45700" rIns="91433" bIns="45700" rtlCol="0" anchor="ctr" anchorCtr="0">
            <a:noAutofit/>
          </a:bodyPr>
          <a:lstStyle/>
          <a:p>
            <a:pPr>
              <a:lnSpc>
                <a:spcPct val="90000"/>
              </a:lnSpc>
              <a:spcBef>
                <a:spcPts val="0"/>
              </a:spcBef>
              <a:buClr>
                <a:schemeClr val="lt1"/>
              </a:buClr>
              <a:buSzPct val="100000"/>
            </a:pPr>
            <a:r>
              <a:rPr lang="en-US" dirty="0"/>
              <a:t>E</a:t>
            </a:r>
            <a:r>
              <a:rPr lang="en" dirty="0"/>
              <a:t>xample of limitation sections</a:t>
            </a:r>
            <a:endParaRPr dirty="0">
              <a:solidFill>
                <a:srgbClr val="FEC519"/>
              </a:solidFill>
            </a:endParaRPr>
          </a:p>
        </p:txBody>
      </p:sp>
      <p:sp>
        <p:nvSpPr>
          <p:cNvPr id="287" name="Google Shape;287;p46"/>
          <p:cNvSpPr txBox="1">
            <a:spLocks noGrp="1"/>
          </p:cNvSpPr>
          <p:nvPr>
            <p:ph type="body" idx="4294967295"/>
          </p:nvPr>
        </p:nvSpPr>
        <p:spPr>
          <a:xfrm>
            <a:off x="547517" y="1198985"/>
            <a:ext cx="5167483" cy="4968550"/>
          </a:xfrm>
          <a:prstGeom prst="rect">
            <a:avLst/>
          </a:prstGeom>
          <a:solidFill>
            <a:schemeClr val="accent5">
              <a:lumMod val="20000"/>
              <a:lumOff val="80000"/>
            </a:schemeClr>
          </a:solidFill>
          <a:ln>
            <a:noFill/>
          </a:ln>
        </p:spPr>
        <p:txBody>
          <a:bodyPr spcFirstLastPara="1" vert="horz" wrap="square" lIns="91433" tIns="45700" rIns="91433" bIns="45700" rtlCol="0" anchor="t" anchorCtr="0">
            <a:normAutofit fontScale="92500" lnSpcReduction="20000"/>
          </a:bodyPr>
          <a:lstStyle/>
          <a:p>
            <a:pPr algn="l">
              <a:spcBef>
                <a:spcPts val="2000"/>
              </a:spcBef>
              <a:spcAft>
                <a:spcPts val="2000"/>
              </a:spcAft>
            </a:pPr>
            <a:r>
              <a:rPr lang="en-US" b="0" i="0" dirty="0">
                <a:solidFill>
                  <a:srgbClr val="212121"/>
                </a:solidFill>
                <a:effectLst/>
                <a:latin typeface="+mn-lt"/>
              </a:rPr>
              <a:t>“This systematic review encountered some limitations which must be considered. The search strategy included only five databases for gathering articles, and only those published in English were included. Only studies with a five-year time span (January 2020 to May 2024) that were free full texts were included, and other studies that may have had relevant information were excluded.”</a:t>
            </a:r>
          </a:p>
          <a:p>
            <a:pPr marL="118530">
              <a:lnSpc>
                <a:spcPct val="90000"/>
              </a:lnSpc>
              <a:spcBef>
                <a:spcPts val="0"/>
              </a:spcBef>
              <a:buClr>
                <a:schemeClr val="dk1"/>
              </a:buClr>
              <a:buSzPts val="1800"/>
            </a:pPr>
            <a:r>
              <a:rPr lang="en-US" sz="2100" b="0" i="0" dirty="0">
                <a:solidFill>
                  <a:srgbClr val="212121"/>
                </a:solidFill>
                <a:effectLst/>
                <a:latin typeface="+mn-lt"/>
              </a:rPr>
              <a:t>Sangster E, Lanka N, Acharya P, Virani S, Afreen S, </a:t>
            </a:r>
            <a:r>
              <a:rPr lang="en-US" sz="2100" b="0" i="0" dirty="0" err="1">
                <a:solidFill>
                  <a:srgbClr val="212121"/>
                </a:solidFill>
                <a:effectLst/>
                <a:latin typeface="+mn-lt"/>
              </a:rPr>
              <a:t>Perthiani</a:t>
            </a:r>
            <a:r>
              <a:rPr lang="en-US" sz="2100" b="0" i="0" dirty="0">
                <a:solidFill>
                  <a:srgbClr val="212121"/>
                </a:solidFill>
                <a:effectLst/>
                <a:latin typeface="+mn-lt"/>
              </a:rPr>
              <a:t> A, Nassar ST. Factors Contributing to the Development of Neuropsychiatric Manifestations in Persons With Multiple Sclerosis: A Systematic Review. </a:t>
            </a:r>
            <a:r>
              <a:rPr lang="en-US" sz="2100" b="0" i="0" dirty="0" err="1">
                <a:solidFill>
                  <a:srgbClr val="212121"/>
                </a:solidFill>
                <a:effectLst/>
                <a:latin typeface="+mn-lt"/>
              </a:rPr>
              <a:t>Cureus</a:t>
            </a:r>
            <a:r>
              <a:rPr lang="en-US" sz="2100" b="0" i="0" dirty="0">
                <a:solidFill>
                  <a:srgbClr val="212121"/>
                </a:solidFill>
                <a:effectLst/>
                <a:latin typeface="+mn-lt"/>
              </a:rPr>
              <a:t>. 2024 Aug 8;16(8):e66432. </a:t>
            </a:r>
            <a:r>
              <a:rPr lang="en-US" sz="2100" b="0" i="0" dirty="0" err="1">
                <a:solidFill>
                  <a:srgbClr val="212121"/>
                </a:solidFill>
                <a:effectLst/>
                <a:latin typeface="+mn-lt"/>
              </a:rPr>
              <a:t>doi</a:t>
            </a:r>
            <a:r>
              <a:rPr lang="en-US" sz="2100" b="0" i="0" dirty="0">
                <a:solidFill>
                  <a:srgbClr val="212121"/>
                </a:solidFill>
                <a:effectLst/>
                <a:latin typeface="+mn-lt"/>
              </a:rPr>
              <a:t>: 10.7759/cureus.66432. PMID: 39246867; PMCID: PMC11380372.</a:t>
            </a:r>
            <a:endParaRPr sz="2100" dirty="0">
              <a:latin typeface="+mn-lt"/>
            </a:endParaRPr>
          </a:p>
        </p:txBody>
      </p:sp>
      <p:sp>
        <p:nvSpPr>
          <p:cNvPr id="3" name="TextBox 2">
            <a:extLst>
              <a:ext uri="{FF2B5EF4-FFF2-40B4-BE49-F238E27FC236}">
                <a16:creationId xmlns:a16="http://schemas.microsoft.com/office/drawing/2014/main" id="{4DAA0D51-EFA3-85A5-8672-5A7D88FFBEEF}"/>
              </a:ext>
            </a:extLst>
          </p:cNvPr>
          <p:cNvSpPr txBox="1"/>
          <p:nvPr/>
        </p:nvSpPr>
        <p:spPr>
          <a:xfrm>
            <a:off x="6189307" y="1315616"/>
            <a:ext cx="5595256" cy="4001095"/>
          </a:xfrm>
          <a:prstGeom prst="rect">
            <a:avLst/>
          </a:prstGeom>
          <a:solidFill>
            <a:schemeClr val="accent6">
              <a:lumMod val="20000"/>
              <a:lumOff val="80000"/>
            </a:schemeClr>
          </a:solidFill>
        </p:spPr>
        <p:txBody>
          <a:bodyPr wrap="square" rtlCol="0">
            <a:spAutoFit/>
          </a:bodyPr>
          <a:lstStyle/>
          <a:p>
            <a:r>
              <a:rPr lang="en-US" sz="2800" dirty="0"/>
              <a:t>“However, this review has a number of limitations that should be considered. Firstly, only papers that were published in English were included. This excludes potential other language studies that may be relevant and may skew the findings towards studies based in WEIRD countries.“</a:t>
            </a:r>
          </a:p>
          <a:p>
            <a:r>
              <a:rPr lang="en-US" sz="2400" dirty="0"/>
              <a:t>Harrold A, Keating K, Larkin F, </a:t>
            </a:r>
            <a:r>
              <a:rPr lang="en-US" sz="2400" dirty="0" err="1"/>
              <a:t>Setti</a:t>
            </a:r>
            <a:r>
              <a:rPr lang="en-US" sz="2400" dirty="0"/>
              <a:t> A. The association between sensory processing and stress in the adult population: A systematic review. Appl Psychol Health Well Being. 2024 Jun 4. </a:t>
            </a:r>
            <a:r>
              <a:rPr lang="en-US" sz="2400" dirty="0" err="1"/>
              <a:t>doi</a:t>
            </a:r>
            <a:r>
              <a:rPr lang="en-US" sz="2400" dirty="0"/>
              <a:t>: 10.1111/aphw.12554. </a:t>
            </a:r>
            <a:r>
              <a:rPr lang="en-US" sz="2400" dirty="0" err="1"/>
              <a:t>Epub</a:t>
            </a:r>
            <a:r>
              <a:rPr lang="en-US" sz="2400" dirty="0"/>
              <a:t> ahead of print. PMID: 38838078.</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865C6AF-A8FD-C679-B442-DBD4A198F274}"/>
              </a:ext>
            </a:extLst>
          </p:cNvPr>
          <p:cNvSpPr>
            <a:spLocks noGrp="1"/>
          </p:cNvSpPr>
          <p:nvPr>
            <p:ph type="sldNum" sz="quarter" idx="12"/>
          </p:nvPr>
        </p:nvSpPr>
        <p:spPr/>
        <p:txBody>
          <a:bodyPr/>
          <a:lstStyle/>
          <a:p>
            <a:fld id="{7C7FAD9F-AEE9-406E-B720-57D2B9DB2816}" type="slidenum">
              <a:rPr lang="en-US" smtClean="0"/>
              <a:t>5</a:t>
            </a:fld>
            <a:endParaRPr lang="en-US"/>
          </a:p>
        </p:txBody>
      </p:sp>
      <p:sp>
        <p:nvSpPr>
          <p:cNvPr id="2" name="Title 1">
            <a:extLst>
              <a:ext uri="{FF2B5EF4-FFF2-40B4-BE49-F238E27FC236}">
                <a16:creationId xmlns:a16="http://schemas.microsoft.com/office/drawing/2014/main" id="{97F7E796-D30F-923C-8D6C-E426FE423A95}"/>
              </a:ext>
            </a:extLst>
          </p:cNvPr>
          <p:cNvSpPr>
            <a:spLocks noGrp="1"/>
          </p:cNvSpPr>
          <p:nvPr>
            <p:ph type="title"/>
          </p:nvPr>
        </p:nvSpPr>
        <p:spPr>
          <a:xfrm>
            <a:off x="836613" y="562603"/>
            <a:ext cx="3932237" cy="5350763"/>
          </a:xfrm>
          <a:solidFill>
            <a:srgbClr val="31A7C7"/>
          </a:solidFill>
        </p:spPr>
        <p:txBody>
          <a:bodyPr>
            <a:normAutofit/>
          </a:bodyPr>
          <a:lstStyle/>
          <a:p>
            <a:r>
              <a:rPr lang="en-US" sz="11500" dirty="0">
                <a:solidFill>
                  <a:schemeClr val="tx1"/>
                </a:solidFill>
              </a:rPr>
              <a:t>1 plan</a:t>
            </a:r>
          </a:p>
        </p:txBody>
      </p:sp>
      <p:sp>
        <p:nvSpPr>
          <p:cNvPr id="5" name="Content Placeholder 4">
            <a:extLst>
              <a:ext uri="{FF2B5EF4-FFF2-40B4-BE49-F238E27FC236}">
                <a16:creationId xmlns:a16="http://schemas.microsoft.com/office/drawing/2014/main" id="{83841228-0456-043F-D3FE-9D991AD488DF}"/>
              </a:ext>
            </a:extLst>
          </p:cNvPr>
          <p:cNvSpPr>
            <a:spLocks noGrp="1"/>
          </p:cNvSpPr>
          <p:nvPr>
            <p:ph idx="1"/>
          </p:nvPr>
        </p:nvSpPr>
        <p:spPr>
          <a:xfrm>
            <a:off x="5415642" y="1301619"/>
            <a:ext cx="5939745" cy="4559431"/>
          </a:xfrm>
        </p:spPr>
        <p:txBody>
          <a:bodyPr/>
          <a:lstStyle/>
          <a:p>
            <a:pPr marL="457200" indent="-457200">
              <a:buFont typeface="Arial" panose="020B0604020202020204" pitchFamily="34" charset="0"/>
              <a:buChar char="•"/>
            </a:pPr>
            <a:r>
              <a:rPr lang="en-US" sz="4000" dirty="0"/>
              <a:t>Determine process for writing</a:t>
            </a:r>
            <a:endParaRPr lang="en-US" sz="3600" dirty="0"/>
          </a:p>
          <a:p>
            <a:pPr marL="457200" indent="-457200">
              <a:buFont typeface="Arial" panose="020B0604020202020204" pitchFamily="34" charset="0"/>
              <a:buChar char="•"/>
            </a:pPr>
            <a:r>
              <a:rPr lang="en-US" sz="4000" dirty="0"/>
              <a:t>Select journal</a:t>
            </a:r>
          </a:p>
          <a:p>
            <a:pPr marL="457200" indent="-457200">
              <a:buFont typeface="Arial" panose="020B0604020202020204" pitchFamily="34" charset="0"/>
              <a:buChar char="•"/>
            </a:pPr>
            <a:r>
              <a:rPr lang="en-US" sz="4000" dirty="0"/>
              <a:t>Negotiating authorship</a:t>
            </a:r>
          </a:p>
          <a:p>
            <a:endParaRPr lang="en-US" dirty="0"/>
          </a:p>
        </p:txBody>
      </p:sp>
    </p:spTree>
    <p:extLst>
      <p:ext uri="{BB962C8B-B14F-4D97-AF65-F5344CB8AC3E}">
        <p14:creationId xmlns:p14="http://schemas.microsoft.com/office/powerpoint/2010/main" val="5605704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45" name="Rectangle 44">
            <a:extLst>
              <a:ext uri="{FF2B5EF4-FFF2-40B4-BE49-F238E27FC236}">
                <a16:creationId xmlns:a16="http://schemas.microsoft.com/office/drawing/2014/main" id="{421117CB-D197-45F3-B441-4AC4D215E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8232E-C75B-4B3C-9201-81C07757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975159" y="595085"/>
            <a:ext cx="5457988" cy="5624739"/>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F1C4CFC6-2F63-4E68-9251-489E1A062F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338566" y="472814"/>
            <a:ext cx="4333507" cy="5327363"/>
          </a:xfrm>
          <a:custGeom>
            <a:avLst/>
            <a:gdLst>
              <a:gd name="connsiteX0" fmla="*/ 6058 w 823258"/>
              <a:gd name="connsiteY0" fmla="*/ 673615 h 1272110"/>
              <a:gd name="connsiteX1" fmla="*/ 112452 w 823258"/>
              <a:gd name="connsiteY1" fmla="*/ 471685 h 1272110"/>
              <a:gd name="connsiteX2" fmla="*/ 94736 w 823258"/>
              <a:gd name="connsiteY2" fmla="*/ 159741 h 1272110"/>
              <a:gd name="connsiteX3" fmla="*/ 229419 w 823258"/>
              <a:gd name="connsiteY3" fmla="*/ 14485 h 1272110"/>
              <a:gd name="connsiteX4" fmla="*/ 580225 w 823258"/>
              <a:gd name="connsiteY4" fmla="*/ 3817 h 1272110"/>
              <a:gd name="connsiteX5" fmla="*/ 736149 w 823258"/>
              <a:gd name="connsiteY5" fmla="*/ 195174 h 1272110"/>
              <a:gd name="connsiteX6" fmla="*/ 823017 w 823258"/>
              <a:gd name="connsiteY6" fmla="*/ 912026 h 1272110"/>
              <a:gd name="connsiteX7" fmla="*/ 743293 w 823258"/>
              <a:gd name="connsiteY7" fmla="*/ 1196443 h 1272110"/>
              <a:gd name="connsiteX8" fmla="*/ 310858 w 823258"/>
              <a:gd name="connsiteY8" fmla="*/ 1251402 h 1272110"/>
              <a:gd name="connsiteX9" fmla="*/ 133693 w 823258"/>
              <a:gd name="connsiteY9" fmla="*/ 1020992 h 1272110"/>
              <a:gd name="connsiteX10" fmla="*/ 126549 w 823258"/>
              <a:gd name="connsiteY10" fmla="*/ 606369 h 1272110"/>
              <a:gd name="connsiteX11" fmla="*/ 6058 w 823258"/>
              <a:gd name="connsiteY11" fmla="*/ 673615 h 1272110"/>
              <a:gd name="connsiteX0" fmla="*/ 6097 w 846673"/>
              <a:gd name="connsiteY0" fmla="*/ 673624 h 1266490"/>
              <a:gd name="connsiteX1" fmla="*/ 112491 w 846673"/>
              <a:gd name="connsiteY1" fmla="*/ 471694 h 1266490"/>
              <a:gd name="connsiteX2" fmla="*/ 94775 w 846673"/>
              <a:gd name="connsiteY2" fmla="*/ 159750 h 1266490"/>
              <a:gd name="connsiteX3" fmla="*/ 229458 w 846673"/>
              <a:gd name="connsiteY3" fmla="*/ 14494 h 1266490"/>
              <a:gd name="connsiteX4" fmla="*/ 580264 w 846673"/>
              <a:gd name="connsiteY4" fmla="*/ 3826 h 1266490"/>
              <a:gd name="connsiteX5" fmla="*/ 736188 w 846673"/>
              <a:gd name="connsiteY5" fmla="*/ 195183 h 1266490"/>
              <a:gd name="connsiteX6" fmla="*/ 823056 w 846673"/>
              <a:gd name="connsiteY6" fmla="*/ 912035 h 1266490"/>
              <a:gd name="connsiteX7" fmla="*/ 795891 w 846673"/>
              <a:gd name="connsiteY7" fmla="*/ 1213658 h 1266490"/>
              <a:gd name="connsiteX8" fmla="*/ 310897 w 846673"/>
              <a:gd name="connsiteY8" fmla="*/ 1251411 h 1266490"/>
              <a:gd name="connsiteX9" fmla="*/ 133732 w 846673"/>
              <a:gd name="connsiteY9" fmla="*/ 1021001 h 1266490"/>
              <a:gd name="connsiteX10" fmla="*/ 126588 w 846673"/>
              <a:gd name="connsiteY10" fmla="*/ 606378 h 1266490"/>
              <a:gd name="connsiteX11" fmla="*/ 6097 w 846673"/>
              <a:gd name="connsiteY11" fmla="*/ 673624 h 1266490"/>
              <a:gd name="connsiteX0" fmla="*/ 6097 w 849914"/>
              <a:gd name="connsiteY0" fmla="*/ 673624 h 1273207"/>
              <a:gd name="connsiteX1" fmla="*/ 112491 w 849914"/>
              <a:gd name="connsiteY1" fmla="*/ 471694 h 1273207"/>
              <a:gd name="connsiteX2" fmla="*/ 94775 w 849914"/>
              <a:gd name="connsiteY2" fmla="*/ 159750 h 1273207"/>
              <a:gd name="connsiteX3" fmla="*/ 229458 w 849914"/>
              <a:gd name="connsiteY3" fmla="*/ 14494 h 1273207"/>
              <a:gd name="connsiteX4" fmla="*/ 580264 w 849914"/>
              <a:gd name="connsiteY4" fmla="*/ 3826 h 1273207"/>
              <a:gd name="connsiteX5" fmla="*/ 736188 w 849914"/>
              <a:gd name="connsiteY5" fmla="*/ 195183 h 1273207"/>
              <a:gd name="connsiteX6" fmla="*/ 823056 w 849914"/>
              <a:gd name="connsiteY6" fmla="*/ 912035 h 1273207"/>
              <a:gd name="connsiteX7" fmla="*/ 795891 w 849914"/>
              <a:gd name="connsiteY7" fmla="*/ 1213658 h 1273207"/>
              <a:gd name="connsiteX8" fmla="*/ 248636 w 849914"/>
              <a:gd name="connsiteY8" fmla="*/ 1257509 h 1273207"/>
              <a:gd name="connsiteX9" fmla="*/ 133732 w 849914"/>
              <a:gd name="connsiteY9" fmla="*/ 1021001 h 1273207"/>
              <a:gd name="connsiteX10" fmla="*/ 126588 w 849914"/>
              <a:gd name="connsiteY10" fmla="*/ 606378 h 1273207"/>
              <a:gd name="connsiteX11" fmla="*/ 6097 w 849914"/>
              <a:gd name="connsiteY11" fmla="*/ 673624 h 1273207"/>
              <a:gd name="connsiteX0" fmla="*/ 6097 w 857388"/>
              <a:gd name="connsiteY0" fmla="*/ 673624 h 1273231"/>
              <a:gd name="connsiteX1" fmla="*/ 112491 w 857388"/>
              <a:gd name="connsiteY1" fmla="*/ 471694 h 1273231"/>
              <a:gd name="connsiteX2" fmla="*/ 94775 w 857388"/>
              <a:gd name="connsiteY2" fmla="*/ 159750 h 1273231"/>
              <a:gd name="connsiteX3" fmla="*/ 229458 w 857388"/>
              <a:gd name="connsiteY3" fmla="*/ 14494 h 1273231"/>
              <a:gd name="connsiteX4" fmla="*/ 580264 w 857388"/>
              <a:gd name="connsiteY4" fmla="*/ 3826 h 1273231"/>
              <a:gd name="connsiteX5" fmla="*/ 736188 w 857388"/>
              <a:gd name="connsiteY5" fmla="*/ 195183 h 1273231"/>
              <a:gd name="connsiteX6" fmla="*/ 837750 w 857388"/>
              <a:gd name="connsiteY6" fmla="*/ 911367 h 1273231"/>
              <a:gd name="connsiteX7" fmla="*/ 795891 w 857388"/>
              <a:gd name="connsiteY7" fmla="*/ 1213658 h 1273231"/>
              <a:gd name="connsiteX8" fmla="*/ 248636 w 857388"/>
              <a:gd name="connsiteY8" fmla="*/ 1257509 h 1273231"/>
              <a:gd name="connsiteX9" fmla="*/ 133732 w 857388"/>
              <a:gd name="connsiteY9" fmla="*/ 1021001 h 1273231"/>
              <a:gd name="connsiteX10" fmla="*/ 126588 w 857388"/>
              <a:gd name="connsiteY10" fmla="*/ 606378 h 1273231"/>
              <a:gd name="connsiteX11" fmla="*/ 6097 w 857388"/>
              <a:gd name="connsiteY11" fmla="*/ 673624 h 1273231"/>
              <a:gd name="connsiteX0" fmla="*/ 6097 w 859776"/>
              <a:gd name="connsiteY0" fmla="*/ 673624 h 1273231"/>
              <a:gd name="connsiteX1" fmla="*/ 112491 w 859776"/>
              <a:gd name="connsiteY1" fmla="*/ 471694 h 1273231"/>
              <a:gd name="connsiteX2" fmla="*/ 94775 w 859776"/>
              <a:gd name="connsiteY2" fmla="*/ 159750 h 1273231"/>
              <a:gd name="connsiteX3" fmla="*/ 229458 w 859776"/>
              <a:gd name="connsiteY3" fmla="*/ 14494 h 1273231"/>
              <a:gd name="connsiteX4" fmla="*/ 580264 w 859776"/>
              <a:gd name="connsiteY4" fmla="*/ 3826 h 1273231"/>
              <a:gd name="connsiteX5" fmla="*/ 736188 w 859776"/>
              <a:gd name="connsiteY5" fmla="*/ 195183 h 1273231"/>
              <a:gd name="connsiteX6" fmla="*/ 837750 w 859776"/>
              <a:gd name="connsiteY6" fmla="*/ 911367 h 1273231"/>
              <a:gd name="connsiteX7" fmla="*/ 795891 w 859776"/>
              <a:gd name="connsiteY7" fmla="*/ 1213658 h 1273231"/>
              <a:gd name="connsiteX8" fmla="*/ 248636 w 859776"/>
              <a:gd name="connsiteY8" fmla="*/ 1257509 h 1273231"/>
              <a:gd name="connsiteX9" fmla="*/ 133732 w 859776"/>
              <a:gd name="connsiteY9" fmla="*/ 1021001 h 1273231"/>
              <a:gd name="connsiteX10" fmla="*/ 126588 w 859776"/>
              <a:gd name="connsiteY10" fmla="*/ 606378 h 1273231"/>
              <a:gd name="connsiteX11" fmla="*/ 6097 w 859776"/>
              <a:gd name="connsiteY11" fmla="*/ 673624 h 1273231"/>
              <a:gd name="connsiteX0" fmla="*/ 6097 w 863219"/>
              <a:gd name="connsiteY0" fmla="*/ 673624 h 1273231"/>
              <a:gd name="connsiteX1" fmla="*/ 112491 w 863219"/>
              <a:gd name="connsiteY1" fmla="*/ 471694 h 1273231"/>
              <a:gd name="connsiteX2" fmla="*/ 94775 w 863219"/>
              <a:gd name="connsiteY2" fmla="*/ 159750 h 1273231"/>
              <a:gd name="connsiteX3" fmla="*/ 229458 w 863219"/>
              <a:gd name="connsiteY3" fmla="*/ 14494 h 1273231"/>
              <a:gd name="connsiteX4" fmla="*/ 580264 w 863219"/>
              <a:gd name="connsiteY4" fmla="*/ 3826 h 1273231"/>
              <a:gd name="connsiteX5" fmla="*/ 736188 w 863219"/>
              <a:gd name="connsiteY5" fmla="*/ 195183 h 1273231"/>
              <a:gd name="connsiteX6" fmla="*/ 837750 w 863219"/>
              <a:gd name="connsiteY6" fmla="*/ 911367 h 1273231"/>
              <a:gd name="connsiteX7" fmla="*/ 795891 w 863219"/>
              <a:gd name="connsiteY7" fmla="*/ 1213658 h 1273231"/>
              <a:gd name="connsiteX8" fmla="*/ 248636 w 863219"/>
              <a:gd name="connsiteY8" fmla="*/ 1257509 h 1273231"/>
              <a:gd name="connsiteX9" fmla="*/ 133732 w 863219"/>
              <a:gd name="connsiteY9" fmla="*/ 1021001 h 1273231"/>
              <a:gd name="connsiteX10" fmla="*/ 126588 w 863219"/>
              <a:gd name="connsiteY10" fmla="*/ 606378 h 1273231"/>
              <a:gd name="connsiteX11" fmla="*/ 6097 w 863219"/>
              <a:gd name="connsiteY11" fmla="*/ 673624 h 1273231"/>
              <a:gd name="connsiteX0" fmla="*/ 6097 w 865261"/>
              <a:gd name="connsiteY0" fmla="*/ 673624 h 1271255"/>
              <a:gd name="connsiteX1" fmla="*/ 112491 w 865261"/>
              <a:gd name="connsiteY1" fmla="*/ 471694 h 1271255"/>
              <a:gd name="connsiteX2" fmla="*/ 94775 w 865261"/>
              <a:gd name="connsiteY2" fmla="*/ 159750 h 1271255"/>
              <a:gd name="connsiteX3" fmla="*/ 229458 w 865261"/>
              <a:gd name="connsiteY3" fmla="*/ 14494 h 1271255"/>
              <a:gd name="connsiteX4" fmla="*/ 580264 w 865261"/>
              <a:gd name="connsiteY4" fmla="*/ 3826 h 1271255"/>
              <a:gd name="connsiteX5" fmla="*/ 736188 w 865261"/>
              <a:gd name="connsiteY5" fmla="*/ 195183 h 1271255"/>
              <a:gd name="connsiteX6" fmla="*/ 841141 w 865261"/>
              <a:gd name="connsiteY6" fmla="*/ 970003 h 1271255"/>
              <a:gd name="connsiteX7" fmla="*/ 795891 w 865261"/>
              <a:gd name="connsiteY7" fmla="*/ 1213658 h 1271255"/>
              <a:gd name="connsiteX8" fmla="*/ 248636 w 865261"/>
              <a:gd name="connsiteY8" fmla="*/ 1257509 h 1271255"/>
              <a:gd name="connsiteX9" fmla="*/ 133732 w 865261"/>
              <a:gd name="connsiteY9" fmla="*/ 1021001 h 1271255"/>
              <a:gd name="connsiteX10" fmla="*/ 126588 w 865261"/>
              <a:gd name="connsiteY10" fmla="*/ 606378 h 1271255"/>
              <a:gd name="connsiteX11" fmla="*/ 6097 w 865261"/>
              <a:gd name="connsiteY11" fmla="*/ 673624 h 1271255"/>
              <a:gd name="connsiteX0" fmla="*/ 6097 w 860021"/>
              <a:gd name="connsiteY0" fmla="*/ 673624 h 1279428"/>
              <a:gd name="connsiteX1" fmla="*/ 112491 w 860021"/>
              <a:gd name="connsiteY1" fmla="*/ 471694 h 1279428"/>
              <a:gd name="connsiteX2" fmla="*/ 94775 w 860021"/>
              <a:gd name="connsiteY2" fmla="*/ 159750 h 1279428"/>
              <a:gd name="connsiteX3" fmla="*/ 229458 w 860021"/>
              <a:gd name="connsiteY3" fmla="*/ 14494 h 1279428"/>
              <a:gd name="connsiteX4" fmla="*/ 580264 w 860021"/>
              <a:gd name="connsiteY4" fmla="*/ 3826 h 1279428"/>
              <a:gd name="connsiteX5" fmla="*/ 736188 w 860021"/>
              <a:gd name="connsiteY5" fmla="*/ 195183 h 1279428"/>
              <a:gd name="connsiteX6" fmla="*/ 841141 w 860021"/>
              <a:gd name="connsiteY6" fmla="*/ 970003 h 1279428"/>
              <a:gd name="connsiteX7" fmla="*/ 797210 w 860021"/>
              <a:gd name="connsiteY7" fmla="*/ 1236461 h 1279428"/>
              <a:gd name="connsiteX8" fmla="*/ 248636 w 860021"/>
              <a:gd name="connsiteY8" fmla="*/ 1257509 h 1279428"/>
              <a:gd name="connsiteX9" fmla="*/ 133732 w 860021"/>
              <a:gd name="connsiteY9" fmla="*/ 1021001 h 1279428"/>
              <a:gd name="connsiteX10" fmla="*/ 126588 w 860021"/>
              <a:gd name="connsiteY10" fmla="*/ 606378 h 1279428"/>
              <a:gd name="connsiteX11" fmla="*/ 6097 w 860021"/>
              <a:gd name="connsiteY11" fmla="*/ 673624 h 1279428"/>
              <a:gd name="connsiteX0" fmla="*/ 6097 w 860380"/>
              <a:gd name="connsiteY0" fmla="*/ 679490 h 1285294"/>
              <a:gd name="connsiteX1" fmla="*/ 112491 w 860380"/>
              <a:gd name="connsiteY1" fmla="*/ 477560 h 1285294"/>
              <a:gd name="connsiteX2" fmla="*/ 94775 w 860380"/>
              <a:gd name="connsiteY2" fmla="*/ 165616 h 1285294"/>
              <a:gd name="connsiteX3" fmla="*/ 229458 w 860380"/>
              <a:gd name="connsiteY3" fmla="*/ 20360 h 1285294"/>
              <a:gd name="connsiteX4" fmla="*/ 580264 w 860380"/>
              <a:gd name="connsiteY4" fmla="*/ 9692 h 1285294"/>
              <a:gd name="connsiteX5" fmla="*/ 730442 w 860380"/>
              <a:gd name="connsiteY5" fmla="*/ 165383 h 1285294"/>
              <a:gd name="connsiteX6" fmla="*/ 841141 w 860380"/>
              <a:gd name="connsiteY6" fmla="*/ 975869 h 1285294"/>
              <a:gd name="connsiteX7" fmla="*/ 797210 w 860380"/>
              <a:gd name="connsiteY7" fmla="*/ 1242327 h 1285294"/>
              <a:gd name="connsiteX8" fmla="*/ 248636 w 860380"/>
              <a:gd name="connsiteY8" fmla="*/ 1263375 h 1285294"/>
              <a:gd name="connsiteX9" fmla="*/ 133732 w 860380"/>
              <a:gd name="connsiteY9" fmla="*/ 1026867 h 1285294"/>
              <a:gd name="connsiteX10" fmla="*/ 126588 w 860380"/>
              <a:gd name="connsiteY10" fmla="*/ 612244 h 1285294"/>
              <a:gd name="connsiteX11" fmla="*/ 6097 w 860380"/>
              <a:gd name="connsiteY11" fmla="*/ 679490 h 1285294"/>
              <a:gd name="connsiteX0" fmla="*/ 6097 w 881639"/>
              <a:gd name="connsiteY0" fmla="*/ 679490 h 1286194"/>
              <a:gd name="connsiteX1" fmla="*/ 112491 w 881639"/>
              <a:gd name="connsiteY1" fmla="*/ 477560 h 1286194"/>
              <a:gd name="connsiteX2" fmla="*/ 94775 w 881639"/>
              <a:gd name="connsiteY2" fmla="*/ 165616 h 1286194"/>
              <a:gd name="connsiteX3" fmla="*/ 229458 w 881639"/>
              <a:gd name="connsiteY3" fmla="*/ 20360 h 1286194"/>
              <a:gd name="connsiteX4" fmla="*/ 580264 w 881639"/>
              <a:gd name="connsiteY4" fmla="*/ 9692 h 1286194"/>
              <a:gd name="connsiteX5" fmla="*/ 730442 w 881639"/>
              <a:gd name="connsiteY5" fmla="*/ 165383 h 1286194"/>
              <a:gd name="connsiteX6" fmla="*/ 873260 w 881639"/>
              <a:gd name="connsiteY6" fmla="*/ 958078 h 1286194"/>
              <a:gd name="connsiteX7" fmla="*/ 797210 w 881639"/>
              <a:gd name="connsiteY7" fmla="*/ 1242327 h 1286194"/>
              <a:gd name="connsiteX8" fmla="*/ 248636 w 881639"/>
              <a:gd name="connsiteY8" fmla="*/ 1263375 h 1286194"/>
              <a:gd name="connsiteX9" fmla="*/ 133732 w 881639"/>
              <a:gd name="connsiteY9" fmla="*/ 1026867 h 1286194"/>
              <a:gd name="connsiteX10" fmla="*/ 126588 w 881639"/>
              <a:gd name="connsiteY10" fmla="*/ 612244 h 1286194"/>
              <a:gd name="connsiteX11" fmla="*/ 6097 w 881639"/>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26707 w 881758"/>
              <a:gd name="connsiteY10" fmla="*/ 612244 h 1286194"/>
              <a:gd name="connsiteX11" fmla="*/ 6216 w 881758"/>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38858 w 881758"/>
              <a:gd name="connsiteY10" fmla="*/ 503910 h 1286194"/>
              <a:gd name="connsiteX11" fmla="*/ 6216 w 881758"/>
              <a:gd name="connsiteY11" fmla="*/ 679490 h 1286194"/>
              <a:gd name="connsiteX0" fmla="*/ 6961 w 868563"/>
              <a:gd name="connsiteY0" fmla="*/ 538413 h 1286194"/>
              <a:gd name="connsiteX1" fmla="*/ 96872 w 868563"/>
              <a:gd name="connsiteY1" fmla="*/ 369894 h 1286194"/>
              <a:gd name="connsiteX2" fmla="*/ 81699 w 868563"/>
              <a:gd name="connsiteY2" fmla="*/ 165616 h 1286194"/>
              <a:gd name="connsiteX3" fmla="*/ 216382 w 868563"/>
              <a:gd name="connsiteY3" fmla="*/ 20360 h 1286194"/>
              <a:gd name="connsiteX4" fmla="*/ 567188 w 868563"/>
              <a:gd name="connsiteY4" fmla="*/ 9692 h 1286194"/>
              <a:gd name="connsiteX5" fmla="*/ 717366 w 868563"/>
              <a:gd name="connsiteY5" fmla="*/ 165383 h 1286194"/>
              <a:gd name="connsiteX6" fmla="*/ 860184 w 868563"/>
              <a:gd name="connsiteY6" fmla="*/ 958078 h 1286194"/>
              <a:gd name="connsiteX7" fmla="*/ 784134 w 868563"/>
              <a:gd name="connsiteY7" fmla="*/ 1242327 h 1286194"/>
              <a:gd name="connsiteX8" fmla="*/ 235560 w 868563"/>
              <a:gd name="connsiteY8" fmla="*/ 1263375 h 1286194"/>
              <a:gd name="connsiteX9" fmla="*/ 120656 w 868563"/>
              <a:gd name="connsiteY9" fmla="*/ 1026867 h 1286194"/>
              <a:gd name="connsiteX10" fmla="*/ 125663 w 868563"/>
              <a:gd name="connsiteY10" fmla="*/ 503910 h 1286194"/>
              <a:gd name="connsiteX11" fmla="*/ 6961 w 868563"/>
              <a:gd name="connsiteY11" fmla="*/ 538413 h 1286194"/>
              <a:gd name="connsiteX0" fmla="*/ 6961 w 867791"/>
              <a:gd name="connsiteY0" fmla="*/ 538413 h 1312892"/>
              <a:gd name="connsiteX1" fmla="*/ 96872 w 867791"/>
              <a:gd name="connsiteY1" fmla="*/ 369894 h 1312892"/>
              <a:gd name="connsiteX2" fmla="*/ 81699 w 867791"/>
              <a:gd name="connsiteY2" fmla="*/ 165616 h 1312892"/>
              <a:gd name="connsiteX3" fmla="*/ 216382 w 867791"/>
              <a:gd name="connsiteY3" fmla="*/ 20360 h 1312892"/>
              <a:gd name="connsiteX4" fmla="*/ 567188 w 867791"/>
              <a:gd name="connsiteY4" fmla="*/ 9692 h 1312892"/>
              <a:gd name="connsiteX5" fmla="*/ 717366 w 867791"/>
              <a:gd name="connsiteY5" fmla="*/ 165383 h 1312892"/>
              <a:gd name="connsiteX6" fmla="*/ 860184 w 867791"/>
              <a:gd name="connsiteY6" fmla="*/ 958078 h 1312892"/>
              <a:gd name="connsiteX7" fmla="*/ 784134 w 867791"/>
              <a:gd name="connsiteY7" fmla="*/ 1242327 h 1312892"/>
              <a:gd name="connsiteX8" fmla="*/ 256000 w 867791"/>
              <a:gd name="connsiteY8" fmla="*/ 1298372 h 1312892"/>
              <a:gd name="connsiteX9" fmla="*/ 120656 w 867791"/>
              <a:gd name="connsiteY9" fmla="*/ 1026867 h 1312892"/>
              <a:gd name="connsiteX10" fmla="*/ 125663 w 867791"/>
              <a:gd name="connsiteY10" fmla="*/ 503910 h 1312892"/>
              <a:gd name="connsiteX11" fmla="*/ 6961 w 867791"/>
              <a:gd name="connsiteY11" fmla="*/ 538413 h 1312892"/>
              <a:gd name="connsiteX0" fmla="*/ 6961 w 867791"/>
              <a:gd name="connsiteY0" fmla="*/ 538413 h 1313923"/>
              <a:gd name="connsiteX1" fmla="*/ 96872 w 867791"/>
              <a:gd name="connsiteY1" fmla="*/ 369894 h 1313923"/>
              <a:gd name="connsiteX2" fmla="*/ 81699 w 867791"/>
              <a:gd name="connsiteY2" fmla="*/ 165616 h 1313923"/>
              <a:gd name="connsiteX3" fmla="*/ 216382 w 867791"/>
              <a:gd name="connsiteY3" fmla="*/ 20360 h 1313923"/>
              <a:gd name="connsiteX4" fmla="*/ 567188 w 867791"/>
              <a:gd name="connsiteY4" fmla="*/ 9692 h 1313923"/>
              <a:gd name="connsiteX5" fmla="*/ 717366 w 867791"/>
              <a:gd name="connsiteY5" fmla="*/ 165383 h 1313923"/>
              <a:gd name="connsiteX6" fmla="*/ 860184 w 867791"/>
              <a:gd name="connsiteY6" fmla="*/ 958078 h 1313923"/>
              <a:gd name="connsiteX7" fmla="*/ 784134 w 867791"/>
              <a:gd name="connsiteY7" fmla="*/ 1242327 h 1313923"/>
              <a:gd name="connsiteX8" fmla="*/ 256000 w 867791"/>
              <a:gd name="connsiteY8" fmla="*/ 1298372 h 1313923"/>
              <a:gd name="connsiteX9" fmla="*/ 145617 w 867791"/>
              <a:gd name="connsiteY9" fmla="*/ 1012668 h 1313923"/>
              <a:gd name="connsiteX10" fmla="*/ 125663 w 867791"/>
              <a:gd name="connsiteY10" fmla="*/ 503910 h 1313923"/>
              <a:gd name="connsiteX11" fmla="*/ 6961 w 867791"/>
              <a:gd name="connsiteY11" fmla="*/ 538413 h 1313923"/>
              <a:gd name="connsiteX0" fmla="*/ 6961 w 867791"/>
              <a:gd name="connsiteY0" fmla="*/ 538413 h 1310173"/>
              <a:gd name="connsiteX1" fmla="*/ 96872 w 867791"/>
              <a:gd name="connsiteY1" fmla="*/ 369894 h 1310173"/>
              <a:gd name="connsiteX2" fmla="*/ 81699 w 867791"/>
              <a:gd name="connsiteY2" fmla="*/ 165616 h 1310173"/>
              <a:gd name="connsiteX3" fmla="*/ 216382 w 867791"/>
              <a:gd name="connsiteY3" fmla="*/ 20360 h 1310173"/>
              <a:gd name="connsiteX4" fmla="*/ 567188 w 867791"/>
              <a:gd name="connsiteY4" fmla="*/ 9692 h 1310173"/>
              <a:gd name="connsiteX5" fmla="*/ 717366 w 867791"/>
              <a:gd name="connsiteY5" fmla="*/ 165383 h 1310173"/>
              <a:gd name="connsiteX6" fmla="*/ 860184 w 867791"/>
              <a:gd name="connsiteY6" fmla="*/ 958078 h 1310173"/>
              <a:gd name="connsiteX7" fmla="*/ 784134 w 867791"/>
              <a:gd name="connsiteY7" fmla="*/ 1242327 h 1310173"/>
              <a:gd name="connsiteX8" fmla="*/ 256000 w 867791"/>
              <a:gd name="connsiteY8" fmla="*/ 1298372 h 1310173"/>
              <a:gd name="connsiteX9" fmla="*/ 155978 w 867791"/>
              <a:gd name="connsiteY9" fmla="*/ 1064454 h 1310173"/>
              <a:gd name="connsiteX10" fmla="*/ 125663 w 867791"/>
              <a:gd name="connsiteY10" fmla="*/ 503910 h 1310173"/>
              <a:gd name="connsiteX11" fmla="*/ 6961 w 867791"/>
              <a:gd name="connsiteY11" fmla="*/ 538413 h 1310173"/>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6197"/>
              <a:gd name="connsiteX1" fmla="*/ 96872 w 867791"/>
              <a:gd name="connsiteY1" fmla="*/ 369894 h 1306197"/>
              <a:gd name="connsiteX2" fmla="*/ 81699 w 867791"/>
              <a:gd name="connsiteY2" fmla="*/ 165616 h 1306197"/>
              <a:gd name="connsiteX3" fmla="*/ 216382 w 867791"/>
              <a:gd name="connsiteY3" fmla="*/ 20360 h 1306197"/>
              <a:gd name="connsiteX4" fmla="*/ 567188 w 867791"/>
              <a:gd name="connsiteY4" fmla="*/ 9692 h 1306197"/>
              <a:gd name="connsiteX5" fmla="*/ 717366 w 867791"/>
              <a:gd name="connsiteY5" fmla="*/ 165383 h 1306197"/>
              <a:gd name="connsiteX6" fmla="*/ 860184 w 867791"/>
              <a:gd name="connsiteY6" fmla="*/ 958078 h 1306197"/>
              <a:gd name="connsiteX7" fmla="*/ 784134 w 867791"/>
              <a:gd name="connsiteY7" fmla="*/ 1242327 h 1306197"/>
              <a:gd name="connsiteX8" fmla="*/ 256000 w 867791"/>
              <a:gd name="connsiteY8" fmla="*/ 1298372 h 1306197"/>
              <a:gd name="connsiteX9" fmla="*/ 155507 w 867791"/>
              <a:gd name="connsiteY9" fmla="*/ 1120000 h 1306197"/>
              <a:gd name="connsiteX10" fmla="*/ 125663 w 867791"/>
              <a:gd name="connsiteY10" fmla="*/ 503910 h 1306197"/>
              <a:gd name="connsiteX11" fmla="*/ 6961 w 867791"/>
              <a:gd name="connsiteY11" fmla="*/ 538413 h 1306197"/>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39700 h 1307484"/>
              <a:gd name="connsiteX1" fmla="*/ 96872 w 867791"/>
              <a:gd name="connsiteY1" fmla="*/ 371181 h 1307484"/>
              <a:gd name="connsiteX2" fmla="*/ 77366 w 867791"/>
              <a:gd name="connsiteY2" fmla="*/ 91980 h 1307484"/>
              <a:gd name="connsiteX3" fmla="*/ 216382 w 867791"/>
              <a:gd name="connsiteY3" fmla="*/ 21647 h 1307484"/>
              <a:gd name="connsiteX4" fmla="*/ 567188 w 867791"/>
              <a:gd name="connsiteY4" fmla="*/ 10979 h 1307484"/>
              <a:gd name="connsiteX5" fmla="*/ 717366 w 867791"/>
              <a:gd name="connsiteY5" fmla="*/ 166670 h 1307484"/>
              <a:gd name="connsiteX6" fmla="*/ 860184 w 867791"/>
              <a:gd name="connsiteY6" fmla="*/ 959365 h 1307484"/>
              <a:gd name="connsiteX7" fmla="*/ 784134 w 867791"/>
              <a:gd name="connsiteY7" fmla="*/ 1243614 h 1307484"/>
              <a:gd name="connsiteX8" fmla="*/ 256000 w 867791"/>
              <a:gd name="connsiteY8" fmla="*/ 1299659 h 1307484"/>
              <a:gd name="connsiteX9" fmla="*/ 155507 w 867791"/>
              <a:gd name="connsiteY9" fmla="*/ 1121287 h 1307484"/>
              <a:gd name="connsiteX10" fmla="*/ 125663 w 867791"/>
              <a:gd name="connsiteY10" fmla="*/ 505197 h 1307484"/>
              <a:gd name="connsiteX11" fmla="*/ 6961 w 867791"/>
              <a:gd name="connsiteY11" fmla="*/ 539700 h 1307484"/>
              <a:gd name="connsiteX0" fmla="*/ 6961 w 867791"/>
              <a:gd name="connsiteY0" fmla="*/ 550995 h 1318779"/>
              <a:gd name="connsiteX1" fmla="*/ 96872 w 867791"/>
              <a:gd name="connsiteY1" fmla="*/ 382476 h 1318779"/>
              <a:gd name="connsiteX2" fmla="*/ 77366 w 867791"/>
              <a:gd name="connsiteY2" fmla="*/ 103275 h 1318779"/>
              <a:gd name="connsiteX3" fmla="*/ 229757 w 867791"/>
              <a:gd name="connsiteY3" fmla="*/ 9471 h 1318779"/>
              <a:gd name="connsiteX4" fmla="*/ 567188 w 867791"/>
              <a:gd name="connsiteY4" fmla="*/ 22274 h 1318779"/>
              <a:gd name="connsiteX5" fmla="*/ 717366 w 867791"/>
              <a:gd name="connsiteY5" fmla="*/ 177965 h 1318779"/>
              <a:gd name="connsiteX6" fmla="*/ 860184 w 867791"/>
              <a:gd name="connsiteY6" fmla="*/ 970660 h 1318779"/>
              <a:gd name="connsiteX7" fmla="*/ 784134 w 867791"/>
              <a:gd name="connsiteY7" fmla="*/ 1254909 h 1318779"/>
              <a:gd name="connsiteX8" fmla="*/ 256000 w 867791"/>
              <a:gd name="connsiteY8" fmla="*/ 1310954 h 1318779"/>
              <a:gd name="connsiteX9" fmla="*/ 155507 w 867791"/>
              <a:gd name="connsiteY9" fmla="*/ 1132582 h 1318779"/>
              <a:gd name="connsiteX10" fmla="*/ 125663 w 867791"/>
              <a:gd name="connsiteY10" fmla="*/ 516492 h 1318779"/>
              <a:gd name="connsiteX11" fmla="*/ 6961 w 867791"/>
              <a:gd name="connsiteY11" fmla="*/ 550995 h 1318779"/>
              <a:gd name="connsiteX0" fmla="*/ 6961 w 867791"/>
              <a:gd name="connsiteY0" fmla="*/ 560584 h 1328368"/>
              <a:gd name="connsiteX1" fmla="*/ 96872 w 867791"/>
              <a:gd name="connsiteY1" fmla="*/ 392065 h 1328368"/>
              <a:gd name="connsiteX2" fmla="*/ 77366 w 867791"/>
              <a:gd name="connsiteY2" fmla="*/ 112864 h 1328368"/>
              <a:gd name="connsiteX3" fmla="*/ 229757 w 867791"/>
              <a:gd name="connsiteY3" fmla="*/ 19060 h 1328368"/>
              <a:gd name="connsiteX4" fmla="*/ 566246 w 867791"/>
              <a:gd name="connsiteY4" fmla="*/ 15575 h 1328368"/>
              <a:gd name="connsiteX5" fmla="*/ 717366 w 867791"/>
              <a:gd name="connsiteY5" fmla="*/ 187554 h 1328368"/>
              <a:gd name="connsiteX6" fmla="*/ 860184 w 867791"/>
              <a:gd name="connsiteY6" fmla="*/ 980249 h 1328368"/>
              <a:gd name="connsiteX7" fmla="*/ 784134 w 867791"/>
              <a:gd name="connsiteY7" fmla="*/ 1264498 h 1328368"/>
              <a:gd name="connsiteX8" fmla="*/ 256000 w 867791"/>
              <a:gd name="connsiteY8" fmla="*/ 1320543 h 1328368"/>
              <a:gd name="connsiteX9" fmla="*/ 155507 w 867791"/>
              <a:gd name="connsiteY9" fmla="*/ 1142171 h 1328368"/>
              <a:gd name="connsiteX10" fmla="*/ 125663 w 867791"/>
              <a:gd name="connsiteY10" fmla="*/ 526081 h 1328368"/>
              <a:gd name="connsiteX11" fmla="*/ 6961 w 867791"/>
              <a:gd name="connsiteY11" fmla="*/ 560584 h 1328368"/>
              <a:gd name="connsiteX0" fmla="*/ 6961 w 865870"/>
              <a:gd name="connsiteY0" fmla="*/ 560584 h 1328871"/>
              <a:gd name="connsiteX1" fmla="*/ 96872 w 865870"/>
              <a:gd name="connsiteY1" fmla="*/ 392065 h 1328871"/>
              <a:gd name="connsiteX2" fmla="*/ 77366 w 865870"/>
              <a:gd name="connsiteY2" fmla="*/ 112864 h 1328871"/>
              <a:gd name="connsiteX3" fmla="*/ 229757 w 865870"/>
              <a:gd name="connsiteY3" fmla="*/ 19060 h 1328871"/>
              <a:gd name="connsiteX4" fmla="*/ 566246 w 865870"/>
              <a:gd name="connsiteY4" fmla="*/ 15575 h 1328871"/>
              <a:gd name="connsiteX5" fmla="*/ 717366 w 865870"/>
              <a:gd name="connsiteY5" fmla="*/ 187554 h 1328871"/>
              <a:gd name="connsiteX6" fmla="*/ 860184 w 865870"/>
              <a:gd name="connsiteY6" fmla="*/ 980249 h 1328871"/>
              <a:gd name="connsiteX7" fmla="*/ 784134 w 865870"/>
              <a:gd name="connsiteY7" fmla="*/ 1264498 h 1328871"/>
              <a:gd name="connsiteX8" fmla="*/ 314963 w 865870"/>
              <a:gd name="connsiteY8" fmla="*/ 1321127 h 1328871"/>
              <a:gd name="connsiteX9" fmla="*/ 155507 w 865870"/>
              <a:gd name="connsiteY9" fmla="*/ 1142171 h 1328871"/>
              <a:gd name="connsiteX10" fmla="*/ 125663 w 865870"/>
              <a:gd name="connsiteY10" fmla="*/ 526081 h 1328871"/>
              <a:gd name="connsiteX11" fmla="*/ 6961 w 865870"/>
              <a:gd name="connsiteY11" fmla="*/ 560584 h 1328871"/>
              <a:gd name="connsiteX0" fmla="*/ 6961 w 865870"/>
              <a:gd name="connsiteY0" fmla="*/ 560584 h 1328712"/>
              <a:gd name="connsiteX1" fmla="*/ 96872 w 865870"/>
              <a:gd name="connsiteY1" fmla="*/ 392065 h 1328712"/>
              <a:gd name="connsiteX2" fmla="*/ 77366 w 865870"/>
              <a:gd name="connsiteY2" fmla="*/ 112864 h 1328712"/>
              <a:gd name="connsiteX3" fmla="*/ 229757 w 865870"/>
              <a:gd name="connsiteY3" fmla="*/ 19060 h 1328712"/>
              <a:gd name="connsiteX4" fmla="*/ 566246 w 865870"/>
              <a:gd name="connsiteY4" fmla="*/ 15575 h 1328712"/>
              <a:gd name="connsiteX5" fmla="*/ 717366 w 865870"/>
              <a:gd name="connsiteY5" fmla="*/ 187554 h 1328712"/>
              <a:gd name="connsiteX6" fmla="*/ 860184 w 865870"/>
              <a:gd name="connsiteY6" fmla="*/ 980249 h 1328712"/>
              <a:gd name="connsiteX7" fmla="*/ 784134 w 865870"/>
              <a:gd name="connsiteY7" fmla="*/ 1264498 h 1328712"/>
              <a:gd name="connsiteX8" fmla="*/ 314963 w 865870"/>
              <a:gd name="connsiteY8" fmla="*/ 1321127 h 1328712"/>
              <a:gd name="connsiteX9" fmla="*/ 177736 w 865870"/>
              <a:gd name="connsiteY9" fmla="*/ 1144426 h 1328712"/>
              <a:gd name="connsiteX10" fmla="*/ 125663 w 865870"/>
              <a:gd name="connsiteY10" fmla="*/ 526081 h 1328712"/>
              <a:gd name="connsiteX11" fmla="*/ 6961 w 865870"/>
              <a:gd name="connsiteY11" fmla="*/ 560584 h 1328712"/>
              <a:gd name="connsiteX0" fmla="*/ 6961 w 864913"/>
              <a:gd name="connsiteY0" fmla="*/ 560584 h 1327274"/>
              <a:gd name="connsiteX1" fmla="*/ 96872 w 864913"/>
              <a:gd name="connsiteY1" fmla="*/ 392065 h 1327274"/>
              <a:gd name="connsiteX2" fmla="*/ 77366 w 864913"/>
              <a:gd name="connsiteY2" fmla="*/ 112864 h 1327274"/>
              <a:gd name="connsiteX3" fmla="*/ 229757 w 864913"/>
              <a:gd name="connsiteY3" fmla="*/ 19060 h 1327274"/>
              <a:gd name="connsiteX4" fmla="*/ 566246 w 864913"/>
              <a:gd name="connsiteY4" fmla="*/ 15575 h 1327274"/>
              <a:gd name="connsiteX5" fmla="*/ 717366 w 864913"/>
              <a:gd name="connsiteY5" fmla="*/ 187554 h 1327274"/>
              <a:gd name="connsiteX6" fmla="*/ 860184 w 864913"/>
              <a:gd name="connsiteY6" fmla="*/ 980249 h 1327274"/>
              <a:gd name="connsiteX7" fmla="*/ 784134 w 864913"/>
              <a:gd name="connsiteY7" fmla="*/ 1264498 h 1327274"/>
              <a:gd name="connsiteX8" fmla="*/ 351698 w 864913"/>
              <a:gd name="connsiteY8" fmla="*/ 1319456 h 1327274"/>
              <a:gd name="connsiteX9" fmla="*/ 177736 w 864913"/>
              <a:gd name="connsiteY9" fmla="*/ 1144426 h 1327274"/>
              <a:gd name="connsiteX10" fmla="*/ 125663 w 864913"/>
              <a:gd name="connsiteY10" fmla="*/ 526081 h 1327274"/>
              <a:gd name="connsiteX11" fmla="*/ 6961 w 864913"/>
              <a:gd name="connsiteY11" fmla="*/ 560584 h 1327274"/>
              <a:gd name="connsiteX0" fmla="*/ 6961 w 878410"/>
              <a:gd name="connsiteY0" fmla="*/ 560584 h 1325203"/>
              <a:gd name="connsiteX1" fmla="*/ 96872 w 878410"/>
              <a:gd name="connsiteY1" fmla="*/ 392065 h 1325203"/>
              <a:gd name="connsiteX2" fmla="*/ 77366 w 878410"/>
              <a:gd name="connsiteY2" fmla="*/ 112864 h 1325203"/>
              <a:gd name="connsiteX3" fmla="*/ 229757 w 878410"/>
              <a:gd name="connsiteY3" fmla="*/ 19060 h 1325203"/>
              <a:gd name="connsiteX4" fmla="*/ 566246 w 878410"/>
              <a:gd name="connsiteY4" fmla="*/ 15575 h 1325203"/>
              <a:gd name="connsiteX5" fmla="*/ 717366 w 878410"/>
              <a:gd name="connsiteY5" fmla="*/ 187554 h 1325203"/>
              <a:gd name="connsiteX6" fmla="*/ 860184 w 878410"/>
              <a:gd name="connsiteY6" fmla="*/ 980249 h 1325203"/>
              <a:gd name="connsiteX7" fmla="*/ 819942 w 878410"/>
              <a:gd name="connsiteY7" fmla="*/ 1254587 h 1325203"/>
              <a:gd name="connsiteX8" fmla="*/ 351698 w 878410"/>
              <a:gd name="connsiteY8" fmla="*/ 1319456 h 1325203"/>
              <a:gd name="connsiteX9" fmla="*/ 177736 w 878410"/>
              <a:gd name="connsiteY9" fmla="*/ 1144426 h 1325203"/>
              <a:gd name="connsiteX10" fmla="*/ 125663 w 878410"/>
              <a:gd name="connsiteY10" fmla="*/ 526081 h 1325203"/>
              <a:gd name="connsiteX11" fmla="*/ 6961 w 878410"/>
              <a:gd name="connsiteY11" fmla="*/ 560584 h 1325203"/>
              <a:gd name="connsiteX0" fmla="*/ 6961 w 879480"/>
              <a:gd name="connsiteY0" fmla="*/ 560584 h 1324478"/>
              <a:gd name="connsiteX1" fmla="*/ 96872 w 879480"/>
              <a:gd name="connsiteY1" fmla="*/ 392065 h 1324478"/>
              <a:gd name="connsiteX2" fmla="*/ 77366 w 879480"/>
              <a:gd name="connsiteY2" fmla="*/ 112864 h 1324478"/>
              <a:gd name="connsiteX3" fmla="*/ 229757 w 879480"/>
              <a:gd name="connsiteY3" fmla="*/ 19060 h 1324478"/>
              <a:gd name="connsiteX4" fmla="*/ 566246 w 879480"/>
              <a:gd name="connsiteY4" fmla="*/ 15575 h 1324478"/>
              <a:gd name="connsiteX5" fmla="*/ 717366 w 879480"/>
              <a:gd name="connsiteY5" fmla="*/ 187554 h 1324478"/>
              <a:gd name="connsiteX6" fmla="*/ 861931 w 879480"/>
              <a:gd name="connsiteY6" fmla="*/ 1026005 h 1324478"/>
              <a:gd name="connsiteX7" fmla="*/ 819942 w 879480"/>
              <a:gd name="connsiteY7" fmla="*/ 1254587 h 1324478"/>
              <a:gd name="connsiteX8" fmla="*/ 351698 w 879480"/>
              <a:gd name="connsiteY8" fmla="*/ 1319456 h 1324478"/>
              <a:gd name="connsiteX9" fmla="*/ 177736 w 879480"/>
              <a:gd name="connsiteY9" fmla="*/ 1144426 h 1324478"/>
              <a:gd name="connsiteX10" fmla="*/ 125663 w 879480"/>
              <a:gd name="connsiteY10" fmla="*/ 526081 h 1324478"/>
              <a:gd name="connsiteX11" fmla="*/ 6961 w 879480"/>
              <a:gd name="connsiteY11" fmla="*/ 560584 h 1324478"/>
              <a:gd name="connsiteX0" fmla="*/ 6961 w 864502"/>
              <a:gd name="connsiteY0" fmla="*/ 560584 h 1326578"/>
              <a:gd name="connsiteX1" fmla="*/ 96872 w 864502"/>
              <a:gd name="connsiteY1" fmla="*/ 392065 h 1326578"/>
              <a:gd name="connsiteX2" fmla="*/ 77366 w 864502"/>
              <a:gd name="connsiteY2" fmla="*/ 112864 h 1326578"/>
              <a:gd name="connsiteX3" fmla="*/ 229757 w 864502"/>
              <a:gd name="connsiteY3" fmla="*/ 19060 h 1326578"/>
              <a:gd name="connsiteX4" fmla="*/ 566246 w 864502"/>
              <a:gd name="connsiteY4" fmla="*/ 15575 h 1326578"/>
              <a:gd name="connsiteX5" fmla="*/ 717366 w 864502"/>
              <a:gd name="connsiteY5" fmla="*/ 187554 h 1326578"/>
              <a:gd name="connsiteX6" fmla="*/ 861931 w 864502"/>
              <a:gd name="connsiteY6" fmla="*/ 1026005 h 1326578"/>
              <a:gd name="connsiteX7" fmla="*/ 773212 w 864502"/>
              <a:gd name="connsiteY7" fmla="*/ 1266151 h 1326578"/>
              <a:gd name="connsiteX8" fmla="*/ 351698 w 864502"/>
              <a:gd name="connsiteY8" fmla="*/ 1319456 h 1326578"/>
              <a:gd name="connsiteX9" fmla="*/ 177736 w 864502"/>
              <a:gd name="connsiteY9" fmla="*/ 1144426 h 1326578"/>
              <a:gd name="connsiteX10" fmla="*/ 125663 w 864502"/>
              <a:gd name="connsiteY10" fmla="*/ 526081 h 1326578"/>
              <a:gd name="connsiteX11" fmla="*/ 6961 w 864502"/>
              <a:gd name="connsiteY11" fmla="*/ 560584 h 1326578"/>
              <a:gd name="connsiteX0" fmla="*/ 6961 w 864110"/>
              <a:gd name="connsiteY0" fmla="*/ 560584 h 1331877"/>
              <a:gd name="connsiteX1" fmla="*/ 96872 w 864110"/>
              <a:gd name="connsiteY1" fmla="*/ 392065 h 1331877"/>
              <a:gd name="connsiteX2" fmla="*/ 77366 w 864110"/>
              <a:gd name="connsiteY2" fmla="*/ 112864 h 1331877"/>
              <a:gd name="connsiteX3" fmla="*/ 229757 w 864110"/>
              <a:gd name="connsiteY3" fmla="*/ 19060 h 1331877"/>
              <a:gd name="connsiteX4" fmla="*/ 566246 w 864110"/>
              <a:gd name="connsiteY4" fmla="*/ 15575 h 1331877"/>
              <a:gd name="connsiteX5" fmla="*/ 717366 w 864110"/>
              <a:gd name="connsiteY5" fmla="*/ 187554 h 1331877"/>
              <a:gd name="connsiteX6" fmla="*/ 861931 w 864110"/>
              <a:gd name="connsiteY6" fmla="*/ 1026005 h 1331877"/>
              <a:gd name="connsiteX7" fmla="*/ 773212 w 864110"/>
              <a:gd name="connsiteY7" fmla="*/ 1266151 h 1331877"/>
              <a:gd name="connsiteX8" fmla="*/ 386884 w 864110"/>
              <a:gd name="connsiteY8" fmla="*/ 1325422 h 1331877"/>
              <a:gd name="connsiteX9" fmla="*/ 177736 w 864110"/>
              <a:gd name="connsiteY9" fmla="*/ 1144426 h 1331877"/>
              <a:gd name="connsiteX10" fmla="*/ 125663 w 864110"/>
              <a:gd name="connsiteY10" fmla="*/ 526081 h 1331877"/>
              <a:gd name="connsiteX11" fmla="*/ 6961 w 864110"/>
              <a:gd name="connsiteY11" fmla="*/ 560584 h 1331877"/>
              <a:gd name="connsiteX0" fmla="*/ 6961 w 864110"/>
              <a:gd name="connsiteY0" fmla="*/ 560584 h 1332354"/>
              <a:gd name="connsiteX1" fmla="*/ 96872 w 864110"/>
              <a:gd name="connsiteY1" fmla="*/ 392065 h 1332354"/>
              <a:gd name="connsiteX2" fmla="*/ 77366 w 864110"/>
              <a:gd name="connsiteY2" fmla="*/ 112864 h 1332354"/>
              <a:gd name="connsiteX3" fmla="*/ 229757 w 864110"/>
              <a:gd name="connsiteY3" fmla="*/ 19060 h 1332354"/>
              <a:gd name="connsiteX4" fmla="*/ 566246 w 864110"/>
              <a:gd name="connsiteY4" fmla="*/ 15575 h 1332354"/>
              <a:gd name="connsiteX5" fmla="*/ 717366 w 864110"/>
              <a:gd name="connsiteY5" fmla="*/ 187554 h 1332354"/>
              <a:gd name="connsiteX6" fmla="*/ 861931 w 864110"/>
              <a:gd name="connsiteY6" fmla="*/ 1026005 h 1332354"/>
              <a:gd name="connsiteX7" fmla="*/ 773212 w 864110"/>
              <a:gd name="connsiteY7" fmla="*/ 1266151 h 1332354"/>
              <a:gd name="connsiteX8" fmla="*/ 386884 w 864110"/>
              <a:gd name="connsiteY8" fmla="*/ 1325422 h 1332354"/>
              <a:gd name="connsiteX9" fmla="*/ 197485 w 864110"/>
              <a:gd name="connsiteY9" fmla="*/ 1137282 h 1332354"/>
              <a:gd name="connsiteX10" fmla="*/ 125663 w 864110"/>
              <a:gd name="connsiteY10" fmla="*/ 526081 h 1332354"/>
              <a:gd name="connsiteX11" fmla="*/ 6961 w 864110"/>
              <a:gd name="connsiteY11" fmla="*/ 560584 h 1332354"/>
              <a:gd name="connsiteX0" fmla="*/ 6961 w 864110"/>
              <a:gd name="connsiteY0" fmla="*/ 560674 h 1332444"/>
              <a:gd name="connsiteX1" fmla="*/ 96872 w 864110"/>
              <a:gd name="connsiteY1" fmla="*/ 392155 h 1332444"/>
              <a:gd name="connsiteX2" fmla="*/ 79552 w 864110"/>
              <a:gd name="connsiteY2" fmla="*/ 114810 h 1332444"/>
              <a:gd name="connsiteX3" fmla="*/ 229757 w 864110"/>
              <a:gd name="connsiteY3" fmla="*/ 19150 h 1332444"/>
              <a:gd name="connsiteX4" fmla="*/ 566246 w 864110"/>
              <a:gd name="connsiteY4" fmla="*/ 15665 h 1332444"/>
              <a:gd name="connsiteX5" fmla="*/ 717366 w 864110"/>
              <a:gd name="connsiteY5" fmla="*/ 187644 h 1332444"/>
              <a:gd name="connsiteX6" fmla="*/ 861931 w 864110"/>
              <a:gd name="connsiteY6" fmla="*/ 1026095 h 1332444"/>
              <a:gd name="connsiteX7" fmla="*/ 773212 w 864110"/>
              <a:gd name="connsiteY7" fmla="*/ 1266241 h 1332444"/>
              <a:gd name="connsiteX8" fmla="*/ 386884 w 864110"/>
              <a:gd name="connsiteY8" fmla="*/ 1325512 h 1332444"/>
              <a:gd name="connsiteX9" fmla="*/ 197485 w 864110"/>
              <a:gd name="connsiteY9" fmla="*/ 1137372 h 1332444"/>
              <a:gd name="connsiteX10" fmla="*/ 125663 w 864110"/>
              <a:gd name="connsiteY10" fmla="*/ 526171 h 1332444"/>
              <a:gd name="connsiteX11" fmla="*/ 6961 w 864110"/>
              <a:gd name="connsiteY11" fmla="*/ 560674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528"/>
              <a:gd name="connsiteX1" fmla="*/ 76387 w 843625"/>
              <a:gd name="connsiteY1" fmla="*/ 392155 h 1332528"/>
              <a:gd name="connsiteX2" fmla="*/ 59067 w 843625"/>
              <a:gd name="connsiteY2" fmla="*/ 114810 h 1332528"/>
              <a:gd name="connsiteX3" fmla="*/ 209272 w 843625"/>
              <a:gd name="connsiteY3" fmla="*/ 19150 h 1332528"/>
              <a:gd name="connsiteX4" fmla="*/ 545761 w 843625"/>
              <a:gd name="connsiteY4" fmla="*/ 15665 h 1332528"/>
              <a:gd name="connsiteX5" fmla="*/ 696881 w 843625"/>
              <a:gd name="connsiteY5" fmla="*/ 187644 h 1332528"/>
              <a:gd name="connsiteX6" fmla="*/ 841446 w 843625"/>
              <a:gd name="connsiteY6" fmla="*/ 1026095 h 1332528"/>
              <a:gd name="connsiteX7" fmla="*/ 752727 w 843625"/>
              <a:gd name="connsiteY7" fmla="*/ 1266241 h 1332528"/>
              <a:gd name="connsiteX8" fmla="*/ 366399 w 843625"/>
              <a:gd name="connsiteY8" fmla="*/ 1325512 h 1332528"/>
              <a:gd name="connsiteX9" fmla="*/ 184643 w 843625"/>
              <a:gd name="connsiteY9" fmla="*/ 1136120 h 1332528"/>
              <a:gd name="connsiteX10" fmla="*/ 105178 w 843625"/>
              <a:gd name="connsiteY10" fmla="*/ 526171 h 1332528"/>
              <a:gd name="connsiteX11" fmla="*/ 8576 w 843625"/>
              <a:gd name="connsiteY11" fmla="*/ 550409 h 1332528"/>
              <a:gd name="connsiteX0" fmla="*/ 8576 w 843404"/>
              <a:gd name="connsiteY0" fmla="*/ 550409 h 1327013"/>
              <a:gd name="connsiteX1" fmla="*/ 76387 w 843404"/>
              <a:gd name="connsiteY1" fmla="*/ 392155 h 1327013"/>
              <a:gd name="connsiteX2" fmla="*/ 59067 w 843404"/>
              <a:gd name="connsiteY2" fmla="*/ 114810 h 1327013"/>
              <a:gd name="connsiteX3" fmla="*/ 209272 w 843404"/>
              <a:gd name="connsiteY3" fmla="*/ 19150 h 1327013"/>
              <a:gd name="connsiteX4" fmla="*/ 545761 w 843404"/>
              <a:gd name="connsiteY4" fmla="*/ 15665 h 1327013"/>
              <a:gd name="connsiteX5" fmla="*/ 696881 w 843404"/>
              <a:gd name="connsiteY5" fmla="*/ 187644 h 1327013"/>
              <a:gd name="connsiteX6" fmla="*/ 841446 w 843404"/>
              <a:gd name="connsiteY6" fmla="*/ 1026095 h 1327013"/>
              <a:gd name="connsiteX7" fmla="*/ 752727 w 843404"/>
              <a:gd name="connsiteY7" fmla="*/ 1266241 h 1327013"/>
              <a:gd name="connsiteX8" fmla="*/ 390961 w 843404"/>
              <a:gd name="connsiteY8" fmla="*/ 1319274 h 1327013"/>
              <a:gd name="connsiteX9" fmla="*/ 184643 w 843404"/>
              <a:gd name="connsiteY9" fmla="*/ 1136120 h 1327013"/>
              <a:gd name="connsiteX10" fmla="*/ 105178 w 843404"/>
              <a:gd name="connsiteY10" fmla="*/ 526171 h 1327013"/>
              <a:gd name="connsiteX11" fmla="*/ 8576 w 843404"/>
              <a:gd name="connsiteY11" fmla="*/ 550409 h 1327013"/>
              <a:gd name="connsiteX0" fmla="*/ 8576 w 843404"/>
              <a:gd name="connsiteY0" fmla="*/ 567995 h 1344599"/>
              <a:gd name="connsiteX1" fmla="*/ 76387 w 843404"/>
              <a:gd name="connsiteY1" fmla="*/ 409741 h 1344599"/>
              <a:gd name="connsiteX2" fmla="*/ 59067 w 843404"/>
              <a:gd name="connsiteY2" fmla="*/ 132396 h 1344599"/>
              <a:gd name="connsiteX3" fmla="*/ 262200 w 843404"/>
              <a:gd name="connsiteY3" fmla="*/ 8133 h 1344599"/>
              <a:gd name="connsiteX4" fmla="*/ 545761 w 843404"/>
              <a:gd name="connsiteY4" fmla="*/ 33251 h 1344599"/>
              <a:gd name="connsiteX5" fmla="*/ 696881 w 843404"/>
              <a:gd name="connsiteY5" fmla="*/ 205230 h 1344599"/>
              <a:gd name="connsiteX6" fmla="*/ 841446 w 843404"/>
              <a:gd name="connsiteY6" fmla="*/ 1043681 h 1344599"/>
              <a:gd name="connsiteX7" fmla="*/ 752727 w 843404"/>
              <a:gd name="connsiteY7" fmla="*/ 1283827 h 1344599"/>
              <a:gd name="connsiteX8" fmla="*/ 390961 w 843404"/>
              <a:gd name="connsiteY8" fmla="*/ 1336860 h 1344599"/>
              <a:gd name="connsiteX9" fmla="*/ 184643 w 843404"/>
              <a:gd name="connsiteY9" fmla="*/ 1153706 h 1344599"/>
              <a:gd name="connsiteX10" fmla="*/ 105178 w 843404"/>
              <a:gd name="connsiteY10" fmla="*/ 543757 h 1344599"/>
              <a:gd name="connsiteX11" fmla="*/ 8576 w 843404"/>
              <a:gd name="connsiteY11" fmla="*/ 567995 h 1344599"/>
              <a:gd name="connsiteX0" fmla="*/ 8576 w 843404"/>
              <a:gd name="connsiteY0" fmla="*/ 567509 h 1344113"/>
              <a:gd name="connsiteX1" fmla="*/ 76387 w 843404"/>
              <a:gd name="connsiteY1" fmla="*/ 409255 h 1344113"/>
              <a:gd name="connsiteX2" fmla="*/ 99190 w 843404"/>
              <a:gd name="connsiteY2" fmla="*/ 125338 h 1344113"/>
              <a:gd name="connsiteX3" fmla="*/ 262200 w 843404"/>
              <a:gd name="connsiteY3" fmla="*/ 7647 h 1344113"/>
              <a:gd name="connsiteX4" fmla="*/ 545761 w 843404"/>
              <a:gd name="connsiteY4" fmla="*/ 32765 h 1344113"/>
              <a:gd name="connsiteX5" fmla="*/ 696881 w 843404"/>
              <a:gd name="connsiteY5" fmla="*/ 204744 h 1344113"/>
              <a:gd name="connsiteX6" fmla="*/ 841446 w 843404"/>
              <a:gd name="connsiteY6" fmla="*/ 1043195 h 1344113"/>
              <a:gd name="connsiteX7" fmla="*/ 752727 w 843404"/>
              <a:gd name="connsiteY7" fmla="*/ 1283341 h 1344113"/>
              <a:gd name="connsiteX8" fmla="*/ 390961 w 843404"/>
              <a:gd name="connsiteY8" fmla="*/ 1336374 h 1344113"/>
              <a:gd name="connsiteX9" fmla="*/ 184643 w 843404"/>
              <a:gd name="connsiteY9" fmla="*/ 1153220 h 1344113"/>
              <a:gd name="connsiteX10" fmla="*/ 105178 w 843404"/>
              <a:gd name="connsiteY10" fmla="*/ 543271 h 1344113"/>
              <a:gd name="connsiteX11" fmla="*/ 8576 w 843404"/>
              <a:gd name="connsiteY11" fmla="*/ 567509 h 1344113"/>
              <a:gd name="connsiteX0" fmla="*/ 8576 w 843404"/>
              <a:gd name="connsiteY0" fmla="*/ 566478 h 1343082"/>
              <a:gd name="connsiteX1" fmla="*/ 76387 w 843404"/>
              <a:gd name="connsiteY1" fmla="*/ 408224 h 1343082"/>
              <a:gd name="connsiteX2" fmla="*/ 99190 w 843404"/>
              <a:gd name="connsiteY2" fmla="*/ 124307 h 1343082"/>
              <a:gd name="connsiteX3" fmla="*/ 262200 w 843404"/>
              <a:gd name="connsiteY3" fmla="*/ 6616 h 1343082"/>
              <a:gd name="connsiteX4" fmla="*/ 579343 w 843404"/>
              <a:gd name="connsiteY4" fmla="*/ 35092 h 1343082"/>
              <a:gd name="connsiteX5" fmla="*/ 696881 w 843404"/>
              <a:gd name="connsiteY5" fmla="*/ 203713 h 1343082"/>
              <a:gd name="connsiteX6" fmla="*/ 841446 w 843404"/>
              <a:gd name="connsiteY6" fmla="*/ 1042164 h 1343082"/>
              <a:gd name="connsiteX7" fmla="*/ 752727 w 843404"/>
              <a:gd name="connsiteY7" fmla="*/ 1282310 h 1343082"/>
              <a:gd name="connsiteX8" fmla="*/ 390961 w 843404"/>
              <a:gd name="connsiteY8" fmla="*/ 1335343 h 1343082"/>
              <a:gd name="connsiteX9" fmla="*/ 184643 w 843404"/>
              <a:gd name="connsiteY9" fmla="*/ 1152189 h 1343082"/>
              <a:gd name="connsiteX10" fmla="*/ 105178 w 843404"/>
              <a:gd name="connsiteY10" fmla="*/ 542240 h 1343082"/>
              <a:gd name="connsiteX11" fmla="*/ 8576 w 843404"/>
              <a:gd name="connsiteY11" fmla="*/ 566478 h 1343082"/>
              <a:gd name="connsiteX0" fmla="*/ 8576 w 843404"/>
              <a:gd name="connsiteY0" fmla="*/ 580816 h 1357420"/>
              <a:gd name="connsiteX1" fmla="*/ 76387 w 843404"/>
              <a:gd name="connsiteY1" fmla="*/ 422562 h 1357420"/>
              <a:gd name="connsiteX2" fmla="*/ 99190 w 843404"/>
              <a:gd name="connsiteY2" fmla="*/ 138645 h 1357420"/>
              <a:gd name="connsiteX3" fmla="*/ 308863 w 843404"/>
              <a:gd name="connsiteY3" fmla="*/ 4451 h 1357420"/>
              <a:gd name="connsiteX4" fmla="*/ 579343 w 843404"/>
              <a:gd name="connsiteY4" fmla="*/ 49430 h 1357420"/>
              <a:gd name="connsiteX5" fmla="*/ 696881 w 843404"/>
              <a:gd name="connsiteY5" fmla="*/ 218051 h 1357420"/>
              <a:gd name="connsiteX6" fmla="*/ 841446 w 843404"/>
              <a:gd name="connsiteY6" fmla="*/ 1056502 h 1357420"/>
              <a:gd name="connsiteX7" fmla="*/ 752727 w 843404"/>
              <a:gd name="connsiteY7" fmla="*/ 1296648 h 1357420"/>
              <a:gd name="connsiteX8" fmla="*/ 390961 w 843404"/>
              <a:gd name="connsiteY8" fmla="*/ 1349681 h 1357420"/>
              <a:gd name="connsiteX9" fmla="*/ 184643 w 843404"/>
              <a:gd name="connsiteY9" fmla="*/ 1166527 h 1357420"/>
              <a:gd name="connsiteX10" fmla="*/ 105178 w 843404"/>
              <a:gd name="connsiteY10" fmla="*/ 556578 h 1357420"/>
              <a:gd name="connsiteX11" fmla="*/ 8576 w 843404"/>
              <a:gd name="connsiteY11" fmla="*/ 580816 h 1357420"/>
              <a:gd name="connsiteX0" fmla="*/ 8576 w 842535"/>
              <a:gd name="connsiteY0" fmla="*/ 580879 h 1357483"/>
              <a:gd name="connsiteX1" fmla="*/ 76387 w 842535"/>
              <a:gd name="connsiteY1" fmla="*/ 422625 h 1357483"/>
              <a:gd name="connsiteX2" fmla="*/ 99190 w 842535"/>
              <a:gd name="connsiteY2" fmla="*/ 138708 h 1357483"/>
              <a:gd name="connsiteX3" fmla="*/ 308863 w 842535"/>
              <a:gd name="connsiteY3" fmla="*/ 4514 h 1357483"/>
              <a:gd name="connsiteX4" fmla="*/ 579343 w 842535"/>
              <a:gd name="connsiteY4" fmla="*/ 49493 h 1357483"/>
              <a:gd name="connsiteX5" fmla="*/ 714903 w 842535"/>
              <a:gd name="connsiteY5" fmla="*/ 221806 h 1357483"/>
              <a:gd name="connsiteX6" fmla="*/ 841446 w 842535"/>
              <a:gd name="connsiteY6" fmla="*/ 1056565 h 1357483"/>
              <a:gd name="connsiteX7" fmla="*/ 752727 w 842535"/>
              <a:gd name="connsiteY7" fmla="*/ 1296711 h 1357483"/>
              <a:gd name="connsiteX8" fmla="*/ 390961 w 842535"/>
              <a:gd name="connsiteY8" fmla="*/ 1349744 h 1357483"/>
              <a:gd name="connsiteX9" fmla="*/ 184643 w 842535"/>
              <a:gd name="connsiteY9" fmla="*/ 1166590 h 1357483"/>
              <a:gd name="connsiteX10" fmla="*/ 105178 w 842535"/>
              <a:gd name="connsiteY10" fmla="*/ 556641 h 1357483"/>
              <a:gd name="connsiteX11" fmla="*/ 8576 w 842535"/>
              <a:gd name="connsiteY11" fmla="*/ 580879 h 1357483"/>
              <a:gd name="connsiteX0" fmla="*/ 8576 w 842535"/>
              <a:gd name="connsiteY0" fmla="*/ 577971 h 1354575"/>
              <a:gd name="connsiteX1" fmla="*/ 76387 w 842535"/>
              <a:gd name="connsiteY1" fmla="*/ 419717 h 1354575"/>
              <a:gd name="connsiteX2" fmla="*/ 99190 w 842535"/>
              <a:gd name="connsiteY2" fmla="*/ 135800 h 1354575"/>
              <a:gd name="connsiteX3" fmla="*/ 308863 w 842535"/>
              <a:gd name="connsiteY3" fmla="*/ 1606 h 1354575"/>
              <a:gd name="connsiteX4" fmla="*/ 714903 w 842535"/>
              <a:gd name="connsiteY4" fmla="*/ 218898 h 1354575"/>
              <a:gd name="connsiteX5" fmla="*/ 841446 w 842535"/>
              <a:gd name="connsiteY5" fmla="*/ 1053657 h 1354575"/>
              <a:gd name="connsiteX6" fmla="*/ 752727 w 842535"/>
              <a:gd name="connsiteY6" fmla="*/ 1293803 h 1354575"/>
              <a:gd name="connsiteX7" fmla="*/ 390961 w 842535"/>
              <a:gd name="connsiteY7" fmla="*/ 1346836 h 1354575"/>
              <a:gd name="connsiteX8" fmla="*/ 184643 w 842535"/>
              <a:gd name="connsiteY8" fmla="*/ 1163682 h 1354575"/>
              <a:gd name="connsiteX9" fmla="*/ 105178 w 842535"/>
              <a:gd name="connsiteY9" fmla="*/ 553733 h 1354575"/>
              <a:gd name="connsiteX10" fmla="*/ 8576 w 842535"/>
              <a:gd name="connsiteY10" fmla="*/ 577971 h 1354575"/>
              <a:gd name="connsiteX0" fmla="*/ 8576 w 841897"/>
              <a:gd name="connsiteY0" fmla="*/ 576547 h 1353151"/>
              <a:gd name="connsiteX1" fmla="*/ 76387 w 841897"/>
              <a:gd name="connsiteY1" fmla="*/ 418293 h 1353151"/>
              <a:gd name="connsiteX2" fmla="*/ 99190 w 841897"/>
              <a:gd name="connsiteY2" fmla="*/ 134376 h 1353151"/>
              <a:gd name="connsiteX3" fmla="*/ 308863 w 841897"/>
              <a:gd name="connsiteY3" fmla="*/ 182 h 1353151"/>
              <a:gd name="connsiteX4" fmla="*/ 730941 w 841897"/>
              <a:gd name="connsiteY4" fmla="*/ 159475 h 1353151"/>
              <a:gd name="connsiteX5" fmla="*/ 841446 w 841897"/>
              <a:gd name="connsiteY5" fmla="*/ 1052233 h 1353151"/>
              <a:gd name="connsiteX6" fmla="*/ 752727 w 841897"/>
              <a:gd name="connsiteY6" fmla="*/ 1292379 h 1353151"/>
              <a:gd name="connsiteX7" fmla="*/ 390961 w 841897"/>
              <a:gd name="connsiteY7" fmla="*/ 1345412 h 1353151"/>
              <a:gd name="connsiteX8" fmla="*/ 184643 w 841897"/>
              <a:gd name="connsiteY8" fmla="*/ 1162258 h 1353151"/>
              <a:gd name="connsiteX9" fmla="*/ 105178 w 841897"/>
              <a:gd name="connsiteY9" fmla="*/ 552309 h 1353151"/>
              <a:gd name="connsiteX10" fmla="*/ 8576 w 841897"/>
              <a:gd name="connsiteY10" fmla="*/ 576547 h 1353151"/>
              <a:gd name="connsiteX0" fmla="*/ 8576 w 852902"/>
              <a:gd name="connsiteY0" fmla="*/ 576547 h 1354413"/>
              <a:gd name="connsiteX1" fmla="*/ 76387 w 852902"/>
              <a:gd name="connsiteY1" fmla="*/ 418293 h 1354413"/>
              <a:gd name="connsiteX2" fmla="*/ 99190 w 852902"/>
              <a:gd name="connsiteY2" fmla="*/ 134376 h 1354413"/>
              <a:gd name="connsiteX3" fmla="*/ 308863 w 852902"/>
              <a:gd name="connsiteY3" fmla="*/ 182 h 1354413"/>
              <a:gd name="connsiteX4" fmla="*/ 730941 w 852902"/>
              <a:gd name="connsiteY4" fmla="*/ 159475 h 1354413"/>
              <a:gd name="connsiteX5" fmla="*/ 852579 w 852902"/>
              <a:gd name="connsiteY5" fmla="*/ 1001682 h 1354413"/>
              <a:gd name="connsiteX6" fmla="*/ 752727 w 852902"/>
              <a:gd name="connsiteY6" fmla="*/ 1292379 h 1354413"/>
              <a:gd name="connsiteX7" fmla="*/ 390961 w 852902"/>
              <a:gd name="connsiteY7" fmla="*/ 1345412 h 1354413"/>
              <a:gd name="connsiteX8" fmla="*/ 184643 w 852902"/>
              <a:gd name="connsiteY8" fmla="*/ 1162258 h 1354413"/>
              <a:gd name="connsiteX9" fmla="*/ 105178 w 852902"/>
              <a:gd name="connsiteY9" fmla="*/ 552309 h 1354413"/>
              <a:gd name="connsiteX10" fmla="*/ 8576 w 852902"/>
              <a:gd name="connsiteY10" fmla="*/ 576547 h 1354413"/>
              <a:gd name="connsiteX0" fmla="*/ 9753 w 842440"/>
              <a:gd name="connsiteY0" fmla="*/ 568913 h 1354413"/>
              <a:gd name="connsiteX1" fmla="*/ 65925 w 842440"/>
              <a:gd name="connsiteY1" fmla="*/ 418293 h 1354413"/>
              <a:gd name="connsiteX2" fmla="*/ 88728 w 842440"/>
              <a:gd name="connsiteY2" fmla="*/ 134376 h 1354413"/>
              <a:gd name="connsiteX3" fmla="*/ 298401 w 842440"/>
              <a:gd name="connsiteY3" fmla="*/ 182 h 1354413"/>
              <a:gd name="connsiteX4" fmla="*/ 720479 w 842440"/>
              <a:gd name="connsiteY4" fmla="*/ 159475 h 1354413"/>
              <a:gd name="connsiteX5" fmla="*/ 842117 w 842440"/>
              <a:gd name="connsiteY5" fmla="*/ 1001682 h 1354413"/>
              <a:gd name="connsiteX6" fmla="*/ 742265 w 842440"/>
              <a:gd name="connsiteY6" fmla="*/ 1292379 h 1354413"/>
              <a:gd name="connsiteX7" fmla="*/ 380499 w 842440"/>
              <a:gd name="connsiteY7" fmla="*/ 1345412 h 1354413"/>
              <a:gd name="connsiteX8" fmla="*/ 174181 w 842440"/>
              <a:gd name="connsiteY8" fmla="*/ 1162258 h 1354413"/>
              <a:gd name="connsiteX9" fmla="*/ 94716 w 842440"/>
              <a:gd name="connsiteY9" fmla="*/ 552309 h 1354413"/>
              <a:gd name="connsiteX10" fmla="*/ 9753 w 842440"/>
              <a:gd name="connsiteY10" fmla="*/ 568913 h 1354413"/>
              <a:gd name="connsiteX0" fmla="*/ 9475 w 842162"/>
              <a:gd name="connsiteY0" fmla="*/ 568921 h 1354421"/>
              <a:gd name="connsiteX1" fmla="*/ 68141 w 842162"/>
              <a:gd name="connsiteY1" fmla="*/ 437939 h 1354421"/>
              <a:gd name="connsiteX2" fmla="*/ 88450 w 842162"/>
              <a:gd name="connsiteY2" fmla="*/ 134384 h 1354421"/>
              <a:gd name="connsiteX3" fmla="*/ 298123 w 842162"/>
              <a:gd name="connsiteY3" fmla="*/ 190 h 1354421"/>
              <a:gd name="connsiteX4" fmla="*/ 720201 w 842162"/>
              <a:gd name="connsiteY4" fmla="*/ 159483 h 1354421"/>
              <a:gd name="connsiteX5" fmla="*/ 841839 w 842162"/>
              <a:gd name="connsiteY5" fmla="*/ 1001690 h 1354421"/>
              <a:gd name="connsiteX6" fmla="*/ 741987 w 842162"/>
              <a:gd name="connsiteY6" fmla="*/ 1292387 h 1354421"/>
              <a:gd name="connsiteX7" fmla="*/ 380221 w 842162"/>
              <a:gd name="connsiteY7" fmla="*/ 1345420 h 1354421"/>
              <a:gd name="connsiteX8" fmla="*/ 173903 w 842162"/>
              <a:gd name="connsiteY8" fmla="*/ 1162266 h 1354421"/>
              <a:gd name="connsiteX9" fmla="*/ 94438 w 842162"/>
              <a:gd name="connsiteY9" fmla="*/ 552317 h 1354421"/>
              <a:gd name="connsiteX10" fmla="*/ 9475 w 842162"/>
              <a:gd name="connsiteY10" fmla="*/ 568921 h 1354421"/>
              <a:gd name="connsiteX0" fmla="*/ 9475 w 842162"/>
              <a:gd name="connsiteY0" fmla="*/ 568732 h 1354232"/>
              <a:gd name="connsiteX1" fmla="*/ 68141 w 842162"/>
              <a:gd name="connsiteY1" fmla="*/ 437750 h 1354232"/>
              <a:gd name="connsiteX2" fmla="*/ 86360 w 842162"/>
              <a:gd name="connsiteY2" fmla="*/ 157448 h 1354232"/>
              <a:gd name="connsiteX3" fmla="*/ 298123 w 842162"/>
              <a:gd name="connsiteY3" fmla="*/ 1 h 1354232"/>
              <a:gd name="connsiteX4" fmla="*/ 720201 w 842162"/>
              <a:gd name="connsiteY4" fmla="*/ 159294 h 1354232"/>
              <a:gd name="connsiteX5" fmla="*/ 841839 w 842162"/>
              <a:gd name="connsiteY5" fmla="*/ 1001501 h 1354232"/>
              <a:gd name="connsiteX6" fmla="*/ 741987 w 842162"/>
              <a:gd name="connsiteY6" fmla="*/ 1292198 h 1354232"/>
              <a:gd name="connsiteX7" fmla="*/ 380221 w 842162"/>
              <a:gd name="connsiteY7" fmla="*/ 1345231 h 1354232"/>
              <a:gd name="connsiteX8" fmla="*/ 173903 w 842162"/>
              <a:gd name="connsiteY8" fmla="*/ 1162077 h 1354232"/>
              <a:gd name="connsiteX9" fmla="*/ 94438 w 842162"/>
              <a:gd name="connsiteY9" fmla="*/ 552128 h 1354232"/>
              <a:gd name="connsiteX10" fmla="*/ 9475 w 842162"/>
              <a:gd name="connsiteY10" fmla="*/ 568732 h 1354232"/>
              <a:gd name="connsiteX0" fmla="*/ 9475 w 842162"/>
              <a:gd name="connsiteY0" fmla="*/ 553089 h 1338589"/>
              <a:gd name="connsiteX1" fmla="*/ 68141 w 842162"/>
              <a:gd name="connsiteY1" fmla="*/ 422107 h 1338589"/>
              <a:gd name="connsiteX2" fmla="*/ 86360 w 842162"/>
              <a:gd name="connsiteY2" fmla="*/ 141805 h 1338589"/>
              <a:gd name="connsiteX3" fmla="*/ 302731 w 842162"/>
              <a:gd name="connsiteY3" fmla="*/ 786 h 1338589"/>
              <a:gd name="connsiteX4" fmla="*/ 720201 w 842162"/>
              <a:gd name="connsiteY4" fmla="*/ 143651 h 1338589"/>
              <a:gd name="connsiteX5" fmla="*/ 841839 w 842162"/>
              <a:gd name="connsiteY5" fmla="*/ 985858 h 1338589"/>
              <a:gd name="connsiteX6" fmla="*/ 741987 w 842162"/>
              <a:gd name="connsiteY6" fmla="*/ 1276555 h 1338589"/>
              <a:gd name="connsiteX7" fmla="*/ 380221 w 842162"/>
              <a:gd name="connsiteY7" fmla="*/ 1329588 h 1338589"/>
              <a:gd name="connsiteX8" fmla="*/ 173903 w 842162"/>
              <a:gd name="connsiteY8" fmla="*/ 1146434 h 1338589"/>
              <a:gd name="connsiteX9" fmla="*/ 94438 w 842162"/>
              <a:gd name="connsiteY9" fmla="*/ 536485 h 1338589"/>
              <a:gd name="connsiteX10" fmla="*/ 9475 w 842162"/>
              <a:gd name="connsiteY10" fmla="*/ 553089 h 1338589"/>
              <a:gd name="connsiteX0" fmla="*/ 9475 w 842162"/>
              <a:gd name="connsiteY0" fmla="*/ 556656 h 1342156"/>
              <a:gd name="connsiteX1" fmla="*/ 68141 w 842162"/>
              <a:gd name="connsiteY1" fmla="*/ 425674 h 1342156"/>
              <a:gd name="connsiteX2" fmla="*/ 86360 w 842162"/>
              <a:gd name="connsiteY2" fmla="*/ 145372 h 1342156"/>
              <a:gd name="connsiteX3" fmla="*/ 302731 w 842162"/>
              <a:gd name="connsiteY3" fmla="*/ 4353 h 1342156"/>
              <a:gd name="connsiteX4" fmla="*/ 720201 w 842162"/>
              <a:gd name="connsiteY4" fmla="*/ 147218 h 1342156"/>
              <a:gd name="connsiteX5" fmla="*/ 841839 w 842162"/>
              <a:gd name="connsiteY5" fmla="*/ 989425 h 1342156"/>
              <a:gd name="connsiteX6" fmla="*/ 741987 w 842162"/>
              <a:gd name="connsiteY6" fmla="*/ 1280122 h 1342156"/>
              <a:gd name="connsiteX7" fmla="*/ 380221 w 842162"/>
              <a:gd name="connsiteY7" fmla="*/ 1333155 h 1342156"/>
              <a:gd name="connsiteX8" fmla="*/ 173903 w 842162"/>
              <a:gd name="connsiteY8" fmla="*/ 1150001 h 1342156"/>
              <a:gd name="connsiteX9" fmla="*/ 94438 w 842162"/>
              <a:gd name="connsiteY9" fmla="*/ 540052 h 1342156"/>
              <a:gd name="connsiteX10" fmla="*/ 9475 w 842162"/>
              <a:gd name="connsiteY10" fmla="*/ 556656 h 1342156"/>
              <a:gd name="connsiteX0" fmla="*/ 9475 w 842162"/>
              <a:gd name="connsiteY0" fmla="*/ 553349 h 1338849"/>
              <a:gd name="connsiteX1" fmla="*/ 68141 w 842162"/>
              <a:gd name="connsiteY1" fmla="*/ 422367 h 1338849"/>
              <a:gd name="connsiteX2" fmla="*/ 96954 w 842162"/>
              <a:gd name="connsiteY2" fmla="*/ 146058 h 1338849"/>
              <a:gd name="connsiteX3" fmla="*/ 302731 w 842162"/>
              <a:gd name="connsiteY3" fmla="*/ 1046 h 1338849"/>
              <a:gd name="connsiteX4" fmla="*/ 720201 w 842162"/>
              <a:gd name="connsiteY4" fmla="*/ 143911 h 1338849"/>
              <a:gd name="connsiteX5" fmla="*/ 841839 w 842162"/>
              <a:gd name="connsiteY5" fmla="*/ 986118 h 1338849"/>
              <a:gd name="connsiteX6" fmla="*/ 741987 w 842162"/>
              <a:gd name="connsiteY6" fmla="*/ 1276815 h 1338849"/>
              <a:gd name="connsiteX7" fmla="*/ 380221 w 842162"/>
              <a:gd name="connsiteY7" fmla="*/ 1329848 h 1338849"/>
              <a:gd name="connsiteX8" fmla="*/ 173903 w 842162"/>
              <a:gd name="connsiteY8" fmla="*/ 1146694 h 1338849"/>
              <a:gd name="connsiteX9" fmla="*/ 94438 w 842162"/>
              <a:gd name="connsiteY9" fmla="*/ 536745 h 1338849"/>
              <a:gd name="connsiteX10" fmla="*/ 9475 w 842162"/>
              <a:gd name="connsiteY10" fmla="*/ 553349 h 1338849"/>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42900"/>
              <a:gd name="connsiteX1" fmla="*/ 68141 w 842162"/>
              <a:gd name="connsiteY1" fmla="*/ 422367 h 1342900"/>
              <a:gd name="connsiteX2" fmla="*/ 96954 w 842162"/>
              <a:gd name="connsiteY2" fmla="*/ 146058 h 1342900"/>
              <a:gd name="connsiteX3" fmla="*/ 302731 w 842162"/>
              <a:gd name="connsiteY3" fmla="*/ 1046 h 1342900"/>
              <a:gd name="connsiteX4" fmla="*/ 720201 w 842162"/>
              <a:gd name="connsiteY4" fmla="*/ 143911 h 1342900"/>
              <a:gd name="connsiteX5" fmla="*/ 841839 w 842162"/>
              <a:gd name="connsiteY5" fmla="*/ 986118 h 1342900"/>
              <a:gd name="connsiteX6" fmla="*/ 741987 w 842162"/>
              <a:gd name="connsiteY6" fmla="*/ 1276815 h 1342900"/>
              <a:gd name="connsiteX7" fmla="*/ 380221 w 842162"/>
              <a:gd name="connsiteY7" fmla="*/ 1329848 h 1342900"/>
              <a:gd name="connsiteX8" fmla="*/ 164306 w 842162"/>
              <a:gd name="connsiteY8" fmla="*/ 1090990 h 1342900"/>
              <a:gd name="connsiteX9" fmla="*/ 94438 w 842162"/>
              <a:gd name="connsiteY9" fmla="*/ 536745 h 1342900"/>
              <a:gd name="connsiteX10" fmla="*/ 9475 w 842162"/>
              <a:gd name="connsiteY10" fmla="*/ 553349 h 1342900"/>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79552 h 1367380"/>
              <a:gd name="connsiteX1" fmla="*/ 68141 w 842162"/>
              <a:gd name="connsiteY1" fmla="*/ 448570 h 1367380"/>
              <a:gd name="connsiteX2" fmla="*/ 96954 w 842162"/>
              <a:gd name="connsiteY2" fmla="*/ 172261 h 1367380"/>
              <a:gd name="connsiteX3" fmla="*/ 424856 w 842162"/>
              <a:gd name="connsiteY3" fmla="*/ 22 h 1367380"/>
              <a:gd name="connsiteX4" fmla="*/ 720201 w 842162"/>
              <a:gd name="connsiteY4" fmla="*/ 170114 h 1367380"/>
              <a:gd name="connsiteX5" fmla="*/ 841839 w 842162"/>
              <a:gd name="connsiteY5" fmla="*/ 1012321 h 1367380"/>
              <a:gd name="connsiteX6" fmla="*/ 741987 w 842162"/>
              <a:gd name="connsiteY6" fmla="*/ 1303018 h 1367380"/>
              <a:gd name="connsiteX7" fmla="*/ 380221 w 842162"/>
              <a:gd name="connsiteY7" fmla="*/ 1356051 h 1367380"/>
              <a:gd name="connsiteX8" fmla="*/ 177395 w 842162"/>
              <a:gd name="connsiteY8" fmla="*/ 1140824 h 1367380"/>
              <a:gd name="connsiteX9" fmla="*/ 94438 w 842162"/>
              <a:gd name="connsiteY9" fmla="*/ 562948 h 1367380"/>
              <a:gd name="connsiteX10" fmla="*/ 9475 w 842162"/>
              <a:gd name="connsiteY10" fmla="*/ 579552 h 1367380"/>
              <a:gd name="connsiteX0" fmla="*/ 9475 w 842162"/>
              <a:gd name="connsiteY0" fmla="*/ 579628 h 1367456"/>
              <a:gd name="connsiteX1" fmla="*/ 68141 w 842162"/>
              <a:gd name="connsiteY1" fmla="*/ 448646 h 1367456"/>
              <a:gd name="connsiteX2" fmla="*/ 160918 w 842162"/>
              <a:gd name="connsiteY2" fmla="*/ 150520 h 1367456"/>
              <a:gd name="connsiteX3" fmla="*/ 424856 w 842162"/>
              <a:gd name="connsiteY3" fmla="*/ 98 h 1367456"/>
              <a:gd name="connsiteX4" fmla="*/ 720201 w 842162"/>
              <a:gd name="connsiteY4" fmla="*/ 170190 h 1367456"/>
              <a:gd name="connsiteX5" fmla="*/ 841839 w 842162"/>
              <a:gd name="connsiteY5" fmla="*/ 1012397 h 1367456"/>
              <a:gd name="connsiteX6" fmla="*/ 741987 w 842162"/>
              <a:gd name="connsiteY6" fmla="*/ 1303094 h 1367456"/>
              <a:gd name="connsiteX7" fmla="*/ 380221 w 842162"/>
              <a:gd name="connsiteY7" fmla="*/ 1356127 h 1367456"/>
              <a:gd name="connsiteX8" fmla="*/ 177395 w 842162"/>
              <a:gd name="connsiteY8" fmla="*/ 1140900 h 1367456"/>
              <a:gd name="connsiteX9" fmla="*/ 94438 w 842162"/>
              <a:gd name="connsiteY9" fmla="*/ 563024 h 1367456"/>
              <a:gd name="connsiteX10" fmla="*/ 9475 w 842162"/>
              <a:gd name="connsiteY10" fmla="*/ 579628 h 1367456"/>
              <a:gd name="connsiteX0" fmla="*/ 9475 w 840678"/>
              <a:gd name="connsiteY0" fmla="*/ 579628 h 1372792"/>
              <a:gd name="connsiteX1" fmla="*/ 68141 w 840678"/>
              <a:gd name="connsiteY1" fmla="*/ 448646 h 1372792"/>
              <a:gd name="connsiteX2" fmla="*/ 160918 w 840678"/>
              <a:gd name="connsiteY2" fmla="*/ 150520 h 1372792"/>
              <a:gd name="connsiteX3" fmla="*/ 424856 w 840678"/>
              <a:gd name="connsiteY3" fmla="*/ 98 h 1372792"/>
              <a:gd name="connsiteX4" fmla="*/ 720201 w 840678"/>
              <a:gd name="connsiteY4" fmla="*/ 170190 h 1372792"/>
              <a:gd name="connsiteX5" fmla="*/ 840342 w 840678"/>
              <a:gd name="connsiteY5" fmla="*/ 865377 h 1372792"/>
              <a:gd name="connsiteX6" fmla="*/ 741987 w 840678"/>
              <a:gd name="connsiteY6" fmla="*/ 1303094 h 1372792"/>
              <a:gd name="connsiteX7" fmla="*/ 380221 w 840678"/>
              <a:gd name="connsiteY7" fmla="*/ 1356127 h 1372792"/>
              <a:gd name="connsiteX8" fmla="*/ 177395 w 840678"/>
              <a:gd name="connsiteY8" fmla="*/ 1140900 h 1372792"/>
              <a:gd name="connsiteX9" fmla="*/ 94438 w 840678"/>
              <a:gd name="connsiteY9" fmla="*/ 563024 h 1372792"/>
              <a:gd name="connsiteX10" fmla="*/ 9475 w 840678"/>
              <a:gd name="connsiteY10" fmla="*/ 579628 h 1372792"/>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376"/>
              <a:gd name="connsiteY0" fmla="*/ 579628 h 1357062"/>
              <a:gd name="connsiteX1" fmla="*/ 68141 w 840376"/>
              <a:gd name="connsiteY1" fmla="*/ 448646 h 1357062"/>
              <a:gd name="connsiteX2" fmla="*/ 160918 w 840376"/>
              <a:gd name="connsiteY2" fmla="*/ 150520 h 1357062"/>
              <a:gd name="connsiteX3" fmla="*/ 424856 w 840376"/>
              <a:gd name="connsiteY3" fmla="*/ 98 h 1357062"/>
              <a:gd name="connsiteX4" fmla="*/ 720201 w 840376"/>
              <a:gd name="connsiteY4" fmla="*/ 170190 h 1357062"/>
              <a:gd name="connsiteX5" fmla="*/ 840342 w 840376"/>
              <a:gd name="connsiteY5" fmla="*/ 865377 h 1357062"/>
              <a:gd name="connsiteX6" fmla="*/ 710765 w 840376"/>
              <a:gd name="connsiteY6" fmla="*/ 1204262 h 1357062"/>
              <a:gd name="connsiteX7" fmla="*/ 380221 w 840376"/>
              <a:gd name="connsiteY7" fmla="*/ 1356127 h 1357062"/>
              <a:gd name="connsiteX8" fmla="*/ 177395 w 840376"/>
              <a:gd name="connsiteY8" fmla="*/ 1140900 h 1357062"/>
              <a:gd name="connsiteX9" fmla="*/ 94438 w 840376"/>
              <a:gd name="connsiteY9" fmla="*/ 563024 h 1357062"/>
              <a:gd name="connsiteX10" fmla="*/ 9475 w 840376"/>
              <a:gd name="connsiteY10" fmla="*/ 579628 h 1357062"/>
              <a:gd name="connsiteX0" fmla="*/ 9475 w 840376"/>
              <a:gd name="connsiteY0" fmla="*/ 579628 h 1357017"/>
              <a:gd name="connsiteX1" fmla="*/ 68141 w 840376"/>
              <a:gd name="connsiteY1" fmla="*/ 448646 h 1357017"/>
              <a:gd name="connsiteX2" fmla="*/ 160918 w 840376"/>
              <a:gd name="connsiteY2" fmla="*/ 150520 h 1357017"/>
              <a:gd name="connsiteX3" fmla="*/ 424856 w 840376"/>
              <a:gd name="connsiteY3" fmla="*/ 98 h 1357017"/>
              <a:gd name="connsiteX4" fmla="*/ 720201 w 840376"/>
              <a:gd name="connsiteY4" fmla="*/ 170190 h 1357017"/>
              <a:gd name="connsiteX5" fmla="*/ 840342 w 840376"/>
              <a:gd name="connsiteY5" fmla="*/ 865377 h 1357017"/>
              <a:gd name="connsiteX6" fmla="*/ 710765 w 840376"/>
              <a:gd name="connsiteY6" fmla="*/ 1204262 h 1357017"/>
              <a:gd name="connsiteX7" fmla="*/ 380221 w 840376"/>
              <a:gd name="connsiteY7" fmla="*/ 1356127 h 1357017"/>
              <a:gd name="connsiteX8" fmla="*/ 177395 w 840376"/>
              <a:gd name="connsiteY8" fmla="*/ 1140900 h 1357017"/>
              <a:gd name="connsiteX9" fmla="*/ 94438 w 840376"/>
              <a:gd name="connsiteY9" fmla="*/ 563024 h 1357017"/>
              <a:gd name="connsiteX10" fmla="*/ 9475 w 840376"/>
              <a:gd name="connsiteY10" fmla="*/ 579628 h 1357017"/>
              <a:gd name="connsiteX0" fmla="*/ 9475 w 840376"/>
              <a:gd name="connsiteY0" fmla="*/ 579625 h 1357014"/>
              <a:gd name="connsiteX1" fmla="*/ 68141 w 840376"/>
              <a:gd name="connsiteY1" fmla="*/ 448643 h 1357014"/>
              <a:gd name="connsiteX2" fmla="*/ 160918 w 840376"/>
              <a:gd name="connsiteY2" fmla="*/ 150517 h 1357014"/>
              <a:gd name="connsiteX3" fmla="*/ 424856 w 840376"/>
              <a:gd name="connsiteY3" fmla="*/ 95 h 1357014"/>
              <a:gd name="connsiteX4" fmla="*/ 720201 w 840376"/>
              <a:gd name="connsiteY4" fmla="*/ 170187 h 1357014"/>
              <a:gd name="connsiteX5" fmla="*/ 840342 w 840376"/>
              <a:gd name="connsiteY5" fmla="*/ 865374 h 1357014"/>
              <a:gd name="connsiteX6" fmla="*/ 710765 w 840376"/>
              <a:gd name="connsiteY6" fmla="*/ 1204259 h 1357014"/>
              <a:gd name="connsiteX7" fmla="*/ 380221 w 840376"/>
              <a:gd name="connsiteY7" fmla="*/ 1356124 h 1357014"/>
              <a:gd name="connsiteX8" fmla="*/ 177395 w 840376"/>
              <a:gd name="connsiteY8" fmla="*/ 1140897 h 1357014"/>
              <a:gd name="connsiteX9" fmla="*/ 94438 w 840376"/>
              <a:gd name="connsiteY9" fmla="*/ 563021 h 1357014"/>
              <a:gd name="connsiteX10" fmla="*/ 9475 w 840376"/>
              <a:gd name="connsiteY10" fmla="*/ 579625 h 1357014"/>
              <a:gd name="connsiteX0" fmla="*/ 9665 w 840566"/>
              <a:gd name="connsiteY0" fmla="*/ 579625 h 1357014"/>
              <a:gd name="connsiteX1" fmla="*/ 66604 w 840566"/>
              <a:gd name="connsiteY1" fmla="*/ 430137 h 1357014"/>
              <a:gd name="connsiteX2" fmla="*/ 161108 w 840566"/>
              <a:gd name="connsiteY2" fmla="*/ 150517 h 1357014"/>
              <a:gd name="connsiteX3" fmla="*/ 425046 w 840566"/>
              <a:gd name="connsiteY3" fmla="*/ 95 h 1357014"/>
              <a:gd name="connsiteX4" fmla="*/ 720391 w 840566"/>
              <a:gd name="connsiteY4" fmla="*/ 170187 h 1357014"/>
              <a:gd name="connsiteX5" fmla="*/ 840532 w 840566"/>
              <a:gd name="connsiteY5" fmla="*/ 865374 h 1357014"/>
              <a:gd name="connsiteX6" fmla="*/ 710955 w 840566"/>
              <a:gd name="connsiteY6" fmla="*/ 1204259 h 1357014"/>
              <a:gd name="connsiteX7" fmla="*/ 380411 w 840566"/>
              <a:gd name="connsiteY7" fmla="*/ 1356124 h 1357014"/>
              <a:gd name="connsiteX8" fmla="*/ 177585 w 840566"/>
              <a:gd name="connsiteY8" fmla="*/ 1140897 h 1357014"/>
              <a:gd name="connsiteX9" fmla="*/ 94628 w 840566"/>
              <a:gd name="connsiteY9" fmla="*/ 563021 h 1357014"/>
              <a:gd name="connsiteX10" fmla="*/ 9665 w 840566"/>
              <a:gd name="connsiteY10" fmla="*/ 579625 h 1357014"/>
              <a:gd name="connsiteX0" fmla="*/ 9665 w 840611"/>
              <a:gd name="connsiteY0" fmla="*/ 579798 h 1357187"/>
              <a:gd name="connsiteX1" fmla="*/ 66604 w 840611"/>
              <a:gd name="connsiteY1" fmla="*/ 430310 h 1357187"/>
              <a:gd name="connsiteX2" fmla="*/ 161108 w 840611"/>
              <a:gd name="connsiteY2" fmla="*/ 150690 h 1357187"/>
              <a:gd name="connsiteX3" fmla="*/ 425046 w 840611"/>
              <a:gd name="connsiteY3" fmla="*/ 268 h 1357187"/>
              <a:gd name="connsiteX4" fmla="*/ 697895 w 840611"/>
              <a:gd name="connsiteY4" fmla="*/ 142131 h 1357187"/>
              <a:gd name="connsiteX5" fmla="*/ 840532 w 840611"/>
              <a:gd name="connsiteY5" fmla="*/ 865547 h 1357187"/>
              <a:gd name="connsiteX6" fmla="*/ 710955 w 840611"/>
              <a:gd name="connsiteY6" fmla="*/ 1204432 h 1357187"/>
              <a:gd name="connsiteX7" fmla="*/ 380411 w 840611"/>
              <a:gd name="connsiteY7" fmla="*/ 1356297 h 1357187"/>
              <a:gd name="connsiteX8" fmla="*/ 177585 w 840611"/>
              <a:gd name="connsiteY8" fmla="*/ 1141070 h 1357187"/>
              <a:gd name="connsiteX9" fmla="*/ 94628 w 840611"/>
              <a:gd name="connsiteY9" fmla="*/ 563194 h 1357187"/>
              <a:gd name="connsiteX10" fmla="*/ 9665 w 840611"/>
              <a:gd name="connsiteY10" fmla="*/ 579798 h 1357187"/>
              <a:gd name="connsiteX0" fmla="*/ 9665 w 808266"/>
              <a:gd name="connsiteY0" fmla="*/ 579838 h 1357257"/>
              <a:gd name="connsiteX1" fmla="*/ 66604 w 808266"/>
              <a:gd name="connsiteY1" fmla="*/ 430350 h 1357257"/>
              <a:gd name="connsiteX2" fmla="*/ 161108 w 808266"/>
              <a:gd name="connsiteY2" fmla="*/ 150730 h 1357257"/>
              <a:gd name="connsiteX3" fmla="*/ 425046 w 808266"/>
              <a:gd name="connsiteY3" fmla="*/ 308 h 1357257"/>
              <a:gd name="connsiteX4" fmla="*/ 697895 w 808266"/>
              <a:gd name="connsiteY4" fmla="*/ 142171 h 1357257"/>
              <a:gd name="connsiteX5" fmla="*/ 808150 w 808266"/>
              <a:gd name="connsiteY5" fmla="*/ 874405 h 1357257"/>
              <a:gd name="connsiteX6" fmla="*/ 710955 w 808266"/>
              <a:gd name="connsiteY6" fmla="*/ 1204472 h 1357257"/>
              <a:gd name="connsiteX7" fmla="*/ 380411 w 808266"/>
              <a:gd name="connsiteY7" fmla="*/ 1356337 h 1357257"/>
              <a:gd name="connsiteX8" fmla="*/ 177585 w 808266"/>
              <a:gd name="connsiteY8" fmla="*/ 1141110 h 1357257"/>
              <a:gd name="connsiteX9" fmla="*/ 94628 w 808266"/>
              <a:gd name="connsiteY9" fmla="*/ 563234 h 1357257"/>
              <a:gd name="connsiteX10" fmla="*/ 9665 w 808266"/>
              <a:gd name="connsiteY10" fmla="*/ 579838 h 1357257"/>
              <a:gd name="connsiteX0" fmla="*/ 9665 w 808159"/>
              <a:gd name="connsiteY0" fmla="*/ 579838 h 1357293"/>
              <a:gd name="connsiteX1" fmla="*/ 66604 w 808159"/>
              <a:gd name="connsiteY1" fmla="*/ 430350 h 1357293"/>
              <a:gd name="connsiteX2" fmla="*/ 161108 w 808159"/>
              <a:gd name="connsiteY2" fmla="*/ 150730 h 1357293"/>
              <a:gd name="connsiteX3" fmla="*/ 425046 w 808159"/>
              <a:gd name="connsiteY3" fmla="*/ 308 h 1357293"/>
              <a:gd name="connsiteX4" fmla="*/ 697895 w 808159"/>
              <a:gd name="connsiteY4" fmla="*/ 142171 h 1357293"/>
              <a:gd name="connsiteX5" fmla="*/ 808150 w 808159"/>
              <a:gd name="connsiteY5" fmla="*/ 874405 h 1357293"/>
              <a:gd name="connsiteX6" fmla="*/ 693344 w 808159"/>
              <a:gd name="connsiteY6" fmla="*/ 1205450 h 1357293"/>
              <a:gd name="connsiteX7" fmla="*/ 380411 w 808159"/>
              <a:gd name="connsiteY7" fmla="*/ 1356337 h 1357293"/>
              <a:gd name="connsiteX8" fmla="*/ 177585 w 808159"/>
              <a:gd name="connsiteY8" fmla="*/ 1141110 h 1357293"/>
              <a:gd name="connsiteX9" fmla="*/ 94628 w 808159"/>
              <a:gd name="connsiteY9" fmla="*/ 563234 h 1357293"/>
              <a:gd name="connsiteX10" fmla="*/ 9665 w 808159"/>
              <a:gd name="connsiteY10" fmla="*/ 579838 h 1357293"/>
              <a:gd name="connsiteX0" fmla="*/ 9665 w 808159"/>
              <a:gd name="connsiteY0" fmla="*/ 579838 h 1330744"/>
              <a:gd name="connsiteX1" fmla="*/ 66604 w 808159"/>
              <a:gd name="connsiteY1" fmla="*/ 430350 h 1330744"/>
              <a:gd name="connsiteX2" fmla="*/ 161108 w 808159"/>
              <a:gd name="connsiteY2" fmla="*/ 150730 h 1330744"/>
              <a:gd name="connsiteX3" fmla="*/ 425046 w 808159"/>
              <a:gd name="connsiteY3" fmla="*/ 308 h 1330744"/>
              <a:gd name="connsiteX4" fmla="*/ 697895 w 808159"/>
              <a:gd name="connsiteY4" fmla="*/ 142171 h 1330744"/>
              <a:gd name="connsiteX5" fmla="*/ 808150 w 808159"/>
              <a:gd name="connsiteY5" fmla="*/ 874405 h 1330744"/>
              <a:gd name="connsiteX6" fmla="*/ 693344 w 808159"/>
              <a:gd name="connsiteY6" fmla="*/ 1205450 h 1330744"/>
              <a:gd name="connsiteX7" fmla="*/ 366891 w 808159"/>
              <a:gd name="connsiteY7" fmla="*/ 1329481 h 1330744"/>
              <a:gd name="connsiteX8" fmla="*/ 177585 w 808159"/>
              <a:gd name="connsiteY8" fmla="*/ 1141110 h 1330744"/>
              <a:gd name="connsiteX9" fmla="*/ 94628 w 808159"/>
              <a:gd name="connsiteY9" fmla="*/ 563234 h 1330744"/>
              <a:gd name="connsiteX10" fmla="*/ 9665 w 808159"/>
              <a:gd name="connsiteY10" fmla="*/ 579838 h 1330744"/>
              <a:gd name="connsiteX0" fmla="*/ 9665 w 808228"/>
              <a:gd name="connsiteY0" fmla="*/ 579772 h 1330678"/>
              <a:gd name="connsiteX1" fmla="*/ 66604 w 808228"/>
              <a:gd name="connsiteY1" fmla="*/ 430284 h 1330678"/>
              <a:gd name="connsiteX2" fmla="*/ 161108 w 808228"/>
              <a:gd name="connsiteY2" fmla="*/ 150664 h 1330678"/>
              <a:gd name="connsiteX3" fmla="*/ 425046 w 808228"/>
              <a:gd name="connsiteY3" fmla="*/ 242 h 1330678"/>
              <a:gd name="connsiteX4" fmla="*/ 680284 w 808228"/>
              <a:gd name="connsiteY4" fmla="*/ 143084 h 1330678"/>
              <a:gd name="connsiteX5" fmla="*/ 808150 w 808228"/>
              <a:gd name="connsiteY5" fmla="*/ 874339 h 1330678"/>
              <a:gd name="connsiteX6" fmla="*/ 693344 w 808228"/>
              <a:gd name="connsiteY6" fmla="*/ 1205384 h 1330678"/>
              <a:gd name="connsiteX7" fmla="*/ 366891 w 808228"/>
              <a:gd name="connsiteY7" fmla="*/ 1329415 h 1330678"/>
              <a:gd name="connsiteX8" fmla="*/ 177585 w 808228"/>
              <a:gd name="connsiteY8" fmla="*/ 1141044 h 1330678"/>
              <a:gd name="connsiteX9" fmla="*/ 94628 w 808228"/>
              <a:gd name="connsiteY9" fmla="*/ 563168 h 1330678"/>
              <a:gd name="connsiteX10" fmla="*/ 9665 w 808228"/>
              <a:gd name="connsiteY10" fmla="*/ 579772 h 1330678"/>
              <a:gd name="connsiteX0" fmla="*/ 11494 w 796231"/>
              <a:gd name="connsiteY0" fmla="*/ 593372 h 1330678"/>
              <a:gd name="connsiteX1" fmla="*/ 54607 w 796231"/>
              <a:gd name="connsiteY1" fmla="*/ 430284 h 1330678"/>
              <a:gd name="connsiteX2" fmla="*/ 149111 w 796231"/>
              <a:gd name="connsiteY2" fmla="*/ 150664 h 1330678"/>
              <a:gd name="connsiteX3" fmla="*/ 413049 w 796231"/>
              <a:gd name="connsiteY3" fmla="*/ 242 h 1330678"/>
              <a:gd name="connsiteX4" fmla="*/ 668287 w 796231"/>
              <a:gd name="connsiteY4" fmla="*/ 143084 h 1330678"/>
              <a:gd name="connsiteX5" fmla="*/ 796153 w 796231"/>
              <a:gd name="connsiteY5" fmla="*/ 874339 h 1330678"/>
              <a:gd name="connsiteX6" fmla="*/ 681347 w 796231"/>
              <a:gd name="connsiteY6" fmla="*/ 1205384 h 1330678"/>
              <a:gd name="connsiteX7" fmla="*/ 354894 w 796231"/>
              <a:gd name="connsiteY7" fmla="*/ 1329415 h 1330678"/>
              <a:gd name="connsiteX8" fmla="*/ 165588 w 796231"/>
              <a:gd name="connsiteY8" fmla="*/ 1141044 h 1330678"/>
              <a:gd name="connsiteX9" fmla="*/ 82631 w 796231"/>
              <a:gd name="connsiteY9" fmla="*/ 563168 h 1330678"/>
              <a:gd name="connsiteX10" fmla="*/ 11494 w 796231"/>
              <a:gd name="connsiteY10" fmla="*/ 593372 h 1330678"/>
              <a:gd name="connsiteX0" fmla="*/ 3439 w 788176"/>
              <a:gd name="connsiteY0" fmla="*/ 593372 h 1330678"/>
              <a:gd name="connsiteX1" fmla="*/ 46552 w 788176"/>
              <a:gd name="connsiteY1" fmla="*/ 430284 h 1330678"/>
              <a:gd name="connsiteX2" fmla="*/ 141056 w 788176"/>
              <a:gd name="connsiteY2" fmla="*/ 150664 h 1330678"/>
              <a:gd name="connsiteX3" fmla="*/ 404994 w 788176"/>
              <a:gd name="connsiteY3" fmla="*/ 242 h 1330678"/>
              <a:gd name="connsiteX4" fmla="*/ 660232 w 788176"/>
              <a:gd name="connsiteY4" fmla="*/ 143084 h 1330678"/>
              <a:gd name="connsiteX5" fmla="*/ 788098 w 788176"/>
              <a:gd name="connsiteY5" fmla="*/ 874339 h 1330678"/>
              <a:gd name="connsiteX6" fmla="*/ 673292 w 788176"/>
              <a:gd name="connsiteY6" fmla="*/ 1205384 h 1330678"/>
              <a:gd name="connsiteX7" fmla="*/ 346839 w 788176"/>
              <a:gd name="connsiteY7" fmla="*/ 1329415 h 1330678"/>
              <a:gd name="connsiteX8" fmla="*/ 157533 w 788176"/>
              <a:gd name="connsiteY8" fmla="*/ 1141044 h 1330678"/>
              <a:gd name="connsiteX9" fmla="*/ 74576 w 788176"/>
              <a:gd name="connsiteY9" fmla="*/ 563168 h 1330678"/>
              <a:gd name="connsiteX10" fmla="*/ 3439 w 788176"/>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74535 w 788135"/>
              <a:gd name="connsiteY9" fmla="*/ 563168 h 1330678"/>
              <a:gd name="connsiteX10" fmla="*/ 3398 w 788135"/>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68591 w 788135"/>
              <a:gd name="connsiteY9" fmla="*/ 566957 h 1330678"/>
              <a:gd name="connsiteX10" fmla="*/ 3398 w 788135"/>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68591 w 788135"/>
              <a:gd name="connsiteY9" fmla="*/ 566957 h 1330678"/>
              <a:gd name="connsiteX10" fmla="*/ 3398 w 788135"/>
              <a:gd name="connsiteY10" fmla="*/ 593372 h 1330678"/>
              <a:gd name="connsiteX0" fmla="*/ 3691 w 785392"/>
              <a:gd name="connsiteY0" fmla="*/ 599057 h 1330678"/>
              <a:gd name="connsiteX1" fmla="*/ 44220 w 785392"/>
              <a:gd name="connsiteY1" fmla="*/ 421479 h 1330678"/>
              <a:gd name="connsiteX2" fmla="*/ 138272 w 785392"/>
              <a:gd name="connsiteY2" fmla="*/ 150664 h 1330678"/>
              <a:gd name="connsiteX3" fmla="*/ 402210 w 785392"/>
              <a:gd name="connsiteY3" fmla="*/ 242 h 1330678"/>
              <a:gd name="connsiteX4" fmla="*/ 657448 w 785392"/>
              <a:gd name="connsiteY4" fmla="*/ 143084 h 1330678"/>
              <a:gd name="connsiteX5" fmla="*/ 785314 w 785392"/>
              <a:gd name="connsiteY5" fmla="*/ 874339 h 1330678"/>
              <a:gd name="connsiteX6" fmla="*/ 670508 w 785392"/>
              <a:gd name="connsiteY6" fmla="*/ 1205384 h 1330678"/>
              <a:gd name="connsiteX7" fmla="*/ 344055 w 785392"/>
              <a:gd name="connsiteY7" fmla="*/ 1329415 h 1330678"/>
              <a:gd name="connsiteX8" fmla="*/ 154749 w 785392"/>
              <a:gd name="connsiteY8" fmla="*/ 1141044 h 1330678"/>
              <a:gd name="connsiteX9" fmla="*/ 65848 w 785392"/>
              <a:gd name="connsiteY9" fmla="*/ 566957 h 1330678"/>
              <a:gd name="connsiteX10" fmla="*/ 3691 w 785392"/>
              <a:gd name="connsiteY10" fmla="*/ 599057 h 1330678"/>
              <a:gd name="connsiteX0" fmla="*/ 5429 w 787130"/>
              <a:gd name="connsiteY0" fmla="*/ 599057 h 1330678"/>
              <a:gd name="connsiteX1" fmla="*/ 45958 w 787130"/>
              <a:gd name="connsiteY1" fmla="*/ 421479 h 1330678"/>
              <a:gd name="connsiteX2" fmla="*/ 140010 w 787130"/>
              <a:gd name="connsiteY2" fmla="*/ 150664 h 1330678"/>
              <a:gd name="connsiteX3" fmla="*/ 403948 w 787130"/>
              <a:gd name="connsiteY3" fmla="*/ 242 h 1330678"/>
              <a:gd name="connsiteX4" fmla="*/ 659186 w 787130"/>
              <a:gd name="connsiteY4" fmla="*/ 143084 h 1330678"/>
              <a:gd name="connsiteX5" fmla="*/ 787052 w 787130"/>
              <a:gd name="connsiteY5" fmla="*/ 874339 h 1330678"/>
              <a:gd name="connsiteX6" fmla="*/ 672246 w 787130"/>
              <a:gd name="connsiteY6" fmla="*/ 1205384 h 1330678"/>
              <a:gd name="connsiteX7" fmla="*/ 345793 w 787130"/>
              <a:gd name="connsiteY7" fmla="*/ 1329415 h 1330678"/>
              <a:gd name="connsiteX8" fmla="*/ 156487 w 787130"/>
              <a:gd name="connsiteY8" fmla="*/ 1141044 h 1330678"/>
              <a:gd name="connsiteX9" fmla="*/ 67586 w 787130"/>
              <a:gd name="connsiteY9" fmla="*/ 566957 h 1330678"/>
              <a:gd name="connsiteX10" fmla="*/ 5429 w 787130"/>
              <a:gd name="connsiteY10" fmla="*/ 599057 h 1330678"/>
              <a:gd name="connsiteX0" fmla="*/ 5429 w 787130"/>
              <a:gd name="connsiteY0" fmla="*/ 599057 h 1330678"/>
              <a:gd name="connsiteX1" fmla="*/ 45958 w 787130"/>
              <a:gd name="connsiteY1" fmla="*/ 421479 h 1330678"/>
              <a:gd name="connsiteX2" fmla="*/ 140010 w 787130"/>
              <a:gd name="connsiteY2" fmla="*/ 150664 h 1330678"/>
              <a:gd name="connsiteX3" fmla="*/ 403948 w 787130"/>
              <a:gd name="connsiteY3" fmla="*/ 242 h 1330678"/>
              <a:gd name="connsiteX4" fmla="*/ 659186 w 787130"/>
              <a:gd name="connsiteY4" fmla="*/ 143084 h 1330678"/>
              <a:gd name="connsiteX5" fmla="*/ 787052 w 787130"/>
              <a:gd name="connsiteY5" fmla="*/ 874339 h 1330678"/>
              <a:gd name="connsiteX6" fmla="*/ 672246 w 787130"/>
              <a:gd name="connsiteY6" fmla="*/ 1205384 h 1330678"/>
              <a:gd name="connsiteX7" fmla="*/ 345793 w 787130"/>
              <a:gd name="connsiteY7" fmla="*/ 1329415 h 1330678"/>
              <a:gd name="connsiteX8" fmla="*/ 156487 w 787130"/>
              <a:gd name="connsiteY8" fmla="*/ 1141044 h 1330678"/>
              <a:gd name="connsiteX9" fmla="*/ 58183 w 787130"/>
              <a:gd name="connsiteY9" fmla="*/ 568228 h 1330678"/>
              <a:gd name="connsiteX10" fmla="*/ 5429 w 787130"/>
              <a:gd name="connsiteY10" fmla="*/ 599057 h 1330678"/>
              <a:gd name="connsiteX0" fmla="*/ 5429 w 787130"/>
              <a:gd name="connsiteY0" fmla="*/ 751347 h 1482968"/>
              <a:gd name="connsiteX1" fmla="*/ 45958 w 787130"/>
              <a:gd name="connsiteY1" fmla="*/ 573769 h 1482968"/>
              <a:gd name="connsiteX2" fmla="*/ 140010 w 787130"/>
              <a:gd name="connsiteY2" fmla="*/ 302954 h 1482968"/>
              <a:gd name="connsiteX3" fmla="*/ 403948 w 787130"/>
              <a:gd name="connsiteY3" fmla="*/ 9 h 1482968"/>
              <a:gd name="connsiteX4" fmla="*/ 659186 w 787130"/>
              <a:gd name="connsiteY4" fmla="*/ 295374 h 1482968"/>
              <a:gd name="connsiteX5" fmla="*/ 787052 w 787130"/>
              <a:gd name="connsiteY5" fmla="*/ 1026629 h 1482968"/>
              <a:gd name="connsiteX6" fmla="*/ 672246 w 787130"/>
              <a:gd name="connsiteY6" fmla="*/ 1357674 h 1482968"/>
              <a:gd name="connsiteX7" fmla="*/ 345793 w 787130"/>
              <a:gd name="connsiteY7" fmla="*/ 1481705 h 1482968"/>
              <a:gd name="connsiteX8" fmla="*/ 156487 w 787130"/>
              <a:gd name="connsiteY8" fmla="*/ 1293334 h 1482968"/>
              <a:gd name="connsiteX9" fmla="*/ 58183 w 787130"/>
              <a:gd name="connsiteY9" fmla="*/ 720518 h 1482968"/>
              <a:gd name="connsiteX10" fmla="*/ 5429 w 787130"/>
              <a:gd name="connsiteY10" fmla="*/ 751347 h 1482968"/>
              <a:gd name="connsiteX0" fmla="*/ 5429 w 787052"/>
              <a:gd name="connsiteY0" fmla="*/ 754100 h 1485721"/>
              <a:gd name="connsiteX1" fmla="*/ 45958 w 787052"/>
              <a:gd name="connsiteY1" fmla="*/ 576522 h 1485721"/>
              <a:gd name="connsiteX2" fmla="*/ 140010 w 787052"/>
              <a:gd name="connsiteY2" fmla="*/ 305707 h 1485721"/>
              <a:gd name="connsiteX3" fmla="*/ 403948 w 787052"/>
              <a:gd name="connsiteY3" fmla="*/ 2762 h 1485721"/>
              <a:gd name="connsiteX4" fmla="*/ 672102 w 787052"/>
              <a:gd name="connsiteY4" fmla="*/ 209565 h 1485721"/>
              <a:gd name="connsiteX5" fmla="*/ 787052 w 787052"/>
              <a:gd name="connsiteY5" fmla="*/ 1029382 h 1485721"/>
              <a:gd name="connsiteX6" fmla="*/ 672246 w 787052"/>
              <a:gd name="connsiteY6" fmla="*/ 1360427 h 1485721"/>
              <a:gd name="connsiteX7" fmla="*/ 345793 w 787052"/>
              <a:gd name="connsiteY7" fmla="*/ 1484458 h 1485721"/>
              <a:gd name="connsiteX8" fmla="*/ 156487 w 787052"/>
              <a:gd name="connsiteY8" fmla="*/ 1296087 h 1485721"/>
              <a:gd name="connsiteX9" fmla="*/ 58183 w 787052"/>
              <a:gd name="connsiteY9" fmla="*/ 723271 h 1485721"/>
              <a:gd name="connsiteX10" fmla="*/ 5429 w 787052"/>
              <a:gd name="connsiteY10" fmla="*/ 754100 h 1485721"/>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58183 w 787052"/>
              <a:gd name="connsiteY9" fmla="*/ 720570 h 1483020"/>
              <a:gd name="connsiteX10" fmla="*/ 5429 w 787052"/>
              <a:gd name="connsiteY10" fmla="*/ 751399 h 1483020"/>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71099 w 787052"/>
              <a:gd name="connsiteY9" fmla="*/ 755010 h 1483020"/>
              <a:gd name="connsiteX10" fmla="*/ 5429 w 787052"/>
              <a:gd name="connsiteY10" fmla="*/ 751399 h 1483020"/>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71099 w 787052"/>
              <a:gd name="connsiteY9" fmla="*/ 755010 h 1483020"/>
              <a:gd name="connsiteX10" fmla="*/ 5429 w 787052"/>
              <a:gd name="connsiteY10" fmla="*/ 751399 h 1483020"/>
              <a:gd name="connsiteX0" fmla="*/ 5782 w 785613"/>
              <a:gd name="connsiteY0" fmla="*/ 784164 h 1483020"/>
              <a:gd name="connsiteX1" fmla="*/ 44519 w 785613"/>
              <a:gd name="connsiteY1" fmla="*/ 573821 h 1483020"/>
              <a:gd name="connsiteX2" fmla="*/ 138571 w 785613"/>
              <a:gd name="connsiteY2" fmla="*/ 189844 h 1483020"/>
              <a:gd name="connsiteX3" fmla="*/ 402509 w 785613"/>
              <a:gd name="connsiteY3" fmla="*/ 61 h 1483020"/>
              <a:gd name="connsiteX4" fmla="*/ 670663 w 785613"/>
              <a:gd name="connsiteY4" fmla="*/ 206864 h 1483020"/>
              <a:gd name="connsiteX5" fmla="*/ 785613 w 785613"/>
              <a:gd name="connsiteY5" fmla="*/ 1026681 h 1483020"/>
              <a:gd name="connsiteX6" fmla="*/ 670807 w 785613"/>
              <a:gd name="connsiteY6" fmla="*/ 1357726 h 1483020"/>
              <a:gd name="connsiteX7" fmla="*/ 344354 w 785613"/>
              <a:gd name="connsiteY7" fmla="*/ 1481757 h 1483020"/>
              <a:gd name="connsiteX8" fmla="*/ 155048 w 785613"/>
              <a:gd name="connsiteY8" fmla="*/ 1293386 h 1483020"/>
              <a:gd name="connsiteX9" fmla="*/ 69660 w 785613"/>
              <a:gd name="connsiteY9" fmla="*/ 755010 h 1483020"/>
              <a:gd name="connsiteX10" fmla="*/ 5782 w 785613"/>
              <a:gd name="connsiteY10" fmla="*/ 784164 h 1483020"/>
              <a:gd name="connsiteX0" fmla="*/ 5430 w 785261"/>
              <a:gd name="connsiteY0" fmla="*/ 784162 h 1483018"/>
              <a:gd name="connsiteX1" fmla="*/ 45959 w 785261"/>
              <a:gd name="connsiteY1" fmla="*/ 546516 h 1483018"/>
              <a:gd name="connsiteX2" fmla="*/ 138219 w 785261"/>
              <a:gd name="connsiteY2" fmla="*/ 189842 h 1483018"/>
              <a:gd name="connsiteX3" fmla="*/ 402157 w 785261"/>
              <a:gd name="connsiteY3" fmla="*/ 59 h 1483018"/>
              <a:gd name="connsiteX4" fmla="*/ 670311 w 785261"/>
              <a:gd name="connsiteY4" fmla="*/ 206862 h 1483018"/>
              <a:gd name="connsiteX5" fmla="*/ 785261 w 785261"/>
              <a:gd name="connsiteY5" fmla="*/ 1026679 h 1483018"/>
              <a:gd name="connsiteX6" fmla="*/ 670455 w 785261"/>
              <a:gd name="connsiteY6" fmla="*/ 1357724 h 1483018"/>
              <a:gd name="connsiteX7" fmla="*/ 344002 w 785261"/>
              <a:gd name="connsiteY7" fmla="*/ 1481755 h 1483018"/>
              <a:gd name="connsiteX8" fmla="*/ 154696 w 785261"/>
              <a:gd name="connsiteY8" fmla="*/ 1293384 h 1483018"/>
              <a:gd name="connsiteX9" fmla="*/ 69308 w 785261"/>
              <a:gd name="connsiteY9" fmla="*/ 755008 h 1483018"/>
              <a:gd name="connsiteX10" fmla="*/ 5430 w 785261"/>
              <a:gd name="connsiteY10" fmla="*/ 784162 h 1483018"/>
              <a:gd name="connsiteX0" fmla="*/ 7552 w 778423"/>
              <a:gd name="connsiteY0" fmla="*/ 822387 h 1483018"/>
              <a:gd name="connsiteX1" fmla="*/ 39121 w 778423"/>
              <a:gd name="connsiteY1" fmla="*/ 546516 h 1483018"/>
              <a:gd name="connsiteX2" fmla="*/ 131381 w 778423"/>
              <a:gd name="connsiteY2" fmla="*/ 189842 h 1483018"/>
              <a:gd name="connsiteX3" fmla="*/ 395319 w 778423"/>
              <a:gd name="connsiteY3" fmla="*/ 59 h 1483018"/>
              <a:gd name="connsiteX4" fmla="*/ 663473 w 778423"/>
              <a:gd name="connsiteY4" fmla="*/ 206862 h 1483018"/>
              <a:gd name="connsiteX5" fmla="*/ 778423 w 778423"/>
              <a:gd name="connsiteY5" fmla="*/ 1026679 h 1483018"/>
              <a:gd name="connsiteX6" fmla="*/ 663617 w 778423"/>
              <a:gd name="connsiteY6" fmla="*/ 1357724 h 1483018"/>
              <a:gd name="connsiteX7" fmla="*/ 337164 w 778423"/>
              <a:gd name="connsiteY7" fmla="*/ 1481755 h 1483018"/>
              <a:gd name="connsiteX8" fmla="*/ 147858 w 778423"/>
              <a:gd name="connsiteY8" fmla="*/ 1293384 h 1483018"/>
              <a:gd name="connsiteX9" fmla="*/ 62470 w 778423"/>
              <a:gd name="connsiteY9" fmla="*/ 755008 h 1483018"/>
              <a:gd name="connsiteX10" fmla="*/ 7552 w 778423"/>
              <a:gd name="connsiteY10" fmla="*/ 822387 h 1483018"/>
              <a:gd name="connsiteX0" fmla="*/ 5173 w 776044"/>
              <a:gd name="connsiteY0" fmla="*/ 822387 h 1483018"/>
              <a:gd name="connsiteX1" fmla="*/ 36742 w 776044"/>
              <a:gd name="connsiteY1" fmla="*/ 546516 h 1483018"/>
              <a:gd name="connsiteX2" fmla="*/ 129002 w 776044"/>
              <a:gd name="connsiteY2" fmla="*/ 189842 h 1483018"/>
              <a:gd name="connsiteX3" fmla="*/ 392940 w 776044"/>
              <a:gd name="connsiteY3" fmla="*/ 59 h 1483018"/>
              <a:gd name="connsiteX4" fmla="*/ 661094 w 776044"/>
              <a:gd name="connsiteY4" fmla="*/ 206862 h 1483018"/>
              <a:gd name="connsiteX5" fmla="*/ 776044 w 776044"/>
              <a:gd name="connsiteY5" fmla="*/ 1026679 h 1483018"/>
              <a:gd name="connsiteX6" fmla="*/ 661238 w 776044"/>
              <a:gd name="connsiteY6" fmla="*/ 1357724 h 1483018"/>
              <a:gd name="connsiteX7" fmla="*/ 334785 w 776044"/>
              <a:gd name="connsiteY7" fmla="*/ 1481755 h 1483018"/>
              <a:gd name="connsiteX8" fmla="*/ 145479 w 776044"/>
              <a:gd name="connsiteY8" fmla="*/ 1293384 h 1483018"/>
              <a:gd name="connsiteX9" fmla="*/ 60091 w 776044"/>
              <a:gd name="connsiteY9" fmla="*/ 755008 h 1483018"/>
              <a:gd name="connsiteX10" fmla="*/ 5173 w 776044"/>
              <a:gd name="connsiteY10" fmla="*/ 822387 h 1483018"/>
              <a:gd name="connsiteX0" fmla="*/ 3111 w 773982"/>
              <a:gd name="connsiteY0" fmla="*/ 822384 h 1483015"/>
              <a:gd name="connsiteX1" fmla="*/ 43640 w 773982"/>
              <a:gd name="connsiteY1" fmla="*/ 516479 h 1483015"/>
              <a:gd name="connsiteX2" fmla="*/ 126940 w 773982"/>
              <a:gd name="connsiteY2" fmla="*/ 189839 h 1483015"/>
              <a:gd name="connsiteX3" fmla="*/ 390878 w 773982"/>
              <a:gd name="connsiteY3" fmla="*/ 56 h 1483015"/>
              <a:gd name="connsiteX4" fmla="*/ 659032 w 773982"/>
              <a:gd name="connsiteY4" fmla="*/ 206859 h 1483015"/>
              <a:gd name="connsiteX5" fmla="*/ 773982 w 773982"/>
              <a:gd name="connsiteY5" fmla="*/ 1026676 h 1483015"/>
              <a:gd name="connsiteX6" fmla="*/ 659176 w 773982"/>
              <a:gd name="connsiteY6" fmla="*/ 1357721 h 1483015"/>
              <a:gd name="connsiteX7" fmla="*/ 332723 w 773982"/>
              <a:gd name="connsiteY7" fmla="*/ 1481752 h 1483015"/>
              <a:gd name="connsiteX8" fmla="*/ 143417 w 773982"/>
              <a:gd name="connsiteY8" fmla="*/ 1293381 h 1483015"/>
              <a:gd name="connsiteX9" fmla="*/ 58029 w 773982"/>
              <a:gd name="connsiteY9" fmla="*/ 755005 h 1483015"/>
              <a:gd name="connsiteX10" fmla="*/ 3111 w 773982"/>
              <a:gd name="connsiteY10" fmla="*/ 822384 h 1483015"/>
              <a:gd name="connsiteX0" fmla="*/ 3111 w 773982"/>
              <a:gd name="connsiteY0" fmla="*/ 822399 h 1483030"/>
              <a:gd name="connsiteX1" fmla="*/ 43640 w 773982"/>
              <a:gd name="connsiteY1" fmla="*/ 516494 h 1483030"/>
              <a:gd name="connsiteX2" fmla="*/ 126940 w 773982"/>
              <a:gd name="connsiteY2" fmla="*/ 189854 h 1483030"/>
              <a:gd name="connsiteX3" fmla="*/ 390878 w 773982"/>
              <a:gd name="connsiteY3" fmla="*/ 71 h 1483030"/>
              <a:gd name="connsiteX4" fmla="*/ 659032 w 773982"/>
              <a:gd name="connsiteY4" fmla="*/ 206874 h 1483030"/>
              <a:gd name="connsiteX5" fmla="*/ 773982 w 773982"/>
              <a:gd name="connsiteY5" fmla="*/ 1026691 h 1483030"/>
              <a:gd name="connsiteX6" fmla="*/ 659176 w 773982"/>
              <a:gd name="connsiteY6" fmla="*/ 1357736 h 1483030"/>
              <a:gd name="connsiteX7" fmla="*/ 332723 w 773982"/>
              <a:gd name="connsiteY7" fmla="*/ 1481767 h 1483030"/>
              <a:gd name="connsiteX8" fmla="*/ 143417 w 773982"/>
              <a:gd name="connsiteY8" fmla="*/ 1293396 h 1483030"/>
              <a:gd name="connsiteX9" fmla="*/ 58029 w 773982"/>
              <a:gd name="connsiteY9" fmla="*/ 755020 h 1483030"/>
              <a:gd name="connsiteX10" fmla="*/ 3111 w 773982"/>
              <a:gd name="connsiteY10" fmla="*/ 822399 h 1483030"/>
              <a:gd name="connsiteX0" fmla="*/ 1158 w 772029"/>
              <a:gd name="connsiteY0" fmla="*/ 822384 h 1483015"/>
              <a:gd name="connsiteX1" fmla="*/ 66600 w 772029"/>
              <a:gd name="connsiteY1" fmla="*/ 513029 h 1483015"/>
              <a:gd name="connsiteX2" fmla="*/ 124987 w 772029"/>
              <a:gd name="connsiteY2" fmla="*/ 189839 h 1483015"/>
              <a:gd name="connsiteX3" fmla="*/ 388925 w 772029"/>
              <a:gd name="connsiteY3" fmla="*/ 56 h 1483015"/>
              <a:gd name="connsiteX4" fmla="*/ 657079 w 772029"/>
              <a:gd name="connsiteY4" fmla="*/ 206859 h 1483015"/>
              <a:gd name="connsiteX5" fmla="*/ 772029 w 772029"/>
              <a:gd name="connsiteY5" fmla="*/ 1026676 h 1483015"/>
              <a:gd name="connsiteX6" fmla="*/ 657223 w 772029"/>
              <a:gd name="connsiteY6" fmla="*/ 1357721 h 1483015"/>
              <a:gd name="connsiteX7" fmla="*/ 330770 w 772029"/>
              <a:gd name="connsiteY7" fmla="*/ 1481752 h 1483015"/>
              <a:gd name="connsiteX8" fmla="*/ 141464 w 772029"/>
              <a:gd name="connsiteY8" fmla="*/ 1293381 h 1483015"/>
              <a:gd name="connsiteX9" fmla="*/ 56076 w 772029"/>
              <a:gd name="connsiteY9" fmla="*/ 755005 h 1483015"/>
              <a:gd name="connsiteX10" fmla="*/ 1158 w 772029"/>
              <a:gd name="connsiteY10" fmla="*/ 822384 h 1483015"/>
              <a:gd name="connsiteX0" fmla="*/ 923 w 771794"/>
              <a:gd name="connsiteY0" fmla="*/ 822384 h 1483015"/>
              <a:gd name="connsiteX1" fmla="*/ 75424 w 771794"/>
              <a:gd name="connsiteY1" fmla="*/ 513030 h 1483015"/>
              <a:gd name="connsiteX2" fmla="*/ 124752 w 771794"/>
              <a:gd name="connsiteY2" fmla="*/ 189839 h 1483015"/>
              <a:gd name="connsiteX3" fmla="*/ 388690 w 771794"/>
              <a:gd name="connsiteY3" fmla="*/ 56 h 1483015"/>
              <a:gd name="connsiteX4" fmla="*/ 656844 w 771794"/>
              <a:gd name="connsiteY4" fmla="*/ 206859 h 1483015"/>
              <a:gd name="connsiteX5" fmla="*/ 771794 w 771794"/>
              <a:gd name="connsiteY5" fmla="*/ 1026676 h 1483015"/>
              <a:gd name="connsiteX6" fmla="*/ 656988 w 771794"/>
              <a:gd name="connsiteY6" fmla="*/ 1357721 h 1483015"/>
              <a:gd name="connsiteX7" fmla="*/ 330535 w 771794"/>
              <a:gd name="connsiteY7" fmla="*/ 1481752 h 1483015"/>
              <a:gd name="connsiteX8" fmla="*/ 141229 w 771794"/>
              <a:gd name="connsiteY8" fmla="*/ 1293381 h 1483015"/>
              <a:gd name="connsiteX9" fmla="*/ 55841 w 771794"/>
              <a:gd name="connsiteY9" fmla="*/ 755005 h 1483015"/>
              <a:gd name="connsiteX10" fmla="*/ 923 w 771794"/>
              <a:gd name="connsiteY10" fmla="*/ 822384 h 1483015"/>
              <a:gd name="connsiteX0" fmla="*/ 923 w 771794"/>
              <a:gd name="connsiteY0" fmla="*/ 822427 h 1483058"/>
              <a:gd name="connsiteX1" fmla="*/ 75424 w 771794"/>
              <a:gd name="connsiteY1" fmla="*/ 513073 h 1483058"/>
              <a:gd name="connsiteX2" fmla="*/ 124752 w 771794"/>
              <a:gd name="connsiteY2" fmla="*/ 220941 h 1483058"/>
              <a:gd name="connsiteX3" fmla="*/ 388690 w 771794"/>
              <a:gd name="connsiteY3" fmla="*/ 99 h 1483058"/>
              <a:gd name="connsiteX4" fmla="*/ 656844 w 771794"/>
              <a:gd name="connsiteY4" fmla="*/ 206902 h 1483058"/>
              <a:gd name="connsiteX5" fmla="*/ 771794 w 771794"/>
              <a:gd name="connsiteY5" fmla="*/ 1026719 h 1483058"/>
              <a:gd name="connsiteX6" fmla="*/ 656988 w 771794"/>
              <a:gd name="connsiteY6" fmla="*/ 1357764 h 1483058"/>
              <a:gd name="connsiteX7" fmla="*/ 330535 w 771794"/>
              <a:gd name="connsiteY7" fmla="*/ 1481795 h 1483058"/>
              <a:gd name="connsiteX8" fmla="*/ 141229 w 771794"/>
              <a:gd name="connsiteY8" fmla="*/ 1293424 h 1483058"/>
              <a:gd name="connsiteX9" fmla="*/ 55841 w 771794"/>
              <a:gd name="connsiteY9" fmla="*/ 755048 h 1483058"/>
              <a:gd name="connsiteX10" fmla="*/ 923 w 771794"/>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56959 w 772912"/>
              <a:gd name="connsiteY9" fmla="*/ 755048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56959 w 772912"/>
              <a:gd name="connsiteY9" fmla="*/ 755048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66018 w 772912"/>
              <a:gd name="connsiteY9" fmla="*/ 744695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68283 w 772912"/>
              <a:gd name="connsiteY9" fmla="*/ 758499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72813 w 772912"/>
              <a:gd name="connsiteY9" fmla="*/ 751597 h 1483058"/>
              <a:gd name="connsiteX10" fmla="*/ 2041 w 772912"/>
              <a:gd name="connsiteY10" fmla="*/ 822427 h 1483058"/>
              <a:gd name="connsiteX0" fmla="*/ 2041 w 772912"/>
              <a:gd name="connsiteY0" fmla="*/ 822427 h 1483058"/>
              <a:gd name="connsiteX1" fmla="*/ 76542 w 772912"/>
              <a:gd name="connsiteY1" fmla="*/ 561386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72813 w 772912"/>
              <a:gd name="connsiteY9" fmla="*/ 751597 h 1483058"/>
              <a:gd name="connsiteX10" fmla="*/ 2041 w 772912"/>
              <a:gd name="connsiteY10" fmla="*/ 822427 h 1483058"/>
              <a:gd name="connsiteX0" fmla="*/ 2737 w 773608"/>
              <a:gd name="connsiteY0" fmla="*/ 822427 h 1483058"/>
              <a:gd name="connsiteX1" fmla="*/ 70444 w 773608"/>
              <a:gd name="connsiteY1" fmla="*/ 575190 h 1483058"/>
              <a:gd name="connsiteX2" fmla="*/ 126566 w 773608"/>
              <a:gd name="connsiteY2" fmla="*/ 220941 h 1483058"/>
              <a:gd name="connsiteX3" fmla="*/ 390504 w 773608"/>
              <a:gd name="connsiteY3" fmla="*/ 99 h 1483058"/>
              <a:gd name="connsiteX4" fmla="*/ 658658 w 773608"/>
              <a:gd name="connsiteY4" fmla="*/ 206902 h 1483058"/>
              <a:gd name="connsiteX5" fmla="*/ 773608 w 773608"/>
              <a:gd name="connsiteY5" fmla="*/ 1026719 h 1483058"/>
              <a:gd name="connsiteX6" fmla="*/ 658802 w 773608"/>
              <a:gd name="connsiteY6" fmla="*/ 1357764 h 1483058"/>
              <a:gd name="connsiteX7" fmla="*/ 332349 w 773608"/>
              <a:gd name="connsiteY7" fmla="*/ 1481795 h 1483058"/>
              <a:gd name="connsiteX8" fmla="*/ 143043 w 773608"/>
              <a:gd name="connsiteY8" fmla="*/ 1293424 h 1483058"/>
              <a:gd name="connsiteX9" fmla="*/ 73509 w 773608"/>
              <a:gd name="connsiteY9" fmla="*/ 751597 h 1483058"/>
              <a:gd name="connsiteX10" fmla="*/ 2737 w 773608"/>
              <a:gd name="connsiteY10" fmla="*/ 822427 h 1483058"/>
              <a:gd name="connsiteX0" fmla="*/ 2737 w 773608"/>
              <a:gd name="connsiteY0" fmla="*/ 822427 h 1483058"/>
              <a:gd name="connsiteX1" fmla="*/ 70444 w 773608"/>
              <a:gd name="connsiteY1" fmla="*/ 575190 h 1483058"/>
              <a:gd name="connsiteX2" fmla="*/ 126566 w 773608"/>
              <a:gd name="connsiteY2" fmla="*/ 220941 h 1483058"/>
              <a:gd name="connsiteX3" fmla="*/ 390504 w 773608"/>
              <a:gd name="connsiteY3" fmla="*/ 99 h 1483058"/>
              <a:gd name="connsiteX4" fmla="*/ 658658 w 773608"/>
              <a:gd name="connsiteY4" fmla="*/ 206902 h 1483058"/>
              <a:gd name="connsiteX5" fmla="*/ 773608 w 773608"/>
              <a:gd name="connsiteY5" fmla="*/ 1026719 h 1483058"/>
              <a:gd name="connsiteX6" fmla="*/ 658802 w 773608"/>
              <a:gd name="connsiteY6" fmla="*/ 1357764 h 1483058"/>
              <a:gd name="connsiteX7" fmla="*/ 332349 w 773608"/>
              <a:gd name="connsiteY7" fmla="*/ 1481795 h 1483058"/>
              <a:gd name="connsiteX8" fmla="*/ 143043 w 773608"/>
              <a:gd name="connsiteY8" fmla="*/ 1293425 h 1483058"/>
              <a:gd name="connsiteX9" fmla="*/ 73509 w 773608"/>
              <a:gd name="connsiteY9" fmla="*/ 751597 h 1483058"/>
              <a:gd name="connsiteX10" fmla="*/ 2737 w 773608"/>
              <a:gd name="connsiteY10" fmla="*/ 822427 h 1483058"/>
              <a:gd name="connsiteX0" fmla="*/ 2737 w 773608"/>
              <a:gd name="connsiteY0" fmla="*/ 784686 h 1445317"/>
              <a:gd name="connsiteX1" fmla="*/ 70444 w 773608"/>
              <a:gd name="connsiteY1" fmla="*/ 537449 h 1445317"/>
              <a:gd name="connsiteX2" fmla="*/ 126566 w 773608"/>
              <a:gd name="connsiteY2" fmla="*/ 183200 h 1445317"/>
              <a:gd name="connsiteX3" fmla="*/ 388239 w 773608"/>
              <a:gd name="connsiteY3" fmla="*/ 318 h 1445317"/>
              <a:gd name="connsiteX4" fmla="*/ 658658 w 773608"/>
              <a:gd name="connsiteY4" fmla="*/ 169161 h 1445317"/>
              <a:gd name="connsiteX5" fmla="*/ 773608 w 773608"/>
              <a:gd name="connsiteY5" fmla="*/ 988978 h 1445317"/>
              <a:gd name="connsiteX6" fmla="*/ 658802 w 773608"/>
              <a:gd name="connsiteY6" fmla="*/ 1320023 h 1445317"/>
              <a:gd name="connsiteX7" fmla="*/ 332349 w 773608"/>
              <a:gd name="connsiteY7" fmla="*/ 1444054 h 1445317"/>
              <a:gd name="connsiteX8" fmla="*/ 143043 w 773608"/>
              <a:gd name="connsiteY8" fmla="*/ 1255684 h 1445317"/>
              <a:gd name="connsiteX9" fmla="*/ 73509 w 773608"/>
              <a:gd name="connsiteY9" fmla="*/ 713856 h 1445317"/>
              <a:gd name="connsiteX10" fmla="*/ 2737 w 773608"/>
              <a:gd name="connsiteY10" fmla="*/ 784686 h 1445317"/>
              <a:gd name="connsiteX0" fmla="*/ 2737 w 773608"/>
              <a:gd name="connsiteY0" fmla="*/ 786943 h 1447574"/>
              <a:gd name="connsiteX1" fmla="*/ 70444 w 773608"/>
              <a:gd name="connsiteY1" fmla="*/ 539706 h 1447574"/>
              <a:gd name="connsiteX2" fmla="*/ 137890 w 773608"/>
              <a:gd name="connsiteY2" fmla="*/ 233770 h 1447574"/>
              <a:gd name="connsiteX3" fmla="*/ 388239 w 773608"/>
              <a:gd name="connsiteY3" fmla="*/ 2575 h 1447574"/>
              <a:gd name="connsiteX4" fmla="*/ 658658 w 773608"/>
              <a:gd name="connsiteY4" fmla="*/ 171418 h 1447574"/>
              <a:gd name="connsiteX5" fmla="*/ 773608 w 773608"/>
              <a:gd name="connsiteY5" fmla="*/ 991235 h 1447574"/>
              <a:gd name="connsiteX6" fmla="*/ 658802 w 773608"/>
              <a:gd name="connsiteY6" fmla="*/ 1322280 h 1447574"/>
              <a:gd name="connsiteX7" fmla="*/ 332349 w 773608"/>
              <a:gd name="connsiteY7" fmla="*/ 1446311 h 1447574"/>
              <a:gd name="connsiteX8" fmla="*/ 143043 w 773608"/>
              <a:gd name="connsiteY8" fmla="*/ 1257941 h 1447574"/>
              <a:gd name="connsiteX9" fmla="*/ 73509 w 773608"/>
              <a:gd name="connsiteY9" fmla="*/ 716113 h 1447574"/>
              <a:gd name="connsiteX10" fmla="*/ 2737 w 773608"/>
              <a:gd name="connsiteY10" fmla="*/ 786943 h 1447574"/>
              <a:gd name="connsiteX0" fmla="*/ 4243 w 775114"/>
              <a:gd name="connsiteY0" fmla="*/ 786943 h 1447574"/>
              <a:gd name="connsiteX1" fmla="*/ 62891 w 775114"/>
              <a:gd name="connsiteY1" fmla="*/ 522452 h 1447574"/>
              <a:gd name="connsiteX2" fmla="*/ 139396 w 775114"/>
              <a:gd name="connsiteY2" fmla="*/ 233770 h 1447574"/>
              <a:gd name="connsiteX3" fmla="*/ 389745 w 775114"/>
              <a:gd name="connsiteY3" fmla="*/ 2575 h 1447574"/>
              <a:gd name="connsiteX4" fmla="*/ 660164 w 775114"/>
              <a:gd name="connsiteY4" fmla="*/ 171418 h 1447574"/>
              <a:gd name="connsiteX5" fmla="*/ 775114 w 775114"/>
              <a:gd name="connsiteY5" fmla="*/ 991235 h 1447574"/>
              <a:gd name="connsiteX6" fmla="*/ 660308 w 775114"/>
              <a:gd name="connsiteY6" fmla="*/ 1322280 h 1447574"/>
              <a:gd name="connsiteX7" fmla="*/ 333855 w 775114"/>
              <a:gd name="connsiteY7" fmla="*/ 1446311 h 1447574"/>
              <a:gd name="connsiteX8" fmla="*/ 144549 w 775114"/>
              <a:gd name="connsiteY8" fmla="*/ 1257941 h 1447574"/>
              <a:gd name="connsiteX9" fmla="*/ 75015 w 775114"/>
              <a:gd name="connsiteY9" fmla="*/ 716113 h 1447574"/>
              <a:gd name="connsiteX10" fmla="*/ 4243 w 775114"/>
              <a:gd name="connsiteY10" fmla="*/ 786943 h 1447574"/>
              <a:gd name="connsiteX0" fmla="*/ 9050 w 779921"/>
              <a:gd name="connsiteY0" fmla="*/ 786943 h 1447574"/>
              <a:gd name="connsiteX1" fmla="*/ 51844 w 779921"/>
              <a:gd name="connsiteY1" fmla="*/ 522452 h 1447574"/>
              <a:gd name="connsiteX2" fmla="*/ 144203 w 779921"/>
              <a:gd name="connsiteY2" fmla="*/ 233770 h 1447574"/>
              <a:gd name="connsiteX3" fmla="*/ 394552 w 779921"/>
              <a:gd name="connsiteY3" fmla="*/ 2575 h 1447574"/>
              <a:gd name="connsiteX4" fmla="*/ 664971 w 779921"/>
              <a:gd name="connsiteY4" fmla="*/ 171418 h 1447574"/>
              <a:gd name="connsiteX5" fmla="*/ 779921 w 779921"/>
              <a:gd name="connsiteY5" fmla="*/ 991235 h 1447574"/>
              <a:gd name="connsiteX6" fmla="*/ 665115 w 779921"/>
              <a:gd name="connsiteY6" fmla="*/ 1322280 h 1447574"/>
              <a:gd name="connsiteX7" fmla="*/ 338662 w 779921"/>
              <a:gd name="connsiteY7" fmla="*/ 1446311 h 1447574"/>
              <a:gd name="connsiteX8" fmla="*/ 149356 w 779921"/>
              <a:gd name="connsiteY8" fmla="*/ 1257941 h 1447574"/>
              <a:gd name="connsiteX9" fmla="*/ 79822 w 779921"/>
              <a:gd name="connsiteY9" fmla="*/ 716113 h 1447574"/>
              <a:gd name="connsiteX10" fmla="*/ 9050 w 779921"/>
              <a:gd name="connsiteY10" fmla="*/ 786943 h 1447574"/>
              <a:gd name="connsiteX0" fmla="*/ 2472 w 773343"/>
              <a:gd name="connsiteY0" fmla="*/ 786943 h 1447574"/>
              <a:gd name="connsiteX1" fmla="*/ 72444 w 773343"/>
              <a:gd name="connsiteY1" fmla="*/ 525904 h 1447574"/>
              <a:gd name="connsiteX2" fmla="*/ 137625 w 773343"/>
              <a:gd name="connsiteY2" fmla="*/ 233770 h 1447574"/>
              <a:gd name="connsiteX3" fmla="*/ 387974 w 773343"/>
              <a:gd name="connsiteY3" fmla="*/ 2575 h 1447574"/>
              <a:gd name="connsiteX4" fmla="*/ 658393 w 773343"/>
              <a:gd name="connsiteY4" fmla="*/ 171418 h 1447574"/>
              <a:gd name="connsiteX5" fmla="*/ 773343 w 773343"/>
              <a:gd name="connsiteY5" fmla="*/ 991235 h 1447574"/>
              <a:gd name="connsiteX6" fmla="*/ 658537 w 773343"/>
              <a:gd name="connsiteY6" fmla="*/ 1322280 h 1447574"/>
              <a:gd name="connsiteX7" fmla="*/ 332084 w 773343"/>
              <a:gd name="connsiteY7" fmla="*/ 1446311 h 1447574"/>
              <a:gd name="connsiteX8" fmla="*/ 142778 w 773343"/>
              <a:gd name="connsiteY8" fmla="*/ 1257941 h 1447574"/>
              <a:gd name="connsiteX9" fmla="*/ 73244 w 773343"/>
              <a:gd name="connsiteY9" fmla="*/ 716113 h 1447574"/>
              <a:gd name="connsiteX10" fmla="*/ 2472 w 773343"/>
              <a:gd name="connsiteY10" fmla="*/ 786943 h 1447574"/>
              <a:gd name="connsiteX0" fmla="*/ 1502 w 772373"/>
              <a:gd name="connsiteY0" fmla="*/ 786943 h 1447574"/>
              <a:gd name="connsiteX1" fmla="*/ 71474 w 772373"/>
              <a:gd name="connsiteY1" fmla="*/ 525904 h 1447574"/>
              <a:gd name="connsiteX2" fmla="*/ 136655 w 772373"/>
              <a:gd name="connsiteY2" fmla="*/ 233770 h 1447574"/>
              <a:gd name="connsiteX3" fmla="*/ 387004 w 772373"/>
              <a:gd name="connsiteY3" fmla="*/ 2575 h 1447574"/>
              <a:gd name="connsiteX4" fmla="*/ 657423 w 772373"/>
              <a:gd name="connsiteY4" fmla="*/ 171418 h 1447574"/>
              <a:gd name="connsiteX5" fmla="*/ 772373 w 772373"/>
              <a:gd name="connsiteY5" fmla="*/ 991235 h 1447574"/>
              <a:gd name="connsiteX6" fmla="*/ 657567 w 772373"/>
              <a:gd name="connsiteY6" fmla="*/ 1322280 h 1447574"/>
              <a:gd name="connsiteX7" fmla="*/ 331114 w 772373"/>
              <a:gd name="connsiteY7" fmla="*/ 1446311 h 1447574"/>
              <a:gd name="connsiteX8" fmla="*/ 141808 w 772373"/>
              <a:gd name="connsiteY8" fmla="*/ 1257941 h 1447574"/>
              <a:gd name="connsiteX9" fmla="*/ 72274 w 772373"/>
              <a:gd name="connsiteY9" fmla="*/ 716113 h 1447574"/>
              <a:gd name="connsiteX10" fmla="*/ 1502 w 772373"/>
              <a:gd name="connsiteY10" fmla="*/ 786943 h 1447574"/>
              <a:gd name="connsiteX0" fmla="*/ 1931 w 772802"/>
              <a:gd name="connsiteY0" fmla="*/ 786943 h 1447574"/>
              <a:gd name="connsiteX1" fmla="*/ 65109 w 772802"/>
              <a:gd name="connsiteY1" fmla="*/ 532806 h 1447574"/>
              <a:gd name="connsiteX2" fmla="*/ 137084 w 772802"/>
              <a:gd name="connsiteY2" fmla="*/ 233770 h 1447574"/>
              <a:gd name="connsiteX3" fmla="*/ 387433 w 772802"/>
              <a:gd name="connsiteY3" fmla="*/ 2575 h 1447574"/>
              <a:gd name="connsiteX4" fmla="*/ 657852 w 772802"/>
              <a:gd name="connsiteY4" fmla="*/ 171418 h 1447574"/>
              <a:gd name="connsiteX5" fmla="*/ 772802 w 772802"/>
              <a:gd name="connsiteY5" fmla="*/ 991235 h 1447574"/>
              <a:gd name="connsiteX6" fmla="*/ 657996 w 772802"/>
              <a:gd name="connsiteY6" fmla="*/ 1322280 h 1447574"/>
              <a:gd name="connsiteX7" fmla="*/ 331543 w 772802"/>
              <a:gd name="connsiteY7" fmla="*/ 1446311 h 1447574"/>
              <a:gd name="connsiteX8" fmla="*/ 142237 w 772802"/>
              <a:gd name="connsiteY8" fmla="*/ 1257941 h 1447574"/>
              <a:gd name="connsiteX9" fmla="*/ 72703 w 772802"/>
              <a:gd name="connsiteY9" fmla="*/ 716113 h 1447574"/>
              <a:gd name="connsiteX10" fmla="*/ 1931 w 772802"/>
              <a:gd name="connsiteY10" fmla="*/ 786943 h 144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802" h="1447574">
                <a:moveTo>
                  <a:pt x="1931" y="786943"/>
                </a:moveTo>
                <a:cubicBezTo>
                  <a:pt x="-5304" y="793031"/>
                  <a:pt x="6108" y="637170"/>
                  <a:pt x="65109" y="532806"/>
                </a:cubicBezTo>
                <a:cubicBezTo>
                  <a:pt x="95020" y="452841"/>
                  <a:pt x="83363" y="322142"/>
                  <a:pt x="137084" y="233770"/>
                </a:cubicBezTo>
                <a:cubicBezTo>
                  <a:pt x="190805" y="145398"/>
                  <a:pt x="300638" y="12967"/>
                  <a:pt x="387433" y="2575"/>
                </a:cubicBezTo>
                <a:cubicBezTo>
                  <a:pt x="474228" y="-7817"/>
                  <a:pt x="593624" y="6641"/>
                  <a:pt x="657852" y="171418"/>
                </a:cubicBezTo>
                <a:cubicBezTo>
                  <a:pt x="722080" y="336195"/>
                  <a:pt x="772778" y="799425"/>
                  <a:pt x="772802" y="991235"/>
                </a:cubicBezTo>
                <a:cubicBezTo>
                  <a:pt x="772826" y="1183045"/>
                  <a:pt x="731539" y="1246434"/>
                  <a:pt x="657996" y="1322280"/>
                </a:cubicBezTo>
                <a:cubicBezTo>
                  <a:pt x="584453" y="1398126"/>
                  <a:pt x="417503" y="1457034"/>
                  <a:pt x="331543" y="1446311"/>
                </a:cubicBezTo>
                <a:cubicBezTo>
                  <a:pt x="245583" y="1435588"/>
                  <a:pt x="162488" y="1364071"/>
                  <a:pt x="142237" y="1257941"/>
                </a:cubicBezTo>
                <a:cubicBezTo>
                  <a:pt x="70105" y="1028184"/>
                  <a:pt x="105499" y="806115"/>
                  <a:pt x="72703" y="716113"/>
                </a:cubicBezTo>
                <a:cubicBezTo>
                  <a:pt x="35569" y="690454"/>
                  <a:pt x="12746" y="754000"/>
                  <a:pt x="1931" y="786943"/>
                </a:cubicBezTo>
                <a:close/>
              </a:path>
            </a:pathLst>
          </a:custGeom>
          <a:solidFill>
            <a:schemeClr val="bg1"/>
          </a:solidFill>
          <a:ln w="19050" cap="flat">
            <a:noFill/>
            <a:prstDash val="solid"/>
            <a:miter/>
          </a:ln>
        </p:spPr>
        <p:txBody>
          <a:bodyPr rtlCol="0" anchor="ctr"/>
          <a:lstStyle/>
          <a:p>
            <a:endParaRPr lang="en-US">
              <a:ln>
                <a:solidFill>
                  <a:srgbClr val="000000"/>
                </a:solidFill>
              </a:ln>
              <a:solidFill>
                <a:srgbClr val="000000"/>
              </a:solidFill>
            </a:endParaRPr>
          </a:p>
        </p:txBody>
      </p:sp>
      <p:sp>
        <p:nvSpPr>
          <p:cNvPr id="2" name="Title 1">
            <a:extLst>
              <a:ext uri="{FF2B5EF4-FFF2-40B4-BE49-F238E27FC236}">
                <a16:creationId xmlns:a16="http://schemas.microsoft.com/office/drawing/2014/main" id="{A9ACC579-7F06-C55B-FAC4-E520FF0DDEED}"/>
              </a:ext>
            </a:extLst>
          </p:cNvPr>
          <p:cNvSpPr>
            <a:spLocks noGrp="1"/>
          </p:cNvSpPr>
          <p:nvPr>
            <p:ph type="title"/>
          </p:nvPr>
        </p:nvSpPr>
        <p:spPr>
          <a:xfrm>
            <a:off x="1460488" y="1784211"/>
            <a:ext cx="4035135" cy="2590413"/>
          </a:xfrm>
        </p:spPr>
        <p:txBody>
          <a:bodyPr vert="horz" lIns="91440" tIns="45720" rIns="91440" bIns="45720" rtlCol="0" anchor="ctr">
            <a:normAutofit/>
          </a:bodyPr>
          <a:lstStyle/>
          <a:p>
            <a:r>
              <a:rPr lang="en-US" sz="4800" dirty="0"/>
              <a:t>Questions on summarizing the search</a:t>
            </a:r>
          </a:p>
        </p:txBody>
      </p:sp>
      <p:sp>
        <p:nvSpPr>
          <p:cNvPr id="51" name="Freeform: Shape 50">
            <a:extLst>
              <a:ext uri="{FF2B5EF4-FFF2-40B4-BE49-F238E27FC236}">
                <a16:creationId xmlns:a16="http://schemas.microsoft.com/office/drawing/2014/main" id="{444C5789-1895-49EE-863C-2BAB9693E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flipV="1">
            <a:off x="1263107" y="401221"/>
            <a:ext cx="4333507" cy="5327363"/>
          </a:xfrm>
          <a:custGeom>
            <a:avLst/>
            <a:gdLst>
              <a:gd name="connsiteX0" fmla="*/ 6058 w 823258"/>
              <a:gd name="connsiteY0" fmla="*/ 673615 h 1272110"/>
              <a:gd name="connsiteX1" fmla="*/ 112452 w 823258"/>
              <a:gd name="connsiteY1" fmla="*/ 471685 h 1272110"/>
              <a:gd name="connsiteX2" fmla="*/ 94736 w 823258"/>
              <a:gd name="connsiteY2" fmla="*/ 159741 h 1272110"/>
              <a:gd name="connsiteX3" fmla="*/ 229419 w 823258"/>
              <a:gd name="connsiteY3" fmla="*/ 14485 h 1272110"/>
              <a:gd name="connsiteX4" fmla="*/ 580225 w 823258"/>
              <a:gd name="connsiteY4" fmla="*/ 3817 h 1272110"/>
              <a:gd name="connsiteX5" fmla="*/ 736149 w 823258"/>
              <a:gd name="connsiteY5" fmla="*/ 195174 h 1272110"/>
              <a:gd name="connsiteX6" fmla="*/ 823017 w 823258"/>
              <a:gd name="connsiteY6" fmla="*/ 912026 h 1272110"/>
              <a:gd name="connsiteX7" fmla="*/ 743293 w 823258"/>
              <a:gd name="connsiteY7" fmla="*/ 1196443 h 1272110"/>
              <a:gd name="connsiteX8" fmla="*/ 310858 w 823258"/>
              <a:gd name="connsiteY8" fmla="*/ 1251402 h 1272110"/>
              <a:gd name="connsiteX9" fmla="*/ 133693 w 823258"/>
              <a:gd name="connsiteY9" fmla="*/ 1020992 h 1272110"/>
              <a:gd name="connsiteX10" fmla="*/ 126549 w 823258"/>
              <a:gd name="connsiteY10" fmla="*/ 606369 h 1272110"/>
              <a:gd name="connsiteX11" fmla="*/ 6058 w 823258"/>
              <a:gd name="connsiteY11" fmla="*/ 673615 h 1272110"/>
              <a:gd name="connsiteX0" fmla="*/ 6097 w 846673"/>
              <a:gd name="connsiteY0" fmla="*/ 673624 h 1266490"/>
              <a:gd name="connsiteX1" fmla="*/ 112491 w 846673"/>
              <a:gd name="connsiteY1" fmla="*/ 471694 h 1266490"/>
              <a:gd name="connsiteX2" fmla="*/ 94775 w 846673"/>
              <a:gd name="connsiteY2" fmla="*/ 159750 h 1266490"/>
              <a:gd name="connsiteX3" fmla="*/ 229458 w 846673"/>
              <a:gd name="connsiteY3" fmla="*/ 14494 h 1266490"/>
              <a:gd name="connsiteX4" fmla="*/ 580264 w 846673"/>
              <a:gd name="connsiteY4" fmla="*/ 3826 h 1266490"/>
              <a:gd name="connsiteX5" fmla="*/ 736188 w 846673"/>
              <a:gd name="connsiteY5" fmla="*/ 195183 h 1266490"/>
              <a:gd name="connsiteX6" fmla="*/ 823056 w 846673"/>
              <a:gd name="connsiteY6" fmla="*/ 912035 h 1266490"/>
              <a:gd name="connsiteX7" fmla="*/ 795891 w 846673"/>
              <a:gd name="connsiteY7" fmla="*/ 1213658 h 1266490"/>
              <a:gd name="connsiteX8" fmla="*/ 310897 w 846673"/>
              <a:gd name="connsiteY8" fmla="*/ 1251411 h 1266490"/>
              <a:gd name="connsiteX9" fmla="*/ 133732 w 846673"/>
              <a:gd name="connsiteY9" fmla="*/ 1021001 h 1266490"/>
              <a:gd name="connsiteX10" fmla="*/ 126588 w 846673"/>
              <a:gd name="connsiteY10" fmla="*/ 606378 h 1266490"/>
              <a:gd name="connsiteX11" fmla="*/ 6097 w 846673"/>
              <a:gd name="connsiteY11" fmla="*/ 673624 h 1266490"/>
              <a:gd name="connsiteX0" fmla="*/ 6097 w 849914"/>
              <a:gd name="connsiteY0" fmla="*/ 673624 h 1273207"/>
              <a:gd name="connsiteX1" fmla="*/ 112491 w 849914"/>
              <a:gd name="connsiteY1" fmla="*/ 471694 h 1273207"/>
              <a:gd name="connsiteX2" fmla="*/ 94775 w 849914"/>
              <a:gd name="connsiteY2" fmla="*/ 159750 h 1273207"/>
              <a:gd name="connsiteX3" fmla="*/ 229458 w 849914"/>
              <a:gd name="connsiteY3" fmla="*/ 14494 h 1273207"/>
              <a:gd name="connsiteX4" fmla="*/ 580264 w 849914"/>
              <a:gd name="connsiteY4" fmla="*/ 3826 h 1273207"/>
              <a:gd name="connsiteX5" fmla="*/ 736188 w 849914"/>
              <a:gd name="connsiteY5" fmla="*/ 195183 h 1273207"/>
              <a:gd name="connsiteX6" fmla="*/ 823056 w 849914"/>
              <a:gd name="connsiteY6" fmla="*/ 912035 h 1273207"/>
              <a:gd name="connsiteX7" fmla="*/ 795891 w 849914"/>
              <a:gd name="connsiteY7" fmla="*/ 1213658 h 1273207"/>
              <a:gd name="connsiteX8" fmla="*/ 248636 w 849914"/>
              <a:gd name="connsiteY8" fmla="*/ 1257509 h 1273207"/>
              <a:gd name="connsiteX9" fmla="*/ 133732 w 849914"/>
              <a:gd name="connsiteY9" fmla="*/ 1021001 h 1273207"/>
              <a:gd name="connsiteX10" fmla="*/ 126588 w 849914"/>
              <a:gd name="connsiteY10" fmla="*/ 606378 h 1273207"/>
              <a:gd name="connsiteX11" fmla="*/ 6097 w 849914"/>
              <a:gd name="connsiteY11" fmla="*/ 673624 h 1273207"/>
              <a:gd name="connsiteX0" fmla="*/ 6097 w 857388"/>
              <a:gd name="connsiteY0" fmla="*/ 673624 h 1273231"/>
              <a:gd name="connsiteX1" fmla="*/ 112491 w 857388"/>
              <a:gd name="connsiteY1" fmla="*/ 471694 h 1273231"/>
              <a:gd name="connsiteX2" fmla="*/ 94775 w 857388"/>
              <a:gd name="connsiteY2" fmla="*/ 159750 h 1273231"/>
              <a:gd name="connsiteX3" fmla="*/ 229458 w 857388"/>
              <a:gd name="connsiteY3" fmla="*/ 14494 h 1273231"/>
              <a:gd name="connsiteX4" fmla="*/ 580264 w 857388"/>
              <a:gd name="connsiteY4" fmla="*/ 3826 h 1273231"/>
              <a:gd name="connsiteX5" fmla="*/ 736188 w 857388"/>
              <a:gd name="connsiteY5" fmla="*/ 195183 h 1273231"/>
              <a:gd name="connsiteX6" fmla="*/ 837750 w 857388"/>
              <a:gd name="connsiteY6" fmla="*/ 911367 h 1273231"/>
              <a:gd name="connsiteX7" fmla="*/ 795891 w 857388"/>
              <a:gd name="connsiteY7" fmla="*/ 1213658 h 1273231"/>
              <a:gd name="connsiteX8" fmla="*/ 248636 w 857388"/>
              <a:gd name="connsiteY8" fmla="*/ 1257509 h 1273231"/>
              <a:gd name="connsiteX9" fmla="*/ 133732 w 857388"/>
              <a:gd name="connsiteY9" fmla="*/ 1021001 h 1273231"/>
              <a:gd name="connsiteX10" fmla="*/ 126588 w 857388"/>
              <a:gd name="connsiteY10" fmla="*/ 606378 h 1273231"/>
              <a:gd name="connsiteX11" fmla="*/ 6097 w 857388"/>
              <a:gd name="connsiteY11" fmla="*/ 673624 h 1273231"/>
              <a:gd name="connsiteX0" fmla="*/ 6097 w 859776"/>
              <a:gd name="connsiteY0" fmla="*/ 673624 h 1273231"/>
              <a:gd name="connsiteX1" fmla="*/ 112491 w 859776"/>
              <a:gd name="connsiteY1" fmla="*/ 471694 h 1273231"/>
              <a:gd name="connsiteX2" fmla="*/ 94775 w 859776"/>
              <a:gd name="connsiteY2" fmla="*/ 159750 h 1273231"/>
              <a:gd name="connsiteX3" fmla="*/ 229458 w 859776"/>
              <a:gd name="connsiteY3" fmla="*/ 14494 h 1273231"/>
              <a:gd name="connsiteX4" fmla="*/ 580264 w 859776"/>
              <a:gd name="connsiteY4" fmla="*/ 3826 h 1273231"/>
              <a:gd name="connsiteX5" fmla="*/ 736188 w 859776"/>
              <a:gd name="connsiteY5" fmla="*/ 195183 h 1273231"/>
              <a:gd name="connsiteX6" fmla="*/ 837750 w 859776"/>
              <a:gd name="connsiteY6" fmla="*/ 911367 h 1273231"/>
              <a:gd name="connsiteX7" fmla="*/ 795891 w 859776"/>
              <a:gd name="connsiteY7" fmla="*/ 1213658 h 1273231"/>
              <a:gd name="connsiteX8" fmla="*/ 248636 w 859776"/>
              <a:gd name="connsiteY8" fmla="*/ 1257509 h 1273231"/>
              <a:gd name="connsiteX9" fmla="*/ 133732 w 859776"/>
              <a:gd name="connsiteY9" fmla="*/ 1021001 h 1273231"/>
              <a:gd name="connsiteX10" fmla="*/ 126588 w 859776"/>
              <a:gd name="connsiteY10" fmla="*/ 606378 h 1273231"/>
              <a:gd name="connsiteX11" fmla="*/ 6097 w 859776"/>
              <a:gd name="connsiteY11" fmla="*/ 673624 h 1273231"/>
              <a:gd name="connsiteX0" fmla="*/ 6097 w 863219"/>
              <a:gd name="connsiteY0" fmla="*/ 673624 h 1273231"/>
              <a:gd name="connsiteX1" fmla="*/ 112491 w 863219"/>
              <a:gd name="connsiteY1" fmla="*/ 471694 h 1273231"/>
              <a:gd name="connsiteX2" fmla="*/ 94775 w 863219"/>
              <a:gd name="connsiteY2" fmla="*/ 159750 h 1273231"/>
              <a:gd name="connsiteX3" fmla="*/ 229458 w 863219"/>
              <a:gd name="connsiteY3" fmla="*/ 14494 h 1273231"/>
              <a:gd name="connsiteX4" fmla="*/ 580264 w 863219"/>
              <a:gd name="connsiteY4" fmla="*/ 3826 h 1273231"/>
              <a:gd name="connsiteX5" fmla="*/ 736188 w 863219"/>
              <a:gd name="connsiteY5" fmla="*/ 195183 h 1273231"/>
              <a:gd name="connsiteX6" fmla="*/ 837750 w 863219"/>
              <a:gd name="connsiteY6" fmla="*/ 911367 h 1273231"/>
              <a:gd name="connsiteX7" fmla="*/ 795891 w 863219"/>
              <a:gd name="connsiteY7" fmla="*/ 1213658 h 1273231"/>
              <a:gd name="connsiteX8" fmla="*/ 248636 w 863219"/>
              <a:gd name="connsiteY8" fmla="*/ 1257509 h 1273231"/>
              <a:gd name="connsiteX9" fmla="*/ 133732 w 863219"/>
              <a:gd name="connsiteY9" fmla="*/ 1021001 h 1273231"/>
              <a:gd name="connsiteX10" fmla="*/ 126588 w 863219"/>
              <a:gd name="connsiteY10" fmla="*/ 606378 h 1273231"/>
              <a:gd name="connsiteX11" fmla="*/ 6097 w 863219"/>
              <a:gd name="connsiteY11" fmla="*/ 673624 h 1273231"/>
              <a:gd name="connsiteX0" fmla="*/ 6097 w 865261"/>
              <a:gd name="connsiteY0" fmla="*/ 673624 h 1271255"/>
              <a:gd name="connsiteX1" fmla="*/ 112491 w 865261"/>
              <a:gd name="connsiteY1" fmla="*/ 471694 h 1271255"/>
              <a:gd name="connsiteX2" fmla="*/ 94775 w 865261"/>
              <a:gd name="connsiteY2" fmla="*/ 159750 h 1271255"/>
              <a:gd name="connsiteX3" fmla="*/ 229458 w 865261"/>
              <a:gd name="connsiteY3" fmla="*/ 14494 h 1271255"/>
              <a:gd name="connsiteX4" fmla="*/ 580264 w 865261"/>
              <a:gd name="connsiteY4" fmla="*/ 3826 h 1271255"/>
              <a:gd name="connsiteX5" fmla="*/ 736188 w 865261"/>
              <a:gd name="connsiteY5" fmla="*/ 195183 h 1271255"/>
              <a:gd name="connsiteX6" fmla="*/ 841141 w 865261"/>
              <a:gd name="connsiteY6" fmla="*/ 970003 h 1271255"/>
              <a:gd name="connsiteX7" fmla="*/ 795891 w 865261"/>
              <a:gd name="connsiteY7" fmla="*/ 1213658 h 1271255"/>
              <a:gd name="connsiteX8" fmla="*/ 248636 w 865261"/>
              <a:gd name="connsiteY8" fmla="*/ 1257509 h 1271255"/>
              <a:gd name="connsiteX9" fmla="*/ 133732 w 865261"/>
              <a:gd name="connsiteY9" fmla="*/ 1021001 h 1271255"/>
              <a:gd name="connsiteX10" fmla="*/ 126588 w 865261"/>
              <a:gd name="connsiteY10" fmla="*/ 606378 h 1271255"/>
              <a:gd name="connsiteX11" fmla="*/ 6097 w 865261"/>
              <a:gd name="connsiteY11" fmla="*/ 673624 h 1271255"/>
              <a:gd name="connsiteX0" fmla="*/ 6097 w 860021"/>
              <a:gd name="connsiteY0" fmla="*/ 673624 h 1279428"/>
              <a:gd name="connsiteX1" fmla="*/ 112491 w 860021"/>
              <a:gd name="connsiteY1" fmla="*/ 471694 h 1279428"/>
              <a:gd name="connsiteX2" fmla="*/ 94775 w 860021"/>
              <a:gd name="connsiteY2" fmla="*/ 159750 h 1279428"/>
              <a:gd name="connsiteX3" fmla="*/ 229458 w 860021"/>
              <a:gd name="connsiteY3" fmla="*/ 14494 h 1279428"/>
              <a:gd name="connsiteX4" fmla="*/ 580264 w 860021"/>
              <a:gd name="connsiteY4" fmla="*/ 3826 h 1279428"/>
              <a:gd name="connsiteX5" fmla="*/ 736188 w 860021"/>
              <a:gd name="connsiteY5" fmla="*/ 195183 h 1279428"/>
              <a:gd name="connsiteX6" fmla="*/ 841141 w 860021"/>
              <a:gd name="connsiteY6" fmla="*/ 970003 h 1279428"/>
              <a:gd name="connsiteX7" fmla="*/ 797210 w 860021"/>
              <a:gd name="connsiteY7" fmla="*/ 1236461 h 1279428"/>
              <a:gd name="connsiteX8" fmla="*/ 248636 w 860021"/>
              <a:gd name="connsiteY8" fmla="*/ 1257509 h 1279428"/>
              <a:gd name="connsiteX9" fmla="*/ 133732 w 860021"/>
              <a:gd name="connsiteY9" fmla="*/ 1021001 h 1279428"/>
              <a:gd name="connsiteX10" fmla="*/ 126588 w 860021"/>
              <a:gd name="connsiteY10" fmla="*/ 606378 h 1279428"/>
              <a:gd name="connsiteX11" fmla="*/ 6097 w 860021"/>
              <a:gd name="connsiteY11" fmla="*/ 673624 h 1279428"/>
              <a:gd name="connsiteX0" fmla="*/ 6097 w 860380"/>
              <a:gd name="connsiteY0" fmla="*/ 679490 h 1285294"/>
              <a:gd name="connsiteX1" fmla="*/ 112491 w 860380"/>
              <a:gd name="connsiteY1" fmla="*/ 477560 h 1285294"/>
              <a:gd name="connsiteX2" fmla="*/ 94775 w 860380"/>
              <a:gd name="connsiteY2" fmla="*/ 165616 h 1285294"/>
              <a:gd name="connsiteX3" fmla="*/ 229458 w 860380"/>
              <a:gd name="connsiteY3" fmla="*/ 20360 h 1285294"/>
              <a:gd name="connsiteX4" fmla="*/ 580264 w 860380"/>
              <a:gd name="connsiteY4" fmla="*/ 9692 h 1285294"/>
              <a:gd name="connsiteX5" fmla="*/ 730442 w 860380"/>
              <a:gd name="connsiteY5" fmla="*/ 165383 h 1285294"/>
              <a:gd name="connsiteX6" fmla="*/ 841141 w 860380"/>
              <a:gd name="connsiteY6" fmla="*/ 975869 h 1285294"/>
              <a:gd name="connsiteX7" fmla="*/ 797210 w 860380"/>
              <a:gd name="connsiteY7" fmla="*/ 1242327 h 1285294"/>
              <a:gd name="connsiteX8" fmla="*/ 248636 w 860380"/>
              <a:gd name="connsiteY8" fmla="*/ 1263375 h 1285294"/>
              <a:gd name="connsiteX9" fmla="*/ 133732 w 860380"/>
              <a:gd name="connsiteY9" fmla="*/ 1026867 h 1285294"/>
              <a:gd name="connsiteX10" fmla="*/ 126588 w 860380"/>
              <a:gd name="connsiteY10" fmla="*/ 612244 h 1285294"/>
              <a:gd name="connsiteX11" fmla="*/ 6097 w 860380"/>
              <a:gd name="connsiteY11" fmla="*/ 679490 h 1285294"/>
              <a:gd name="connsiteX0" fmla="*/ 6097 w 881639"/>
              <a:gd name="connsiteY0" fmla="*/ 679490 h 1286194"/>
              <a:gd name="connsiteX1" fmla="*/ 112491 w 881639"/>
              <a:gd name="connsiteY1" fmla="*/ 477560 h 1286194"/>
              <a:gd name="connsiteX2" fmla="*/ 94775 w 881639"/>
              <a:gd name="connsiteY2" fmla="*/ 165616 h 1286194"/>
              <a:gd name="connsiteX3" fmla="*/ 229458 w 881639"/>
              <a:gd name="connsiteY3" fmla="*/ 20360 h 1286194"/>
              <a:gd name="connsiteX4" fmla="*/ 580264 w 881639"/>
              <a:gd name="connsiteY4" fmla="*/ 9692 h 1286194"/>
              <a:gd name="connsiteX5" fmla="*/ 730442 w 881639"/>
              <a:gd name="connsiteY5" fmla="*/ 165383 h 1286194"/>
              <a:gd name="connsiteX6" fmla="*/ 873260 w 881639"/>
              <a:gd name="connsiteY6" fmla="*/ 958078 h 1286194"/>
              <a:gd name="connsiteX7" fmla="*/ 797210 w 881639"/>
              <a:gd name="connsiteY7" fmla="*/ 1242327 h 1286194"/>
              <a:gd name="connsiteX8" fmla="*/ 248636 w 881639"/>
              <a:gd name="connsiteY8" fmla="*/ 1263375 h 1286194"/>
              <a:gd name="connsiteX9" fmla="*/ 133732 w 881639"/>
              <a:gd name="connsiteY9" fmla="*/ 1026867 h 1286194"/>
              <a:gd name="connsiteX10" fmla="*/ 126588 w 881639"/>
              <a:gd name="connsiteY10" fmla="*/ 612244 h 1286194"/>
              <a:gd name="connsiteX11" fmla="*/ 6097 w 881639"/>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26707 w 881758"/>
              <a:gd name="connsiteY10" fmla="*/ 612244 h 1286194"/>
              <a:gd name="connsiteX11" fmla="*/ 6216 w 881758"/>
              <a:gd name="connsiteY11" fmla="*/ 679490 h 1286194"/>
              <a:gd name="connsiteX0" fmla="*/ 6216 w 881758"/>
              <a:gd name="connsiteY0" fmla="*/ 679490 h 1286194"/>
              <a:gd name="connsiteX1" fmla="*/ 110067 w 881758"/>
              <a:gd name="connsiteY1" fmla="*/ 369894 h 1286194"/>
              <a:gd name="connsiteX2" fmla="*/ 94894 w 881758"/>
              <a:gd name="connsiteY2" fmla="*/ 165616 h 1286194"/>
              <a:gd name="connsiteX3" fmla="*/ 229577 w 881758"/>
              <a:gd name="connsiteY3" fmla="*/ 20360 h 1286194"/>
              <a:gd name="connsiteX4" fmla="*/ 580383 w 881758"/>
              <a:gd name="connsiteY4" fmla="*/ 9692 h 1286194"/>
              <a:gd name="connsiteX5" fmla="*/ 730561 w 881758"/>
              <a:gd name="connsiteY5" fmla="*/ 165383 h 1286194"/>
              <a:gd name="connsiteX6" fmla="*/ 873379 w 881758"/>
              <a:gd name="connsiteY6" fmla="*/ 958078 h 1286194"/>
              <a:gd name="connsiteX7" fmla="*/ 797329 w 881758"/>
              <a:gd name="connsiteY7" fmla="*/ 1242327 h 1286194"/>
              <a:gd name="connsiteX8" fmla="*/ 248755 w 881758"/>
              <a:gd name="connsiteY8" fmla="*/ 1263375 h 1286194"/>
              <a:gd name="connsiteX9" fmla="*/ 133851 w 881758"/>
              <a:gd name="connsiteY9" fmla="*/ 1026867 h 1286194"/>
              <a:gd name="connsiteX10" fmla="*/ 138858 w 881758"/>
              <a:gd name="connsiteY10" fmla="*/ 503910 h 1286194"/>
              <a:gd name="connsiteX11" fmla="*/ 6216 w 881758"/>
              <a:gd name="connsiteY11" fmla="*/ 679490 h 1286194"/>
              <a:gd name="connsiteX0" fmla="*/ 6961 w 868563"/>
              <a:gd name="connsiteY0" fmla="*/ 538413 h 1286194"/>
              <a:gd name="connsiteX1" fmla="*/ 96872 w 868563"/>
              <a:gd name="connsiteY1" fmla="*/ 369894 h 1286194"/>
              <a:gd name="connsiteX2" fmla="*/ 81699 w 868563"/>
              <a:gd name="connsiteY2" fmla="*/ 165616 h 1286194"/>
              <a:gd name="connsiteX3" fmla="*/ 216382 w 868563"/>
              <a:gd name="connsiteY3" fmla="*/ 20360 h 1286194"/>
              <a:gd name="connsiteX4" fmla="*/ 567188 w 868563"/>
              <a:gd name="connsiteY4" fmla="*/ 9692 h 1286194"/>
              <a:gd name="connsiteX5" fmla="*/ 717366 w 868563"/>
              <a:gd name="connsiteY5" fmla="*/ 165383 h 1286194"/>
              <a:gd name="connsiteX6" fmla="*/ 860184 w 868563"/>
              <a:gd name="connsiteY6" fmla="*/ 958078 h 1286194"/>
              <a:gd name="connsiteX7" fmla="*/ 784134 w 868563"/>
              <a:gd name="connsiteY7" fmla="*/ 1242327 h 1286194"/>
              <a:gd name="connsiteX8" fmla="*/ 235560 w 868563"/>
              <a:gd name="connsiteY8" fmla="*/ 1263375 h 1286194"/>
              <a:gd name="connsiteX9" fmla="*/ 120656 w 868563"/>
              <a:gd name="connsiteY9" fmla="*/ 1026867 h 1286194"/>
              <a:gd name="connsiteX10" fmla="*/ 125663 w 868563"/>
              <a:gd name="connsiteY10" fmla="*/ 503910 h 1286194"/>
              <a:gd name="connsiteX11" fmla="*/ 6961 w 868563"/>
              <a:gd name="connsiteY11" fmla="*/ 538413 h 1286194"/>
              <a:gd name="connsiteX0" fmla="*/ 6961 w 867791"/>
              <a:gd name="connsiteY0" fmla="*/ 538413 h 1312892"/>
              <a:gd name="connsiteX1" fmla="*/ 96872 w 867791"/>
              <a:gd name="connsiteY1" fmla="*/ 369894 h 1312892"/>
              <a:gd name="connsiteX2" fmla="*/ 81699 w 867791"/>
              <a:gd name="connsiteY2" fmla="*/ 165616 h 1312892"/>
              <a:gd name="connsiteX3" fmla="*/ 216382 w 867791"/>
              <a:gd name="connsiteY3" fmla="*/ 20360 h 1312892"/>
              <a:gd name="connsiteX4" fmla="*/ 567188 w 867791"/>
              <a:gd name="connsiteY4" fmla="*/ 9692 h 1312892"/>
              <a:gd name="connsiteX5" fmla="*/ 717366 w 867791"/>
              <a:gd name="connsiteY5" fmla="*/ 165383 h 1312892"/>
              <a:gd name="connsiteX6" fmla="*/ 860184 w 867791"/>
              <a:gd name="connsiteY6" fmla="*/ 958078 h 1312892"/>
              <a:gd name="connsiteX7" fmla="*/ 784134 w 867791"/>
              <a:gd name="connsiteY7" fmla="*/ 1242327 h 1312892"/>
              <a:gd name="connsiteX8" fmla="*/ 256000 w 867791"/>
              <a:gd name="connsiteY8" fmla="*/ 1298372 h 1312892"/>
              <a:gd name="connsiteX9" fmla="*/ 120656 w 867791"/>
              <a:gd name="connsiteY9" fmla="*/ 1026867 h 1312892"/>
              <a:gd name="connsiteX10" fmla="*/ 125663 w 867791"/>
              <a:gd name="connsiteY10" fmla="*/ 503910 h 1312892"/>
              <a:gd name="connsiteX11" fmla="*/ 6961 w 867791"/>
              <a:gd name="connsiteY11" fmla="*/ 538413 h 1312892"/>
              <a:gd name="connsiteX0" fmla="*/ 6961 w 867791"/>
              <a:gd name="connsiteY0" fmla="*/ 538413 h 1313923"/>
              <a:gd name="connsiteX1" fmla="*/ 96872 w 867791"/>
              <a:gd name="connsiteY1" fmla="*/ 369894 h 1313923"/>
              <a:gd name="connsiteX2" fmla="*/ 81699 w 867791"/>
              <a:gd name="connsiteY2" fmla="*/ 165616 h 1313923"/>
              <a:gd name="connsiteX3" fmla="*/ 216382 w 867791"/>
              <a:gd name="connsiteY3" fmla="*/ 20360 h 1313923"/>
              <a:gd name="connsiteX4" fmla="*/ 567188 w 867791"/>
              <a:gd name="connsiteY4" fmla="*/ 9692 h 1313923"/>
              <a:gd name="connsiteX5" fmla="*/ 717366 w 867791"/>
              <a:gd name="connsiteY5" fmla="*/ 165383 h 1313923"/>
              <a:gd name="connsiteX6" fmla="*/ 860184 w 867791"/>
              <a:gd name="connsiteY6" fmla="*/ 958078 h 1313923"/>
              <a:gd name="connsiteX7" fmla="*/ 784134 w 867791"/>
              <a:gd name="connsiteY7" fmla="*/ 1242327 h 1313923"/>
              <a:gd name="connsiteX8" fmla="*/ 256000 w 867791"/>
              <a:gd name="connsiteY8" fmla="*/ 1298372 h 1313923"/>
              <a:gd name="connsiteX9" fmla="*/ 145617 w 867791"/>
              <a:gd name="connsiteY9" fmla="*/ 1012668 h 1313923"/>
              <a:gd name="connsiteX10" fmla="*/ 125663 w 867791"/>
              <a:gd name="connsiteY10" fmla="*/ 503910 h 1313923"/>
              <a:gd name="connsiteX11" fmla="*/ 6961 w 867791"/>
              <a:gd name="connsiteY11" fmla="*/ 538413 h 1313923"/>
              <a:gd name="connsiteX0" fmla="*/ 6961 w 867791"/>
              <a:gd name="connsiteY0" fmla="*/ 538413 h 1310173"/>
              <a:gd name="connsiteX1" fmla="*/ 96872 w 867791"/>
              <a:gd name="connsiteY1" fmla="*/ 369894 h 1310173"/>
              <a:gd name="connsiteX2" fmla="*/ 81699 w 867791"/>
              <a:gd name="connsiteY2" fmla="*/ 165616 h 1310173"/>
              <a:gd name="connsiteX3" fmla="*/ 216382 w 867791"/>
              <a:gd name="connsiteY3" fmla="*/ 20360 h 1310173"/>
              <a:gd name="connsiteX4" fmla="*/ 567188 w 867791"/>
              <a:gd name="connsiteY4" fmla="*/ 9692 h 1310173"/>
              <a:gd name="connsiteX5" fmla="*/ 717366 w 867791"/>
              <a:gd name="connsiteY5" fmla="*/ 165383 h 1310173"/>
              <a:gd name="connsiteX6" fmla="*/ 860184 w 867791"/>
              <a:gd name="connsiteY6" fmla="*/ 958078 h 1310173"/>
              <a:gd name="connsiteX7" fmla="*/ 784134 w 867791"/>
              <a:gd name="connsiteY7" fmla="*/ 1242327 h 1310173"/>
              <a:gd name="connsiteX8" fmla="*/ 256000 w 867791"/>
              <a:gd name="connsiteY8" fmla="*/ 1298372 h 1310173"/>
              <a:gd name="connsiteX9" fmla="*/ 155978 w 867791"/>
              <a:gd name="connsiteY9" fmla="*/ 1064454 h 1310173"/>
              <a:gd name="connsiteX10" fmla="*/ 125663 w 867791"/>
              <a:gd name="connsiteY10" fmla="*/ 503910 h 1310173"/>
              <a:gd name="connsiteX11" fmla="*/ 6961 w 867791"/>
              <a:gd name="connsiteY11" fmla="*/ 538413 h 1310173"/>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9445"/>
              <a:gd name="connsiteX1" fmla="*/ 96872 w 867791"/>
              <a:gd name="connsiteY1" fmla="*/ 369894 h 1309445"/>
              <a:gd name="connsiteX2" fmla="*/ 81699 w 867791"/>
              <a:gd name="connsiteY2" fmla="*/ 165616 h 1309445"/>
              <a:gd name="connsiteX3" fmla="*/ 216382 w 867791"/>
              <a:gd name="connsiteY3" fmla="*/ 20360 h 1309445"/>
              <a:gd name="connsiteX4" fmla="*/ 567188 w 867791"/>
              <a:gd name="connsiteY4" fmla="*/ 9692 h 1309445"/>
              <a:gd name="connsiteX5" fmla="*/ 717366 w 867791"/>
              <a:gd name="connsiteY5" fmla="*/ 165383 h 1309445"/>
              <a:gd name="connsiteX6" fmla="*/ 860184 w 867791"/>
              <a:gd name="connsiteY6" fmla="*/ 958078 h 1309445"/>
              <a:gd name="connsiteX7" fmla="*/ 784134 w 867791"/>
              <a:gd name="connsiteY7" fmla="*/ 1242327 h 1309445"/>
              <a:gd name="connsiteX8" fmla="*/ 256000 w 867791"/>
              <a:gd name="connsiteY8" fmla="*/ 1298372 h 1309445"/>
              <a:gd name="connsiteX9" fmla="*/ 149196 w 867791"/>
              <a:gd name="connsiteY9" fmla="*/ 1074561 h 1309445"/>
              <a:gd name="connsiteX10" fmla="*/ 125663 w 867791"/>
              <a:gd name="connsiteY10" fmla="*/ 503910 h 1309445"/>
              <a:gd name="connsiteX11" fmla="*/ 6961 w 867791"/>
              <a:gd name="connsiteY11" fmla="*/ 538413 h 1309445"/>
              <a:gd name="connsiteX0" fmla="*/ 6961 w 867791"/>
              <a:gd name="connsiteY0" fmla="*/ 538413 h 1306197"/>
              <a:gd name="connsiteX1" fmla="*/ 96872 w 867791"/>
              <a:gd name="connsiteY1" fmla="*/ 369894 h 1306197"/>
              <a:gd name="connsiteX2" fmla="*/ 81699 w 867791"/>
              <a:gd name="connsiteY2" fmla="*/ 165616 h 1306197"/>
              <a:gd name="connsiteX3" fmla="*/ 216382 w 867791"/>
              <a:gd name="connsiteY3" fmla="*/ 20360 h 1306197"/>
              <a:gd name="connsiteX4" fmla="*/ 567188 w 867791"/>
              <a:gd name="connsiteY4" fmla="*/ 9692 h 1306197"/>
              <a:gd name="connsiteX5" fmla="*/ 717366 w 867791"/>
              <a:gd name="connsiteY5" fmla="*/ 165383 h 1306197"/>
              <a:gd name="connsiteX6" fmla="*/ 860184 w 867791"/>
              <a:gd name="connsiteY6" fmla="*/ 958078 h 1306197"/>
              <a:gd name="connsiteX7" fmla="*/ 784134 w 867791"/>
              <a:gd name="connsiteY7" fmla="*/ 1242327 h 1306197"/>
              <a:gd name="connsiteX8" fmla="*/ 256000 w 867791"/>
              <a:gd name="connsiteY8" fmla="*/ 1298372 h 1306197"/>
              <a:gd name="connsiteX9" fmla="*/ 155507 w 867791"/>
              <a:gd name="connsiteY9" fmla="*/ 1120000 h 1306197"/>
              <a:gd name="connsiteX10" fmla="*/ 125663 w 867791"/>
              <a:gd name="connsiteY10" fmla="*/ 503910 h 1306197"/>
              <a:gd name="connsiteX11" fmla="*/ 6961 w 867791"/>
              <a:gd name="connsiteY11" fmla="*/ 538413 h 1306197"/>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41531 h 1309315"/>
              <a:gd name="connsiteX1" fmla="*/ 96872 w 867791"/>
              <a:gd name="connsiteY1" fmla="*/ 373012 h 1309315"/>
              <a:gd name="connsiteX2" fmla="*/ 80003 w 867791"/>
              <a:gd name="connsiteY2" fmla="*/ 139416 h 1309315"/>
              <a:gd name="connsiteX3" fmla="*/ 216382 w 867791"/>
              <a:gd name="connsiteY3" fmla="*/ 23478 h 1309315"/>
              <a:gd name="connsiteX4" fmla="*/ 567188 w 867791"/>
              <a:gd name="connsiteY4" fmla="*/ 12810 h 1309315"/>
              <a:gd name="connsiteX5" fmla="*/ 717366 w 867791"/>
              <a:gd name="connsiteY5" fmla="*/ 168501 h 1309315"/>
              <a:gd name="connsiteX6" fmla="*/ 860184 w 867791"/>
              <a:gd name="connsiteY6" fmla="*/ 961196 h 1309315"/>
              <a:gd name="connsiteX7" fmla="*/ 784134 w 867791"/>
              <a:gd name="connsiteY7" fmla="*/ 1245445 h 1309315"/>
              <a:gd name="connsiteX8" fmla="*/ 256000 w 867791"/>
              <a:gd name="connsiteY8" fmla="*/ 1301490 h 1309315"/>
              <a:gd name="connsiteX9" fmla="*/ 155507 w 867791"/>
              <a:gd name="connsiteY9" fmla="*/ 1123118 h 1309315"/>
              <a:gd name="connsiteX10" fmla="*/ 125663 w 867791"/>
              <a:gd name="connsiteY10" fmla="*/ 507028 h 1309315"/>
              <a:gd name="connsiteX11" fmla="*/ 6961 w 867791"/>
              <a:gd name="connsiteY11" fmla="*/ 541531 h 1309315"/>
              <a:gd name="connsiteX0" fmla="*/ 6961 w 867791"/>
              <a:gd name="connsiteY0" fmla="*/ 539700 h 1307484"/>
              <a:gd name="connsiteX1" fmla="*/ 96872 w 867791"/>
              <a:gd name="connsiteY1" fmla="*/ 371181 h 1307484"/>
              <a:gd name="connsiteX2" fmla="*/ 77366 w 867791"/>
              <a:gd name="connsiteY2" fmla="*/ 91980 h 1307484"/>
              <a:gd name="connsiteX3" fmla="*/ 216382 w 867791"/>
              <a:gd name="connsiteY3" fmla="*/ 21647 h 1307484"/>
              <a:gd name="connsiteX4" fmla="*/ 567188 w 867791"/>
              <a:gd name="connsiteY4" fmla="*/ 10979 h 1307484"/>
              <a:gd name="connsiteX5" fmla="*/ 717366 w 867791"/>
              <a:gd name="connsiteY5" fmla="*/ 166670 h 1307484"/>
              <a:gd name="connsiteX6" fmla="*/ 860184 w 867791"/>
              <a:gd name="connsiteY6" fmla="*/ 959365 h 1307484"/>
              <a:gd name="connsiteX7" fmla="*/ 784134 w 867791"/>
              <a:gd name="connsiteY7" fmla="*/ 1243614 h 1307484"/>
              <a:gd name="connsiteX8" fmla="*/ 256000 w 867791"/>
              <a:gd name="connsiteY8" fmla="*/ 1299659 h 1307484"/>
              <a:gd name="connsiteX9" fmla="*/ 155507 w 867791"/>
              <a:gd name="connsiteY9" fmla="*/ 1121287 h 1307484"/>
              <a:gd name="connsiteX10" fmla="*/ 125663 w 867791"/>
              <a:gd name="connsiteY10" fmla="*/ 505197 h 1307484"/>
              <a:gd name="connsiteX11" fmla="*/ 6961 w 867791"/>
              <a:gd name="connsiteY11" fmla="*/ 539700 h 1307484"/>
              <a:gd name="connsiteX0" fmla="*/ 6961 w 867791"/>
              <a:gd name="connsiteY0" fmla="*/ 550995 h 1318779"/>
              <a:gd name="connsiteX1" fmla="*/ 96872 w 867791"/>
              <a:gd name="connsiteY1" fmla="*/ 382476 h 1318779"/>
              <a:gd name="connsiteX2" fmla="*/ 77366 w 867791"/>
              <a:gd name="connsiteY2" fmla="*/ 103275 h 1318779"/>
              <a:gd name="connsiteX3" fmla="*/ 229757 w 867791"/>
              <a:gd name="connsiteY3" fmla="*/ 9471 h 1318779"/>
              <a:gd name="connsiteX4" fmla="*/ 567188 w 867791"/>
              <a:gd name="connsiteY4" fmla="*/ 22274 h 1318779"/>
              <a:gd name="connsiteX5" fmla="*/ 717366 w 867791"/>
              <a:gd name="connsiteY5" fmla="*/ 177965 h 1318779"/>
              <a:gd name="connsiteX6" fmla="*/ 860184 w 867791"/>
              <a:gd name="connsiteY6" fmla="*/ 970660 h 1318779"/>
              <a:gd name="connsiteX7" fmla="*/ 784134 w 867791"/>
              <a:gd name="connsiteY7" fmla="*/ 1254909 h 1318779"/>
              <a:gd name="connsiteX8" fmla="*/ 256000 w 867791"/>
              <a:gd name="connsiteY8" fmla="*/ 1310954 h 1318779"/>
              <a:gd name="connsiteX9" fmla="*/ 155507 w 867791"/>
              <a:gd name="connsiteY9" fmla="*/ 1132582 h 1318779"/>
              <a:gd name="connsiteX10" fmla="*/ 125663 w 867791"/>
              <a:gd name="connsiteY10" fmla="*/ 516492 h 1318779"/>
              <a:gd name="connsiteX11" fmla="*/ 6961 w 867791"/>
              <a:gd name="connsiteY11" fmla="*/ 550995 h 1318779"/>
              <a:gd name="connsiteX0" fmla="*/ 6961 w 867791"/>
              <a:gd name="connsiteY0" fmla="*/ 560584 h 1328368"/>
              <a:gd name="connsiteX1" fmla="*/ 96872 w 867791"/>
              <a:gd name="connsiteY1" fmla="*/ 392065 h 1328368"/>
              <a:gd name="connsiteX2" fmla="*/ 77366 w 867791"/>
              <a:gd name="connsiteY2" fmla="*/ 112864 h 1328368"/>
              <a:gd name="connsiteX3" fmla="*/ 229757 w 867791"/>
              <a:gd name="connsiteY3" fmla="*/ 19060 h 1328368"/>
              <a:gd name="connsiteX4" fmla="*/ 566246 w 867791"/>
              <a:gd name="connsiteY4" fmla="*/ 15575 h 1328368"/>
              <a:gd name="connsiteX5" fmla="*/ 717366 w 867791"/>
              <a:gd name="connsiteY5" fmla="*/ 187554 h 1328368"/>
              <a:gd name="connsiteX6" fmla="*/ 860184 w 867791"/>
              <a:gd name="connsiteY6" fmla="*/ 980249 h 1328368"/>
              <a:gd name="connsiteX7" fmla="*/ 784134 w 867791"/>
              <a:gd name="connsiteY7" fmla="*/ 1264498 h 1328368"/>
              <a:gd name="connsiteX8" fmla="*/ 256000 w 867791"/>
              <a:gd name="connsiteY8" fmla="*/ 1320543 h 1328368"/>
              <a:gd name="connsiteX9" fmla="*/ 155507 w 867791"/>
              <a:gd name="connsiteY9" fmla="*/ 1142171 h 1328368"/>
              <a:gd name="connsiteX10" fmla="*/ 125663 w 867791"/>
              <a:gd name="connsiteY10" fmla="*/ 526081 h 1328368"/>
              <a:gd name="connsiteX11" fmla="*/ 6961 w 867791"/>
              <a:gd name="connsiteY11" fmla="*/ 560584 h 1328368"/>
              <a:gd name="connsiteX0" fmla="*/ 6961 w 865870"/>
              <a:gd name="connsiteY0" fmla="*/ 560584 h 1328871"/>
              <a:gd name="connsiteX1" fmla="*/ 96872 w 865870"/>
              <a:gd name="connsiteY1" fmla="*/ 392065 h 1328871"/>
              <a:gd name="connsiteX2" fmla="*/ 77366 w 865870"/>
              <a:gd name="connsiteY2" fmla="*/ 112864 h 1328871"/>
              <a:gd name="connsiteX3" fmla="*/ 229757 w 865870"/>
              <a:gd name="connsiteY3" fmla="*/ 19060 h 1328871"/>
              <a:gd name="connsiteX4" fmla="*/ 566246 w 865870"/>
              <a:gd name="connsiteY4" fmla="*/ 15575 h 1328871"/>
              <a:gd name="connsiteX5" fmla="*/ 717366 w 865870"/>
              <a:gd name="connsiteY5" fmla="*/ 187554 h 1328871"/>
              <a:gd name="connsiteX6" fmla="*/ 860184 w 865870"/>
              <a:gd name="connsiteY6" fmla="*/ 980249 h 1328871"/>
              <a:gd name="connsiteX7" fmla="*/ 784134 w 865870"/>
              <a:gd name="connsiteY7" fmla="*/ 1264498 h 1328871"/>
              <a:gd name="connsiteX8" fmla="*/ 314963 w 865870"/>
              <a:gd name="connsiteY8" fmla="*/ 1321127 h 1328871"/>
              <a:gd name="connsiteX9" fmla="*/ 155507 w 865870"/>
              <a:gd name="connsiteY9" fmla="*/ 1142171 h 1328871"/>
              <a:gd name="connsiteX10" fmla="*/ 125663 w 865870"/>
              <a:gd name="connsiteY10" fmla="*/ 526081 h 1328871"/>
              <a:gd name="connsiteX11" fmla="*/ 6961 w 865870"/>
              <a:gd name="connsiteY11" fmla="*/ 560584 h 1328871"/>
              <a:gd name="connsiteX0" fmla="*/ 6961 w 865870"/>
              <a:gd name="connsiteY0" fmla="*/ 560584 h 1328712"/>
              <a:gd name="connsiteX1" fmla="*/ 96872 w 865870"/>
              <a:gd name="connsiteY1" fmla="*/ 392065 h 1328712"/>
              <a:gd name="connsiteX2" fmla="*/ 77366 w 865870"/>
              <a:gd name="connsiteY2" fmla="*/ 112864 h 1328712"/>
              <a:gd name="connsiteX3" fmla="*/ 229757 w 865870"/>
              <a:gd name="connsiteY3" fmla="*/ 19060 h 1328712"/>
              <a:gd name="connsiteX4" fmla="*/ 566246 w 865870"/>
              <a:gd name="connsiteY4" fmla="*/ 15575 h 1328712"/>
              <a:gd name="connsiteX5" fmla="*/ 717366 w 865870"/>
              <a:gd name="connsiteY5" fmla="*/ 187554 h 1328712"/>
              <a:gd name="connsiteX6" fmla="*/ 860184 w 865870"/>
              <a:gd name="connsiteY6" fmla="*/ 980249 h 1328712"/>
              <a:gd name="connsiteX7" fmla="*/ 784134 w 865870"/>
              <a:gd name="connsiteY7" fmla="*/ 1264498 h 1328712"/>
              <a:gd name="connsiteX8" fmla="*/ 314963 w 865870"/>
              <a:gd name="connsiteY8" fmla="*/ 1321127 h 1328712"/>
              <a:gd name="connsiteX9" fmla="*/ 177736 w 865870"/>
              <a:gd name="connsiteY9" fmla="*/ 1144426 h 1328712"/>
              <a:gd name="connsiteX10" fmla="*/ 125663 w 865870"/>
              <a:gd name="connsiteY10" fmla="*/ 526081 h 1328712"/>
              <a:gd name="connsiteX11" fmla="*/ 6961 w 865870"/>
              <a:gd name="connsiteY11" fmla="*/ 560584 h 1328712"/>
              <a:gd name="connsiteX0" fmla="*/ 6961 w 864913"/>
              <a:gd name="connsiteY0" fmla="*/ 560584 h 1327274"/>
              <a:gd name="connsiteX1" fmla="*/ 96872 w 864913"/>
              <a:gd name="connsiteY1" fmla="*/ 392065 h 1327274"/>
              <a:gd name="connsiteX2" fmla="*/ 77366 w 864913"/>
              <a:gd name="connsiteY2" fmla="*/ 112864 h 1327274"/>
              <a:gd name="connsiteX3" fmla="*/ 229757 w 864913"/>
              <a:gd name="connsiteY3" fmla="*/ 19060 h 1327274"/>
              <a:gd name="connsiteX4" fmla="*/ 566246 w 864913"/>
              <a:gd name="connsiteY4" fmla="*/ 15575 h 1327274"/>
              <a:gd name="connsiteX5" fmla="*/ 717366 w 864913"/>
              <a:gd name="connsiteY5" fmla="*/ 187554 h 1327274"/>
              <a:gd name="connsiteX6" fmla="*/ 860184 w 864913"/>
              <a:gd name="connsiteY6" fmla="*/ 980249 h 1327274"/>
              <a:gd name="connsiteX7" fmla="*/ 784134 w 864913"/>
              <a:gd name="connsiteY7" fmla="*/ 1264498 h 1327274"/>
              <a:gd name="connsiteX8" fmla="*/ 351698 w 864913"/>
              <a:gd name="connsiteY8" fmla="*/ 1319456 h 1327274"/>
              <a:gd name="connsiteX9" fmla="*/ 177736 w 864913"/>
              <a:gd name="connsiteY9" fmla="*/ 1144426 h 1327274"/>
              <a:gd name="connsiteX10" fmla="*/ 125663 w 864913"/>
              <a:gd name="connsiteY10" fmla="*/ 526081 h 1327274"/>
              <a:gd name="connsiteX11" fmla="*/ 6961 w 864913"/>
              <a:gd name="connsiteY11" fmla="*/ 560584 h 1327274"/>
              <a:gd name="connsiteX0" fmla="*/ 6961 w 878410"/>
              <a:gd name="connsiteY0" fmla="*/ 560584 h 1325203"/>
              <a:gd name="connsiteX1" fmla="*/ 96872 w 878410"/>
              <a:gd name="connsiteY1" fmla="*/ 392065 h 1325203"/>
              <a:gd name="connsiteX2" fmla="*/ 77366 w 878410"/>
              <a:gd name="connsiteY2" fmla="*/ 112864 h 1325203"/>
              <a:gd name="connsiteX3" fmla="*/ 229757 w 878410"/>
              <a:gd name="connsiteY3" fmla="*/ 19060 h 1325203"/>
              <a:gd name="connsiteX4" fmla="*/ 566246 w 878410"/>
              <a:gd name="connsiteY4" fmla="*/ 15575 h 1325203"/>
              <a:gd name="connsiteX5" fmla="*/ 717366 w 878410"/>
              <a:gd name="connsiteY5" fmla="*/ 187554 h 1325203"/>
              <a:gd name="connsiteX6" fmla="*/ 860184 w 878410"/>
              <a:gd name="connsiteY6" fmla="*/ 980249 h 1325203"/>
              <a:gd name="connsiteX7" fmla="*/ 819942 w 878410"/>
              <a:gd name="connsiteY7" fmla="*/ 1254587 h 1325203"/>
              <a:gd name="connsiteX8" fmla="*/ 351698 w 878410"/>
              <a:gd name="connsiteY8" fmla="*/ 1319456 h 1325203"/>
              <a:gd name="connsiteX9" fmla="*/ 177736 w 878410"/>
              <a:gd name="connsiteY9" fmla="*/ 1144426 h 1325203"/>
              <a:gd name="connsiteX10" fmla="*/ 125663 w 878410"/>
              <a:gd name="connsiteY10" fmla="*/ 526081 h 1325203"/>
              <a:gd name="connsiteX11" fmla="*/ 6961 w 878410"/>
              <a:gd name="connsiteY11" fmla="*/ 560584 h 1325203"/>
              <a:gd name="connsiteX0" fmla="*/ 6961 w 879480"/>
              <a:gd name="connsiteY0" fmla="*/ 560584 h 1324478"/>
              <a:gd name="connsiteX1" fmla="*/ 96872 w 879480"/>
              <a:gd name="connsiteY1" fmla="*/ 392065 h 1324478"/>
              <a:gd name="connsiteX2" fmla="*/ 77366 w 879480"/>
              <a:gd name="connsiteY2" fmla="*/ 112864 h 1324478"/>
              <a:gd name="connsiteX3" fmla="*/ 229757 w 879480"/>
              <a:gd name="connsiteY3" fmla="*/ 19060 h 1324478"/>
              <a:gd name="connsiteX4" fmla="*/ 566246 w 879480"/>
              <a:gd name="connsiteY4" fmla="*/ 15575 h 1324478"/>
              <a:gd name="connsiteX5" fmla="*/ 717366 w 879480"/>
              <a:gd name="connsiteY5" fmla="*/ 187554 h 1324478"/>
              <a:gd name="connsiteX6" fmla="*/ 861931 w 879480"/>
              <a:gd name="connsiteY6" fmla="*/ 1026005 h 1324478"/>
              <a:gd name="connsiteX7" fmla="*/ 819942 w 879480"/>
              <a:gd name="connsiteY7" fmla="*/ 1254587 h 1324478"/>
              <a:gd name="connsiteX8" fmla="*/ 351698 w 879480"/>
              <a:gd name="connsiteY8" fmla="*/ 1319456 h 1324478"/>
              <a:gd name="connsiteX9" fmla="*/ 177736 w 879480"/>
              <a:gd name="connsiteY9" fmla="*/ 1144426 h 1324478"/>
              <a:gd name="connsiteX10" fmla="*/ 125663 w 879480"/>
              <a:gd name="connsiteY10" fmla="*/ 526081 h 1324478"/>
              <a:gd name="connsiteX11" fmla="*/ 6961 w 879480"/>
              <a:gd name="connsiteY11" fmla="*/ 560584 h 1324478"/>
              <a:gd name="connsiteX0" fmla="*/ 6961 w 864502"/>
              <a:gd name="connsiteY0" fmla="*/ 560584 h 1326578"/>
              <a:gd name="connsiteX1" fmla="*/ 96872 w 864502"/>
              <a:gd name="connsiteY1" fmla="*/ 392065 h 1326578"/>
              <a:gd name="connsiteX2" fmla="*/ 77366 w 864502"/>
              <a:gd name="connsiteY2" fmla="*/ 112864 h 1326578"/>
              <a:gd name="connsiteX3" fmla="*/ 229757 w 864502"/>
              <a:gd name="connsiteY3" fmla="*/ 19060 h 1326578"/>
              <a:gd name="connsiteX4" fmla="*/ 566246 w 864502"/>
              <a:gd name="connsiteY4" fmla="*/ 15575 h 1326578"/>
              <a:gd name="connsiteX5" fmla="*/ 717366 w 864502"/>
              <a:gd name="connsiteY5" fmla="*/ 187554 h 1326578"/>
              <a:gd name="connsiteX6" fmla="*/ 861931 w 864502"/>
              <a:gd name="connsiteY6" fmla="*/ 1026005 h 1326578"/>
              <a:gd name="connsiteX7" fmla="*/ 773212 w 864502"/>
              <a:gd name="connsiteY7" fmla="*/ 1266151 h 1326578"/>
              <a:gd name="connsiteX8" fmla="*/ 351698 w 864502"/>
              <a:gd name="connsiteY8" fmla="*/ 1319456 h 1326578"/>
              <a:gd name="connsiteX9" fmla="*/ 177736 w 864502"/>
              <a:gd name="connsiteY9" fmla="*/ 1144426 h 1326578"/>
              <a:gd name="connsiteX10" fmla="*/ 125663 w 864502"/>
              <a:gd name="connsiteY10" fmla="*/ 526081 h 1326578"/>
              <a:gd name="connsiteX11" fmla="*/ 6961 w 864502"/>
              <a:gd name="connsiteY11" fmla="*/ 560584 h 1326578"/>
              <a:gd name="connsiteX0" fmla="*/ 6961 w 864110"/>
              <a:gd name="connsiteY0" fmla="*/ 560584 h 1331877"/>
              <a:gd name="connsiteX1" fmla="*/ 96872 w 864110"/>
              <a:gd name="connsiteY1" fmla="*/ 392065 h 1331877"/>
              <a:gd name="connsiteX2" fmla="*/ 77366 w 864110"/>
              <a:gd name="connsiteY2" fmla="*/ 112864 h 1331877"/>
              <a:gd name="connsiteX3" fmla="*/ 229757 w 864110"/>
              <a:gd name="connsiteY3" fmla="*/ 19060 h 1331877"/>
              <a:gd name="connsiteX4" fmla="*/ 566246 w 864110"/>
              <a:gd name="connsiteY4" fmla="*/ 15575 h 1331877"/>
              <a:gd name="connsiteX5" fmla="*/ 717366 w 864110"/>
              <a:gd name="connsiteY5" fmla="*/ 187554 h 1331877"/>
              <a:gd name="connsiteX6" fmla="*/ 861931 w 864110"/>
              <a:gd name="connsiteY6" fmla="*/ 1026005 h 1331877"/>
              <a:gd name="connsiteX7" fmla="*/ 773212 w 864110"/>
              <a:gd name="connsiteY7" fmla="*/ 1266151 h 1331877"/>
              <a:gd name="connsiteX8" fmla="*/ 386884 w 864110"/>
              <a:gd name="connsiteY8" fmla="*/ 1325422 h 1331877"/>
              <a:gd name="connsiteX9" fmla="*/ 177736 w 864110"/>
              <a:gd name="connsiteY9" fmla="*/ 1144426 h 1331877"/>
              <a:gd name="connsiteX10" fmla="*/ 125663 w 864110"/>
              <a:gd name="connsiteY10" fmla="*/ 526081 h 1331877"/>
              <a:gd name="connsiteX11" fmla="*/ 6961 w 864110"/>
              <a:gd name="connsiteY11" fmla="*/ 560584 h 1331877"/>
              <a:gd name="connsiteX0" fmla="*/ 6961 w 864110"/>
              <a:gd name="connsiteY0" fmla="*/ 560584 h 1332354"/>
              <a:gd name="connsiteX1" fmla="*/ 96872 w 864110"/>
              <a:gd name="connsiteY1" fmla="*/ 392065 h 1332354"/>
              <a:gd name="connsiteX2" fmla="*/ 77366 w 864110"/>
              <a:gd name="connsiteY2" fmla="*/ 112864 h 1332354"/>
              <a:gd name="connsiteX3" fmla="*/ 229757 w 864110"/>
              <a:gd name="connsiteY3" fmla="*/ 19060 h 1332354"/>
              <a:gd name="connsiteX4" fmla="*/ 566246 w 864110"/>
              <a:gd name="connsiteY4" fmla="*/ 15575 h 1332354"/>
              <a:gd name="connsiteX5" fmla="*/ 717366 w 864110"/>
              <a:gd name="connsiteY5" fmla="*/ 187554 h 1332354"/>
              <a:gd name="connsiteX6" fmla="*/ 861931 w 864110"/>
              <a:gd name="connsiteY6" fmla="*/ 1026005 h 1332354"/>
              <a:gd name="connsiteX7" fmla="*/ 773212 w 864110"/>
              <a:gd name="connsiteY7" fmla="*/ 1266151 h 1332354"/>
              <a:gd name="connsiteX8" fmla="*/ 386884 w 864110"/>
              <a:gd name="connsiteY8" fmla="*/ 1325422 h 1332354"/>
              <a:gd name="connsiteX9" fmla="*/ 197485 w 864110"/>
              <a:gd name="connsiteY9" fmla="*/ 1137282 h 1332354"/>
              <a:gd name="connsiteX10" fmla="*/ 125663 w 864110"/>
              <a:gd name="connsiteY10" fmla="*/ 526081 h 1332354"/>
              <a:gd name="connsiteX11" fmla="*/ 6961 w 864110"/>
              <a:gd name="connsiteY11" fmla="*/ 560584 h 1332354"/>
              <a:gd name="connsiteX0" fmla="*/ 6961 w 864110"/>
              <a:gd name="connsiteY0" fmla="*/ 560674 h 1332444"/>
              <a:gd name="connsiteX1" fmla="*/ 96872 w 864110"/>
              <a:gd name="connsiteY1" fmla="*/ 392155 h 1332444"/>
              <a:gd name="connsiteX2" fmla="*/ 79552 w 864110"/>
              <a:gd name="connsiteY2" fmla="*/ 114810 h 1332444"/>
              <a:gd name="connsiteX3" fmla="*/ 229757 w 864110"/>
              <a:gd name="connsiteY3" fmla="*/ 19150 h 1332444"/>
              <a:gd name="connsiteX4" fmla="*/ 566246 w 864110"/>
              <a:gd name="connsiteY4" fmla="*/ 15665 h 1332444"/>
              <a:gd name="connsiteX5" fmla="*/ 717366 w 864110"/>
              <a:gd name="connsiteY5" fmla="*/ 187644 h 1332444"/>
              <a:gd name="connsiteX6" fmla="*/ 861931 w 864110"/>
              <a:gd name="connsiteY6" fmla="*/ 1026095 h 1332444"/>
              <a:gd name="connsiteX7" fmla="*/ 773212 w 864110"/>
              <a:gd name="connsiteY7" fmla="*/ 1266241 h 1332444"/>
              <a:gd name="connsiteX8" fmla="*/ 386884 w 864110"/>
              <a:gd name="connsiteY8" fmla="*/ 1325512 h 1332444"/>
              <a:gd name="connsiteX9" fmla="*/ 197485 w 864110"/>
              <a:gd name="connsiteY9" fmla="*/ 1137372 h 1332444"/>
              <a:gd name="connsiteX10" fmla="*/ 125663 w 864110"/>
              <a:gd name="connsiteY10" fmla="*/ 526171 h 1332444"/>
              <a:gd name="connsiteX11" fmla="*/ 6961 w 864110"/>
              <a:gd name="connsiteY11" fmla="*/ 560674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444"/>
              <a:gd name="connsiteX1" fmla="*/ 76387 w 843625"/>
              <a:gd name="connsiteY1" fmla="*/ 392155 h 1332444"/>
              <a:gd name="connsiteX2" fmla="*/ 59067 w 843625"/>
              <a:gd name="connsiteY2" fmla="*/ 114810 h 1332444"/>
              <a:gd name="connsiteX3" fmla="*/ 209272 w 843625"/>
              <a:gd name="connsiteY3" fmla="*/ 19150 h 1332444"/>
              <a:gd name="connsiteX4" fmla="*/ 545761 w 843625"/>
              <a:gd name="connsiteY4" fmla="*/ 15665 h 1332444"/>
              <a:gd name="connsiteX5" fmla="*/ 696881 w 843625"/>
              <a:gd name="connsiteY5" fmla="*/ 187644 h 1332444"/>
              <a:gd name="connsiteX6" fmla="*/ 841446 w 843625"/>
              <a:gd name="connsiteY6" fmla="*/ 1026095 h 1332444"/>
              <a:gd name="connsiteX7" fmla="*/ 752727 w 843625"/>
              <a:gd name="connsiteY7" fmla="*/ 1266241 h 1332444"/>
              <a:gd name="connsiteX8" fmla="*/ 366399 w 843625"/>
              <a:gd name="connsiteY8" fmla="*/ 1325512 h 1332444"/>
              <a:gd name="connsiteX9" fmla="*/ 177000 w 843625"/>
              <a:gd name="connsiteY9" fmla="*/ 1137372 h 1332444"/>
              <a:gd name="connsiteX10" fmla="*/ 105178 w 843625"/>
              <a:gd name="connsiteY10" fmla="*/ 526171 h 1332444"/>
              <a:gd name="connsiteX11" fmla="*/ 8576 w 843625"/>
              <a:gd name="connsiteY11" fmla="*/ 550409 h 1332444"/>
              <a:gd name="connsiteX0" fmla="*/ 8576 w 843625"/>
              <a:gd name="connsiteY0" fmla="*/ 550409 h 1332528"/>
              <a:gd name="connsiteX1" fmla="*/ 76387 w 843625"/>
              <a:gd name="connsiteY1" fmla="*/ 392155 h 1332528"/>
              <a:gd name="connsiteX2" fmla="*/ 59067 w 843625"/>
              <a:gd name="connsiteY2" fmla="*/ 114810 h 1332528"/>
              <a:gd name="connsiteX3" fmla="*/ 209272 w 843625"/>
              <a:gd name="connsiteY3" fmla="*/ 19150 h 1332528"/>
              <a:gd name="connsiteX4" fmla="*/ 545761 w 843625"/>
              <a:gd name="connsiteY4" fmla="*/ 15665 h 1332528"/>
              <a:gd name="connsiteX5" fmla="*/ 696881 w 843625"/>
              <a:gd name="connsiteY5" fmla="*/ 187644 h 1332528"/>
              <a:gd name="connsiteX6" fmla="*/ 841446 w 843625"/>
              <a:gd name="connsiteY6" fmla="*/ 1026095 h 1332528"/>
              <a:gd name="connsiteX7" fmla="*/ 752727 w 843625"/>
              <a:gd name="connsiteY7" fmla="*/ 1266241 h 1332528"/>
              <a:gd name="connsiteX8" fmla="*/ 366399 w 843625"/>
              <a:gd name="connsiteY8" fmla="*/ 1325512 h 1332528"/>
              <a:gd name="connsiteX9" fmla="*/ 184643 w 843625"/>
              <a:gd name="connsiteY9" fmla="*/ 1136120 h 1332528"/>
              <a:gd name="connsiteX10" fmla="*/ 105178 w 843625"/>
              <a:gd name="connsiteY10" fmla="*/ 526171 h 1332528"/>
              <a:gd name="connsiteX11" fmla="*/ 8576 w 843625"/>
              <a:gd name="connsiteY11" fmla="*/ 550409 h 1332528"/>
              <a:gd name="connsiteX0" fmla="*/ 8576 w 843404"/>
              <a:gd name="connsiteY0" fmla="*/ 550409 h 1327013"/>
              <a:gd name="connsiteX1" fmla="*/ 76387 w 843404"/>
              <a:gd name="connsiteY1" fmla="*/ 392155 h 1327013"/>
              <a:gd name="connsiteX2" fmla="*/ 59067 w 843404"/>
              <a:gd name="connsiteY2" fmla="*/ 114810 h 1327013"/>
              <a:gd name="connsiteX3" fmla="*/ 209272 w 843404"/>
              <a:gd name="connsiteY3" fmla="*/ 19150 h 1327013"/>
              <a:gd name="connsiteX4" fmla="*/ 545761 w 843404"/>
              <a:gd name="connsiteY4" fmla="*/ 15665 h 1327013"/>
              <a:gd name="connsiteX5" fmla="*/ 696881 w 843404"/>
              <a:gd name="connsiteY5" fmla="*/ 187644 h 1327013"/>
              <a:gd name="connsiteX6" fmla="*/ 841446 w 843404"/>
              <a:gd name="connsiteY6" fmla="*/ 1026095 h 1327013"/>
              <a:gd name="connsiteX7" fmla="*/ 752727 w 843404"/>
              <a:gd name="connsiteY7" fmla="*/ 1266241 h 1327013"/>
              <a:gd name="connsiteX8" fmla="*/ 390961 w 843404"/>
              <a:gd name="connsiteY8" fmla="*/ 1319274 h 1327013"/>
              <a:gd name="connsiteX9" fmla="*/ 184643 w 843404"/>
              <a:gd name="connsiteY9" fmla="*/ 1136120 h 1327013"/>
              <a:gd name="connsiteX10" fmla="*/ 105178 w 843404"/>
              <a:gd name="connsiteY10" fmla="*/ 526171 h 1327013"/>
              <a:gd name="connsiteX11" fmla="*/ 8576 w 843404"/>
              <a:gd name="connsiteY11" fmla="*/ 550409 h 1327013"/>
              <a:gd name="connsiteX0" fmla="*/ 8576 w 843404"/>
              <a:gd name="connsiteY0" fmla="*/ 567995 h 1344599"/>
              <a:gd name="connsiteX1" fmla="*/ 76387 w 843404"/>
              <a:gd name="connsiteY1" fmla="*/ 409741 h 1344599"/>
              <a:gd name="connsiteX2" fmla="*/ 59067 w 843404"/>
              <a:gd name="connsiteY2" fmla="*/ 132396 h 1344599"/>
              <a:gd name="connsiteX3" fmla="*/ 262200 w 843404"/>
              <a:gd name="connsiteY3" fmla="*/ 8133 h 1344599"/>
              <a:gd name="connsiteX4" fmla="*/ 545761 w 843404"/>
              <a:gd name="connsiteY4" fmla="*/ 33251 h 1344599"/>
              <a:gd name="connsiteX5" fmla="*/ 696881 w 843404"/>
              <a:gd name="connsiteY5" fmla="*/ 205230 h 1344599"/>
              <a:gd name="connsiteX6" fmla="*/ 841446 w 843404"/>
              <a:gd name="connsiteY6" fmla="*/ 1043681 h 1344599"/>
              <a:gd name="connsiteX7" fmla="*/ 752727 w 843404"/>
              <a:gd name="connsiteY7" fmla="*/ 1283827 h 1344599"/>
              <a:gd name="connsiteX8" fmla="*/ 390961 w 843404"/>
              <a:gd name="connsiteY8" fmla="*/ 1336860 h 1344599"/>
              <a:gd name="connsiteX9" fmla="*/ 184643 w 843404"/>
              <a:gd name="connsiteY9" fmla="*/ 1153706 h 1344599"/>
              <a:gd name="connsiteX10" fmla="*/ 105178 w 843404"/>
              <a:gd name="connsiteY10" fmla="*/ 543757 h 1344599"/>
              <a:gd name="connsiteX11" fmla="*/ 8576 w 843404"/>
              <a:gd name="connsiteY11" fmla="*/ 567995 h 1344599"/>
              <a:gd name="connsiteX0" fmla="*/ 8576 w 843404"/>
              <a:gd name="connsiteY0" fmla="*/ 567509 h 1344113"/>
              <a:gd name="connsiteX1" fmla="*/ 76387 w 843404"/>
              <a:gd name="connsiteY1" fmla="*/ 409255 h 1344113"/>
              <a:gd name="connsiteX2" fmla="*/ 99190 w 843404"/>
              <a:gd name="connsiteY2" fmla="*/ 125338 h 1344113"/>
              <a:gd name="connsiteX3" fmla="*/ 262200 w 843404"/>
              <a:gd name="connsiteY3" fmla="*/ 7647 h 1344113"/>
              <a:gd name="connsiteX4" fmla="*/ 545761 w 843404"/>
              <a:gd name="connsiteY4" fmla="*/ 32765 h 1344113"/>
              <a:gd name="connsiteX5" fmla="*/ 696881 w 843404"/>
              <a:gd name="connsiteY5" fmla="*/ 204744 h 1344113"/>
              <a:gd name="connsiteX6" fmla="*/ 841446 w 843404"/>
              <a:gd name="connsiteY6" fmla="*/ 1043195 h 1344113"/>
              <a:gd name="connsiteX7" fmla="*/ 752727 w 843404"/>
              <a:gd name="connsiteY7" fmla="*/ 1283341 h 1344113"/>
              <a:gd name="connsiteX8" fmla="*/ 390961 w 843404"/>
              <a:gd name="connsiteY8" fmla="*/ 1336374 h 1344113"/>
              <a:gd name="connsiteX9" fmla="*/ 184643 w 843404"/>
              <a:gd name="connsiteY9" fmla="*/ 1153220 h 1344113"/>
              <a:gd name="connsiteX10" fmla="*/ 105178 w 843404"/>
              <a:gd name="connsiteY10" fmla="*/ 543271 h 1344113"/>
              <a:gd name="connsiteX11" fmla="*/ 8576 w 843404"/>
              <a:gd name="connsiteY11" fmla="*/ 567509 h 1344113"/>
              <a:gd name="connsiteX0" fmla="*/ 8576 w 843404"/>
              <a:gd name="connsiteY0" fmla="*/ 566478 h 1343082"/>
              <a:gd name="connsiteX1" fmla="*/ 76387 w 843404"/>
              <a:gd name="connsiteY1" fmla="*/ 408224 h 1343082"/>
              <a:gd name="connsiteX2" fmla="*/ 99190 w 843404"/>
              <a:gd name="connsiteY2" fmla="*/ 124307 h 1343082"/>
              <a:gd name="connsiteX3" fmla="*/ 262200 w 843404"/>
              <a:gd name="connsiteY3" fmla="*/ 6616 h 1343082"/>
              <a:gd name="connsiteX4" fmla="*/ 579343 w 843404"/>
              <a:gd name="connsiteY4" fmla="*/ 35092 h 1343082"/>
              <a:gd name="connsiteX5" fmla="*/ 696881 w 843404"/>
              <a:gd name="connsiteY5" fmla="*/ 203713 h 1343082"/>
              <a:gd name="connsiteX6" fmla="*/ 841446 w 843404"/>
              <a:gd name="connsiteY6" fmla="*/ 1042164 h 1343082"/>
              <a:gd name="connsiteX7" fmla="*/ 752727 w 843404"/>
              <a:gd name="connsiteY7" fmla="*/ 1282310 h 1343082"/>
              <a:gd name="connsiteX8" fmla="*/ 390961 w 843404"/>
              <a:gd name="connsiteY8" fmla="*/ 1335343 h 1343082"/>
              <a:gd name="connsiteX9" fmla="*/ 184643 w 843404"/>
              <a:gd name="connsiteY9" fmla="*/ 1152189 h 1343082"/>
              <a:gd name="connsiteX10" fmla="*/ 105178 w 843404"/>
              <a:gd name="connsiteY10" fmla="*/ 542240 h 1343082"/>
              <a:gd name="connsiteX11" fmla="*/ 8576 w 843404"/>
              <a:gd name="connsiteY11" fmla="*/ 566478 h 1343082"/>
              <a:gd name="connsiteX0" fmla="*/ 8576 w 843404"/>
              <a:gd name="connsiteY0" fmla="*/ 580816 h 1357420"/>
              <a:gd name="connsiteX1" fmla="*/ 76387 w 843404"/>
              <a:gd name="connsiteY1" fmla="*/ 422562 h 1357420"/>
              <a:gd name="connsiteX2" fmla="*/ 99190 w 843404"/>
              <a:gd name="connsiteY2" fmla="*/ 138645 h 1357420"/>
              <a:gd name="connsiteX3" fmla="*/ 308863 w 843404"/>
              <a:gd name="connsiteY3" fmla="*/ 4451 h 1357420"/>
              <a:gd name="connsiteX4" fmla="*/ 579343 w 843404"/>
              <a:gd name="connsiteY4" fmla="*/ 49430 h 1357420"/>
              <a:gd name="connsiteX5" fmla="*/ 696881 w 843404"/>
              <a:gd name="connsiteY5" fmla="*/ 218051 h 1357420"/>
              <a:gd name="connsiteX6" fmla="*/ 841446 w 843404"/>
              <a:gd name="connsiteY6" fmla="*/ 1056502 h 1357420"/>
              <a:gd name="connsiteX7" fmla="*/ 752727 w 843404"/>
              <a:gd name="connsiteY7" fmla="*/ 1296648 h 1357420"/>
              <a:gd name="connsiteX8" fmla="*/ 390961 w 843404"/>
              <a:gd name="connsiteY8" fmla="*/ 1349681 h 1357420"/>
              <a:gd name="connsiteX9" fmla="*/ 184643 w 843404"/>
              <a:gd name="connsiteY9" fmla="*/ 1166527 h 1357420"/>
              <a:gd name="connsiteX10" fmla="*/ 105178 w 843404"/>
              <a:gd name="connsiteY10" fmla="*/ 556578 h 1357420"/>
              <a:gd name="connsiteX11" fmla="*/ 8576 w 843404"/>
              <a:gd name="connsiteY11" fmla="*/ 580816 h 1357420"/>
              <a:gd name="connsiteX0" fmla="*/ 8576 w 842535"/>
              <a:gd name="connsiteY0" fmla="*/ 580879 h 1357483"/>
              <a:gd name="connsiteX1" fmla="*/ 76387 w 842535"/>
              <a:gd name="connsiteY1" fmla="*/ 422625 h 1357483"/>
              <a:gd name="connsiteX2" fmla="*/ 99190 w 842535"/>
              <a:gd name="connsiteY2" fmla="*/ 138708 h 1357483"/>
              <a:gd name="connsiteX3" fmla="*/ 308863 w 842535"/>
              <a:gd name="connsiteY3" fmla="*/ 4514 h 1357483"/>
              <a:gd name="connsiteX4" fmla="*/ 579343 w 842535"/>
              <a:gd name="connsiteY4" fmla="*/ 49493 h 1357483"/>
              <a:gd name="connsiteX5" fmla="*/ 714903 w 842535"/>
              <a:gd name="connsiteY5" fmla="*/ 221806 h 1357483"/>
              <a:gd name="connsiteX6" fmla="*/ 841446 w 842535"/>
              <a:gd name="connsiteY6" fmla="*/ 1056565 h 1357483"/>
              <a:gd name="connsiteX7" fmla="*/ 752727 w 842535"/>
              <a:gd name="connsiteY7" fmla="*/ 1296711 h 1357483"/>
              <a:gd name="connsiteX8" fmla="*/ 390961 w 842535"/>
              <a:gd name="connsiteY8" fmla="*/ 1349744 h 1357483"/>
              <a:gd name="connsiteX9" fmla="*/ 184643 w 842535"/>
              <a:gd name="connsiteY9" fmla="*/ 1166590 h 1357483"/>
              <a:gd name="connsiteX10" fmla="*/ 105178 w 842535"/>
              <a:gd name="connsiteY10" fmla="*/ 556641 h 1357483"/>
              <a:gd name="connsiteX11" fmla="*/ 8576 w 842535"/>
              <a:gd name="connsiteY11" fmla="*/ 580879 h 1357483"/>
              <a:gd name="connsiteX0" fmla="*/ 8576 w 842535"/>
              <a:gd name="connsiteY0" fmla="*/ 577971 h 1354575"/>
              <a:gd name="connsiteX1" fmla="*/ 76387 w 842535"/>
              <a:gd name="connsiteY1" fmla="*/ 419717 h 1354575"/>
              <a:gd name="connsiteX2" fmla="*/ 99190 w 842535"/>
              <a:gd name="connsiteY2" fmla="*/ 135800 h 1354575"/>
              <a:gd name="connsiteX3" fmla="*/ 308863 w 842535"/>
              <a:gd name="connsiteY3" fmla="*/ 1606 h 1354575"/>
              <a:gd name="connsiteX4" fmla="*/ 714903 w 842535"/>
              <a:gd name="connsiteY4" fmla="*/ 218898 h 1354575"/>
              <a:gd name="connsiteX5" fmla="*/ 841446 w 842535"/>
              <a:gd name="connsiteY5" fmla="*/ 1053657 h 1354575"/>
              <a:gd name="connsiteX6" fmla="*/ 752727 w 842535"/>
              <a:gd name="connsiteY6" fmla="*/ 1293803 h 1354575"/>
              <a:gd name="connsiteX7" fmla="*/ 390961 w 842535"/>
              <a:gd name="connsiteY7" fmla="*/ 1346836 h 1354575"/>
              <a:gd name="connsiteX8" fmla="*/ 184643 w 842535"/>
              <a:gd name="connsiteY8" fmla="*/ 1163682 h 1354575"/>
              <a:gd name="connsiteX9" fmla="*/ 105178 w 842535"/>
              <a:gd name="connsiteY9" fmla="*/ 553733 h 1354575"/>
              <a:gd name="connsiteX10" fmla="*/ 8576 w 842535"/>
              <a:gd name="connsiteY10" fmla="*/ 577971 h 1354575"/>
              <a:gd name="connsiteX0" fmla="*/ 8576 w 841897"/>
              <a:gd name="connsiteY0" fmla="*/ 576547 h 1353151"/>
              <a:gd name="connsiteX1" fmla="*/ 76387 w 841897"/>
              <a:gd name="connsiteY1" fmla="*/ 418293 h 1353151"/>
              <a:gd name="connsiteX2" fmla="*/ 99190 w 841897"/>
              <a:gd name="connsiteY2" fmla="*/ 134376 h 1353151"/>
              <a:gd name="connsiteX3" fmla="*/ 308863 w 841897"/>
              <a:gd name="connsiteY3" fmla="*/ 182 h 1353151"/>
              <a:gd name="connsiteX4" fmla="*/ 730941 w 841897"/>
              <a:gd name="connsiteY4" fmla="*/ 159475 h 1353151"/>
              <a:gd name="connsiteX5" fmla="*/ 841446 w 841897"/>
              <a:gd name="connsiteY5" fmla="*/ 1052233 h 1353151"/>
              <a:gd name="connsiteX6" fmla="*/ 752727 w 841897"/>
              <a:gd name="connsiteY6" fmla="*/ 1292379 h 1353151"/>
              <a:gd name="connsiteX7" fmla="*/ 390961 w 841897"/>
              <a:gd name="connsiteY7" fmla="*/ 1345412 h 1353151"/>
              <a:gd name="connsiteX8" fmla="*/ 184643 w 841897"/>
              <a:gd name="connsiteY8" fmla="*/ 1162258 h 1353151"/>
              <a:gd name="connsiteX9" fmla="*/ 105178 w 841897"/>
              <a:gd name="connsiteY9" fmla="*/ 552309 h 1353151"/>
              <a:gd name="connsiteX10" fmla="*/ 8576 w 841897"/>
              <a:gd name="connsiteY10" fmla="*/ 576547 h 1353151"/>
              <a:gd name="connsiteX0" fmla="*/ 8576 w 852902"/>
              <a:gd name="connsiteY0" fmla="*/ 576547 h 1354413"/>
              <a:gd name="connsiteX1" fmla="*/ 76387 w 852902"/>
              <a:gd name="connsiteY1" fmla="*/ 418293 h 1354413"/>
              <a:gd name="connsiteX2" fmla="*/ 99190 w 852902"/>
              <a:gd name="connsiteY2" fmla="*/ 134376 h 1354413"/>
              <a:gd name="connsiteX3" fmla="*/ 308863 w 852902"/>
              <a:gd name="connsiteY3" fmla="*/ 182 h 1354413"/>
              <a:gd name="connsiteX4" fmla="*/ 730941 w 852902"/>
              <a:gd name="connsiteY4" fmla="*/ 159475 h 1354413"/>
              <a:gd name="connsiteX5" fmla="*/ 852579 w 852902"/>
              <a:gd name="connsiteY5" fmla="*/ 1001682 h 1354413"/>
              <a:gd name="connsiteX6" fmla="*/ 752727 w 852902"/>
              <a:gd name="connsiteY6" fmla="*/ 1292379 h 1354413"/>
              <a:gd name="connsiteX7" fmla="*/ 390961 w 852902"/>
              <a:gd name="connsiteY7" fmla="*/ 1345412 h 1354413"/>
              <a:gd name="connsiteX8" fmla="*/ 184643 w 852902"/>
              <a:gd name="connsiteY8" fmla="*/ 1162258 h 1354413"/>
              <a:gd name="connsiteX9" fmla="*/ 105178 w 852902"/>
              <a:gd name="connsiteY9" fmla="*/ 552309 h 1354413"/>
              <a:gd name="connsiteX10" fmla="*/ 8576 w 852902"/>
              <a:gd name="connsiteY10" fmla="*/ 576547 h 1354413"/>
              <a:gd name="connsiteX0" fmla="*/ 9753 w 842440"/>
              <a:gd name="connsiteY0" fmla="*/ 568913 h 1354413"/>
              <a:gd name="connsiteX1" fmla="*/ 65925 w 842440"/>
              <a:gd name="connsiteY1" fmla="*/ 418293 h 1354413"/>
              <a:gd name="connsiteX2" fmla="*/ 88728 w 842440"/>
              <a:gd name="connsiteY2" fmla="*/ 134376 h 1354413"/>
              <a:gd name="connsiteX3" fmla="*/ 298401 w 842440"/>
              <a:gd name="connsiteY3" fmla="*/ 182 h 1354413"/>
              <a:gd name="connsiteX4" fmla="*/ 720479 w 842440"/>
              <a:gd name="connsiteY4" fmla="*/ 159475 h 1354413"/>
              <a:gd name="connsiteX5" fmla="*/ 842117 w 842440"/>
              <a:gd name="connsiteY5" fmla="*/ 1001682 h 1354413"/>
              <a:gd name="connsiteX6" fmla="*/ 742265 w 842440"/>
              <a:gd name="connsiteY6" fmla="*/ 1292379 h 1354413"/>
              <a:gd name="connsiteX7" fmla="*/ 380499 w 842440"/>
              <a:gd name="connsiteY7" fmla="*/ 1345412 h 1354413"/>
              <a:gd name="connsiteX8" fmla="*/ 174181 w 842440"/>
              <a:gd name="connsiteY8" fmla="*/ 1162258 h 1354413"/>
              <a:gd name="connsiteX9" fmla="*/ 94716 w 842440"/>
              <a:gd name="connsiteY9" fmla="*/ 552309 h 1354413"/>
              <a:gd name="connsiteX10" fmla="*/ 9753 w 842440"/>
              <a:gd name="connsiteY10" fmla="*/ 568913 h 1354413"/>
              <a:gd name="connsiteX0" fmla="*/ 9475 w 842162"/>
              <a:gd name="connsiteY0" fmla="*/ 568921 h 1354421"/>
              <a:gd name="connsiteX1" fmla="*/ 68141 w 842162"/>
              <a:gd name="connsiteY1" fmla="*/ 437939 h 1354421"/>
              <a:gd name="connsiteX2" fmla="*/ 88450 w 842162"/>
              <a:gd name="connsiteY2" fmla="*/ 134384 h 1354421"/>
              <a:gd name="connsiteX3" fmla="*/ 298123 w 842162"/>
              <a:gd name="connsiteY3" fmla="*/ 190 h 1354421"/>
              <a:gd name="connsiteX4" fmla="*/ 720201 w 842162"/>
              <a:gd name="connsiteY4" fmla="*/ 159483 h 1354421"/>
              <a:gd name="connsiteX5" fmla="*/ 841839 w 842162"/>
              <a:gd name="connsiteY5" fmla="*/ 1001690 h 1354421"/>
              <a:gd name="connsiteX6" fmla="*/ 741987 w 842162"/>
              <a:gd name="connsiteY6" fmla="*/ 1292387 h 1354421"/>
              <a:gd name="connsiteX7" fmla="*/ 380221 w 842162"/>
              <a:gd name="connsiteY7" fmla="*/ 1345420 h 1354421"/>
              <a:gd name="connsiteX8" fmla="*/ 173903 w 842162"/>
              <a:gd name="connsiteY8" fmla="*/ 1162266 h 1354421"/>
              <a:gd name="connsiteX9" fmla="*/ 94438 w 842162"/>
              <a:gd name="connsiteY9" fmla="*/ 552317 h 1354421"/>
              <a:gd name="connsiteX10" fmla="*/ 9475 w 842162"/>
              <a:gd name="connsiteY10" fmla="*/ 568921 h 1354421"/>
              <a:gd name="connsiteX0" fmla="*/ 9475 w 842162"/>
              <a:gd name="connsiteY0" fmla="*/ 568732 h 1354232"/>
              <a:gd name="connsiteX1" fmla="*/ 68141 w 842162"/>
              <a:gd name="connsiteY1" fmla="*/ 437750 h 1354232"/>
              <a:gd name="connsiteX2" fmla="*/ 86360 w 842162"/>
              <a:gd name="connsiteY2" fmla="*/ 157448 h 1354232"/>
              <a:gd name="connsiteX3" fmla="*/ 298123 w 842162"/>
              <a:gd name="connsiteY3" fmla="*/ 1 h 1354232"/>
              <a:gd name="connsiteX4" fmla="*/ 720201 w 842162"/>
              <a:gd name="connsiteY4" fmla="*/ 159294 h 1354232"/>
              <a:gd name="connsiteX5" fmla="*/ 841839 w 842162"/>
              <a:gd name="connsiteY5" fmla="*/ 1001501 h 1354232"/>
              <a:gd name="connsiteX6" fmla="*/ 741987 w 842162"/>
              <a:gd name="connsiteY6" fmla="*/ 1292198 h 1354232"/>
              <a:gd name="connsiteX7" fmla="*/ 380221 w 842162"/>
              <a:gd name="connsiteY7" fmla="*/ 1345231 h 1354232"/>
              <a:gd name="connsiteX8" fmla="*/ 173903 w 842162"/>
              <a:gd name="connsiteY8" fmla="*/ 1162077 h 1354232"/>
              <a:gd name="connsiteX9" fmla="*/ 94438 w 842162"/>
              <a:gd name="connsiteY9" fmla="*/ 552128 h 1354232"/>
              <a:gd name="connsiteX10" fmla="*/ 9475 w 842162"/>
              <a:gd name="connsiteY10" fmla="*/ 568732 h 1354232"/>
              <a:gd name="connsiteX0" fmla="*/ 9475 w 842162"/>
              <a:gd name="connsiteY0" fmla="*/ 553089 h 1338589"/>
              <a:gd name="connsiteX1" fmla="*/ 68141 w 842162"/>
              <a:gd name="connsiteY1" fmla="*/ 422107 h 1338589"/>
              <a:gd name="connsiteX2" fmla="*/ 86360 w 842162"/>
              <a:gd name="connsiteY2" fmla="*/ 141805 h 1338589"/>
              <a:gd name="connsiteX3" fmla="*/ 302731 w 842162"/>
              <a:gd name="connsiteY3" fmla="*/ 786 h 1338589"/>
              <a:gd name="connsiteX4" fmla="*/ 720201 w 842162"/>
              <a:gd name="connsiteY4" fmla="*/ 143651 h 1338589"/>
              <a:gd name="connsiteX5" fmla="*/ 841839 w 842162"/>
              <a:gd name="connsiteY5" fmla="*/ 985858 h 1338589"/>
              <a:gd name="connsiteX6" fmla="*/ 741987 w 842162"/>
              <a:gd name="connsiteY6" fmla="*/ 1276555 h 1338589"/>
              <a:gd name="connsiteX7" fmla="*/ 380221 w 842162"/>
              <a:gd name="connsiteY7" fmla="*/ 1329588 h 1338589"/>
              <a:gd name="connsiteX8" fmla="*/ 173903 w 842162"/>
              <a:gd name="connsiteY8" fmla="*/ 1146434 h 1338589"/>
              <a:gd name="connsiteX9" fmla="*/ 94438 w 842162"/>
              <a:gd name="connsiteY9" fmla="*/ 536485 h 1338589"/>
              <a:gd name="connsiteX10" fmla="*/ 9475 w 842162"/>
              <a:gd name="connsiteY10" fmla="*/ 553089 h 1338589"/>
              <a:gd name="connsiteX0" fmla="*/ 9475 w 842162"/>
              <a:gd name="connsiteY0" fmla="*/ 556656 h 1342156"/>
              <a:gd name="connsiteX1" fmla="*/ 68141 w 842162"/>
              <a:gd name="connsiteY1" fmla="*/ 425674 h 1342156"/>
              <a:gd name="connsiteX2" fmla="*/ 86360 w 842162"/>
              <a:gd name="connsiteY2" fmla="*/ 145372 h 1342156"/>
              <a:gd name="connsiteX3" fmla="*/ 302731 w 842162"/>
              <a:gd name="connsiteY3" fmla="*/ 4353 h 1342156"/>
              <a:gd name="connsiteX4" fmla="*/ 720201 w 842162"/>
              <a:gd name="connsiteY4" fmla="*/ 147218 h 1342156"/>
              <a:gd name="connsiteX5" fmla="*/ 841839 w 842162"/>
              <a:gd name="connsiteY5" fmla="*/ 989425 h 1342156"/>
              <a:gd name="connsiteX6" fmla="*/ 741987 w 842162"/>
              <a:gd name="connsiteY6" fmla="*/ 1280122 h 1342156"/>
              <a:gd name="connsiteX7" fmla="*/ 380221 w 842162"/>
              <a:gd name="connsiteY7" fmla="*/ 1333155 h 1342156"/>
              <a:gd name="connsiteX8" fmla="*/ 173903 w 842162"/>
              <a:gd name="connsiteY8" fmla="*/ 1150001 h 1342156"/>
              <a:gd name="connsiteX9" fmla="*/ 94438 w 842162"/>
              <a:gd name="connsiteY9" fmla="*/ 540052 h 1342156"/>
              <a:gd name="connsiteX10" fmla="*/ 9475 w 842162"/>
              <a:gd name="connsiteY10" fmla="*/ 556656 h 1342156"/>
              <a:gd name="connsiteX0" fmla="*/ 9475 w 842162"/>
              <a:gd name="connsiteY0" fmla="*/ 553349 h 1338849"/>
              <a:gd name="connsiteX1" fmla="*/ 68141 w 842162"/>
              <a:gd name="connsiteY1" fmla="*/ 422367 h 1338849"/>
              <a:gd name="connsiteX2" fmla="*/ 96954 w 842162"/>
              <a:gd name="connsiteY2" fmla="*/ 146058 h 1338849"/>
              <a:gd name="connsiteX3" fmla="*/ 302731 w 842162"/>
              <a:gd name="connsiteY3" fmla="*/ 1046 h 1338849"/>
              <a:gd name="connsiteX4" fmla="*/ 720201 w 842162"/>
              <a:gd name="connsiteY4" fmla="*/ 143911 h 1338849"/>
              <a:gd name="connsiteX5" fmla="*/ 841839 w 842162"/>
              <a:gd name="connsiteY5" fmla="*/ 986118 h 1338849"/>
              <a:gd name="connsiteX6" fmla="*/ 741987 w 842162"/>
              <a:gd name="connsiteY6" fmla="*/ 1276815 h 1338849"/>
              <a:gd name="connsiteX7" fmla="*/ 380221 w 842162"/>
              <a:gd name="connsiteY7" fmla="*/ 1329848 h 1338849"/>
              <a:gd name="connsiteX8" fmla="*/ 173903 w 842162"/>
              <a:gd name="connsiteY8" fmla="*/ 1146694 h 1338849"/>
              <a:gd name="connsiteX9" fmla="*/ 94438 w 842162"/>
              <a:gd name="connsiteY9" fmla="*/ 536745 h 1338849"/>
              <a:gd name="connsiteX10" fmla="*/ 9475 w 842162"/>
              <a:gd name="connsiteY10" fmla="*/ 553349 h 1338849"/>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38908"/>
              <a:gd name="connsiteX1" fmla="*/ 68141 w 842162"/>
              <a:gd name="connsiteY1" fmla="*/ 422367 h 1338908"/>
              <a:gd name="connsiteX2" fmla="*/ 96954 w 842162"/>
              <a:gd name="connsiteY2" fmla="*/ 146058 h 1338908"/>
              <a:gd name="connsiteX3" fmla="*/ 302731 w 842162"/>
              <a:gd name="connsiteY3" fmla="*/ 1046 h 1338908"/>
              <a:gd name="connsiteX4" fmla="*/ 720201 w 842162"/>
              <a:gd name="connsiteY4" fmla="*/ 143911 h 1338908"/>
              <a:gd name="connsiteX5" fmla="*/ 841839 w 842162"/>
              <a:gd name="connsiteY5" fmla="*/ 986118 h 1338908"/>
              <a:gd name="connsiteX6" fmla="*/ 741987 w 842162"/>
              <a:gd name="connsiteY6" fmla="*/ 1276815 h 1338908"/>
              <a:gd name="connsiteX7" fmla="*/ 380221 w 842162"/>
              <a:gd name="connsiteY7" fmla="*/ 1329848 h 1338908"/>
              <a:gd name="connsiteX8" fmla="*/ 178844 w 842162"/>
              <a:gd name="connsiteY8" fmla="*/ 1145885 h 1338908"/>
              <a:gd name="connsiteX9" fmla="*/ 94438 w 842162"/>
              <a:gd name="connsiteY9" fmla="*/ 536745 h 1338908"/>
              <a:gd name="connsiteX10" fmla="*/ 9475 w 842162"/>
              <a:gd name="connsiteY10" fmla="*/ 553349 h 1338908"/>
              <a:gd name="connsiteX0" fmla="*/ 9475 w 842162"/>
              <a:gd name="connsiteY0" fmla="*/ 553349 h 1342900"/>
              <a:gd name="connsiteX1" fmla="*/ 68141 w 842162"/>
              <a:gd name="connsiteY1" fmla="*/ 422367 h 1342900"/>
              <a:gd name="connsiteX2" fmla="*/ 96954 w 842162"/>
              <a:gd name="connsiteY2" fmla="*/ 146058 h 1342900"/>
              <a:gd name="connsiteX3" fmla="*/ 302731 w 842162"/>
              <a:gd name="connsiteY3" fmla="*/ 1046 h 1342900"/>
              <a:gd name="connsiteX4" fmla="*/ 720201 w 842162"/>
              <a:gd name="connsiteY4" fmla="*/ 143911 h 1342900"/>
              <a:gd name="connsiteX5" fmla="*/ 841839 w 842162"/>
              <a:gd name="connsiteY5" fmla="*/ 986118 h 1342900"/>
              <a:gd name="connsiteX6" fmla="*/ 741987 w 842162"/>
              <a:gd name="connsiteY6" fmla="*/ 1276815 h 1342900"/>
              <a:gd name="connsiteX7" fmla="*/ 380221 w 842162"/>
              <a:gd name="connsiteY7" fmla="*/ 1329848 h 1342900"/>
              <a:gd name="connsiteX8" fmla="*/ 164306 w 842162"/>
              <a:gd name="connsiteY8" fmla="*/ 1090990 h 1342900"/>
              <a:gd name="connsiteX9" fmla="*/ 94438 w 842162"/>
              <a:gd name="connsiteY9" fmla="*/ 536745 h 1342900"/>
              <a:gd name="connsiteX10" fmla="*/ 9475 w 842162"/>
              <a:gd name="connsiteY10" fmla="*/ 553349 h 1342900"/>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53349 h 1341177"/>
              <a:gd name="connsiteX1" fmla="*/ 68141 w 842162"/>
              <a:gd name="connsiteY1" fmla="*/ 422367 h 1341177"/>
              <a:gd name="connsiteX2" fmla="*/ 96954 w 842162"/>
              <a:gd name="connsiteY2" fmla="*/ 146058 h 1341177"/>
              <a:gd name="connsiteX3" fmla="*/ 302731 w 842162"/>
              <a:gd name="connsiteY3" fmla="*/ 1046 h 1341177"/>
              <a:gd name="connsiteX4" fmla="*/ 720201 w 842162"/>
              <a:gd name="connsiteY4" fmla="*/ 143911 h 1341177"/>
              <a:gd name="connsiteX5" fmla="*/ 841839 w 842162"/>
              <a:gd name="connsiteY5" fmla="*/ 986118 h 1341177"/>
              <a:gd name="connsiteX6" fmla="*/ 741987 w 842162"/>
              <a:gd name="connsiteY6" fmla="*/ 1276815 h 1341177"/>
              <a:gd name="connsiteX7" fmla="*/ 380221 w 842162"/>
              <a:gd name="connsiteY7" fmla="*/ 1329848 h 1341177"/>
              <a:gd name="connsiteX8" fmla="*/ 177395 w 842162"/>
              <a:gd name="connsiteY8" fmla="*/ 1114621 h 1341177"/>
              <a:gd name="connsiteX9" fmla="*/ 94438 w 842162"/>
              <a:gd name="connsiteY9" fmla="*/ 536745 h 1341177"/>
              <a:gd name="connsiteX10" fmla="*/ 9475 w 842162"/>
              <a:gd name="connsiteY10" fmla="*/ 553349 h 1341177"/>
              <a:gd name="connsiteX0" fmla="*/ 9475 w 842162"/>
              <a:gd name="connsiteY0" fmla="*/ 579552 h 1367380"/>
              <a:gd name="connsiteX1" fmla="*/ 68141 w 842162"/>
              <a:gd name="connsiteY1" fmla="*/ 448570 h 1367380"/>
              <a:gd name="connsiteX2" fmla="*/ 96954 w 842162"/>
              <a:gd name="connsiteY2" fmla="*/ 172261 h 1367380"/>
              <a:gd name="connsiteX3" fmla="*/ 424856 w 842162"/>
              <a:gd name="connsiteY3" fmla="*/ 22 h 1367380"/>
              <a:gd name="connsiteX4" fmla="*/ 720201 w 842162"/>
              <a:gd name="connsiteY4" fmla="*/ 170114 h 1367380"/>
              <a:gd name="connsiteX5" fmla="*/ 841839 w 842162"/>
              <a:gd name="connsiteY5" fmla="*/ 1012321 h 1367380"/>
              <a:gd name="connsiteX6" fmla="*/ 741987 w 842162"/>
              <a:gd name="connsiteY6" fmla="*/ 1303018 h 1367380"/>
              <a:gd name="connsiteX7" fmla="*/ 380221 w 842162"/>
              <a:gd name="connsiteY7" fmla="*/ 1356051 h 1367380"/>
              <a:gd name="connsiteX8" fmla="*/ 177395 w 842162"/>
              <a:gd name="connsiteY8" fmla="*/ 1140824 h 1367380"/>
              <a:gd name="connsiteX9" fmla="*/ 94438 w 842162"/>
              <a:gd name="connsiteY9" fmla="*/ 562948 h 1367380"/>
              <a:gd name="connsiteX10" fmla="*/ 9475 w 842162"/>
              <a:gd name="connsiteY10" fmla="*/ 579552 h 1367380"/>
              <a:gd name="connsiteX0" fmla="*/ 9475 w 842162"/>
              <a:gd name="connsiteY0" fmla="*/ 579628 h 1367456"/>
              <a:gd name="connsiteX1" fmla="*/ 68141 w 842162"/>
              <a:gd name="connsiteY1" fmla="*/ 448646 h 1367456"/>
              <a:gd name="connsiteX2" fmla="*/ 160918 w 842162"/>
              <a:gd name="connsiteY2" fmla="*/ 150520 h 1367456"/>
              <a:gd name="connsiteX3" fmla="*/ 424856 w 842162"/>
              <a:gd name="connsiteY3" fmla="*/ 98 h 1367456"/>
              <a:gd name="connsiteX4" fmla="*/ 720201 w 842162"/>
              <a:gd name="connsiteY4" fmla="*/ 170190 h 1367456"/>
              <a:gd name="connsiteX5" fmla="*/ 841839 w 842162"/>
              <a:gd name="connsiteY5" fmla="*/ 1012397 h 1367456"/>
              <a:gd name="connsiteX6" fmla="*/ 741987 w 842162"/>
              <a:gd name="connsiteY6" fmla="*/ 1303094 h 1367456"/>
              <a:gd name="connsiteX7" fmla="*/ 380221 w 842162"/>
              <a:gd name="connsiteY7" fmla="*/ 1356127 h 1367456"/>
              <a:gd name="connsiteX8" fmla="*/ 177395 w 842162"/>
              <a:gd name="connsiteY8" fmla="*/ 1140900 h 1367456"/>
              <a:gd name="connsiteX9" fmla="*/ 94438 w 842162"/>
              <a:gd name="connsiteY9" fmla="*/ 563024 h 1367456"/>
              <a:gd name="connsiteX10" fmla="*/ 9475 w 842162"/>
              <a:gd name="connsiteY10" fmla="*/ 579628 h 1367456"/>
              <a:gd name="connsiteX0" fmla="*/ 9475 w 840678"/>
              <a:gd name="connsiteY0" fmla="*/ 579628 h 1372792"/>
              <a:gd name="connsiteX1" fmla="*/ 68141 w 840678"/>
              <a:gd name="connsiteY1" fmla="*/ 448646 h 1372792"/>
              <a:gd name="connsiteX2" fmla="*/ 160918 w 840678"/>
              <a:gd name="connsiteY2" fmla="*/ 150520 h 1372792"/>
              <a:gd name="connsiteX3" fmla="*/ 424856 w 840678"/>
              <a:gd name="connsiteY3" fmla="*/ 98 h 1372792"/>
              <a:gd name="connsiteX4" fmla="*/ 720201 w 840678"/>
              <a:gd name="connsiteY4" fmla="*/ 170190 h 1372792"/>
              <a:gd name="connsiteX5" fmla="*/ 840342 w 840678"/>
              <a:gd name="connsiteY5" fmla="*/ 865377 h 1372792"/>
              <a:gd name="connsiteX6" fmla="*/ 741987 w 840678"/>
              <a:gd name="connsiteY6" fmla="*/ 1303094 h 1372792"/>
              <a:gd name="connsiteX7" fmla="*/ 380221 w 840678"/>
              <a:gd name="connsiteY7" fmla="*/ 1356127 h 1372792"/>
              <a:gd name="connsiteX8" fmla="*/ 177395 w 840678"/>
              <a:gd name="connsiteY8" fmla="*/ 1140900 h 1372792"/>
              <a:gd name="connsiteX9" fmla="*/ 94438 w 840678"/>
              <a:gd name="connsiteY9" fmla="*/ 563024 h 1372792"/>
              <a:gd name="connsiteX10" fmla="*/ 9475 w 840678"/>
              <a:gd name="connsiteY10" fmla="*/ 579628 h 1372792"/>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424"/>
              <a:gd name="connsiteY0" fmla="*/ 579628 h 1364893"/>
              <a:gd name="connsiteX1" fmla="*/ 68141 w 840424"/>
              <a:gd name="connsiteY1" fmla="*/ 448646 h 1364893"/>
              <a:gd name="connsiteX2" fmla="*/ 160918 w 840424"/>
              <a:gd name="connsiteY2" fmla="*/ 150520 h 1364893"/>
              <a:gd name="connsiteX3" fmla="*/ 424856 w 840424"/>
              <a:gd name="connsiteY3" fmla="*/ 98 h 1364893"/>
              <a:gd name="connsiteX4" fmla="*/ 720201 w 840424"/>
              <a:gd name="connsiteY4" fmla="*/ 170190 h 1364893"/>
              <a:gd name="connsiteX5" fmla="*/ 840342 w 840424"/>
              <a:gd name="connsiteY5" fmla="*/ 865377 h 1364893"/>
              <a:gd name="connsiteX6" fmla="*/ 705354 w 840424"/>
              <a:gd name="connsiteY6" fmla="*/ 1277256 h 1364893"/>
              <a:gd name="connsiteX7" fmla="*/ 380221 w 840424"/>
              <a:gd name="connsiteY7" fmla="*/ 1356127 h 1364893"/>
              <a:gd name="connsiteX8" fmla="*/ 177395 w 840424"/>
              <a:gd name="connsiteY8" fmla="*/ 1140900 h 1364893"/>
              <a:gd name="connsiteX9" fmla="*/ 94438 w 840424"/>
              <a:gd name="connsiteY9" fmla="*/ 563024 h 1364893"/>
              <a:gd name="connsiteX10" fmla="*/ 9475 w 840424"/>
              <a:gd name="connsiteY10" fmla="*/ 579628 h 1364893"/>
              <a:gd name="connsiteX0" fmla="*/ 9475 w 840376"/>
              <a:gd name="connsiteY0" fmla="*/ 579628 h 1357062"/>
              <a:gd name="connsiteX1" fmla="*/ 68141 w 840376"/>
              <a:gd name="connsiteY1" fmla="*/ 448646 h 1357062"/>
              <a:gd name="connsiteX2" fmla="*/ 160918 w 840376"/>
              <a:gd name="connsiteY2" fmla="*/ 150520 h 1357062"/>
              <a:gd name="connsiteX3" fmla="*/ 424856 w 840376"/>
              <a:gd name="connsiteY3" fmla="*/ 98 h 1357062"/>
              <a:gd name="connsiteX4" fmla="*/ 720201 w 840376"/>
              <a:gd name="connsiteY4" fmla="*/ 170190 h 1357062"/>
              <a:gd name="connsiteX5" fmla="*/ 840342 w 840376"/>
              <a:gd name="connsiteY5" fmla="*/ 865377 h 1357062"/>
              <a:gd name="connsiteX6" fmla="*/ 710765 w 840376"/>
              <a:gd name="connsiteY6" fmla="*/ 1204262 h 1357062"/>
              <a:gd name="connsiteX7" fmla="*/ 380221 w 840376"/>
              <a:gd name="connsiteY7" fmla="*/ 1356127 h 1357062"/>
              <a:gd name="connsiteX8" fmla="*/ 177395 w 840376"/>
              <a:gd name="connsiteY8" fmla="*/ 1140900 h 1357062"/>
              <a:gd name="connsiteX9" fmla="*/ 94438 w 840376"/>
              <a:gd name="connsiteY9" fmla="*/ 563024 h 1357062"/>
              <a:gd name="connsiteX10" fmla="*/ 9475 w 840376"/>
              <a:gd name="connsiteY10" fmla="*/ 579628 h 1357062"/>
              <a:gd name="connsiteX0" fmla="*/ 9475 w 840376"/>
              <a:gd name="connsiteY0" fmla="*/ 579628 h 1357017"/>
              <a:gd name="connsiteX1" fmla="*/ 68141 w 840376"/>
              <a:gd name="connsiteY1" fmla="*/ 448646 h 1357017"/>
              <a:gd name="connsiteX2" fmla="*/ 160918 w 840376"/>
              <a:gd name="connsiteY2" fmla="*/ 150520 h 1357017"/>
              <a:gd name="connsiteX3" fmla="*/ 424856 w 840376"/>
              <a:gd name="connsiteY3" fmla="*/ 98 h 1357017"/>
              <a:gd name="connsiteX4" fmla="*/ 720201 w 840376"/>
              <a:gd name="connsiteY4" fmla="*/ 170190 h 1357017"/>
              <a:gd name="connsiteX5" fmla="*/ 840342 w 840376"/>
              <a:gd name="connsiteY5" fmla="*/ 865377 h 1357017"/>
              <a:gd name="connsiteX6" fmla="*/ 710765 w 840376"/>
              <a:gd name="connsiteY6" fmla="*/ 1204262 h 1357017"/>
              <a:gd name="connsiteX7" fmla="*/ 380221 w 840376"/>
              <a:gd name="connsiteY7" fmla="*/ 1356127 h 1357017"/>
              <a:gd name="connsiteX8" fmla="*/ 177395 w 840376"/>
              <a:gd name="connsiteY8" fmla="*/ 1140900 h 1357017"/>
              <a:gd name="connsiteX9" fmla="*/ 94438 w 840376"/>
              <a:gd name="connsiteY9" fmla="*/ 563024 h 1357017"/>
              <a:gd name="connsiteX10" fmla="*/ 9475 w 840376"/>
              <a:gd name="connsiteY10" fmla="*/ 579628 h 1357017"/>
              <a:gd name="connsiteX0" fmla="*/ 9475 w 840376"/>
              <a:gd name="connsiteY0" fmla="*/ 579625 h 1357014"/>
              <a:gd name="connsiteX1" fmla="*/ 68141 w 840376"/>
              <a:gd name="connsiteY1" fmla="*/ 448643 h 1357014"/>
              <a:gd name="connsiteX2" fmla="*/ 160918 w 840376"/>
              <a:gd name="connsiteY2" fmla="*/ 150517 h 1357014"/>
              <a:gd name="connsiteX3" fmla="*/ 424856 w 840376"/>
              <a:gd name="connsiteY3" fmla="*/ 95 h 1357014"/>
              <a:gd name="connsiteX4" fmla="*/ 720201 w 840376"/>
              <a:gd name="connsiteY4" fmla="*/ 170187 h 1357014"/>
              <a:gd name="connsiteX5" fmla="*/ 840342 w 840376"/>
              <a:gd name="connsiteY5" fmla="*/ 865374 h 1357014"/>
              <a:gd name="connsiteX6" fmla="*/ 710765 w 840376"/>
              <a:gd name="connsiteY6" fmla="*/ 1204259 h 1357014"/>
              <a:gd name="connsiteX7" fmla="*/ 380221 w 840376"/>
              <a:gd name="connsiteY7" fmla="*/ 1356124 h 1357014"/>
              <a:gd name="connsiteX8" fmla="*/ 177395 w 840376"/>
              <a:gd name="connsiteY8" fmla="*/ 1140897 h 1357014"/>
              <a:gd name="connsiteX9" fmla="*/ 94438 w 840376"/>
              <a:gd name="connsiteY9" fmla="*/ 563021 h 1357014"/>
              <a:gd name="connsiteX10" fmla="*/ 9475 w 840376"/>
              <a:gd name="connsiteY10" fmla="*/ 579625 h 1357014"/>
              <a:gd name="connsiteX0" fmla="*/ 9665 w 840566"/>
              <a:gd name="connsiteY0" fmla="*/ 579625 h 1357014"/>
              <a:gd name="connsiteX1" fmla="*/ 66604 w 840566"/>
              <a:gd name="connsiteY1" fmla="*/ 430137 h 1357014"/>
              <a:gd name="connsiteX2" fmla="*/ 161108 w 840566"/>
              <a:gd name="connsiteY2" fmla="*/ 150517 h 1357014"/>
              <a:gd name="connsiteX3" fmla="*/ 425046 w 840566"/>
              <a:gd name="connsiteY3" fmla="*/ 95 h 1357014"/>
              <a:gd name="connsiteX4" fmla="*/ 720391 w 840566"/>
              <a:gd name="connsiteY4" fmla="*/ 170187 h 1357014"/>
              <a:gd name="connsiteX5" fmla="*/ 840532 w 840566"/>
              <a:gd name="connsiteY5" fmla="*/ 865374 h 1357014"/>
              <a:gd name="connsiteX6" fmla="*/ 710955 w 840566"/>
              <a:gd name="connsiteY6" fmla="*/ 1204259 h 1357014"/>
              <a:gd name="connsiteX7" fmla="*/ 380411 w 840566"/>
              <a:gd name="connsiteY7" fmla="*/ 1356124 h 1357014"/>
              <a:gd name="connsiteX8" fmla="*/ 177585 w 840566"/>
              <a:gd name="connsiteY8" fmla="*/ 1140897 h 1357014"/>
              <a:gd name="connsiteX9" fmla="*/ 94628 w 840566"/>
              <a:gd name="connsiteY9" fmla="*/ 563021 h 1357014"/>
              <a:gd name="connsiteX10" fmla="*/ 9665 w 840566"/>
              <a:gd name="connsiteY10" fmla="*/ 579625 h 1357014"/>
              <a:gd name="connsiteX0" fmla="*/ 9665 w 840611"/>
              <a:gd name="connsiteY0" fmla="*/ 579798 h 1357187"/>
              <a:gd name="connsiteX1" fmla="*/ 66604 w 840611"/>
              <a:gd name="connsiteY1" fmla="*/ 430310 h 1357187"/>
              <a:gd name="connsiteX2" fmla="*/ 161108 w 840611"/>
              <a:gd name="connsiteY2" fmla="*/ 150690 h 1357187"/>
              <a:gd name="connsiteX3" fmla="*/ 425046 w 840611"/>
              <a:gd name="connsiteY3" fmla="*/ 268 h 1357187"/>
              <a:gd name="connsiteX4" fmla="*/ 697895 w 840611"/>
              <a:gd name="connsiteY4" fmla="*/ 142131 h 1357187"/>
              <a:gd name="connsiteX5" fmla="*/ 840532 w 840611"/>
              <a:gd name="connsiteY5" fmla="*/ 865547 h 1357187"/>
              <a:gd name="connsiteX6" fmla="*/ 710955 w 840611"/>
              <a:gd name="connsiteY6" fmla="*/ 1204432 h 1357187"/>
              <a:gd name="connsiteX7" fmla="*/ 380411 w 840611"/>
              <a:gd name="connsiteY7" fmla="*/ 1356297 h 1357187"/>
              <a:gd name="connsiteX8" fmla="*/ 177585 w 840611"/>
              <a:gd name="connsiteY8" fmla="*/ 1141070 h 1357187"/>
              <a:gd name="connsiteX9" fmla="*/ 94628 w 840611"/>
              <a:gd name="connsiteY9" fmla="*/ 563194 h 1357187"/>
              <a:gd name="connsiteX10" fmla="*/ 9665 w 840611"/>
              <a:gd name="connsiteY10" fmla="*/ 579798 h 1357187"/>
              <a:gd name="connsiteX0" fmla="*/ 9665 w 808266"/>
              <a:gd name="connsiteY0" fmla="*/ 579838 h 1357257"/>
              <a:gd name="connsiteX1" fmla="*/ 66604 w 808266"/>
              <a:gd name="connsiteY1" fmla="*/ 430350 h 1357257"/>
              <a:gd name="connsiteX2" fmla="*/ 161108 w 808266"/>
              <a:gd name="connsiteY2" fmla="*/ 150730 h 1357257"/>
              <a:gd name="connsiteX3" fmla="*/ 425046 w 808266"/>
              <a:gd name="connsiteY3" fmla="*/ 308 h 1357257"/>
              <a:gd name="connsiteX4" fmla="*/ 697895 w 808266"/>
              <a:gd name="connsiteY4" fmla="*/ 142171 h 1357257"/>
              <a:gd name="connsiteX5" fmla="*/ 808150 w 808266"/>
              <a:gd name="connsiteY5" fmla="*/ 874405 h 1357257"/>
              <a:gd name="connsiteX6" fmla="*/ 710955 w 808266"/>
              <a:gd name="connsiteY6" fmla="*/ 1204472 h 1357257"/>
              <a:gd name="connsiteX7" fmla="*/ 380411 w 808266"/>
              <a:gd name="connsiteY7" fmla="*/ 1356337 h 1357257"/>
              <a:gd name="connsiteX8" fmla="*/ 177585 w 808266"/>
              <a:gd name="connsiteY8" fmla="*/ 1141110 h 1357257"/>
              <a:gd name="connsiteX9" fmla="*/ 94628 w 808266"/>
              <a:gd name="connsiteY9" fmla="*/ 563234 h 1357257"/>
              <a:gd name="connsiteX10" fmla="*/ 9665 w 808266"/>
              <a:gd name="connsiteY10" fmla="*/ 579838 h 1357257"/>
              <a:gd name="connsiteX0" fmla="*/ 9665 w 808159"/>
              <a:gd name="connsiteY0" fmla="*/ 579838 h 1357293"/>
              <a:gd name="connsiteX1" fmla="*/ 66604 w 808159"/>
              <a:gd name="connsiteY1" fmla="*/ 430350 h 1357293"/>
              <a:gd name="connsiteX2" fmla="*/ 161108 w 808159"/>
              <a:gd name="connsiteY2" fmla="*/ 150730 h 1357293"/>
              <a:gd name="connsiteX3" fmla="*/ 425046 w 808159"/>
              <a:gd name="connsiteY3" fmla="*/ 308 h 1357293"/>
              <a:gd name="connsiteX4" fmla="*/ 697895 w 808159"/>
              <a:gd name="connsiteY4" fmla="*/ 142171 h 1357293"/>
              <a:gd name="connsiteX5" fmla="*/ 808150 w 808159"/>
              <a:gd name="connsiteY5" fmla="*/ 874405 h 1357293"/>
              <a:gd name="connsiteX6" fmla="*/ 693344 w 808159"/>
              <a:gd name="connsiteY6" fmla="*/ 1205450 h 1357293"/>
              <a:gd name="connsiteX7" fmla="*/ 380411 w 808159"/>
              <a:gd name="connsiteY7" fmla="*/ 1356337 h 1357293"/>
              <a:gd name="connsiteX8" fmla="*/ 177585 w 808159"/>
              <a:gd name="connsiteY8" fmla="*/ 1141110 h 1357293"/>
              <a:gd name="connsiteX9" fmla="*/ 94628 w 808159"/>
              <a:gd name="connsiteY9" fmla="*/ 563234 h 1357293"/>
              <a:gd name="connsiteX10" fmla="*/ 9665 w 808159"/>
              <a:gd name="connsiteY10" fmla="*/ 579838 h 1357293"/>
              <a:gd name="connsiteX0" fmla="*/ 9665 w 808159"/>
              <a:gd name="connsiteY0" fmla="*/ 579838 h 1330744"/>
              <a:gd name="connsiteX1" fmla="*/ 66604 w 808159"/>
              <a:gd name="connsiteY1" fmla="*/ 430350 h 1330744"/>
              <a:gd name="connsiteX2" fmla="*/ 161108 w 808159"/>
              <a:gd name="connsiteY2" fmla="*/ 150730 h 1330744"/>
              <a:gd name="connsiteX3" fmla="*/ 425046 w 808159"/>
              <a:gd name="connsiteY3" fmla="*/ 308 h 1330744"/>
              <a:gd name="connsiteX4" fmla="*/ 697895 w 808159"/>
              <a:gd name="connsiteY4" fmla="*/ 142171 h 1330744"/>
              <a:gd name="connsiteX5" fmla="*/ 808150 w 808159"/>
              <a:gd name="connsiteY5" fmla="*/ 874405 h 1330744"/>
              <a:gd name="connsiteX6" fmla="*/ 693344 w 808159"/>
              <a:gd name="connsiteY6" fmla="*/ 1205450 h 1330744"/>
              <a:gd name="connsiteX7" fmla="*/ 366891 w 808159"/>
              <a:gd name="connsiteY7" fmla="*/ 1329481 h 1330744"/>
              <a:gd name="connsiteX8" fmla="*/ 177585 w 808159"/>
              <a:gd name="connsiteY8" fmla="*/ 1141110 h 1330744"/>
              <a:gd name="connsiteX9" fmla="*/ 94628 w 808159"/>
              <a:gd name="connsiteY9" fmla="*/ 563234 h 1330744"/>
              <a:gd name="connsiteX10" fmla="*/ 9665 w 808159"/>
              <a:gd name="connsiteY10" fmla="*/ 579838 h 1330744"/>
              <a:gd name="connsiteX0" fmla="*/ 9665 w 808228"/>
              <a:gd name="connsiteY0" fmla="*/ 579772 h 1330678"/>
              <a:gd name="connsiteX1" fmla="*/ 66604 w 808228"/>
              <a:gd name="connsiteY1" fmla="*/ 430284 h 1330678"/>
              <a:gd name="connsiteX2" fmla="*/ 161108 w 808228"/>
              <a:gd name="connsiteY2" fmla="*/ 150664 h 1330678"/>
              <a:gd name="connsiteX3" fmla="*/ 425046 w 808228"/>
              <a:gd name="connsiteY3" fmla="*/ 242 h 1330678"/>
              <a:gd name="connsiteX4" fmla="*/ 680284 w 808228"/>
              <a:gd name="connsiteY4" fmla="*/ 143084 h 1330678"/>
              <a:gd name="connsiteX5" fmla="*/ 808150 w 808228"/>
              <a:gd name="connsiteY5" fmla="*/ 874339 h 1330678"/>
              <a:gd name="connsiteX6" fmla="*/ 693344 w 808228"/>
              <a:gd name="connsiteY6" fmla="*/ 1205384 h 1330678"/>
              <a:gd name="connsiteX7" fmla="*/ 366891 w 808228"/>
              <a:gd name="connsiteY7" fmla="*/ 1329415 h 1330678"/>
              <a:gd name="connsiteX8" fmla="*/ 177585 w 808228"/>
              <a:gd name="connsiteY8" fmla="*/ 1141044 h 1330678"/>
              <a:gd name="connsiteX9" fmla="*/ 94628 w 808228"/>
              <a:gd name="connsiteY9" fmla="*/ 563168 h 1330678"/>
              <a:gd name="connsiteX10" fmla="*/ 9665 w 808228"/>
              <a:gd name="connsiteY10" fmla="*/ 579772 h 1330678"/>
              <a:gd name="connsiteX0" fmla="*/ 11494 w 796231"/>
              <a:gd name="connsiteY0" fmla="*/ 593372 h 1330678"/>
              <a:gd name="connsiteX1" fmla="*/ 54607 w 796231"/>
              <a:gd name="connsiteY1" fmla="*/ 430284 h 1330678"/>
              <a:gd name="connsiteX2" fmla="*/ 149111 w 796231"/>
              <a:gd name="connsiteY2" fmla="*/ 150664 h 1330678"/>
              <a:gd name="connsiteX3" fmla="*/ 413049 w 796231"/>
              <a:gd name="connsiteY3" fmla="*/ 242 h 1330678"/>
              <a:gd name="connsiteX4" fmla="*/ 668287 w 796231"/>
              <a:gd name="connsiteY4" fmla="*/ 143084 h 1330678"/>
              <a:gd name="connsiteX5" fmla="*/ 796153 w 796231"/>
              <a:gd name="connsiteY5" fmla="*/ 874339 h 1330678"/>
              <a:gd name="connsiteX6" fmla="*/ 681347 w 796231"/>
              <a:gd name="connsiteY6" fmla="*/ 1205384 h 1330678"/>
              <a:gd name="connsiteX7" fmla="*/ 354894 w 796231"/>
              <a:gd name="connsiteY7" fmla="*/ 1329415 h 1330678"/>
              <a:gd name="connsiteX8" fmla="*/ 165588 w 796231"/>
              <a:gd name="connsiteY8" fmla="*/ 1141044 h 1330678"/>
              <a:gd name="connsiteX9" fmla="*/ 82631 w 796231"/>
              <a:gd name="connsiteY9" fmla="*/ 563168 h 1330678"/>
              <a:gd name="connsiteX10" fmla="*/ 11494 w 796231"/>
              <a:gd name="connsiteY10" fmla="*/ 593372 h 1330678"/>
              <a:gd name="connsiteX0" fmla="*/ 3439 w 788176"/>
              <a:gd name="connsiteY0" fmla="*/ 593372 h 1330678"/>
              <a:gd name="connsiteX1" fmla="*/ 46552 w 788176"/>
              <a:gd name="connsiteY1" fmla="*/ 430284 h 1330678"/>
              <a:gd name="connsiteX2" fmla="*/ 141056 w 788176"/>
              <a:gd name="connsiteY2" fmla="*/ 150664 h 1330678"/>
              <a:gd name="connsiteX3" fmla="*/ 404994 w 788176"/>
              <a:gd name="connsiteY3" fmla="*/ 242 h 1330678"/>
              <a:gd name="connsiteX4" fmla="*/ 660232 w 788176"/>
              <a:gd name="connsiteY4" fmla="*/ 143084 h 1330678"/>
              <a:gd name="connsiteX5" fmla="*/ 788098 w 788176"/>
              <a:gd name="connsiteY5" fmla="*/ 874339 h 1330678"/>
              <a:gd name="connsiteX6" fmla="*/ 673292 w 788176"/>
              <a:gd name="connsiteY6" fmla="*/ 1205384 h 1330678"/>
              <a:gd name="connsiteX7" fmla="*/ 346839 w 788176"/>
              <a:gd name="connsiteY7" fmla="*/ 1329415 h 1330678"/>
              <a:gd name="connsiteX8" fmla="*/ 157533 w 788176"/>
              <a:gd name="connsiteY8" fmla="*/ 1141044 h 1330678"/>
              <a:gd name="connsiteX9" fmla="*/ 74576 w 788176"/>
              <a:gd name="connsiteY9" fmla="*/ 563168 h 1330678"/>
              <a:gd name="connsiteX10" fmla="*/ 3439 w 788176"/>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74535 w 788135"/>
              <a:gd name="connsiteY9" fmla="*/ 563168 h 1330678"/>
              <a:gd name="connsiteX10" fmla="*/ 3398 w 788135"/>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68591 w 788135"/>
              <a:gd name="connsiteY9" fmla="*/ 566957 h 1330678"/>
              <a:gd name="connsiteX10" fmla="*/ 3398 w 788135"/>
              <a:gd name="connsiteY10" fmla="*/ 593372 h 1330678"/>
              <a:gd name="connsiteX0" fmla="*/ 3398 w 788135"/>
              <a:gd name="connsiteY0" fmla="*/ 593372 h 1330678"/>
              <a:gd name="connsiteX1" fmla="*/ 46963 w 788135"/>
              <a:gd name="connsiteY1" fmla="*/ 421479 h 1330678"/>
              <a:gd name="connsiteX2" fmla="*/ 141015 w 788135"/>
              <a:gd name="connsiteY2" fmla="*/ 150664 h 1330678"/>
              <a:gd name="connsiteX3" fmla="*/ 404953 w 788135"/>
              <a:gd name="connsiteY3" fmla="*/ 242 h 1330678"/>
              <a:gd name="connsiteX4" fmla="*/ 660191 w 788135"/>
              <a:gd name="connsiteY4" fmla="*/ 143084 h 1330678"/>
              <a:gd name="connsiteX5" fmla="*/ 788057 w 788135"/>
              <a:gd name="connsiteY5" fmla="*/ 874339 h 1330678"/>
              <a:gd name="connsiteX6" fmla="*/ 673251 w 788135"/>
              <a:gd name="connsiteY6" fmla="*/ 1205384 h 1330678"/>
              <a:gd name="connsiteX7" fmla="*/ 346798 w 788135"/>
              <a:gd name="connsiteY7" fmla="*/ 1329415 h 1330678"/>
              <a:gd name="connsiteX8" fmla="*/ 157492 w 788135"/>
              <a:gd name="connsiteY8" fmla="*/ 1141044 h 1330678"/>
              <a:gd name="connsiteX9" fmla="*/ 68591 w 788135"/>
              <a:gd name="connsiteY9" fmla="*/ 566957 h 1330678"/>
              <a:gd name="connsiteX10" fmla="*/ 3398 w 788135"/>
              <a:gd name="connsiteY10" fmla="*/ 593372 h 1330678"/>
              <a:gd name="connsiteX0" fmla="*/ 3691 w 785392"/>
              <a:gd name="connsiteY0" fmla="*/ 599057 h 1330678"/>
              <a:gd name="connsiteX1" fmla="*/ 44220 w 785392"/>
              <a:gd name="connsiteY1" fmla="*/ 421479 h 1330678"/>
              <a:gd name="connsiteX2" fmla="*/ 138272 w 785392"/>
              <a:gd name="connsiteY2" fmla="*/ 150664 h 1330678"/>
              <a:gd name="connsiteX3" fmla="*/ 402210 w 785392"/>
              <a:gd name="connsiteY3" fmla="*/ 242 h 1330678"/>
              <a:gd name="connsiteX4" fmla="*/ 657448 w 785392"/>
              <a:gd name="connsiteY4" fmla="*/ 143084 h 1330678"/>
              <a:gd name="connsiteX5" fmla="*/ 785314 w 785392"/>
              <a:gd name="connsiteY5" fmla="*/ 874339 h 1330678"/>
              <a:gd name="connsiteX6" fmla="*/ 670508 w 785392"/>
              <a:gd name="connsiteY6" fmla="*/ 1205384 h 1330678"/>
              <a:gd name="connsiteX7" fmla="*/ 344055 w 785392"/>
              <a:gd name="connsiteY7" fmla="*/ 1329415 h 1330678"/>
              <a:gd name="connsiteX8" fmla="*/ 154749 w 785392"/>
              <a:gd name="connsiteY8" fmla="*/ 1141044 h 1330678"/>
              <a:gd name="connsiteX9" fmla="*/ 65848 w 785392"/>
              <a:gd name="connsiteY9" fmla="*/ 566957 h 1330678"/>
              <a:gd name="connsiteX10" fmla="*/ 3691 w 785392"/>
              <a:gd name="connsiteY10" fmla="*/ 599057 h 1330678"/>
              <a:gd name="connsiteX0" fmla="*/ 5429 w 787130"/>
              <a:gd name="connsiteY0" fmla="*/ 599057 h 1330678"/>
              <a:gd name="connsiteX1" fmla="*/ 45958 w 787130"/>
              <a:gd name="connsiteY1" fmla="*/ 421479 h 1330678"/>
              <a:gd name="connsiteX2" fmla="*/ 140010 w 787130"/>
              <a:gd name="connsiteY2" fmla="*/ 150664 h 1330678"/>
              <a:gd name="connsiteX3" fmla="*/ 403948 w 787130"/>
              <a:gd name="connsiteY3" fmla="*/ 242 h 1330678"/>
              <a:gd name="connsiteX4" fmla="*/ 659186 w 787130"/>
              <a:gd name="connsiteY4" fmla="*/ 143084 h 1330678"/>
              <a:gd name="connsiteX5" fmla="*/ 787052 w 787130"/>
              <a:gd name="connsiteY5" fmla="*/ 874339 h 1330678"/>
              <a:gd name="connsiteX6" fmla="*/ 672246 w 787130"/>
              <a:gd name="connsiteY6" fmla="*/ 1205384 h 1330678"/>
              <a:gd name="connsiteX7" fmla="*/ 345793 w 787130"/>
              <a:gd name="connsiteY7" fmla="*/ 1329415 h 1330678"/>
              <a:gd name="connsiteX8" fmla="*/ 156487 w 787130"/>
              <a:gd name="connsiteY8" fmla="*/ 1141044 h 1330678"/>
              <a:gd name="connsiteX9" fmla="*/ 67586 w 787130"/>
              <a:gd name="connsiteY9" fmla="*/ 566957 h 1330678"/>
              <a:gd name="connsiteX10" fmla="*/ 5429 w 787130"/>
              <a:gd name="connsiteY10" fmla="*/ 599057 h 1330678"/>
              <a:gd name="connsiteX0" fmla="*/ 5429 w 787130"/>
              <a:gd name="connsiteY0" fmla="*/ 599057 h 1330678"/>
              <a:gd name="connsiteX1" fmla="*/ 45958 w 787130"/>
              <a:gd name="connsiteY1" fmla="*/ 421479 h 1330678"/>
              <a:gd name="connsiteX2" fmla="*/ 140010 w 787130"/>
              <a:gd name="connsiteY2" fmla="*/ 150664 h 1330678"/>
              <a:gd name="connsiteX3" fmla="*/ 403948 w 787130"/>
              <a:gd name="connsiteY3" fmla="*/ 242 h 1330678"/>
              <a:gd name="connsiteX4" fmla="*/ 659186 w 787130"/>
              <a:gd name="connsiteY4" fmla="*/ 143084 h 1330678"/>
              <a:gd name="connsiteX5" fmla="*/ 787052 w 787130"/>
              <a:gd name="connsiteY5" fmla="*/ 874339 h 1330678"/>
              <a:gd name="connsiteX6" fmla="*/ 672246 w 787130"/>
              <a:gd name="connsiteY6" fmla="*/ 1205384 h 1330678"/>
              <a:gd name="connsiteX7" fmla="*/ 345793 w 787130"/>
              <a:gd name="connsiteY7" fmla="*/ 1329415 h 1330678"/>
              <a:gd name="connsiteX8" fmla="*/ 156487 w 787130"/>
              <a:gd name="connsiteY8" fmla="*/ 1141044 h 1330678"/>
              <a:gd name="connsiteX9" fmla="*/ 58183 w 787130"/>
              <a:gd name="connsiteY9" fmla="*/ 568228 h 1330678"/>
              <a:gd name="connsiteX10" fmla="*/ 5429 w 787130"/>
              <a:gd name="connsiteY10" fmla="*/ 599057 h 1330678"/>
              <a:gd name="connsiteX0" fmla="*/ 5429 w 787130"/>
              <a:gd name="connsiteY0" fmla="*/ 751347 h 1482968"/>
              <a:gd name="connsiteX1" fmla="*/ 45958 w 787130"/>
              <a:gd name="connsiteY1" fmla="*/ 573769 h 1482968"/>
              <a:gd name="connsiteX2" fmla="*/ 140010 w 787130"/>
              <a:gd name="connsiteY2" fmla="*/ 302954 h 1482968"/>
              <a:gd name="connsiteX3" fmla="*/ 403948 w 787130"/>
              <a:gd name="connsiteY3" fmla="*/ 9 h 1482968"/>
              <a:gd name="connsiteX4" fmla="*/ 659186 w 787130"/>
              <a:gd name="connsiteY4" fmla="*/ 295374 h 1482968"/>
              <a:gd name="connsiteX5" fmla="*/ 787052 w 787130"/>
              <a:gd name="connsiteY5" fmla="*/ 1026629 h 1482968"/>
              <a:gd name="connsiteX6" fmla="*/ 672246 w 787130"/>
              <a:gd name="connsiteY6" fmla="*/ 1357674 h 1482968"/>
              <a:gd name="connsiteX7" fmla="*/ 345793 w 787130"/>
              <a:gd name="connsiteY7" fmla="*/ 1481705 h 1482968"/>
              <a:gd name="connsiteX8" fmla="*/ 156487 w 787130"/>
              <a:gd name="connsiteY8" fmla="*/ 1293334 h 1482968"/>
              <a:gd name="connsiteX9" fmla="*/ 58183 w 787130"/>
              <a:gd name="connsiteY9" fmla="*/ 720518 h 1482968"/>
              <a:gd name="connsiteX10" fmla="*/ 5429 w 787130"/>
              <a:gd name="connsiteY10" fmla="*/ 751347 h 1482968"/>
              <a:gd name="connsiteX0" fmla="*/ 5429 w 787052"/>
              <a:gd name="connsiteY0" fmla="*/ 754100 h 1485721"/>
              <a:gd name="connsiteX1" fmla="*/ 45958 w 787052"/>
              <a:gd name="connsiteY1" fmla="*/ 576522 h 1485721"/>
              <a:gd name="connsiteX2" fmla="*/ 140010 w 787052"/>
              <a:gd name="connsiteY2" fmla="*/ 305707 h 1485721"/>
              <a:gd name="connsiteX3" fmla="*/ 403948 w 787052"/>
              <a:gd name="connsiteY3" fmla="*/ 2762 h 1485721"/>
              <a:gd name="connsiteX4" fmla="*/ 672102 w 787052"/>
              <a:gd name="connsiteY4" fmla="*/ 209565 h 1485721"/>
              <a:gd name="connsiteX5" fmla="*/ 787052 w 787052"/>
              <a:gd name="connsiteY5" fmla="*/ 1029382 h 1485721"/>
              <a:gd name="connsiteX6" fmla="*/ 672246 w 787052"/>
              <a:gd name="connsiteY6" fmla="*/ 1360427 h 1485721"/>
              <a:gd name="connsiteX7" fmla="*/ 345793 w 787052"/>
              <a:gd name="connsiteY7" fmla="*/ 1484458 h 1485721"/>
              <a:gd name="connsiteX8" fmla="*/ 156487 w 787052"/>
              <a:gd name="connsiteY8" fmla="*/ 1296087 h 1485721"/>
              <a:gd name="connsiteX9" fmla="*/ 58183 w 787052"/>
              <a:gd name="connsiteY9" fmla="*/ 723271 h 1485721"/>
              <a:gd name="connsiteX10" fmla="*/ 5429 w 787052"/>
              <a:gd name="connsiteY10" fmla="*/ 754100 h 1485721"/>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58183 w 787052"/>
              <a:gd name="connsiteY9" fmla="*/ 720570 h 1483020"/>
              <a:gd name="connsiteX10" fmla="*/ 5429 w 787052"/>
              <a:gd name="connsiteY10" fmla="*/ 751399 h 1483020"/>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71099 w 787052"/>
              <a:gd name="connsiteY9" fmla="*/ 755010 h 1483020"/>
              <a:gd name="connsiteX10" fmla="*/ 5429 w 787052"/>
              <a:gd name="connsiteY10" fmla="*/ 751399 h 1483020"/>
              <a:gd name="connsiteX0" fmla="*/ 5429 w 787052"/>
              <a:gd name="connsiteY0" fmla="*/ 751399 h 1483020"/>
              <a:gd name="connsiteX1" fmla="*/ 45958 w 787052"/>
              <a:gd name="connsiteY1" fmla="*/ 573821 h 1483020"/>
              <a:gd name="connsiteX2" fmla="*/ 140010 w 787052"/>
              <a:gd name="connsiteY2" fmla="*/ 189844 h 1483020"/>
              <a:gd name="connsiteX3" fmla="*/ 403948 w 787052"/>
              <a:gd name="connsiteY3" fmla="*/ 61 h 1483020"/>
              <a:gd name="connsiteX4" fmla="*/ 672102 w 787052"/>
              <a:gd name="connsiteY4" fmla="*/ 206864 h 1483020"/>
              <a:gd name="connsiteX5" fmla="*/ 787052 w 787052"/>
              <a:gd name="connsiteY5" fmla="*/ 1026681 h 1483020"/>
              <a:gd name="connsiteX6" fmla="*/ 672246 w 787052"/>
              <a:gd name="connsiteY6" fmla="*/ 1357726 h 1483020"/>
              <a:gd name="connsiteX7" fmla="*/ 345793 w 787052"/>
              <a:gd name="connsiteY7" fmla="*/ 1481757 h 1483020"/>
              <a:gd name="connsiteX8" fmla="*/ 156487 w 787052"/>
              <a:gd name="connsiteY8" fmla="*/ 1293386 h 1483020"/>
              <a:gd name="connsiteX9" fmla="*/ 71099 w 787052"/>
              <a:gd name="connsiteY9" fmla="*/ 755010 h 1483020"/>
              <a:gd name="connsiteX10" fmla="*/ 5429 w 787052"/>
              <a:gd name="connsiteY10" fmla="*/ 751399 h 1483020"/>
              <a:gd name="connsiteX0" fmla="*/ 5782 w 785613"/>
              <a:gd name="connsiteY0" fmla="*/ 784164 h 1483020"/>
              <a:gd name="connsiteX1" fmla="*/ 44519 w 785613"/>
              <a:gd name="connsiteY1" fmla="*/ 573821 h 1483020"/>
              <a:gd name="connsiteX2" fmla="*/ 138571 w 785613"/>
              <a:gd name="connsiteY2" fmla="*/ 189844 h 1483020"/>
              <a:gd name="connsiteX3" fmla="*/ 402509 w 785613"/>
              <a:gd name="connsiteY3" fmla="*/ 61 h 1483020"/>
              <a:gd name="connsiteX4" fmla="*/ 670663 w 785613"/>
              <a:gd name="connsiteY4" fmla="*/ 206864 h 1483020"/>
              <a:gd name="connsiteX5" fmla="*/ 785613 w 785613"/>
              <a:gd name="connsiteY5" fmla="*/ 1026681 h 1483020"/>
              <a:gd name="connsiteX6" fmla="*/ 670807 w 785613"/>
              <a:gd name="connsiteY6" fmla="*/ 1357726 h 1483020"/>
              <a:gd name="connsiteX7" fmla="*/ 344354 w 785613"/>
              <a:gd name="connsiteY7" fmla="*/ 1481757 h 1483020"/>
              <a:gd name="connsiteX8" fmla="*/ 155048 w 785613"/>
              <a:gd name="connsiteY8" fmla="*/ 1293386 h 1483020"/>
              <a:gd name="connsiteX9" fmla="*/ 69660 w 785613"/>
              <a:gd name="connsiteY9" fmla="*/ 755010 h 1483020"/>
              <a:gd name="connsiteX10" fmla="*/ 5782 w 785613"/>
              <a:gd name="connsiteY10" fmla="*/ 784164 h 1483020"/>
              <a:gd name="connsiteX0" fmla="*/ 5430 w 785261"/>
              <a:gd name="connsiteY0" fmla="*/ 784162 h 1483018"/>
              <a:gd name="connsiteX1" fmla="*/ 45959 w 785261"/>
              <a:gd name="connsiteY1" fmla="*/ 546516 h 1483018"/>
              <a:gd name="connsiteX2" fmla="*/ 138219 w 785261"/>
              <a:gd name="connsiteY2" fmla="*/ 189842 h 1483018"/>
              <a:gd name="connsiteX3" fmla="*/ 402157 w 785261"/>
              <a:gd name="connsiteY3" fmla="*/ 59 h 1483018"/>
              <a:gd name="connsiteX4" fmla="*/ 670311 w 785261"/>
              <a:gd name="connsiteY4" fmla="*/ 206862 h 1483018"/>
              <a:gd name="connsiteX5" fmla="*/ 785261 w 785261"/>
              <a:gd name="connsiteY5" fmla="*/ 1026679 h 1483018"/>
              <a:gd name="connsiteX6" fmla="*/ 670455 w 785261"/>
              <a:gd name="connsiteY6" fmla="*/ 1357724 h 1483018"/>
              <a:gd name="connsiteX7" fmla="*/ 344002 w 785261"/>
              <a:gd name="connsiteY7" fmla="*/ 1481755 h 1483018"/>
              <a:gd name="connsiteX8" fmla="*/ 154696 w 785261"/>
              <a:gd name="connsiteY8" fmla="*/ 1293384 h 1483018"/>
              <a:gd name="connsiteX9" fmla="*/ 69308 w 785261"/>
              <a:gd name="connsiteY9" fmla="*/ 755008 h 1483018"/>
              <a:gd name="connsiteX10" fmla="*/ 5430 w 785261"/>
              <a:gd name="connsiteY10" fmla="*/ 784162 h 1483018"/>
              <a:gd name="connsiteX0" fmla="*/ 7552 w 778423"/>
              <a:gd name="connsiteY0" fmla="*/ 822387 h 1483018"/>
              <a:gd name="connsiteX1" fmla="*/ 39121 w 778423"/>
              <a:gd name="connsiteY1" fmla="*/ 546516 h 1483018"/>
              <a:gd name="connsiteX2" fmla="*/ 131381 w 778423"/>
              <a:gd name="connsiteY2" fmla="*/ 189842 h 1483018"/>
              <a:gd name="connsiteX3" fmla="*/ 395319 w 778423"/>
              <a:gd name="connsiteY3" fmla="*/ 59 h 1483018"/>
              <a:gd name="connsiteX4" fmla="*/ 663473 w 778423"/>
              <a:gd name="connsiteY4" fmla="*/ 206862 h 1483018"/>
              <a:gd name="connsiteX5" fmla="*/ 778423 w 778423"/>
              <a:gd name="connsiteY5" fmla="*/ 1026679 h 1483018"/>
              <a:gd name="connsiteX6" fmla="*/ 663617 w 778423"/>
              <a:gd name="connsiteY6" fmla="*/ 1357724 h 1483018"/>
              <a:gd name="connsiteX7" fmla="*/ 337164 w 778423"/>
              <a:gd name="connsiteY7" fmla="*/ 1481755 h 1483018"/>
              <a:gd name="connsiteX8" fmla="*/ 147858 w 778423"/>
              <a:gd name="connsiteY8" fmla="*/ 1293384 h 1483018"/>
              <a:gd name="connsiteX9" fmla="*/ 62470 w 778423"/>
              <a:gd name="connsiteY9" fmla="*/ 755008 h 1483018"/>
              <a:gd name="connsiteX10" fmla="*/ 7552 w 778423"/>
              <a:gd name="connsiteY10" fmla="*/ 822387 h 1483018"/>
              <a:gd name="connsiteX0" fmla="*/ 5173 w 776044"/>
              <a:gd name="connsiteY0" fmla="*/ 822387 h 1483018"/>
              <a:gd name="connsiteX1" fmla="*/ 36742 w 776044"/>
              <a:gd name="connsiteY1" fmla="*/ 546516 h 1483018"/>
              <a:gd name="connsiteX2" fmla="*/ 129002 w 776044"/>
              <a:gd name="connsiteY2" fmla="*/ 189842 h 1483018"/>
              <a:gd name="connsiteX3" fmla="*/ 392940 w 776044"/>
              <a:gd name="connsiteY3" fmla="*/ 59 h 1483018"/>
              <a:gd name="connsiteX4" fmla="*/ 661094 w 776044"/>
              <a:gd name="connsiteY4" fmla="*/ 206862 h 1483018"/>
              <a:gd name="connsiteX5" fmla="*/ 776044 w 776044"/>
              <a:gd name="connsiteY5" fmla="*/ 1026679 h 1483018"/>
              <a:gd name="connsiteX6" fmla="*/ 661238 w 776044"/>
              <a:gd name="connsiteY6" fmla="*/ 1357724 h 1483018"/>
              <a:gd name="connsiteX7" fmla="*/ 334785 w 776044"/>
              <a:gd name="connsiteY7" fmla="*/ 1481755 h 1483018"/>
              <a:gd name="connsiteX8" fmla="*/ 145479 w 776044"/>
              <a:gd name="connsiteY8" fmla="*/ 1293384 h 1483018"/>
              <a:gd name="connsiteX9" fmla="*/ 60091 w 776044"/>
              <a:gd name="connsiteY9" fmla="*/ 755008 h 1483018"/>
              <a:gd name="connsiteX10" fmla="*/ 5173 w 776044"/>
              <a:gd name="connsiteY10" fmla="*/ 822387 h 1483018"/>
              <a:gd name="connsiteX0" fmla="*/ 3111 w 773982"/>
              <a:gd name="connsiteY0" fmla="*/ 822384 h 1483015"/>
              <a:gd name="connsiteX1" fmla="*/ 43640 w 773982"/>
              <a:gd name="connsiteY1" fmla="*/ 516479 h 1483015"/>
              <a:gd name="connsiteX2" fmla="*/ 126940 w 773982"/>
              <a:gd name="connsiteY2" fmla="*/ 189839 h 1483015"/>
              <a:gd name="connsiteX3" fmla="*/ 390878 w 773982"/>
              <a:gd name="connsiteY3" fmla="*/ 56 h 1483015"/>
              <a:gd name="connsiteX4" fmla="*/ 659032 w 773982"/>
              <a:gd name="connsiteY4" fmla="*/ 206859 h 1483015"/>
              <a:gd name="connsiteX5" fmla="*/ 773982 w 773982"/>
              <a:gd name="connsiteY5" fmla="*/ 1026676 h 1483015"/>
              <a:gd name="connsiteX6" fmla="*/ 659176 w 773982"/>
              <a:gd name="connsiteY6" fmla="*/ 1357721 h 1483015"/>
              <a:gd name="connsiteX7" fmla="*/ 332723 w 773982"/>
              <a:gd name="connsiteY7" fmla="*/ 1481752 h 1483015"/>
              <a:gd name="connsiteX8" fmla="*/ 143417 w 773982"/>
              <a:gd name="connsiteY8" fmla="*/ 1293381 h 1483015"/>
              <a:gd name="connsiteX9" fmla="*/ 58029 w 773982"/>
              <a:gd name="connsiteY9" fmla="*/ 755005 h 1483015"/>
              <a:gd name="connsiteX10" fmla="*/ 3111 w 773982"/>
              <a:gd name="connsiteY10" fmla="*/ 822384 h 1483015"/>
              <a:gd name="connsiteX0" fmla="*/ 3111 w 773982"/>
              <a:gd name="connsiteY0" fmla="*/ 822399 h 1483030"/>
              <a:gd name="connsiteX1" fmla="*/ 43640 w 773982"/>
              <a:gd name="connsiteY1" fmla="*/ 516494 h 1483030"/>
              <a:gd name="connsiteX2" fmla="*/ 126940 w 773982"/>
              <a:gd name="connsiteY2" fmla="*/ 189854 h 1483030"/>
              <a:gd name="connsiteX3" fmla="*/ 390878 w 773982"/>
              <a:gd name="connsiteY3" fmla="*/ 71 h 1483030"/>
              <a:gd name="connsiteX4" fmla="*/ 659032 w 773982"/>
              <a:gd name="connsiteY4" fmla="*/ 206874 h 1483030"/>
              <a:gd name="connsiteX5" fmla="*/ 773982 w 773982"/>
              <a:gd name="connsiteY5" fmla="*/ 1026691 h 1483030"/>
              <a:gd name="connsiteX6" fmla="*/ 659176 w 773982"/>
              <a:gd name="connsiteY6" fmla="*/ 1357736 h 1483030"/>
              <a:gd name="connsiteX7" fmla="*/ 332723 w 773982"/>
              <a:gd name="connsiteY7" fmla="*/ 1481767 h 1483030"/>
              <a:gd name="connsiteX8" fmla="*/ 143417 w 773982"/>
              <a:gd name="connsiteY8" fmla="*/ 1293396 h 1483030"/>
              <a:gd name="connsiteX9" fmla="*/ 58029 w 773982"/>
              <a:gd name="connsiteY9" fmla="*/ 755020 h 1483030"/>
              <a:gd name="connsiteX10" fmla="*/ 3111 w 773982"/>
              <a:gd name="connsiteY10" fmla="*/ 822399 h 1483030"/>
              <a:gd name="connsiteX0" fmla="*/ 1158 w 772029"/>
              <a:gd name="connsiteY0" fmla="*/ 822384 h 1483015"/>
              <a:gd name="connsiteX1" fmla="*/ 66600 w 772029"/>
              <a:gd name="connsiteY1" fmla="*/ 513029 h 1483015"/>
              <a:gd name="connsiteX2" fmla="*/ 124987 w 772029"/>
              <a:gd name="connsiteY2" fmla="*/ 189839 h 1483015"/>
              <a:gd name="connsiteX3" fmla="*/ 388925 w 772029"/>
              <a:gd name="connsiteY3" fmla="*/ 56 h 1483015"/>
              <a:gd name="connsiteX4" fmla="*/ 657079 w 772029"/>
              <a:gd name="connsiteY4" fmla="*/ 206859 h 1483015"/>
              <a:gd name="connsiteX5" fmla="*/ 772029 w 772029"/>
              <a:gd name="connsiteY5" fmla="*/ 1026676 h 1483015"/>
              <a:gd name="connsiteX6" fmla="*/ 657223 w 772029"/>
              <a:gd name="connsiteY6" fmla="*/ 1357721 h 1483015"/>
              <a:gd name="connsiteX7" fmla="*/ 330770 w 772029"/>
              <a:gd name="connsiteY7" fmla="*/ 1481752 h 1483015"/>
              <a:gd name="connsiteX8" fmla="*/ 141464 w 772029"/>
              <a:gd name="connsiteY8" fmla="*/ 1293381 h 1483015"/>
              <a:gd name="connsiteX9" fmla="*/ 56076 w 772029"/>
              <a:gd name="connsiteY9" fmla="*/ 755005 h 1483015"/>
              <a:gd name="connsiteX10" fmla="*/ 1158 w 772029"/>
              <a:gd name="connsiteY10" fmla="*/ 822384 h 1483015"/>
              <a:gd name="connsiteX0" fmla="*/ 923 w 771794"/>
              <a:gd name="connsiteY0" fmla="*/ 822384 h 1483015"/>
              <a:gd name="connsiteX1" fmla="*/ 75424 w 771794"/>
              <a:gd name="connsiteY1" fmla="*/ 513030 h 1483015"/>
              <a:gd name="connsiteX2" fmla="*/ 124752 w 771794"/>
              <a:gd name="connsiteY2" fmla="*/ 189839 h 1483015"/>
              <a:gd name="connsiteX3" fmla="*/ 388690 w 771794"/>
              <a:gd name="connsiteY3" fmla="*/ 56 h 1483015"/>
              <a:gd name="connsiteX4" fmla="*/ 656844 w 771794"/>
              <a:gd name="connsiteY4" fmla="*/ 206859 h 1483015"/>
              <a:gd name="connsiteX5" fmla="*/ 771794 w 771794"/>
              <a:gd name="connsiteY5" fmla="*/ 1026676 h 1483015"/>
              <a:gd name="connsiteX6" fmla="*/ 656988 w 771794"/>
              <a:gd name="connsiteY6" fmla="*/ 1357721 h 1483015"/>
              <a:gd name="connsiteX7" fmla="*/ 330535 w 771794"/>
              <a:gd name="connsiteY7" fmla="*/ 1481752 h 1483015"/>
              <a:gd name="connsiteX8" fmla="*/ 141229 w 771794"/>
              <a:gd name="connsiteY8" fmla="*/ 1293381 h 1483015"/>
              <a:gd name="connsiteX9" fmla="*/ 55841 w 771794"/>
              <a:gd name="connsiteY9" fmla="*/ 755005 h 1483015"/>
              <a:gd name="connsiteX10" fmla="*/ 923 w 771794"/>
              <a:gd name="connsiteY10" fmla="*/ 822384 h 1483015"/>
              <a:gd name="connsiteX0" fmla="*/ 923 w 771794"/>
              <a:gd name="connsiteY0" fmla="*/ 822427 h 1483058"/>
              <a:gd name="connsiteX1" fmla="*/ 75424 w 771794"/>
              <a:gd name="connsiteY1" fmla="*/ 513073 h 1483058"/>
              <a:gd name="connsiteX2" fmla="*/ 124752 w 771794"/>
              <a:gd name="connsiteY2" fmla="*/ 220941 h 1483058"/>
              <a:gd name="connsiteX3" fmla="*/ 388690 w 771794"/>
              <a:gd name="connsiteY3" fmla="*/ 99 h 1483058"/>
              <a:gd name="connsiteX4" fmla="*/ 656844 w 771794"/>
              <a:gd name="connsiteY4" fmla="*/ 206902 h 1483058"/>
              <a:gd name="connsiteX5" fmla="*/ 771794 w 771794"/>
              <a:gd name="connsiteY5" fmla="*/ 1026719 h 1483058"/>
              <a:gd name="connsiteX6" fmla="*/ 656988 w 771794"/>
              <a:gd name="connsiteY6" fmla="*/ 1357764 h 1483058"/>
              <a:gd name="connsiteX7" fmla="*/ 330535 w 771794"/>
              <a:gd name="connsiteY7" fmla="*/ 1481795 h 1483058"/>
              <a:gd name="connsiteX8" fmla="*/ 141229 w 771794"/>
              <a:gd name="connsiteY8" fmla="*/ 1293424 h 1483058"/>
              <a:gd name="connsiteX9" fmla="*/ 55841 w 771794"/>
              <a:gd name="connsiteY9" fmla="*/ 755048 h 1483058"/>
              <a:gd name="connsiteX10" fmla="*/ 923 w 771794"/>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56959 w 772912"/>
              <a:gd name="connsiteY9" fmla="*/ 755048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56959 w 772912"/>
              <a:gd name="connsiteY9" fmla="*/ 755048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66018 w 772912"/>
              <a:gd name="connsiteY9" fmla="*/ 744695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68283 w 772912"/>
              <a:gd name="connsiteY9" fmla="*/ 758499 h 1483058"/>
              <a:gd name="connsiteX10" fmla="*/ 2041 w 772912"/>
              <a:gd name="connsiteY10" fmla="*/ 822427 h 1483058"/>
              <a:gd name="connsiteX0" fmla="*/ 2041 w 772912"/>
              <a:gd name="connsiteY0" fmla="*/ 822427 h 1483058"/>
              <a:gd name="connsiteX1" fmla="*/ 76542 w 772912"/>
              <a:gd name="connsiteY1" fmla="*/ 513073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72813 w 772912"/>
              <a:gd name="connsiteY9" fmla="*/ 751597 h 1483058"/>
              <a:gd name="connsiteX10" fmla="*/ 2041 w 772912"/>
              <a:gd name="connsiteY10" fmla="*/ 822427 h 1483058"/>
              <a:gd name="connsiteX0" fmla="*/ 2041 w 772912"/>
              <a:gd name="connsiteY0" fmla="*/ 822427 h 1483058"/>
              <a:gd name="connsiteX1" fmla="*/ 76542 w 772912"/>
              <a:gd name="connsiteY1" fmla="*/ 561386 h 1483058"/>
              <a:gd name="connsiteX2" fmla="*/ 125870 w 772912"/>
              <a:gd name="connsiteY2" fmla="*/ 220941 h 1483058"/>
              <a:gd name="connsiteX3" fmla="*/ 389808 w 772912"/>
              <a:gd name="connsiteY3" fmla="*/ 99 h 1483058"/>
              <a:gd name="connsiteX4" fmla="*/ 657962 w 772912"/>
              <a:gd name="connsiteY4" fmla="*/ 206902 h 1483058"/>
              <a:gd name="connsiteX5" fmla="*/ 772912 w 772912"/>
              <a:gd name="connsiteY5" fmla="*/ 1026719 h 1483058"/>
              <a:gd name="connsiteX6" fmla="*/ 658106 w 772912"/>
              <a:gd name="connsiteY6" fmla="*/ 1357764 h 1483058"/>
              <a:gd name="connsiteX7" fmla="*/ 331653 w 772912"/>
              <a:gd name="connsiteY7" fmla="*/ 1481795 h 1483058"/>
              <a:gd name="connsiteX8" fmla="*/ 142347 w 772912"/>
              <a:gd name="connsiteY8" fmla="*/ 1293424 h 1483058"/>
              <a:gd name="connsiteX9" fmla="*/ 72813 w 772912"/>
              <a:gd name="connsiteY9" fmla="*/ 751597 h 1483058"/>
              <a:gd name="connsiteX10" fmla="*/ 2041 w 772912"/>
              <a:gd name="connsiteY10" fmla="*/ 822427 h 1483058"/>
              <a:gd name="connsiteX0" fmla="*/ 2737 w 773608"/>
              <a:gd name="connsiteY0" fmla="*/ 822427 h 1483058"/>
              <a:gd name="connsiteX1" fmla="*/ 70444 w 773608"/>
              <a:gd name="connsiteY1" fmla="*/ 575190 h 1483058"/>
              <a:gd name="connsiteX2" fmla="*/ 126566 w 773608"/>
              <a:gd name="connsiteY2" fmla="*/ 220941 h 1483058"/>
              <a:gd name="connsiteX3" fmla="*/ 390504 w 773608"/>
              <a:gd name="connsiteY3" fmla="*/ 99 h 1483058"/>
              <a:gd name="connsiteX4" fmla="*/ 658658 w 773608"/>
              <a:gd name="connsiteY4" fmla="*/ 206902 h 1483058"/>
              <a:gd name="connsiteX5" fmla="*/ 773608 w 773608"/>
              <a:gd name="connsiteY5" fmla="*/ 1026719 h 1483058"/>
              <a:gd name="connsiteX6" fmla="*/ 658802 w 773608"/>
              <a:gd name="connsiteY6" fmla="*/ 1357764 h 1483058"/>
              <a:gd name="connsiteX7" fmla="*/ 332349 w 773608"/>
              <a:gd name="connsiteY7" fmla="*/ 1481795 h 1483058"/>
              <a:gd name="connsiteX8" fmla="*/ 143043 w 773608"/>
              <a:gd name="connsiteY8" fmla="*/ 1293424 h 1483058"/>
              <a:gd name="connsiteX9" fmla="*/ 73509 w 773608"/>
              <a:gd name="connsiteY9" fmla="*/ 751597 h 1483058"/>
              <a:gd name="connsiteX10" fmla="*/ 2737 w 773608"/>
              <a:gd name="connsiteY10" fmla="*/ 822427 h 1483058"/>
              <a:gd name="connsiteX0" fmla="*/ 2737 w 773608"/>
              <a:gd name="connsiteY0" fmla="*/ 822427 h 1483058"/>
              <a:gd name="connsiteX1" fmla="*/ 70444 w 773608"/>
              <a:gd name="connsiteY1" fmla="*/ 575190 h 1483058"/>
              <a:gd name="connsiteX2" fmla="*/ 126566 w 773608"/>
              <a:gd name="connsiteY2" fmla="*/ 220941 h 1483058"/>
              <a:gd name="connsiteX3" fmla="*/ 390504 w 773608"/>
              <a:gd name="connsiteY3" fmla="*/ 99 h 1483058"/>
              <a:gd name="connsiteX4" fmla="*/ 658658 w 773608"/>
              <a:gd name="connsiteY4" fmla="*/ 206902 h 1483058"/>
              <a:gd name="connsiteX5" fmla="*/ 773608 w 773608"/>
              <a:gd name="connsiteY5" fmla="*/ 1026719 h 1483058"/>
              <a:gd name="connsiteX6" fmla="*/ 658802 w 773608"/>
              <a:gd name="connsiteY6" fmla="*/ 1357764 h 1483058"/>
              <a:gd name="connsiteX7" fmla="*/ 332349 w 773608"/>
              <a:gd name="connsiteY7" fmla="*/ 1481795 h 1483058"/>
              <a:gd name="connsiteX8" fmla="*/ 143043 w 773608"/>
              <a:gd name="connsiteY8" fmla="*/ 1293425 h 1483058"/>
              <a:gd name="connsiteX9" fmla="*/ 73509 w 773608"/>
              <a:gd name="connsiteY9" fmla="*/ 751597 h 1483058"/>
              <a:gd name="connsiteX10" fmla="*/ 2737 w 773608"/>
              <a:gd name="connsiteY10" fmla="*/ 822427 h 1483058"/>
              <a:gd name="connsiteX0" fmla="*/ 2737 w 773608"/>
              <a:gd name="connsiteY0" fmla="*/ 784686 h 1445317"/>
              <a:gd name="connsiteX1" fmla="*/ 70444 w 773608"/>
              <a:gd name="connsiteY1" fmla="*/ 537449 h 1445317"/>
              <a:gd name="connsiteX2" fmla="*/ 126566 w 773608"/>
              <a:gd name="connsiteY2" fmla="*/ 183200 h 1445317"/>
              <a:gd name="connsiteX3" fmla="*/ 388239 w 773608"/>
              <a:gd name="connsiteY3" fmla="*/ 318 h 1445317"/>
              <a:gd name="connsiteX4" fmla="*/ 658658 w 773608"/>
              <a:gd name="connsiteY4" fmla="*/ 169161 h 1445317"/>
              <a:gd name="connsiteX5" fmla="*/ 773608 w 773608"/>
              <a:gd name="connsiteY5" fmla="*/ 988978 h 1445317"/>
              <a:gd name="connsiteX6" fmla="*/ 658802 w 773608"/>
              <a:gd name="connsiteY6" fmla="*/ 1320023 h 1445317"/>
              <a:gd name="connsiteX7" fmla="*/ 332349 w 773608"/>
              <a:gd name="connsiteY7" fmla="*/ 1444054 h 1445317"/>
              <a:gd name="connsiteX8" fmla="*/ 143043 w 773608"/>
              <a:gd name="connsiteY8" fmla="*/ 1255684 h 1445317"/>
              <a:gd name="connsiteX9" fmla="*/ 73509 w 773608"/>
              <a:gd name="connsiteY9" fmla="*/ 713856 h 1445317"/>
              <a:gd name="connsiteX10" fmla="*/ 2737 w 773608"/>
              <a:gd name="connsiteY10" fmla="*/ 784686 h 1445317"/>
              <a:gd name="connsiteX0" fmla="*/ 2737 w 773608"/>
              <a:gd name="connsiteY0" fmla="*/ 786943 h 1447574"/>
              <a:gd name="connsiteX1" fmla="*/ 70444 w 773608"/>
              <a:gd name="connsiteY1" fmla="*/ 539706 h 1447574"/>
              <a:gd name="connsiteX2" fmla="*/ 137890 w 773608"/>
              <a:gd name="connsiteY2" fmla="*/ 233770 h 1447574"/>
              <a:gd name="connsiteX3" fmla="*/ 388239 w 773608"/>
              <a:gd name="connsiteY3" fmla="*/ 2575 h 1447574"/>
              <a:gd name="connsiteX4" fmla="*/ 658658 w 773608"/>
              <a:gd name="connsiteY4" fmla="*/ 171418 h 1447574"/>
              <a:gd name="connsiteX5" fmla="*/ 773608 w 773608"/>
              <a:gd name="connsiteY5" fmla="*/ 991235 h 1447574"/>
              <a:gd name="connsiteX6" fmla="*/ 658802 w 773608"/>
              <a:gd name="connsiteY6" fmla="*/ 1322280 h 1447574"/>
              <a:gd name="connsiteX7" fmla="*/ 332349 w 773608"/>
              <a:gd name="connsiteY7" fmla="*/ 1446311 h 1447574"/>
              <a:gd name="connsiteX8" fmla="*/ 143043 w 773608"/>
              <a:gd name="connsiteY8" fmla="*/ 1257941 h 1447574"/>
              <a:gd name="connsiteX9" fmla="*/ 73509 w 773608"/>
              <a:gd name="connsiteY9" fmla="*/ 716113 h 1447574"/>
              <a:gd name="connsiteX10" fmla="*/ 2737 w 773608"/>
              <a:gd name="connsiteY10" fmla="*/ 786943 h 1447574"/>
              <a:gd name="connsiteX0" fmla="*/ 4243 w 775114"/>
              <a:gd name="connsiteY0" fmla="*/ 786943 h 1447574"/>
              <a:gd name="connsiteX1" fmla="*/ 62891 w 775114"/>
              <a:gd name="connsiteY1" fmla="*/ 522452 h 1447574"/>
              <a:gd name="connsiteX2" fmla="*/ 139396 w 775114"/>
              <a:gd name="connsiteY2" fmla="*/ 233770 h 1447574"/>
              <a:gd name="connsiteX3" fmla="*/ 389745 w 775114"/>
              <a:gd name="connsiteY3" fmla="*/ 2575 h 1447574"/>
              <a:gd name="connsiteX4" fmla="*/ 660164 w 775114"/>
              <a:gd name="connsiteY4" fmla="*/ 171418 h 1447574"/>
              <a:gd name="connsiteX5" fmla="*/ 775114 w 775114"/>
              <a:gd name="connsiteY5" fmla="*/ 991235 h 1447574"/>
              <a:gd name="connsiteX6" fmla="*/ 660308 w 775114"/>
              <a:gd name="connsiteY6" fmla="*/ 1322280 h 1447574"/>
              <a:gd name="connsiteX7" fmla="*/ 333855 w 775114"/>
              <a:gd name="connsiteY7" fmla="*/ 1446311 h 1447574"/>
              <a:gd name="connsiteX8" fmla="*/ 144549 w 775114"/>
              <a:gd name="connsiteY8" fmla="*/ 1257941 h 1447574"/>
              <a:gd name="connsiteX9" fmla="*/ 75015 w 775114"/>
              <a:gd name="connsiteY9" fmla="*/ 716113 h 1447574"/>
              <a:gd name="connsiteX10" fmla="*/ 4243 w 775114"/>
              <a:gd name="connsiteY10" fmla="*/ 786943 h 1447574"/>
              <a:gd name="connsiteX0" fmla="*/ 9050 w 779921"/>
              <a:gd name="connsiteY0" fmla="*/ 786943 h 1447574"/>
              <a:gd name="connsiteX1" fmla="*/ 51844 w 779921"/>
              <a:gd name="connsiteY1" fmla="*/ 522452 h 1447574"/>
              <a:gd name="connsiteX2" fmla="*/ 144203 w 779921"/>
              <a:gd name="connsiteY2" fmla="*/ 233770 h 1447574"/>
              <a:gd name="connsiteX3" fmla="*/ 394552 w 779921"/>
              <a:gd name="connsiteY3" fmla="*/ 2575 h 1447574"/>
              <a:gd name="connsiteX4" fmla="*/ 664971 w 779921"/>
              <a:gd name="connsiteY4" fmla="*/ 171418 h 1447574"/>
              <a:gd name="connsiteX5" fmla="*/ 779921 w 779921"/>
              <a:gd name="connsiteY5" fmla="*/ 991235 h 1447574"/>
              <a:gd name="connsiteX6" fmla="*/ 665115 w 779921"/>
              <a:gd name="connsiteY6" fmla="*/ 1322280 h 1447574"/>
              <a:gd name="connsiteX7" fmla="*/ 338662 w 779921"/>
              <a:gd name="connsiteY7" fmla="*/ 1446311 h 1447574"/>
              <a:gd name="connsiteX8" fmla="*/ 149356 w 779921"/>
              <a:gd name="connsiteY8" fmla="*/ 1257941 h 1447574"/>
              <a:gd name="connsiteX9" fmla="*/ 79822 w 779921"/>
              <a:gd name="connsiteY9" fmla="*/ 716113 h 1447574"/>
              <a:gd name="connsiteX10" fmla="*/ 9050 w 779921"/>
              <a:gd name="connsiteY10" fmla="*/ 786943 h 1447574"/>
              <a:gd name="connsiteX0" fmla="*/ 2472 w 773343"/>
              <a:gd name="connsiteY0" fmla="*/ 786943 h 1447574"/>
              <a:gd name="connsiteX1" fmla="*/ 72444 w 773343"/>
              <a:gd name="connsiteY1" fmla="*/ 525904 h 1447574"/>
              <a:gd name="connsiteX2" fmla="*/ 137625 w 773343"/>
              <a:gd name="connsiteY2" fmla="*/ 233770 h 1447574"/>
              <a:gd name="connsiteX3" fmla="*/ 387974 w 773343"/>
              <a:gd name="connsiteY3" fmla="*/ 2575 h 1447574"/>
              <a:gd name="connsiteX4" fmla="*/ 658393 w 773343"/>
              <a:gd name="connsiteY4" fmla="*/ 171418 h 1447574"/>
              <a:gd name="connsiteX5" fmla="*/ 773343 w 773343"/>
              <a:gd name="connsiteY5" fmla="*/ 991235 h 1447574"/>
              <a:gd name="connsiteX6" fmla="*/ 658537 w 773343"/>
              <a:gd name="connsiteY6" fmla="*/ 1322280 h 1447574"/>
              <a:gd name="connsiteX7" fmla="*/ 332084 w 773343"/>
              <a:gd name="connsiteY7" fmla="*/ 1446311 h 1447574"/>
              <a:gd name="connsiteX8" fmla="*/ 142778 w 773343"/>
              <a:gd name="connsiteY8" fmla="*/ 1257941 h 1447574"/>
              <a:gd name="connsiteX9" fmla="*/ 73244 w 773343"/>
              <a:gd name="connsiteY9" fmla="*/ 716113 h 1447574"/>
              <a:gd name="connsiteX10" fmla="*/ 2472 w 773343"/>
              <a:gd name="connsiteY10" fmla="*/ 786943 h 1447574"/>
              <a:gd name="connsiteX0" fmla="*/ 1502 w 772373"/>
              <a:gd name="connsiteY0" fmla="*/ 786943 h 1447574"/>
              <a:gd name="connsiteX1" fmla="*/ 71474 w 772373"/>
              <a:gd name="connsiteY1" fmla="*/ 525904 h 1447574"/>
              <a:gd name="connsiteX2" fmla="*/ 136655 w 772373"/>
              <a:gd name="connsiteY2" fmla="*/ 233770 h 1447574"/>
              <a:gd name="connsiteX3" fmla="*/ 387004 w 772373"/>
              <a:gd name="connsiteY3" fmla="*/ 2575 h 1447574"/>
              <a:gd name="connsiteX4" fmla="*/ 657423 w 772373"/>
              <a:gd name="connsiteY4" fmla="*/ 171418 h 1447574"/>
              <a:gd name="connsiteX5" fmla="*/ 772373 w 772373"/>
              <a:gd name="connsiteY5" fmla="*/ 991235 h 1447574"/>
              <a:gd name="connsiteX6" fmla="*/ 657567 w 772373"/>
              <a:gd name="connsiteY6" fmla="*/ 1322280 h 1447574"/>
              <a:gd name="connsiteX7" fmla="*/ 331114 w 772373"/>
              <a:gd name="connsiteY7" fmla="*/ 1446311 h 1447574"/>
              <a:gd name="connsiteX8" fmla="*/ 141808 w 772373"/>
              <a:gd name="connsiteY8" fmla="*/ 1257941 h 1447574"/>
              <a:gd name="connsiteX9" fmla="*/ 72274 w 772373"/>
              <a:gd name="connsiteY9" fmla="*/ 716113 h 1447574"/>
              <a:gd name="connsiteX10" fmla="*/ 1502 w 772373"/>
              <a:gd name="connsiteY10" fmla="*/ 786943 h 1447574"/>
              <a:gd name="connsiteX0" fmla="*/ 1931 w 772802"/>
              <a:gd name="connsiteY0" fmla="*/ 786943 h 1447574"/>
              <a:gd name="connsiteX1" fmla="*/ 65109 w 772802"/>
              <a:gd name="connsiteY1" fmla="*/ 532806 h 1447574"/>
              <a:gd name="connsiteX2" fmla="*/ 137084 w 772802"/>
              <a:gd name="connsiteY2" fmla="*/ 233770 h 1447574"/>
              <a:gd name="connsiteX3" fmla="*/ 387433 w 772802"/>
              <a:gd name="connsiteY3" fmla="*/ 2575 h 1447574"/>
              <a:gd name="connsiteX4" fmla="*/ 657852 w 772802"/>
              <a:gd name="connsiteY4" fmla="*/ 171418 h 1447574"/>
              <a:gd name="connsiteX5" fmla="*/ 772802 w 772802"/>
              <a:gd name="connsiteY5" fmla="*/ 991235 h 1447574"/>
              <a:gd name="connsiteX6" fmla="*/ 657996 w 772802"/>
              <a:gd name="connsiteY6" fmla="*/ 1322280 h 1447574"/>
              <a:gd name="connsiteX7" fmla="*/ 331543 w 772802"/>
              <a:gd name="connsiteY7" fmla="*/ 1446311 h 1447574"/>
              <a:gd name="connsiteX8" fmla="*/ 142237 w 772802"/>
              <a:gd name="connsiteY8" fmla="*/ 1257941 h 1447574"/>
              <a:gd name="connsiteX9" fmla="*/ 72703 w 772802"/>
              <a:gd name="connsiteY9" fmla="*/ 716113 h 1447574"/>
              <a:gd name="connsiteX10" fmla="*/ 1931 w 772802"/>
              <a:gd name="connsiteY10" fmla="*/ 786943 h 1447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802" h="1447574">
                <a:moveTo>
                  <a:pt x="1931" y="786943"/>
                </a:moveTo>
                <a:cubicBezTo>
                  <a:pt x="-5304" y="793031"/>
                  <a:pt x="6108" y="637170"/>
                  <a:pt x="65109" y="532806"/>
                </a:cubicBezTo>
                <a:cubicBezTo>
                  <a:pt x="95020" y="452841"/>
                  <a:pt x="83363" y="322142"/>
                  <a:pt x="137084" y="233770"/>
                </a:cubicBezTo>
                <a:cubicBezTo>
                  <a:pt x="190805" y="145398"/>
                  <a:pt x="300638" y="12967"/>
                  <a:pt x="387433" y="2575"/>
                </a:cubicBezTo>
                <a:cubicBezTo>
                  <a:pt x="474228" y="-7817"/>
                  <a:pt x="593624" y="6641"/>
                  <a:pt x="657852" y="171418"/>
                </a:cubicBezTo>
                <a:cubicBezTo>
                  <a:pt x="722080" y="336195"/>
                  <a:pt x="772778" y="799425"/>
                  <a:pt x="772802" y="991235"/>
                </a:cubicBezTo>
                <a:cubicBezTo>
                  <a:pt x="772826" y="1183045"/>
                  <a:pt x="731539" y="1246434"/>
                  <a:pt x="657996" y="1322280"/>
                </a:cubicBezTo>
                <a:cubicBezTo>
                  <a:pt x="584453" y="1398126"/>
                  <a:pt x="417503" y="1457034"/>
                  <a:pt x="331543" y="1446311"/>
                </a:cubicBezTo>
                <a:cubicBezTo>
                  <a:pt x="245583" y="1435588"/>
                  <a:pt x="162488" y="1364071"/>
                  <a:pt x="142237" y="1257941"/>
                </a:cubicBezTo>
                <a:cubicBezTo>
                  <a:pt x="70105" y="1028184"/>
                  <a:pt x="105499" y="806115"/>
                  <a:pt x="72703" y="716113"/>
                </a:cubicBezTo>
                <a:cubicBezTo>
                  <a:pt x="35569" y="690454"/>
                  <a:pt x="12746" y="754000"/>
                  <a:pt x="1931" y="786943"/>
                </a:cubicBezTo>
                <a:close/>
              </a:path>
            </a:pathLst>
          </a:custGeom>
          <a:noFill/>
          <a:ln w="19050" cap="flat">
            <a:solidFill>
              <a:schemeClr val="tx1"/>
            </a:solidFill>
            <a:prstDash val="solid"/>
            <a:miter/>
          </a:ln>
        </p:spPr>
        <p:txBody>
          <a:bodyPr rtlCol="0" anchor="ctr"/>
          <a:lstStyle/>
          <a:p>
            <a:endParaRPr lang="en-US">
              <a:ln>
                <a:solidFill>
                  <a:srgbClr val="000000"/>
                </a:solidFill>
              </a:ln>
              <a:solidFill>
                <a:srgbClr val="000000"/>
              </a:solidFill>
            </a:endParaRPr>
          </a:p>
        </p:txBody>
      </p:sp>
      <p:pic>
        <p:nvPicPr>
          <p:cNvPr id="38" name="Graphic 37" descr="Question mark">
            <a:extLst>
              <a:ext uri="{FF2B5EF4-FFF2-40B4-BE49-F238E27FC236}">
                <a16:creationId xmlns:a16="http://schemas.microsoft.com/office/drawing/2014/main" id="{9996DD4A-2D74-72D2-9F90-0406D2E7B4E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96399" y="941377"/>
            <a:ext cx="4903863" cy="4903863"/>
          </a:xfrm>
          <a:prstGeom prst="rect">
            <a:avLst/>
          </a:prstGeom>
        </p:spPr>
      </p:pic>
      <p:sp>
        <p:nvSpPr>
          <p:cNvPr id="3" name="Slide Number Placeholder 2">
            <a:extLst>
              <a:ext uri="{FF2B5EF4-FFF2-40B4-BE49-F238E27FC236}">
                <a16:creationId xmlns:a16="http://schemas.microsoft.com/office/drawing/2014/main" id="{E4CF3143-C0B2-0093-BF58-47ABEFC50AA9}"/>
              </a:ext>
            </a:extLst>
          </p:cNvPr>
          <p:cNvSpPr>
            <a:spLocks noGrp="1"/>
          </p:cNvSpPr>
          <p:nvPr>
            <p:ph type="sldNum" sz="quarter" idx="12"/>
          </p:nvPr>
        </p:nvSpPr>
        <p:spPr/>
        <p:txBody>
          <a:bodyPr/>
          <a:lstStyle/>
          <a:p>
            <a:fld id="{7C7FAD9F-AEE9-406E-B720-57D2B9DB2816}" type="slidenum">
              <a:rPr lang="en-US" smtClean="0"/>
              <a:t>50</a:t>
            </a:fld>
            <a:endParaRPr lang="en-US"/>
          </a:p>
        </p:txBody>
      </p:sp>
    </p:spTree>
    <p:extLst>
      <p:ext uri="{BB962C8B-B14F-4D97-AF65-F5344CB8AC3E}">
        <p14:creationId xmlns:p14="http://schemas.microsoft.com/office/powerpoint/2010/main" val="109286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17DB0-BDA6-392F-5730-DA324AFCE632}"/>
              </a:ext>
            </a:extLst>
          </p:cNvPr>
          <p:cNvSpPr>
            <a:spLocks noGrp="1"/>
          </p:cNvSpPr>
          <p:nvPr>
            <p:ph type="sldNum" sz="quarter" idx="12"/>
          </p:nvPr>
        </p:nvSpPr>
        <p:spPr/>
        <p:txBody>
          <a:bodyPr/>
          <a:lstStyle/>
          <a:p>
            <a:fld id="{7C7FAD9F-AEE9-406E-B720-57D2B9DB2816}" type="slidenum">
              <a:rPr lang="en-US" smtClean="0"/>
              <a:t>6</a:t>
            </a:fld>
            <a:endParaRPr lang="en-US"/>
          </a:p>
        </p:txBody>
      </p:sp>
      <p:sp>
        <p:nvSpPr>
          <p:cNvPr id="2" name="Title 1">
            <a:extLst>
              <a:ext uri="{FF2B5EF4-FFF2-40B4-BE49-F238E27FC236}">
                <a16:creationId xmlns:a16="http://schemas.microsoft.com/office/drawing/2014/main" id="{7C1E1610-3219-552D-98B9-C21BED10AF98}"/>
              </a:ext>
            </a:extLst>
          </p:cNvPr>
          <p:cNvSpPr>
            <a:spLocks noGrp="1"/>
          </p:cNvSpPr>
          <p:nvPr>
            <p:ph type="title"/>
          </p:nvPr>
        </p:nvSpPr>
        <p:spPr>
          <a:xfrm>
            <a:off x="415245" y="368215"/>
            <a:ext cx="4586741" cy="6353260"/>
          </a:xfrm>
        </p:spPr>
        <p:txBody>
          <a:bodyPr/>
          <a:lstStyle/>
          <a:p>
            <a:pPr algn="ctr"/>
            <a:br>
              <a:rPr lang="en-US" dirty="0"/>
            </a:br>
            <a:r>
              <a:rPr lang="en-US" dirty="0"/>
              <a:t>1-1</a:t>
            </a:r>
            <a:br>
              <a:rPr lang="en-US" dirty="0"/>
            </a:br>
            <a:r>
              <a:rPr lang="en-US" sz="6000" dirty="0"/>
              <a:t>process of </a:t>
            </a:r>
            <a:br>
              <a:rPr lang="en-US" sz="6000" dirty="0"/>
            </a:br>
            <a:r>
              <a:rPr lang="en-US" sz="6000" dirty="0"/>
              <a:t>writing</a:t>
            </a:r>
          </a:p>
        </p:txBody>
      </p:sp>
      <p:sp>
        <p:nvSpPr>
          <p:cNvPr id="10" name="TextBox 9">
            <a:extLst>
              <a:ext uri="{FF2B5EF4-FFF2-40B4-BE49-F238E27FC236}">
                <a16:creationId xmlns:a16="http://schemas.microsoft.com/office/drawing/2014/main" id="{A3112C56-0306-FA2B-07DC-480B65170CED}"/>
              </a:ext>
            </a:extLst>
          </p:cNvPr>
          <p:cNvSpPr txBox="1"/>
          <p:nvPr/>
        </p:nvSpPr>
        <p:spPr>
          <a:xfrm>
            <a:off x="5705606" y="961054"/>
            <a:ext cx="4492690" cy="4154984"/>
          </a:xfrm>
          <a:prstGeom prst="rect">
            <a:avLst/>
          </a:prstGeom>
          <a:noFill/>
        </p:spPr>
        <p:txBody>
          <a:bodyPr wrap="square" rtlCol="0">
            <a:spAutoFit/>
          </a:bodyPr>
          <a:lstStyle/>
          <a:p>
            <a:pPr marL="571500" indent="-571500">
              <a:buFont typeface="Arial" panose="020B0604020202020204" pitchFamily="34" charset="0"/>
              <a:buChar char="•"/>
            </a:pPr>
            <a:r>
              <a:rPr lang="en-US" sz="4400" dirty="0"/>
              <a:t>Timeline?</a:t>
            </a:r>
          </a:p>
          <a:p>
            <a:pPr marL="571500" indent="-571500">
              <a:buFont typeface="Arial" panose="020B0604020202020204" pitchFamily="34" charset="0"/>
              <a:buChar char="•"/>
            </a:pPr>
            <a:r>
              <a:rPr lang="en-US" sz="4400" dirty="0"/>
              <a:t>Where will draft be shared?</a:t>
            </a:r>
          </a:p>
          <a:p>
            <a:pPr marL="571500" indent="-571500">
              <a:buFont typeface="Arial" panose="020B0604020202020204" pitchFamily="34" charset="0"/>
              <a:buChar char="•"/>
            </a:pPr>
            <a:r>
              <a:rPr lang="en-US" sz="4400" dirty="0"/>
              <a:t>Division of writing?</a:t>
            </a:r>
          </a:p>
          <a:p>
            <a:pPr marL="571500" indent="-571500">
              <a:buFont typeface="Arial" panose="020B0604020202020204" pitchFamily="34" charset="0"/>
              <a:buChar char="•"/>
            </a:pPr>
            <a:r>
              <a:rPr lang="en-US" sz="4400" dirty="0"/>
              <a:t>Citation software?</a:t>
            </a:r>
          </a:p>
          <a:p>
            <a:endParaRPr lang="en-US" sz="4400" dirty="0"/>
          </a:p>
        </p:txBody>
      </p:sp>
    </p:spTree>
    <p:extLst>
      <p:ext uri="{BB962C8B-B14F-4D97-AF65-F5344CB8AC3E}">
        <p14:creationId xmlns:p14="http://schemas.microsoft.com/office/powerpoint/2010/main" val="3305444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17DB0-BDA6-392F-5730-DA324AFCE632}"/>
              </a:ext>
            </a:extLst>
          </p:cNvPr>
          <p:cNvSpPr>
            <a:spLocks noGrp="1"/>
          </p:cNvSpPr>
          <p:nvPr>
            <p:ph type="sldNum" sz="quarter" idx="12"/>
          </p:nvPr>
        </p:nvSpPr>
        <p:spPr/>
        <p:txBody>
          <a:bodyPr/>
          <a:lstStyle/>
          <a:p>
            <a:fld id="{7C7FAD9F-AEE9-406E-B720-57D2B9DB2816}" type="slidenum">
              <a:rPr lang="en-US" smtClean="0"/>
              <a:t>7</a:t>
            </a:fld>
            <a:endParaRPr lang="en-US"/>
          </a:p>
        </p:txBody>
      </p:sp>
      <p:sp>
        <p:nvSpPr>
          <p:cNvPr id="2" name="Title 1">
            <a:extLst>
              <a:ext uri="{FF2B5EF4-FFF2-40B4-BE49-F238E27FC236}">
                <a16:creationId xmlns:a16="http://schemas.microsoft.com/office/drawing/2014/main" id="{7C1E1610-3219-552D-98B9-C21BED10AF98}"/>
              </a:ext>
            </a:extLst>
          </p:cNvPr>
          <p:cNvSpPr>
            <a:spLocks noGrp="1"/>
          </p:cNvSpPr>
          <p:nvPr>
            <p:ph type="title"/>
          </p:nvPr>
        </p:nvSpPr>
        <p:spPr>
          <a:xfrm>
            <a:off x="377145" y="297458"/>
            <a:ext cx="4325484" cy="6321056"/>
          </a:xfrm>
        </p:spPr>
        <p:txBody>
          <a:bodyPr/>
          <a:lstStyle/>
          <a:p>
            <a:pPr algn="ctr"/>
            <a:br>
              <a:rPr lang="en-US" dirty="0"/>
            </a:br>
            <a:r>
              <a:rPr lang="en-US" dirty="0"/>
              <a:t>1-2</a:t>
            </a:r>
            <a:br>
              <a:rPr lang="en-US" dirty="0"/>
            </a:br>
            <a:r>
              <a:rPr lang="en-US" sz="5400" dirty="0"/>
              <a:t>Selecting a </a:t>
            </a:r>
            <a:br>
              <a:rPr lang="en-US" sz="5400" dirty="0"/>
            </a:br>
            <a:r>
              <a:rPr lang="en-US" sz="5400" dirty="0"/>
              <a:t>journal</a:t>
            </a:r>
          </a:p>
        </p:txBody>
      </p:sp>
      <p:graphicFrame>
        <p:nvGraphicFramePr>
          <p:cNvPr id="9" name="Diagram 8">
            <a:extLst>
              <a:ext uri="{FF2B5EF4-FFF2-40B4-BE49-F238E27FC236}">
                <a16:creationId xmlns:a16="http://schemas.microsoft.com/office/drawing/2014/main" id="{3C3B5B76-3644-13F9-7087-0998CA80063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543538446"/>
              </p:ext>
            </p:extLst>
          </p:nvPr>
        </p:nvGraphicFramePr>
        <p:xfrm>
          <a:off x="5220477" y="373225"/>
          <a:ext cx="6554756" cy="58391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35224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196364-1EC5-03AB-0350-34D324F3270C}"/>
              </a:ext>
            </a:extLst>
          </p:cNvPr>
          <p:cNvSpPr>
            <a:spLocks noGrp="1"/>
          </p:cNvSpPr>
          <p:nvPr>
            <p:ph type="sldNum" sz="quarter" idx="12"/>
          </p:nvPr>
        </p:nvSpPr>
        <p:spPr/>
        <p:txBody>
          <a:bodyPr/>
          <a:lstStyle/>
          <a:p>
            <a:fld id="{7C7FAD9F-AEE9-406E-B720-57D2B9DB2816}" type="slidenum">
              <a:rPr lang="en-US" smtClean="0"/>
              <a:t>8</a:t>
            </a:fld>
            <a:endParaRPr lang="en-US"/>
          </a:p>
        </p:txBody>
      </p:sp>
      <p:sp>
        <p:nvSpPr>
          <p:cNvPr id="2" name="Title 1">
            <a:extLst>
              <a:ext uri="{FF2B5EF4-FFF2-40B4-BE49-F238E27FC236}">
                <a16:creationId xmlns:a16="http://schemas.microsoft.com/office/drawing/2014/main" id="{33FCE2A6-C3A4-8B4B-CB64-64D8FC56EBD8}"/>
              </a:ext>
            </a:extLst>
          </p:cNvPr>
          <p:cNvSpPr>
            <a:spLocks noGrp="1"/>
          </p:cNvSpPr>
          <p:nvPr>
            <p:ph type="title"/>
          </p:nvPr>
        </p:nvSpPr>
        <p:spPr>
          <a:xfrm>
            <a:off x="658587" y="546485"/>
            <a:ext cx="10326688" cy="1125675"/>
          </a:xfrm>
        </p:spPr>
        <p:txBody>
          <a:bodyPr/>
          <a:lstStyle/>
          <a:p>
            <a:r>
              <a:rPr lang="en-US" b="0" dirty="0">
                <a:latin typeface="Aptos" panose="020B0004020202020204" pitchFamily="34" charset="0"/>
              </a:rPr>
              <a:t>Considerations for selection</a:t>
            </a:r>
          </a:p>
        </p:txBody>
      </p:sp>
      <p:sp>
        <p:nvSpPr>
          <p:cNvPr id="5" name="Text Placeholder 4">
            <a:extLst>
              <a:ext uri="{FF2B5EF4-FFF2-40B4-BE49-F238E27FC236}">
                <a16:creationId xmlns:a16="http://schemas.microsoft.com/office/drawing/2014/main" id="{63F5B28C-4ABA-2B74-5667-015D06484169}"/>
              </a:ext>
            </a:extLst>
          </p:cNvPr>
          <p:cNvSpPr>
            <a:spLocks noGrp="1"/>
          </p:cNvSpPr>
          <p:nvPr>
            <p:ph type="body" idx="1"/>
          </p:nvPr>
        </p:nvSpPr>
        <p:spPr>
          <a:xfrm>
            <a:off x="1039208" y="1827804"/>
            <a:ext cx="2082361" cy="814387"/>
          </a:xfrm>
          <a:ln>
            <a:solidFill>
              <a:schemeClr val="tx1"/>
            </a:solidFill>
          </a:ln>
        </p:spPr>
        <p:txBody>
          <a:bodyPr>
            <a:normAutofit/>
          </a:bodyPr>
          <a:lstStyle/>
          <a:p>
            <a:pPr algn="ctr"/>
            <a:r>
              <a:rPr lang="en-US" sz="2000" dirty="0">
                <a:latin typeface="Aptos" panose="020B0004020202020204" pitchFamily="34" charset="0"/>
              </a:rPr>
              <a:t>Match for Topic Review</a:t>
            </a:r>
          </a:p>
        </p:txBody>
      </p:sp>
      <p:sp>
        <p:nvSpPr>
          <p:cNvPr id="6" name="Content Placeholder 5">
            <a:extLst>
              <a:ext uri="{FF2B5EF4-FFF2-40B4-BE49-F238E27FC236}">
                <a16:creationId xmlns:a16="http://schemas.microsoft.com/office/drawing/2014/main" id="{3600BCE5-DA79-15B5-4A09-AE496A2A5853}"/>
              </a:ext>
            </a:extLst>
          </p:cNvPr>
          <p:cNvSpPr>
            <a:spLocks noGrp="1"/>
          </p:cNvSpPr>
          <p:nvPr>
            <p:ph sz="half" idx="2"/>
          </p:nvPr>
        </p:nvSpPr>
        <p:spPr>
          <a:xfrm>
            <a:off x="1039206" y="2642191"/>
            <a:ext cx="2082361" cy="3402418"/>
          </a:xfrm>
          <a:ln>
            <a:solidFill>
              <a:schemeClr val="tx1"/>
            </a:solidFill>
          </a:ln>
        </p:spPr>
        <p:txBody>
          <a:bodyPr>
            <a:normAutofit fontScale="77500" lnSpcReduction="20000"/>
          </a:bodyPr>
          <a:lstStyle/>
          <a:p>
            <a:pPr marL="285750" lvl="0" indent="-285750">
              <a:buFont typeface="Arial" panose="020B0604020202020204" pitchFamily="34" charset="0"/>
              <a:buChar char="•"/>
            </a:pPr>
            <a:r>
              <a:rPr lang="en-US" sz="1800" b="0" dirty="0">
                <a:solidFill>
                  <a:schemeClr val="tx1"/>
                </a:solidFill>
                <a:latin typeface="Aptos" panose="020B0004020202020204" pitchFamily="34" charset="0"/>
              </a:rPr>
              <a:t>Identify the Scope</a:t>
            </a:r>
          </a:p>
          <a:p>
            <a:pPr marL="285750" lvl="0" indent="-285750">
              <a:buFont typeface="Arial" panose="020B0604020202020204" pitchFamily="34" charset="0"/>
              <a:buChar char="•"/>
            </a:pPr>
            <a:r>
              <a:rPr lang="en-US" sz="1800" b="0" dirty="0">
                <a:solidFill>
                  <a:schemeClr val="tx1"/>
                </a:solidFill>
                <a:latin typeface="Aptos" panose="020B0004020202020204" pitchFamily="34" charset="0"/>
              </a:rPr>
              <a:t>Consider the Audience</a:t>
            </a:r>
          </a:p>
          <a:p>
            <a:pPr marL="285750" lvl="0" indent="-285750">
              <a:buFont typeface="Arial" panose="020B0604020202020204" pitchFamily="34" charset="0"/>
              <a:buChar char="•"/>
            </a:pPr>
            <a:r>
              <a:rPr lang="en-US" sz="1800" b="0" dirty="0">
                <a:solidFill>
                  <a:schemeClr val="tx1"/>
                </a:solidFill>
                <a:latin typeface="Aptos" panose="020B0004020202020204" pitchFamily="34" charset="0"/>
              </a:rPr>
              <a:t>Evaluate Previous Publications (esp. reviews)</a:t>
            </a:r>
          </a:p>
          <a:p>
            <a:pPr marL="285750" lvl="0" indent="-285750">
              <a:buFont typeface="Arial" panose="020B0604020202020204" pitchFamily="34" charset="0"/>
              <a:buChar char="•"/>
            </a:pPr>
            <a:r>
              <a:rPr lang="en-US" sz="1800" b="0" dirty="0">
                <a:solidFill>
                  <a:schemeClr val="tx1"/>
                </a:solidFill>
                <a:latin typeface="Aptos" panose="020B0004020202020204" pitchFamily="34" charset="0"/>
              </a:rPr>
              <a:t>Do they publish SRs?</a:t>
            </a:r>
          </a:p>
          <a:p>
            <a:endParaRPr lang="en-US" dirty="0"/>
          </a:p>
        </p:txBody>
      </p:sp>
      <p:sp>
        <p:nvSpPr>
          <p:cNvPr id="7" name="Text Placeholder 6">
            <a:extLst>
              <a:ext uri="{FF2B5EF4-FFF2-40B4-BE49-F238E27FC236}">
                <a16:creationId xmlns:a16="http://schemas.microsoft.com/office/drawing/2014/main" id="{75BA4A6F-C1E9-D276-0778-01777F13D825}"/>
              </a:ext>
            </a:extLst>
          </p:cNvPr>
          <p:cNvSpPr>
            <a:spLocks noGrp="1"/>
          </p:cNvSpPr>
          <p:nvPr>
            <p:ph type="body" sz="quarter" idx="3"/>
          </p:nvPr>
        </p:nvSpPr>
        <p:spPr>
          <a:xfrm>
            <a:off x="3674498" y="1827804"/>
            <a:ext cx="2082361" cy="814387"/>
          </a:xfrm>
          <a:ln>
            <a:solidFill>
              <a:schemeClr val="tx1"/>
            </a:solidFill>
          </a:ln>
        </p:spPr>
        <p:txBody>
          <a:bodyPr>
            <a:normAutofit/>
          </a:bodyPr>
          <a:lstStyle/>
          <a:p>
            <a:pPr algn="ctr"/>
            <a:r>
              <a:rPr lang="en-US" sz="2000" dirty="0">
                <a:latin typeface="Aptos" panose="020B0004020202020204" pitchFamily="34" charset="0"/>
              </a:rPr>
              <a:t>Journal Reach</a:t>
            </a:r>
          </a:p>
        </p:txBody>
      </p:sp>
      <p:sp>
        <p:nvSpPr>
          <p:cNvPr id="8" name="Content Placeholder 7">
            <a:extLst>
              <a:ext uri="{FF2B5EF4-FFF2-40B4-BE49-F238E27FC236}">
                <a16:creationId xmlns:a16="http://schemas.microsoft.com/office/drawing/2014/main" id="{16065673-62F9-FB54-218A-24B516DEC920}"/>
              </a:ext>
            </a:extLst>
          </p:cNvPr>
          <p:cNvSpPr>
            <a:spLocks noGrp="1"/>
          </p:cNvSpPr>
          <p:nvPr>
            <p:ph sz="quarter" idx="4"/>
          </p:nvPr>
        </p:nvSpPr>
        <p:spPr>
          <a:xfrm>
            <a:off x="3674498" y="2642191"/>
            <a:ext cx="2082361" cy="3402418"/>
          </a:xfrm>
          <a:ln>
            <a:solidFill>
              <a:schemeClr val="tx1"/>
            </a:solidFill>
          </a:ln>
        </p:spPr>
        <p:txBody>
          <a:bodyPr>
            <a:normAutofit fontScale="77500" lnSpcReduction="20000"/>
          </a:bodyPr>
          <a:lstStyle/>
          <a:p>
            <a:pPr lvl="0"/>
            <a:r>
              <a:rPr lang="en-US" sz="2600" dirty="0">
                <a:solidFill>
                  <a:schemeClr val="tx1"/>
                </a:solidFill>
                <a:latin typeface="Aptos" panose="020B0004020202020204" pitchFamily="34" charset="0"/>
              </a:rPr>
              <a:t>Check Journal Metrics</a:t>
            </a:r>
          </a:p>
          <a:p>
            <a:pPr lvl="1"/>
            <a:r>
              <a:rPr lang="en-US" sz="2300" b="0" dirty="0">
                <a:solidFill>
                  <a:schemeClr val="tx1"/>
                </a:solidFill>
                <a:latin typeface="Aptos" panose="020B0004020202020204" pitchFamily="34" charset="0"/>
              </a:rPr>
              <a:t>Make sure comparisons are appropriate within discipline</a:t>
            </a:r>
          </a:p>
          <a:p>
            <a:pPr lvl="0"/>
            <a:r>
              <a:rPr lang="en-US" sz="2600" dirty="0">
                <a:solidFill>
                  <a:schemeClr val="tx1"/>
                </a:solidFill>
                <a:latin typeface="Aptos" panose="020B0004020202020204" pitchFamily="34" charset="0"/>
              </a:rPr>
              <a:t>Check for Indexing</a:t>
            </a:r>
          </a:p>
          <a:p>
            <a:pPr lvl="1"/>
            <a:r>
              <a:rPr lang="en-US" sz="2300" b="0" dirty="0">
                <a:solidFill>
                  <a:schemeClr val="tx1"/>
                </a:solidFill>
                <a:latin typeface="Aptos" panose="020B0004020202020204" pitchFamily="34" charset="0"/>
              </a:rPr>
              <a:t>Indexed in PubMed?</a:t>
            </a:r>
          </a:p>
          <a:p>
            <a:pPr lvl="1"/>
            <a:r>
              <a:rPr lang="en-US" sz="2300" b="0" dirty="0">
                <a:solidFill>
                  <a:schemeClr val="tx1"/>
                </a:solidFill>
                <a:latin typeface="Aptos" panose="020B0004020202020204" pitchFamily="34" charset="0"/>
              </a:rPr>
              <a:t>Others?</a:t>
            </a:r>
          </a:p>
          <a:p>
            <a:endParaRPr lang="en-US" dirty="0"/>
          </a:p>
        </p:txBody>
      </p:sp>
      <p:sp>
        <p:nvSpPr>
          <p:cNvPr id="9" name="Text Placeholder 6">
            <a:extLst>
              <a:ext uri="{FF2B5EF4-FFF2-40B4-BE49-F238E27FC236}">
                <a16:creationId xmlns:a16="http://schemas.microsoft.com/office/drawing/2014/main" id="{6B0BEBF2-C8CB-8EE7-D324-CF9DA0565178}"/>
              </a:ext>
            </a:extLst>
          </p:cNvPr>
          <p:cNvSpPr txBox="1">
            <a:spLocks/>
          </p:cNvSpPr>
          <p:nvPr/>
        </p:nvSpPr>
        <p:spPr>
          <a:xfrm>
            <a:off x="6313905" y="1827804"/>
            <a:ext cx="2082361" cy="814387"/>
          </a:xfrm>
          <a:prstGeom prst="rect">
            <a:avLst/>
          </a:prstGeom>
          <a:ln>
            <a:solidFill>
              <a:schemeClr val="tx1"/>
            </a:solidFill>
          </a:ln>
        </p:spPr>
        <p:txBody>
          <a:bodyPr vert="horz" lIns="91440" tIns="45720" rIns="91440" bIns="45720" rtlCol="0" anchor="b">
            <a:normAutofit/>
          </a:bodyPr>
          <a:lstStyle>
            <a:lvl1pPr marL="0" indent="0" algn="l" defTabSz="914400" rtl="0" eaLnBrk="1" latinLnBrk="0" hangingPunct="1">
              <a:lnSpc>
                <a:spcPct val="100000"/>
              </a:lnSpc>
              <a:spcBef>
                <a:spcPts val="1000"/>
              </a:spcBef>
              <a:buSzPct val="73000"/>
              <a:buFontTx/>
              <a:buNone/>
              <a:defRPr sz="2400" b="1" kern="1200" spc="50" baseline="0">
                <a:solidFill>
                  <a:schemeClr val="tx1"/>
                </a:solidFill>
                <a:latin typeface="The Hand Extrablack" panose="03070A02030502020204" pitchFamily="66" charset="0"/>
                <a:ea typeface="+mn-ea"/>
                <a:cs typeface="+mn-cs"/>
              </a:defRPr>
            </a:lvl1pPr>
            <a:lvl2pPr marL="457200" indent="0" algn="l" defTabSz="914400" rtl="0" eaLnBrk="1" latinLnBrk="0" hangingPunct="1">
              <a:lnSpc>
                <a:spcPct val="100000"/>
              </a:lnSpc>
              <a:spcBef>
                <a:spcPts val="500"/>
              </a:spcBef>
              <a:buSzPct val="70000"/>
              <a:buFont typeface="Arial" panose="020B0604020202020204" pitchFamily="34" charset="0"/>
              <a:buNone/>
              <a:defRPr sz="2000" b="1" kern="1200" spc="50" baseline="0">
                <a:solidFill>
                  <a:schemeClr val="tx1"/>
                </a:solidFill>
                <a:latin typeface="The Hand Extrablack" panose="03070A02030502020204" pitchFamily="66" charset="0"/>
                <a:ea typeface="+mn-ea"/>
                <a:cs typeface="+mn-cs"/>
              </a:defRPr>
            </a:lvl2pPr>
            <a:lvl3pPr marL="914400" indent="0" algn="l" defTabSz="914400" rtl="0" eaLnBrk="1" latinLnBrk="0" hangingPunct="1">
              <a:lnSpc>
                <a:spcPct val="100000"/>
              </a:lnSpc>
              <a:spcBef>
                <a:spcPts val="500"/>
              </a:spcBef>
              <a:buSzPct val="73000"/>
              <a:buFontTx/>
              <a:buNone/>
              <a:defRPr sz="1800" b="1" kern="1200" spc="50" baseline="0">
                <a:solidFill>
                  <a:schemeClr val="tx1"/>
                </a:solidFill>
                <a:latin typeface="The Hand Extrablack" panose="03070A02030502020204" pitchFamily="66" charset="0"/>
                <a:ea typeface="+mn-ea"/>
                <a:cs typeface="+mn-cs"/>
              </a:defRPr>
            </a:lvl3pPr>
            <a:lvl4pPr marL="1371600" indent="0" algn="l" defTabSz="914400" rtl="0" eaLnBrk="1" latinLnBrk="0" hangingPunct="1">
              <a:lnSpc>
                <a:spcPct val="100000"/>
              </a:lnSpc>
              <a:spcBef>
                <a:spcPts val="500"/>
              </a:spcBef>
              <a:buSzPct val="73000"/>
              <a:buFont typeface="Arial" panose="020B0604020202020204" pitchFamily="34" charset="0"/>
              <a:buNone/>
              <a:defRPr sz="1600" b="1" kern="1200" spc="50" baseline="0">
                <a:solidFill>
                  <a:schemeClr val="tx1"/>
                </a:solidFill>
                <a:latin typeface="The Hand Extrablack" panose="03070A02030502020204" pitchFamily="66" charset="0"/>
                <a:ea typeface="+mn-ea"/>
                <a:cs typeface="+mn-cs"/>
              </a:defRPr>
            </a:lvl4pPr>
            <a:lvl5pPr marL="1828800" indent="0" algn="l" defTabSz="914400" rtl="0" eaLnBrk="1" latinLnBrk="0" hangingPunct="1">
              <a:lnSpc>
                <a:spcPct val="100000"/>
              </a:lnSpc>
              <a:spcBef>
                <a:spcPts val="500"/>
              </a:spcBef>
              <a:buSzPct val="73000"/>
              <a:buFontTx/>
              <a:buNone/>
              <a:defRPr sz="1600" b="1" kern="1200" spc="50" baseline="0">
                <a:solidFill>
                  <a:schemeClr val="tx1"/>
                </a:solidFill>
                <a:latin typeface="The Hand Extrablack" panose="03070A02030502020204" pitchFamily="66"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dirty="0">
                <a:latin typeface="Aptos" panose="020B0004020202020204" pitchFamily="34" charset="0"/>
              </a:rPr>
              <a:t>Journal Processes</a:t>
            </a:r>
          </a:p>
        </p:txBody>
      </p:sp>
      <p:sp>
        <p:nvSpPr>
          <p:cNvPr id="10" name="Content Placeholder 7">
            <a:extLst>
              <a:ext uri="{FF2B5EF4-FFF2-40B4-BE49-F238E27FC236}">
                <a16:creationId xmlns:a16="http://schemas.microsoft.com/office/drawing/2014/main" id="{EB11EF16-89FB-84CF-131E-C3577098952E}"/>
              </a:ext>
            </a:extLst>
          </p:cNvPr>
          <p:cNvSpPr txBox="1">
            <a:spLocks/>
          </p:cNvSpPr>
          <p:nvPr/>
        </p:nvSpPr>
        <p:spPr>
          <a:xfrm>
            <a:off x="6313905" y="2642191"/>
            <a:ext cx="2082361" cy="3402418"/>
          </a:xfrm>
          <a:prstGeom prst="rect">
            <a:avLst/>
          </a:prstGeom>
          <a:ln>
            <a:solidFill>
              <a:schemeClr val="tx1"/>
            </a:solidFill>
          </a:ln>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buFont typeface="Arial" panose="020B0604020202020204" pitchFamily="34" charset="0"/>
              <a:buChar char="•"/>
            </a:pPr>
            <a:r>
              <a:rPr lang="en-US" sz="1600" b="0" dirty="0">
                <a:solidFill>
                  <a:schemeClr val="tx1"/>
                </a:solidFill>
                <a:latin typeface="Aptos" panose="020B0004020202020204" pitchFamily="34" charset="0"/>
              </a:rPr>
              <a:t>Review Submission Guidelines</a:t>
            </a:r>
          </a:p>
          <a:p>
            <a:pPr marL="285750" lvl="0" indent="-285750">
              <a:buFont typeface="Arial" panose="020B0604020202020204" pitchFamily="34" charset="0"/>
              <a:buChar char="•"/>
            </a:pPr>
            <a:r>
              <a:rPr lang="en-US" sz="1600" b="0" dirty="0">
                <a:solidFill>
                  <a:schemeClr val="tx1"/>
                </a:solidFill>
                <a:latin typeface="Aptos" panose="020B0004020202020204" pitchFamily="34" charset="0"/>
              </a:rPr>
              <a:t>Assess the Review Process</a:t>
            </a:r>
          </a:p>
          <a:p>
            <a:pPr marL="285750" lvl="0" indent="-285750">
              <a:buFont typeface="Arial" panose="020B0604020202020204" pitchFamily="34" charset="0"/>
              <a:buChar char="•"/>
            </a:pPr>
            <a:r>
              <a:rPr lang="en-US" sz="1600" b="0" dirty="0">
                <a:solidFill>
                  <a:schemeClr val="tx1"/>
                </a:solidFill>
                <a:latin typeface="Aptos" panose="020B0004020202020204" pitchFamily="34" charset="0"/>
              </a:rPr>
              <a:t>Guidelines specific to SRs? PRISMA?</a:t>
            </a:r>
          </a:p>
          <a:p>
            <a:pPr marL="285750" lvl="0" indent="-285750">
              <a:buFont typeface="Arial" panose="020B0604020202020204" pitchFamily="34" charset="0"/>
              <a:buChar char="•"/>
            </a:pPr>
            <a:r>
              <a:rPr lang="en-US" sz="1600" b="0" dirty="0">
                <a:solidFill>
                  <a:schemeClr val="tx1"/>
                </a:solidFill>
                <a:latin typeface="Aptos" panose="020B0004020202020204" pitchFamily="34" charset="0"/>
              </a:rPr>
              <a:t># of words, tables? How do supplements/ appendices work?</a:t>
            </a:r>
          </a:p>
          <a:p>
            <a:endParaRPr lang="en-US" dirty="0"/>
          </a:p>
        </p:txBody>
      </p:sp>
      <p:sp>
        <p:nvSpPr>
          <p:cNvPr id="11" name="Text Placeholder 6">
            <a:extLst>
              <a:ext uri="{FF2B5EF4-FFF2-40B4-BE49-F238E27FC236}">
                <a16:creationId xmlns:a16="http://schemas.microsoft.com/office/drawing/2014/main" id="{1D47A272-6E46-6E1B-76EC-D043FB0B1C95}"/>
              </a:ext>
            </a:extLst>
          </p:cNvPr>
          <p:cNvSpPr txBox="1">
            <a:spLocks/>
          </p:cNvSpPr>
          <p:nvPr/>
        </p:nvSpPr>
        <p:spPr>
          <a:xfrm>
            <a:off x="8958276" y="1827804"/>
            <a:ext cx="2082361" cy="814387"/>
          </a:xfrm>
          <a:prstGeom prst="rect">
            <a:avLst/>
          </a:prstGeom>
          <a:ln>
            <a:solidFill>
              <a:schemeClr val="tx1"/>
            </a:solidFill>
          </a:ln>
        </p:spPr>
        <p:txBody>
          <a:bodyPr vert="horz" lIns="91440" tIns="45720" rIns="91440" bIns="45720" rtlCol="0" anchor="b">
            <a:normAutofit/>
          </a:bodyPr>
          <a:lstStyle>
            <a:lvl1pPr marL="0" indent="0" algn="l" defTabSz="914400" rtl="0" eaLnBrk="1" latinLnBrk="0" hangingPunct="1">
              <a:lnSpc>
                <a:spcPct val="100000"/>
              </a:lnSpc>
              <a:spcBef>
                <a:spcPts val="1000"/>
              </a:spcBef>
              <a:buSzPct val="73000"/>
              <a:buFontTx/>
              <a:buNone/>
              <a:defRPr sz="2400" b="1" kern="1200" spc="50" baseline="0">
                <a:solidFill>
                  <a:schemeClr val="tx1"/>
                </a:solidFill>
                <a:latin typeface="The Hand Extrablack" panose="03070A02030502020204" pitchFamily="66" charset="0"/>
                <a:ea typeface="+mn-ea"/>
                <a:cs typeface="+mn-cs"/>
              </a:defRPr>
            </a:lvl1pPr>
            <a:lvl2pPr marL="457200" indent="0" algn="l" defTabSz="914400" rtl="0" eaLnBrk="1" latinLnBrk="0" hangingPunct="1">
              <a:lnSpc>
                <a:spcPct val="100000"/>
              </a:lnSpc>
              <a:spcBef>
                <a:spcPts val="500"/>
              </a:spcBef>
              <a:buSzPct val="70000"/>
              <a:buFont typeface="Arial" panose="020B0604020202020204" pitchFamily="34" charset="0"/>
              <a:buNone/>
              <a:defRPr sz="2000" b="1" kern="1200" spc="50" baseline="0">
                <a:solidFill>
                  <a:schemeClr val="tx1"/>
                </a:solidFill>
                <a:latin typeface="The Hand Extrablack" panose="03070A02030502020204" pitchFamily="66" charset="0"/>
                <a:ea typeface="+mn-ea"/>
                <a:cs typeface="+mn-cs"/>
              </a:defRPr>
            </a:lvl2pPr>
            <a:lvl3pPr marL="914400" indent="0" algn="l" defTabSz="914400" rtl="0" eaLnBrk="1" latinLnBrk="0" hangingPunct="1">
              <a:lnSpc>
                <a:spcPct val="100000"/>
              </a:lnSpc>
              <a:spcBef>
                <a:spcPts val="500"/>
              </a:spcBef>
              <a:buSzPct val="73000"/>
              <a:buFontTx/>
              <a:buNone/>
              <a:defRPr sz="1800" b="1" kern="1200" spc="50" baseline="0">
                <a:solidFill>
                  <a:schemeClr val="tx1"/>
                </a:solidFill>
                <a:latin typeface="The Hand Extrablack" panose="03070A02030502020204" pitchFamily="66" charset="0"/>
                <a:ea typeface="+mn-ea"/>
                <a:cs typeface="+mn-cs"/>
              </a:defRPr>
            </a:lvl3pPr>
            <a:lvl4pPr marL="1371600" indent="0" algn="l" defTabSz="914400" rtl="0" eaLnBrk="1" latinLnBrk="0" hangingPunct="1">
              <a:lnSpc>
                <a:spcPct val="100000"/>
              </a:lnSpc>
              <a:spcBef>
                <a:spcPts val="500"/>
              </a:spcBef>
              <a:buSzPct val="73000"/>
              <a:buFont typeface="Arial" panose="020B0604020202020204" pitchFamily="34" charset="0"/>
              <a:buNone/>
              <a:defRPr sz="1600" b="1" kern="1200" spc="50" baseline="0">
                <a:solidFill>
                  <a:schemeClr val="tx1"/>
                </a:solidFill>
                <a:latin typeface="The Hand Extrablack" panose="03070A02030502020204" pitchFamily="66" charset="0"/>
                <a:ea typeface="+mn-ea"/>
                <a:cs typeface="+mn-cs"/>
              </a:defRPr>
            </a:lvl4pPr>
            <a:lvl5pPr marL="1828800" indent="0" algn="l" defTabSz="914400" rtl="0" eaLnBrk="1" latinLnBrk="0" hangingPunct="1">
              <a:lnSpc>
                <a:spcPct val="100000"/>
              </a:lnSpc>
              <a:spcBef>
                <a:spcPts val="500"/>
              </a:spcBef>
              <a:buSzPct val="73000"/>
              <a:buFontTx/>
              <a:buNone/>
              <a:defRPr sz="1600" b="1" kern="1200" spc="50" baseline="0">
                <a:solidFill>
                  <a:schemeClr val="tx1"/>
                </a:solidFill>
                <a:latin typeface="The Hand Extrablack" panose="03070A02030502020204" pitchFamily="66"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r>
              <a:rPr lang="en-US" sz="2000" dirty="0">
                <a:latin typeface="Aptos" panose="020B0004020202020204" pitchFamily="34" charset="0"/>
              </a:rPr>
              <a:t>Consider Open Access</a:t>
            </a:r>
          </a:p>
        </p:txBody>
      </p:sp>
      <p:sp>
        <p:nvSpPr>
          <p:cNvPr id="12" name="Content Placeholder 7">
            <a:extLst>
              <a:ext uri="{FF2B5EF4-FFF2-40B4-BE49-F238E27FC236}">
                <a16:creationId xmlns:a16="http://schemas.microsoft.com/office/drawing/2014/main" id="{2CBA17F2-3D43-A934-E3D7-9CE0683D9E91}"/>
              </a:ext>
            </a:extLst>
          </p:cNvPr>
          <p:cNvSpPr txBox="1">
            <a:spLocks/>
          </p:cNvSpPr>
          <p:nvPr/>
        </p:nvSpPr>
        <p:spPr>
          <a:xfrm>
            <a:off x="8958276" y="2642191"/>
            <a:ext cx="2082361" cy="3402418"/>
          </a:xfrm>
          <a:prstGeom prst="rect">
            <a:avLst/>
          </a:prstGeom>
          <a:ln>
            <a:solidFill>
              <a:schemeClr val="tx1"/>
            </a:solidFill>
          </a:ln>
        </p:spPr>
        <p:txBody>
          <a:bodyPr vert="horz" lIns="91440" tIns="45720" rIns="91440" bIns="45720" rtlCol="0">
            <a:normAutofit/>
          </a:bodyPr>
          <a:lst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The Hand Extrablack" panose="03070A02030502020204" pitchFamily="66" charset="0"/>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The Hand Extrablack" panose="03070A02030502020204" pitchFamily="66" charset="0"/>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The Hand Extrablack" panose="03070A02030502020204" pitchFamily="66" charset="0"/>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The Hand Extrablack" panose="03070A02030502020204" pitchFamily="66" charset="0"/>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The Hand Extrablack" panose="03070A020305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lvl="0" indent="-285750">
              <a:buFont typeface="Arial" panose="020B0604020202020204" pitchFamily="34" charset="0"/>
              <a:buChar char="•"/>
            </a:pPr>
            <a:r>
              <a:rPr lang="en-US" sz="1600" b="0" dirty="0">
                <a:solidFill>
                  <a:schemeClr val="tx1"/>
                </a:solidFill>
                <a:latin typeface="Aptos" panose="020B0004020202020204" pitchFamily="34" charset="0"/>
              </a:rPr>
              <a:t>Consider Open Access vs. Subscription</a:t>
            </a:r>
          </a:p>
          <a:p>
            <a:pPr marL="285750" lvl="0" indent="-285750">
              <a:buFont typeface="Arial" panose="020B0604020202020204" pitchFamily="34" charset="0"/>
              <a:buChar char="•"/>
            </a:pPr>
            <a:r>
              <a:rPr lang="en-US" sz="1600" b="0" dirty="0">
                <a:solidFill>
                  <a:schemeClr val="tx1"/>
                </a:solidFill>
                <a:latin typeface="Aptos" panose="020B0004020202020204" pitchFamily="34" charset="0"/>
              </a:rPr>
              <a:t>Understand Copyright and Fees</a:t>
            </a:r>
          </a:p>
          <a:p>
            <a:pPr marL="285750" lvl="0" indent="-285750">
              <a:buFont typeface="Arial" panose="020B0604020202020204" pitchFamily="34" charset="0"/>
              <a:buChar char="•"/>
            </a:pPr>
            <a:r>
              <a:rPr lang="en-US" sz="1600" b="0" dirty="0">
                <a:solidFill>
                  <a:schemeClr val="tx1"/>
                </a:solidFill>
                <a:latin typeface="Aptos" panose="020B0004020202020204" pitchFamily="34" charset="0"/>
              </a:rPr>
              <a:t>Does the institution have discounts/ negotiated rates? Grants?</a:t>
            </a:r>
          </a:p>
          <a:p>
            <a:endParaRPr lang="en-US" dirty="0"/>
          </a:p>
        </p:txBody>
      </p:sp>
    </p:spTree>
    <p:extLst>
      <p:ext uri="{BB962C8B-B14F-4D97-AF65-F5344CB8AC3E}">
        <p14:creationId xmlns:p14="http://schemas.microsoft.com/office/powerpoint/2010/main" val="12267236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CE17DB0-BDA6-392F-5730-DA324AFCE632}"/>
              </a:ext>
            </a:extLst>
          </p:cNvPr>
          <p:cNvSpPr>
            <a:spLocks noGrp="1"/>
          </p:cNvSpPr>
          <p:nvPr>
            <p:ph type="sldNum" sz="quarter" idx="12"/>
          </p:nvPr>
        </p:nvSpPr>
        <p:spPr/>
        <p:txBody>
          <a:bodyPr/>
          <a:lstStyle/>
          <a:p>
            <a:fld id="{7C7FAD9F-AEE9-406E-B720-57D2B9DB2816}" type="slidenum">
              <a:rPr lang="en-US" smtClean="0"/>
              <a:t>9</a:t>
            </a:fld>
            <a:endParaRPr lang="en-US"/>
          </a:p>
        </p:txBody>
      </p:sp>
      <p:sp>
        <p:nvSpPr>
          <p:cNvPr id="2" name="Title 1">
            <a:extLst>
              <a:ext uri="{FF2B5EF4-FFF2-40B4-BE49-F238E27FC236}">
                <a16:creationId xmlns:a16="http://schemas.microsoft.com/office/drawing/2014/main" id="{7C1E1610-3219-552D-98B9-C21BED10AF98}"/>
              </a:ext>
            </a:extLst>
          </p:cNvPr>
          <p:cNvSpPr>
            <a:spLocks noGrp="1"/>
          </p:cNvSpPr>
          <p:nvPr>
            <p:ph type="title"/>
          </p:nvPr>
        </p:nvSpPr>
        <p:spPr>
          <a:xfrm>
            <a:off x="388031" y="357329"/>
            <a:ext cx="4271055" cy="6315614"/>
          </a:xfrm>
        </p:spPr>
        <p:txBody>
          <a:bodyPr>
            <a:normAutofit/>
          </a:bodyPr>
          <a:lstStyle/>
          <a:p>
            <a:pPr algn="ctr"/>
            <a:br>
              <a:rPr lang="en-US" sz="5400" dirty="0"/>
            </a:br>
            <a:r>
              <a:rPr lang="en-US" sz="6000" dirty="0"/>
              <a:t>1-3</a:t>
            </a:r>
            <a:br>
              <a:rPr lang="en-US" sz="6000" dirty="0"/>
            </a:br>
            <a:r>
              <a:rPr lang="en-US" sz="6000" dirty="0"/>
              <a:t>Authorship</a:t>
            </a:r>
          </a:p>
        </p:txBody>
      </p:sp>
      <p:sp>
        <p:nvSpPr>
          <p:cNvPr id="10" name="TextBox 9">
            <a:extLst>
              <a:ext uri="{FF2B5EF4-FFF2-40B4-BE49-F238E27FC236}">
                <a16:creationId xmlns:a16="http://schemas.microsoft.com/office/drawing/2014/main" id="{A3112C56-0306-FA2B-07DC-480B65170CED}"/>
              </a:ext>
            </a:extLst>
          </p:cNvPr>
          <p:cNvSpPr txBox="1"/>
          <p:nvPr/>
        </p:nvSpPr>
        <p:spPr>
          <a:xfrm>
            <a:off x="5519835" y="789214"/>
            <a:ext cx="5805163" cy="3262432"/>
          </a:xfrm>
          <a:prstGeom prst="rect">
            <a:avLst/>
          </a:prstGeom>
          <a:noFill/>
        </p:spPr>
        <p:txBody>
          <a:bodyPr wrap="square" rtlCol="0">
            <a:spAutoFit/>
          </a:bodyPr>
          <a:lstStyle/>
          <a:p>
            <a:pPr marL="571500" indent="-571500">
              <a:buFont typeface="Arial" panose="020B0604020202020204" pitchFamily="34" charset="0"/>
              <a:buChar char="•"/>
            </a:pPr>
            <a:r>
              <a:rPr lang="en" sz="5400" dirty="0"/>
              <a:t>ICMJE </a:t>
            </a:r>
            <a:r>
              <a:rPr lang="en-US" sz="5400" dirty="0"/>
              <a:t>Criteria</a:t>
            </a:r>
          </a:p>
          <a:p>
            <a:pPr marL="571500" indent="-571500">
              <a:buFont typeface="Arial" panose="020B0604020202020204" pitchFamily="34" charset="0"/>
              <a:buChar char="•"/>
            </a:pPr>
            <a:r>
              <a:rPr lang="en-US" sz="5400" dirty="0"/>
              <a:t>Criteria &amp; SR Librarians</a:t>
            </a:r>
          </a:p>
          <a:p>
            <a:pPr marL="571500" indent="-571500">
              <a:buFont typeface="Arial" panose="020B0604020202020204" pitchFamily="34" charset="0"/>
              <a:buChar char="•"/>
            </a:pPr>
            <a:r>
              <a:rPr lang="en-US" sz="5400" dirty="0"/>
              <a:t>Best practices</a:t>
            </a:r>
          </a:p>
          <a:p>
            <a:endParaRPr lang="en-US" sz="4400" dirty="0"/>
          </a:p>
        </p:txBody>
      </p:sp>
    </p:spTree>
    <p:extLst>
      <p:ext uri="{BB962C8B-B14F-4D97-AF65-F5344CB8AC3E}">
        <p14:creationId xmlns:p14="http://schemas.microsoft.com/office/powerpoint/2010/main" val="1006962461"/>
      </p:ext>
    </p:extLst>
  </p:cSld>
  <p:clrMapOvr>
    <a:masterClrMapping/>
  </p:clrMapOvr>
</p:sld>
</file>

<file path=ppt/theme/theme1.xml><?xml version="1.0" encoding="utf-8"?>
<a:theme xmlns:a="http://schemas.openxmlformats.org/drawingml/2006/main" name="ChitchatVTI">
  <a:themeElements>
    <a:clrScheme name="Custom 4">
      <a:dk1>
        <a:sysClr val="windowText" lastClr="000000"/>
      </a:dk1>
      <a:lt1>
        <a:srgbClr val="FFFFFF"/>
      </a:lt1>
      <a:dk2>
        <a:srgbClr val="071819"/>
      </a:dk2>
      <a:lt2>
        <a:srgbClr val="F2EFEA"/>
      </a:lt2>
      <a:accent1>
        <a:srgbClr val="F0BABA"/>
      </a:accent1>
      <a:accent2>
        <a:srgbClr val="FFE8B3"/>
      </a:accent2>
      <a:accent3>
        <a:srgbClr val="31A7C7"/>
      </a:accent3>
      <a:accent4>
        <a:srgbClr val="F15843"/>
      </a:accent4>
      <a:accent5>
        <a:srgbClr val="DE3A6D"/>
      </a:accent5>
      <a:accent6>
        <a:srgbClr val="7AAE3C"/>
      </a:accent6>
      <a:hlink>
        <a:srgbClr val="2F9880"/>
      </a:hlink>
      <a:folHlink>
        <a:srgbClr val="396CD1"/>
      </a:folHlink>
    </a:clrScheme>
    <a:fontScheme name="Hand extra ink">
      <a:majorFont>
        <a:latin typeface="The Serif Hand Extrablack"/>
        <a:ea typeface=""/>
        <a:cs typeface=""/>
      </a:majorFont>
      <a:minorFont>
        <a:latin typeface="The Hand Extrablac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arching Ovid Medline 892024" id="{73BB5BDA-7EAE-42DE-BD41-D72EDA344343}" vid="{88A7F3B0-126F-4E3B-8BA2-1EEAEF3600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6068</TotalTime>
  <Words>5199</Words>
  <Application>Microsoft Office PowerPoint</Application>
  <PresentationFormat>Widescreen</PresentationFormat>
  <Paragraphs>644</Paragraphs>
  <Slides>50</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50</vt:i4>
      </vt:variant>
    </vt:vector>
  </HeadingPairs>
  <TitlesOfParts>
    <vt:vector size="63" baseType="lpstr">
      <vt:lpstr>Aptos</vt:lpstr>
      <vt:lpstr>Arial</vt:lpstr>
      <vt:lpstr>BlinkMacSystemFont</vt:lpstr>
      <vt:lpstr>Calibri</vt:lpstr>
      <vt:lpstr>Courier New</vt:lpstr>
      <vt:lpstr>interfaceregular</vt:lpstr>
      <vt:lpstr>Libre Baskerville</vt:lpstr>
      <vt:lpstr>Merriweather</vt:lpstr>
      <vt:lpstr>Stencil</vt:lpstr>
      <vt:lpstr>The Hand Extrablack</vt:lpstr>
      <vt:lpstr>The Serif Hand Extrablack</vt:lpstr>
      <vt:lpstr>Trebuchet MS</vt:lpstr>
      <vt:lpstr>ChitchatVTI</vt:lpstr>
      <vt:lpstr>NNLM Series Piecing together reviews: Part 4 Paper</vt:lpstr>
      <vt:lpstr>Objectives</vt:lpstr>
      <vt:lpstr>Phases of Review --------- By amount of literature sorted</vt:lpstr>
      <vt:lpstr>Phase 4: paper</vt:lpstr>
      <vt:lpstr>1 plan</vt:lpstr>
      <vt:lpstr> 1-1 process of  writing</vt:lpstr>
      <vt:lpstr> 1-2 Selecting a  journal</vt:lpstr>
      <vt:lpstr>Considerations for selection</vt:lpstr>
      <vt:lpstr> 1-3 Authorship</vt:lpstr>
      <vt:lpstr>Authorship: 4 criteria to meet from ICMJE</vt:lpstr>
      <vt:lpstr>Authorship: usual librarian role</vt:lpstr>
      <vt:lpstr>More from guidelines site:</vt:lpstr>
      <vt:lpstr>Best practices</vt:lpstr>
      <vt:lpstr>How do you handle authorship?</vt:lpstr>
      <vt:lpstr> 2  Identify   </vt:lpstr>
      <vt:lpstr>Publication bias</vt:lpstr>
      <vt:lpstr>Publication bias types</vt:lpstr>
      <vt:lpstr>MECIR Standards for additional searching</vt:lpstr>
      <vt:lpstr> 2-1  Grey literature </vt:lpstr>
      <vt:lpstr>Determine types of grey literature</vt:lpstr>
      <vt:lpstr>Study registers</vt:lpstr>
      <vt:lpstr>Tips for searching web</vt:lpstr>
      <vt:lpstr> 2-2  other strategies</vt:lpstr>
      <vt:lpstr>Contact authors/ organizations</vt:lpstr>
      <vt:lpstr>Manual searching?</vt:lpstr>
      <vt:lpstr>Searching for cited/citing references</vt:lpstr>
      <vt:lpstr>Errata searching</vt:lpstr>
      <vt:lpstr> 2-3  updating &amp; modifying search</vt:lpstr>
      <vt:lpstr>Updating search</vt:lpstr>
      <vt:lpstr>Modifying the search</vt:lpstr>
      <vt:lpstr>Try it out! Pick an option below</vt:lpstr>
      <vt:lpstr>3 Evaluate &gt; Extract&gt; Combine</vt:lpstr>
      <vt:lpstr>4 Explain&gt; summarize&gt;  Share</vt:lpstr>
      <vt:lpstr>4-1 Abstract  Item 4 in  PRISMA-Abstract  </vt:lpstr>
      <vt:lpstr>Examples of item 4 in abstracts</vt:lpstr>
      <vt:lpstr> 4-2 search narrative </vt:lpstr>
      <vt:lpstr>PRISMA 2020 checklist</vt:lpstr>
      <vt:lpstr>PRISMA-Search</vt:lpstr>
      <vt:lpstr>PRISMA-Search 2</vt:lpstr>
      <vt:lpstr>Additional items from PRISMA 2020 elaboration</vt:lpstr>
      <vt:lpstr>Example A: search narrative</vt:lpstr>
      <vt:lpstr>Example B: search narrative</vt:lpstr>
      <vt:lpstr>Example C: search narrative</vt:lpstr>
      <vt:lpstr> 4-3 Prisma  flowchart</vt:lpstr>
      <vt:lpstr>Methods to get flowchart</vt:lpstr>
      <vt:lpstr>Examples of PRISMA flowchart for SRS</vt:lpstr>
      <vt:lpstr> 4-4 prisma-2020 limitations </vt:lpstr>
      <vt:lpstr>PRISMA Elaboration 23c</vt:lpstr>
      <vt:lpstr>Example of limitation sections</vt:lpstr>
      <vt:lpstr>Questions on summarizing the search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Comprehensive literature search</dc:title>
  <dc:creator>Foster, Margaret J</dc:creator>
  <cp:lastModifiedBy>Rebecca Brown</cp:lastModifiedBy>
  <cp:revision>62</cp:revision>
  <dcterms:created xsi:type="dcterms:W3CDTF">2024-07-29T16:07:25Z</dcterms:created>
  <dcterms:modified xsi:type="dcterms:W3CDTF">2024-09-25T15:21:33Z</dcterms:modified>
</cp:coreProperties>
</file>