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5" r:id="rId1"/>
  </p:sldMasterIdLst>
  <p:notesMasterIdLst>
    <p:notesMasterId r:id="rId12"/>
  </p:notesMasterIdLst>
  <p:handoutMasterIdLst>
    <p:handoutMasterId r:id="rId13"/>
  </p:handoutMasterIdLst>
  <p:sldIdLst>
    <p:sldId id="316" r:id="rId2"/>
    <p:sldId id="358" r:id="rId3"/>
    <p:sldId id="317" r:id="rId4"/>
    <p:sldId id="341" r:id="rId5"/>
    <p:sldId id="351" r:id="rId6"/>
    <p:sldId id="352" r:id="rId7"/>
    <p:sldId id="353" r:id="rId8"/>
    <p:sldId id="354" r:id="rId9"/>
    <p:sldId id="355" r:id="rId10"/>
    <p:sldId id="329" r:id="rId1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0" autoAdjust="0"/>
    <p:restoredTop sz="59824" autoAdjust="0"/>
  </p:normalViewPr>
  <p:slideViewPr>
    <p:cSldViewPr snapToGrid="0">
      <p:cViewPr varScale="1">
        <p:scale>
          <a:sx n="54" d="100"/>
          <a:sy n="54" d="100"/>
        </p:scale>
        <p:origin x="1383" y="45"/>
      </p:cViewPr>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9F2B456-C019-42D4-A873-AAA9222EE12E}" type="datetimeFigureOut">
              <a:rPr lang="en-US" smtClean="0"/>
              <a:t>6/5/2020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BED46D0-6B82-4917-838B-105AD16B2FBB}" type="slidenum">
              <a:rPr lang="en-US" smtClean="0"/>
              <a:t>‹#›</a:t>
            </a:fld>
            <a:endParaRPr lang="en-US"/>
          </a:p>
        </p:txBody>
      </p:sp>
    </p:spTree>
    <p:extLst>
      <p:ext uri="{BB962C8B-B14F-4D97-AF65-F5344CB8AC3E}">
        <p14:creationId xmlns:p14="http://schemas.microsoft.com/office/powerpoint/2010/main" val="3699392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08B5077-A931-4E73-9321-0D1EA016C1DE}" type="datetimeFigureOut">
              <a:rPr lang="en-US" smtClean="0"/>
              <a:t>6/5/2020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EAC25A-0787-4250-9F5D-D1D38B63B3EB}" type="slidenum">
              <a:rPr lang="en-US" smtClean="0"/>
              <a:t>‹#›</a:t>
            </a:fld>
            <a:endParaRPr lang="en-US"/>
          </a:p>
        </p:txBody>
      </p:sp>
    </p:spTree>
    <p:extLst>
      <p:ext uri="{BB962C8B-B14F-4D97-AF65-F5344CB8AC3E}">
        <p14:creationId xmlns:p14="http://schemas.microsoft.com/office/powerpoint/2010/main" val="3357223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a:t>
            </a:fld>
            <a:endParaRPr lang="en-US"/>
          </a:p>
        </p:txBody>
      </p:sp>
    </p:spTree>
    <p:extLst>
      <p:ext uri="{BB962C8B-B14F-4D97-AF65-F5344CB8AC3E}">
        <p14:creationId xmlns:p14="http://schemas.microsoft.com/office/powerpoint/2010/main" val="3172592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sz="1400" baseline="0" dirty="0" smtClean="0"/>
              <a:t>The main takeaway from today is that </a:t>
            </a:r>
            <a:r>
              <a:rPr lang="en-US" sz="1400" dirty="0" smtClean="0"/>
              <a:t>PubMed provides several easy ways to save and share searches or citations – as well as a few other useful features. Without logging in, you can send results via email or with a direct URL to the search. </a:t>
            </a:r>
          </a:p>
          <a:p>
            <a:pPr marL="0" lvl="0" indent="0">
              <a:buNone/>
            </a:pPr>
            <a:endParaRPr lang="en-US" sz="1400" dirty="0" smtClean="0"/>
          </a:p>
          <a:p>
            <a:pPr marL="0" lvl="0" indent="0">
              <a:buNone/>
            </a:pPr>
            <a:r>
              <a:rPr lang="en-US" sz="1400" dirty="0" smtClean="0"/>
              <a:t>If you log in, you can save searches (and set up email alerts), create collections, view your recent activity, and even set up custom filters. </a:t>
            </a:r>
            <a:endParaRPr lang="en-US" sz="1400" baseline="0" dirty="0" smtClean="0"/>
          </a:p>
          <a:p>
            <a:endParaRPr lang="en-US" sz="1400"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latin typeface="+mn-lt"/>
                <a:ea typeface="+mn-ea"/>
                <a:cs typeface="+mn-cs"/>
              </a:rPr>
              <a:t>[NOTE TO FACILITATOR: If you want to complete group discussion immediately following this module content, change the title of this slide to ‘Group Discussion’ and delete the slide with corresponding questions in the next module. If you would like to have discussion take place using your internal LMS system, you can include instructions here for how participants can participate. Then, adjust the slide with the corresponding questions in the next module as needed.]</a:t>
            </a:r>
            <a:endParaRPr lang="en-US" sz="1400" b="1" dirty="0" smtClean="0"/>
          </a:p>
          <a:p>
            <a:endParaRPr lang="en-US" sz="1400" baseline="0" dirty="0" smtClean="0">
              <a:solidFill>
                <a:srgbClr val="FF0000"/>
              </a:solidFill>
            </a:endParaRPr>
          </a:p>
        </p:txBody>
      </p:sp>
      <p:sp>
        <p:nvSpPr>
          <p:cNvPr id="4" name="Slide Number Placeholder 3"/>
          <p:cNvSpPr>
            <a:spLocks noGrp="1"/>
          </p:cNvSpPr>
          <p:nvPr>
            <p:ph type="sldNum" sz="quarter" idx="10"/>
          </p:nvPr>
        </p:nvSpPr>
        <p:spPr/>
        <p:txBody>
          <a:bodyPr/>
          <a:lstStyle/>
          <a:p>
            <a:fld id="{82EAC25A-0787-4250-9F5D-D1D38B63B3EB}" type="slidenum">
              <a:rPr lang="en-US" smtClean="0"/>
              <a:t>10</a:t>
            </a:fld>
            <a:endParaRPr lang="en-US"/>
          </a:p>
        </p:txBody>
      </p:sp>
    </p:spTree>
    <p:extLst>
      <p:ext uri="{BB962C8B-B14F-4D97-AF65-F5344CB8AC3E}">
        <p14:creationId xmlns:p14="http://schemas.microsoft.com/office/powerpoint/2010/main" val="3396974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 TO FACILITATOR: If you are completing these modules in an order other than suggested in the facilitation guide, you may need to adjust these discussion</a:t>
            </a:r>
            <a:r>
              <a:rPr lang="en-US" b="1" baseline="0" dirty="0" smtClean="0"/>
              <a:t> points</a:t>
            </a:r>
            <a:r>
              <a:rPr lang="en-US" b="1" dirty="0" smtClean="0"/>
              <a:t>.]</a:t>
            </a:r>
          </a:p>
          <a:p>
            <a:endParaRPr lang="en-US" baseline="0" dirty="0" smtClean="0"/>
          </a:p>
        </p:txBody>
      </p:sp>
      <p:sp>
        <p:nvSpPr>
          <p:cNvPr id="4" name="Slide Number Placeholder 3"/>
          <p:cNvSpPr>
            <a:spLocks noGrp="1"/>
          </p:cNvSpPr>
          <p:nvPr>
            <p:ph type="sldNum" sz="quarter" idx="10"/>
          </p:nvPr>
        </p:nvSpPr>
        <p:spPr/>
        <p:txBody>
          <a:bodyPr/>
          <a:lstStyle/>
          <a:p>
            <a:fld id="{4A26EF3F-9985-492F-93A6-079BCEA05E17}" type="slidenum">
              <a:rPr lang="en-US" smtClean="0"/>
              <a:t>2</a:t>
            </a:fld>
            <a:endParaRPr lang="en-US"/>
          </a:p>
        </p:txBody>
      </p:sp>
    </p:spTree>
    <p:extLst>
      <p:ext uri="{BB962C8B-B14F-4D97-AF65-F5344CB8AC3E}">
        <p14:creationId xmlns:p14="http://schemas.microsoft.com/office/powerpoint/2010/main" val="3662438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EAC25A-0787-4250-9F5D-D1D38B63B3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0999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Although you don’t need an account to use most of PubMed’s features, having one can be helpful if you want to save searches, citations, or filter sets. </a:t>
            </a:r>
          </a:p>
          <a:p>
            <a:endParaRPr lang="en-US" baseline="0" dirty="0" smtClean="0"/>
          </a:p>
          <a:p>
            <a:r>
              <a:rPr lang="en-US" baseline="0" dirty="0" smtClean="0"/>
              <a:t>To create an account or sign in, click on “Log in” on the very top right of the PubMed page. From here, select “NCBI Account”</a:t>
            </a:r>
          </a:p>
          <a:p>
            <a:endParaRPr lang="en-US" baseline="0" dirty="0" smtClean="0"/>
          </a:p>
          <a:p>
            <a:r>
              <a:rPr lang="en-US" baseline="0" dirty="0" smtClean="0"/>
              <a:t>NCBI is the National Center for Biotechnology Information, the branch of the National Library of Medicine that produces and maintains PubMed. </a:t>
            </a:r>
          </a:p>
        </p:txBody>
      </p:sp>
      <p:sp>
        <p:nvSpPr>
          <p:cNvPr id="4" name="Slide Number Placeholder 3"/>
          <p:cNvSpPr>
            <a:spLocks noGrp="1"/>
          </p:cNvSpPr>
          <p:nvPr>
            <p:ph type="sldNum" sz="quarter" idx="10"/>
          </p:nvPr>
        </p:nvSpPr>
        <p:spPr/>
        <p:txBody>
          <a:bodyPr/>
          <a:lstStyle/>
          <a:p>
            <a:fld id="{82EAC25A-0787-4250-9F5D-D1D38B63B3EB}" type="slidenum">
              <a:rPr lang="en-US" smtClean="0"/>
              <a:t>4</a:t>
            </a:fld>
            <a:endParaRPr lang="en-US"/>
          </a:p>
        </p:txBody>
      </p:sp>
    </p:spTree>
    <p:extLst>
      <p:ext uri="{BB962C8B-B14F-4D97-AF65-F5344CB8AC3E}">
        <p14:creationId xmlns:p14="http://schemas.microsoft.com/office/powerpoint/2010/main" val="4129427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Saving or sharing your searches is very useful if you want to track literature on a topic over time or discuss some research with your colleagues. </a:t>
            </a:r>
          </a:p>
          <a:p>
            <a:endParaRPr lang="en-US" baseline="0" dirty="0" smtClean="0"/>
          </a:p>
          <a:p>
            <a:r>
              <a:rPr lang="en-US" baseline="0" dirty="0" smtClean="0"/>
              <a:t>One of the simplest ways to save or share your search results is to use the Send To feature directly on the search results page.  Here you can select to send your results to a citation manager program or your own collection of citations which you can create and add to. The other option I want to point out it e-mail. E-Mail is pretty self-explanatory – you can send your results or a selection of them to your email or to someone else’s email.</a:t>
            </a:r>
          </a:p>
        </p:txBody>
      </p:sp>
      <p:sp>
        <p:nvSpPr>
          <p:cNvPr id="4" name="Slide Number Placeholder 3"/>
          <p:cNvSpPr>
            <a:spLocks noGrp="1"/>
          </p:cNvSpPr>
          <p:nvPr>
            <p:ph type="sldNum" sz="quarter" idx="10"/>
          </p:nvPr>
        </p:nvSpPr>
        <p:spPr/>
        <p:txBody>
          <a:bodyPr/>
          <a:lstStyle/>
          <a:p>
            <a:fld id="{82EAC25A-0787-4250-9F5D-D1D38B63B3EB}" type="slidenum">
              <a:rPr lang="en-US" smtClean="0"/>
              <a:t>5</a:t>
            </a:fld>
            <a:endParaRPr lang="en-US"/>
          </a:p>
        </p:txBody>
      </p:sp>
    </p:spTree>
    <p:extLst>
      <p:ext uri="{BB962C8B-B14F-4D97-AF65-F5344CB8AC3E}">
        <p14:creationId xmlns:p14="http://schemas.microsoft.com/office/powerpoint/2010/main" val="945504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 the previous slide, I mentioned collections under the “send to” option. With Collections, you can build a collection of citations on a particular topic, from a particular author, or however else you want to organize them. </a:t>
            </a:r>
          </a:p>
          <a:p>
            <a:r>
              <a:rPr lang="en-US" baseline="0" dirty="0" smtClean="0"/>
              <a:t>You can either select items using the checkmarks next to the citation in the results list, or you can send up to 1,000 of the results automatically to a collection of your choice. </a:t>
            </a:r>
          </a:p>
          <a:p>
            <a:r>
              <a:rPr lang="en-US" baseline="0" dirty="0" smtClean="0"/>
              <a:t>You will be prompted to either select a pre-existing collection or create a new collection, which you can name. </a:t>
            </a:r>
          </a:p>
          <a:p>
            <a:r>
              <a:rPr lang="en-US" baseline="0" dirty="0" smtClean="0"/>
              <a:t>You can then access your collections through the My NCBI page, which is accessible on the right side of the top blue bar on any PubMed page once you are logged in. </a:t>
            </a:r>
          </a:p>
          <a:p>
            <a:r>
              <a:rPr lang="en-US" baseline="0" dirty="0" smtClean="0"/>
              <a:t>You can adjust the settings on your collections if you’d like to share them. Once you set a collection to public, you’ll be given a direct URL to share with anyone you’d like. </a:t>
            </a:r>
          </a:p>
        </p:txBody>
      </p:sp>
      <p:sp>
        <p:nvSpPr>
          <p:cNvPr id="4" name="Slide Number Placeholder 3"/>
          <p:cNvSpPr>
            <a:spLocks noGrp="1"/>
          </p:cNvSpPr>
          <p:nvPr>
            <p:ph type="sldNum" sz="quarter" idx="10"/>
          </p:nvPr>
        </p:nvSpPr>
        <p:spPr/>
        <p:txBody>
          <a:bodyPr/>
          <a:lstStyle/>
          <a:p>
            <a:fld id="{82EAC25A-0787-4250-9F5D-D1D38B63B3EB}" type="slidenum">
              <a:rPr lang="en-US" smtClean="0"/>
              <a:t>6</a:t>
            </a:fld>
            <a:endParaRPr lang="en-US"/>
          </a:p>
        </p:txBody>
      </p:sp>
    </p:spTree>
    <p:extLst>
      <p:ext uri="{BB962C8B-B14F-4D97-AF65-F5344CB8AC3E}">
        <p14:creationId xmlns:p14="http://schemas.microsoft.com/office/powerpoint/2010/main" val="1160047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My NCBI page also has some other </a:t>
            </a:r>
            <a:r>
              <a:rPr lang="en-US" smtClean="0"/>
              <a:t>useful features, </a:t>
            </a:r>
            <a:r>
              <a:rPr lang="en-US" dirty="0" smtClean="0"/>
              <a:t>besides Collections, which we just looked at,</a:t>
            </a:r>
            <a:r>
              <a:rPr lang="en-US" baseline="0" dirty="0" smtClean="0"/>
              <a:t> relating to saving and sharing search results.</a:t>
            </a:r>
          </a:p>
          <a:p>
            <a:endParaRPr lang="en-US" baseline="0" dirty="0" smtClean="0"/>
          </a:p>
          <a:p>
            <a:r>
              <a:rPr lang="en-US" baseline="0" dirty="0" smtClean="0"/>
              <a:t>First, you can access your saved searches. </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7</a:t>
            </a:fld>
            <a:endParaRPr lang="en-US"/>
          </a:p>
        </p:txBody>
      </p:sp>
    </p:spTree>
    <p:extLst>
      <p:ext uri="{BB962C8B-B14F-4D97-AF65-F5344CB8AC3E}">
        <p14:creationId xmlns:p14="http://schemas.microsoft.com/office/powerpoint/2010/main" val="1587129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save a search, click “Create alert” directly under the search bar once you’ve run your search. This will save the search (which you can also edit here if you need to), allow you to name the search, and allow you to sign up for email alerts for new results in this search. You can specify the frequency, format, etc. of the email alerts. </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8</a:t>
            </a:fld>
            <a:endParaRPr lang="en-US"/>
          </a:p>
        </p:txBody>
      </p:sp>
    </p:spTree>
    <p:extLst>
      <p:ext uri="{BB962C8B-B14F-4D97-AF65-F5344CB8AC3E}">
        <p14:creationId xmlns:p14="http://schemas.microsoft.com/office/powerpoint/2010/main" val="3098972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a:t>
            </a:r>
            <a:r>
              <a:rPr lang="en-US" baseline="0" dirty="0" smtClean="0"/>
              <a:t> on the My NCBI page, you can also access a few other handy features. You can access your recent searches and viewed articles. This is handy if you can’t find an article you were just looking at anymore! </a:t>
            </a:r>
          </a:p>
          <a:p>
            <a:r>
              <a:rPr lang="en-US" baseline="0" dirty="0" smtClean="0"/>
              <a:t>You can also create and save custom filter sets for PubMed or some other NCBI databases. If you find yourself frequently looking for articles with the same set of characteristics (for instance, clinical trials reported in English and carried out on adolescents published in the last 5 years), you can create a filter set to apply all these filters at once. </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9</a:t>
            </a:fld>
            <a:endParaRPr lang="en-US"/>
          </a:p>
        </p:txBody>
      </p:sp>
    </p:spTree>
    <p:extLst>
      <p:ext uri="{BB962C8B-B14F-4D97-AF65-F5344CB8AC3E}">
        <p14:creationId xmlns:p14="http://schemas.microsoft.com/office/powerpoint/2010/main" val="40613601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080A4DE-6818-475B-875B-F1B097A76FF7}" type="datetime1">
              <a:rPr lang="en-US" smtClean="0"/>
              <a:t>6/5/2020</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316" y="5963433"/>
            <a:ext cx="3218688" cy="621792"/>
          </a:xfrm>
          <a:prstGeom prst="rect">
            <a:avLst/>
          </a:prstGeom>
        </p:spPr>
      </p:pic>
    </p:spTree>
    <p:extLst>
      <p:ext uri="{BB962C8B-B14F-4D97-AF65-F5344CB8AC3E}">
        <p14:creationId xmlns:p14="http://schemas.microsoft.com/office/powerpoint/2010/main" val="2775624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1C81C0-A3CD-4853-B4B6-89DA5B4E7560}" type="datetime1">
              <a:rPr lang="en-US" smtClean="0"/>
              <a:t>6/5/2020</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07439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D6AA23-DCCF-4796-8855-B1CAEC5E9727}" type="datetime1">
              <a:rPr lang="en-US" smtClean="0"/>
              <a:t>6/5/2020</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4207607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6AB652-D7D3-4BE5-8959-22A79339576C}" type="datetime1">
              <a:rPr lang="en-US" smtClean="0"/>
              <a:t>6/5/2020</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494807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AF63677-35BB-46A6-9FB4-3CB3AD375170}" type="datetime1">
              <a:rPr lang="en-US" smtClean="0"/>
              <a:t>6/5/2020</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987126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CACB96-07DF-4428-A372-9A2D95347F31}" type="datetime1">
              <a:rPr lang="en-US" smtClean="0"/>
              <a:t>6/5/2020</a:t>
            </a:fld>
            <a:endParaRPr lang="en-US"/>
          </a:p>
        </p:txBody>
      </p:sp>
      <p:sp>
        <p:nvSpPr>
          <p:cNvPr id="6" name="Footer Placeholder 5"/>
          <p:cNvSpPr>
            <a:spLocks noGrp="1"/>
          </p:cNvSpPr>
          <p:nvPr>
            <p:ph type="ftr" sz="quarter" idx="11"/>
          </p:nvPr>
        </p:nvSpPr>
        <p:spPr/>
        <p:txBody>
          <a:bodyPr/>
          <a:lstStyle/>
          <a:p>
            <a:r>
              <a:rPr lang="en-US" smtClean="0"/>
              <a:t>#citeNLM2018</a:t>
            </a:r>
            <a:endParaRPr lang="en-US"/>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3834158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3884E31-53D2-41FB-ACF8-9FCB45513930}" type="datetime1">
              <a:rPr lang="en-US" smtClean="0"/>
              <a:t>6/5/2020</a:t>
            </a:fld>
            <a:endParaRPr lang="en-US"/>
          </a:p>
        </p:txBody>
      </p:sp>
      <p:sp>
        <p:nvSpPr>
          <p:cNvPr id="8" name="Footer Placeholder 7"/>
          <p:cNvSpPr>
            <a:spLocks noGrp="1"/>
          </p:cNvSpPr>
          <p:nvPr>
            <p:ph type="ftr" sz="quarter" idx="11"/>
          </p:nvPr>
        </p:nvSpPr>
        <p:spPr/>
        <p:txBody>
          <a:bodyPr/>
          <a:lstStyle/>
          <a:p>
            <a:r>
              <a:rPr lang="en-US" smtClean="0"/>
              <a:t>#citeNLM2018</a:t>
            </a:r>
            <a:endParaRPr lang="en-US"/>
          </a:p>
        </p:txBody>
      </p:sp>
      <p:sp>
        <p:nvSpPr>
          <p:cNvPr id="9" name="Slide Number Placeholder 8"/>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2932121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A64AF7D-6CC6-4473-8654-20CC26F6EABC}" type="datetime1">
              <a:rPr lang="en-US" smtClean="0"/>
              <a:t>6/5/2020</a:t>
            </a:fld>
            <a:endParaRPr lang="en-US"/>
          </a:p>
        </p:txBody>
      </p:sp>
      <p:sp>
        <p:nvSpPr>
          <p:cNvPr id="4" name="Footer Placeholder 3"/>
          <p:cNvSpPr>
            <a:spLocks noGrp="1"/>
          </p:cNvSpPr>
          <p:nvPr>
            <p:ph type="ftr" sz="quarter" idx="11"/>
          </p:nvPr>
        </p:nvSpPr>
        <p:spPr/>
        <p:txBody>
          <a:bodyPr/>
          <a:lstStyle/>
          <a:p>
            <a:r>
              <a:rPr lang="en-US" smtClean="0"/>
              <a:t>#citeNLM2018</a:t>
            </a:r>
            <a:endParaRPr lang="en-US"/>
          </a:p>
        </p:txBody>
      </p:sp>
      <p:sp>
        <p:nvSpPr>
          <p:cNvPr id="5" name="Slide Number Placeholder 4"/>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3988817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4C0126-D094-4D08-A8E6-5F270869623A}" type="datetime1">
              <a:rPr lang="en-US" smtClean="0"/>
              <a:t>6/5/2020</a:t>
            </a:fld>
            <a:endParaRPr lang="en-US"/>
          </a:p>
        </p:txBody>
      </p:sp>
      <p:sp>
        <p:nvSpPr>
          <p:cNvPr id="3" name="Footer Placeholder 2"/>
          <p:cNvSpPr>
            <a:spLocks noGrp="1"/>
          </p:cNvSpPr>
          <p:nvPr>
            <p:ph type="ftr" sz="quarter" idx="11"/>
          </p:nvPr>
        </p:nvSpPr>
        <p:spPr/>
        <p:txBody>
          <a:bodyPr/>
          <a:lstStyle/>
          <a:p>
            <a:r>
              <a:rPr lang="en-US" smtClean="0"/>
              <a:t>#citeNLM2018</a:t>
            </a:r>
            <a:endParaRPr lang="en-US"/>
          </a:p>
        </p:txBody>
      </p:sp>
      <p:sp>
        <p:nvSpPr>
          <p:cNvPr id="4" name="Slide Number Placeholder 3"/>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4275668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1DF4601-E258-4342-A106-5FE953FCF198}" type="datetime1">
              <a:rPr lang="en-US" smtClean="0"/>
              <a:t>6/5/2020</a:t>
            </a:fld>
            <a:endParaRPr lang="en-US"/>
          </a:p>
        </p:txBody>
      </p:sp>
      <p:sp>
        <p:nvSpPr>
          <p:cNvPr id="6" name="Footer Placeholder 5"/>
          <p:cNvSpPr>
            <a:spLocks noGrp="1"/>
          </p:cNvSpPr>
          <p:nvPr>
            <p:ph type="ftr" sz="quarter" idx="11"/>
          </p:nvPr>
        </p:nvSpPr>
        <p:spPr/>
        <p:txBody>
          <a:bodyPr/>
          <a:lstStyle/>
          <a:p>
            <a:r>
              <a:rPr lang="en-US" smtClean="0"/>
              <a:t>#citeNLM2018</a:t>
            </a:r>
            <a:endParaRPr lang="en-US"/>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2153498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F1542A-B01E-4275-9B01-74B67EDB5415}" type="datetime1">
              <a:rPr lang="en-US" smtClean="0"/>
              <a:t>6/5/2020</a:t>
            </a:fld>
            <a:endParaRPr lang="en-US"/>
          </a:p>
        </p:txBody>
      </p:sp>
      <p:sp>
        <p:nvSpPr>
          <p:cNvPr id="6" name="Footer Placeholder 5"/>
          <p:cNvSpPr>
            <a:spLocks noGrp="1"/>
          </p:cNvSpPr>
          <p:nvPr>
            <p:ph type="ftr" sz="quarter" idx="11"/>
          </p:nvPr>
        </p:nvSpPr>
        <p:spPr/>
        <p:txBody>
          <a:bodyPr/>
          <a:lstStyle/>
          <a:p>
            <a:r>
              <a:rPr lang="en-US" smtClean="0"/>
              <a:t>#citeNLM2018</a:t>
            </a:r>
            <a:endParaRPr lang="en-US"/>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75353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D6AA23-DCCF-4796-8855-B1CAEC5E9727}" type="datetime1">
              <a:rPr lang="en-US" smtClean="0"/>
              <a:t>6/5/2020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#citeNLM2018</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F92CD-A15F-4D01-A8C0-709E6596AA4B}"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69316" y="5963433"/>
            <a:ext cx="3218688" cy="621792"/>
          </a:xfrm>
          <a:prstGeom prst="rect">
            <a:avLst/>
          </a:prstGeom>
        </p:spPr>
      </p:pic>
    </p:spTree>
    <p:extLst>
      <p:ext uri="{BB962C8B-B14F-4D97-AF65-F5344CB8AC3E}">
        <p14:creationId xmlns:p14="http://schemas.microsoft.com/office/powerpoint/2010/main" val="3373586962"/>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dirty="0" smtClean="0">
                <a:latin typeface="+mn-lt"/>
              </a:rPr>
              <a:t>How can I save my results or share them with a colleague?</a:t>
            </a:r>
            <a:endParaRPr lang="en-US" dirty="0">
              <a:latin typeface="+mn-lt"/>
            </a:endParaRPr>
          </a:p>
        </p:txBody>
      </p:sp>
      <p:sp>
        <p:nvSpPr>
          <p:cNvPr id="2" name="Subtitle 1"/>
          <p:cNvSpPr>
            <a:spLocks noGrp="1"/>
          </p:cNvSpPr>
          <p:nvPr>
            <p:ph type="subTitle" idx="1"/>
          </p:nvPr>
        </p:nvSpPr>
        <p:spPr/>
        <p:txBody>
          <a:bodyPr/>
          <a:lstStyle/>
          <a:p>
            <a:r>
              <a:rPr lang="en-US" i="1" dirty="0" smtClean="0"/>
              <a:t>Apply</a:t>
            </a:r>
            <a:endParaRPr lang="en-US" i="1" dirty="0"/>
          </a:p>
        </p:txBody>
      </p:sp>
    </p:spTree>
    <p:extLst>
      <p:ext uri="{BB962C8B-B14F-4D97-AF65-F5344CB8AC3E}">
        <p14:creationId xmlns:p14="http://schemas.microsoft.com/office/powerpoint/2010/main" val="4961834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message</a:t>
            </a:r>
            <a:endParaRPr lang="en-US" dirty="0"/>
          </a:p>
        </p:txBody>
      </p:sp>
      <p:sp>
        <p:nvSpPr>
          <p:cNvPr id="3" name="Content Placeholder 2"/>
          <p:cNvSpPr>
            <a:spLocks noGrp="1"/>
          </p:cNvSpPr>
          <p:nvPr>
            <p:ph idx="1"/>
          </p:nvPr>
        </p:nvSpPr>
        <p:spPr>
          <a:xfrm>
            <a:off x="838200" y="1413798"/>
            <a:ext cx="6564682" cy="4567901"/>
          </a:xfrm>
        </p:spPr>
        <p:txBody>
          <a:bodyPr>
            <a:normAutofit lnSpcReduction="10000"/>
          </a:bodyPr>
          <a:lstStyle/>
          <a:p>
            <a:pPr marL="0" indent="0">
              <a:buNone/>
            </a:pPr>
            <a:r>
              <a:rPr lang="en-US" i="1" dirty="0" smtClean="0"/>
              <a:t>Remember:</a:t>
            </a:r>
          </a:p>
          <a:p>
            <a:r>
              <a:rPr lang="en-US" dirty="0" smtClean="0"/>
              <a:t>PubMed provides several easy ways to save and share searches or citations – as well as a few other useful features</a:t>
            </a:r>
          </a:p>
          <a:p>
            <a:r>
              <a:rPr lang="en-US" dirty="0" smtClean="0"/>
              <a:t>If you log in, you can save searches (and set up email alerts), create collections, view your recent activity, and even set up custom filters</a:t>
            </a:r>
          </a:p>
          <a:p>
            <a:pPr marL="0" lvl="0" indent="0">
              <a:buNone/>
            </a:pPr>
            <a:r>
              <a:rPr lang="en-US" i="1" dirty="0" smtClean="0"/>
              <a:t>Consider: </a:t>
            </a:r>
          </a:p>
          <a:p>
            <a:r>
              <a:rPr lang="en-US" dirty="0" smtClean="0"/>
              <a:t>What do you think are the most useful features of a My NCBI account?</a:t>
            </a:r>
            <a:endParaRPr lang="en-US" dirty="0"/>
          </a:p>
        </p:txBody>
      </p:sp>
      <p:pic>
        <p:nvPicPr>
          <p:cNvPr id="4" name="Picture 3" descr="Person writing on notepad"/>
          <p:cNvPicPr>
            <a:picLocks noChangeAspect="1"/>
          </p:cNvPicPr>
          <p:nvPr/>
        </p:nvPicPr>
        <p:blipFill rotWithShape="1">
          <a:blip r:embed="rId3" cstate="print">
            <a:extLst>
              <a:ext uri="{BEBA8EAE-BF5A-486C-A8C5-ECC9F3942E4B}">
                <a14:imgProps xmlns:a14="http://schemas.microsoft.com/office/drawing/2010/main">
                  <a14:imgLayer r:embed="rId4">
                    <a14:imgEffect>
                      <a14:artisticPaintBrush/>
                    </a14:imgEffect>
                    <a14:imgEffect>
                      <a14:sharpenSoften amount="-17000"/>
                    </a14:imgEffect>
                    <a14:imgEffect>
                      <a14:saturation sat="111000"/>
                    </a14:imgEffect>
                    <a14:imgEffect>
                      <a14:brightnessContrast contrast="1000"/>
                    </a14:imgEffect>
                  </a14:imgLayer>
                </a14:imgProps>
              </a:ext>
              <a:ext uri="{28A0092B-C50C-407E-A947-70E740481C1C}">
                <a14:useLocalDpi xmlns:a14="http://schemas.microsoft.com/office/drawing/2010/main" val="0"/>
              </a:ext>
            </a:extLst>
          </a:blip>
          <a:srcRect r="15640"/>
          <a:stretch/>
        </p:blipFill>
        <p:spPr>
          <a:xfrm>
            <a:off x="7672617" y="2402006"/>
            <a:ext cx="3996217" cy="2755924"/>
          </a:xfrm>
          <a:prstGeom prst="rect">
            <a:avLst/>
          </a:prstGeom>
          <a:effectLst>
            <a:softEdge rad="31750"/>
          </a:effectLst>
        </p:spPr>
      </p:pic>
      <p:sp>
        <p:nvSpPr>
          <p:cNvPr id="5" name="TextBox 4"/>
          <p:cNvSpPr txBox="1"/>
          <p:nvPr/>
        </p:nvSpPr>
        <p:spPr>
          <a:xfrm>
            <a:off x="4227226" y="5801193"/>
            <a:ext cx="7674964" cy="830997"/>
          </a:xfrm>
          <a:prstGeom prst="rect">
            <a:avLst/>
          </a:prstGeom>
          <a:noFill/>
        </p:spPr>
        <p:txBody>
          <a:bodyPr wrap="square" rtlCol="0">
            <a:spAutoFit/>
          </a:bodyPr>
          <a:lstStyle/>
          <a:p>
            <a:r>
              <a:rPr lang="en-US" sz="1200" i="1" dirty="0"/>
              <a:t>Developed resources reported in this presentation are supported by the National Library of Medicine (NLM), National Institutes of Health (NIH) under cooperative agreement number UG4LM012342 with the University of Pittsburgh, Health Sciences Library System. The content is solely the responsibility of the authors and does not necessarily represent the official views of the National Institutes of Health</a:t>
            </a:r>
            <a:r>
              <a:rPr lang="en-US" sz="1200" i="1" dirty="0" smtClean="0"/>
              <a:t>.</a:t>
            </a:r>
            <a:endParaRPr lang="en-US" sz="1200" i="1" dirty="0"/>
          </a:p>
        </p:txBody>
      </p:sp>
    </p:spTree>
    <p:extLst>
      <p:ext uri="{BB962C8B-B14F-4D97-AF65-F5344CB8AC3E}">
        <p14:creationId xmlns:p14="http://schemas.microsoft.com/office/powerpoint/2010/main" val="25475379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a:t>
            </a:r>
            <a:endParaRPr lang="en-US" dirty="0"/>
          </a:p>
        </p:txBody>
      </p:sp>
      <p:sp>
        <p:nvSpPr>
          <p:cNvPr id="3" name="Content Placeholder 2"/>
          <p:cNvSpPr>
            <a:spLocks noGrp="1"/>
          </p:cNvSpPr>
          <p:nvPr>
            <p:ph idx="1"/>
          </p:nvPr>
        </p:nvSpPr>
        <p:spPr>
          <a:xfrm>
            <a:off x="838200" y="1980017"/>
            <a:ext cx="4809565" cy="3385565"/>
          </a:xfrm>
        </p:spPr>
        <p:txBody>
          <a:bodyPr>
            <a:normAutofit fontScale="92500"/>
          </a:bodyPr>
          <a:lstStyle/>
          <a:p>
            <a:pPr marL="0" indent="0">
              <a:buNone/>
            </a:pPr>
            <a:r>
              <a:rPr lang="en-US" sz="3200" dirty="0"/>
              <a:t>What types of situations do you think you would prefer to write a very specific search query that returns few results as opposed to writing a broader query that will return numerous results that you can then filter?</a:t>
            </a:r>
          </a:p>
        </p:txBody>
      </p:sp>
      <p:pic>
        <p:nvPicPr>
          <p:cNvPr id="5" name="Picture 4" descr="Group of doctors talking"/>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5874380" y="1782064"/>
            <a:ext cx="5734102" cy="38242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36659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838200" y="1825625"/>
            <a:ext cx="6116782" cy="3633479"/>
          </a:xfrm>
        </p:spPr>
        <p:txBody>
          <a:bodyPr/>
          <a:lstStyle/>
          <a:p>
            <a:pPr marL="0" indent="0">
              <a:buNone/>
            </a:pPr>
            <a:r>
              <a:rPr lang="en-US" dirty="0" smtClean="0"/>
              <a:t>By the end of the program, participants will: </a:t>
            </a:r>
          </a:p>
          <a:p>
            <a:r>
              <a:rPr lang="en-US" dirty="0" smtClean="0"/>
              <a:t>Describe the use of My NCBI to save searches, create collections, and receive email alerts</a:t>
            </a:r>
          </a:p>
          <a:p>
            <a:pPr marL="0" indent="0">
              <a:buNone/>
            </a:pPr>
            <a:endParaRPr lang="en-US" dirty="0" smtClean="0"/>
          </a:p>
          <a:p>
            <a:endParaRPr lang="en-US" dirty="0"/>
          </a:p>
        </p:txBody>
      </p:sp>
      <p:pic>
        <p:nvPicPr>
          <p:cNvPr id="4" name="Picture 3" descr="Lightbulb with thought bubbles around i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6396" y="1825625"/>
            <a:ext cx="4499702" cy="2734975"/>
          </a:xfrm>
          <a:prstGeom prst="rect">
            <a:avLst/>
          </a:prstGeom>
        </p:spPr>
      </p:pic>
    </p:spTree>
    <p:extLst>
      <p:ext uri="{BB962C8B-B14F-4D97-AF65-F5344CB8AC3E}">
        <p14:creationId xmlns:p14="http://schemas.microsoft.com/office/powerpoint/2010/main" val="1756053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NCBI Account</a:t>
            </a:r>
            <a:endParaRPr lang="en-US" dirty="0"/>
          </a:p>
        </p:txBody>
      </p:sp>
      <p:sp>
        <p:nvSpPr>
          <p:cNvPr id="3" name="Content Placeholder 2"/>
          <p:cNvSpPr>
            <a:spLocks noGrp="1"/>
          </p:cNvSpPr>
          <p:nvPr>
            <p:ph idx="1"/>
          </p:nvPr>
        </p:nvSpPr>
        <p:spPr>
          <a:xfrm>
            <a:off x="261151" y="3963313"/>
            <a:ext cx="7032593" cy="1798296"/>
          </a:xfrm>
        </p:spPr>
        <p:txBody>
          <a:bodyPr>
            <a:noAutofit/>
          </a:bodyPr>
          <a:lstStyle/>
          <a:p>
            <a:pPr marL="0" indent="0" algn="ctr">
              <a:lnSpc>
                <a:spcPct val="100000"/>
              </a:lnSpc>
              <a:buNone/>
            </a:pPr>
            <a:r>
              <a:rPr lang="en-US" sz="3200" dirty="0" smtClean="0"/>
              <a:t>On the upper right of PubMed, click “Log in.” You can create an NCBI account or log in if you already have one. </a:t>
            </a:r>
            <a:endParaRPr lang="en-US" sz="3200" baseline="30000" dirty="0"/>
          </a:p>
        </p:txBody>
      </p:sp>
      <p:pic>
        <p:nvPicPr>
          <p:cNvPr id="6" name="Picture 5" descr="Log in to NCBI from the upper right of the PubMed homepage."/>
          <p:cNvPicPr>
            <a:picLocks noChangeAspect="1"/>
          </p:cNvPicPr>
          <p:nvPr/>
        </p:nvPicPr>
        <p:blipFill>
          <a:blip r:embed="rId3"/>
          <a:stretch>
            <a:fillRect/>
          </a:stretch>
        </p:blipFill>
        <p:spPr>
          <a:xfrm>
            <a:off x="1084292" y="1486502"/>
            <a:ext cx="10269508" cy="2144782"/>
          </a:xfrm>
          <a:prstGeom prst="rect">
            <a:avLst/>
          </a:prstGeom>
          <a:ln>
            <a:noFill/>
          </a:ln>
          <a:effectLst>
            <a:outerShdw blurRad="292100" dist="139700" dir="2700000" algn="tl" rotWithShape="0">
              <a:srgbClr val="333333">
                <a:alpha val="65000"/>
              </a:srgbClr>
            </a:outerShdw>
          </a:effectLst>
        </p:spPr>
      </p:pic>
      <p:pic>
        <p:nvPicPr>
          <p:cNvPr id="7" name="Picture 6" descr="Login options in PubMed"/>
          <p:cNvPicPr>
            <a:picLocks noChangeAspect="1"/>
          </p:cNvPicPr>
          <p:nvPr/>
        </p:nvPicPr>
        <p:blipFill>
          <a:blip r:embed="rId4"/>
          <a:stretch>
            <a:fillRect/>
          </a:stretch>
        </p:blipFill>
        <p:spPr>
          <a:xfrm>
            <a:off x="7492753" y="2658922"/>
            <a:ext cx="4317769" cy="3626204"/>
          </a:xfrm>
          <a:prstGeom prst="rect">
            <a:avLst/>
          </a:prstGeom>
          <a:ln>
            <a:noFill/>
          </a:ln>
          <a:effectLst>
            <a:outerShdw blurRad="292100" dist="139700" dir="2700000" algn="tl" rotWithShape="0">
              <a:srgbClr val="333333">
                <a:alpha val="65000"/>
              </a:srgbClr>
            </a:outerShdw>
          </a:effectLst>
        </p:spPr>
      </p:pic>
      <p:sp>
        <p:nvSpPr>
          <p:cNvPr id="8" name="Oval 7" descr="Circle aroudn &quot;NBBI Account&quot; choice to log in to PubMed."/>
          <p:cNvSpPr/>
          <p:nvPr/>
        </p:nvSpPr>
        <p:spPr>
          <a:xfrm>
            <a:off x="7625918" y="5255581"/>
            <a:ext cx="3923930" cy="896644"/>
          </a:xfrm>
          <a:prstGeom prst="ellipse">
            <a:avLst/>
          </a:prstGeom>
          <a:noFill/>
          <a:ln w="984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25882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your results</a:t>
            </a:r>
            <a:endParaRPr lang="en-US" dirty="0"/>
          </a:p>
        </p:txBody>
      </p:sp>
      <p:pic>
        <p:nvPicPr>
          <p:cNvPr id="3" name="Picture 2" descr="&quot;Send To&quot; option in PubMed. "/>
          <p:cNvPicPr>
            <a:picLocks noChangeAspect="1"/>
          </p:cNvPicPr>
          <p:nvPr/>
        </p:nvPicPr>
        <p:blipFill>
          <a:blip r:embed="rId3"/>
          <a:stretch>
            <a:fillRect/>
          </a:stretch>
        </p:blipFill>
        <p:spPr>
          <a:xfrm>
            <a:off x="838200" y="1815497"/>
            <a:ext cx="5013412" cy="36277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E-mail option for PubMed search results. "/>
          <p:cNvPicPr>
            <a:picLocks noChangeAspect="1"/>
          </p:cNvPicPr>
          <p:nvPr/>
        </p:nvPicPr>
        <p:blipFill>
          <a:blip r:embed="rId4"/>
          <a:stretch>
            <a:fillRect/>
          </a:stretch>
        </p:blipFill>
        <p:spPr>
          <a:xfrm>
            <a:off x="6757954" y="544638"/>
            <a:ext cx="4595846" cy="57864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32275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91850" cy="1325563"/>
          </a:xfrm>
        </p:spPr>
        <p:txBody>
          <a:bodyPr>
            <a:normAutofit/>
          </a:bodyPr>
          <a:lstStyle/>
          <a:p>
            <a:r>
              <a:rPr lang="en-US" dirty="0" smtClean="0"/>
              <a:t>Collections </a:t>
            </a:r>
            <a:endParaRPr lang="en-US" sz="2600" dirty="0"/>
          </a:p>
        </p:txBody>
      </p:sp>
      <p:pic>
        <p:nvPicPr>
          <p:cNvPr id="3" name="Picture 2" descr="Option under &quot;Send to&quot; that allows a user to create a new collection. "/>
          <p:cNvPicPr>
            <a:picLocks noChangeAspect="1"/>
          </p:cNvPicPr>
          <p:nvPr/>
        </p:nvPicPr>
        <p:blipFill>
          <a:blip r:embed="rId3"/>
          <a:stretch>
            <a:fillRect/>
          </a:stretch>
        </p:blipFill>
        <p:spPr>
          <a:xfrm>
            <a:off x="271584" y="1961965"/>
            <a:ext cx="4694624" cy="3698653"/>
          </a:xfrm>
          <a:prstGeom prst="rect">
            <a:avLst/>
          </a:prstGeom>
          <a:ln w="15875">
            <a:solidFill>
              <a:schemeClr val="accent1">
                <a:lumMod val="75000"/>
              </a:schemeClr>
            </a:solidFill>
          </a:ln>
        </p:spPr>
      </p:pic>
      <p:pic>
        <p:nvPicPr>
          <p:cNvPr id="4" name="Picture 3" descr="Viewing your collections in your  my NCBI account. "/>
          <p:cNvPicPr>
            <a:picLocks noChangeAspect="1"/>
          </p:cNvPicPr>
          <p:nvPr/>
        </p:nvPicPr>
        <p:blipFill>
          <a:blip r:embed="rId4"/>
          <a:stretch>
            <a:fillRect/>
          </a:stretch>
        </p:blipFill>
        <p:spPr>
          <a:xfrm>
            <a:off x="5053168" y="2499048"/>
            <a:ext cx="7080750" cy="2555977"/>
          </a:xfrm>
          <a:prstGeom prst="rect">
            <a:avLst/>
          </a:prstGeom>
        </p:spPr>
      </p:pic>
      <p:sp>
        <p:nvSpPr>
          <p:cNvPr id="10" name="Oval 9" descr="Circle around 'private' button under settings/sharing"/>
          <p:cNvSpPr/>
          <p:nvPr/>
        </p:nvSpPr>
        <p:spPr>
          <a:xfrm>
            <a:off x="5225492" y="4030833"/>
            <a:ext cx="1761234" cy="47624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4544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976" y="2451893"/>
            <a:ext cx="3050219" cy="1325563"/>
          </a:xfrm>
        </p:spPr>
        <p:txBody>
          <a:bodyPr/>
          <a:lstStyle/>
          <a:p>
            <a:r>
              <a:rPr lang="en-US" dirty="0" smtClean="0"/>
              <a:t>My NCBI (1)</a:t>
            </a:r>
            <a:endParaRPr lang="en-US" dirty="0"/>
          </a:p>
        </p:txBody>
      </p:sp>
      <p:pic>
        <p:nvPicPr>
          <p:cNvPr id="4" name="Picture 3" descr="Screenshot of MY NCBI page"/>
          <p:cNvPicPr>
            <a:picLocks noChangeAspect="1"/>
          </p:cNvPicPr>
          <p:nvPr/>
        </p:nvPicPr>
        <p:blipFill>
          <a:blip r:embed="rId3"/>
          <a:stretch>
            <a:fillRect/>
          </a:stretch>
        </p:blipFill>
        <p:spPr>
          <a:xfrm>
            <a:off x="3959441" y="751618"/>
            <a:ext cx="8012380" cy="4887181"/>
          </a:xfrm>
          <a:prstGeom prst="rect">
            <a:avLst/>
          </a:prstGeom>
        </p:spPr>
      </p:pic>
      <p:sp>
        <p:nvSpPr>
          <p:cNvPr id="6" name="Oval 5" descr="Circle around saved searches"/>
          <p:cNvSpPr/>
          <p:nvPr/>
        </p:nvSpPr>
        <p:spPr>
          <a:xfrm>
            <a:off x="7258050" y="1123950"/>
            <a:ext cx="4933950" cy="20719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8949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Saved Searches</a:t>
            </a:r>
            <a:endParaRPr lang="en-US" dirty="0"/>
          </a:p>
        </p:txBody>
      </p:sp>
      <p:pic>
        <p:nvPicPr>
          <p:cNvPr id="4" name="Picture 3" descr="PubMed search box on the homepage. "/>
          <p:cNvPicPr>
            <a:picLocks noChangeAspect="1"/>
          </p:cNvPicPr>
          <p:nvPr/>
        </p:nvPicPr>
        <p:blipFill rotWithShape="1">
          <a:blip r:embed="rId3"/>
          <a:srcRect l="2540" t="-2902" r="2603" b="-1"/>
          <a:stretch/>
        </p:blipFill>
        <p:spPr>
          <a:xfrm>
            <a:off x="165716" y="1405353"/>
            <a:ext cx="11931589" cy="1218304"/>
          </a:xfrm>
          <a:prstGeom prst="rect">
            <a:avLst/>
          </a:prstGeom>
        </p:spPr>
      </p:pic>
      <p:sp>
        <p:nvSpPr>
          <p:cNvPr id="5" name="Oval 4" descr="Circle around 'create alert' button"/>
          <p:cNvSpPr/>
          <p:nvPr/>
        </p:nvSpPr>
        <p:spPr>
          <a:xfrm>
            <a:off x="3999574" y="2014505"/>
            <a:ext cx="1333501" cy="47624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descr="Arrow pointing at the e-mail alerts setup. "/>
          <p:cNvCxnSpPr>
            <a:stCxn id="5" idx="5"/>
          </p:cNvCxnSpPr>
          <p:nvPr/>
        </p:nvCxnSpPr>
        <p:spPr>
          <a:xfrm>
            <a:off x="5137788" y="2421008"/>
            <a:ext cx="961171" cy="52646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descr="Option to create an alert to your e-mail for a search in PubMed. "/>
          <p:cNvPicPr>
            <a:picLocks noChangeAspect="1"/>
          </p:cNvPicPr>
          <p:nvPr/>
        </p:nvPicPr>
        <p:blipFill rotWithShape="1">
          <a:blip r:embed="rId4"/>
          <a:srcRect l="6029" t="2941" r="5004" b="3566"/>
          <a:stretch/>
        </p:blipFill>
        <p:spPr>
          <a:xfrm>
            <a:off x="6232124" y="1908699"/>
            <a:ext cx="4073023" cy="47033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63140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of My NCBI page"/>
          <p:cNvPicPr>
            <a:picLocks noChangeAspect="1"/>
          </p:cNvPicPr>
          <p:nvPr/>
        </p:nvPicPr>
        <p:blipFill>
          <a:blip r:embed="rId3"/>
          <a:stretch>
            <a:fillRect/>
          </a:stretch>
        </p:blipFill>
        <p:spPr>
          <a:xfrm>
            <a:off x="3429000" y="590550"/>
            <a:ext cx="8542822" cy="5210726"/>
          </a:xfrm>
          <a:prstGeom prst="rect">
            <a:avLst/>
          </a:prstGeom>
        </p:spPr>
      </p:pic>
      <p:sp>
        <p:nvSpPr>
          <p:cNvPr id="6" name="Oval 5" descr="Circle around recent activity"/>
          <p:cNvSpPr/>
          <p:nvPr/>
        </p:nvSpPr>
        <p:spPr>
          <a:xfrm>
            <a:off x="3429000" y="4476750"/>
            <a:ext cx="4324350" cy="154995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descr="Circle around filters"/>
          <p:cNvSpPr/>
          <p:nvPr/>
        </p:nvSpPr>
        <p:spPr>
          <a:xfrm>
            <a:off x="7594533" y="4724400"/>
            <a:ext cx="4324350" cy="154995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424976" y="2451893"/>
            <a:ext cx="3050219" cy="1325563"/>
          </a:xfrm>
        </p:spPr>
        <p:txBody>
          <a:bodyPr/>
          <a:lstStyle/>
          <a:p>
            <a:r>
              <a:rPr lang="en-US" dirty="0" smtClean="0"/>
              <a:t>My NCBI (2)</a:t>
            </a:r>
            <a:endParaRPr lang="en-US" dirty="0"/>
          </a:p>
        </p:txBody>
      </p:sp>
    </p:spTree>
    <p:extLst>
      <p:ext uri="{BB962C8B-B14F-4D97-AF65-F5344CB8AC3E}">
        <p14:creationId xmlns:p14="http://schemas.microsoft.com/office/powerpoint/2010/main" val="2135217662"/>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8286</TotalTime>
  <Words>1062</Words>
  <Application>Microsoft Office PowerPoint</Application>
  <PresentationFormat>Widescreen</PresentationFormat>
  <Paragraphs>56</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How can I save my results or share them with a colleague?</vt:lpstr>
      <vt:lpstr>Discussion question</vt:lpstr>
      <vt:lpstr>Objectives</vt:lpstr>
      <vt:lpstr>NCBI Account</vt:lpstr>
      <vt:lpstr>Sharing your results</vt:lpstr>
      <vt:lpstr>Collections </vt:lpstr>
      <vt:lpstr>My NCBI (1)</vt:lpstr>
      <vt:lpstr>Saved Searches</vt:lpstr>
      <vt:lpstr>My NCBI (2)</vt:lpstr>
      <vt:lpstr>Take home message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Collaboration and Innovation: NNLM’s Nationwide Online Wikipedia Edit-a-Thon</dc:title>
  <dc:creator>Vitale, Elaina J</dc:creator>
  <cp:lastModifiedBy>Windows User</cp:lastModifiedBy>
  <cp:revision>405</cp:revision>
  <cp:lastPrinted>2019-07-12T16:33:52Z</cp:lastPrinted>
  <dcterms:created xsi:type="dcterms:W3CDTF">2018-06-07T18:55:41Z</dcterms:created>
  <dcterms:modified xsi:type="dcterms:W3CDTF">2020-06-05T16:02:35Z</dcterms:modified>
</cp:coreProperties>
</file>