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6" r:id="rId11"/>
    <p:sldId id="268" r:id="rId12"/>
    <p:sldId id="267" r:id="rId13"/>
    <p:sldId id="269" r:id="rId14"/>
    <p:sldId id="270" r:id="rId15"/>
    <p:sldId id="271" r:id="rId16"/>
  </p:sldIdLst>
  <p:sldSz cx="12192000" cy="6858000"/>
  <p:notesSz cx="6881813" cy="9296400"/>
  <p:embeddedFontLst>
    <p:embeddedFont>
      <p:font typeface="Corbel" panose="020B050302020402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32YrGDg3ks01JjE6oKOEnL2Ar9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0548"/>
  </p:normalViewPr>
  <p:slideViewPr>
    <p:cSldViewPr snapToGrid="0">
      <p:cViewPr varScale="1">
        <p:scale>
          <a:sx n="74" d="100"/>
          <a:sy n="74" d="100"/>
        </p:scale>
        <p:origin x="135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913" cy="466725"/>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7313" y="0"/>
            <a:ext cx="2982912" cy="466725"/>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82913" cy="466725"/>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7313" y="8829675"/>
            <a:ext cx="2982912" cy="466725"/>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91" name="Google Shape;91;p2:notes"/>
          <p:cNvSpPr txBox="1">
            <a:spLocks noGrp="1"/>
          </p:cNvSpPr>
          <p:nvPr>
            <p:ph type="sldNum" idx="12"/>
          </p:nvPr>
        </p:nvSpPr>
        <p:spPr>
          <a:xfrm>
            <a:off x="3897313" y="8829675"/>
            <a:ext cx="2982912" cy="46672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2: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p12:notes"/>
          <p:cNvSpPr txBox="1">
            <a:spLocks noGrp="1"/>
          </p:cNvSpPr>
          <p:nvPr>
            <p:ph type="sldNum" idx="12"/>
          </p:nvPr>
        </p:nvSpPr>
        <p:spPr>
          <a:xfrm>
            <a:off x="3897313" y="8829675"/>
            <a:ext cx="2982912" cy="46672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p13:notes"/>
          <p:cNvSpPr txBox="1">
            <a:spLocks noGrp="1"/>
          </p:cNvSpPr>
          <p:nvPr>
            <p:ph type="sldNum" idx="12"/>
          </p:nvPr>
        </p:nvSpPr>
        <p:spPr>
          <a:xfrm>
            <a:off x="3897313" y="8829675"/>
            <a:ext cx="2982912" cy="46672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04d936b0a4_0_6: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04d936b0a4_0_6:notes"/>
          <p:cNvSpPr txBox="1">
            <a:spLocks noGrp="1"/>
          </p:cNvSpPr>
          <p:nvPr>
            <p:ph type="body" idx="1"/>
          </p:nvPr>
        </p:nvSpPr>
        <p:spPr>
          <a:xfrm>
            <a:off x="688975" y="4473575"/>
            <a:ext cx="5505600" cy="3660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304d936b0a4_0_6:notes"/>
          <p:cNvSpPr txBox="1">
            <a:spLocks noGrp="1"/>
          </p:cNvSpPr>
          <p:nvPr>
            <p:ph type="sldNum" idx="12"/>
          </p:nvPr>
        </p:nvSpPr>
        <p:spPr>
          <a:xfrm>
            <a:off x="3897313" y="8829675"/>
            <a:ext cx="2982900" cy="4668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t>Data visualization librarian at the university of washington</a:t>
            </a:r>
            <a:endParaRPr/>
          </a:p>
        </p:txBody>
      </p:sp>
      <p:sp>
        <p:nvSpPr>
          <p:cNvPr id="231" name="Google Shape;231;p14:notes"/>
          <p:cNvSpPr txBox="1">
            <a:spLocks noGrp="1"/>
          </p:cNvSpPr>
          <p:nvPr>
            <p:ph type="sldNum" idx="12"/>
          </p:nvPr>
        </p:nvSpPr>
        <p:spPr>
          <a:xfrm>
            <a:off x="3897313" y="8829675"/>
            <a:ext cx="2982912" cy="46672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5: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5: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Applications will be accepted until April 30. Selected applicants will be contacted on May 11.</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In May we will be giving host sites and interns information on getting started, including paperwork and any materials you’ll need to prepare for the internship.</a:t>
            </a:r>
            <a:endParaRPr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 internship runs June 1 to August 7, with final presentations and reports due in that early part of August.</a:t>
            </a:r>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dirty="0"/>
              <a:t>After the internship ends we will check in with interns to debrief and discuss how we can continue to support them. This could include pursuing publications or presentations about their internship experiences and outcomes.</a:t>
            </a:r>
            <a:endParaRPr dirty="0"/>
          </a:p>
        </p:txBody>
      </p:sp>
      <p:sp>
        <p:nvSpPr>
          <p:cNvPr id="240" name="Google Shape;240;p15:notes"/>
          <p:cNvSpPr txBox="1">
            <a:spLocks noGrp="1"/>
          </p:cNvSpPr>
          <p:nvPr>
            <p:ph type="sldNum" idx="12"/>
          </p:nvPr>
        </p:nvSpPr>
        <p:spPr>
          <a:xfrm>
            <a:off x="3897313" y="8829675"/>
            <a:ext cx="2982912" cy="46672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57" name="Google Shape;257;p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158750" lvl="0" indent="0" algn="l" rtl="0">
              <a:lnSpc>
                <a:spcPct val="100000"/>
              </a:lnSpc>
              <a:spcBef>
                <a:spcPts val="0"/>
              </a:spcBef>
              <a:spcAft>
                <a:spcPts val="0"/>
              </a:spcAft>
              <a:buClr>
                <a:schemeClr val="dk1"/>
              </a:buClr>
              <a:buSzPts val="1200"/>
              <a:buFont typeface="Calibri"/>
              <a:buNone/>
            </a:pPr>
            <a:r>
              <a:rPr lang="en-US" dirty="0"/>
              <a:t>Before we get into the internship, here is some information our organization.</a:t>
            </a:r>
            <a:endParaRPr dirty="0"/>
          </a:p>
          <a:p>
            <a:pPr marL="0" lvl="0" indent="0" algn="l" rtl="0">
              <a:lnSpc>
                <a:spcPct val="100000"/>
              </a:lnSpc>
              <a:spcBef>
                <a:spcPts val="360"/>
              </a:spcBef>
              <a:spcAft>
                <a:spcPts val="0"/>
              </a:spcAft>
              <a:buSzPts val="1400"/>
              <a:buNone/>
            </a:pP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National Institutes of Health or NIH is the nation’s leading medical research agency and is a part of the U.S. Department of Health and Human Services, also known as HHS. There are 27 institutes and offices within NIH, including the National Cancer Institute, the National Institute on Aging, and the Center for Scientific Review, to name just a few of them.</a:t>
            </a:r>
            <a:endParaRPr dirty="0"/>
          </a:p>
          <a:p>
            <a:pPr marL="171450" lvl="0" indent="-95250" algn="l" rtl="0">
              <a:lnSpc>
                <a:spcPct val="100000"/>
              </a:lnSpc>
              <a:spcBef>
                <a:spcPts val="360"/>
              </a:spcBef>
              <a:spcAft>
                <a:spcPts val="0"/>
              </a:spcAft>
              <a:buClr>
                <a:schemeClr val="dk1"/>
              </a:buClr>
              <a:buSzPts val="1200"/>
              <a:buFont typeface="Arial"/>
              <a:buNone/>
            </a:pP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National Library of Medicine or NLM is also an institute at NIH. It is the world’s largest biomedical library, and it maintains and makes available a vast print collection. NLM produces electronic information resources like MedlinePlus and PubMed and strives to share health information with researchers, practitioners, and the general public.</a:t>
            </a:r>
            <a:endParaRPr dirty="0"/>
          </a:p>
          <a:p>
            <a:pPr marL="171450" lvl="0" indent="-95250" algn="l" rtl="0">
              <a:lnSpc>
                <a:spcPct val="100000"/>
              </a:lnSpc>
              <a:spcBef>
                <a:spcPts val="360"/>
              </a:spcBef>
              <a:spcAft>
                <a:spcPts val="0"/>
              </a:spcAft>
              <a:buClr>
                <a:schemeClr val="dk1"/>
              </a:buClr>
              <a:buSzPts val="1200"/>
              <a:buFont typeface="Arial"/>
              <a:buNone/>
            </a:pP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Network of the National Library of Medicine is known as NNLM and is an outreach program of NLM designed to provide education on current topics in health sciences and education on the products and services that NLM produces.</a:t>
            </a:r>
            <a:endParaRPr dirty="0"/>
          </a:p>
          <a:p>
            <a:pPr marL="171450" lvl="0" indent="-95250" algn="l" rtl="0">
              <a:lnSpc>
                <a:spcPct val="100000"/>
              </a:lnSpc>
              <a:spcBef>
                <a:spcPts val="360"/>
              </a:spcBef>
              <a:spcAft>
                <a:spcPts val="0"/>
              </a:spcAft>
              <a:buClr>
                <a:schemeClr val="dk1"/>
              </a:buClr>
              <a:buSzPts val="1200"/>
              <a:buFont typeface="Arial"/>
              <a:buNone/>
            </a:pP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NNLM is made up of 7 geographic regions, but also has several national offices and centers including the National Center for Data Services, or NCDS.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c28225b95_1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6c28225b95_1_0:notes"/>
          <p:cNvSpPr txBox="1">
            <a:spLocks noGrp="1"/>
          </p:cNvSpPr>
          <p:nvPr>
            <p:ph type="body" idx="1"/>
          </p:nvPr>
        </p:nvSpPr>
        <p:spPr>
          <a:xfrm>
            <a:off x="688180" y="4473892"/>
            <a:ext cx="5505384" cy="3660581"/>
          </a:xfrm>
          <a:prstGeom prst="rect">
            <a:avLst/>
          </a:prstGeom>
          <a:noFill/>
          <a:ln>
            <a:noFill/>
          </a:ln>
        </p:spPr>
        <p:txBody>
          <a:bodyPr spcFirstLastPara="1" wrap="square" lIns="91800" tIns="45900" rIns="91800" bIns="45900" anchor="t" anchorCtr="0">
            <a:noAutofit/>
          </a:bodyPr>
          <a:lstStyle/>
          <a:p>
            <a:pPr marL="0" lvl="0" indent="0" algn="l" rtl="0">
              <a:lnSpc>
                <a:spcPct val="100000"/>
              </a:lnSpc>
              <a:spcBef>
                <a:spcPts val="0"/>
              </a:spcBef>
              <a:spcAft>
                <a:spcPts val="0"/>
              </a:spcAft>
              <a:buSzPts val="1300"/>
              <a:buNone/>
            </a:pPr>
            <a:r>
              <a:rPr lang="en-US" sz="1300" dirty="0"/>
              <a:t>We are based at the New York University Health Sciences Library, and we collaborate with their data services team often to develop educational resources and classes.</a:t>
            </a:r>
            <a:endParaRPr sz="1300" dirty="0"/>
          </a:p>
        </p:txBody>
      </p:sp>
      <p:sp>
        <p:nvSpPr>
          <p:cNvPr id="121" name="Google Shape;121;g26c28225b95_1_0:notes"/>
          <p:cNvSpPr txBox="1">
            <a:spLocks noGrp="1"/>
          </p:cNvSpPr>
          <p:nvPr>
            <p:ph type="sldNum" idx="12"/>
          </p:nvPr>
        </p:nvSpPr>
        <p:spPr>
          <a:xfrm>
            <a:off x="3898094" y="8829968"/>
            <a:ext cx="2982000" cy="466505"/>
          </a:xfrm>
          <a:prstGeom prst="rect">
            <a:avLst/>
          </a:prstGeom>
          <a:noFill/>
          <a:ln>
            <a:noFill/>
          </a:ln>
        </p:spPr>
        <p:txBody>
          <a:bodyPr spcFirstLastPara="1" wrap="square" lIns="91800" tIns="45900" rIns="91800" bIns="45900"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t>3</a:t>
            </a:fld>
            <a:endParaRPr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76200" lvl="0" indent="0" algn="l" rtl="0">
              <a:lnSpc>
                <a:spcPct val="100000"/>
              </a:lnSpc>
              <a:spcBef>
                <a:spcPts val="0"/>
              </a:spcBef>
              <a:spcAft>
                <a:spcPts val="0"/>
              </a:spcAft>
              <a:buClr>
                <a:schemeClr val="dk1"/>
              </a:buClr>
              <a:buSzPts val="2400"/>
              <a:buFont typeface="Corbel"/>
              <a:buNone/>
            </a:pPr>
            <a:r>
              <a:rPr lang="en-US" dirty="0">
                <a:solidFill>
                  <a:schemeClr val="dk1"/>
                </a:solidFill>
                <a:latin typeface="Corbel"/>
                <a:ea typeface="Corbel"/>
                <a:cs typeface="Corbel"/>
                <a:sym typeface="Corbel"/>
              </a:rPr>
              <a:t>We have a variety of educational offerings, including real-time webinars and workshops, on-demand classes you can work through at your own pace, and series with guest speakers and other outside collaborators. We are federally funded through a grant, so all of the resources and classes we offer are free of charge.</a:t>
            </a:r>
          </a:p>
          <a:p>
            <a:pPr marL="76200" lvl="0" indent="0" algn="l" rtl="0">
              <a:lnSpc>
                <a:spcPct val="100000"/>
              </a:lnSpc>
              <a:spcBef>
                <a:spcPts val="0"/>
              </a:spcBef>
              <a:spcAft>
                <a:spcPts val="0"/>
              </a:spcAft>
              <a:buClr>
                <a:schemeClr val="dk1"/>
              </a:buClr>
              <a:buSzPts val="2400"/>
              <a:buFont typeface="Corbel"/>
              <a:buNone/>
            </a:pPr>
            <a:endParaRPr lang="en-US" dirty="0">
              <a:solidFill>
                <a:schemeClr val="dk1"/>
              </a:solidFill>
              <a:latin typeface="Corbel"/>
              <a:ea typeface="Corbel"/>
              <a:cs typeface="Corbel"/>
              <a:sym typeface="Corbel"/>
            </a:endParaRPr>
          </a:p>
          <a:p>
            <a:pPr marL="76200" lvl="0" indent="0" algn="l" rtl="0">
              <a:lnSpc>
                <a:spcPct val="100000"/>
              </a:lnSpc>
              <a:spcBef>
                <a:spcPts val="0"/>
              </a:spcBef>
              <a:spcAft>
                <a:spcPts val="0"/>
              </a:spcAft>
              <a:buClr>
                <a:schemeClr val="dk1"/>
              </a:buClr>
              <a:buSzPts val="2400"/>
              <a:buFont typeface="Corbel"/>
              <a:buNone/>
            </a:pPr>
            <a:r>
              <a:rPr lang="en-US" dirty="0">
                <a:solidFill>
                  <a:schemeClr val="dk1"/>
                </a:solidFill>
                <a:latin typeface="Corbel"/>
                <a:ea typeface="Corbel"/>
                <a:cs typeface="Corbel"/>
                <a:sym typeface="Corbel"/>
              </a:rPr>
              <a:t>We also conduct research, give presentations at library conferences, and publish academic articles about our work.</a:t>
            </a:r>
          </a:p>
          <a:p>
            <a:pPr marL="76200" lvl="0" indent="0" algn="l" rtl="0">
              <a:lnSpc>
                <a:spcPct val="100000"/>
              </a:lnSpc>
              <a:spcBef>
                <a:spcPts val="0"/>
              </a:spcBef>
              <a:spcAft>
                <a:spcPts val="0"/>
              </a:spcAft>
              <a:buClr>
                <a:schemeClr val="dk1"/>
              </a:buClr>
              <a:buSzPts val="2400"/>
              <a:buFont typeface="Corbel"/>
              <a:buNone/>
            </a:pPr>
            <a:endParaRPr lang="en-US" dirty="0">
              <a:solidFill>
                <a:schemeClr val="dk1"/>
              </a:solidFill>
              <a:latin typeface="Corbel"/>
              <a:ea typeface="Corbel"/>
              <a:cs typeface="Corbel"/>
              <a:sym typeface="Corbel"/>
            </a:endParaRPr>
          </a:p>
          <a:p>
            <a:pPr marL="76200" lvl="0" indent="0" algn="l" rtl="0">
              <a:lnSpc>
                <a:spcPct val="100000"/>
              </a:lnSpc>
              <a:spcBef>
                <a:spcPts val="0"/>
              </a:spcBef>
              <a:spcAft>
                <a:spcPts val="0"/>
              </a:spcAft>
              <a:buClr>
                <a:schemeClr val="dk1"/>
              </a:buClr>
              <a:buSzPts val="2400"/>
              <a:buFont typeface="Corbel"/>
              <a:buNone/>
            </a:pPr>
            <a:r>
              <a:rPr lang="en-US" dirty="0">
                <a:solidFill>
                  <a:schemeClr val="dk1"/>
                </a:solidFill>
                <a:latin typeface="Corbel"/>
                <a:ea typeface="Corbel"/>
                <a:cs typeface="Corbel"/>
                <a:sym typeface="Corbel"/>
              </a:rPr>
              <a:t>NIH Aims</a:t>
            </a:r>
            <a:endParaRPr dirty="0"/>
          </a:p>
          <a:p>
            <a:pPr marL="457200" lvl="0" indent="-381000" algn="l" rtl="0">
              <a:lnSpc>
                <a:spcPct val="100000"/>
              </a:lnSpc>
              <a:spcBef>
                <a:spcPts val="0"/>
              </a:spcBef>
              <a:spcAft>
                <a:spcPts val="0"/>
              </a:spcAft>
              <a:buClr>
                <a:schemeClr val="dk1"/>
              </a:buClr>
              <a:buSzPts val="2400"/>
              <a:buFont typeface="Corbel"/>
              <a:buChar char="●"/>
            </a:pPr>
            <a:r>
              <a:rPr lang="en-US" dirty="0">
                <a:solidFill>
                  <a:schemeClr val="dk1"/>
                </a:solidFill>
                <a:latin typeface="Corbel"/>
                <a:ea typeface="Corbel"/>
                <a:cs typeface="Corbel"/>
                <a:sym typeface="Corbel"/>
              </a:rPr>
              <a:t>Accelerate discovery and advance health by providing the tools for data driven research</a:t>
            </a:r>
            <a:endParaRPr dirty="0"/>
          </a:p>
          <a:p>
            <a:pPr marL="457200" lvl="0" indent="-381000" algn="l" rtl="0">
              <a:lnSpc>
                <a:spcPct val="100000"/>
              </a:lnSpc>
              <a:spcBef>
                <a:spcPts val="1600"/>
              </a:spcBef>
              <a:spcAft>
                <a:spcPts val="0"/>
              </a:spcAft>
              <a:buClr>
                <a:schemeClr val="dk1"/>
              </a:buClr>
              <a:buSzPts val="2400"/>
              <a:buFont typeface="Corbel"/>
              <a:buChar char="●"/>
            </a:pPr>
            <a:r>
              <a:rPr lang="en-US" dirty="0">
                <a:solidFill>
                  <a:schemeClr val="dk1"/>
                </a:solidFill>
                <a:latin typeface="Corbel"/>
                <a:ea typeface="Corbel"/>
                <a:cs typeface="Corbel"/>
                <a:sym typeface="Corbel"/>
              </a:rPr>
              <a:t>Build a workforce for data-driven research and health</a:t>
            </a:r>
            <a:endParaRPr dirty="0"/>
          </a:p>
          <a:p>
            <a:pPr marL="101600" lvl="0" indent="0" algn="l" rtl="0">
              <a:lnSpc>
                <a:spcPct val="115000"/>
              </a:lnSpc>
              <a:spcBef>
                <a:spcPts val="1600"/>
              </a:spcBef>
              <a:spcAft>
                <a:spcPts val="0"/>
              </a:spcAft>
              <a:buClr>
                <a:srgbClr val="333333"/>
              </a:buClr>
              <a:buSzPts val="2000"/>
              <a:buFont typeface="Arial"/>
              <a:buNone/>
            </a:pPr>
            <a:endParaRPr dirty="0"/>
          </a:p>
          <a:p>
            <a:pPr marL="101600" lvl="0" indent="0" algn="l" rtl="0">
              <a:lnSpc>
                <a:spcPct val="115000"/>
              </a:lnSpc>
              <a:spcBef>
                <a:spcPts val="0"/>
              </a:spcBef>
              <a:spcAft>
                <a:spcPts val="0"/>
              </a:spcAft>
              <a:buClr>
                <a:srgbClr val="333333"/>
              </a:buClr>
              <a:buSzPts val="2000"/>
              <a:buFont typeface="Arial"/>
              <a:buNone/>
            </a:pPr>
            <a:r>
              <a:rPr lang="en-US" dirty="0"/>
              <a:t>NCDS Goals</a:t>
            </a:r>
            <a:endParaRPr dirty="0"/>
          </a:p>
          <a:p>
            <a:pPr marL="457200" lvl="0" indent="-355600" algn="l" rtl="0">
              <a:lnSpc>
                <a:spcPct val="115000"/>
              </a:lnSpc>
              <a:spcBef>
                <a:spcPts val="0"/>
              </a:spcBef>
              <a:spcAft>
                <a:spcPts val="0"/>
              </a:spcAft>
              <a:buClr>
                <a:srgbClr val="333333"/>
              </a:buClr>
              <a:buSzPts val="2000"/>
              <a:buFont typeface="Arial"/>
              <a:buChar char="●"/>
            </a:pPr>
            <a:r>
              <a:rPr lang="en-US" dirty="0"/>
              <a:t>Develop capacity to conduct data science and/or deliver data services in the health information community</a:t>
            </a:r>
            <a:endParaRPr dirty="0"/>
          </a:p>
          <a:p>
            <a:pPr marL="457200" lvl="0" indent="-355600" algn="l" rtl="0">
              <a:lnSpc>
                <a:spcPct val="115000"/>
              </a:lnSpc>
              <a:spcBef>
                <a:spcPts val="3200"/>
              </a:spcBef>
              <a:spcAft>
                <a:spcPts val="0"/>
              </a:spcAft>
              <a:buClr>
                <a:srgbClr val="333333"/>
              </a:buClr>
              <a:buSzPts val="2000"/>
              <a:buFont typeface="Arial"/>
              <a:buChar char="●"/>
            </a:pPr>
            <a:r>
              <a:rPr lang="en-US" dirty="0"/>
              <a:t>Partner with other national data and/or health sciences organizations to maximize impact</a:t>
            </a:r>
            <a:endParaRPr dirty="0"/>
          </a:p>
          <a:p>
            <a:pPr marL="457200" lvl="0" indent="-355600" algn="l" rtl="0">
              <a:lnSpc>
                <a:spcPct val="115000"/>
              </a:lnSpc>
              <a:spcBef>
                <a:spcPts val="3200"/>
              </a:spcBef>
              <a:spcAft>
                <a:spcPts val="0"/>
              </a:spcAft>
              <a:buClr>
                <a:srgbClr val="333333"/>
              </a:buClr>
              <a:buSzPts val="2000"/>
              <a:buFont typeface="Arial"/>
              <a:buChar char="●"/>
            </a:pPr>
            <a:r>
              <a:rPr lang="en-US" dirty="0"/>
              <a:t>Support NIH priorities in the domain of data science, data services, and data governance</a:t>
            </a:r>
            <a:endParaRPr dirty="0"/>
          </a:p>
          <a:p>
            <a:pPr marL="0" lvl="0" indent="0" algn="l" rtl="0">
              <a:lnSpc>
                <a:spcPct val="100000"/>
              </a:lnSpc>
              <a:spcBef>
                <a:spcPts val="0"/>
              </a:spcBef>
              <a:spcAft>
                <a:spcPts val="0"/>
              </a:spcAft>
              <a:buNone/>
            </a:pPr>
            <a:endParaRPr lang="en-US" dirty="0"/>
          </a:p>
          <a:p>
            <a:pPr marL="0" lvl="0" indent="0" algn="l" rtl="0">
              <a:lnSpc>
                <a:spcPct val="100000"/>
              </a:lnSpc>
              <a:spcBef>
                <a:spcPts val="0"/>
              </a:spcBef>
              <a:spcAft>
                <a:spcPts val="0"/>
              </a:spcAft>
              <a:buNone/>
            </a:pPr>
            <a:r>
              <a:rPr lang="en-US" dirty="0"/>
              <a:t>We do all of this through the areas shown here, with beginner trainings for people new to data services, ongoing development opportunities for people building their skills and their professional networks and connections, and up-to-date resources on current data topics, like terminologies and policies.</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142" name="Google Shape;142;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360"/>
              </a:spcBef>
              <a:spcAft>
                <a:spcPts val="0"/>
              </a:spcAft>
              <a:buSzPts val="1400"/>
              <a:buNone/>
            </a:pPr>
            <a:r>
              <a:rPr lang="en-US" sz="1200" b="0" i="0" dirty="0">
                <a:solidFill>
                  <a:schemeClr val="dk1"/>
                </a:solidFill>
                <a:latin typeface="Calibri"/>
                <a:ea typeface="Calibri"/>
                <a:cs typeface="Calibri"/>
                <a:sym typeface="Calibri"/>
              </a:rPr>
              <a:t>The ability to provide data services is now a part of many job openings and new opportunities in health sciences and academic libraries. In turn, the goal of the NCDS Data Internship Program is to provide practical experiences to interns that include the soft and hard skills needed to enter data librarian positions, including working on a team, understanding the data lifecycle, and working with data. These paid internships offer opportunities to gain practical experience while working with a mentor in a guided environment on structured, data-related projects. The practical experiences developed during the internship will provide participants with skills needed to be competitive for data librarian positions.</a:t>
            </a:r>
            <a:endParaRPr dirty="0"/>
          </a:p>
        </p:txBody>
      </p:sp>
      <p:sp>
        <p:nvSpPr>
          <p:cNvPr id="156" name="Google Shape;156;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7:notes"/>
          <p:cNvSpPr txBox="1">
            <a:spLocks noGrp="1"/>
          </p:cNvSpPr>
          <p:nvPr>
            <p:ph type="sldNum" idx="12"/>
          </p:nvPr>
        </p:nvSpPr>
        <p:spPr>
          <a:xfrm>
            <a:off x="3897313" y="8829675"/>
            <a:ext cx="2982912" cy="46672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8:notes"/>
          <p:cNvSpPr txBox="1">
            <a:spLocks noGrp="1"/>
          </p:cNvSpPr>
          <p:nvPr>
            <p:ph type="body" idx="1"/>
          </p:nvPr>
        </p:nvSpPr>
        <p:spPr>
          <a:xfrm>
            <a:off x="688975" y="4473575"/>
            <a:ext cx="5505450" cy="3660775"/>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So this internship is fully online and happens from June 1 to August 7.</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Interns are paid $2,000 for the internship, which breaks down to 10 hours per week at $20 dollars per hour.</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The internship has two main components: working on a data project, and attending sessions with NCDS.</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This year we will accept up to 9 interns, and we will form teams of 3 interns for each host site. Interns will work with a mentor at their host site, who will guide them through a data project. So interns will be on teams of three at each site, but each intern will pursue an independent research project, similar to a capstone project.</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The other component of the internship is meeting with NCDS for check-ins, discussions, and trainings around building the skills needed for working with data. Interns will receive technical trainings in the skills needed to complete projects, such as computer programming or data visualizations, in addition to broader trainings on applying to jobs and developing your CV.</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US" dirty="0"/>
              <a:t>Interns are expected to engage with all the sessions of the internship, to communicate regularly with their internship team and mentor, and to ask questions and ask for any help needed throughout the experience.</a:t>
            </a:r>
            <a:endParaRPr dirty="0"/>
          </a:p>
          <a:p>
            <a:pPr marL="0" lvl="0" indent="0" algn="l" rtl="0">
              <a:lnSpc>
                <a:spcPct val="100000"/>
              </a:lnSpc>
              <a:spcBef>
                <a:spcPts val="360"/>
              </a:spcBef>
              <a:spcAft>
                <a:spcPts val="0"/>
              </a:spcAft>
              <a:buSzPts val="1400"/>
              <a:buNone/>
            </a:pPr>
            <a:endParaRPr dirty="0"/>
          </a:p>
        </p:txBody>
      </p:sp>
      <p:sp>
        <p:nvSpPr>
          <p:cNvPr id="175" name="Google Shape;175;p8:notes"/>
          <p:cNvSpPr txBox="1">
            <a:spLocks noGrp="1"/>
          </p:cNvSpPr>
          <p:nvPr>
            <p:ph type="sldNum" idx="12"/>
          </p:nvPr>
        </p:nvSpPr>
        <p:spPr>
          <a:xfrm>
            <a:off x="3897313" y="8829675"/>
            <a:ext cx="2982912" cy="466725"/>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04d936b0a4_0_1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304d936b0a4_0_14:notes"/>
          <p:cNvSpPr txBox="1">
            <a:spLocks noGrp="1"/>
          </p:cNvSpPr>
          <p:nvPr>
            <p:ph type="body" idx="1"/>
          </p:nvPr>
        </p:nvSpPr>
        <p:spPr>
          <a:xfrm>
            <a:off x="688975" y="4473575"/>
            <a:ext cx="5505600" cy="3660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dirty="0"/>
              <a:t>I should mention here we don’t expect robust outcomes from these data projects to happen within 10 weeks. What we expect is that every intern is engaged and learns about topics in data services. The actual data outcomes you have may not be noteworthy or publishable, but hopefully every intern walks away with more knowledge and skills about working with data in libraries.</a:t>
            </a:r>
            <a:endParaRPr dirty="0"/>
          </a:p>
        </p:txBody>
      </p:sp>
      <p:sp>
        <p:nvSpPr>
          <p:cNvPr id="183" name="Google Shape;183;g304d936b0a4_0_14:notes"/>
          <p:cNvSpPr txBox="1">
            <a:spLocks noGrp="1"/>
          </p:cNvSpPr>
          <p:nvPr>
            <p:ph type="sldNum" idx="12"/>
          </p:nvPr>
        </p:nvSpPr>
        <p:spPr>
          <a:xfrm>
            <a:off x="3897313" y="8829675"/>
            <a:ext cx="2982900" cy="4668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04d936b0a4_0_2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304d936b0a4_0_21:notes"/>
          <p:cNvSpPr txBox="1">
            <a:spLocks noGrp="1"/>
          </p:cNvSpPr>
          <p:nvPr>
            <p:ph type="body" idx="1"/>
          </p:nvPr>
        </p:nvSpPr>
        <p:spPr>
          <a:xfrm>
            <a:off x="688975" y="4473575"/>
            <a:ext cx="5505600" cy="3660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dirty="0"/>
              <a:t>We don’t currently have information about this year’s data projects or host sites. We should have that available in mid-May. But here is an example from our 2024 internship:</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Three interns worked with the Data Curation Network, which is a collection of institutions that works on data topics. They worked with job postings data to understand what was happening data jobs. Interns analyzed job postings across several years and investigated trends over time. In the process, they became familiar with data curation workflows, using tableau for data visualization, and using </a:t>
            </a:r>
            <a:r>
              <a:rPr lang="en-US" dirty="0" err="1"/>
              <a:t>openrefine</a:t>
            </a:r>
            <a:r>
              <a:rPr lang="en-US" dirty="0"/>
              <a:t> for data cleaning. The three interns worked on separate projects: creating a README file, creating a visualization, and analyzing salary trends.</a:t>
            </a:r>
            <a:endParaRPr dirty="0"/>
          </a:p>
        </p:txBody>
      </p:sp>
      <p:sp>
        <p:nvSpPr>
          <p:cNvPr id="191" name="Google Shape;191;g304d936b0a4_0_21:notes"/>
          <p:cNvSpPr txBox="1">
            <a:spLocks noGrp="1"/>
          </p:cNvSpPr>
          <p:nvPr>
            <p:ph type="sldNum" idx="12"/>
          </p:nvPr>
        </p:nvSpPr>
        <p:spPr>
          <a:xfrm>
            <a:off x="3897313" y="8829675"/>
            <a:ext cx="2982900" cy="4668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19"/>
          <p:cNvSpPr txBox="1">
            <a:spLocks noGrp="1"/>
          </p:cNvSpPr>
          <p:nvPr>
            <p:ph type="subTitle" idx="1"/>
          </p:nvPr>
        </p:nvSpPr>
        <p:spPr>
          <a:xfrm>
            <a:off x="1524000" y="3602038"/>
            <a:ext cx="9144000" cy="39664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616265"/>
              </a:buClr>
              <a:buSzPts val="2400"/>
              <a:buNone/>
              <a:defRPr sz="2400"/>
            </a:lvl1pPr>
            <a:lvl2pPr lvl="1" algn="ctr">
              <a:lnSpc>
                <a:spcPct val="90000"/>
              </a:lnSpc>
              <a:spcBef>
                <a:spcPts val="500"/>
              </a:spcBef>
              <a:spcAft>
                <a:spcPts val="0"/>
              </a:spcAft>
              <a:buClr>
                <a:srgbClr val="616265"/>
              </a:buClr>
              <a:buSzPts val="2000"/>
              <a:buNone/>
              <a:defRPr sz="2000"/>
            </a:lvl2pPr>
            <a:lvl3pPr lvl="2" algn="ctr">
              <a:lnSpc>
                <a:spcPct val="90000"/>
              </a:lnSpc>
              <a:spcBef>
                <a:spcPts val="500"/>
              </a:spcBef>
              <a:spcAft>
                <a:spcPts val="0"/>
              </a:spcAft>
              <a:buClr>
                <a:srgbClr val="616265"/>
              </a:buClr>
              <a:buSzPts val="1800"/>
              <a:buNone/>
              <a:defRPr sz="1800"/>
            </a:lvl3pPr>
            <a:lvl4pPr lvl="3" algn="ctr">
              <a:lnSpc>
                <a:spcPct val="90000"/>
              </a:lnSpc>
              <a:spcBef>
                <a:spcPts val="500"/>
              </a:spcBef>
              <a:spcAft>
                <a:spcPts val="0"/>
              </a:spcAft>
              <a:buClr>
                <a:srgbClr val="616265"/>
              </a:buClr>
              <a:buSzPts val="1600"/>
              <a:buNone/>
              <a:defRPr sz="1600"/>
            </a:lvl4pPr>
            <a:lvl5pPr lvl="4" algn="ctr">
              <a:lnSpc>
                <a:spcPct val="90000"/>
              </a:lnSpc>
              <a:spcBef>
                <a:spcPts val="500"/>
              </a:spcBef>
              <a:spcAft>
                <a:spcPts val="0"/>
              </a:spcAft>
              <a:buClr>
                <a:srgbClr val="61626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9"/>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27"/>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1" name="Google Shape;71;p27"/>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28"/>
          <p:cNvSpPr>
            <a:spLocks noGrp="1"/>
          </p:cNvSpPr>
          <p:nvPr>
            <p:ph type="pic" idx="2"/>
          </p:nvPr>
        </p:nvSpPr>
        <p:spPr>
          <a:xfrm>
            <a:off x="5183188" y="987427"/>
            <a:ext cx="6172200" cy="4873625"/>
          </a:xfrm>
          <a:prstGeom prst="rect">
            <a:avLst/>
          </a:prstGeom>
          <a:noFill/>
          <a:ln>
            <a:noFill/>
          </a:ln>
        </p:spPr>
      </p:sp>
      <p:sp>
        <p:nvSpPr>
          <p:cNvPr id="75" name="Google Shape;75;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16265"/>
              </a:buClr>
              <a:buSzPts val="1600"/>
              <a:buNone/>
              <a:defRPr sz="1600"/>
            </a:lvl1pPr>
            <a:lvl2pPr marL="914400" lvl="1" indent="-228600" algn="l">
              <a:lnSpc>
                <a:spcPct val="90000"/>
              </a:lnSpc>
              <a:spcBef>
                <a:spcPts val="500"/>
              </a:spcBef>
              <a:spcAft>
                <a:spcPts val="0"/>
              </a:spcAft>
              <a:buClr>
                <a:srgbClr val="616265"/>
              </a:buClr>
              <a:buSzPts val="1400"/>
              <a:buNone/>
              <a:defRPr sz="1400"/>
            </a:lvl2pPr>
            <a:lvl3pPr marL="1371600" lvl="2" indent="-228600" algn="l">
              <a:lnSpc>
                <a:spcPct val="90000"/>
              </a:lnSpc>
              <a:spcBef>
                <a:spcPts val="500"/>
              </a:spcBef>
              <a:spcAft>
                <a:spcPts val="0"/>
              </a:spcAft>
              <a:buClr>
                <a:srgbClr val="616265"/>
              </a:buClr>
              <a:buSzPts val="1200"/>
              <a:buNone/>
              <a:defRPr sz="1200"/>
            </a:lvl3pPr>
            <a:lvl4pPr marL="1828800" lvl="3" indent="-228600" algn="l">
              <a:lnSpc>
                <a:spcPct val="90000"/>
              </a:lnSpc>
              <a:spcBef>
                <a:spcPts val="500"/>
              </a:spcBef>
              <a:spcAft>
                <a:spcPts val="0"/>
              </a:spcAft>
              <a:buClr>
                <a:srgbClr val="616265"/>
              </a:buClr>
              <a:buSzPts val="1000"/>
              <a:buNone/>
              <a:defRPr sz="1000"/>
            </a:lvl4pPr>
            <a:lvl5pPr marL="2286000" lvl="4" indent="-228600" algn="l">
              <a:lnSpc>
                <a:spcPct val="90000"/>
              </a:lnSpc>
              <a:spcBef>
                <a:spcPts val="500"/>
              </a:spcBef>
              <a:spcAft>
                <a:spcPts val="0"/>
              </a:spcAft>
              <a:buClr>
                <a:srgbClr val="61626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8"/>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28"/>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29"/>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5" name="Google Shape;85;p3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0"/>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30"/>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20"/>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16265"/>
              </a:buClr>
              <a:buSzPts val="2400"/>
              <a:buNone/>
              <a:defRPr sz="2400" b="1"/>
            </a:lvl1pPr>
            <a:lvl2pPr marL="914400" lvl="1" indent="-228600" algn="l">
              <a:lnSpc>
                <a:spcPct val="90000"/>
              </a:lnSpc>
              <a:spcBef>
                <a:spcPts val="500"/>
              </a:spcBef>
              <a:spcAft>
                <a:spcPts val="0"/>
              </a:spcAft>
              <a:buClr>
                <a:srgbClr val="616265"/>
              </a:buClr>
              <a:buSzPts val="2000"/>
              <a:buNone/>
              <a:defRPr sz="2000" b="1"/>
            </a:lvl2pPr>
            <a:lvl3pPr marL="1371600" lvl="2" indent="-228600" algn="l">
              <a:lnSpc>
                <a:spcPct val="90000"/>
              </a:lnSpc>
              <a:spcBef>
                <a:spcPts val="500"/>
              </a:spcBef>
              <a:spcAft>
                <a:spcPts val="0"/>
              </a:spcAft>
              <a:buClr>
                <a:srgbClr val="616265"/>
              </a:buClr>
              <a:buSzPts val="1800"/>
              <a:buNone/>
              <a:defRPr sz="1800" b="1"/>
            </a:lvl3pPr>
            <a:lvl4pPr marL="1828800" lvl="3" indent="-228600" algn="l">
              <a:lnSpc>
                <a:spcPct val="90000"/>
              </a:lnSpc>
              <a:spcBef>
                <a:spcPts val="500"/>
              </a:spcBef>
              <a:spcAft>
                <a:spcPts val="0"/>
              </a:spcAft>
              <a:buClr>
                <a:srgbClr val="616265"/>
              </a:buClr>
              <a:buSzPts val="1600"/>
              <a:buNone/>
              <a:defRPr sz="1600" b="1"/>
            </a:lvl4pPr>
            <a:lvl5pPr marL="2286000" lvl="4" indent="-228600" algn="l">
              <a:lnSpc>
                <a:spcPct val="90000"/>
              </a:lnSpc>
              <a:spcBef>
                <a:spcPts val="500"/>
              </a:spcBef>
              <a:spcAft>
                <a:spcPts val="0"/>
              </a:spcAft>
              <a:buClr>
                <a:srgbClr val="61626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2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16265"/>
              </a:buClr>
              <a:buSzPts val="2400"/>
              <a:buNone/>
              <a:defRPr sz="2400" b="1"/>
            </a:lvl1pPr>
            <a:lvl2pPr marL="914400" lvl="1" indent="-228600" algn="l">
              <a:lnSpc>
                <a:spcPct val="90000"/>
              </a:lnSpc>
              <a:spcBef>
                <a:spcPts val="500"/>
              </a:spcBef>
              <a:spcAft>
                <a:spcPts val="0"/>
              </a:spcAft>
              <a:buClr>
                <a:srgbClr val="616265"/>
              </a:buClr>
              <a:buSzPts val="2000"/>
              <a:buNone/>
              <a:defRPr sz="2000" b="1"/>
            </a:lvl2pPr>
            <a:lvl3pPr marL="1371600" lvl="2" indent="-228600" algn="l">
              <a:lnSpc>
                <a:spcPct val="90000"/>
              </a:lnSpc>
              <a:spcBef>
                <a:spcPts val="500"/>
              </a:spcBef>
              <a:spcAft>
                <a:spcPts val="0"/>
              </a:spcAft>
              <a:buClr>
                <a:srgbClr val="616265"/>
              </a:buClr>
              <a:buSzPts val="1800"/>
              <a:buNone/>
              <a:defRPr sz="1800" b="1"/>
            </a:lvl3pPr>
            <a:lvl4pPr marL="1828800" lvl="3" indent="-228600" algn="l">
              <a:lnSpc>
                <a:spcPct val="90000"/>
              </a:lnSpc>
              <a:spcBef>
                <a:spcPts val="500"/>
              </a:spcBef>
              <a:spcAft>
                <a:spcPts val="0"/>
              </a:spcAft>
              <a:buClr>
                <a:srgbClr val="616265"/>
              </a:buClr>
              <a:buSzPts val="1600"/>
              <a:buNone/>
              <a:defRPr sz="1600" b="1"/>
            </a:lvl4pPr>
            <a:lvl5pPr marL="2286000" lvl="4" indent="-228600" algn="l">
              <a:lnSpc>
                <a:spcPct val="90000"/>
              </a:lnSpc>
              <a:spcBef>
                <a:spcPts val="500"/>
              </a:spcBef>
              <a:spcAft>
                <a:spcPts val="0"/>
              </a:spcAft>
              <a:buClr>
                <a:srgbClr val="61626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21"/>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2"/>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616265"/>
              </a:buClr>
              <a:buSzPts val="3200"/>
              <a:buChar char="•"/>
              <a:defRPr sz="3200"/>
            </a:lvl1pPr>
            <a:lvl2pPr marL="914400" lvl="1" indent="-406400" algn="l">
              <a:lnSpc>
                <a:spcPct val="90000"/>
              </a:lnSpc>
              <a:spcBef>
                <a:spcPts val="500"/>
              </a:spcBef>
              <a:spcAft>
                <a:spcPts val="0"/>
              </a:spcAft>
              <a:buClr>
                <a:srgbClr val="616265"/>
              </a:buClr>
              <a:buSzPts val="2800"/>
              <a:buChar char="•"/>
              <a:defRPr sz="2800"/>
            </a:lvl2pPr>
            <a:lvl3pPr marL="1371600" lvl="2" indent="-381000" algn="l">
              <a:lnSpc>
                <a:spcPct val="90000"/>
              </a:lnSpc>
              <a:spcBef>
                <a:spcPts val="500"/>
              </a:spcBef>
              <a:spcAft>
                <a:spcPts val="0"/>
              </a:spcAft>
              <a:buClr>
                <a:srgbClr val="616265"/>
              </a:buClr>
              <a:buSzPts val="2400"/>
              <a:buChar char="•"/>
              <a:defRPr sz="2400"/>
            </a:lvl3pPr>
            <a:lvl4pPr marL="1828800" lvl="3" indent="-355600" algn="l">
              <a:lnSpc>
                <a:spcPct val="90000"/>
              </a:lnSpc>
              <a:spcBef>
                <a:spcPts val="500"/>
              </a:spcBef>
              <a:spcAft>
                <a:spcPts val="0"/>
              </a:spcAft>
              <a:buClr>
                <a:srgbClr val="616265"/>
              </a:buClr>
              <a:buSzPts val="2000"/>
              <a:buChar char="•"/>
              <a:defRPr sz="2000"/>
            </a:lvl4pPr>
            <a:lvl5pPr marL="2286000" lvl="4" indent="-355600" algn="l">
              <a:lnSpc>
                <a:spcPct val="90000"/>
              </a:lnSpc>
              <a:spcBef>
                <a:spcPts val="500"/>
              </a:spcBef>
              <a:spcAft>
                <a:spcPts val="0"/>
              </a:spcAft>
              <a:buClr>
                <a:srgbClr val="616265"/>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16265"/>
              </a:buClr>
              <a:buSzPts val="1600"/>
              <a:buNone/>
              <a:defRPr sz="1600"/>
            </a:lvl1pPr>
            <a:lvl2pPr marL="914400" lvl="1" indent="-228600" algn="l">
              <a:lnSpc>
                <a:spcPct val="90000"/>
              </a:lnSpc>
              <a:spcBef>
                <a:spcPts val="500"/>
              </a:spcBef>
              <a:spcAft>
                <a:spcPts val="0"/>
              </a:spcAft>
              <a:buClr>
                <a:srgbClr val="616265"/>
              </a:buClr>
              <a:buSzPts val="1400"/>
              <a:buNone/>
              <a:defRPr sz="1400"/>
            </a:lvl2pPr>
            <a:lvl3pPr marL="1371600" lvl="2" indent="-228600" algn="l">
              <a:lnSpc>
                <a:spcPct val="90000"/>
              </a:lnSpc>
              <a:spcBef>
                <a:spcPts val="500"/>
              </a:spcBef>
              <a:spcAft>
                <a:spcPts val="0"/>
              </a:spcAft>
              <a:buClr>
                <a:srgbClr val="616265"/>
              </a:buClr>
              <a:buSzPts val="1200"/>
              <a:buNone/>
              <a:defRPr sz="1200"/>
            </a:lvl3pPr>
            <a:lvl4pPr marL="1828800" lvl="3" indent="-228600" algn="l">
              <a:lnSpc>
                <a:spcPct val="90000"/>
              </a:lnSpc>
              <a:spcBef>
                <a:spcPts val="500"/>
              </a:spcBef>
              <a:spcAft>
                <a:spcPts val="0"/>
              </a:spcAft>
              <a:buClr>
                <a:srgbClr val="616265"/>
              </a:buClr>
              <a:buSzPts val="1000"/>
              <a:buNone/>
              <a:defRPr sz="1000"/>
            </a:lvl4pPr>
            <a:lvl5pPr marL="2286000" lvl="4" indent="-228600" algn="l">
              <a:lnSpc>
                <a:spcPct val="90000"/>
              </a:lnSpc>
              <a:spcBef>
                <a:spcPts val="500"/>
              </a:spcBef>
              <a:spcAft>
                <a:spcPts val="0"/>
              </a:spcAft>
              <a:buClr>
                <a:srgbClr val="61626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 name="Google Shape;38;p22"/>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2"/>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16265"/>
              </a:buClr>
              <a:buSzPts val="2400"/>
              <a:buNone/>
              <a:defRPr sz="2400">
                <a:solidFill>
                  <a:srgbClr val="616265"/>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3"/>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23"/>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4"/>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24"/>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400"/>
              <a:buFont typeface="Arial"/>
              <a:buNone/>
              <a:defRPr>
                <a:solidFill>
                  <a:schemeClr val="dk1"/>
                </a:solidFill>
                <a:latin typeface="Arial"/>
                <a:ea typeface="Arial"/>
                <a:cs typeface="Arial"/>
                <a:sym typeface="Arial"/>
              </a:defRPr>
            </a:lvl1pPr>
            <a:lvl2pPr lvl="1" algn="l">
              <a:lnSpc>
                <a:spcPct val="90000"/>
              </a:lnSpc>
              <a:spcBef>
                <a:spcPts val="0"/>
              </a:spcBef>
              <a:spcAft>
                <a:spcPts val="0"/>
              </a:spcAft>
              <a:buClr>
                <a:srgbClr val="616265"/>
              </a:buClr>
              <a:buSzPts val="1400"/>
              <a:buFont typeface="Calibri"/>
              <a:buNone/>
              <a:defRPr/>
            </a:lvl2pPr>
            <a:lvl3pPr lvl="2" algn="l">
              <a:lnSpc>
                <a:spcPct val="90000"/>
              </a:lnSpc>
              <a:spcBef>
                <a:spcPts val="0"/>
              </a:spcBef>
              <a:spcAft>
                <a:spcPts val="0"/>
              </a:spcAft>
              <a:buClr>
                <a:srgbClr val="616265"/>
              </a:buClr>
              <a:buSzPts val="1400"/>
              <a:buFont typeface="Calibri"/>
              <a:buNone/>
              <a:defRPr/>
            </a:lvl3pPr>
            <a:lvl4pPr lvl="3" algn="l">
              <a:lnSpc>
                <a:spcPct val="90000"/>
              </a:lnSpc>
              <a:spcBef>
                <a:spcPts val="0"/>
              </a:spcBef>
              <a:spcAft>
                <a:spcPts val="0"/>
              </a:spcAft>
              <a:buClr>
                <a:srgbClr val="616265"/>
              </a:buClr>
              <a:buSzPts val="1400"/>
              <a:buFont typeface="Calibri"/>
              <a:buNone/>
              <a:defRPr/>
            </a:lvl4pPr>
            <a:lvl5pPr lvl="4" algn="l">
              <a:lnSpc>
                <a:spcPct val="90000"/>
              </a:lnSpc>
              <a:spcBef>
                <a:spcPts val="0"/>
              </a:spcBef>
              <a:spcAft>
                <a:spcPts val="0"/>
              </a:spcAft>
              <a:buClr>
                <a:srgbClr val="616265"/>
              </a:buClr>
              <a:buSzPts val="1400"/>
              <a:buFont typeface="Calibri"/>
              <a:buNone/>
              <a:defRPr/>
            </a:lvl5pPr>
            <a:lvl6pPr lvl="5" algn="l">
              <a:lnSpc>
                <a:spcPct val="90000"/>
              </a:lnSpc>
              <a:spcBef>
                <a:spcPts val="0"/>
              </a:spcBef>
              <a:spcAft>
                <a:spcPts val="0"/>
              </a:spcAft>
              <a:buClr>
                <a:srgbClr val="616265"/>
              </a:buClr>
              <a:buSzPts val="1400"/>
              <a:buFont typeface="Calibri"/>
              <a:buNone/>
              <a:defRPr/>
            </a:lvl6pPr>
            <a:lvl7pPr lvl="6" algn="l">
              <a:lnSpc>
                <a:spcPct val="90000"/>
              </a:lnSpc>
              <a:spcBef>
                <a:spcPts val="0"/>
              </a:spcBef>
              <a:spcAft>
                <a:spcPts val="0"/>
              </a:spcAft>
              <a:buClr>
                <a:srgbClr val="616265"/>
              </a:buClr>
              <a:buSzPts val="1400"/>
              <a:buFont typeface="Calibri"/>
              <a:buNone/>
              <a:defRPr/>
            </a:lvl7pPr>
            <a:lvl8pPr lvl="7" algn="l">
              <a:lnSpc>
                <a:spcPct val="90000"/>
              </a:lnSpc>
              <a:spcBef>
                <a:spcPts val="0"/>
              </a:spcBef>
              <a:spcAft>
                <a:spcPts val="0"/>
              </a:spcAft>
              <a:buClr>
                <a:srgbClr val="616265"/>
              </a:buClr>
              <a:buSzPts val="1400"/>
              <a:buFont typeface="Calibri"/>
              <a:buNone/>
              <a:defRPr/>
            </a:lvl8pPr>
            <a:lvl9pPr lvl="8" algn="l">
              <a:lnSpc>
                <a:spcPct val="90000"/>
              </a:lnSpc>
              <a:spcBef>
                <a:spcPts val="0"/>
              </a:spcBef>
              <a:spcAft>
                <a:spcPts val="0"/>
              </a:spcAft>
              <a:buClr>
                <a:srgbClr val="616265"/>
              </a:buClr>
              <a:buSzPts val="1400"/>
              <a:buFont typeface="Calibri"/>
              <a:buNone/>
              <a:defRPr/>
            </a:lvl9pPr>
          </a:lstStyle>
          <a:p>
            <a:endParaRPr/>
          </a:p>
        </p:txBody>
      </p:sp>
      <p:sp>
        <p:nvSpPr>
          <p:cNvPr id="51" name="Google Shape;51;p18"/>
          <p:cNvSpPr txBox="1">
            <a:spLocks noGrp="1"/>
          </p:cNvSpPr>
          <p:nvPr>
            <p:ph type="body" idx="1"/>
          </p:nvPr>
        </p:nvSpPr>
        <p:spPr>
          <a:xfrm>
            <a:off x="838200" y="1825625"/>
            <a:ext cx="244426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8"/>
          <p:cNvSpPr txBox="1">
            <a:spLocks noGrp="1"/>
          </p:cNvSpPr>
          <p:nvPr>
            <p:ph type="body" idx="2"/>
          </p:nvPr>
        </p:nvSpPr>
        <p:spPr>
          <a:xfrm>
            <a:off x="3324957" y="1870075"/>
            <a:ext cx="2627433"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8"/>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18"/>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5" name="Google Shape;55;p18"/>
          <p:cNvSpPr txBox="1">
            <a:spLocks noGrp="1"/>
          </p:cNvSpPr>
          <p:nvPr>
            <p:ph type="body" idx="3"/>
          </p:nvPr>
        </p:nvSpPr>
        <p:spPr>
          <a:xfrm>
            <a:off x="6095999" y="1870075"/>
            <a:ext cx="266993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8"/>
          <p:cNvSpPr txBox="1">
            <a:spLocks noGrp="1"/>
          </p:cNvSpPr>
          <p:nvPr>
            <p:ph type="body" idx="4"/>
          </p:nvPr>
        </p:nvSpPr>
        <p:spPr>
          <a:xfrm>
            <a:off x="8909538" y="1847850"/>
            <a:ext cx="244426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9" name="Google Shape;5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5"/>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5"/>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5" name="Google Shape;65;p26"/>
          <p:cNvSpPr txBox="1">
            <a:spLocks noGrp="1"/>
          </p:cNvSpPr>
          <p:nvPr>
            <p:ph type="body" idx="1"/>
          </p:nvPr>
        </p:nvSpPr>
        <p:spPr>
          <a:xfrm>
            <a:off x="565638" y="1857619"/>
            <a:ext cx="3628292"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6"/>
          <p:cNvSpPr txBox="1">
            <a:spLocks noGrp="1"/>
          </p:cNvSpPr>
          <p:nvPr>
            <p:ph type="body" idx="2"/>
          </p:nvPr>
        </p:nvSpPr>
        <p:spPr>
          <a:xfrm>
            <a:off x="4413738" y="1857619"/>
            <a:ext cx="349640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6"/>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26"/>
          <p:cNvSpPr txBox="1">
            <a:spLocks noGrp="1"/>
          </p:cNvSpPr>
          <p:nvPr>
            <p:ph type="body" idx="3"/>
          </p:nvPr>
        </p:nvSpPr>
        <p:spPr>
          <a:xfrm>
            <a:off x="8129954" y="1847850"/>
            <a:ext cx="349640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616265"/>
                </a:solidFill>
                <a:latin typeface="Calibri"/>
                <a:ea typeface="Calibri"/>
                <a:cs typeface="Calibri"/>
                <a:sym typeface="Calibri"/>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616265"/>
              </a:buClr>
              <a:buSzPts val="2800"/>
              <a:buFont typeface="Arial"/>
              <a:buChar char="•"/>
              <a:defRPr sz="2800" b="0" i="0" u="none" strike="noStrike" cap="none">
                <a:solidFill>
                  <a:srgbClr val="616265"/>
                </a:solidFill>
                <a:latin typeface="Calibri"/>
                <a:ea typeface="Calibri"/>
                <a:cs typeface="Calibri"/>
                <a:sym typeface="Calibri"/>
              </a:defRPr>
            </a:lvl1pPr>
            <a:lvl2pPr marL="914400" marR="0" lvl="1" indent="-381000" algn="l" rtl="0">
              <a:lnSpc>
                <a:spcPct val="90000"/>
              </a:lnSpc>
              <a:spcBef>
                <a:spcPts val="500"/>
              </a:spcBef>
              <a:spcAft>
                <a:spcPts val="0"/>
              </a:spcAft>
              <a:buClr>
                <a:srgbClr val="616265"/>
              </a:buClr>
              <a:buSzPts val="2400"/>
              <a:buFont typeface="Arial"/>
              <a:buChar char="•"/>
              <a:defRPr sz="2400" b="0" i="0" u="none" strike="noStrike" cap="none">
                <a:solidFill>
                  <a:srgbClr val="616265"/>
                </a:solidFill>
                <a:latin typeface="Calibri"/>
                <a:ea typeface="Calibri"/>
                <a:cs typeface="Calibri"/>
                <a:sym typeface="Calibri"/>
              </a:defRPr>
            </a:lvl2pPr>
            <a:lvl3pPr marL="1371600" marR="0" lvl="2" indent="-355600" algn="l" rtl="0">
              <a:lnSpc>
                <a:spcPct val="90000"/>
              </a:lnSpc>
              <a:spcBef>
                <a:spcPts val="500"/>
              </a:spcBef>
              <a:spcAft>
                <a:spcPts val="0"/>
              </a:spcAft>
              <a:buClr>
                <a:srgbClr val="616265"/>
              </a:buClr>
              <a:buSzPts val="2000"/>
              <a:buFont typeface="Arial"/>
              <a:buChar char="•"/>
              <a:defRPr sz="2000" b="0" i="0" u="none" strike="noStrike" cap="none">
                <a:solidFill>
                  <a:srgbClr val="616265"/>
                </a:solidFill>
                <a:latin typeface="Calibri"/>
                <a:ea typeface="Calibri"/>
                <a:cs typeface="Calibri"/>
                <a:sym typeface="Calibri"/>
              </a:defRPr>
            </a:lvl3pPr>
            <a:lvl4pPr marL="1828800" marR="0" lvl="3" indent="-342900" algn="l" rtl="0">
              <a:lnSpc>
                <a:spcPct val="90000"/>
              </a:lnSpc>
              <a:spcBef>
                <a:spcPts val="500"/>
              </a:spcBef>
              <a:spcAft>
                <a:spcPts val="0"/>
              </a:spcAft>
              <a:buClr>
                <a:srgbClr val="616265"/>
              </a:buClr>
              <a:buSzPts val="1800"/>
              <a:buFont typeface="Arial"/>
              <a:buChar char="•"/>
              <a:defRPr sz="1800" b="0" i="0" u="none" strike="noStrike" cap="none">
                <a:solidFill>
                  <a:srgbClr val="616265"/>
                </a:solidFill>
                <a:latin typeface="Calibri"/>
                <a:ea typeface="Calibri"/>
                <a:cs typeface="Calibri"/>
                <a:sym typeface="Calibri"/>
              </a:defRPr>
            </a:lvl4pPr>
            <a:lvl5pPr marL="2286000" marR="0" lvl="4" indent="-342900" algn="l" rtl="0">
              <a:lnSpc>
                <a:spcPct val="90000"/>
              </a:lnSpc>
              <a:spcBef>
                <a:spcPts val="500"/>
              </a:spcBef>
              <a:spcAft>
                <a:spcPts val="0"/>
              </a:spcAft>
              <a:buClr>
                <a:srgbClr val="616265"/>
              </a:buClr>
              <a:buSzPts val="1800"/>
              <a:buFont typeface="Arial"/>
              <a:buChar char="•"/>
              <a:defRPr sz="1800" b="0" i="0" u="none" strike="noStrike" cap="none">
                <a:solidFill>
                  <a:srgbClr val="61626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p:nvPr/>
        </p:nvSpPr>
        <p:spPr>
          <a:xfrm>
            <a:off x="0" y="6176963"/>
            <a:ext cx="12192000" cy="6810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7"/>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7"/>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5" name="Google Shape;15;p17"/>
          <p:cNvPicPr preferRelativeResize="0"/>
          <p:nvPr/>
        </p:nvPicPr>
        <p:blipFill rotWithShape="1">
          <a:blip r:embed="rId15">
            <a:alphaModFix/>
          </a:blip>
          <a:srcRect/>
          <a:stretch/>
        </p:blipFill>
        <p:spPr>
          <a:xfrm>
            <a:off x="134344" y="6302883"/>
            <a:ext cx="2892764" cy="4641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nlm.gov/offices/ncds/internshi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nlm.gov/offices/ncds/negeena@uw.edu"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nkedin.com/company/nnlm-national-center-for-data-servi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nnlm.gov/ncds-internship" TargetMode="External"/><Relationship Id="rId4" Type="http://schemas.openxmlformats.org/officeDocument/2006/relationships/hyperlink" Target="mailto:ncds@nnlm.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www.nnlm.gov/offices/ncds" TargetMode="External"/><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hyperlink" Target="https://hsl.med.nyu.edu/"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604284" y="2093008"/>
            <a:ext cx="10983431"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sz="4600" dirty="0"/>
              <a:t>Network of the National Library of Medicine</a:t>
            </a:r>
            <a:br>
              <a:rPr lang="en-US" sz="4600" dirty="0"/>
            </a:br>
            <a:r>
              <a:rPr lang="en-US" sz="4600" dirty="0"/>
              <a:t>(NNLM)</a:t>
            </a:r>
            <a:br>
              <a:rPr lang="en-US" sz="4600" dirty="0"/>
            </a:br>
            <a:br>
              <a:rPr lang="en-US" sz="4600" dirty="0"/>
            </a:br>
            <a:r>
              <a:rPr lang="en-US" sz="4600" dirty="0"/>
              <a:t>National Center for Data Services</a:t>
            </a:r>
            <a:br>
              <a:rPr lang="en-US" sz="4600" dirty="0"/>
            </a:br>
            <a:r>
              <a:rPr lang="en-US" sz="4600" dirty="0"/>
              <a:t>(NCDS)</a:t>
            </a:r>
            <a:endParaRPr sz="4600" dirty="0"/>
          </a:p>
        </p:txBody>
      </p:sp>
      <p:sp>
        <p:nvSpPr>
          <p:cNvPr id="94" name="Google Shape;94;p2"/>
          <p:cNvSpPr txBox="1">
            <a:spLocks noGrp="1"/>
          </p:cNvSpPr>
          <p:nvPr>
            <p:ph type="subTitle" idx="1"/>
          </p:nvPr>
        </p:nvSpPr>
        <p:spPr>
          <a:xfrm>
            <a:off x="1524000" y="4973639"/>
            <a:ext cx="9144000" cy="39664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616265"/>
              </a:buClr>
              <a:buSzPts val="2400"/>
              <a:buNone/>
            </a:pPr>
            <a:r>
              <a:rPr lang="en-US" sz="4000" dirty="0"/>
              <a:t>Data Internship Information Session</a:t>
            </a:r>
            <a:endParaRPr sz="4000" dirty="0"/>
          </a:p>
        </p:txBody>
      </p:sp>
      <p:sp>
        <p:nvSpPr>
          <p:cNvPr id="95" name="Google Shape;95;p2"/>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t>How to Apply</a:t>
            </a:r>
            <a:endParaRPr/>
          </a:p>
        </p:txBody>
      </p:sp>
      <p:sp>
        <p:nvSpPr>
          <p:cNvPr id="210" name="Google Shape;210;p12"/>
          <p:cNvSpPr txBox="1">
            <a:spLocks noGrp="1"/>
          </p:cNvSpPr>
          <p:nvPr>
            <p:ph type="body" idx="1"/>
          </p:nvPr>
        </p:nvSpPr>
        <p:spPr>
          <a:xfrm>
            <a:off x="1376082" y="1468484"/>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6265"/>
              </a:buClr>
              <a:buSzPts val="2400"/>
              <a:buNone/>
            </a:pPr>
            <a:r>
              <a:rPr lang="en-US" sz="2400" dirty="0">
                <a:hlinkClick r:id="rId3"/>
              </a:rPr>
              <a:t>https://www.nnlm.gov/offices/ncds/internship</a:t>
            </a:r>
            <a:endParaRPr lang="en-US" sz="2400" dirty="0"/>
          </a:p>
          <a:p>
            <a:pPr marL="0" lvl="0" indent="0" algn="l" rtl="0">
              <a:lnSpc>
                <a:spcPct val="90000"/>
              </a:lnSpc>
              <a:spcBef>
                <a:spcPts val="0"/>
              </a:spcBef>
              <a:spcAft>
                <a:spcPts val="0"/>
              </a:spcAft>
              <a:buClr>
                <a:srgbClr val="616265"/>
              </a:buClr>
              <a:buSzPts val="2400"/>
              <a:buNone/>
            </a:pPr>
            <a:endParaRPr lang="en-US" sz="2400" dirty="0"/>
          </a:p>
          <a:p>
            <a:pPr marL="0" lvl="0" indent="0" algn="l" rtl="0">
              <a:lnSpc>
                <a:spcPct val="90000"/>
              </a:lnSpc>
              <a:spcBef>
                <a:spcPts val="0"/>
              </a:spcBef>
              <a:spcAft>
                <a:spcPts val="0"/>
              </a:spcAft>
              <a:buClr>
                <a:srgbClr val="616265"/>
              </a:buClr>
              <a:buSzPts val="2400"/>
              <a:buNone/>
            </a:pPr>
            <a:r>
              <a:rPr lang="en-US" sz="2400" dirty="0"/>
              <a:t>Eligibility:</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Must be a current or recent grad student (Spring 2025 or later) from an LIS program.</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Must be a U.S. citizen or permanent resident.</a:t>
            </a:r>
            <a:endParaRPr sz="2400" dirty="0"/>
          </a:p>
          <a:p>
            <a:pPr marL="228600" lvl="0" indent="0" algn="l" rtl="0">
              <a:lnSpc>
                <a:spcPct val="90000"/>
              </a:lnSpc>
              <a:spcBef>
                <a:spcPts val="1000"/>
              </a:spcBef>
              <a:spcAft>
                <a:spcPts val="0"/>
              </a:spcAft>
              <a:buSzPts val="1800"/>
              <a:buNone/>
            </a:pPr>
            <a:endParaRPr sz="2400" dirty="0"/>
          </a:p>
          <a:p>
            <a:pPr marL="0" lvl="0" indent="0" algn="l" rtl="0">
              <a:lnSpc>
                <a:spcPct val="90000"/>
              </a:lnSpc>
              <a:spcBef>
                <a:spcPts val="1000"/>
              </a:spcBef>
              <a:spcAft>
                <a:spcPts val="0"/>
              </a:spcAft>
              <a:buClr>
                <a:srgbClr val="616265"/>
              </a:buClr>
              <a:buSzPts val="2400"/>
              <a:buNone/>
            </a:pPr>
            <a:r>
              <a:rPr lang="en-US" sz="2400" dirty="0"/>
              <a:t>Application Materials:</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Application Form</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Statement of Interest/Cover Letter</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CV/resume</a:t>
            </a:r>
            <a:endParaRPr dirty="0"/>
          </a:p>
        </p:txBody>
      </p:sp>
      <p:sp>
        <p:nvSpPr>
          <p:cNvPr id="211" name="Google Shape;211;p12"/>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t>How Candidates Are Selected</a:t>
            </a:r>
            <a:endParaRPr/>
          </a:p>
        </p:txBody>
      </p:sp>
      <p:sp>
        <p:nvSpPr>
          <p:cNvPr id="226" name="Google Shape;22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6265"/>
              </a:buClr>
              <a:buSzPts val="2800"/>
              <a:buNone/>
            </a:pPr>
            <a:r>
              <a:rPr lang="en-US" dirty="0"/>
              <a:t>Application materials must:</a:t>
            </a:r>
          </a:p>
          <a:p>
            <a:pPr marL="0" lvl="0" indent="0" algn="l" rtl="0">
              <a:lnSpc>
                <a:spcPct val="90000"/>
              </a:lnSpc>
              <a:spcBef>
                <a:spcPts val="0"/>
              </a:spcBef>
              <a:spcAft>
                <a:spcPts val="0"/>
              </a:spcAft>
              <a:buClr>
                <a:srgbClr val="616265"/>
              </a:buClr>
              <a:buSzPts val="2800"/>
              <a:buNone/>
            </a:pPr>
            <a:endParaRPr dirty="0"/>
          </a:p>
          <a:p>
            <a:pPr marL="228600" lvl="0" indent="-228600" algn="l" rtl="0">
              <a:lnSpc>
                <a:spcPct val="90000"/>
              </a:lnSpc>
              <a:spcBef>
                <a:spcPts val="1000"/>
              </a:spcBef>
              <a:spcAft>
                <a:spcPts val="0"/>
              </a:spcAft>
              <a:buClr>
                <a:srgbClr val="616265"/>
              </a:buClr>
              <a:buSzPts val="2800"/>
              <a:buChar char="•"/>
            </a:pPr>
            <a:r>
              <a:rPr lang="en-US" dirty="0"/>
              <a:t>Describe your interest in the internship and how the internship would benefit you.</a:t>
            </a:r>
            <a:endParaRPr dirty="0"/>
          </a:p>
          <a:p>
            <a:pPr marL="228600" lvl="0" indent="-228600" algn="l" rtl="0">
              <a:lnSpc>
                <a:spcPct val="90000"/>
              </a:lnSpc>
              <a:spcBef>
                <a:spcPts val="1000"/>
              </a:spcBef>
              <a:spcAft>
                <a:spcPts val="0"/>
              </a:spcAft>
              <a:buClr>
                <a:srgbClr val="616265"/>
              </a:buClr>
              <a:buSzPts val="2800"/>
              <a:buChar char="•"/>
            </a:pPr>
            <a:r>
              <a:rPr lang="en-US" dirty="0"/>
              <a:t>Describe your experience working with or seeking to learn about data or providing data services.</a:t>
            </a:r>
            <a:endParaRPr dirty="0"/>
          </a:p>
          <a:p>
            <a:pPr marL="228600" lvl="0" indent="-228600" algn="l" rtl="0">
              <a:lnSpc>
                <a:spcPct val="90000"/>
              </a:lnSpc>
              <a:spcBef>
                <a:spcPts val="1000"/>
              </a:spcBef>
              <a:spcAft>
                <a:spcPts val="0"/>
              </a:spcAft>
              <a:buClr>
                <a:srgbClr val="616265"/>
              </a:buClr>
              <a:buSzPts val="2800"/>
              <a:buChar char="•"/>
            </a:pPr>
            <a:r>
              <a:rPr lang="en-US" dirty="0"/>
              <a:t>Describe and detail projects you may be interested in undertaking, as part of the internship.</a:t>
            </a:r>
            <a:endParaRPr dirty="0"/>
          </a:p>
          <a:p>
            <a:pPr marL="0" lvl="0" indent="0" algn="l" rtl="0">
              <a:lnSpc>
                <a:spcPct val="90000"/>
              </a:lnSpc>
              <a:spcBef>
                <a:spcPts val="1000"/>
              </a:spcBef>
              <a:spcAft>
                <a:spcPts val="0"/>
              </a:spcAft>
              <a:buClr>
                <a:srgbClr val="616265"/>
              </a:buClr>
              <a:buSzPts val="2800"/>
              <a:buNone/>
            </a:pPr>
            <a:endParaRPr dirty="0"/>
          </a:p>
        </p:txBody>
      </p:sp>
      <p:sp>
        <p:nvSpPr>
          <p:cNvPr id="227" name="Google Shape;227;p13"/>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04d936b0a4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dirty="0"/>
              <a:t>Optional/possible Areas of Interest</a:t>
            </a:r>
            <a:endParaRPr dirty="0"/>
          </a:p>
        </p:txBody>
      </p:sp>
      <p:sp>
        <p:nvSpPr>
          <p:cNvPr id="218" name="Google Shape;218;g304d936b0a4_0_6"/>
          <p:cNvSpPr txBox="1">
            <a:spLocks noGrp="1"/>
          </p:cNvSpPr>
          <p:nvPr>
            <p:ph type="body" idx="1"/>
          </p:nvPr>
        </p:nvSpPr>
        <p:spPr>
          <a:xfrm>
            <a:off x="1376082" y="1468484"/>
            <a:ext cx="10515600" cy="4351200"/>
          </a:xfrm>
          <a:prstGeom prst="rect">
            <a:avLst/>
          </a:prstGeom>
          <a:noFill/>
          <a:ln>
            <a:noFill/>
          </a:ln>
        </p:spPr>
        <p:txBody>
          <a:bodyPr spcFirstLastPara="1" wrap="square" lIns="91425" tIns="45700" rIns="91425" bIns="45700" anchor="t" anchorCtr="0">
            <a:noAutofit/>
          </a:bodyPr>
          <a:lstStyle/>
          <a:p>
            <a:pPr marL="457200" lvl="0" indent="-450850" algn="l" rtl="0">
              <a:spcBef>
                <a:spcPts val="0"/>
              </a:spcBef>
              <a:spcAft>
                <a:spcPts val="0"/>
              </a:spcAft>
              <a:buSzPts val="3500"/>
              <a:buChar char="•"/>
            </a:pPr>
            <a:r>
              <a:rPr lang="en-US" sz="3500" dirty="0"/>
              <a:t>Data ethics</a:t>
            </a:r>
            <a:endParaRPr sz="3500" dirty="0"/>
          </a:p>
          <a:p>
            <a:pPr marL="457200" lvl="0" indent="-450850" algn="l" rtl="0">
              <a:spcBef>
                <a:spcPts val="0"/>
              </a:spcBef>
              <a:spcAft>
                <a:spcPts val="0"/>
              </a:spcAft>
              <a:buSzPts val="3500"/>
              <a:buChar char="•"/>
            </a:pPr>
            <a:r>
              <a:rPr lang="en-US" sz="3500" dirty="0"/>
              <a:t>Data management</a:t>
            </a:r>
            <a:endParaRPr sz="3500" dirty="0"/>
          </a:p>
          <a:p>
            <a:pPr marL="457200" lvl="0" indent="-450850" algn="l" rtl="0">
              <a:spcBef>
                <a:spcPts val="0"/>
              </a:spcBef>
              <a:spcAft>
                <a:spcPts val="0"/>
              </a:spcAft>
              <a:buSzPts val="3500"/>
              <a:buChar char="•"/>
            </a:pPr>
            <a:r>
              <a:rPr lang="en-US" sz="3500" dirty="0"/>
              <a:t>Data visualization</a:t>
            </a:r>
            <a:endParaRPr sz="3500" dirty="0"/>
          </a:p>
          <a:p>
            <a:pPr marL="457200" lvl="0" indent="-450850" algn="l" rtl="0">
              <a:spcBef>
                <a:spcPts val="0"/>
              </a:spcBef>
              <a:spcAft>
                <a:spcPts val="0"/>
              </a:spcAft>
              <a:buSzPts val="3500"/>
              <a:buChar char="•"/>
            </a:pPr>
            <a:r>
              <a:rPr lang="en-US" sz="3500" dirty="0"/>
              <a:t>Data analysis and statistics</a:t>
            </a:r>
            <a:endParaRPr sz="3500" dirty="0"/>
          </a:p>
          <a:p>
            <a:pPr marL="457200" lvl="0" indent="-450850" algn="l" rtl="0">
              <a:spcBef>
                <a:spcPts val="0"/>
              </a:spcBef>
              <a:spcAft>
                <a:spcPts val="0"/>
              </a:spcAft>
              <a:buSzPts val="3500"/>
              <a:buChar char="•"/>
            </a:pPr>
            <a:r>
              <a:rPr lang="en-US" sz="3500" dirty="0"/>
              <a:t>Coding and APIs (Python, R)</a:t>
            </a:r>
            <a:endParaRPr sz="3500" dirty="0"/>
          </a:p>
          <a:p>
            <a:pPr marL="457200" lvl="0" indent="-450850" algn="l" rtl="0">
              <a:spcBef>
                <a:spcPts val="0"/>
              </a:spcBef>
              <a:spcAft>
                <a:spcPts val="0"/>
              </a:spcAft>
              <a:buSzPts val="3500"/>
              <a:buChar char="•"/>
            </a:pPr>
            <a:r>
              <a:rPr lang="en-US" sz="3500" dirty="0"/>
              <a:t>Data cleaning</a:t>
            </a:r>
            <a:endParaRPr sz="3500" dirty="0"/>
          </a:p>
          <a:p>
            <a:pPr marL="457200" lvl="0" indent="-450850" algn="l" rtl="0">
              <a:spcBef>
                <a:spcPts val="0"/>
              </a:spcBef>
              <a:spcAft>
                <a:spcPts val="0"/>
              </a:spcAft>
              <a:buSzPts val="3500"/>
              <a:buChar char="•"/>
            </a:pPr>
            <a:r>
              <a:rPr lang="en-US" sz="3500" dirty="0"/>
              <a:t>Data curation</a:t>
            </a:r>
            <a:endParaRPr sz="3500" dirty="0"/>
          </a:p>
          <a:p>
            <a:pPr marL="457200" lvl="0" indent="-450850" algn="l" rtl="0">
              <a:spcBef>
                <a:spcPts val="0"/>
              </a:spcBef>
              <a:spcAft>
                <a:spcPts val="0"/>
              </a:spcAft>
              <a:buSzPts val="3500"/>
              <a:buChar char="•"/>
            </a:pPr>
            <a:r>
              <a:rPr lang="en-US" sz="3500" dirty="0"/>
              <a:t>Data sharing and discovery</a:t>
            </a:r>
          </a:p>
          <a:p>
            <a:pPr marL="457200" lvl="0" indent="-450850" algn="l" rtl="0">
              <a:spcBef>
                <a:spcPts val="0"/>
              </a:spcBef>
              <a:spcAft>
                <a:spcPts val="0"/>
              </a:spcAft>
              <a:buSzPts val="3500"/>
              <a:buChar char="•"/>
            </a:pPr>
            <a:r>
              <a:rPr lang="en-US" sz="3500" dirty="0"/>
              <a:t>Data policy</a:t>
            </a:r>
            <a:endParaRPr sz="3500" dirty="0"/>
          </a:p>
          <a:p>
            <a:pPr marL="0" lvl="0" indent="0" algn="l" rtl="0">
              <a:spcBef>
                <a:spcPts val="0"/>
              </a:spcBef>
              <a:spcAft>
                <a:spcPts val="0"/>
              </a:spcAft>
              <a:buClr>
                <a:schemeClr val="dk1"/>
              </a:buClr>
              <a:buSzPts val="1100"/>
              <a:buFont typeface="Arial"/>
              <a:buNone/>
            </a:pPr>
            <a:endParaRPr sz="2400" dirty="0"/>
          </a:p>
          <a:p>
            <a:pPr marL="0" lvl="0" indent="0" algn="l" rtl="0">
              <a:lnSpc>
                <a:spcPct val="90000"/>
              </a:lnSpc>
              <a:spcBef>
                <a:spcPts val="0"/>
              </a:spcBef>
              <a:spcAft>
                <a:spcPts val="0"/>
              </a:spcAft>
              <a:buClr>
                <a:srgbClr val="616265"/>
              </a:buClr>
              <a:buSzPts val="2400"/>
              <a:buNone/>
            </a:pPr>
            <a:endParaRPr sz="2400" dirty="0"/>
          </a:p>
        </p:txBody>
      </p:sp>
      <p:sp>
        <p:nvSpPr>
          <p:cNvPr id="219" name="Google Shape;219;g304d936b0a4_0_6"/>
          <p:cNvSpPr txBox="1">
            <a:spLocks noGrp="1"/>
          </p:cNvSpPr>
          <p:nvPr>
            <p:ph type="sldNum" idx="12"/>
          </p:nvPr>
        </p:nvSpPr>
        <p:spPr>
          <a:xfrm>
            <a:off x="10248900" y="6356350"/>
            <a:ext cx="110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1400"/>
              <a:buNone/>
            </a:pPr>
            <a:r>
              <a:rPr lang="en-US" sz="4800" dirty="0"/>
              <a:t>Need Support?</a:t>
            </a:r>
            <a:endParaRPr dirty="0"/>
          </a:p>
        </p:txBody>
      </p:sp>
      <p:sp>
        <p:nvSpPr>
          <p:cNvPr id="234" name="Google Shape;234;p14"/>
          <p:cNvSpPr txBox="1">
            <a:spLocks noGrp="1"/>
          </p:cNvSpPr>
          <p:nvPr>
            <p:ph type="body" idx="2"/>
          </p:nvPr>
        </p:nvSpPr>
        <p:spPr>
          <a:xfrm>
            <a:off x="839788" y="2057400"/>
            <a:ext cx="4873625" cy="38115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3600" dirty="0">
                <a:solidFill>
                  <a:schemeClr val="dk1"/>
                </a:solidFill>
              </a:rPr>
              <a:t>Reach out to the coach available for feedback.</a:t>
            </a:r>
            <a:endParaRPr dirty="0"/>
          </a:p>
          <a:p>
            <a:pPr marL="0" lvl="0" indent="0" algn="l" rtl="0">
              <a:lnSpc>
                <a:spcPct val="90000"/>
              </a:lnSpc>
              <a:spcBef>
                <a:spcPts val="1000"/>
              </a:spcBef>
              <a:spcAft>
                <a:spcPts val="0"/>
              </a:spcAft>
              <a:buClr>
                <a:srgbClr val="616265"/>
              </a:buClr>
              <a:buSzPts val="3600"/>
              <a:buNone/>
            </a:pPr>
            <a:endParaRPr sz="3600" dirty="0">
              <a:solidFill>
                <a:schemeClr val="dk1"/>
              </a:solidFill>
            </a:endParaRPr>
          </a:p>
          <a:p>
            <a:pPr marL="0" lvl="0" indent="0" algn="l" rtl="0">
              <a:lnSpc>
                <a:spcPct val="90000"/>
              </a:lnSpc>
              <a:spcBef>
                <a:spcPts val="1000"/>
              </a:spcBef>
              <a:spcAft>
                <a:spcPts val="0"/>
              </a:spcAft>
              <a:buClr>
                <a:schemeClr val="dk1"/>
              </a:buClr>
              <a:buSzPts val="3600"/>
              <a:buNone/>
            </a:pPr>
            <a:r>
              <a:rPr lang="en-US" sz="3600" b="1" dirty="0" err="1">
                <a:solidFill>
                  <a:schemeClr val="dk1"/>
                </a:solidFill>
              </a:rPr>
              <a:t>Negeen</a:t>
            </a:r>
            <a:r>
              <a:rPr lang="en-US" sz="3600" b="1" dirty="0">
                <a:solidFill>
                  <a:schemeClr val="dk1"/>
                </a:solidFill>
              </a:rPr>
              <a:t> </a:t>
            </a:r>
            <a:r>
              <a:rPr lang="en-US" sz="3600" b="1" dirty="0" err="1">
                <a:solidFill>
                  <a:schemeClr val="dk1"/>
                </a:solidFill>
              </a:rPr>
              <a:t>Aghassibake</a:t>
            </a:r>
            <a:endParaRPr lang="en-US" sz="3600" b="1" dirty="0">
              <a:solidFill>
                <a:schemeClr val="dk1"/>
              </a:solidFill>
            </a:endParaRPr>
          </a:p>
          <a:p>
            <a:pPr marL="0" lvl="0" indent="0" algn="l" rtl="0">
              <a:lnSpc>
                <a:spcPct val="90000"/>
              </a:lnSpc>
              <a:spcBef>
                <a:spcPts val="1000"/>
              </a:spcBef>
              <a:spcAft>
                <a:spcPts val="0"/>
              </a:spcAft>
              <a:buClr>
                <a:schemeClr val="dk1"/>
              </a:buClr>
              <a:buSzPts val="3600"/>
              <a:buNone/>
            </a:pPr>
            <a:r>
              <a:rPr lang="en-US" sz="2600" dirty="0">
                <a:solidFill>
                  <a:schemeClr val="dk1"/>
                </a:solidFill>
              </a:rPr>
              <a:t>University of Washington</a:t>
            </a:r>
          </a:p>
          <a:p>
            <a:pPr marL="0" lvl="0" indent="0" algn="l" rtl="0">
              <a:lnSpc>
                <a:spcPct val="90000"/>
              </a:lnSpc>
              <a:spcBef>
                <a:spcPts val="1000"/>
              </a:spcBef>
              <a:spcAft>
                <a:spcPts val="0"/>
              </a:spcAft>
              <a:buClr>
                <a:schemeClr val="dk1"/>
              </a:buClr>
              <a:buSzPts val="3600"/>
              <a:buNone/>
            </a:pPr>
            <a:r>
              <a:rPr lang="en-US" sz="2600" dirty="0">
                <a:solidFill>
                  <a:schemeClr val="dk1"/>
                </a:solidFill>
              </a:rPr>
              <a:t>Data Visualization Librarian</a:t>
            </a:r>
            <a:endParaRPr sz="2600" dirty="0">
              <a:solidFill>
                <a:schemeClr val="dk1"/>
              </a:solidFill>
            </a:endParaRPr>
          </a:p>
          <a:p>
            <a:pPr marL="0" lvl="0" indent="0" algn="l" rtl="0">
              <a:lnSpc>
                <a:spcPct val="90000"/>
              </a:lnSpc>
              <a:spcBef>
                <a:spcPts val="1000"/>
              </a:spcBef>
              <a:spcAft>
                <a:spcPts val="0"/>
              </a:spcAft>
              <a:buClr>
                <a:srgbClr val="616265"/>
              </a:buClr>
              <a:buSzPts val="3600"/>
              <a:buNone/>
            </a:pPr>
            <a:r>
              <a:rPr lang="en-US" sz="3400" dirty="0">
                <a:hlinkClick r:id="rId3"/>
              </a:rPr>
              <a:t>negeena@uw.edu</a:t>
            </a:r>
            <a:endParaRPr sz="3400" dirty="0"/>
          </a:p>
          <a:p>
            <a:pPr marL="0" lvl="0" indent="0" algn="l" rtl="0">
              <a:lnSpc>
                <a:spcPct val="90000"/>
              </a:lnSpc>
              <a:spcBef>
                <a:spcPts val="1000"/>
              </a:spcBef>
              <a:spcAft>
                <a:spcPts val="0"/>
              </a:spcAft>
              <a:buClr>
                <a:srgbClr val="616265"/>
              </a:buClr>
              <a:buSzPts val="3600"/>
              <a:buNone/>
            </a:pPr>
            <a:endParaRPr sz="3600" dirty="0"/>
          </a:p>
        </p:txBody>
      </p:sp>
      <p:pic>
        <p:nvPicPr>
          <p:cNvPr id="236" name="Google Shape;236;p14" descr="eScience Institute - Negeen Aghassibake"/>
          <p:cNvPicPr preferRelativeResize="0">
            <a:picLocks noGrp="1"/>
          </p:cNvPicPr>
          <p:nvPr>
            <p:ph type="body" idx="1"/>
          </p:nvPr>
        </p:nvPicPr>
        <p:blipFill rotWithShape="1">
          <a:blip r:embed="rId4">
            <a:alphaModFix/>
          </a:blip>
          <a:srcRect/>
          <a:stretch/>
        </p:blipFill>
        <p:spPr>
          <a:xfrm>
            <a:off x="5832475" y="987425"/>
            <a:ext cx="4873625" cy="4873625"/>
          </a:xfrm>
          <a:prstGeom prst="rect">
            <a:avLst/>
          </a:prstGeom>
          <a:noFill/>
          <a:ln>
            <a:noFill/>
          </a:ln>
        </p:spPr>
      </p:pic>
      <p:sp>
        <p:nvSpPr>
          <p:cNvPr id="235" name="Google Shape;235;p14"/>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t>Timeline</a:t>
            </a:r>
            <a:endParaRPr/>
          </a:p>
        </p:txBody>
      </p:sp>
      <p:sp>
        <p:nvSpPr>
          <p:cNvPr id="243" name="Google Shape;243;p15"/>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grpSp>
        <p:nvGrpSpPr>
          <p:cNvPr id="244" name="Google Shape;244;p15" descr="Timeline graphic"/>
          <p:cNvGrpSpPr/>
          <p:nvPr/>
        </p:nvGrpSpPr>
        <p:grpSpPr>
          <a:xfrm>
            <a:off x="500132" y="2894740"/>
            <a:ext cx="11219441" cy="1068518"/>
            <a:chOff x="1369" y="2175074"/>
            <a:chExt cx="11219441" cy="1068518"/>
          </a:xfrm>
        </p:grpSpPr>
        <p:sp>
          <p:nvSpPr>
            <p:cNvPr id="245" name="Google Shape;245;p15"/>
            <p:cNvSpPr/>
            <p:nvPr/>
          </p:nvSpPr>
          <p:spPr>
            <a:xfrm>
              <a:off x="1369" y="2175074"/>
              <a:ext cx="2671295" cy="1068518"/>
            </a:xfrm>
            <a:prstGeom prst="homePlate">
              <a:avLst>
                <a:gd name="adj" fmla="val 50000"/>
              </a:avLst>
            </a:prstGeom>
            <a:solidFill>
              <a:srgbClr val="25488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5"/>
            <p:cNvSpPr txBox="1"/>
            <p:nvPr/>
          </p:nvSpPr>
          <p:spPr>
            <a:xfrm>
              <a:off x="1369" y="2175074"/>
              <a:ext cx="2404166" cy="1068518"/>
            </a:xfrm>
            <a:prstGeom prst="rect">
              <a:avLst/>
            </a:prstGeom>
            <a:noFill/>
            <a:ln>
              <a:noFill/>
            </a:ln>
          </p:spPr>
          <p:txBody>
            <a:bodyPr spcFirstLastPara="1" wrap="square" lIns="122675" tIns="61325" rIns="30650" bIns="613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April 13-30</a:t>
              </a:r>
              <a:br>
                <a:rPr lang="en-US" sz="2300" b="0" i="0" u="none" strike="noStrike" cap="none" dirty="0">
                  <a:solidFill>
                    <a:schemeClr val="lt1"/>
                  </a:solidFill>
                  <a:latin typeface="Calibri"/>
                  <a:ea typeface="Calibri"/>
                  <a:cs typeface="Calibri"/>
                  <a:sym typeface="Calibri"/>
                </a:rPr>
              </a:br>
              <a:r>
                <a:rPr lang="en-US" sz="2800" b="1" i="0" u="none" strike="noStrike" cap="none" dirty="0">
                  <a:solidFill>
                    <a:schemeClr val="lt1"/>
                  </a:solidFill>
                  <a:latin typeface="Calibri"/>
                  <a:ea typeface="Calibri"/>
                  <a:cs typeface="Calibri"/>
                  <a:sym typeface="Calibri"/>
                </a:rPr>
                <a:t>Apply</a:t>
              </a:r>
              <a:endParaRPr sz="2300" b="1" i="0" u="none" strike="noStrike" cap="none" dirty="0">
                <a:solidFill>
                  <a:schemeClr val="lt1"/>
                </a:solidFill>
                <a:latin typeface="Calibri"/>
                <a:ea typeface="Calibri"/>
                <a:cs typeface="Calibri"/>
                <a:sym typeface="Calibri"/>
              </a:endParaRPr>
            </a:p>
          </p:txBody>
        </p:sp>
        <p:sp>
          <p:nvSpPr>
            <p:cNvPr id="247" name="Google Shape;247;p15"/>
            <p:cNvSpPr/>
            <p:nvPr/>
          </p:nvSpPr>
          <p:spPr>
            <a:xfrm>
              <a:off x="2138406" y="2175074"/>
              <a:ext cx="2671295" cy="1068518"/>
            </a:xfrm>
            <a:prstGeom prst="chevron">
              <a:avLst>
                <a:gd name="adj" fmla="val 50000"/>
              </a:avLst>
            </a:prstGeom>
            <a:solidFill>
              <a:srgbClr val="25488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5"/>
            <p:cNvSpPr txBox="1"/>
            <p:nvPr/>
          </p:nvSpPr>
          <p:spPr>
            <a:xfrm>
              <a:off x="2672665" y="2175074"/>
              <a:ext cx="1602777" cy="1068518"/>
            </a:xfrm>
            <a:prstGeom prst="rect">
              <a:avLst/>
            </a:prstGeom>
            <a:noFill/>
            <a:ln>
              <a:noFill/>
            </a:ln>
          </p:spPr>
          <p:txBody>
            <a:bodyPr spcFirstLastPara="1" wrap="square" lIns="92000" tIns="61325" rIns="30650" bIns="613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May 11</a:t>
              </a:r>
              <a:br>
                <a:rPr lang="en-US" sz="2300" b="0" i="0" u="none" strike="noStrike" cap="none" dirty="0">
                  <a:solidFill>
                    <a:schemeClr val="lt1"/>
                  </a:solidFill>
                  <a:latin typeface="Calibri"/>
                  <a:ea typeface="Calibri"/>
                  <a:cs typeface="Calibri"/>
                  <a:sym typeface="Calibri"/>
                </a:rPr>
              </a:br>
              <a:r>
                <a:rPr lang="en-US" sz="2800" b="1" i="0" u="none" strike="noStrike" cap="none" dirty="0">
                  <a:solidFill>
                    <a:schemeClr val="lt1"/>
                  </a:solidFill>
                  <a:latin typeface="Calibri"/>
                  <a:ea typeface="Calibri"/>
                  <a:cs typeface="Calibri"/>
                  <a:sym typeface="Calibri"/>
                </a:rPr>
                <a:t>Accept</a:t>
              </a:r>
              <a:endParaRPr sz="2300" b="1" i="0" u="none" strike="noStrike" cap="none" dirty="0">
                <a:solidFill>
                  <a:schemeClr val="lt1"/>
                </a:solidFill>
                <a:latin typeface="Calibri"/>
                <a:ea typeface="Calibri"/>
                <a:cs typeface="Calibri"/>
                <a:sym typeface="Calibri"/>
              </a:endParaRPr>
            </a:p>
          </p:txBody>
        </p:sp>
        <p:sp>
          <p:nvSpPr>
            <p:cNvPr id="249" name="Google Shape;249;p15"/>
            <p:cNvSpPr/>
            <p:nvPr/>
          </p:nvSpPr>
          <p:spPr>
            <a:xfrm>
              <a:off x="4275442" y="2175074"/>
              <a:ext cx="2671295" cy="1068518"/>
            </a:xfrm>
            <a:prstGeom prst="chevron">
              <a:avLst>
                <a:gd name="adj" fmla="val 50000"/>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5"/>
            <p:cNvSpPr txBox="1"/>
            <p:nvPr/>
          </p:nvSpPr>
          <p:spPr>
            <a:xfrm>
              <a:off x="4809701" y="2175074"/>
              <a:ext cx="1602777" cy="1068518"/>
            </a:xfrm>
            <a:prstGeom prst="rect">
              <a:avLst/>
            </a:prstGeom>
            <a:noFill/>
            <a:ln>
              <a:noFill/>
            </a:ln>
          </p:spPr>
          <p:txBody>
            <a:bodyPr spcFirstLastPara="1" wrap="square" lIns="92000" tIns="61325" rIns="30650" bIns="613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May</a:t>
              </a:r>
              <a:br>
                <a:rPr lang="en-US" sz="2300" b="0" i="0" u="none" strike="noStrike" cap="none" dirty="0">
                  <a:solidFill>
                    <a:schemeClr val="lt1"/>
                  </a:solidFill>
                  <a:latin typeface="Calibri"/>
                  <a:ea typeface="Calibri"/>
                  <a:cs typeface="Calibri"/>
                  <a:sym typeface="Calibri"/>
                </a:rPr>
              </a:br>
              <a:r>
                <a:rPr lang="en-US" sz="2800" b="1" i="0" u="none" strike="noStrike" cap="none" dirty="0">
                  <a:solidFill>
                    <a:schemeClr val="lt1"/>
                  </a:solidFill>
                  <a:latin typeface="Calibri"/>
                  <a:ea typeface="Calibri"/>
                  <a:cs typeface="Calibri"/>
                  <a:sym typeface="Calibri"/>
                </a:rPr>
                <a:t>Process</a:t>
              </a:r>
              <a:endParaRPr sz="2300" b="1" i="0" u="none" strike="noStrike" cap="none" dirty="0">
                <a:solidFill>
                  <a:schemeClr val="lt1"/>
                </a:solidFill>
                <a:latin typeface="Calibri"/>
                <a:ea typeface="Calibri"/>
                <a:cs typeface="Calibri"/>
                <a:sym typeface="Calibri"/>
              </a:endParaRPr>
            </a:p>
          </p:txBody>
        </p:sp>
        <p:sp>
          <p:nvSpPr>
            <p:cNvPr id="251" name="Google Shape;251;p15"/>
            <p:cNvSpPr/>
            <p:nvPr/>
          </p:nvSpPr>
          <p:spPr>
            <a:xfrm>
              <a:off x="6412479" y="2175074"/>
              <a:ext cx="2671295" cy="1068518"/>
            </a:xfrm>
            <a:prstGeom prst="chevron">
              <a:avLst>
                <a:gd name="adj" fmla="val 50000"/>
              </a:avLst>
            </a:prstGeom>
            <a:solidFill>
              <a:srgbClr val="00B0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5"/>
            <p:cNvSpPr txBox="1"/>
            <p:nvPr/>
          </p:nvSpPr>
          <p:spPr>
            <a:xfrm>
              <a:off x="6946738" y="2175074"/>
              <a:ext cx="1602777" cy="1068518"/>
            </a:xfrm>
            <a:prstGeom prst="rect">
              <a:avLst/>
            </a:prstGeom>
            <a:noFill/>
            <a:ln>
              <a:noFill/>
            </a:ln>
          </p:spPr>
          <p:txBody>
            <a:bodyPr spcFirstLastPara="1" wrap="square" lIns="92000" tIns="61325" rIns="30650" bIns="61325"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n-US" sz="2300" b="0" i="0" u="none" strike="noStrike" cap="none" dirty="0">
                  <a:solidFill>
                    <a:schemeClr val="lt1"/>
                  </a:solidFill>
                  <a:latin typeface="Calibri"/>
                  <a:ea typeface="Calibri"/>
                  <a:cs typeface="Calibri"/>
                  <a:sym typeface="Calibri"/>
                </a:rPr>
                <a:t>June-Aug</a:t>
              </a:r>
              <a:br>
                <a:rPr lang="en-US" sz="2300" b="0" i="0" u="none" strike="noStrike" cap="none" dirty="0">
                  <a:solidFill>
                    <a:schemeClr val="lt1"/>
                  </a:solidFill>
                  <a:latin typeface="Calibri"/>
                  <a:ea typeface="Calibri"/>
                  <a:cs typeface="Calibri"/>
                  <a:sym typeface="Calibri"/>
                </a:rPr>
              </a:br>
              <a:r>
                <a:rPr lang="en-US" sz="2700" b="1" i="0" u="none" strike="noStrike" cap="none" dirty="0">
                  <a:solidFill>
                    <a:schemeClr val="lt1"/>
                  </a:solidFill>
                  <a:latin typeface="Calibri"/>
                  <a:ea typeface="Calibri"/>
                  <a:cs typeface="Calibri"/>
                  <a:sym typeface="Calibri"/>
                </a:rPr>
                <a:t>Internship</a:t>
              </a:r>
              <a:endParaRPr sz="1400" b="0" i="0" u="none" strike="noStrike" cap="none" dirty="0">
                <a:solidFill>
                  <a:srgbClr val="000000"/>
                </a:solidFill>
                <a:latin typeface="Arial"/>
                <a:ea typeface="Arial"/>
                <a:cs typeface="Arial"/>
                <a:sym typeface="Arial"/>
              </a:endParaRPr>
            </a:p>
          </p:txBody>
        </p:sp>
        <p:sp>
          <p:nvSpPr>
            <p:cNvPr id="253" name="Google Shape;253;p15"/>
            <p:cNvSpPr/>
            <p:nvPr/>
          </p:nvSpPr>
          <p:spPr>
            <a:xfrm>
              <a:off x="8549515" y="2175074"/>
              <a:ext cx="2671295" cy="1068518"/>
            </a:xfrm>
            <a:prstGeom prst="chevron">
              <a:avLst>
                <a:gd name="adj" fmla="val 50000"/>
              </a:avLst>
            </a:prstGeom>
            <a:solidFill>
              <a:srgbClr val="222A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5"/>
            <p:cNvSpPr txBox="1"/>
            <p:nvPr/>
          </p:nvSpPr>
          <p:spPr>
            <a:xfrm>
              <a:off x="9083774" y="2175074"/>
              <a:ext cx="1602777" cy="1068518"/>
            </a:xfrm>
            <a:prstGeom prst="rect">
              <a:avLst/>
            </a:prstGeom>
            <a:noFill/>
            <a:ln>
              <a:noFill/>
            </a:ln>
          </p:spPr>
          <p:txBody>
            <a:bodyPr spcFirstLastPara="1" wrap="square" lIns="88000" tIns="58650" rIns="29325" bIns="586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0" i="0" u="none" strike="noStrike" cap="none" dirty="0">
                  <a:solidFill>
                    <a:schemeClr val="lt1"/>
                  </a:solidFill>
                  <a:latin typeface="Calibri"/>
                  <a:ea typeface="Calibri"/>
                  <a:cs typeface="Calibri"/>
                  <a:sym typeface="Calibri"/>
                </a:rPr>
                <a:t>Aug+</a:t>
              </a:r>
              <a:br>
                <a:rPr lang="en-US" sz="2200" b="0" i="0" u="none" strike="noStrike" cap="none" dirty="0">
                  <a:solidFill>
                    <a:schemeClr val="lt1"/>
                  </a:solidFill>
                  <a:latin typeface="Calibri"/>
                  <a:ea typeface="Calibri"/>
                  <a:cs typeface="Calibri"/>
                  <a:sym typeface="Calibri"/>
                </a:rPr>
              </a:br>
              <a:r>
                <a:rPr lang="en-US" sz="2000" b="1" dirty="0">
                  <a:solidFill>
                    <a:schemeClr val="lt1"/>
                  </a:solidFill>
                  <a:latin typeface="Calibri"/>
                  <a:ea typeface="Calibri"/>
                  <a:cs typeface="Calibri"/>
                  <a:sym typeface="Calibri"/>
                </a:rPr>
                <a:t>Offboarding</a:t>
              </a:r>
              <a:endParaRPr sz="2200" b="1"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title"/>
          </p:nvPr>
        </p:nvSpPr>
        <p:spPr>
          <a:xfrm>
            <a:off x="452025" y="348550"/>
            <a:ext cx="9875400" cy="13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a:t>Questions?</a:t>
            </a:r>
            <a:endParaRPr/>
          </a:p>
        </p:txBody>
      </p:sp>
      <p:sp>
        <p:nvSpPr>
          <p:cNvPr id="260" name="Google Shape;260;p16"/>
          <p:cNvSpPr txBox="1">
            <a:spLocks noGrp="1"/>
          </p:cNvSpPr>
          <p:nvPr>
            <p:ph type="body" idx="1"/>
          </p:nvPr>
        </p:nvSpPr>
        <p:spPr>
          <a:xfrm>
            <a:off x="889201" y="1808368"/>
            <a:ext cx="9873000" cy="3349325"/>
          </a:xfrm>
          <a:prstGeom prst="rect">
            <a:avLst/>
          </a:prstGeom>
          <a:noFill/>
          <a:ln>
            <a:noFill/>
          </a:ln>
        </p:spPr>
        <p:txBody>
          <a:bodyPr spcFirstLastPara="1" wrap="square" lIns="91425" tIns="45700" rIns="91425" bIns="45700" anchor="t" anchorCtr="0">
            <a:noAutofit/>
          </a:bodyPr>
          <a:lstStyle/>
          <a:p>
            <a:pPr marL="45720" lvl="0" indent="0" algn="l" rtl="0">
              <a:lnSpc>
                <a:spcPct val="90000"/>
              </a:lnSpc>
              <a:spcBef>
                <a:spcPts val="1400"/>
              </a:spcBef>
              <a:spcAft>
                <a:spcPts val="0"/>
              </a:spcAft>
              <a:buClr>
                <a:srgbClr val="616265"/>
              </a:buClr>
              <a:buSzPts val="1760"/>
              <a:buNone/>
            </a:pPr>
            <a:r>
              <a:rPr lang="en-US" b="1" dirty="0"/>
              <a:t>LinkedIn:</a:t>
            </a:r>
            <a:r>
              <a:rPr lang="en-US" dirty="0"/>
              <a:t> </a:t>
            </a:r>
          </a:p>
          <a:p>
            <a:pPr marL="45720" lvl="0" indent="0" algn="l" rtl="0">
              <a:lnSpc>
                <a:spcPct val="90000"/>
              </a:lnSpc>
              <a:spcBef>
                <a:spcPts val="1400"/>
              </a:spcBef>
              <a:spcAft>
                <a:spcPts val="0"/>
              </a:spcAft>
              <a:buClr>
                <a:srgbClr val="616265"/>
              </a:buClr>
              <a:buSzPts val="1760"/>
              <a:buNone/>
            </a:pPr>
            <a:r>
              <a:rPr lang="en-US" sz="2400" u="sng" dirty="0">
                <a:solidFill>
                  <a:schemeClr val="hlink"/>
                </a:solidFill>
                <a:hlinkClick r:id="rId3"/>
              </a:rPr>
              <a:t>https://www.linkedin.com/company/nnlm-national-center-for-data-services/</a:t>
            </a:r>
            <a:r>
              <a:rPr lang="en-US" sz="2400" dirty="0"/>
              <a:t> </a:t>
            </a:r>
            <a:endParaRPr sz="2400" dirty="0"/>
          </a:p>
          <a:p>
            <a:pPr marL="45720" lvl="0" indent="0" algn="l" rtl="0">
              <a:lnSpc>
                <a:spcPct val="90000"/>
              </a:lnSpc>
              <a:spcBef>
                <a:spcPts val="1400"/>
              </a:spcBef>
              <a:spcAft>
                <a:spcPts val="0"/>
              </a:spcAft>
              <a:buClr>
                <a:srgbClr val="616265"/>
              </a:buClr>
              <a:buSzPts val="1440"/>
              <a:buNone/>
            </a:pPr>
            <a:r>
              <a:rPr lang="en-US" b="1" dirty="0"/>
              <a:t>Email: </a:t>
            </a:r>
          </a:p>
          <a:p>
            <a:pPr marL="45720" lvl="0" indent="0" algn="l" rtl="0">
              <a:lnSpc>
                <a:spcPct val="90000"/>
              </a:lnSpc>
              <a:spcBef>
                <a:spcPts val="1400"/>
              </a:spcBef>
              <a:spcAft>
                <a:spcPts val="0"/>
              </a:spcAft>
              <a:buClr>
                <a:srgbClr val="616265"/>
              </a:buClr>
              <a:buSzPts val="1440"/>
              <a:buNone/>
            </a:pPr>
            <a:r>
              <a:rPr lang="en-US" u="sng" dirty="0">
                <a:solidFill>
                  <a:schemeClr val="hlink"/>
                </a:solidFill>
                <a:latin typeface="Corbel"/>
                <a:ea typeface="Corbel"/>
                <a:cs typeface="Corbel"/>
                <a:sym typeface="Corbel"/>
                <a:hlinkClick r:id="rId4"/>
              </a:rPr>
              <a:t>ncds@nnlm.gov</a:t>
            </a:r>
            <a:r>
              <a:rPr lang="en-US" dirty="0">
                <a:latin typeface="Corbel"/>
                <a:ea typeface="Corbel"/>
                <a:cs typeface="Corbel"/>
                <a:sym typeface="Corbel"/>
              </a:rPr>
              <a:t> </a:t>
            </a:r>
            <a:endParaRPr b="1" dirty="0"/>
          </a:p>
          <a:p>
            <a:pPr marL="0" lvl="0" indent="0" algn="l" rtl="0">
              <a:lnSpc>
                <a:spcPct val="90000"/>
              </a:lnSpc>
              <a:spcBef>
                <a:spcPts val="1400"/>
              </a:spcBef>
              <a:spcAft>
                <a:spcPts val="0"/>
              </a:spcAft>
              <a:buClr>
                <a:srgbClr val="616265"/>
              </a:buClr>
              <a:buSzPts val="2800"/>
              <a:buNone/>
            </a:pPr>
            <a:r>
              <a:rPr lang="en-US" b="1" dirty="0"/>
              <a:t>Webpage</a:t>
            </a:r>
            <a:endParaRPr b="1" dirty="0"/>
          </a:p>
          <a:p>
            <a:pPr marL="0" lvl="0" indent="0" algn="l" rtl="0">
              <a:lnSpc>
                <a:spcPct val="90000"/>
              </a:lnSpc>
              <a:spcBef>
                <a:spcPts val="1400"/>
              </a:spcBef>
              <a:spcAft>
                <a:spcPts val="0"/>
              </a:spcAft>
              <a:buClr>
                <a:srgbClr val="616265"/>
              </a:buClr>
              <a:buSzPts val="1440"/>
              <a:buNone/>
            </a:pPr>
            <a:r>
              <a:rPr lang="en-US" u="sng" dirty="0">
                <a:solidFill>
                  <a:schemeClr val="hlink"/>
                </a:solidFill>
                <a:hlinkClick r:id="rId5"/>
              </a:rPr>
              <a:t>https://nnlm.gov/ncds-internship</a:t>
            </a:r>
            <a:r>
              <a:rPr lang="en-US" dirty="0"/>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t>About the NNLM and NCDS</a:t>
            </a:r>
            <a:endParaRPr/>
          </a:p>
        </p:txBody>
      </p:sp>
      <p:grpSp>
        <p:nvGrpSpPr>
          <p:cNvPr id="101" name="Google Shape;101;p3" descr="Diagram showing hierarchy of NIH, NLM, NNLM, and NCDS"/>
          <p:cNvGrpSpPr/>
          <p:nvPr/>
        </p:nvGrpSpPr>
        <p:grpSpPr>
          <a:xfrm>
            <a:off x="5047734" y="1825625"/>
            <a:ext cx="2096530" cy="4351337"/>
            <a:chOff x="4209534" y="0"/>
            <a:chExt cx="2096530" cy="4351337"/>
          </a:xfrm>
        </p:grpSpPr>
        <p:sp>
          <p:nvSpPr>
            <p:cNvPr id="102" name="Google Shape;102;p3"/>
            <p:cNvSpPr/>
            <p:nvPr/>
          </p:nvSpPr>
          <p:spPr>
            <a:xfrm>
              <a:off x="4665342" y="0"/>
              <a:ext cx="1640722" cy="1640889"/>
            </a:xfrm>
            <a:custGeom>
              <a:avLst/>
              <a:gdLst/>
              <a:ahLst/>
              <a:cxnLst/>
              <a:rect l="l" t="t" r="r" b="b"/>
              <a:pathLst>
                <a:path w="120000" h="120000" extrusionOk="0">
                  <a:moveTo>
                    <a:pt x="8412" y="60000"/>
                  </a:moveTo>
                  <a:lnTo>
                    <a:pt x="8412" y="60000"/>
                  </a:lnTo>
                  <a:cubicBezTo>
                    <a:pt x="8412" y="32962"/>
                    <a:pt x="29287" y="10511"/>
                    <a:pt x="56253" y="8547"/>
                  </a:cubicBezTo>
                  <a:cubicBezTo>
                    <a:pt x="83219" y="6584"/>
                    <a:pt x="107127" y="25773"/>
                    <a:pt x="111044" y="52526"/>
                  </a:cubicBezTo>
                  <a:cubicBezTo>
                    <a:pt x="114961" y="79279"/>
                    <a:pt x="97558" y="104517"/>
                    <a:pt x="71161" y="110367"/>
                  </a:cubicBezTo>
                  <a:lnTo>
                    <a:pt x="70592" y="118429"/>
                  </a:lnTo>
                  <a:lnTo>
                    <a:pt x="56830" y="104890"/>
                  </a:lnTo>
                  <a:lnTo>
                    <a:pt x="72705" y="88507"/>
                  </a:lnTo>
                  <a:lnTo>
                    <a:pt x="72144" y="96444"/>
                  </a:lnTo>
                  <a:cubicBezTo>
                    <a:pt x="90761" y="90239"/>
                    <a:pt x="101708" y="71000"/>
                    <a:pt x="97532" y="51825"/>
                  </a:cubicBezTo>
                  <a:cubicBezTo>
                    <a:pt x="93356" y="32650"/>
                    <a:pt x="75400" y="19706"/>
                    <a:pt x="55889" y="21806"/>
                  </a:cubicBezTo>
                  <a:cubicBezTo>
                    <a:pt x="36379" y="23907"/>
                    <a:pt x="21588" y="40376"/>
                    <a:pt x="21588" y="60000"/>
                  </a:cubicBez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p:nvPr/>
          </p:nvSpPr>
          <p:spPr>
            <a:xfrm>
              <a:off x="5027587" y="593957"/>
              <a:ext cx="915616" cy="4577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
            <p:cNvSpPr txBox="1"/>
            <p:nvPr/>
          </p:nvSpPr>
          <p:spPr>
            <a:xfrm>
              <a:off x="5027587" y="593957"/>
              <a:ext cx="915616" cy="45776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NIH</a:t>
              </a:r>
              <a:endParaRPr sz="1400" b="0" i="0" u="none" strike="noStrike" cap="none">
                <a:solidFill>
                  <a:srgbClr val="000000"/>
                </a:solidFill>
                <a:latin typeface="Arial"/>
                <a:ea typeface="Arial"/>
                <a:cs typeface="Arial"/>
                <a:sym typeface="Arial"/>
              </a:endParaRPr>
            </a:p>
          </p:txBody>
        </p:sp>
        <p:sp>
          <p:nvSpPr>
            <p:cNvPr id="105" name="Google Shape;105;p3"/>
            <p:cNvSpPr/>
            <p:nvPr/>
          </p:nvSpPr>
          <p:spPr>
            <a:xfrm>
              <a:off x="4209534" y="942934"/>
              <a:ext cx="1640722" cy="1640889"/>
            </a:xfrm>
            <a:custGeom>
              <a:avLst/>
              <a:gdLst/>
              <a:ahLst/>
              <a:cxnLst/>
              <a:rect l="l" t="t" r="r" b="b"/>
              <a:pathLst>
                <a:path w="120000" h="120000" extrusionOk="0">
                  <a:moveTo>
                    <a:pt x="96480" y="23523"/>
                  </a:moveTo>
                  <a:lnTo>
                    <a:pt x="87164" y="32839"/>
                  </a:lnTo>
                  <a:cubicBezTo>
                    <a:pt x="75944" y="21617"/>
                    <a:pt x="58979" y="18450"/>
                    <a:pt x="44466" y="24867"/>
                  </a:cubicBezTo>
                  <a:cubicBezTo>
                    <a:pt x="29954" y="31284"/>
                    <a:pt x="20880" y="45966"/>
                    <a:pt x="21631" y="61817"/>
                  </a:cubicBezTo>
                  <a:cubicBezTo>
                    <a:pt x="22382" y="77668"/>
                    <a:pt x="32801" y="91427"/>
                    <a:pt x="47856" y="96444"/>
                  </a:cubicBezTo>
                  <a:lnTo>
                    <a:pt x="47295" y="88507"/>
                  </a:lnTo>
                  <a:lnTo>
                    <a:pt x="63170" y="104890"/>
                  </a:lnTo>
                  <a:lnTo>
                    <a:pt x="49408" y="118429"/>
                  </a:lnTo>
                  <a:lnTo>
                    <a:pt x="48839" y="110367"/>
                  </a:lnTo>
                  <a:lnTo>
                    <a:pt x="48839" y="110367"/>
                  </a:lnTo>
                  <a:cubicBezTo>
                    <a:pt x="27395" y="105615"/>
                    <a:pt x="11312" y="87807"/>
                    <a:pt x="8761" y="65991"/>
                  </a:cubicBezTo>
                  <a:cubicBezTo>
                    <a:pt x="6210" y="44176"/>
                    <a:pt x="17752" y="23137"/>
                    <a:pt x="37521" y="13566"/>
                  </a:cubicBezTo>
                  <a:cubicBezTo>
                    <a:pt x="57290" y="3996"/>
                    <a:pt x="80951" y="7991"/>
                    <a:pt x="96480" y="23523"/>
                  </a:cubicBez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p:nvPr/>
          </p:nvSpPr>
          <p:spPr>
            <a:xfrm>
              <a:off x="4569933" y="1538633"/>
              <a:ext cx="915616" cy="4577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
            <p:cNvSpPr txBox="1"/>
            <p:nvPr/>
          </p:nvSpPr>
          <p:spPr>
            <a:xfrm>
              <a:off x="4569933" y="1538633"/>
              <a:ext cx="915616" cy="45776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NLM</a:t>
              </a:r>
              <a:endParaRPr sz="1400" b="0" i="0" u="none" strike="noStrike" cap="none">
                <a:solidFill>
                  <a:srgbClr val="000000"/>
                </a:solidFill>
                <a:latin typeface="Arial"/>
                <a:ea typeface="Arial"/>
                <a:cs typeface="Arial"/>
                <a:sym typeface="Arial"/>
              </a:endParaRPr>
            </a:p>
          </p:txBody>
        </p:sp>
        <p:sp>
          <p:nvSpPr>
            <p:cNvPr id="108" name="Google Shape;108;p3"/>
            <p:cNvSpPr/>
            <p:nvPr/>
          </p:nvSpPr>
          <p:spPr>
            <a:xfrm>
              <a:off x="4665342" y="1889350"/>
              <a:ext cx="1640722" cy="1640889"/>
            </a:xfrm>
            <a:custGeom>
              <a:avLst/>
              <a:gdLst/>
              <a:ahLst/>
              <a:cxnLst/>
              <a:rect l="l" t="t" r="r" b="b"/>
              <a:pathLst>
                <a:path w="120000" h="120000" extrusionOk="0">
                  <a:moveTo>
                    <a:pt x="23520" y="23523"/>
                  </a:moveTo>
                  <a:lnTo>
                    <a:pt x="23520" y="23523"/>
                  </a:lnTo>
                  <a:cubicBezTo>
                    <a:pt x="39049" y="7991"/>
                    <a:pt x="62710" y="3996"/>
                    <a:pt x="82479" y="13566"/>
                  </a:cubicBezTo>
                  <a:cubicBezTo>
                    <a:pt x="102248" y="23137"/>
                    <a:pt x="113790" y="44176"/>
                    <a:pt x="111239" y="65991"/>
                  </a:cubicBezTo>
                  <a:cubicBezTo>
                    <a:pt x="108688" y="87807"/>
                    <a:pt x="92605" y="105615"/>
                    <a:pt x="71161" y="110367"/>
                  </a:cubicBezTo>
                  <a:lnTo>
                    <a:pt x="70592" y="118429"/>
                  </a:lnTo>
                  <a:lnTo>
                    <a:pt x="56830" y="104890"/>
                  </a:lnTo>
                  <a:lnTo>
                    <a:pt x="72705" y="88507"/>
                  </a:lnTo>
                  <a:lnTo>
                    <a:pt x="72144" y="96444"/>
                  </a:lnTo>
                  <a:cubicBezTo>
                    <a:pt x="87199" y="91427"/>
                    <a:pt x="97618" y="77668"/>
                    <a:pt x="98369" y="61817"/>
                  </a:cubicBezTo>
                  <a:cubicBezTo>
                    <a:pt x="99120" y="45966"/>
                    <a:pt x="90046" y="31284"/>
                    <a:pt x="75534" y="24867"/>
                  </a:cubicBezTo>
                  <a:cubicBezTo>
                    <a:pt x="61021" y="18450"/>
                    <a:pt x="44056" y="21617"/>
                    <a:pt x="32836" y="32839"/>
                  </a:cubicBezTo>
                  <a:close/>
                </a:path>
              </a:pathLst>
            </a:cu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p:nvPr/>
          </p:nvSpPr>
          <p:spPr>
            <a:xfrm>
              <a:off x="5027587" y="2483308"/>
              <a:ext cx="915616" cy="4577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3"/>
            <p:cNvSpPr txBox="1"/>
            <p:nvPr/>
          </p:nvSpPr>
          <p:spPr>
            <a:xfrm>
              <a:off x="5027587" y="2483308"/>
              <a:ext cx="915616" cy="45776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US" sz="2700" b="0" i="0" u="none" strike="noStrike" cap="none">
                  <a:solidFill>
                    <a:schemeClr val="dk1"/>
                  </a:solidFill>
                  <a:latin typeface="Calibri"/>
                  <a:ea typeface="Calibri"/>
                  <a:cs typeface="Calibri"/>
                  <a:sym typeface="Calibri"/>
                </a:rPr>
                <a:t>NNLM</a:t>
              </a:r>
              <a:endParaRPr sz="1400" b="0" i="0" u="none" strike="noStrike" cap="none">
                <a:solidFill>
                  <a:srgbClr val="000000"/>
                </a:solidFill>
                <a:latin typeface="Arial"/>
                <a:ea typeface="Arial"/>
                <a:cs typeface="Arial"/>
                <a:sym typeface="Arial"/>
              </a:endParaRPr>
            </a:p>
          </p:txBody>
        </p:sp>
        <p:sp>
          <p:nvSpPr>
            <p:cNvPr id="111" name="Google Shape;111;p3"/>
            <p:cNvSpPr/>
            <p:nvPr/>
          </p:nvSpPr>
          <p:spPr>
            <a:xfrm>
              <a:off x="4326487" y="2941069"/>
              <a:ext cx="1409587" cy="1410268"/>
            </a:xfrm>
            <a:prstGeom prst="blockArc">
              <a:avLst>
                <a:gd name="adj1" fmla="val 0"/>
                <a:gd name="adj2" fmla="val 18900000"/>
                <a:gd name="adj3" fmla="val 1274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
            <p:cNvSpPr/>
            <p:nvPr/>
          </p:nvSpPr>
          <p:spPr>
            <a:xfrm>
              <a:off x="4569933" y="3427984"/>
              <a:ext cx="915616" cy="45776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4569933" y="3427984"/>
              <a:ext cx="915616" cy="45776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FF0000"/>
                </a:buClr>
                <a:buSzPts val="2700"/>
                <a:buFont typeface="Calibri"/>
                <a:buNone/>
              </a:pPr>
              <a:r>
                <a:rPr lang="en-US" sz="2700" b="0" i="0" u="none" strike="noStrike" cap="none">
                  <a:solidFill>
                    <a:srgbClr val="FF0000"/>
                  </a:solidFill>
                  <a:latin typeface="Calibri"/>
                  <a:ea typeface="Calibri"/>
                  <a:cs typeface="Calibri"/>
                  <a:sym typeface="Calibri"/>
                </a:rPr>
                <a:t>NCDS</a:t>
              </a:r>
              <a:endParaRPr sz="1400" b="0" i="0" u="none" strike="noStrike" cap="none">
                <a:solidFill>
                  <a:srgbClr val="000000"/>
                </a:solidFill>
                <a:latin typeface="Arial"/>
                <a:ea typeface="Arial"/>
                <a:cs typeface="Arial"/>
                <a:sym typeface="Arial"/>
              </a:endParaRPr>
            </a:p>
          </p:txBody>
        </p:sp>
      </p:grpSp>
      <p:sp>
        <p:nvSpPr>
          <p:cNvPr id="114" name="Google Shape;114;p3"/>
          <p:cNvSpPr txBox="1"/>
          <p:nvPr/>
        </p:nvSpPr>
        <p:spPr>
          <a:xfrm>
            <a:off x="1544216" y="2083646"/>
            <a:ext cx="4653104"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National Institutes of Health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Nation’s research agency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27 institutes and offices </a:t>
            </a: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6689542" y="3185687"/>
            <a:ext cx="417203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Calibri"/>
                <a:ea typeface="Calibri"/>
                <a:cs typeface="Calibri"/>
                <a:sym typeface="Calibri"/>
              </a:rPr>
              <a:t>National Library of Medicine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World’s largest biomedical library</a:t>
            </a: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1108364" y="3820248"/>
            <a:ext cx="4568413" cy="15388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Network of the National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alibri"/>
                <a:ea typeface="Calibri"/>
                <a:cs typeface="Calibri"/>
                <a:sym typeface="Calibri"/>
              </a:rPr>
              <a:t>Library of Medicine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Calibri"/>
                <a:ea typeface="Calibri"/>
                <a:cs typeface="Calibri"/>
                <a:sym typeface="Calibri"/>
              </a:rPr>
              <a:t>Program of the NLM comprised of 7 Regional Libraries (RMLs) and various offices and centers.</a:t>
            </a:r>
            <a:endParaRPr sz="1400" b="0" i="0" u="none" strike="noStrike" cap="none" dirty="0">
              <a:solidFill>
                <a:srgbClr val="000000"/>
              </a:solidFill>
              <a:latin typeface="Arial"/>
              <a:ea typeface="Arial"/>
              <a:cs typeface="Arial"/>
              <a:sym typeface="Arial"/>
            </a:endParaRPr>
          </a:p>
        </p:txBody>
      </p:sp>
      <p:sp>
        <p:nvSpPr>
          <p:cNvPr id="117" name="Google Shape;117;p3"/>
          <p:cNvSpPr txBox="1"/>
          <p:nvPr/>
        </p:nvSpPr>
        <p:spPr>
          <a:xfrm>
            <a:off x="6689542" y="5222856"/>
            <a:ext cx="4568413"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latin typeface="Calibri"/>
                <a:ea typeface="Calibri"/>
                <a:cs typeface="Calibri"/>
                <a:sym typeface="Calibri"/>
              </a:rPr>
              <a:t>National Center for Data Services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Calibri"/>
                <a:ea typeface="Calibri"/>
                <a:cs typeface="Calibri"/>
                <a:sym typeface="Calibri"/>
              </a:rPr>
              <a:t>Focus: Developing data capacity in health information professionals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6c28225b95_1_0"/>
          <p:cNvSpPr txBox="1">
            <a:spLocks noGrp="1"/>
          </p:cNvSpPr>
          <p:nvPr>
            <p:ph type="title"/>
          </p:nvPr>
        </p:nvSpPr>
        <p:spPr>
          <a:xfrm>
            <a:off x="198119" y="133281"/>
            <a:ext cx="9875400" cy="78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dirty="0">
                <a:hlinkClick r:id="rId3"/>
              </a:rPr>
              <a:t>NCDS</a:t>
            </a:r>
            <a:r>
              <a:rPr lang="en-US" dirty="0"/>
              <a:t> at </a:t>
            </a:r>
            <a:r>
              <a:rPr lang="en-US" dirty="0">
                <a:hlinkClick r:id="rId4"/>
              </a:rPr>
              <a:t>NYU Health Sciences Library</a:t>
            </a:r>
            <a:endParaRPr dirty="0"/>
          </a:p>
        </p:txBody>
      </p:sp>
      <p:pic>
        <p:nvPicPr>
          <p:cNvPr id="130" name="Google Shape;130;g26c28225b95_1_0" descr="Headshot"/>
          <p:cNvPicPr preferRelativeResize="0"/>
          <p:nvPr/>
        </p:nvPicPr>
        <p:blipFill rotWithShape="1">
          <a:blip r:embed="rId5">
            <a:alphaModFix/>
          </a:blip>
          <a:srcRect l="20662" r="18508" b="11071"/>
          <a:stretch/>
        </p:blipFill>
        <p:spPr>
          <a:xfrm>
            <a:off x="2390652" y="964992"/>
            <a:ext cx="1874400" cy="1921500"/>
          </a:xfrm>
          <a:prstGeom prst="ellipse">
            <a:avLst/>
          </a:prstGeom>
          <a:noFill/>
          <a:ln>
            <a:noFill/>
          </a:ln>
        </p:spPr>
      </p:pic>
      <p:pic>
        <p:nvPicPr>
          <p:cNvPr id="135" name="Google Shape;135;g26c28225b95_1_0" descr="Headshot"/>
          <p:cNvPicPr preferRelativeResize="0"/>
          <p:nvPr/>
        </p:nvPicPr>
        <p:blipFill rotWithShape="1">
          <a:blip r:embed="rId6">
            <a:alphaModFix/>
          </a:blip>
          <a:srcRect l="50098" t="5178" r="26220" b="41601"/>
          <a:stretch/>
        </p:blipFill>
        <p:spPr>
          <a:xfrm>
            <a:off x="5158800" y="877761"/>
            <a:ext cx="1874400" cy="1836900"/>
          </a:xfrm>
          <a:prstGeom prst="ellipse">
            <a:avLst/>
          </a:prstGeom>
          <a:noFill/>
          <a:ln>
            <a:noFill/>
          </a:ln>
        </p:spPr>
      </p:pic>
      <p:pic>
        <p:nvPicPr>
          <p:cNvPr id="132" name="Google Shape;132;g26c28225b95_1_0" descr="Headshot"/>
          <p:cNvPicPr preferRelativeResize="0"/>
          <p:nvPr/>
        </p:nvPicPr>
        <p:blipFill rotWithShape="1">
          <a:blip r:embed="rId7">
            <a:alphaModFix/>
          </a:blip>
          <a:srcRect l="23136" t="10688" r="16374" b="29534"/>
          <a:stretch/>
        </p:blipFill>
        <p:spPr>
          <a:xfrm>
            <a:off x="8011248" y="941373"/>
            <a:ext cx="1874400" cy="1921500"/>
          </a:xfrm>
          <a:prstGeom prst="ellipse">
            <a:avLst/>
          </a:prstGeom>
          <a:noFill/>
          <a:ln>
            <a:noFill/>
          </a:ln>
        </p:spPr>
      </p:pic>
      <p:sp>
        <p:nvSpPr>
          <p:cNvPr id="129" name="Google Shape;129;g26c28225b95_1_0"/>
          <p:cNvSpPr txBox="1"/>
          <p:nvPr/>
        </p:nvSpPr>
        <p:spPr>
          <a:xfrm>
            <a:off x="2689315" y="2888936"/>
            <a:ext cx="1296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Alisa </a:t>
            </a:r>
            <a:r>
              <a:rPr lang="en-US" sz="1800" b="0" i="0" u="none" strike="noStrike" cap="none" dirty="0" err="1">
                <a:solidFill>
                  <a:schemeClr val="dk1"/>
                </a:solidFill>
                <a:latin typeface="Corbel"/>
                <a:ea typeface="Corbel"/>
                <a:cs typeface="Corbel"/>
                <a:sym typeface="Corbel"/>
              </a:rPr>
              <a:t>Surkis</a:t>
            </a:r>
            <a:endParaRPr sz="18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 Director</a:t>
            </a:r>
            <a:endParaRPr sz="1200" b="0" i="0" u="none" strike="noStrike" cap="none" dirty="0">
              <a:solidFill>
                <a:srgbClr val="000000"/>
              </a:solidFill>
              <a:latin typeface="Arial"/>
              <a:ea typeface="Arial"/>
              <a:cs typeface="Arial"/>
              <a:sym typeface="Arial"/>
            </a:endParaRPr>
          </a:p>
        </p:txBody>
      </p:sp>
      <p:sp>
        <p:nvSpPr>
          <p:cNvPr id="131" name="Google Shape;131;g26c28225b95_1_0"/>
          <p:cNvSpPr txBox="1"/>
          <p:nvPr/>
        </p:nvSpPr>
        <p:spPr>
          <a:xfrm>
            <a:off x="4763689" y="2805595"/>
            <a:ext cx="2664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dirty="0">
                <a:solidFill>
                  <a:schemeClr val="dk1"/>
                </a:solidFill>
                <a:latin typeface="Corbel"/>
                <a:ea typeface="Corbel"/>
                <a:cs typeface="Corbel"/>
                <a:sym typeface="Corbel"/>
              </a:rPr>
              <a:t>Justin de la Cruz</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Associate Director</a:t>
            </a:r>
            <a:endParaRPr sz="1200" b="0" i="0" u="none" strike="noStrike" cap="none" dirty="0">
              <a:solidFill>
                <a:srgbClr val="000000"/>
              </a:solidFill>
              <a:latin typeface="Arial"/>
              <a:ea typeface="Arial"/>
              <a:cs typeface="Arial"/>
              <a:sym typeface="Arial"/>
            </a:endParaRPr>
          </a:p>
        </p:txBody>
      </p:sp>
      <p:sp>
        <p:nvSpPr>
          <p:cNvPr id="133" name="Google Shape;133;g26c28225b95_1_0"/>
          <p:cNvSpPr txBox="1"/>
          <p:nvPr/>
        </p:nvSpPr>
        <p:spPr>
          <a:xfrm>
            <a:off x="8095548" y="2886492"/>
            <a:ext cx="1705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Deborah Peters</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Administrator</a:t>
            </a:r>
            <a:endParaRPr sz="1200" b="0" i="0" u="none" strike="noStrike" cap="none" dirty="0">
              <a:solidFill>
                <a:srgbClr val="000000"/>
              </a:solidFill>
              <a:latin typeface="Arial"/>
              <a:ea typeface="Arial"/>
              <a:cs typeface="Arial"/>
              <a:sym typeface="Arial"/>
            </a:endParaRPr>
          </a:p>
        </p:txBody>
      </p:sp>
      <p:pic>
        <p:nvPicPr>
          <p:cNvPr id="128" name="Google Shape;128;g26c28225b95_1_0" descr="Headshot"/>
          <p:cNvPicPr preferRelativeResize="0"/>
          <p:nvPr/>
        </p:nvPicPr>
        <p:blipFill rotWithShape="1">
          <a:blip r:embed="rId8">
            <a:alphaModFix/>
          </a:blip>
          <a:srcRect l="7719" r="7719" b="32079"/>
          <a:stretch/>
        </p:blipFill>
        <p:spPr>
          <a:xfrm>
            <a:off x="1187833" y="3532992"/>
            <a:ext cx="1874400" cy="1893300"/>
          </a:xfrm>
          <a:prstGeom prst="ellipse">
            <a:avLst/>
          </a:prstGeom>
          <a:noFill/>
          <a:ln>
            <a:noFill/>
          </a:ln>
        </p:spPr>
      </p:pic>
      <p:pic>
        <p:nvPicPr>
          <p:cNvPr id="138" name="Google Shape;138;g26c28225b95_1_0" descr="Headshot"/>
          <p:cNvPicPr preferRelativeResize="0"/>
          <p:nvPr/>
        </p:nvPicPr>
        <p:blipFill rotWithShape="1">
          <a:blip r:embed="rId9">
            <a:alphaModFix/>
          </a:blip>
          <a:srcRect r="27081" b="30507"/>
          <a:stretch/>
        </p:blipFill>
        <p:spPr>
          <a:xfrm>
            <a:off x="3904584" y="3595208"/>
            <a:ext cx="1920300" cy="1828800"/>
          </a:xfrm>
          <a:prstGeom prst="ellipse">
            <a:avLst/>
          </a:prstGeom>
          <a:noFill/>
          <a:ln>
            <a:noFill/>
          </a:ln>
        </p:spPr>
      </p:pic>
      <p:pic>
        <p:nvPicPr>
          <p:cNvPr id="136" name="Google Shape;136;g26c28225b95_1_0" descr="Headshot"/>
          <p:cNvPicPr preferRelativeResize="0"/>
          <p:nvPr/>
        </p:nvPicPr>
        <p:blipFill rotWithShape="1">
          <a:blip r:embed="rId10">
            <a:alphaModFix/>
          </a:blip>
          <a:srcRect l="50366" t="7645" r="25817" b="39208"/>
          <a:stretch/>
        </p:blipFill>
        <p:spPr>
          <a:xfrm>
            <a:off x="6636912" y="3584590"/>
            <a:ext cx="1874400" cy="1836900"/>
          </a:xfrm>
          <a:prstGeom prst="ellipse">
            <a:avLst/>
          </a:prstGeom>
          <a:noFill/>
          <a:ln>
            <a:noFill/>
          </a:ln>
        </p:spPr>
      </p:pic>
      <p:pic>
        <p:nvPicPr>
          <p:cNvPr id="139" name="Google Shape;139;g26c28225b95_1_0" descr="Headshot"/>
          <p:cNvPicPr preferRelativeResize="0"/>
          <p:nvPr/>
        </p:nvPicPr>
        <p:blipFill rotWithShape="1">
          <a:blip r:embed="rId11">
            <a:alphaModFix/>
          </a:blip>
          <a:srcRect l="51510" t="8875" r="25259" b="43020"/>
          <a:stretch/>
        </p:blipFill>
        <p:spPr>
          <a:xfrm>
            <a:off x="9163206" y="3658225"/>
            <a:ext cx="2001600" cy="1828800"/>
          </a:xfrm>
          <a:prstGeom prst="ellipse">
            <a:avLst/>
          </a:prstGeom>
          <a:noFill/>
          <a:ln>
            <a:noFill/>
          </a:ln>
        </p:spPr>
      </p:pic>
      <p:sp>
        <p:nvSpPr>
          <p:cNvPr id="127" name="Google Shape;127;g26c28225b95_1_0"/>
          <p:cNvSpPr txBox="1"/>
          <p:nvPr/>
        </p:nvSpPr>
        <p:spPr>
          <a:xfrm>
            <a:off x="1100833" y="5458135"/>
            <a:ext cx="2048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Fred </a:t>
            </a:r>
            <a:r>
              <a:rPr lang="en-US" sz="1800" b="0" i="0" u="none" strike="noStrike" cap="none" dirty="0" err="1">
                <a:solidFill>
                  <a:schemeClr val="dk1"/>
                </a:solidFill>
                <a:latin typeface="Corbel"/>
                <a:ea typeface="Corbel"/>
                <a:cs typeface="Corbel"/>
                <a:sym typeface="Corbel"/>
              </a:rPr>
              <a:t>LaPolla</a:t>
            </a:r>
            <a:endParaRPr sz="18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Content Expert</a:t>
            </a:r>
            <a:endParaRPr sz="1800" b="0" i="0" u="none" strike="noStrike" cap="none" dirty="0">
              <a:solidFill>
                <a:schemeClr val="dk1"/>
              </a:solidFill>
              <a:latin typeface="Corbel"/>
              <a:ea typeface="Corbel"/>
              <a:cs typeface="Corbel"/>
              <a:sym typeface="Corbel"/>
            </a:endParaRPr>
          </a:p>
        </p:txBody>
      </p:sp>
      <p:sp>
        <p:nvSpPr>
          <p:cNvPr id="134" name="Google Shape;134;g26c28225b95_1_0"/>
          <p:cNvSpPr txBox="1"/>
          <p:nvPr/>
        </p:nvSpPr>
        <p:spPr>
          <a:xfrm>
            <a:off x="3881194" y="5493068"/>
            <a:ext cx="20274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dirty="0">
                <a:solidFill>
                  <a:schemeClr val="dk1"/>
                </a:solidFill>
                <a:latin typeface="Corbel"/>
                <a:ea typeface="Corbel"/>
                <a:cs typeface="Corbel"/>
                <a:sym typeface="Corbel"/>
              </a:rPr>
              <a:t>Javier Martinez</a:t>
            </a:r>
            <a:r>
              <a:rPr lang="en-US" sz="1800" b="0" i="0" u="none" strike="noStrike" cap="none" dirty="0">
                <a:solidFill>
                  <a:schemeClr val="dk1"/>
                </a:solidFill>
                <a:latin typeface="Corbel"/>
                <a:ea typeface="Corbel"/>
                <a:cs typeface="Corbel"/>
                <a:sym typeface="Corbel"/>
              </a:rPr>
              <a:t> Content Expert</a:t>
            </a:r>
            <a:endParaRPr sz="1200" b="0" i="0" u="none" strike="noStrike" cap="none" dirty="0">
              <a:solidFill>
                <a:srgbClr val="000000"/>
              </a:solidFill>
              <a:latin typeface="Arial"/>
              <a:ea typeface="Arial"/>
              <a:cs typeface="Arial"/>
              <a:sym typeface="Arial"/>
            </a:endParaRPr>
          </a:p>
        </p:txBody>
      </p:sp>
      <p:sp>
        <p:nvSpPr>
          <p:cNvPr id="126" name="Google Shape;126;g26c28225b95_1_0"/>
          <p:cNvSpPr txBox="1"/>
          <p:nvPr/>
        </p:nvSpPr>
        <p:spPr>
          <a:xfrm>
            <a:off x="6720462" y="5495643"/>
            <a:ext cx="1707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Nicole </a:t>
            </a:r>
            <a:r>
              <a:rPr lang="en-US" sz="1800" b="0" i="0" u="none" strike="noStrike" cap="none" dirty="0" err="1">
                <a:solidFill>
                  <a:schemeClr val="dk1"/>
                </a:solidFill>
                <a:latin typeface="Corbel"/>
                <a:ea typeface="Corbel"/>
                <a:cs typeface="Corbel"/>
                <a:sym typeface="Corbel"/>
              </a:rPr>
              <a:t>Contaxis</a:t>
            </a:r>
            <a:endParaRPr sz="18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Content Expert</a:t>
            </a:r>
            <a:endParaRPr sz="1800" b="0" i="0" u="none" strike="noStrike" cap="none" dirty="0">
              <a:solidFill>
                <a:schemeClr val="dk1"/>
              </a:solidFill>
              <a:latin typeface="Corbel"/>
              <a:ea typeface="Corbel"/>
              <a:cs typeface="Corbel"/>
              <a:sym typeface="Corbel"/>
            </a:endParaRPr>
          </a:p>
        </p:txBody>
      </p:sp>
      <p:sp>
        <p:nvSpPr>
          <p:cNvPr id="137" name="Google Shape;137;g26c28225b95_1_0"/>
          <p:cNvSpPr txBox="1"/>
          <p:nvPr/>
        </p:nvSpPr>
        <p:spPr>
          <a:xfrm>
            <a:off x="9238662" y="5493068"/>
            <a:ext cx="1707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1800" dirty="0">
                <a:solidFill>
                  <a:schemeClr val="dk1"/>
                </a:solidFill>
                <a:latin typeface="Corbel"/>
                <a:ea typeface="Corbel"/>
                <a:cs typeface="Corbel"/>
                <a:sym typeface="Corbel"/>
              </a:rPr>
              <a:t>Michelle Yee</a:t>
            </a:r>
            <a:endParaRPr sz="1800" b="0" i="0" u="none" strike="noStrike" cap="none" dirty="0">
              <a:solidFill>
                <a:schemeClr val="dk1"/>
              </a:solidFill>
              <a:latin typeface="Corbel"/>
              <a:ea typeface="Corbel"/>
              <a:cs typeface="Corbel"/>
              <a:sym typeface="Corbel"/>
            </a:endParaRPr>
          </a:p>
          <a:p>
            <a:pPr marL="0" marR="0" lvl="0" indent="0" algn="ctr" rtl="0">
              <a:lnSpc>
                <a:spcPct val="100000"/>
              </a:lnSpc>
              <a:spcBef>
                <a:spcPts val="0"/>
              </a:spcBef>
              <a:spcAft>
                <a:spcPts val="0"/>
              </a:spcAft>
              <a:buClr>
                <a:srgbClr val="000000"/>
              </a:buClr>
              <a:buSzPts val="2000"/>
              <a:buFont typeface="Arial"/>
              <a:buNone/>
            </a:pPr>
            <a:r>
              <a:rPr lang="en-US" sz="1800" b="0" i="0" u="none" strike="noStrike" cap="none" dirty="0">
                <a:solidFill>
                  <a:schemeClr val="dk1"/>
                </a:solidFill>
                <a:latin typeface="Corbel"/>
                <a:ea typeface="Corbel"/>
                <a:cs typeface="Corbel"/>
                <a:sym typeface="Corbel"/>
              </a:rPr>
              <a:t>Content Expert</a:t>
            </a:r>
            <a:endParaRPr sz="1800" b="0" i="0" u="none" strike="noStrike" cap="none" dirty="0">
              <a:solidFill>
                <a:schemeClr val="dk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a:t>NCDS Goals</a:t>
            </a:r>
            <a:endParaRPr/>
          </a:p>
        </p:txBody>
      </p:sp>
      <p:sp>
        <p:nvSpPr>
          <p:cNvPr id="145" name="Google Shape;145;p5"/>
          <p:cNvSpPr txBox="1">
            <a:spLocks noGrp="1"/>
          </p:cNvSpPr>
          <p:nvPr>
            <p:ph type="body" idx="1"/>
          </p:nvPr>
        </p:nvSpPr>
        <p:spPr>
          <a:xfrm>
            <a:off x="5103089" y="1225920"/>
            <a:ext cx="2063766" cy="8239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16265"/>
              </a:buClr>
              <a:buSzPts val="2000"/>
              <a:buNone/>
            </a:pPr>
            <a:r>
              <a:rPr lang="en-US" sz="2000"/>
              <a:t>Beginner Training</a:t>
            </a:r>
            <a:endParaRPr/>
          </a:p>
        </p:txBody>
      </p:sp>
      <p:sp>
        <p:nvSpPr>
          <p:cNvPr id="146" name="Google Shape;146;p5"/>
          <p:cNvSpPr txBox="1">
            <a:spLocks noGrp="1"/>
          </p:cNvSpPr>
          <p:nvPr>
            <p:ph type="body" idx="2"/>
          </p:nvPr>
        </p:nvSpPr>
        <p:spPr>
          <a:xfrm>
            <a:off x="4837828" y="2049832"/>
            <a:ext cx="2516344"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00"/>
              </a:buClr>
              <a:buSzPts val="1800"/>
              <a:buNone/>
            </a:pPr>
            <a:r>
              <a:rPr lang="en-US" sz="1800">
                <a:solidFill>
                  <a:srgbClr val="000000"/>
                </a:solidFill>
                <a:latin typeface="Corbel"/>
                <a:ea typeface="Corbel"/>
                <a:cs typeface="Corbel"/>
                <a:sym typeface="Corbel"/>
              </a:rPr>
              <a:t>opportunities for health info professionals to get plugged in</a:t>
            </a:r>
            <a:endParaRPr/>
          </a:p>
        </p:txBody>
      </p:sp>
      <p:sp>
        <p:nvSpPr>
          <p:cNvPr id="147" name="Google Shape;147;p5"/>
          <p:cNvSpPr txBox="1">
            <a:spLocks noGrp="1"/>
          </p:cNvSpPr>
          <p:nvPr>
            <p:ph type="body" idx="3"/>
          </p:nvPr>
        </p:nvSpPr>
        <p:spPr>
          <a:xfrm>
            <a:off x="3518805" y="3539077"/>
            <a:ext cx="2887500" cy="42682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16265"/>
              </a:buClr>
              <a:buSzPts val="2000"/>
              <a:buNone/>
            </a:pPr>
            <a:r>
              <a:rPr lang="en-US" sz="2000"/>
              <a:t>Development</a:t>
            </a:r>
            <a:endParaRPr/>
          </a:p>
        </p:txBody>
      </p:sp>
      <p:sp>
        <p:nvSpPr>
          <p:cNvPr id="148" name="Google Shape;148;p5"/>
          <p:cNvSpPr txBox="1">
            <a:spLocks noGrp="1"/>
          </p:cNvSpPr>
          <p:nvPr>
            <p:ph type="body" idx="4"/>
          </p:nvPr>
        </p:nvSpPr>
        <p:spPr>
          <a:xfrm>
            <a:off x="3518805" y="3965906"/>
            <a:ext cx="2887500" cy="12365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None/>
            </a:pPr>
            <a:r>
              <a:rPr lang="en-US" sz="1800">
                <a:solidFill>
                  <a:srgbClr val="000000"/>
                </a:solidFill>
                <a:latin typeface="Corbel"/>
                <a:ea typeface="Corbel"/>
                <a:cs typeface="Corbel"/>
                <a:sym typeface="Corbel"/>
              </a:rPr>
              <a:t>opportunities for data services professionals </a:t>
            </a:r>
            <a:endParaRPr/>
          </a:p>
          <a:p>
            <a:pPr marL="0" lvl="0" indent="0" algn="l" rtl="0">
              <a:lnSpc>
                <a:spcPct val="100000"/>
              </a:lnSpc>
              <a:spcBef>
                <a:spcPts val="0"/>
              </a:spcBef>
              <a:spcAft>
                <a:spcPts val="0"/>
              </a:spcAft>
              <a:buClr>
                <a:srgbClr val="000000"/>
              </a:buClr>
              <a:buSzPts val="1600"/>
              <a:buNone/>
            </a:pPr>
            <a:r>
              <a:rPr lang="en-US" sz="1800">
                <a:solidFill>
                  <a:srgbClr val="000000"/>
                </a:solidFill>
                <a:latin typeface="Corbel"/>
                <a:ea typeface="Corbel"/>
                <a:cs typeface="Corbel"/>
                <a:sym typeface="Corbel"/>
              </a:rPr>
              <a:t>to get specialized </a:t>
            </a:r>
            <a:br>
              <a:rPr lang="en-US" sz="1800">
                <a:solidFill>
                  <a:srgbClr val="000000"/>
                </a:solidFill>
                <a:latin typeface="Corbel"/>
                <a:ea typeface="Corbel"/>
                <a:cs typeface="Corbel"/>
                <a:sym typeface="Corbel"/>
              </a:rPr>
            </a:br>
            <a:r>
              <a:rPr lang="en-US" sz="1800">
                <a:solidFill>
                  <a:srgbClr val="000000"/>
                </a:solidFill>
                <a:latin typeface="Corbel"/>
                <a:ea typeface="Corbel"/>
                <a:cs typeface="Corbel"/>
                <a:sym typeface="Corbel"/>
              </a:rPr>
              <a:t>training &amp; support</a:t>
            </a:r>
            <a:endParaRPr/>
          </a:p>
        </p:txBody>
      </p:sp>
      <p:sp>
        <p:nvSpPr>
          <p:cNvPr id="149" name="Google Shape;149;p5">
            <a:extLst>
              <a:ext uri="{C183D7F6-B498-43B3-948B-1728B52AA6E4}">
                <adec:decorative xmlns:adec="http://schemas.microsoft.com/office/drawing/2017/decorative" val="1"/>
              </a:ext>
            </a:extLst>
          </p:cNvPr>
          <p:cNvSpPr/>
          <p:nvPr/>
        </p:nvSpPr>
        <p:spPr>
          <a:xfrm rot="-5400000">
            <a:off x="5759835" y="2744710"/>
            <a:ext cx="3040200" cy="2960400"/>
          </a:xfrm>
          <a:prstGeom prst="hexagon">
            <a:avLst>
              <a:gd name="adj" fmla="val 25000"/>
              <a:gd name="vf" fmla="val 115470"/>
            </a:avLst>
          </a:prstGeom>
          <a:noFill/>
          <a:ln w="76200" cap="flat" cmpd="sng">
            <a:solidFill>
              <a:srgbClr val="947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
            <a:extLst>
              <a:ext uri="{C183D7F6-B498-43B3-948B-1728B52AA6E4}">
                <adec:decorative xmlns:adec="http://schemas.microsoft.com/office/drawing/2017/decorative" val="1"/>
              </a:ext>
            </a:extLst>
          </p:cNvPr>
          <p:cNvSpPr/>
          <p:nvPr/>
        </p:nvSpPr>
        <p:spPr>
          <a:xfrm rot="-5400000">
            <a:off x="4575961" y="1100358"/>
            <a:ext cx="3040080" cy="2960512"/>
          </a:xfrm>
          <a:prstGeom prst="hexagon">
            <a:avLst>
              <a:gd name="adj" fmla="val 25000"/>
              <a:gd name="vf" fmla="val 115470"/>
            </a:avLst>
          </a:prstGeom>
          <a:noFill/>
          <a:ln w="76200" cap="flat" cmpd="sng">
            <a:solidFill>
              <a:srgbClr val="64B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
            <a:extLst>
              <a:ext uri="{C183D7F6-B498-43B3-948B-1728B52AA6E4}">
                <adec:decorative xmlns:adec="http://schemas.microsoft.com/office/drawing/2017/decorative" val="1"/>
              </a:ext>
            </a:extLst>
          </p:cNvPr>
          <p:cNvSpPr/>
          <p:nvPr/>
        </p:nvSpPr>
        <p:spPr>
          <a:xfrm rot="-5400000">
            <a:off x="3454646" y="2797130"/>
            <a:ext cx="3040080" cy="2960512"/>
          </a:xfrm>
          <a:prstGeom prst="hexagon">
            <a:avLst>
              <a:gd name="adj" fmla="val 25000"/>
              <a:gd name="vf" fmla="val 115470"/>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
          <p:cNvSpPr txBox="1"/>
          <p:nvPr/>
        </p:nvSpPr>
        <p:spPr>
          <a:xfrm>
            <a:off x="5829759" y="3564235"/>
            <a:ext cx="2887500" cy="426828"/>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Clr>
                <a:srgbClr val="616265"/>
              </a:buClr>
              <a:buSzPts val="2000"/>
              <a:buFont typeface="Arial"/>
              <a:buNone/>
            </a:pPr>
            <a:r>
              <a:rPr lang="en-US" sz="2000" b="1" i="0" u="none" strike="noStrike" cap="none">
                <a:solidFill>
                  <a:srgbClr val="616265"/>
                </a:solidFill>
                <a:latin typeface="Calibri"/>
                <a:ea typeface="Calibri"/>
                <a:cs typeface="Calibri"/>
                <a:sym typeface="Calibri"/>
              </a:rPr>
              <a:t>Resources</a:t>
            </a:r>
            <a:endParaRPr sz="2400" b="1" i="0" u="none" strike="noStrike" cap="none">
              <a:solidFill>
                <a:srgbClr val="616265"/>
              </a:solidFill>
              <a:latin typeface="Calibri"/>
              <a:ea typeface="Calibri"/>
              <a:cs typeface="Calibri"/>
              <a:sym typeface="Calibri"/>
            </a:endParaRPr>
          </a:p>
        </p:txBody>
      </p:sp>
      <p:sp>
        <p:nvSpPr>
          <p:cNvPr id="153" name="Google Shape;153;p5"/>
          <p:cNvSpPr txBox="1"/>
          <p:nvPr/>
        </p:nvSpPr>
        <p:spPr>
          <a:xfrm>
            <a:off x="6406305" y="3991064"/>
            <a:ext cx="2310954" cy="12365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US" sz="1700" b="0" i="0" u="none" strike="noStrike" cap="none">
                <a:solidFill>
                  <a:srgbClr val="000000"/>
                </a:solidFill>
                <a:latin typeface="Corbel"/>
                <a:ea typeface="Corbel"/>
                <a:cs typeface="Corbel"/>
                <a:sym typeface="Corbel"/>
              </a:rPr>
              <a:t>instructional materials</a:t>
            </a:r>
            <a:br>
              <a:rPr lang="en-US" sz="1700" b="0" i="0" u="none" strike="noStrike" cap="none">
                <a:solidFill>
                  <a:srgbClr val="000000"/>
                </a:solidFill>
                <a:latin typeface="Corbel"/>
                <a:ea typeface="Corbel"/>
                <a:cs typeface="Corbel"/>
                <a:sym typeface="Corbel"/>
              </a:rPr>
            </a:br>
            <a:r>
              <a:rPr lang="en-US" sz="1700" b="0" i="0" u="none" strike="noStrike" cap="none">
                <a:solidFill>
                  <a:srgbClr val="000000"/>
                </a:solidFill>
                <a:latin typeface="Corbel"/>
                <a:ea typeface="Corbel"/>
                <a:cs typeface="Corbel"/>
                <a:sym typeface="Corbel"/>
              </a:rPr>
              <a:t> and guiding info available openly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orbel"/>
              <a:buNone/>
            </a:pPr>
            <a:r>
              <a:rPr lang="en-US"/>
              <a:t>Building Capacity</a:t>
            </a:r>
            <a:endParaRPr/>
          </a:p>
        </p:txBody>
      </p:sp>
      <p:sp>
        <p:nvSpPr>
          <p:cNvPr id="159" name="Google Shape;159;p6"/>
          <p:cNvSpPr txBox="1">
            <a:spLocks noGrp="1"/>
          </p:cNvSpPr>
          <p:nvPr>
            <p:ph type="body" idx="2"/>
          </p:nvPr>
        </p:nvSpPr>
        <p:spPr>
          <a:xfrm>
            <a:off x="839788" y="1554005"/>
            <a:ext cx="4359175" cy="43149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6265"/>
              </a:buClr>
              <a:buSzPts val="2400"/>
              <a:buNone/>
            </a:pPr>
            <a:r>
              <a:rPr lang="en-US" sz="2400" dirty="0"/>
              <a:t>The NCDS Internship Program provides practical experiences for grad students that include the soft and hard skills for data librarian positions, including</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working on a team </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building a network</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understanding the data lifecycle</a:t>
            </a:r>
            <a:endParaRPr dirty="0"/>
          </a:p>
          <a:p>
            <a:pPr marL="342900" lvl="0" indent="-342900" algn="l" rtl="0">
              <a:lnSpc>
                <a:spcPct val="90000"/>
              </a:lnSpc>
              <a:spcBef>
                <a:spcPts val="1000"/>
              </a:spcBef>
              <a:spcAft>
                <a:spcPts val="0"/>
              </a:spcAft>
              <a:buClr>
                <a:srgbClr val="616265"/>
              </a:buClr>
              <a:buSzPts val="2400"/>
              <a:buFont typeface="Arial"/>
              <a:buChar char="•"/>
            </a:pPr>
            <a:r>
              <a:rPr lang="en-US" sz="2400" dirty="0"/>
              <a:t>working with data </a:t>
            </a:r>
            <a:endParaRPr dirty="0"/>
          </a:p>
        </p:txBody>
      </p:sp>
      <p:sp>
        <p:nvSpPr>
          <p:cNvPr id="160" name="Google Shape;160;p6"/>
          <p:cNvSpPr txBox="1"/>
          <p:nvPr/>
        </p:nvSpPr>
        <p:spPr>
          <a:xfrm>
            <a:off x="5183188" y="5303995"/>
            <a:ext cx="38400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orbel"/>
                <a:ea typeface="Corbel"/>
                <a:cs typeface="Corbel"/>
                <a:sym typeface="Corbel"/>
              </a:rPr>
              <a:t>img adapted from https://fundthepeople.org/payinterns</a:t>
            </a:r>
            <a:endParaRPr sz="900" b="0" i="0" u="none" strike="noStrike" cap="none">
              <a:solidFill>
                <a:srgbClr val="000000"/>
              </a:solidFill>
              <a:latin typeface="Corbel"/>
              <a:ea typeface="Corbel"/>
              <a:cs typeface="Corbel"/>
              <a:sym typeface="Corbel"/>
            </a:endParaRPr>
          </a:p>
        </p:txBody>
      </p:sp>
      <p:sp>
        <p:nvSpPr>
          <p:cNvPr id="161" name="Google Shape;161;p6"/>
          <p:cNvSpPr txBox="1"/>
          <p:nvPr/>
        </p:nvSpPr>
        <p:spPr>
          <a:xfrm>
            <a:off x="8232725" y="2052537"/>
            <a:ext cx="3524400" cy="631200"/>
          </a:xfrm>
          <a:prstGeom prst="rect">
            <a:avLst/>
          </a:prstGeom>
          <a:noFill/>
          <a:ln>
            <a:noFill/>
          </a:ln>
        </p:spPr>
        <p:txBody>
          <a:bodyPr spcFirstLastPara="1" wrap="square" lIns="91425" tIns="91425" rIns="91425" bIns="91425" anchor="ctr" anchorCtr="0">
            <a:spAutoFit/>
          </a:bodyPr>
          <a:lstStyle/>
          <a:p>
            <a:pPr marL="0" marR="0" lvl="0" indent="0" algn="ctr" rtl="0">
              <a:lnSpc>
                <a:spcPct val="100000"/>
              </a:lnSpc>
              <a:spcBef>
                <a:spcPts val="0"/>
              </a:spcBef>
              <a:spcAft>
                <a:spcPts val="0"/>
              </a:spcAft>
              <a:buClr>
                <a:srgbClr val="000000"/>
              </a:buClr>
              <a:buSzPts val="2900"/>
              <a:buFont typeface="Arial"/>
              <a:buNone/>
            </a:pPr>
            <a:r>
              <a:rPr lang="en-US" sz="2900" b="1" i="0" u="none" strike="noStrike" cap="none">
                <a:solidFill>
                  <a:srgbClr val="000000"/>
                </a:solidFill>
                <a:latin typeface="Corbel"/>
                <a:ea typeface="Corbel"/>
                <a:cs typeface="Corbel"/>
                <a:sym typeface="Corbel"/>
              </a:rPr>
              <a:t>Internship</a:t>
            </a:r>
            <a:endParaRPr sz="2900" b="1" i="0" u="none" strike="noStrike" cap="none">
              <a:solidFill>
                <a:srgbClr val="000000"/>
              </a:solidFill>
              <a:latin typeface="Corbel"/>
              <a:ea typeface="Corbel"/>
              <a:cs typeface="Corbel"/>
              <a:sym typeface="Corbel"/>
            </a:endParaRPr>
          </a:p>
        </p:txBody>
      </p:sp>
      <p:pic>
        <p:nvPicPr>
          <p:cNvPr id="162" name="Google Shape;162;p6" descr="illustration of three people working collaboratively in at desks"/>
          <p:cNvPicPr preferRelativeResize="0">
            <a:picLocks noGrp="1"/>
          </p:cNvPicPr>
          <p:nvPr>
            <p:ph type="body" idx="1"/>
          </p:nvPr>
        </p:nvPicPr>
        <p:blipFill rotWithShape="1">
          <a:blip r:embed="rId3">
            <a:alphaModFix/>
          </a:blip>
          <a:srcRect t="5409" b="3057"/>
          <a:stretch/>
        </p:blipFill>
        <p:spPr>
          <a:xfrm>
            <a:off x="5183188" y="1554005"/>
            <a:ext cx="6172200" cy="3740465"/>
          </a:xfrm>
          <a:prstGeom prst="rect">
            <a:avLst/>
          </a:prstGeom>
          <a:noFill/>
          <a:ln>
            <a:noFill/>
          </a:ln>
        </p:spPr>
      </p:pic>
      <p:sp>
        <p:nvSpPr>
          <p:cNvPr id="163" name="Google Shape;163;p6"/>
          <p:cNvSpPr/>
          <p:nvPr/>
        </p:nvSpPr>
        <p:spPr>
          <a:xfrm>
            <a:off x="5600700" y="1771650"/>
            <a:ext cx="2177100" cy="1074420"/>
          </a:xfrm>
          <a:prstGeom prst="rect">
            <a:avLst/>
          </a:prstGeom>
          <a:solidFill>
            <a:srgbClr val="D64E58"/>
          </a:solidFill>
          <a:ln>
            <a:noFill/>
          </a:ln>
        </p:spPr>
        <p:txBody>
          <a:bodyPr spcFirstLastPara="1" wrap="square" lIns="91425" tIns="91425" rIns="91425" bIns="91425" anchor="ctr" anchorCtr="0">
            <a:noAutofit/>
          </a:bodyPr>
          <a:lstStyle/>
          <a:p>
            <a:pPr marL="0" marR="0" lvl="0" indent="0" algn="l" rtl="0">
              <a:lnSpc>
                <a:spcPct val="115000"/>
              </a:lnSpc>
              <a:spcBef>
                <a:spcPts val="1400"/>
              </a:spcBef>
              <a:spcAft>
                <a:spcPts val="1000"/>
              </a:spcAft>
              <a:buClr>
                <a:schemeClr val="dk1"/>
              </a:buClr>
              <a:buSzPts val="1100"/>
              <a:buFont typeface="Arial"/>
              <a:buNone/>
            </a:pPr>
            <a:r>
              <a:rPr lang="en-US" sz="1600" b="0" i="0" u="none" strike="noStrike" cap="none">
                <a:latin typeface="Corbel"/>
                <a:ea typeface="Corbel"/>
                <a:cs typeface="Corbel"/>
                <a:sym typeface="Corbel"/>
              </a:rPr>
              <a:t>“</a:t>
            </a:r>
            <a:r>
              <a:rPr lang="en-US" sz="1600" b="1" i="0" u="none" strike="noStrike" cap="none">
                <a:latin typeface="Corbel"/>
                <a:ea typeface="Corbel"/>
                <a:cs typeface="Corbel"/>
                <a:sym typeface="Corbel"/>
              </a:rPr>
              <a:t>Paid internships</a:t>
            </a:r>
            <a:r>
              <a:rPr lang="en-US" sz="1600" b="0" i="0" u="none" strike="noStrike" cap="none">
                <a:latin typeface="Corbel"/>
                <a:ea typeface="Corbel"/>
                <a:cs typeface="Corbel"/>
                <a:sym typeface="Corbel"/>
              </a:rPr>
              <a:t>...are essential to building a </a:t>
            </a:r>
            <a:r>
              <a:rPr lang="en-US" sz="1600" b="1" i="0" u="none" strike="noStrike" cap="none">
                <a:latin typeface="Corbel"/>
                <a:ea typeface="Corbel"/>
                <a:cs typeface="Corbel"/>
                <a:sym typeface="Corbel"/>
              </a:rPr>
              <a:t>diverse and strong workforce</a:t>
            </a:r>
            <a:r>
              <a:rPr lang="en-US" sz="1600" b="0" i="0" u="none" strike="noStrike" cap="none">
                <a:latin typeface="Corbel"/>
                <a:ea typeface="Corbel"/>
                <a:cs typeface="Corbel"/>
                <a:sym typeface="Corbel"/>
              </a:rPr>
              <a:t>.”</a:t>
            </a:r>
            <a:endParaRPr sz="1000" b="0" i="0" u="none" strike="noStrike" cap="non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831851" y="576263"/>
            <a:ext cx="10515600" cy="28527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dirty="0"/>
              <a:t>Details about the Internship</a:t>
            </a:r>
            <a:endParaRPr dirty="0"/>
          </a:p>
        </p:txBody>
      </p:sp>
      <p:sp>
        <p:nvSpPr>
          <p:cNvPr id="171" name="Google Shape;171;p7"/>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t>Overview</a:t>
            </a:r>
            <a:endParaRPr/>
          </a:p>
        </p:txBody>
      </p:sp>
      <p:sp>
        <p:nvSpPr>
          <p:cNvPr id="178" name="Google Shape;178;p8"/>
          <p:cNvSpPr txBox="1">
            <a:spLocks noGrp="1"/>
          </p:cNvSpPr>
          <p:nvPr>
            <p:ph type="body" idx="1"/>
          </p:nvPr>
        </p:nvSpPr>
        <p:spPr>
          <a:xfrm>
            <a:off x="838200" y="1454727"/>
            <a:ext cx="10515600" cy="472223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16265"/>
              </a:buClr>
              <a:buSzPts val="2800"/>
              <a:buNone/>
            </a:pPr>
            <a:r>
              <a:rPr lang="en-US" dirty="0"/>
              <a:t>Participation:</a:t>
            </a:r>
            <a:endParaRPr dirty="0"/>
          </a:p>
          <a:p>
            <a:pPr marL="228600" lvl="0" indent="-228600" algn="l" rtl="0">
              <a:lnSpc>
                <a:spcPct val="90000"/>
              </a:lnSpc>
              <a:spcBef>
                <a:spcPts val="1000"/>
              </a:spcBef>
              <a:spcAft>
                <a:spcPts val="0"/>
              </a:spcAft>
              <a:buClr>
                <a:srgbClr val="616265"/>
              </a:buClr>
              <a:buSzPts val="2800"/>
              <a:buChar char="•"/>
            </a:pPr>
            <a:r>
              <a:rPr lang="en-US" dirty="0"/>
              <a:t>10-week fully online summer internship (June 1 – August 7, 2026)</a:t>
            </a:r>
            <a:endParaRPr dirty="0"/>
          </a:p>
          <a:p>
            <a:pPr marL="228600" lvl="0" indent="-228600" algn="l" rtl="0">
              <a:lnSpc>
                <a:spcPct val="90000"/>
              </a:lnSpc>
              <a:spcBef>
                <a:spcPts val="1000"/>
              </a:spcBef>
              <a:spcAft>
                <a:spcPts val="0"/>
              </a:spcAft>
              <a:buClr>
                <a:srgbClr val="616265"/>
              </a:buClr>
              <a:buSzPts val="2800"/>
              <a:buChar char="•"/>
            </a:pPr>
            <a:r>
              <a:rPr lang="en-US" dirty="0"/>
              <a:t>10 hours per week at $20/hour ($2,000 payment)</a:t>
            </a:r>
            <a:endParaRPr dirty="0"/>
          </a:p>
          <a:p>
            <a:pPr marL="0" lvl="0" indent="0" algn="l" rtl="0">
              <a:lnSpc>
                <a:spcPct val="90000"/>
              </a:lnSpc>
              <a:spcBef>
                <a:spcPts val="1000"/>
              </a:spcBef>
              <a:spcAft>
                <a:spcPts val="0"/>
              </a:spcAft>
              <a:buClr>
                <a:srgbClr val="616265"/>
              </a:buClr>
              <a:buSzPts val="2800"/>
              <a:buNone/>
            </a:pPr>
            <a:endParaRPr dirty="0"/>
          </a:p>
          <a:p>
            <a:pPr marL="0" lvl="0" indent="0" algn="l" rtl="0">
              <a:lnSpc>
                <a:spcPct val="90000"/>
              </a:lnSpc>
              <a:spcBef>
                <a:spcPts val="1000"/>
              </a:spcBef>
              <a:spcAft>
                <a:spcPts val="0"/>
              </a:spcAft>
              <a:buClr>
                <a:srgbClr val="616265"/>
              </a:buClr>
              <a:buSzPts val="2800"/>
              <a:buNone/>
            </a:pPr>
            <a:r>
              <a:rPr lang="en-US" dirty="0"/>
              <a:t>Data Projects: paired with a data librarian mentor at an institution to work on a project involving data.</a:t>
            </a:r>
            <a:endParaRPr dirty="0"/>
          </a:p>
          <a:p>
            <a:pPr marL="0" lvl="0" indent="0" algn="l" rtl="0">
              <a:lnSpc>
                <a:spcPct val="90000"/>
              </a:lnSpc>
              <a:spcBef>
                <a:spcPts val="1000"/>
              </a:spcBef>
              <a:spcAft>
                <a:spcPts val="0"/>
              </a:spcAft>
              <a:buClr>
                <a:srgbClr val="616265"/>
              </a:buClr>
              <a:buSzPts val="2800"/>
              <a:buNone/>
            </a:pPr>
            <a:endParaRPr dirty="0"/>
          </a:p>
          <a:p>
            <a:pPr marL="0" lvl="0" indent="0" algn="l" rtl="0">
              <a:lnSpc>
                <a:spcPct val="90000"/>
              </a:lnSpc>
              <a:spcBef>
                <a:spcPts val="1000"/>
              </a:spcBef>
              <a:spcAft>
                <a:spcPts val="0"/>
              </a:spcAft>
              <a:buClr>
                <a:srgbClr val="616265"/>
              </a:buClr>
              <a:buSzPts val="2800"/>
              <a:buNone/>
            </a:pPr>
            <a:r>
              <a:rPr lang="en-US" dirty="0"/>
              <a:t>NCDS Support: Guided learning, related trainings, guest presenters, coaching on applying to conferences and jobs, researching, and publishing.</a:t>
            </a:r>
            <a:endParaRPr dirty="0"/>
          </a:p>
          <a:p>
            <a:pPr marL="685800" lvl="1" indent="-76200" algn="l" rtl="0">
              <a:lnSpc>
                <a:spcPct val="90000"/>
              </a:lnSpc>
              <a:spcBef>
                <a:spcPts val="500"/>
              </a:spcBef>
              <a:spcAft>
                <a:spcPts val="0"/>
              </a:spcAft>
              <a:buClr>
                <a:srgbClr val="616265"/>
              </a:buClr>
              <a:buSzPts val="2400"/>
              <a:buNone/>
            </a:pPr>
            <a:endParaRPr dirty="0"/>
          </a:p>
          <a:p>
            <a:pPr marL="228600" lvl="0" indent="-50800" algn="l" rtl="0">
              <a:lnSpc>
                <a:spcPct val="90000"/>
              </a:lnSpc>
              <a:spcBef>
                <a:spcPts val="1000"/>
              </a:spcBef>
              <a:spcAft>
                <a:spcPts val="0"/>
              </a:spcAft>
              <a:buClr>
                <a:srgbClr val="616265"/>
              </a:buClr>
              <a:buSzPts val="2800"/>
              <a:buNone/>
            </a:pPr>
            <a:endParaRPr dirty="0"/>
          </a:p>
        </p:txBody>
      </p:sp>
      <p:sp>
        <p:nvSpPr>
          <p:cNvPr id="179" name="Google Shape;179;p8"/>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04d936b0a4_0_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dirty="0"/>
              <a:t>Expected Outcomes</a:t>
            </a:r>
            <a:endParaRPr dirty="0"/>
          </a:p>
        </p:txBody>
      </p:sp>
      <p:sp>
        <p:nvSpPr>
          <p:cNvPr id="186" name="Google Shape;186;g304d936b0a4_0_14"/>
          <p:cNvSpPr txBox="1">
            <a:spLocks noGrp="1"/>
          </p:cNvSpPr>
          <p:nvPr>
            <p:ph type="body" idx="1"/>
          </p:nvPr>
        </p:nvSpPr>
        <p:spPr>
          <a:xfrm>
            <a:off x="838200" y="1988127"/>
            <a:ext cx="10515600" cy="4722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616265"/>
              </a:buClr>
              <a:buSzPts val="2800"/>
              <a:buNone/>
            </a:pPr>
            <a:r>
              <a:rPr lang="en-US" dirty="0"/>
              <a:t>We accept up to 9 interns.</a:t>
            </a:r>
            <a:endParaRPr dirty="0"/>
          </a:p>
          <a:p>
            <a:pPr marL="0" lvl="0" indent="0" algn="l" rtl="0">
              <a:lnSpc>
                <a:spcPct val="90000"/>
              </a:lnSpc>
              <a:spcBef>
                <a:spcPts val="1000"/>
              </a:spcBef>
              <a:spcAft>
                <a:spcPts val="0"/>
              </a:spcAft>
              <a:buClr>
                <a:srgbClr val="616265"/>
              </a:buClr>
              <a:buSzPts val="2800"/>
              <a:buNone/>
            </a:pPr>
            <a:endParaRPr dirty="0"/>
          </a:p>
          <a:p>
            <a:pPr marL="0" lvl="0" indent="0" algn="l" rtl="0">
              <a:lnSpc>
                <a:spcPct val="90000"/>
              </a:lnSpc>
              <a:spcBef>
                <a:spcPts val="1000"/>
              </a:spcBef>
              <a:spcAft>
                <a:spcPts val="0"/>
              </a:spcAft>
              <a:buClr>
                <a:srgbClr val="616265"/>
              </a:buClr>
              <a:buSzPts val="2800"/>
              <a:buNone/>
            </a:pPr>
            <a:r>
              <a:rPr lang="en-US" dirty="0"/>
              <a:t>We have three host sites, 3 interns per site.</a:t>
            </a:r>
            <a:endParaRPr dirty="0"/>
          </a:p>
          <a:p>
            <a:pPr marL="0" lvl="0" indent="0" algn="l" rtl="0">
              <a:lnSpc>
                <a:spcPct val="90000"/>
              </a:lnSpc>
              <a:spcBef>
                <a:spcPts val="1000"/>
              </a:spcBef>
              <a:spcAft>
                <a:spcPts val="0"/>
              </a:spcAft>
              <a:buClr>
                <a:srgbClr val="616265"/>
              </a:buClr>
              <a:buSzPts val="2800"/>
              <a:buNone/>
            </a:pPr>
            <a:endParaRPr dirty="0"/>
          </a:p>
          <a:p>
            <a:pPr marL="0" lvl="0" indent="0" algn="l" rtl="0">
              <a:lnSpc>
                <a:spcPct val="90000"/>
              </a:lnSpc>
              <a:spcBef>
                <a:spcPts val="1000"/>
              </a:spcBef>
              <a:spcAft>
                <a:spcPts val="0"/>
              </a:spcAft>
              <a:buClr>
                <a:srgbClr val="616265"/>
              </a:buClr>
              <a:buSzPts val="2800"/>
              <a:buNone/>
            </a:pPr>
            <a:r>
              <a:rPr lang="en-US" dirty="0"/>
              <a:t>Each intern will work with their mentor to develop a data project that could involve analyzing data, documenting data, sharing data, visualizing data, or other components. Outcomes will be a written project report and short presentation.</a:t>
            </a:r>
            <a:endParaRPr dirty="0"/>
          </a:p>
          <a:p>
            <a:pPr marL="685800" lvl="1" indent="-76200" algn="l" rtl="0">
              <a:lnSpc>
                <a:spcPct val="90000"/>
              </a:lnSpc>
              <a:spcBef>
                <a:spcPts val="500"/>
              </a:spcBef>
              <a:spcAft>
                <a:spcPts val="0"/>
              </a:spcAft>
              <a:buClr>
                <a:srgbClr val="616265"/>
              </a:buClr>
              <a:buSzPts val="2400"/>
              <a:buNone/>
            </a:pPr>
            <a:endParaRPr dirty="0"/>
          </a:p>
          <a:p>
            <a:pPr marL="228600" lvl="0" indent="-50800" algn="l" rtl="0">
              <a:lnSpc>
                <a:spcPct val="90000"/>
              </a:lnSpc>
              <a:spcBef>
                <a:spcPts val="1000"/>
              </a:spcBef>
              <a:spcAft>
                <a:spcPts val="0"/>
              </a:spcAft>
              <a:buClr>
                <a:srgbClr val="616265"/>
              </a:buClr>
              <a:buSzPts val="2800"/>
              <a:buNone/>
            </a:pPr>
            <a:endParaRPr dirty="0"/>
          </a:p>
        </p:txBody>
      </p:sp>
      <p:sp>
        <p:nvSpPr>
          <p:cNvPr id="187" name="Google Shape;187;g304d936b0a4_0_14"/>
          <p:cNvSpPr txBox="1">
            <a:spLocks noGrp="1"/>
          </p:cNvSpPr>
          <p:nvPr>
            <p:ph type="sldNum" idx="12"/>
          </p:nvPr>
        </p:nvSpPr>
        <p:spPr>
          <a:xfrm>
            <a:off x="10248900" y="6356350"/>
            <a:ext cx="110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04d936b0a4_0_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n-US"/>
              <a:t>Example from 2024</a:t>
            </a:r>
            <a:endParaRPr/>
          </a:p>
        </p:txBody>
      </p:sp>
      <p:sp>
        <p:nvSpPr>
          <p:cNvPr id="194" name="Google Shape;194;g304d936b0a4_0_21"/>
          <p:cNvSpPr txBox="1">
            <a:spLocks noGrp="1"/>
          </p:cNvSpPr>
          <p:nvPr>
            <p:ph type="body" idx="1"/>
          </p:nvPr>
        </p:nvSpPr>
        <p:spPr>
          <a:xfrm>
            <a:off x="838200" y="1454727"/>
            <a:ext cx="10515600" cy="4722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Clr>
                <a:schemeClr val="dk1"/>
              </a:buClr>
              <a:buSzPts val="1100"/>
              <a:buFont typeface="Arial"/>
              <a:buNone/>
            </a:pPr>
            <a:r>
              <a:rPr lang="en-US" sz="1600" b="1">
                <a:solidFill>
                  <a:schemeClr val="dk1"/>
                </a:solidFill>
                <a:latin typeface="Arial"/>
                <a:ea typeface="Arial"/>
                <a:cs typeface="Arial"/>
                <a:sym typeface="Arial"/>
              </a:rPr>
              <a:t>Cleaning, Analyzing, and Visualizing Data to Understand the Role of the Data Curator Through Job Postings</a:t>
            </a:r>
            <a:endParaRPr sz="1600" b="1">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700">
                <a:solidFill>
                  <a:schemeClr val="dk1"/>
                </a:solidFill>
                <a:latin typeface="Arial"/>
                <a:ea typeface="Arial"/>
                <a:cs typeface="Arial"/>
                <a:sym typeface="Arial"/>
              </a:rPr>
              <a:t>with Data Curation Network</a:t>
            </a:r>
            <a:endParaRPr sz="17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700">
                <a:solidFill>
                  <a:schemeClr val="dk1"/>
                </a:solidFill>
                <a:latin typeface="Arial"/>
                <a:ea typeface="Arial"/>
                <a:cs typeface="Arial"/>
                <a:sym typeface="Arial"/>
              </a:rPr>
              <a:t>In this project, internship participants will analyze job postings to investigate similarities and differences for data curator postings across the listservs and institution types. Also, the team will investigate trends in positions over time. In addition to becoming familiar with data curator roles, the interns on this project will employ basic data exploration processes to reach their findings.</a:t>
            </a:r>
            <a:endParaRPr sz="17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None/>
            </a:pPr>
            <a:r>
              <a:rPr lang="en-US" sz="1700" b="1" i="1">
                <a:solidFill>
                  <a:schemeClr val="dk1"/>
                </a:solidFill>
                <a:latin typeface="Arial"/>
                <a:ea typeface="Arial"/>
                <a:cs typeface="Arial"/>
                <a:sym typeface="Arial"/>
              </a:rPr>
              <a:t>Data Skills to be Developed:</a:t>
            </a:r>
            <a:r>
              <a:rPr lang="en-US" sz="1700" i="1">
                <a:solidFill>
                  <a:schemeClr val="dk1"/>
                </a:solidFill>
                <a:latin typeface="Arial"/>
                <a:ea typeface="Arial"/>
                <a:cs typeface="Arial"/>
                <a:sym typeface="Arial"/>
              </a:rPr>
              <a:t> </a:t>
            </a:r>
            <a:r>
              <a:rPr lang="en-US" sz="1700">
                <a:solidFill>
                  <a:schemeClr val="dk1"/>
                </a:solidFill>
                <a:latin typeface="Arial"/>
                <a:ea typeface="Arial"/>
                <a:cs typeface="Arial"/>
                <a:sym typeface="Arial"/>
              </a:rPr>
              <a:t>1) CURATE(D) workflow for data curation, 2) Tableau for data visualization, and 3) OpenRefine for data cleaning</a:t>
            </a:r>
            <a:endParaRPr sz="17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None/>
            </a:pPr>
            <a:r>
              <a:rPr lang="en-US" sz="1700" b="1">
                <a:solidFill>
                  <a:schemeClr val="dk1"/>
                </a:solidFill>
                <a:latin typeface="Arial"/>
                <a:ea typeface="Arial"/>
                <a:cs typeface="Arial"/>
                <a:sym typeface="Arial"/>
              </a:rPr>
              <a:t>Interns:</a:t>
            </a:r>
            <a:endParaRPr sz="1700" b="1">
              <a:solidFill>
                <a:schemeClr val="dk1"/>
              </a:solidFill>
              <a:latin typeface="Arial"/>
              <a:ea typeface="Arial"/>
              <a:cs typeface="Arial"/>
              <a:sym typeface="Arial"/>
            </a:endParaRPr>
          </a:p>
          <a:p>
            <a:pPr marL="457200" lvl="0" indent="-336550" algn="l" rtl="0">
              <a:lnSpc>
                <a:spcPct val="115000"/>
              </a:lnSpc>
              <a:spcBef>
                <a:spcPts val="1200"/>
              </a:spcBef>
              <a:spcAft>
                <a:spcPts val="0"/>
              </a:spcAft>
              <a:buClr>
                <a:schemeClr val="dk1"/>
              </a:buClr>
              <a:buSzPts val="1700"/>
              <a:buFont typeface="Arial"/>
              <a:buChar char="•"/>
            </a:pPr>
            <a:r>
              <a:rPr lang="en-US" sz="1700">
                <a:solidFill>
                  <a:schemeClr val="dk1"/>
                </a:solidFill>
                <a:latin typeface="Arial"/>
                <a:ea typeface="Arial"/>
                <a:cs typeface="Arial"/>
                <a:sym typeface="Arial"/>
              </a:rPr>
              <a:t>Created a README file and visualization of number of jobs posted from 2006-2024</a:t>
            </a:r>
            <a:endParaRPr sz="1700">
              <a:solidFill>
                <a:schemeClr val="dk1"/>
              </a:solidFill>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Created a visualization about the number of jobs in cities and states near them</a:t>
            </a:r>
            <a:endParaRPr sz="1700">
              <a:solidFill>
                <a:schemeClr val="dk1"/>
              </a:solidFill>
              <a:latin typeface="Arial"/>
              <a:ea typeface="Arial"/>
              <a:cs typeface="Arial"/>
              <a:sym typeface="Arial"/>
            </a:endParaRPr>
          </a:p>
          <a:p>
            <a:pPr marL="457200" lvl="0" indent="-336550" algn="l" rtl="0">
              <a:lnSpc>
                <a:spcPct val="115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Analyzed salary trends from 2006-2024 and saw a positive trend and found the median range</a:t>
            </a:r>
            <a:endParaRPr sz="1700">
              <a:solidFill>
                <a:schemeClr val="dk1"/>
              </a:solidFill>
              <a:latin typeface="Arial"/>
              <a:ea typeface="Arial"/>
              <a:cs typeface="Arial"/>
              <a:sym typeface="Arial"/>
            </a:endParaRPr>
          </a:p>
        </p:txBody>
      </p:sp>
      <p:sp>
        <p:nvSpPr>
          <p:cNvPr id="195" name="Google Shape;195;g304d936b0a4_0_21"/>
          <p:cNvSpPr txBox="1">
            <a:spLocks noGrp="1"/>
          </p:cNvSpPr>
          <p:nvPr>
            <p:ph type="sldNum" idx="12"/>
          </p:nvPr>
        </p:nvSpPr>
        <p:spPr>
          <a:xfrm>
            <a:off x="10248900" y="6356350"/>
            <a:ext cx="11049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NTO White w gray text">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1869</Words>
  <Application>Microsoft Macintosh PowerPoint</Application>
  <PresentationFormat>Widescreen</PresentationFormat>
  <Paragraphs>188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Corbel</vt:lpstr>
      <vt:lpstr>Arial</vt:lpstr>
      <vt:lpstr>NTO White w gray text</vt:lpstr>
      <vt:lpstr>Network of the National Library of Medicine (NNLM)  National Center for Data Services (NCDS)</vt:lpstr>
      <vt:lpstr>About the NNLM and NCDS</vt:lpstr>
      <vt:lpstr>NCDS at NYU Health Sciences Library</vt:lpstr>
      <vt:lpstr>NCDS Goals</vt:lpstr>
      <vt:lpstr>Building Capacity</vt:lpstr>
      <vt:lpstr>Details about the Internship</vt:lpstr>
      <vt:lpstr>Overview</vt:lpstr>
      <vt:lpstr>Expected Outcomes</vt:lpstr>
      <vt:lpstr>Example from 2024</vt:lpstr>
      <vt:lpstr>How to Apply</vt:lpstr>
      <vt:lpstr>How Candidates Are Selected</vt:lpstr>
      <vt:lpstr>Optional/possible Areas of Interest</vt:lpstr>
      <vt:lpstr>Need Support?</vt:lpstr>
      <vt:lpstr>Timeline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mknapp</dc:creator>
  <cp:lastModifiedBy>De la Cruz, Justin</cp:lastModifiedBy>
  <cp:revision>3</cp:revision>
  <dcterms:created xsi:type="dcterms:W3CDTF">2017-05-15T23:46:48Z</dcterms:created>
  <dcterms:modified xsi:type="dcterms:W3CDTF">2026-04-15T16:26:48Z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0x01010049937C965FE09E42A59636358EC31B43</vt:lpwstr>
  </property>
</Properties>
</file>