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5"/>
  </p:notesMasterIdLst>
  <p:handoutMasterIdLst>
    <p:handoutMasterId r:id="rId16"/>
  </p:handoutMasterIdLst>
  <p:sldIdLst>
    <p:sldId id="310" r:id="rId2"/>
    <p:sldId id="312" r:id="rId3"/>
    <p:sldId id="303" r:id="rId4"/>
    <p:sldId id="321" r:id="rId5"/>
    <p:sldId id="320" r:id="rId6"/>
    <p:sldId id="315" r:id="rId7"/>
    <p:sldId id="316" r:id="rId8"/>
    <p:sldId id="317" r:id="rId9"/>
    <p:sldId id="318" r:id="rId10"/>
    <p:sldId id="319" r:id="rId11"/>
    <p:sldId id="298" r:id="rId12"/>
    <p:sldId id="322" r:id="rId13"/>
    <p:sldId id="313" r:id="rId1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3A2"/>
    <a:srgbClr val="4263A4"/>
    <a:srgbClr val="415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43191" autoAdjust="0"/>
  </p:normalViewPr>
  <p:slideViewPr>
    <p:cSldViewPr snapToGrid="0">
      <p:cViewPr varScale="1">
        <p:scale>
          <a:sx n="25" d="100"/>
          <a:sy n="25" d="100"/>
        </p:scale>
        <p:origin x="1476" y="21"/>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A9D7C9AA-A923-4390-81E1-59B19F420EE6}" type="datetimeFigureOut">
              <a:rPr lang="en-US" smtClean="0"/>
              <a:t>6/9/2020</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72BC37C7-CEF2-483A-8D66-CFEDE9F70DA1}" type="slidenum">
              <a:rPr lang="en-US" smtClean="0"/>
              <a:t>‹#›</a:t>
            </a:fld>
            <a:endParaRPr lang="en-US"/>
          </a:p>
        </p:txBody>
      </p:sp>
    </p:spTree>
    <p:extLst>
      <p:ext uri="{BB962C8B-B14F-4D97-AF65-F5344CB8AC3E}">
        <p14:creationId xmlns:p14="http://schemas.microsoft.com/office/powerpoint/2010/main" val="238426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08B5077-A931-4E73-9321-0D1EA016C1DE}" type="datetimeFigureOut">
              <a:rPr lang="en-US" smtClean="0"/>
              <a:t>6/9/2020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45807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final step - evaluating the decision - includes revisiting the decision after a period of time</a:t>
            </a:r>
            <a:r>
              <a:rPr lang="en-US" baseline="30000" dirty="0" smtClean="0"/>
              <a:t>2</a:t>
            </a:r>
            <a:r>
              <a:rPr lang="en-US" baseline="0" dirty="0" smtClean="0"/>
              <a:t>. This means monitoring how well the treatment is implemented and helping the patient work through any challenges they have following the treatment decision</a:t>
            </a:r>
            <a:r>
              <a:rPr lang="en-US" baseline="30000" dirty="0" smtClean="0"/>
              <a:t>2</a:t>
            </a:r>
            <a:r>
              <a:rPr lang="en-US" baseline="0" dirty="0" smtClean="0"/>
              <a:t>. AHRQ also suggests revisiting the decision with the patient if needed</a:t>
            </a:r>
            <a:r>
              <a:rPr lang="en-US" baseline="30000" dirty="0" smtClean="0"/>
              <a:t>2</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23516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This is our final module in the shared decision making track, but I ask you to consider the following: How do you already use shared decision making? What useful tips from these models would you consider using in practice?</a:t>
            </a:r>
          </a:p>
          <a:p>
            <a:endParaRPr lang="en-US" sz="1400" baseline="0" dirty="0" smtClean="0">
              <a:solidFill>
                <a:schemeClr val="tx1"/>
              </a:solidFill>
            </a:endParaRPr>
          </a:p>
          <a:p>
            <a:r>
              <a:rPr lang="en-US" sz="1400" b="1" i="0"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baseline="0" dirty="0" smtClean="0">
              <a:solidFill>
                <a:schemeClr val="tx1"/>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54910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TO FACILITATOR: if you choose not to have participants complete the knowledge assessment questions, delete this slide.]</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62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245940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256824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3</a:t>
            </a:fld>
            <a:endParaRPr lang="en-US"/>
          </a:p>
        </p:txBody>
      </p:sp>
    </p:spTree>
    <p:extLst>
      <p:ext uri="{BB962C8B-B14F-4D97-AF65-F5344CB8AC3E}">
        <p14:creationId xmlns:p14="http://schemas.microsoft.com/office/powerpoint/2010/main" val="152573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the last module we looked at this framework from Elwyn, et al. (2012). This focused on putting the existing research about shared decision making into steps that could be followed by healthcare providers. They split the deliberation process into three types of “talk”: choice talk, option talk, and decision talk</a:t>
            </a:r>
            <a:r>
              <a:rPr lang="en-US" baseline="30000" dirty="0" smtClean="0"/>
              <a:t>1</a:t>
            </a:r>
            <a:r>
              <a:rPr lang="en-US" dirty="0" smtClean="0"/>
              <a:t>, with suggestions for what should be discussed during each type of “talk”.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a:t>
            </a:r>
            <a:r>
              <a:rPr lang="en-US" b="1" baseline="0" dirty="0" smtClean="0"/>
              <a:t> note.]</a:t>
            </a:r>
            <a:endParaRPr lang="en-US" b="1" dirty="0" smtClean="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207069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the Agency for Healthcare Research and Quality made</a:t>
            </a:r>
            <a:r>
              <a:rPr lang="en-US" baseline="0" dirty="0" smtClean="0"/>
              <a:t> the SHARE curriculum available. This curriculum is for a 6 hour workshop that supports healthcare providers in communicating about shared decision making. Within this curriculum, there are five suggested steps that make up the process. The recommendations within these steps match the different “talk” options suggested in the Elwyn (2012) model. We’ll talk through an overview of these steps as an introduction to the process of shared decision making, but know that there is more to learn - this is why AHRQ has a 6 hour curriculum! In addition, there are sometimes needs at an organizational level related to shared decision making</a:t>
            </a:r>
            <a:r>
              <a:rPr lang="en-US" baseline="30000" dirty="0" smtClean="0"/>
              <a:t>2</a:t>
            </a:r>
            <a:r>
              <a:rPr lang="en-US" baseline="0" dirty="0" smtClean="0"/>
              <a:t>. </a:t>
            </a:r>
            <a:endParaRPr lang="en-US" b="1" baseline="0" dirty="0" smtClean="0"/>
          </a:p>
          <a:p>
            <a:endParaRPr lang="en-US" b="1" baseline="0" dirty="0" smtClean="0"/>
          </a:p>
          <a:p>
            <a:r>
              <a:rPr lang="en-US" b="0" baseline="0" dirty="0" smtClean="0"/>
              <a:t>NOTE TO FACILITATOR: If you would like to discuss any organizational support for shared decision making or plans to implement the AHRQ curriculum in the future, feel free to do this here or on the slide that highlights AHRQ recommendations for institutional support. </a:t>
            </a:r>
            <a:endParaRPr lang="en-US" b="0"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378453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overview of shared</a:t>
            </a:r>
            <a:r>
              <a:rPr lang="en-US" baseline="0" dirty="0" smtClean="0"/>
              <a:t> decision will include an introduction to the steps in the SHARE curriculum from the Agency for Healthcare Research and Quality and how they match with previously published recommendations for shared decision making. We’ll also talk about communication tips for each step. Step one is seeking a patient’s participation</a:t>
            </a:r>
            <a:r>
              <a:rPr lang="en-US" baseline="30000" dirty="0" smtClean="0"/>
              <a:t>2</a:t>
            </a:r>
            <a:r>
              <a:rPr lang="en-US" baseline="0" dirty="0" smtClean="0"/>
              <a:t>. As discussed in the last module, some patients may not want to participate, but attempting to engage them is recommended</a:t>
            </a:r>
            <a:r>
              <a:rPr lang="en-US" baseline="30000" dirty="0" smtClean="0"/>
              <a:t>2</a:t>
            </a:r>
            <a:r>
              <a:rPr lang="en-US" baseline="0" dirty="0" smtClean="0"/>
              <a:t>. This step aligns with the idea of choice talk in the model by Elwyn, et al (2012). They explain that patients can sometimes be unaware about uncertainty in healthcare - such as the realities that some treatments may not always work and that side effects vary</a:t>
            </a:r>
            <a:r>
              <a:rPr lang="en-US" baseline="30000" dirty="0" smtClean="0"/>
              <a:t>1</a:t>
            </a:r>
            <a:r>
              <a:rPr lang="en-US" baseline="0" dirty="0" smtClean="0"/>
              <a:t>, which is why SDM stresses that patients understand the importance of being involved</a:t>
            </a:r>
            <a:r>
              <a:rPr lang="en-US" baseline="30000" dirty="0" smtClean="0"/>
              <a:t>1,2</a:t>
            </a:r>
            <a:r>
              <a:rPr lang="en-US" baseline="0" dirty="0" smtClean="0"/>
              <a:t>. Communication suggestions for this step include summarizing the health issue and then letting a patient know that a choice exists</a:t>
            </a:r>
            <a:r>
              <a:rPr lang="en-US" baseline="30000" dirty="0" smtClean="0"/>
              <a:t>1</a:t>
            </a:r>
            <a:r>
              <a:rPr lang="en-US" baseline="0" dirty="0" smtClean="0"/>
              <a:t>. You can see an example here, with the statement “Now that we have identified the problem, it’s time to think what to do next. There is good information about how these treatments differ that I’d like to discuss with you.”</a:t>
            </a:r>
            <a:r>
              <a:rPr lang="en-US" baseline="30000" dirty="0" smtClean="0"/>
              <a:t>1</a:t>
            </a:r>
            <a:r>
              <a:rPr lang="en-US" baseline="0" dirty="0" smtClean="0"/>
              <a:t> The AHRQ also suggests considering if a patient’s family or caregivers should be involved</a:t>
            </a:r>
            <a:r>
              <a:rPr lang="en-US" baseline="30000" dirty="0" smtClean="0"/>
              <a:t>2</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a:t>
            </a:r>
            <a:r>
              <a:rPr lang="en-US" b="1" baseline="0" dirty="0" smtClean="0"/>
              <a:t> note.]</a:t>
            </a:r>
            <a:endParaRPr lang="en-US" b="1" dirty="0" smtClean="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210267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step recommended by AHRQ is helping patients explore and compare treatment options</a:t>
            </a:r>
            <a:r>
              <a:rPr lang="en-US" baseline="30000" dirty="0" smtClean="0"/>
              <a:t>2</a:t>
            </a:r>
            <a:r>
              <a:rPr lang="en-US" dirty="0" smtClean="0"/>
              <a:t>. This matches</a:t>
            </a:r>
            <a:r>
              <a:rPr lang="en-US" baseline="0" dirty="0" smtClean="0"/>
              <a:t> with the idea of option talk that Elwyn, et al. (2012) presented and is where the patient gets more detail about the different options available</a:t>
            </a:r>
            <a:r>
              <a:rPr lang="en-US" baseline="30000" dirty="0" smtClean="0"/>
              <a:t>1</a:t>
            </a:r>
            <a:r>
              <a:rPr lang="en-US" baseline="0" dirty="0" smtClean="0"/>
              <a:t>. The first suggestion when communicating about the options is to check the patient’s existing knowledge about the issue</a:t>
            </a:r>
            <a:r>
              <a:rPr lang="en-US" baseline="30000" dirty="0" smtClean="0"/>
              <a:t>1,2</a:t>
            </a:r>
            <a:r>
              <a:rPr lang="en-US" baseline="0" dirty="0" smtClean="0"/>
              <a:t> like you see in the first word bubble here, which uses the example of prostate cancer: “What have you heard or read about the treatment of prostate cancer?”</a:t>
            </a:r>
            <a:r>
              <a:rPr lang="en-US" baseline="30000" dirty="0" smtClean="0"/>
              <a:t>1</a:t>
            </a:r>
            <a:r>
              <a:rPr lang="en-US" baseline="0" dirty="0" smtClean="0"/>
              <a:t> It is also suggested to list the options for the patient</a:t>
            </a:r>
            <a:r>
              <a:rPr lang="en-US" strike="noStrike" baseline="30000" dirty="0" smtClean="0"/>
              <a:t>1,2</a:t>
            </a:r>
            <a:r>
              <a:rPr lang="en-US" strike="noStrike" baseline="0" dirty="0" smtClean="0"/>
              <a:t> like you see here with the statement, “Let me list the topics before we get into more detail.”</a:t>
            </a:r>
            <a:r>
              <a:rPr lang="en-US" strike="noStrike" baseline="30000" dirty="0" smtClean="0"/>
              <a:t>1</a:t>
            </a:r>
            <a:r>
              <a:rPr lang="en-US" baseline="0" dirty="0" smtClean="0"/>
              <a:t> It is important that as the options are listed, that clear communication be used so that the risks and benefits are understood</a:t>
            </a:r>
            <a:r>
              <a:rPr lang="en-US" baseline="30000" dirty="0" smtClean="0"/>
              <a:t>2</a:t>
            </a:r>
            <a:r>
              <a:rPr lang="en-US" baseline="0" dirty="0" smtClean="0"/>
              <a:t>. One way to check for understanding is to use teach back</a:t>
            </a:r>
            <a:r>
              <a:rPr lang="en-US" baseline="30000" dirty="0" smtClean="0"/>
              <a:t>2</a:t>
            </a:r>
            <a:r>
              <a:rPr lang="en-US" baseline="0" dirty="0" smtClean="0"/>
              <a:t>, which we discussed during our health literacy section. This is also a place where someone’s understanding of numbers comes into play and is a step where the recommendations about communicating numeracy we discussed in the health literacy section can be useful</a:t>
            </a:r>
            <a:r>
              <a:rPr lang="en-US" baseline="30000" dirty="0" smtClean="0"/>
              <a:t>2</a:t>
            </a:r>
            <a:r>
              <a:rPr lang="en-US" baseline="0" dirty="0" smtClean="0"/>
              <a:t>. This is also a step where a provider can choose to use a decision aid</a:t>
            </a:r>
            <a:r>
              <a:rPr lang="en-US" baseline="30000" dirty="0" smtClean="0"/>
              <a:t>1,2</a:t>
            </a:r>
            <a:r>
              <a:rPr lang="en-US" baseline="0" dirty="0" smtClean="0"/>
              <a:t>, which we talked about during our last discussion. </a:t>
            </a:r>
            <a:r>
              <a:rPr lang="en-US" b="1" baseline="0" dirty="0" smtClean="0"/>
              <a:t>NOTE TO FACILITATOR: If your organization has decision aids created in house, you can discuss how to access these. </a:t>
            </a:r>
          </a:p>
          <a:p>
            <a:endParaRPr lang="en-US" b="1" baseline="0" dirty="0" smtClean="0"/>
          </a:p>
          <a:p>
            <a:r>
              <a:rPr lang="en-US" baseline="0" dirty="0" smtClean="0"/>
              <a:t>After the options have been reviewed, it is suggested to check for understanding by summarizing the discussion and using teachback</a:t>
            </a:r>
            <a:r>
              <a:rPr lang="en-US" baseline="30000" dirty="0" smtClean="0"/>
              <a:t>1,2</a:t>
            </a:r>
            <a:r>
              <a:rPr lang="en-US" baseline="0" dirty="0" smtClean="0"/>
              <a:t>. These are communication techniques that were discussed in previous modules.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[NOTE TO FACILITATOR: If you taught these tracks out of sequence, you may want to consider incorporating the referenced modules from the Health Literacy Track in combination with this track</a:t>
            </a:r>
            <a:r>
              <a:rPr lang="en-US" b="1" baseline="0" dirty="0" smtClean="0"/>
              <a:t>.]</a:t>
            </a:r>
            <a:endParaRPr lang="en-US" b="1" dirty="0" smtClean="0"/>
          </a:p>
          <a:p>
            <a:endParaRPr lang="en-US" b="0" i="0"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290117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three from AHRQ is assessing patient’s values and preferences, which can help</a:t>
            </a:r>
            <a:r>
              <a:rPr lang="en-US" baseline="0" dirty="0" smtClean="0"/>
              <a:t> guide decision making</a:t>
            </a:r>
            <a:r>
              <a:rPr lang="en-US" baseline="30000" dirty="0" smtClean="0"/>
              <a:t>2</a:t>
            </a:r>
            <a:r>
              <a:rPr lang="en-US" baseline="0" dirty="0" smtClean="0"/>
              <a:t>. This aligns with what Elwyn, et. al (2012) referred to as decision talk, which is when a patient thinks through options after having been informed</a:t>
            </a:r>
            <a:r>
              <a:rPr lang="en-US" baseline="30000" dirty="0" smtClean="0"/>
              <a:t>1</a:t>
            </a:r>
            <a:r>
              <a:rPr lang="en-US" baseline="0" dirty="0" smtClean="0"/>
              <a:t>. Suggested communication here includes encouraging a patient to think about what matters most to them</a:t>
            </a:r>
            <a:r>
              <a:rPr lang="en-US" baseline="30000" dirty="0" smtClean="0"/>
              <a:t>1,2</a:t>
            </a:r>
            <a:r>
              <a:rPr lang="en-US" baseline="0" dirty="0" smtClean="0"/>
              <a:t>. Eliciting a preference is also a suggested step</a:t>
            </a:r>
            <a:r>
              <a:rPr lang="en-US" baseline="30000" dirty="0" smtClean="0"/>
              <a:t>1</a:t>
            </a:r>
            <a:r>
              <a:rPr lang="en-US" baseline="0" dirty="0" smtClean="0"/>
              <a:t>. Communication skills to elicit a preference include using open-ended questions, active listening and expressing empathy</a:t>
            </a:r>
            <a:r>
              <a:rPr lang="en-US" baseline="30000" dirty="0" smtClean="0"/>
              <a:t>2</a:t>
            </a:r>
            <a:r>
              <a:rPr lang="en-US" baseline="0" dirty="0" smtClean="0"/>
              <a:t>. These are all techniques that we discussed during the modules on health literacy and motivational interviewing. In addition, AHRQ suggests acknowledging the preferences and values that the patient expresses</a:t>
            </a:r>
            <a:r>
              <a:rPr lang="en-US" baseline="30000" dirty="0" smtClean="0"/>
              <a:t>2</a:t>
            </a:r>
            <a:r>
              <a:rPr lang="en-US" baseline="0" dirty="0" smtClean="0"/>
              <a:t>. </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 TO FACILITATOR: If you taught these tracks out of sequence, you may want to consider incorporating the referenced modules from the Health Literacy Track in combination with this track.]</a:t>
            </a:r>
            <a:endParaRPr lang="en-US" b="1"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211324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a:t>
            </a:r>
            <a:r>
              <a:rPr lang="en-US" baseline="0" dirty="0" smtClean="0"/>
              <a:t> step is to reach a decision when the patient is ready</a:t>
            </a:r>
            <a:r>
              <a:rPr lang="en-US" baseline="30000" dirty="0" smtClean="0"/>
              <a:t>2</a:t>
            </a:r>
            <a:r>
              <a:rPr lang="en-US" baseline="0" dirty="0" smtClean="0"/>
              <a:t>. This step also matches with the Elwyn, et al. (2012) description of decision talk when they describe the process of moving toward a decision</a:t>
            </a:r>
            <a:r>
              <a:rPr lang="en-US" baseline="30000" dirty="0" smtClean="0"/>
              <a:t>1</a:t>
            </a:r>
            <a:r>
              <a:rPr lang="en-US" baseline="0" dirty="0" smtClean="0"/>
              <a:t>. In this step, communication tips include asking a patient if they are ready to decide or if they need more time or information</a:t>
            </a:r>
            <a:r>
              <a:rPr lang="en-US" baseline="30000" dirty="0" smtClean="0"/>
              <a:t>1,2</a:t>
            </a:r>
            <a:r>
              <a:rPr lang="en-US" baseline="0" dirty="0" smtClean="0"/>
              <a:t>. Once they make the decision, AHRQ suggests confirming and scheduling necessary follow up</a:t>
            </a:r>
            <a:r>
              <a:rPr lang="en-US" baseline="30000" dirty="0" smtClean="0"/>
              <a:t>2</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1216328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6/9/2020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6/9/2020</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6/9/2020</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6/9/2020</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6/9/2020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6/9/2020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ahrq.gov/professionals/education/curriculum-tools/shareddecisionmaking/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ahrq.gov/professionals/education/curriculum-tools/shareddecisionmaking/index.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Shared Decision Making</a:t>
            </a:r>
            <a:endParaRPr lang="en-US" dirty="0"/>
          </a:p>
        </p:txBody>
      </p:sp>
      <p:sp>
        <p:nvSpPr>
          <p:cNvPr id="5" name="Subtitle 4"/>
          <p:cNvSpPr>
            <a:spLocks noGrp="1"/>
          </p:cNvSpPr>
          <p:nvPr>
            <p:ph type="subTitle" idx="1"/>
          </p:nvPr>
        </p:nvSpPr>
        <p:spPr/>
        <p:txBody>
          <a:bodyPr/>
          <a:lstStyle/>
          <a:p>
            <a:r>
              <a:rPr lang="en-US" i="1" dirty="0" smtClean="0"/>
              <a:t>Steps &amp; Tips</a:t>
            </a:r>
            <a:endParaRPr lang="en-US" i="1" dirty="0"/>
          </a:p>
        </p:txBody>
      </p:sp>
    </p:spTree>
    <p:extLst>
      <p:ext uri="{BB962C8B-B14F-4D97-AF65-F5344CB8AC3E}">
        <p14:creationId xmlns:p14="http://schemas.microsoft.com/office/powerpoint/2010/main" val="227744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Evaluate your Patient’s Decision</a:t>
            </a:r>
            <a:r>
              <a:rPr lang="en-US" baseline="30000" dirty="0" smtClean="0"/>
              <a:t>2</a:t>
            </a:r>
            <a:endParaRPr lang="en-US" baseline="30000" dirty="0"/>
          </a:p>
        </p:txBody>
      </p:sp>
      <p:sp>
        <p:nvSpPr>
          <p:cNvPr id="3" name="Content Placeholder 2"/>
          <p:cNvSpPr>
            <a:spLocks noGrp="1"/>
          </p:cNvSpPr>
          <p:nvPr>
            <p:ph sz="half" idx="1"/>
          </p:nvPr>
        </p:nvSpPr>
        <p:spPr>
          <a:xfrm>
            <a:off x="838200" y="1825625"/>
            <a:ext cx="5269992" cy="3770503"/>
          </a:xfrm>
        </p:spPr>
        <p:txBody>
          <a:bodyPr/>
          <a:lstStyle/>
          <a:p>
            <a:r>
              <a:rPr lang="en-US" dirty="0" smtClean="0"/>
              <a:t>Consider how well the treatment is implemented</a:t>
            </a:r>
            <a:r>
              <a:rPr lang="en-US" baseline="30000" dirty="0" smtClean="0"/>
              <a:t>2</a:t>
            </a:r>
          </a:p>
          <a:p>
            <a:r>
              <a:rPr lang="en-US" dirty="0" smtClean="0"/>
              <a:t>Assist the patient with overcoming barriers to following their treatment decision</a:t>
            </a:r>
            <a:r>
              <a:rPr lang="en-US" baseline="30000" dirty="0" smtClean="0"/>
              <a:t>2</a:t>
            </a:r>
          </a:p>
          <a:p>
            <a:r>
              <a:rPr lang="en-US" dirty="0" smtClean="0"/>
              <a:t>Revisit the decision to discuss other possible decisions</a:t>
            </a:r>
            <a:r>
              <a:rPr lang="en-US" baseline="30000" dirty="0" smtClean="0"/>
              <a:t>2</a:t>
            </a:r>
            <a:endParaRPr lang="en-US" baseline="30000" dirty="0"/>
          </a:p>
        </p:txBody>
      </p:sp>
      <p:pic>
        <p:nvPicPr>
          <p:cNvPr id="5" name="Picture 4" descr="Doctor showing patient computer screen"/>
          <p:cNvPicPr>
            <a:picLocks noChangeAspect="1"/>
          </p:cNvPicPr>
          <p:nvPr/>
        </p:nvPicPr>
        <p:blipFill>
          <a:blip r:embed="rId3"/>
          <a:stretch>
            <a:fillRect/>
          </a:stretch>
        </p:blipFill>
        <p:spPr>
          <a:xfrm>
            <a:off x="6449568" y="1825625"/>
            <a:ext cx="5385235" cy="3189070"/>
          </a:xfrm>
          <a:prstGeom prst="rect">
            <a:avLst/>
          </a:prstGeom>
        </p:spPr>
      </p:pic>
    </p:spTree>
    <p:extLst>
      <p:ext uri="{BB962C8B-B14F-4D97-AF65-F5344CB8AC3E}">
        <p14:creationId xmlns:p14="http://schemas.microsoft.com/office/powerpoint/2010/main" val="1022513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home message</a:t>
            </a:r>
            <a:endParaRPr lang="en-US" b="1" dirty="0"/>
          </a:p>
        </p:txBody>
      </p:sp>
      <p:sp>
        <p:nvSpPr>
          <p:cNvPr id="3" name="Content Placeholder 2"/>
          <p:cNvSpPr>
            <a:spLocks noGrp="1"/>
          </p:cNvSpPr>
          <p:nvPr>
            <p:ph idx="1"/>
          </p:nvPr>
        </p:nvSpPr>
        <p:spPr>
          <a:xfrm>
            <a:off x="838200" y="1825625"/>
            <a:ext cx="6563264" cy="4351338"/>
          </a:xfrm>
        </p:spPr>
        <p:txBody>
          <a:bodyPr/>
          <a:lstStyle/>
          <a:p>
            <a:pPr marL="0" indent="0">
              <a:buNone/>
            </a:pPr>
            <a:r>
              <a:rPr lang="en-US" sz="3600" i="1" dirty="0" smtClean="0"/>
              <a:t>Consider</a:t>
            </a:r>
            <a:r>
              <a:rPr lang="en-US" sz="3600" i="1" dirty="0"/>
              <a:t>: </a:t>
            </a:r>
            <a:endParaRPr lang="en-US" sz="3600" i="1" dirty="0" smtClean="0"/>
          </a:p>
          <a:p>
            <a:r>
              <a:rPr lang="en-US" dirty="0" smtClean="0"/>
              <a:t>How do you already use Shared Decision Making?</a:t>
            </a:r>
          </a:p>
          <a:p>
            <a:pPr marL="0" indent="0">
              <a:buNone/>
            </a:pPr>
            <a:r>
              <a:rPr lang="en-US" sz="3600" i="1" dirty="0" smtClean="0"/>
              <a:t>Practice: </a:t>
            </a:r>
            <a:endParaRPr lang="en-US" sz="3600" i="1" dirty="0"/>
          </a:p>
          <a:p>
            <a:r>
              <a:rPr lang="en-US" dirty="0" smtClean="0"/>
              <a:t>What useful tips from these models would you consider using in practice?</a:t>
            </a:r>
            <a:endParaRPr lang="en-US" dirty="0"/>
          </a:p>
        </p:txBody>
      </p:sp>
      <p:pic>
        <p:nvPicPr>
          <p:cNvPr id="4" name="Picture 3" descr="Person writing on a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7" name="TextBox 6"/>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533670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post-test questions</a:t>
            </a:r>
            <a:endParaRPr lang="en-US" dirty="0"/>
          </a:p>
        </p:txBody>
      </p:sp>
      <p:pic>
        <p:nvPicPr>
          <p:cNvPr id="5" name="Picture 4" descr="clipboa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45" y="1027906"/>
            <a:ext cx="5503653" cy="5503653"/>
          </a:xfrm>
          <a:prstGeom prst="rect">
            <a:avLst/>
          </a:prstGeom>
        </p:spPr>
      </p:pic>
    </p:spTree>
    <p:extLst>
      <p:ext uri="{BB962C8B-B14F-4D97-AF65-F5344CB8AC3E}">
        <p14:creationId xmlns:p14="http://schemas.microsoft.com/office/powerpoint/2010/main" val="1087966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Elywn,G</a:t>
            </a:r>
            <a:r>
              <a:rPr lang="en-US" dirty="0"/>
              <a:t>., </a:t>
            </a:r>
            <a:r>
              <a:rPr lang="en-US" dirty="0" err="1"/>
              <a:t>Frosch</a:t>
            </a:r>
            <a:r>
              <a:rPr lang="en-US" dirty="0"/>
              <a:t>, D., Thomson, R., Joseph-Williams, N., Lloyd, A., </a:t>
            </a:r>
            <a:r>
              <a:rPr lang="en-US" dirty="0" err="1"/>
              <a:t>Kinnersley</a:t>
            </a:r>
            <a:r>
              <a:rPr lang="en-US" dirty="0"/>
              <a:t>, P.,… Barry, M. (2012). Shared Decision Making: A Model for Clinical Practice, Journal of General Internal Medicine, 27(10), 1361-1367. </a:t>
            </a:r>
            <a:endParaRPr lang="en-US" dirty="0" smtClean="0"/>
          </a:p>
          <a:p>
            <a:pPr marL="514350" indent="-514350">
              <a:buFont typeface="+mj-lt"/>
              <a:buAutoNum type="arabicPeriod"/>
            </a:pPr>
            <a:r>
              <a:rPr lang="en-US" dirty="0" smtClean="0"/>
              <a:t>Agency </a:t>
            </a:r>
            <a:r>
              <a:rPr lang="en-US" dirty="0"/>
              <a:t>for Healthcare Research and Quality (2018). The SHARE Approach. Retrieved from </a:t>
            </a:r>
            <a:r>
              <a:rPr lang="en-US" dirty="0">
                <a:hlinkClick r:id="rId3"/>
              </a:rPr>
              <a:t>URL to Source</a:t>
            </a:r>
            <a:endParaRPr lang="en-US" dirty="0"/>
          </a:p>
          <a:p>
            <a:pPr marL="514350" indent="-514350">
              <a:buFont typeface="+mj-lt"/>
              <a:buAutoNum type="arabicPeriod"/>
            </a:pPr>
            <a:endParaRPr lang="en-US" dirty="0" smtClean="0"/>
          </a:p>
        </p:txBody>
      </p:sp>
    </p:spTree>
    <p:extLst>
      <p:ext uri="{BB962C8B-B14F-4D97-AF65-F5344CB8AC3E}">
        <p14:creationId xmlns:p14="http://schemas.microsoft.com/office/powerpoint/2010/main" val="43199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1087395" y="2026508"/>
            <a:ext cx="4497860" cy="3320729"/>
          </a:xfrm>
        </p:spPr>
        <p:txBody>
          <a:bodyPr>
            <a:normAutofit/>
          </a:bodyPr>
          <a:lstStyle/>
          <a:p>
            <a:pPr marL="0" indent="0">
              <a:buNone/>
            </a:pPr>
            <a:r>
              <a:rPr lang="en-US" sz="3200" dirty="0"/>
              <a:t>What do you think the most important communication strategies are when it comes to shared decision making? </a:t>
            </a:r>
          </a:p>
          <a:p>
            <a:endParaRPr lang="en-US" sz="3200" b="1"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9378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080185" cy="3633479"/>
          </a:xfrm>
        </p:spPr>
        <p:txBody>
          <a:bodyPr/>
          <a:lstStyle/>
          <a:p>
            <a:pPr marL="0" indent="0">
              <a:buNone/>
            </a:pPr>
            <a:r>
              <a:rPr lang="en-US" dirty="0"/>
              <a:t>By the end of the </a:t>
            </a:r>
            <a:r>
              <a:rPr lang="en-US" dirty="0" smtClean="0"/>
              <a:t>program, </a:t>
            </a:r>
            <a:r>
              <a:rPr lang="en-US" dirty="0"/>
              <a:t>participants will: </a:t>
            </a:r>
          </a:p>
          <a:p>
            <a:r>
              <a:rPr lang="en-US" dirty="0" smtClean="0"/>
              <a:t>Describe recommended communication for shared decision</a:t>
            </a:r>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206828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Elwyn, et al. (2012) SDM Framework</a:t>
            </a:r>
            <a:endParaRPr lang="en-US" dirty="0"/>
          </a:p>
        </p:txBody>
      </p:sp>
      <p:pic>
        <p:nvPicPr>
          <p:cNvPr id="20" name="Picture 19" descr="Picture of a shared decision making model from a 2012 article by Elwyn"/>
          <p:cNvPicPr>
            <a:picLocks noChangeAspect="1"/>
          </p:cNvPicPr>
          <p:nvPr/>
        </p:nvPicPr>
        <p:blipFill>
          <a:blip r:embed="rId3"/>
          <a:stretch>
            <a:fillRect/>
          </a:stretch>
        </p:blipFill>
        <p:spPr>
          <a:xfrm>
            <a:off x="643289" y="1690688"/>
            <a:ext cx="10905421" cy="3826192"/>
          </a:xfrm>
          <a:prstGeom prst="rect">
            <a:avLst/>
          </a:prstGeom>
        </p:spPr>
      </p:pic>
      <p:sp>
        <p:nvSpPr>
          <p:cNvPr id="19" name="TextBox 18"/>
          <p:cNvSpPr txBox="1"/>
          <p:nvPr/>
        </p:nvSpPr>
        <p:spPr>
          <a:xfrm>
            <a:off x="1285182" y="5516880"/>
            <a:ext cx="10449791" cy="523220"/>
          </a:xfrm>
          <a:prstGeom prst="rect">
            <a:avLst/>
          </a:prstGeom>
          <a:noFill/>
        </p:spPr>
        <p:txBody>
          <a:bodyPr wrap="square" rtlCol="0">
            <a:spAutoFit/>
          </a:bodyPr>
          <a:lstStyle/>
          <a:p>
            <a:r>
              <a:rPr lang="en-US" sz="1400" b="1" dirty="0" smtClean="0"/>
              <a:t>Fig 1. </a:t>
            </a:r>
            <a:r>
              <a:rPr lang="en-US" sz="1400" dirty="0"/>
              <a:t>Elywn,G., </a:t>
            </a:r>
            <a:r>
              <a:rPr lang="en-US" sz="1400" dirty="0" err="1"/>
              <a:t>Frosch</a:t>
            </a:r>
            <a:r>
              <a:rPr lang="en-US" sz="1400" dirty="0"/>
              <a:t>, D., Thomson, R., Joseph-Williams, N., Lloyd, A., </a:t>
            </a:r>
            <a:r>
              <a:rPr lang="en-US" sz="1400" dirty="0" err="1"/>
              <a:t>Kinnersley</a:t>
            </a:r>
            <a:r>
              <a:rPr lang="en-US" sz="1400" dirty="0"/>
              <a:t>, P.,… Barry, M. (2012). Shared Decision Making: A Model for Clinical Practice, Journal of General Internal Medicine, 27(10), 1361-1367. </a:t>
            </a:r>
          </a:p>
        </p:txBody>
      </p:sp>
    </p:spTree>
    <p:extLst>
      <p:ext uri="{BB962C8B-B14F-4D97-AF65-F5344CB8AC3E}">
        <p14:creationId xmlns:p14="http://schemas.microsoft.com/office/powerpoint/2010/main" val="720419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0909" y="1016288"/>
            <a:ext cx="4821381" cy="1325563"/>
          </a:xfrm>
        </p:spPr>
        <p:txBody>
          <a:bodyPr/>
          <a:lstStyle/>
          <a:p>
            <a:r>
              <a:rPr lang="en-US" dirty="0" smtClean="0"/>
              <a:t>AHRQ SHARE Curriculum</a:t>
            </a:r>
            <a:endParaRPr lang="en-US" dirty="0"/>
          </a:p>
        </p:txBody>
      </p:sp>
      <p:pic>
        <p:nvPicPr>
          <p:cNvPr id="5" name="Picture 4" descr="Picture of the 5 steps in the AHRQ SHARE model. "/>
          <p:cNvPicPr>
            <a:picLocks noChangeAspect="1"/>
          </p:cNvPicPr>
          <p:nvPr/>
        </p:nvPicPr>
        <p:blipFill>
          <a:blip r:embed="rId3"/>
          <a:stretch>
            <a:fillRect/>
          </a:stretch>
        </p:blipFill>
        <p:spPr>
          <a:xfrm>
            <a:off x="4142509" y="85614"/>
            <a:ext cx="7259781" cy="6608263"/>
          </a:xfrm>
          <a:prstGeom prst="rect">
            <a:avLst/>
          </a:prstGeom>
        </p:spPr>
      </p:pic>
      <p:sp>
        <p:nvSpPr>
          <p:cNvPr id="6" name="TextBox 5"/>
          <p:cNvSpPr txBox="1"/>
          <p:nvPr/>
        </p:nvSpPr>
        <p:spPr>
          <a:xfrm>
            <a:off x="692727" y="3823976"/>
            <a:ext cx="3449782" cy="738664"/>
          </a:xfrm>
          <a:prstGeom prst="rect">
            <a:avLst/>
          </a:prstGeom>
          <a:noFill/>
        </p:spPr>
        <p:txBody>
          <a:bodyPr wrap="square" rtlCol="0">
            <a:spAutoFit/>
          </a:bodyPr>
          <a:lstStyle/>
          <a:p>
            <a:r>
              <a:rPr lang="en-US" sz="1400" b="1" dirty="0" smtClean="0"/>
              <a:t>Fig 1. </a:t>
            </a:r>
            <a:r>
              <a:rPr lang="en-US" sz="1400" dirty="0" smtClean="0"/>
              <a:t>Agency for Healthcare Research and Quality (2018). </a:t>
            </a:r>
            <a:r>
              <a:rPr lang="en-US" sz="1400" dirty="0"/>
              <a:t>The SHARE </a:t>
            </a:r>
            <a:r>
              <a:rPr lang="en-US" sz="1400" dirty="0" smtClean="0"/>
              <a:t>Approach. Retrieved from </a:t>
            </a:r>
            <a:r>
              <a:rPr lang="en-US" sz="1400" dirty="0" smtClean="0">
                <a:hlinkClick r:id="rId4"/>
              </a:rPr>
              <a:t>URL to Source</a:t>
            </a:r>
            <a:endParaRPr lang="en-US" sz="1400" dirty="0"/>
          </a:p>
        </p:txBody>
      </p:sp>
    </p:spTree>
    <p:extLst>
      <p:ext uri="{BB962C8B-B14F-4D97-AF65-F5344CB8AC3E}">
        <p14:creationId xmlns:p14="http://schemas.microsoft.com/office/powerpoint/2010/main" val="249023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Seek your Patient’s Participation</a:t>
            </a:r>
            <a:r>
              <a:rPr lang="en-US" baseline="30000" dirty="0" smtClean="0"/>
              <a:t>2</a:t>
            </a:r>
            <a:endParaRPr lang="en-US" baseline="30000" dirty="0"/>
          </a:p>
        </p:txBody>
      </p:sp>
      <p:sp>
        <p:nvSpPr>
          <p:cNvPr id="3" name="Content Placeholder 2"/>
          <p:cNvSpPr>
            <a:spLocks noGrp="1"/>
          </p:cNvSpPr>
          <p:nvPr>
            <p:ph sz="half" idx="1"/>
          </p:nvPr>
        </p:nvSpPr>
        <p:spPr/>
        <p:txBody>
          <a:bodyPr/>
          <a:lstStyle/>
          <a:p>
            <a:pPr marL="0" indent="0">
              <a:buNone/>
            </a:pPr>
            <a:r>
              <a:rPr lang="en-US" dirty="0" smtClean="0"/>
              <a:t>Tips: </a:t>
            </a:r>
          </a:p>
          <a:p>
            <a:r>
              <a:rPr lang="en-US" dirty="0" smtClean="0"/>
              <a:t>Summarize the issue</a:t>
            </a:r>
            <a:r>
              <a:rPr lang="en-US" baseline="30000" dirty="0" smtClean="0"/>
              <a:t>1,2</a:t>
            </a:r>
          </a:p>
          <a:p>
            <a:r>
              <a:rPr lang="en-US" dirty="0" smtClean="0"/>
              <a:t>Let them know there are different options</a:t>
            </a:r>
            <a:r>
              <a:rPr lang="en-US" baseline="30000" dirty="0" smtClean="0"/>
              <a:t>1,2</a:t>
            </a:r>
          </a:p>
          <a:p>
            <a:r>
              <a:rPr lang="en-US" dirty="0" smtClean="0"/>
              <a:t>Discuss the importance of participation</a:t>
            </a:r>
            <a:r>
              <a:rPr lang="en-US" baseline="30000" dirty="0" smtClean="0"/>
              <a:t>1,2</a:t>
            </a:r>
          </a:p>
          <a:p>
            <a:r>
              <a:rPr lang="en-US" dirty="0" smtClean="0"/>
              <a:t>Consider including caregivers/ family</a:t>
            </a:r>
            <a:r>
              <a:rPr lang="en-US" baseline="30000" dirty="0" smtClean="0"/>
              <a:t>2</a:t>
            </a:r>
          </a:p>
          <a:p>
            <a:endParaRPr lang="en-US" dirty="0"/>
          </a:p>
        </p:txBody>
      </p:sp>
      <p:sp>
        <p:nvSpPr>
          <p:cNvPr id="5" name="Oval Callout 4"/>
          <p:cNvSpPr/>
          <p:nvPr/>
        </p:nvSpPr>
        <p:spPr>
          <a:xfrm>
            <a:off x="7119582" y="2404169"/>
            <a:ext cx="4835856" cy="3540782"/>
          </a:xfrm>
          <a:prstGeom prst="wedgeEllipseCallout">
            <a:avLst>
              <a:gd name="adj1" fmla="val -97622"/>
              <a:gd name="adj2" fmla="val -27621"/>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i="1" dirty="0">
                <a:solidFill>
                  <a:schemeClr val="tx2"/>
                </a:solidFill>
              </a:rPr>
              <a:t>“Now that we have identified the problem, it’s time to think what to do next. There is good information about how these treatments differ that I’d like to discuss with you.”</a:t>
            </a:r>
            <a:r>
              <a:rPr lang="en-US" sz="2400" i="1" baseline="30000" dirty="0" smtClean="0">
                <a:solidFill>
                  <a:schemeClr val="tx2"/>
                </a:solidFill>
              </a:rPr>
              <a:t>1</a:t>
            </a:r>
            <a:endParaRPr lang="en-US" sz="2400" i="1" dirty="0">
              <a:solidFill>
                <a:schemeClr val="tx2"/>
              </a:solidFill>
            </a:endParaRPr>
          </a:p>
        </p:txBody>
      </p:sp>
    </p:spTree>
    <p:extLst>
      <p:ext uri="{BB962C8B-B14F-4D97-AF65-F5344CB8AC3E}">
        <p14:creationId xmlns:p14="http://schemas.microsoft.com/office/powerpoint/2010/main" val="3849505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Help your Patient Explore and Compare Treatment Options</a:t>
            </a:r>
            <a:r>
              <a:rPr lang="en-US" baseline="30000" dirty="0" smtClean="0"/>
              <a:t>2</a:t>
            </a:r>
            <a:endParaRPr lang="en-US" baseline="30000" dirty="0"/>
          </a:p>
        </p:txBody>
      </p:sp>
      <p:sp>
        <p:nvSpPr>
          <p:cNvPr id="3" name="Content Placeholder 2"/>
          <p:cNvSpPr>
            <a:spLocks noGrp="1"/>
          </p:cNvSpPr>
          <p:nvPr>
            <p:ph sz="half" idx="1"/>
          </p:nvPr>
        </p:nvSpPr>
        <p:spPr>
          <a:xfrm>
            <a:off x="838200" y="1825625"/>
            <a:ext cx="6012976" cy="4351338"/>
          </a:xfrm>
        </p:spPr>
        <p:txBody>
          <a:bodyPr/>
          <a:lstStyle/>
          <a:p>
            <a:pPr marL="0" indent="0">
              <a:buNone/>
            </a:pPr>
            <a:r>
              <a:rPr lang="en-US" dirty="0" smtClean="0"/>
              <a:t>Tips</a:t>
            </a:r>
            <a:r>
              <a:rPr lang="en-US" dirty="0"/>
              <a:t>: </a:t>
            </a:r>
          </a:p>
          <a:p>
            <a:r>
              <a:rPr lang="en-US" dirty="0"/>
              <a:t>C</a:t>
            </a:r>
            <a:r>
              <a:rPr lang="en-US" dirty="0" smtClean="0"/>
              <a:t>heck current knowledge</a:t>
            </a:r>
            <a:r>
              <a:rPr lang="en-US" baseline="30000" dirty="0" smtClean="0"/>
              <a:t>1,2</a:t>
            </a:r>
          </a:p>
          <a:p>
            <a:r>
              <a:rPr lang="en-US" dirty="0" smtClean="0"/>
              <a:t>List options</a:t>
            </a:r>
            <a:r>
              <a:rPr lang="en-US" baseline="30000" dirty="0" smtClean="0"/>
              <a:t>1,2</a:t>
            </a:r>
          </a:p>
          <a:p>
            <a:r>
              <a:rPr lang="en-US" dirty="0" smtClean="0"/>
              <a:t>Describe options clearly</a:t>
            </a:r>
            <a:r>
              <a:rPr lang="en-US" baseline="30000" dirty="0" smtClean="0"/>
              <a:t>1,2</a:t>
            </a:r>
          </a:p>
          <a:p>
            <a:r>
              <a:rPr lang="en-US" dirty="0" smtClean="0"/>
              <a:t>Use decision tools</a:t>
            </a:r>
            <a:r>
              <a:rPr lang="en-US" baseline="30000" dirty="0" smtClean="0"/>
              <a:t>1,2</a:t>
            </a:r>
            <a:r>
              <a:rPr lang="en-US" dirty="0" smtClean="0"/>
              <a:t>, when available</a:t>
            </a:r>
            <a:r>
              <a:rPr lang="en-US" baseline="30000" dirty="0" smtClean="0"/>
              <a:t>2</a:t>
            </a:r>
          </a:p>
          <a:p>
            <a:r>
              <a:rPr lang="en-US" dirty="0" smtClean="0"/>
              <a:t>Summarize</a:t>
            </a:r>
            <a:r>
              <a:rPr lang="en-US" baseline="30000" dirty="0" smtClean="0"/>
              <a:t>1,2</a:t>
            </a:r>
            <a:r>
              <a:rPr lang="en-US" dirty="0" smtClean="0"/>
              <a:t> and check for understanding (teach back)</a:t>
            </a:r>
            <a:r>
              <a:rPr lang="en-US" baseline="30000" dirty="0" smtClean="0"/>
              <a:t>2</a:t>
            </a:r>
          </a:p>
          <a:p>
            <a:endParaRPr lang="en-US" dirty="0" smtClean="0"/>
          </a:p>
          <a:p>
            <a:endParaRPr lang="en-US" dirty="0" smtClean="0"/>
          </a:p>
          <a:p>
            <a:pPr marL="0" lvl="0" indent="0" algn="ctr">
              <a:buNone/>
            </a:pPr>
            <a:endParaRPr lang="en-US" sz="3600" baseline="30000" dirty="0" smtClean="0">
              <a:solidFill>
                <a:srgbClr val="3863A2"/>
              </a:solidFill>
            </a:endParaRPr>
          </a:p>
        </p:txBody>
      </p:sp>
      <p:sp>
        <p:nvSpPr>
          <p:cNvPr id="5" name="Rounded Rectangular Callout 4"/>
          <p:cNvSpPr/>
          <p:nvPr/>
        </p:nvSpPr>
        <p:spPr>
          <a:xfrm>
            <a:off x="7352730" y="1864689"/>
            <a:ext cx="4449170" cy="1746913"/>
          </a:xfrm>
          <a:prstGeom prst="wedgeRoundRectCallout">
            <a:avLst>
              <a:gd name="adj1" fmla="val -95419"/>
              <a:gd name="adj2" fmla="val -5441"/>
              <a:gd name="adj3" fmla="val 16667"/>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a:solidFill>
                  <a:schemeClr val="tx2"/>
                </a:solidFill>
              </a:rPr>
              <a:t>“What have you heard or read about the treatment of prostate cancer?”</a:t>
            </a:r>
            <a:r>
              <a:rPr lang="en-US" sz="2800" i="1" baseline="30000" dirty="0" smtClean="0">
                <a:solidFill>
                  <a:schemeClr val="tx2"/>
                </a:solidFill>
              </a:rPr>
              <a:t>1</a:t>
            </a:r>
            <a:endParaRPr lang="en-US" sz="2800" i="1" dirty="0">
              <a:solidFill>
                <a:schemeClr val="tx2"/>
              </a:solidFill>
            </a:endParaRPr>
          </a:p>
        </p:txBody>
      </p:sp>
      <p:sp>
        <p:nvSpPr>
          <p:cNvPr id="7" name="Oval Callout 6"/>
          <p:cNvSpPr/>
          <p:nvPr/>
        </p:nvSpPr>
        <p:spPr>
          <a:xfrm>
            <a:off x="8019199" y="4455994"/>
            <a:ext cx="4172801" cy="2402006"/>
          </a:xfrm>
          <a:prstGeom prst="wedgeEllipseCallout">
            <a:avLst>
              <a:gd name="adj1" fmla="val -103920"/>
              <a:gd name="adj2" fmla="val -99349"/>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a:solidFill>
                  <a:schemeClr val="tx2"/>
                </a:solidFill>
              </a:rPr>
              <a:t>“Let me list the </a:t>
            </a:r>
            <a:r>
              <a:rPr lang="en-US" sz="2800" i="1" dirty="0" smtClean="0">
                <a:solidFill>
                  <a:schemeClr val="tx2"/>
                </a:solidFill>
              </a:rPr>
              <a:t>options </a:t>
            </a:r>
            <a:r>
              <a:rPr lang="en-US" sz="2800" i="1" dirty="0">
                <a:solidFill>
                  <a:schemeClr val="tx2"/>
                </a:solidFill>
              </a:rPr>
              <a:t>before we get into more detail.”</a:t>
            </a:r>
            <a:r>
              <a:rPr lang="en-US" sz="2800" i="1" baseline="30000" dirty="0" smtClean="0">
                <a:solidFill>
                  <a:schemeClr val="tx2"/>
                </a:solidFill>
              </a:rPr>
              <a:t>1</a:t>
            </a:r>
            <a:endParaRPr lang="en-US" sz="2800" i="1" dirty="0">
              <a:solidFill>
                <a:schemeClr val="tx2"/>
              </a:solidFill>
            </a:endParaRPr>
          </a:p>
        </p:txBody>
      </p:sp>
    </p:spTree>
    <p:extLst>
      <p:ext uri="{BB962C8B-B14F-4D97-AF65-F5344CB8AC3E}">
        <p14:creationId xmlns:p14="http://schemas.microsoft.com/office/powerpoint/2010/main" val="2084208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Assess your Patient’s Values and Preferences</a:t>
            </a:r>
            <a:r>
              <a:rPr lang="en-US" baseline="30000" dirty="0" smtClean="0"/>
              <a:t>2</a:t>
            </a:r>
            <a:endParaRPr lang="en-US" baseline="30000" dirty="0"/>
          </a:p>
        </p:txBody>
      </p:sp>
      <p:sp>
        <p:nvSpPr>
          <p:cNvPr id="3" name="Content Placeholder 2"/>
          <p:cNvSpPr>
            <a:spLocks noGrp="1"/>
          </p:cNvSpPr>
          <p:nvPr>
            <p:ph sz="half" idx="1"/>
          </p:nvPr>
        </p:nvSpPr>
        <p:spPr>
          <a:xfrm>
            <a:off x="838199" y="1825625"/>
            <a:ext cx="7347156" cy="4351338"/>
          </a:xfrm>
        </p:spPr>
        <p:txBody>
          <a:bodyPr/>
          <a:lstStyle/>
          <a:p>
            <a:pPr marL="0" lvl="0" indent="0">
              <a:buNone/>
            </a:pPr>
            <a:r>
              <a:rPr lang="en-US" dirty="0" smtClean="0">
                <a:solidFill>
                  <a:prstClr val="black"/>
                </a:solidFill>
              </a:rPr>
              <a:t>Tips: </a:t>
            </a:r>
          </a:p>
          <a:p>
            <a:pPr lvl="0"/>
            <a:r>
              <a:rPr lang="en-US" dirty="0" smtClean="0">
                <a:solidFill>
                  <a:prstClr val="black"/>
                </a:solidFill>
              </a:rPr>
              <a:t>Encourage thinking about what is most important</a:t>
            </a:r>
            <a:r>
              <a:rPr lang="en-US" baseline="30000" dirty="0" smtClean="0">
                <a:solidFill>
                  <a:prstClr val="black"/>
                </a:solidFill>
              </a:rPr>
              <a:t>1,2</a:t>
            </a:r>
          </a:p>
          <a:p>
            <a:pPr lvl="0"/>
            <a:r>
              <a:rPr lang="en-US" dirty="0" smtClean="0">
                <a:solidFill>
                  <a:prstClr val="black"/>
                </a:solidFill>
              </a:rPr>
              <a:t>Elicit a preference</a:t>
            </a:r>
            <a:r>
              <a:rPr lang="en-US" baseline="30000" dirty="0" smtClean="0">
                <a:solidFill>
                  <a:prstClr val="black"/>
                </a:solidFill>
              </a:rPr>
              <a:t>1</a:t>
            </a:r>
          </a:p>
          <a:p>
            <a:pPr lvl="1"/>
            <a:r>
              <a:rPr lang="en-US" sz="2600" dirty="0" smtClean="0">
                <a:solidFill>
                  <a:prstClr val="black"/>
                </a:solidFill>
              </a:rPr>
              <a:t>Open ended questions</a:t>
            </a:r>
            <a:r>
              <a:rPr lang="en-US" sz="2600" baseline="30000" dirty="0" smtClean="0">
                <a:solidFill>
                  <a:prstClr val="black"/>
                </a:solidFill>
              </a:rPr>
              <a:t>2</a:t>
            </a:r>
          </a:p>
          <a:p>
            <a:pPr lvl="1"/>
            <a:r>
              <a:rPr lang="en-US" sz="2600" dirty="0" smtClean="0">
                <a:solidFill>
                  <a:prstClr val="black"/>
                </a:solidFill>
              </a:rPr>
              <a:t>Active listening</a:t>
            </a:r>
            <a:r>
              <a:rPr lang="en-US" sz="2600" baseline="30000" dirty="0" smtClean="0">
                <a:solidFill>
                  <a:prstClr val="black"/>
                </a:solidFill>
              </a:rPr>
              <a:t>2</a:t>
            </a:r>
          </a:p>
          <a:p>
            <a:pPr lvl="1"/>
            <a:r>
              <a:rPr lang="en-US" sz="2600" dirty="0" smtClean="0">
                <a:solidFill>
                  <a:prstClr val="black"/>
                </a:solidFill>
              </a:rPr>
              <a:t>Empathy</a:t>
            </a:r>
            <a:r>
              <a:rPr lang="en-US" sz="2600" baseline="30000" dirty="0" smtClean="0">
                <a:solidFill>
                  <a:prstClr val="black"/>
                </a:solidFill>
              </a:rPr>
              <a:t>2</a:t>
            </a:r>
          </a:p>
          <a:p>
            <a:r>
              <a:rPr lang="en-US" dirty="0" smtClean="0">
                <a:solidFill>
                  <a:prstClr val="black"/>
                </a:solidFill>
              </a:rPr>
              <a:t>Acknowledge their values and preferences</a:t>
            </a:r>
            <a:r>
              <a:rPr lang="en-US" baseline="30000" dirty="0" smtClean="0">
                <a:solidFill>
                  <a:prstClr val="black"/>
                </a:solidFill>
              </a:rPr>
              <a:t>2 </a:t>
            </a:r>
          </a:p>
          <a:p>
            <a:pPr lvl="1"/>
            <a:endParaRPr lang="en-US" dirty="0" smtClean="0">
              <a:solidFill>
                <a:prstClr val="black"/>
              </a:solidFill>
            </a:endParaRPr>
          </a:p>
          <a:p>
            <a:pPr lvl="1"/>
            <a:endParaRPr lang="en-US" sz="3200" baseline="30000" dirty="0" smtClean="0">
              <a:solidFill>
                <a:srgbClr val="3863A2"/>
              </a:solidFill>
            </a:endParaRPr>
          </a:p>
          <a:p>
            <a:endParaRPr lang="en-US" dirty="0"/>
          </a:p>
        </p:txBody>
      </p:sp>
      <p:sp>
        <p:nvSpPr>
          <p:cNvPr id="7" name="Rectangular Callout 6"/>
          <p:cNvSpPr/>
          <p:nvPr/>
        </p:nvSpPr>
        <p:spPr>
          <a:xfrm>
            <a:off x="8037870" y="2521974"/>
            <a:ext cx="3478161" cy="2210263"/>
          </a:xfrm>
          <a:prstGeom prst="wedgeRectCallout">
            <a:avLst>
              <a:gd name="adj1" fmla="val -104763"/>
              <a:gd name="adj2" fmla="val -9347"/>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a:solidFill>
                  <a:schemeClr val="tx2"/>
                </a:solidFill>
              </a:rPr>
              <a:t>“What, from your point of view, matters most to you?”</a:t>
            </a:r>
            <a:r>
              <a:rPr lang="en-US" sz="2800" i="1" baseline="30000" dirty="0" smtClean="0">
                <a:solidFill>
                  <a:schemeClr val="tx2"/>
                </a:solidFill>
              </a:rPr>
              <a:t>1</a:t>
            </a:r>
            <a:endParaRPr lang="en-US" sz="2800" i="1" dirty="0">
              <a:solidFill>
                <a:schemeClr val="tx2"/>
              </a:solidFill>
            </a:endParaRPr>
          </a:p>
        </p:txBody>
      </p:sp>
    </p:spTree>
    <p:extLst>
      <p:ext uri="{BB962C8B-B14F-4D97-AF65-F5344CB8AC3E}">
        <p14:creationId xmlns:p14="http://schemas.microsoft.com/office/powerpoint/2010/main" val="374184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Reach a Decision with your Patient</a:t>
            </a:r>
            <a:r>
              <a:rPr lang="en-US" baseline="30000" dirty="0" smtClean="0"/>
              <a:t>2</a:t>
            </a:r>
            <a:endParaRPr lang="en-US" baseline="30000" dirty="0"/>
          </a:p>
        </p:txBody>
      </p:sp>
      <p:sp>
        <p:nvSpPr>
          <p:cNvPr id="3" name="Content Placeholder 2"/>
          <p:cNvSpPr>
            <a:spLocks noGrp="1"/>
          </p:cNvSpPr>
          <p:nvPr>
            <p:ph sz="half" idx="1"/>
          </p:nvPr>
        </p:nvSpPr>
        <p:spPr/>
        <p:txBody>
          <a:bodyPr/>
          <a:lstStyle/>
          <a:p>
            <a:pPr marL="0" indent="0">
              <a:buNone/>
            </a:pPr>
            <a:r>
              <a:rPr lang="en-US" dirty="0" smtClean="0"/>
              <a:t>Tips:</a:t>
            </a:r>
          </a:p>
          <a:p>
            <a:r>
              <a:rPr lang="en-US" dirty="0" smtClean="0"/>
              <a:t>Ask if they are ready to decide</a:t>
            </a:r>
            <a:r>
              <a:rPr lang="en-US" baseline="30000" dirty="0" smtClean="0"/>
              <a:t>1,2</a:t>
            </a:r>
          </a:p>
          <a:p>
            <a:r>
              <a:rPr lang="en-US" dirty="0" smtClean="0"/>
              <a:t>Ask if they need more time or more information</a:t>
            </a:r>
            <a:r>
              <a:rPr lang="en-US" baseline="30000" dirty="0" smtClean="0"/>
              <a:t>1,2</a:t>
            </a:r>
          </a:p>
          <a:p>
            <a:r>
              <a:rPr lang="en-US" dirty="0" smtClean="0"/>
              <a:t>Confirm the decision</a:t>
            </a:r>
            <a:r>
              <a:rPr lang="en-US" baseline="30000" dirty="0" smtClean="0"/>
              <a:t>2</a:t>
            </a:r>
          </a:p>
          <a:p>
            <a:r>
              <a:rPr lang="en-US" dirty="0" smtClean="0"/>
              <a:t>Schedule necessary follow up</a:t>
            </a:r>
            <a:r>
              <a:rPr lang="en-US" baseline="30000" dirty="0" smtClean="0"/>
              <a:t>2</a:t>
            </a:r>
          </a:p>
          <a:p>
            <a:pPr marL="0" indent="0">
              <a:buNone/>
            </a:pPr>
            <a:r>
              <a:rPr lang="en-US" baseline="30000" dirty="0" smtClean="0"/>
              <a:t> </a:t>
            </a:r>
          </a:p>
          <a:p>
            <a:endParaRPr lang="en-US" dirty="0" smtClean="0"/>
          </a:p>
          <a:p>
            <a:endParaRPr lang="en-US" dirty="0"/>
          </a:p>
        </p:txBody>
      </p:sp>
      <p:sp>
        <p:nvSpPr>
          <p:cNvPr id="10" name="Rectangular Callout 9"/>
          <p:cNvSpPr/>
          <p:nvPr/>
        </p:nvSpPr>
        <p:spPr>
          <a:xfrm>
            <a:off x="8407807" y="2028322"/>
            <a:ext cx="2786219" cy="1232774"/>
          </a:xfrm>
          <a:prstGeom prst="wedgeRectCallout">
            <a:avLst>
              <a:gd name="adj1" fmla="val -139105"/>
              <a:gd name="adj2" fmla="val -4234"/>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i="1" dirty="0">
                <a:solidFill>
                  <a:schemeClr val="tx2"/>
                </a:solidFill>
              </a:rPr>
              <a:t>“Are you ready to decide?”</a:t>
            </a:r>
            <a:r>
              <a:rPr lang="en-US" sz="2600" i="1" baseline="30000" dirty="0" smtClean="0">
                <a:solidFill>
                  <a:schemeClr val="tx2"/>
                </a:solidFill>
              </a:rPr>
              <a:t>1</a:t>
            </a:r>
            <a:endParaRPr lang="en-US" sz="2600" i="1" dirty="0">
              <a:solidFill>
                <a:schemeClr val="tx2"/>
              </a:solidFill>
            </a:endParaRPr>
          </a:p>
        </p:txBody>
      </p:sp>
      <p:sp>
        <p:nvSpPr>
          <p:cNvPr id="5" name="Oval Callout 4"/>
          <p:cNvSpPr/>
          <p:nvPr/>
        </p:nvSpPr>
        <p:spPr>
          <a:xfrm>
            <a:off x="8475408" y="3755802"/>
            <a:ext cx="3338050" cy="1431109"/>
          </a:xfrm>
          <a:prstGeom prst="wedgeEllipseCallout">
            <a:avLst>
              <a:gd name="adj1" fmla="val -133403"/>
              <a:gd name="adj2" fmla="val -82519"/>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i="1" dirty="0">
                <a:solidFill>
                  <a:schemeClr val="tx2"/>
                </a:solidFill>
              </a:rPr>
              <a:t>“Do you want more time?”</a:t>
            </a:r>
            <a:r>
              <a:rPr lang="en-US" sz="2600" i="1" baseline="30000" dirty="0" smtClean="0">
                <a:solidFill>
                  <a:schemeClr val="tx2"/>
                </a:solidFill>
              </a:rPr>
              <a:t>1</a:t>
            </a:r>
            <a:endParaRPr lang="en-US" sz="2600" i="1" dirty="0">
              <a:solidFill>
                <a:schemeClr val="tx2"/>
              </a:solidFill>
            </a:endParaRPr>
          </a:p>
        </p:txBody>
      </p:sp>
      <p:sp>
        <p:nvSpPr>
          <p:cNvPr id="7" name="Rounded Rectangular Callout 6"/>
          <p:cNvSpPr/>
          <p:nvPr/>
        </p:nvSpPr>
        <p:spPr>
          <a:xfrm>
            <a:off x="6474540" y="5145546"/>
            <a:ext cx="2669459" cy="1550458"/>
          </a:xfrm>
          <a:prstGeom prst="wedgeRoundRectCallout">
            <a:avLst>
              <a:gd name="adj1" fmla="val -78845"/>
              <a:gd name="adj2" fmla="val -171741"/>
              <a:gd name="adj3" fmla="val 16667"/>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i="1" dirty="0">
                <a:solidFill>
                  <a:schemeClr val="tx2"/>
                </a:solidFill>
              </a:rPr>
              <a:t>“Are there more things we should discuss?”</a:t>
            </a:r>
            <a:r>
              <a:rPr lang="en-US" sz="2600" i="1" baseline="30000" dirty="0" smtClean="0">
                <a:solidFill>
                  <a:schemeClr val="tx2"/>
                </a:solidFill>
              </a:rPr>
              <a:t>1</a:t>
            </a:r>
            <a:endParaRPr lang="en-US" sz="2600" i="1" dirty="0">
              <a:solidFill>
                <a:schemeClr val="tx2"/>
              </a:solidFill>
            </a:endParaRPr>
          </a:p>
        </p:txBody>
      </p:sp>
    </p:spTree>
    <p:extLst>
      <p:ext uri="{BB962C8B-B14F-4D97-AF65-F5344CB8AC3E}">
        <p14:creationId xmlns:p14="http://schemas.microsoft.com/office/powerpoint/2010/main" val="21758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5334</TotalTime>
  <Words>1912</Words>
  <Application>Microsoft Office PowerPoint</Application>
  <PresentationFormat>Widescreen</PresentationFormat>
  <Paragraphs>99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Shared Decision Making</vt:lpstr>
      <vt:lpstr>Discussion points from last module</vt:lpstr>
      <vt:lpstr>Objectives</vt:lpstr>
      <vt:lpstr>Elwyn, et al. (2012) SDM Framework</vt:lpstr>
      <vt:lpstr>AHRQ SHARE Curriculum</vt:lpstr>
      <vt:lpstr>Step 1: Seek your Patient’s Participation2</vt:lpstr>
      <vt:lpstr>Step 2: Help your Patient Explore and Compare Treatment Options2</vt:lpstr>
      <vt:lpstr>Step 3: Assess your Patient’s Values and Preferences2</vt:lpstr>
      <vt:lpstr>Step 4: Reach a Decision with your Patient2</vt:lpstr>
      <vt:lpstr>Step 5: Evaluate your Patient’s Decision2</vt:lpstr>
      <vt:lpstr>Take home message</vt:lpstr>
      <vt:lpstr>Please complete the post-test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309</cp:revision>
  <cp:lastPrinted>2019-05-28T19:16:55Z</cp:lastPrinted>
  <dcterms:created xsi:type="dcterms:W3CDTF">2018-06-07T18:55:41Z</dcterms:created>
  <dcterms:modified xsi:type="dcterms:W3CDTF">2020-06-09T16:02:53Z</dcterms:modified>
</cp:coreProperties>
</file>